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65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6363"/>
    <a:srgbClr val="FB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1AF31-3EE7-4276-AD63-88DCE2AFC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F2B990-B7AE-4CCB-B640-C88D990DF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6E0794-A8E4-49CC-ADE2-339EB918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305D19-8137-403A-9D5A-58F686E0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C5C700-97AA-4578-9A6C-FF1DB3AE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87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CD53EF-4818-4067-B3E4-796327AD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2BE5C2E-0B76-427E-9D87-304980424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61B295-0BCB-41CB-86F2-CAF14C9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AA55B7-0996-476A-BA0D-F9E1A89C8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58E021-CA97-494F-94B2-9FF10892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80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25D881B-86C3-443E-ABBC-DB6E6F222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75747B-6498-4A5A-8763-29FF942BF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9C1523-7260-4135-B30A-E206C589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0B1550-0AF8-469F-B9FB-6F56D9D6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8CAABE-0E60-468C-8887-D1E02B02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31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AE78EE-F4EF-47C7-8250-5BD2F35E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A87A9A-A2F5-4C12-98B3-0A0EAB471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AF946A-581F-4AF8-9FA0-38B5778E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EC0052-0176-4C84-B5E4-1DF83B97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59103B-BDE9-4433-8182-98A5A498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53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3A0E6-033D-4D79-9E3C-20D42FDC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F89694-62B4-4B9B-9629-4E568BA1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87A54C-BA9E-467D-8B56-3E3AFA69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6F63BA-4257-4FFB-9595-333EF2E7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D5C3ED-D4EB-4087-A579-C7D8CDD5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42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2642E9-CA87-49CA-B334-863D8C88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C3EF03-E627-43E4-8F03-27E8FCB4D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CB7280-0FCA-49E2-B8E1-60499608B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6F30AE-A3F3-40FC-8DA0-0E085326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8E11C8-EB11-4A79-B609-FED036CD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32247D-3B19-4BE0-82B1-7CF3E3EE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40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F40E0B-0A27-435E-9269-E5E5C3E52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0ABF91-CD43-4F3A-95D2-6A21E58ED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BC8EFB-2FFC-46ED-A14F-3E47EB233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A7E0634-9568-4D7B-938B-19DF5C431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12769F7-F7EC-4D2A-AACA-8341E2378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E14987F-5BF3-4B3C-A0B4-779EDA41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9844B7D-51E3-426C-8A6A-51D7364D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5DB72F7-70FD-4AC4-94C1-9CEAACB4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52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8C3306-9137-41A6-87F2-415774C6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DDF6E44-6D5B-4AB5-80F5-138E36C7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91BD65-F5A3-4908-BC93-7F499680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5D005C-4D8E-4014-A1AF-B3222CFC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60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CC283BC-D76A-4302-8AAE-41843CFF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7A49DB-5423-49BF-9532-FE01731D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D7B14B-CE47-4ED7-827D-0E877B4C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57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6AB99D-55FC-449E-856A-14F0BD72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EA0A4B-4432-45E0-9FD5-DFEB978D8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34DCEE-C97E-4257-9F82-E94D2E285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731B58-633B-4DA6-B043-33653F90C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12472B-09CE-4F5D-A9B0-C2035872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6913FE-0892-4948-A023-A06D7A93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43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9A8C9-623B-4A96-AE28-7734766C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3C34043-F1C0-4EA9-942C-6E77A0D5C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43AA62-029F-4225-86A1-22313984E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4E1FD6-9578-4651-8B72-5E9D3A32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DF06C0-F82F-443B-89C6-557A4775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544E53-CE7E-4B3B-822D-992208BF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4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06290F2-BA23-4723-9FAC-48E5008D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7B97F3-8C10-40BC-A8FE-6D6CB6E63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D47D2D-F53F-4F25-A9E6-280D4AB4A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180EB-1A14-44AD-B35B-38078BCC85B7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5A7338-36C9-4BD5-AEEF-065D05CEC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CDE42-37B5-455C-BFA0-E71EF6933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5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3717BD8-63C6-4F92-9951-FAC28518B5F7}"/>
              </a:ext>
            </a:extLst>
          </p:cNvPr>
          <p:cNvSpPr txBox="1"/>
          <p:nvPr/>
        </p:nvSpPr>
        <p:spPr>
          <a:xfrm>
            <a:off x="602188" y="440565"/>
            <a:ext cx="29594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200" b="1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演算法</a:t>
            </a:r>
            <a:endParaRPr lang="en-US" altLang="zh-TW" sz="7200" b="1" dirty="0">
              <a:solidFill>
                <a:srgbClr val="70636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r>
              <a:rPr lang="en-US" altLang="zh-TW" sz="2400" b="1" i="1" dirty="0">
                <a:solidFill>
                  <a:srgbClr val="6D5353"/>
                </a:solidFill>
                <a:latin typeface="Bodoni" panose="02000503000000000000" pitchFamily="2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Hw7  Promblem3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BFF0662-C68D-4FCF-A153-3B1260E76332}"/>
              </a:ext>
            </a:extLst>
          </p:cNvPr>
          <p:cNvSpPr txBox="1"/>
          <p:nvPr/>
        </p:nvSpPr>
        <p:spPr>
          <a:xfrm>
            <a:off x="9685096" y="2010225"/>
            <a:ext cx="2031325" cy="3907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i="1" dirty="0">
                <a:solidFill>
                  <a:srgbClr val="6D5353"/>
                </a:solidFill>
                <a:latin typeface="Bodoni" panose="02000503000000000000" pitchFamily="2" charset="0"/>
                <a:ea typeface="Kozuka Mincho Pr6N R" panose="02020400000000000000" pitchFamily="18" charset="-128"/>
                <a:cs typeface="Gen Jyuu Gothic Monospace Heav" panose="02020509000000000000" pitchFamily="49" charset="-120"/>
              </a:rPr>
              <a:t>Group8</a:t>
            </a:r>
            <a:endParaRPr lang="en-US" altLang="zh-TW" sz="2400" dirty="0">
              <a:solidFill>
                <a:srgbClr val="6D5353"/>
              </a:solidFill>
              <a:latin typeface="Kozuka Mincho Pr6N R" panose="02020400000000000000" pitchFamily="18" charset="-128"/>
              <a:ea typeface="Kozuka Mincho Pr6N R" panose="02020400000000000000" pitchFamily="18" charset="-128"/>
              <a:cs typeface="Gen Jyuu Gothic Monospace Heav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	</a:t>
            </a: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田敬暘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趙庭浩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	</a:t>
            </a: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莊峻琳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杜萬珩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	</a:t>
            </a: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鄧又晨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李信鋌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701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465EFD-8605-4C26-BA40-7383346747DE}"/>
              </a:ext>
            </a:extLst>
          </p:cNvPr>
          <p:cNvSpPr/>
          <p:nvPr/>
        </p:nvSpPr>
        <p:spPr>
          <a:xfrm>
            <a:off x="1156186" y="1769539"/>
            <a:ext cx="9879628" cy="33189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TW" altLang="en-US" sz="3600" b="1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題目給定一機器，以及包含許多工作的集合。</a:t>
            </a:r>
            <a:endParaRPr lang="en-US" altLang="zh-TW" sz="3600" b="1" dirty="0">
              <a:solidFill>
                <a:srgbClr val="70636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 algn="dist">
              <a:lnSpc>
                <a:spcPct val="150000"/>
              </a:lnSpc>
            </a:pPr>
            <a:r>
              <a:rPr lang="zh-TW" altLang="en-US" sz="3600" b="1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每個工作的</a:t>
            </a:r>
            <a:r>
              <a:rPr lang="en-US" altLang="zh-TW" sz="3600" b="1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profit</a:t>
            </a:r>
            <a:r>
              <a:rPr lang="zh-TW" altLang="en-US" sz="3600" b="1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都是</a:t>
            </a:r>
            <a:r>
              <a:rPr lang="en-US" altLang="zh-TW" sz="3600" b="1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1</a:t>
            </a:r>
            <a:r>
              <a:rPr lang="zh-TW" altLang="en-US" sz="3600" b="1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，而機器每次都只能做</a:t>
            </a:r>
            <a:endParaRPr lang="en-US" altLang="zh-TW" sz="3600" b="1" dirty="0">
              <a:solidFill>
                <a:srgbClr val="70636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 algn="dist">
              <a:lnSpc>
                <a:spcPct val="150000"/>
              </a:lnSpc>
            </a:pPr>
            <a:r>
              <a:rPr lang="zh-TW" altLang="en-US" sz="3600" b="1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一個工作，且不允許中斷。另外，當工作完成後</a:t>
            </a:r>
            <a:endParaRPr lang="en-US" altLang="zh-TW" sz="3600" b="1" dirty="0">
              <a:solidFill>
                <a:srgbClr val="70636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 algn="dist">
              <a:lnSpc>
                <a:spcPct val="150000"/>
              </a:lnSpc>
            </a:pPr>
            <a:r>
              <a:rPr lang="zh-TW" altLang="en-US" sz="3600" b="1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，若超過</a:t>
            </a:r>
            <a:r>
              <a:rPr lang="en-US" altLang="zh-TW" sz="3600" b="1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deadline</a:t>
            </a:r>
            <a:r>
              <a:rPr lang="zh-TW" altLang="en-US" sz="3600" b="1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，則不會有任何的</a:t>
            </a:r>
            <a:r>
              <a:rPr lang="en-US" altLang="zh-TW" sz="3600" b="1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profit</a:t>
            </a:r>
            <a:r>
              <a:rPr lang="zh-TW" altLang="en-US" sz="3600" b="1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。</a:t>
            </a:r>
            <a:endParaRPr lang="en-US" altLang="zh-TW" sz="3600" b="1" dirty="0">
              <a:solidFill>
                <a:srgbClr val="70636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469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AAE520-4DDE-4C25-84C6-1918E2DF0FCD}"/>
              </a:ext>
            </a:extLst>
          </p:cNvPr>
          <p:cNvSpPr/>
          <p:nvPr/>
        </p:nvSpPr>
        <p:spPr>
          <a:xfrm>
            <a:off x="339567" y="471459"/>
            <a:ext cx="11512865" cy="5915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[Solution]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1. 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將每個工作以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deadline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遞增的形式排序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2. 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將每個工作依序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push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進一個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heap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之中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(Max-heap)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，但是當整個工作的時間大於最後一個丟進去的工作之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deadline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時，就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pop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出來，不放該工作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3. 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因為題目給定每個工作的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profit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都是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1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，所以最大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profit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其實就是整個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heap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的大小。而最後輸出整個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heap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，就能得到排定的工作時程。</a:t>
            </a:r>
          </a:p>
        </p:txBody>
      </p:sp>
    </p:spTree>
    <p:extLst>
      <p:ext uri="{BB962C8B-B14F-4D97-AF65-F5344CB8AC3E}">
        <p14:creationId xmlns:p14="http://schemas.microsoft.com/office/powerpoint/2010/main" val="308339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FFDD1CC-6DE9-4434-8C11-A45431694C6B}"/>
              </a:ext>
            </a:extLst>
          </p:cNvPr>
          <p:cNvSpPr/>
          <p:nvPr/>
        </p:nvSpPr>
        <p:spPr>
          <a:xfrm>
            <a:off x="853342" y="797510"/>
            <a:ext cx="6203942" cy="526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void Schedule()</a:t>
            </a:r>
          </a:p>
          <a:p>
            <a:r>
              <a:rPr lang="zh-TW" altLang="en-US" sz="28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　　　　</a:t>
            </a:r>
          </a:p>
          <a:p>
            <a:r>
              <a:rPr lang="zh-TW" altLang="en-US" sz="28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　　　</a:t>
            </a:r>
            <a:r>
              <a:rPr lang="en-US" altLang="zh-TW" sz="28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sort jobs by deadline</a:t>
            </a:r>
          </a:p>
          <a:p>
            <a:r>
              <a:rPr lang="en-US" altLang="zh-TW" sz="28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</a:t>
            </a:r>
            <a:r>
              <a:rPr lang="zh-TW" altLang="en-US" sz="28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</a:t>
            </a:r>
            <a:r>
              <a:rPr lang="en-US" altLang="zh-TW" sz="2800" dirty="0" err="1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total_time</a:t>
            </a:r>
            <a:r>
              <a:rPr lang="en-US" altLang="zh-TW" sz="28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= 0</a:t>
            </a:r>
          </a:p>
          <a:p>
            <a:r>
              <a:rPr lang="en-US" altLang="zh-TW" sz="28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</a:t>
            </a:r>
          </a:p>
          <a:p>
            <a:r>
              <a:rPr lang="en-US" altLang="zh-TW" sz="28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</a:t>
            </a:r>
            <a:r>
              <a:rPr lang="en-US" altLang="zh-TW" sz="2800" b="1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for </a:t>
            </a:r>
            <a:r>
              <a:rPr lang="en-US" altLang="zh-TW" sz="28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job </a:t>
            </a:r>
            <a:r>
              <a:rPr lang="en-US" altLang="zh-TW" sz="2800" b="1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</a:t>
            </a:r>
            <a:r>
              <a:rPr lang="en-US" altLang="zh-TW" sz="28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jobs</a:t>
            </a:r>
          </a:p>
          <a:p>
            <a:r>
              <a:rPr lang="en-US" altLang="zh-TW" sz="28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push job into heap </a:t>
            </a:r>
          </a:p>
          <a:p>
            <a:r>
              <a:rPr lang="en-US" altLang="zh-TW" sz="28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</a:t>
            </a:r>
            <a:r>
              <a:rPr lang="en-US" altLang="zh-TW" sz="2800" dirty="0" err="1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total_time</a:t>
            </a:r>
            <a:r>
              <a:rPr lang="en-US" altLang="zh-TW" sz="28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+= </a:t>
            </a:r>
            <a:r>
              <a:rPr lang="en-US" altLang="zh-TW" sz="2800" dirty="0" err="1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job.time</a:t>
            </a:r>
            <a:endParaRPr lang="en-US" altLang="zh-TW" sz="2800" dirty="0">
              <a:solidFill>
                <a:srgbClr val="6D5353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8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</a:t>
            </a:r>
          </a:p>
          <a:p>
            <a:r>
              <a:rPr lang="en-US" altLang="zh-TW" sz="2800" b="1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if </a:t>
            </a:r>
            <a:r>
              <a:rPr lang="en-US" altLang="zh-TW" sz="2800" dirty="0" err="1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total_time</a:t>
            </a:r>
            <a:r>
              <a:rPr lang="en-US" altLang="zh-TW" sz="28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&gt; </a:t>
            </a:r>
            <a:r>
              <a:rPr lang="en-US" altLang="zh-TW" sz="2800" dirty="0" err="1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job.deadline</a:t>
            </a:r>
            <a:endParaRPr lang="en-US" altLang="zh-TW" sz="2800" dirty="0">
              <a:solidFill>
                <a:srgbClr val="6D5353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8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   </a:t>
            </a:r>
            <a:r>
              <a:rPr lang="en-US" altLang="zh-TW" sz="2800" dirty="0" err="1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remove_job</a:t>
            </a:r>
            <a:r>
              <a:rPr lang="en-US" altLang="zh-TW" sz="28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= </a:t>
            </a:r>
            <a:r>
              <a:rPr lang="en-US" altLang="zh-TW" sz="2800" dirty="0" err="1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heap.pop</a:t>
            </a:r>
            <a:r>
              <a:rPr lang="en-US" altLang="zh-TW" sz="28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()</a:t>
            </a:r>
          </a:p>
          <a:p>
            <a:r>
              <a:rPr lang="en-US" altLang="zh-TW" sz="28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   </a:t>
            </a:r>
            <a:r>
              <a:rPr lang="en-US" altLang="zh-TW" sz="2800" dirty="0" err="1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totaltime</a:t>
            </a:r>
            <a:r>
              <a:rPr lang="en-US" altLang="zh-TW" sz="28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-= </a:t>
            </a:r>
            <a:r>
              <a:rPr lang="en-US" altLang="zh-TW" sz="2800" dirty="0" err="1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remove_job.time</a:t>
            </a:r>
            <a:endParaRPr lang="en-US" altLang="zh-TW" sz="2800" dirty="0">
              <a:solidFill>
                <a:srgbClr val="6D5353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567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06EFE29-E96D-41FE-A871-729D9ABE9F55}"/>
              </a:ext>
            </a:extLst>
          </p:cNvPr>
          <p:cNvSpPr/>
          <p:nvPr/>
        </p:nvSpPr>
        <p:spPr>
          <a:xfrm>
            <a:off x="339567" y="471459"/>
            <a:ext cx="11512865" cy="5176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TW" sz="3200" dirty="0">
              <a:solidFill>
                <a:srgbClr val="706363"/>
              </a:solidFill>
              <a:latin typeface="Gen Jyuu Gothic Monospace Heav" panose="02020509000000000000" pitchFamily="49" charset="-120"/>
              <a:ea typeface="Gen Jyuu Gothic Monospace Heav" panose="02020509000000000000" pitchFamily="49" charset="-120"/>
              <a:cs typeface="Gen Jyuu Gothic Monospace Heav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[Analysis]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排序：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O(</a:t>
            </a:r>
            <a:r>
              <a:rPr lang="en-US" altLang="zh-TW" sz="3200" dirty="0" err="1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nlogn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用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heap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做排程：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O(</a:t>
            </a:r>
            <a:r>
              <a:rPr lang="en-US" altLang="zh-TW" sz="3200" dirty="0" err="1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nlogn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(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因為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push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是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O(</a:t>
            </a:r>
            <a:r>
              <a:rPr lang="en-US" altLang="zh-TW" sz="3200" dirty="0" err="1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logn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)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做了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n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次，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pop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也是如此，故整體為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O(</a:t>
            </a:r>
            <a:r>
              <a:rPr lang="en-US" altLang="zh-TW" sz="3200" dirty="0" err="1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nlogn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	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總共是：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O(</a:t>
            </a:r>
            <a:r>
              <a:rPr lang="en-US" altLang="zh-TW" sz="3200" dirty="0" err="1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nlogn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614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4729279" y="2921168"/>
            <a:ext cx="2733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i="1" dirty="0">
                <a:solidFill>
                  <a:srgbClr val="706363"/>
                </a:solidFill>
                <a:latin typeface="Bodoni" panose="02000503000000000000" pitchFamily="2" charset="0"/>
                <a:ea typeface="Kozuka Mincho Pr6N R" panose="02020400000000000000" pitchFamily="18" charset="-128"/>
                <a:cs typeface="Gen Jyuu Gothic Monospace Heav" panose="02020509000000000000" pitchFamily="49" charset="-120"/>
              </a:rPr>
              <a:t>Thanks</a:t>
            </a:r>
            <a:endParaRPr lang="en-US" altLang="zh-TW" sz="6000" b="1" i="1" dirty="0">
              <a:solidFill>
                <a:srgbClr val="6D5353"/>
              </a:solidFill>
              <a:latin typeface="Bodoni" panose="02000503000000000000" pitchFamily="2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443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202</Words>
  <Application>Microsoft Office PowerPoint</Application>
  <PresentationFormat>寬螢幕</PresentationFormat>
  <Paragraphs>36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Kozuka Mincho Pr6N R</vt:lpstr>
      <vt:lpstr>Arial</vt:lpstr>
      <vt:lpstr>Calibri</vt:lpstr>
      <vt:lpstr>Bodoni</vt:lpstr>
      <vt:lpstr>Calibri Light</vt:lpstr>
      <vt:lpstr>Arial Unicode MS</vt:lpstr>
      <vt:lpstr>Gen Jyuu Gothic Monospace Norm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敬暘 田</dc:creator>
  <cp:lastModifiedBy>敬暘 田</cp:lastModifiedBy>
  <cp:revision>51</cp:revision>
  <dcterms:created xsi:type="dcterms:W3CDTF">2019-03-11T11:25:15Z</dcterms:created>
  <dcterms:modified xsi:type="dcterms:W3CDTF">2019-04-21T11:29:51Z</dcterms:modified>
</cp:coreProperties>
</file>