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9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8F7341-E10B-47B5-9B86-33558296AB8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2CDC14-82F3-4F76-8AFD-2D0EDCF3A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9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sz="7200" dirty="0" smtClean="0"/>
              <a:t>H</a:t>
            </a:r>
            <a:r>
              <a:rPr lang="en-US" altLang="zh-TW" sz="7200" dirty="0" smtClean="0"/>
              <a:t>W</a:t>
            </a:r>
            <a:r>
              <a:rPr lang="en-US" sz="7200" dirty="0" smtClean="0"/>
              <a:t>8-1</a:t>
            </a:r>
            <a:endParaRPr 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第三</a:t>
            </a:r>
            <a:r>
              <a:rPr lang="zh-TW" altLang="en-US" sz="5400" dirty="0"/>
              <a:t>組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85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Problem</a:t>
            </a:r>
            <a:endParaRPr 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97280" y="1855888"/>
            <a:ext cx="10058400" cy="40227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Give </a:t>
            </a:r>
            <a:r>
              <a:rPr lang="en-US" sz="2800" dirty="0"/>
              <a:t>a linear-time algorithm that takes as input a directed acyclic graph </a:t>
            </a:r>
            <a:r>
              <a:rPr lang="en-US" sz="2800" i="1" dirty="0"/>
              <a:t>G </a:t>
            </a:r>
            <a:r>
              <a:rPr lang="en-US" sz="2800" dirty="0"/>
              <a:t>= (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) and two vertices </a:t>
            </a:r>
            <a:r>
              <a:rPr lang="en-US" sz="2800" i="1" dirty="0"/>
              <a:t>s </a:t>
            </a:r>
            <a:r>
              <a:rPr lang="en-US" sz="2800" dirty="0"/>
              <a:t>and </a:t>
            </a:r>
            <a:r>
              <a:rPr lang="en-US" sz="2800" i="1" dirty="0"/>
              <a:t>t</a:t>
            </a:r>
            <a:r>
              <a:rPr lang="en-US" sz="2800" dirty="0"/>
              <a:t>, and returns the number of simple paths from </a:t>
            </a:r>
            <a:r>
              <a:rPr lang="en-US" sz="2800" i="1" dirty="0"/>
              <a:t>s </a:t>
            </a:r>
            <a:r>
              <a:rPr lang="en-US" sz="2800" dirty="0"/>
              <a:t>to </a:t>
            </a:r>
            <a:r>
              <a:rPr lang="en-US" sz="2800" i="1" dirty="0"/>
              <a:t>t </a:t>
            </a:r>
            <a:r>
              <a:rPr lang="en-US" sz="2800" dirty="0"/>
              <a:t>in </a:t>
            </a:r>
            <a:r>
              <a:rPr lang="en-US" sz="2800" i="1" dirty="0"/>
              <a:t>G</a:t>
            </a:r>
            <a:r>
              <a:rPr lang="en-US" sz="2800" dirty="0"/>
              <a:t>. For example, the directed acyclic graph of following figure contains exactly four simple paths from vertex </a:t>
            </a:r>
            <a:r>
              <a:rPr lang="en-US" sz="2800" i="1" dirty="0"/>
              <a:t>p </a:t>
            </a:r>
            <a:r>
              <a:rPr lang="en-US" sz="2800" dirty="0"/>
              <a:t>to vertex </a:t>
            </a:r>
            <a:r>
              <a:rPr lang="en-US" sz="2800" i="1" dirty="0"/>
              <a:t>v</a:t>
            </a:r>
            <a:r>
              <a:rPr lang="en-US" sz="2800" dirty="0"/>
              <a:t>: </a:t>
            </a:r>
            <a:r>
              <a:rPr lang="en-US" sz="2800" i="1" dirty="0" err="1"/>
              <a:t>pov</a:t>
            </a:r>
            <a:r>
              <a:rPr lang="en-US" sz="2800" dirty="0"/>
              <a:t>, </a:t>
            </a:r>
            <a:r>
              <a:rPr lang="en-US" sz="2800" i="1" dirty="0" err="1"/>
              <a:t>poryv</a:t>
            </a:r>
            <a:r>
              <a:rPr lang="en-US" sz="2800" dirty="0"/>
              <a:t>, </a:t>
            </a:r>
            <a:r>
              <a:rPr lang="en-US" sz="2800" i="1" dirty="0" err="1"/>
              <a:t>posryv</a:t>
            </a:r>
            <a:r>
              <a:rPr lang="en-US" sz="2800" dirty="0"/>
              <a:t>, and </a:t>
            </a:r>
            <a:r>
              <a:rPr lang="en-US" sz="2800" i="1" dirty="0" err="1"/>
              <a:t>psryv</a:t>
            </a:r>
            <a:r>
              <a:rPr lang="en-US" sz="2800" dirty="0"/>
              <a:t>. (Your algorithm needs only to count the simple paths, not list them.)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內容版面配置區 3"/>
          <p:cNvPicPr>
            <a:picLocks noChangeAspect="1"/>
          </p:cNvPicPr>
          <p:nvPr/>
        </p:nvPicPr>
        <p:blipFill rotWithShape="1">
          <a:blip r:embed="rId2"/>
          <a:srcRect l="25071" t="47745" r="45187" b="20382"/>
          <a:stretch/>
        </p:blipFill>
        <p:spPr>
          <a:xfrm>
            <a:off x="2153509" y="1881727"/>
            <a:ext cx="7251249" cy="43710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Topological Sorting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7105" t="28883" r="39110" b="28484"/>
          <a:stretch/>
        </p:blipFill>
        <p:spPr>
          <a:xfrm>
            <a:off x="731521" y="2047780"/>
            <a:ext cx="3763478" cy="3794755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4420179" y="3279868"/>
            <a:ext cx="7268155" cy="800100"/>
            <a:chOff x="4141050" y="3279868"/>
            <a:chExt cx="7268155" cy="800100"/>
          </a:xfrm>
        </p:grpSpPr>
        <p:sp>
          <p:nvSpPr>
            <p:cNvPr id="7" name="流程圖: 接點 6"/>
            <p:cNvSpPr/>
            <p:nvPr/>
          </p:nvSpPr>
          <p:spPr>
            <a:xfrm>
              <a:off x="4141050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p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/>
            <p:cNvSpPr/>
            <p:nvPr/>
          </p:nvSpPr>
          <p:spPr>
            <a:xfrm>
              <a:off x="5437201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0" name="流程圖: 接點 9"/>
            <p:cNvSpPr/>
            <p:nvPr/>
          </p:nvSpPr>
          <p:spPr>
            <a:xfrm>
              <a:off x="6733352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s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8029503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r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9325654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y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10621805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v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>
              <a:stCxn id="7" idx="6"/>
              <a:endCxn id="9" idx="2"/>
            </p:cNvCxnSpPr>
            <p:nvPr/>
          </p:nvCxnSpPr>
          <p:spPr>
            <a:xfrm>
              <a:off x="4928450" y="3679918"/>
              <a:ext cx="50875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6"/>
              <a:endCxn id="10" idx="2"/>
            </p:cNvCxnSpPr>
            <p:nvPr/>
          </p:nvCxnSpPr>
          <p:spPr>
            <a:xfrm>
              <a:off x="6224601" y="3679918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520752" y="3679918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8816903" y="3676836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10113054" y="3676836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>
              <a:stCxn id="7" idx="0"/>
              <a:endCxn id="10" idx="0"/>
            </p:cNvCxnSpPr>
            <p:nvPr/>
          </p:nvCxnSpPr>
          <p:spPr>
            <a:xfrm rot="5400000" flipH="1" flipV="1">
              <a:off x="5830901" y="1990067"/>
              <a:ext cx="12700" cy="259230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弧形接點 30"/>
            <p:cNvCxnSpPr>
              <a:stCxn id="9" idx="0"/>
              <a:endCxn id="11" idx="0"/>
            </p:cNvCxnSpPr>
            <p:nvPr/>
          </p:nvCxnSpPr>
          <p:spPr>
            <a:xfrm rot="5400000" flipH="1" flipV="1">
              <a:off x="7127052" y="1990067"/>
              <a:ext cx="12700" cy="259230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弧形接點 33"/>
            <p:cNvCxnSpPr>
              <a:stCxn id="9" idx="4"/>
              <a:endCxn id="13" idx="4"/>
            </p:cNvCxnSpPr>
            <p:nvPr/>
          </p:nvCxnSpPr>
          <p:spPr>
            <a:xfrm rot="16200000" flipH="1">
              <a:off x="8423203" y="1481316"/>
              <a:ext cx="12700" cy="518460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8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內容版面配置區 1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99808653"/>
              </p:ext>
            </p:extLst>
          </p:nvPr>
        </p:nvGraphicFramePr>
        <p:xfrm>
          <a:off x="4185905" y="2317449"/>
          <a:ext cx="7374036" cy="518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2270559378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466063883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75872838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51924700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598250910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67557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p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o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s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r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endParaRPr lang="en-US" sz="28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98699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291786" y="902362"/>
            <a:ext cx="7268155" cy="800100"/>
            <a:chOff x="4141050" y="3279868"/>
            <a:chExt cx="7268155" cy="800100"/>
          </a:xfrm>
        </p:grpSpPr>
        <p:sp>
          <p:nvSpPr>
            <p:cNvPr id="4" name="流程圖: 接點 3"/>
            <p:cNvSpPr/>
            <p:nvPr/>
          </p:nvSpPr>
          <p:spPr>
            <a:xfrm>
              <a:off x="4141050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p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圖: 接點 4"/>
            <p:cNvSpPr/>
            <p:nvPr/>
          </p:nvSpPr>
          <p:spPr>
            <a:xfrm>
              <a:off x="5437201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" name="流程圖: 接點 5"/>
            <p:cNvSpPr/>
            <p:nvPr/>
          </p:nvSpPr>
          <p:spPr>
            <a:xfrm>
              <a:off x="6733352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s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圖: 接點 6"/>
            <p:cNvSpPr/>
            <p:nvPr/>
          </p:nvSpPr>
          <p:spPr>
            <a:xfrm>
              <a:off x="8029503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r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圖: 接點 7"/>
            <p:cNvSpPr/>
            <p:nvPr/>
          </p:nvSpPr>
          <p:spPr>
            <a:xfrm>
              <a:off x="9325654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y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/>
            <p:cNvSpPr/>
            <p:nvPr/>
          </p:nvSpPr>
          <p:spPr>
            <a:xfrm>
              <a:off x="10621805" y="3286218"/>
              <a:ext cx="787400" cy="787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i="1" dirty="0" smtClean="0">
                  <a:solidFill>
                    <a:schemeClr val="tx1"/>
                  </a:solidFill>
                </a:rPr>
                <a:t>v</a:t>
              </a:r>
              <a:endParaRPr lang="en-US" sz="4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5" idx="2"/>
            </p:cNvCxnSpPr>
            <p:nvPr/>
          </p:nvCxnSpPr>
          <p:spPr>
            <a:xfrm>
              <a:off x="4928450" y="3679918"/>
              <a:ext cx="50875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6"/>
              <a:endCxn id="6" idx="2"/>
            </p:cNvCxnSpPr>
            <p:nvPr/>
          </p:nvCxnSpPr>
          <p:spPr>
            <a:xfrm>
              <a:off x="6224601" y="3679918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7520752" y="3679918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8816903" y="3676836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10113054" y="3676836"/>
              <a:ext cx="508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弧形接點 14"/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5830901" y="1990067"/>
              <a:ext cx="12700" cy="259230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弧形接點 15"/>
            <p:cNvCxnSpPr>
              <a:stCxn id="5" idx="0"/>
              <a:endCxn id="7" idx="0"/>
            </p:cNvCxnSpPr>
            <p:nvPr/>
          </p:nvCxnSpPr>
          <p:spPr>
            <a:xfrm rot="5400000" flipH="1" flipV="1">
              <a:off x="7127052" y="1990067"/>
              <a:ext cx="12700" cy="259230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弧形接點 16"/>
            <p:cNvCxnSpPr>
              <a:stCxn id="5" idx="4"/>
              <a:endCxn id="9" idx="4"/>
            </p:cNvCxnSpPr>
            <p:nvPr/>
          </p:nvCxnSpPr>
          <p:spPr>
            <a:xfrm rot="16200000" flipH="1">
              <a:off x="8423203" y="1481316"/>
              <a:ext cx="12700" cy="518460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76738"/>
              </p:ext>
            </p:extLst>
          </p:nvPr>
        </p:nvGraphicFramePr>
        <p:xfrm>
          <a:off x="423226" y="1302412"/>
          <a:ext cx="3132438" cy="391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81">
                  <a:extLst>
                    <a:ext uri="{9D8B030D-6E8A-4147-A177-3AD203B41FA5}">
                      <a16:colId xmlns:a16="http://schemas.microsoft.com/office/drawing/2014/main" val="1271693011"/>
                    </a:ext>
                  </a:extLst>
                </a:gridCol>
                <a:gridCol w="1903457">
                  <a:extLst>
                    <a:ext uri="{9D8B030D-6E8A-4147-A177-3AD203B41FA5}">
                      <a16:colId xmlns:a16="http://schemas.microsoft.com/office/drawing/2014/main" val="4158661525"/>
                    </a:ext>
                  </a:extLst>
                </a:gridCol>
              </a:tblGrid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/>
                        <a:t>vertex</a:t>
                      </a:r>
                      <a:endParaRPr lang="en-US" sz="2400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adjacency</a:t>
                      </a: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86084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p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o , s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286007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baseline="0" dirty="0" smtClean="0"/>
                        <a:t>o 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s , r , v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63114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s</a:t>
                      </a:r>
                      <a:r>
                        <a:rPr lang="en-US" sz="2900" i="1" baseline="0" dirty="0" smtClean="0"/>
                        <a:t>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r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065062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r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y</a:t>
                      </a:r>
                      <a:r>
                        <a:rPr lang="en-US" sz="2900" i="1" baseline="0" dirty="0" smtClean="0"/>
                        <a:t>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32468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y</a:t>
                      </a:r>
                      <a:r>
                        <a:rPr lang="en-US" sz="2900" i="1" baseline="0" dirty="0" smtClean="0"/>
                        <a:t>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v</a:t>
                      </a:r>
                      <a:r>
                        <a:rPr lang="en-US" sz="2900" i="1" baseline="0" dirty="0" smtClean="0"/>
                        <a:t>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96178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 smtClean="0"/>
                        <a:t>v</a:t>
                      </a:r>
                      <a:r>
                        <a:rPr lang="en-US" sz="2900" i="1" baseline="0" dirty="0" smtClean="0"/>
                        <a:t> </a:t>
                      </a:r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900" i="1" dirty="0"/>
                    </a:p>
                  </a:txBody>
                  <a:tcPr marL="111904" marR="111904" marT="55952" marB="5595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43188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38930"/>
              </p:ext>
            </p:extLst>
          </p:nvPr>
        </p:nvGraphicFramePr>
        <p:xfrm>
          <a:off x="4185905" y="2849278"/>
          <a:ext cx="7374036" cy="457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219428770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617201700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4049706800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69780925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428174603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99416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9077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55719"/>
              </p:ext>
            </p:extLst>
          </p:nvPr>
        </p:nvGraphicFramePr>
        <p:xfrm>
          <a:off x="4185905" y="3314717"/>
          <a:ext cx="7374036" cy="457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1075893843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118385417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91702853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54170261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424029912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42526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71608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42106"/>
              </p:ext>
            </p:extLst>
          </p:nvPr>
        </p:nvGraphicFramePr>
        <p:xfrm>
          <a:off x="4185905" y="3786492"/>
          <a:ext cx="7374036" cy="457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2215583351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649243312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537152981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44038055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25869134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96035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98075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81951"/>
              </p:ext>
            </p:extLst>
          </p:nvPr>
        </p:nvGraphicFramePr>
        <p:xfrm>
          <a:off x="4185905" y="4258267"/>
          <a:ext cx="7374036" cy="457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101989921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97830831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2409006953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21372073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50473961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61017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4803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41641"/>
              </p:ext>
            </p:extLst>
          </p:nvPr>
        </p:nvGraphicFramePr>
        <p:xfrm>
          <a:off x="4185905" y="4730042"/>
          <a:ext cx="7374036" cy="457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419849078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61694558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09240404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58254322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673167261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99141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1165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03177"/>
              </p:ext>
            </p:extLst>
          </p:nvPr>
        </p:nvGraphicFramePr>
        <p:xfrm>
          <a:off x="4185905" y="5187242"/>
          <a:ext cx="7374036" cy="457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9006">
                  <a:extLst>
                    <a:ext uri="{9D8B030D-6E8A-4147-A177-3AD203B41FA5}">
                      <a16:colId xmlns:a16="http://schemas.microsoft.com/office/drawing/2014/main" val="419849078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616945589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3092404046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58254322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673167261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99141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1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Pseudocode</a:t>
            </a:r>
            <a:endParaRPr lang="en-US" sz="72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79" y="1874610"/>
            <a:ext cx="10058401" cy="43130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SIMPLE-PATHS(G, u, </a:t>
            </a:r>
            <a:r>
              <a:rPr lang="en-US" sz="3200" dirty="0" smtClean="0"/>
              <a:t>v)</a:t>
            </a:r>
            <a:br>
              <a:rPr lang="en-US" sz="3200" dirty="0" smtClean="0"/>
            </a:br>
            <a:r>
              <a:rPr lang="en-US" sz="3200" dirty="0" smtClean="0"/>
              <a:t>	TOPO-SORT(G)</a:t>
            </a:r>
            <a:br>
              <a:rPr lang="en-US" sz="3200" dirty="0" smtClean="0"/>
            </a:br>
            <a:r>
              <a:rPr lang="en-US" sz="3200" dirty="0" smtClean="0"/>
              <a:t>	let </a:t>
            </a:r>
            <a:r>
              <a:rPr lang="en-US" sz="3200" dirty="0"/>
              <a:t>{v[1], v[2]..v[k - 1]} be the vertex between u and </a:t>
            </a:r>
            <a:r>
              <a:rPr lang="en-US" sz="3200" dirty="0" smtClean="0"/>
              <a:t>v</a:t>
            </a:r>
            <a:br>
              <a:rPr lang="en-US" sz="3200" dirty="0" smtClean="0"/>
            </a:br>
            <a:r>
              <a:rPr lang="en-US" sz="3200" dirty="0" smtClean="0"/>
              <a:t>	v[0</a:t>
            </a:r>
            <a:r>
              <a:rPr lang="en-US" sz="3200" dirty="0"/>
              <a:t>] = </a:t>
            </a:r>
            <a:r>
              <a:rPr lang="en-US" sz="3200" dirty="0" smtClean="0"/>
              <a:t>u &amp; v[k</a:t>
            </a:r>
            <a:r>
              <a:rPr lang="en-US" sz="3200" dirty="0"/>
              <a:t>] = </a:t>
            </a:r>
            <a:r>
              <a:rPr lang="en-US" sz="3200" dirty="0" smtClean="0"/>
              <a:t>v</a:t>
            </a:r>
            <a:br>
              <a:rPr lang="en-US" sz="3200" dirty="0" smtClean="0"/>
            </a:br>
            <a:r>
              <a:rPr lang="en-US" sz="3200" dirty="0" smtClean="0"/>
              <a:t>	for </a:t>
            </a:r>
            <a:r>
              <a:rPr lang="en-US" sz="3200" dirty="0"/>
              <a:t>j = 0 to k –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		DP[j</a:t>
            </a:r>
            <a:r>
              <a:rPr lang="en-US" sz="3200" dirty="0"/>
              <a:t>] = </a:t>
            </a:r>
            <a:r>
              <a:rPr lang="en-US" sz="3200" dirty="0" smtClean="0"/>
              <a:t>∞</a:t>
            </a:r>
            <a:br>
              <a:rPr lang="en-US" sz="3200" dirty="0" smtClean="0"/>
            </a:br>
            <a:r>
              <a:rPr lang="en-US" sz="3200" dirty="0" smtClean="0"/>
              <a:t>	DP[k</a:t>
            </a:r>
            <a:r>
              <a:rPr lang="en-US" sz="3200" dirty="0"/>
              <a:t>] =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	return </a:t>
            </a:r>
            <a:r>
              <a:rPr lang="en-US" sz="3200" dirty="0"/>
              <a:t>SIMPLE-PATHS-AID(G, DP, 0)</a:t>
            </a:r>
          </a:p>
        </p:txBody>
      </p:sp>
    </p:spTree>
    <p:extLst>
      <p:ext uri="{BB962C8B-B14F-4D97-AF65-F5344CB8AC3E}">
        <p14:creationId xmlns:p14="http://schemas.microsoft.com/office/powerpoint/2010/main" val="344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Pseudocode</a:t>
            </a:r>
            <a:endParaRPr lang="en-US" sz="72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79" y="1874609"/>
            <a:ext cx="10058401" cy="44876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SIMPLE-PATHS-AID(G, DP, </a:t>
            </a:r>
            <a:r>
              <a:rPr lang="en-US" sz="3200" dirty="0" err="1" smtClean="0"/>
              <a:t>i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if </a:t>
            </a:r>
            <a:r>
              <a:rPr lang="en-US" sz="3200" dirty="0" err="1" smtClean="0"/>
              <a:t>i</a:t>
            </a:r>
            <a:r>
              <a:rPr lang="en-US" sz="3200" dirty="0" smtClean="0"/>
              <a:t> &gt; k</a:t>
            </a:r>
            <a:br>
              <a:rPr lang="en-US" sz="3200" dirty="0" smtClean="0"/>
            </a:br>
            <a:r>
              <a:rPr lang="en-US" sz="3200" dirty="0" smtClean="0"/>
              <a:t>		return 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else if DP[</a:t>
            </a:r>
            <a:r>
              <a:rPr lang="en-US" sz="3200" dirty="0" err="1" smtClean="0"/>
              <a:t>i</a:t>
            </a:r>
            <a:r>
              <a:rPr lang="en-US" sz="3200" dirty="0" smtClean="0"/>
              <a:t>] != ∞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	return DP[</a:t>
            </a:r>
            <a:r>
              <a:rPr lang="en-US" sz="3200" dirty="0" err="1" smtClean="0"/>
              <a:t>i</a:t>
            </a:r>
            <a:r>
              <a:rPr lang="en-US" sz="3200" dirty="0" smtClean="0"/>
              <a:t>]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else</a:t>
            </a:r>
            <a:br>
              <a:rPr lang="en-US" sz="3200" dirty="0" smtClean="0"/>
            </a:br>
            <a:r>
              <a:rPr lang="en-US" sz="3200" dirty="0" smtClean="0"/>
              <a:t>		DP[</a:t>
            </a:r>
            <a:r>
              <a:rPr lang="en-US" sz="3200" dirty="0" err="1" smtClean="0"/>
              <a:t>i</a:t>
            </a:r>
            <a:r>
              <a:rPr lang="en-US" sz="3200" dirty="0" smtClean="0"/>
              <a:t>] = 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	for v[m] in </a:t>
            </a:r>
            <a:r>
              <a:rPr lang="en-US" sz="3200" dirty="0" err="1" smtClean="0"/>
              <a:t>G.adj</a:t>
            </a:r>
            <a:r>
              <a:rPr lang="en-US" sz="3200" dirty="0" smtClean="0"/>
              <a:t>[v[</a:t>
            </a:r>
            <a:r>
              <a:rPr lang="en-US" sz="3200" dirty="0" err="1" smtClean="0"/>
              <a:t>i</a:t>
            </a:r>
            <a:r>
              <a:rPr lang="en-US" sz="3200" dirty="0" smtClean="0"/>
              <a:t>]] and 0 &lt; m ≤ k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	DP[</a:t>
            </a:r>
            <a:r>
              <a:rPr lang="en-US" sz="3200" dirty="0" err="1" smtClean="0"/>
              <a:t>i</a:t>
            </a:r>
            <a:r>
              <a:rPr lang="en-US" sz="3200" dirty="0" smtClean="0"/>
              <a:t>] += SIMPLE-PATHS-AID(G, DP, m)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	return DP[</a:t>
            </a:r>
            <a:r>
              <a:rPr lang="en-US" sz="3200" dirty="0" err="1" smtClean="0"/>
              <a:t>i</a:t>
            </a:r>
            <a:r>
              <a:rPr lang="en-US" sz="3200" dirty="0" smtClean="0"/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1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Time </a:t>
            </a:r>
            <a:r>
              <a:rPr lang="en-US" sz="7200" dirty="0" smtClean="0"/>
              <a:t>Complexity</a:t>
            </a:r>
            <a:endParaRPr lang="en-US" sz="7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Topological </a:t>
            </a:r>
            <a:r>
              <a:rPr lang="en-US" sz="4000" dirty="0" smtClean="0"/>
              <a:t>Sorting -&gt;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O(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V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+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E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SIMPLE-PATHS-AID -&gt;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O(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/>
              <a:t>O(</a:t>
            </a:r>
            <a:r>
              <a:rPr lang="zh-TW" altLang="en-US" sz="4000" dirty="0"/>
              <a:t> </a:t>
            </a:r>
            <a:r>
              <a:rPr lang="en-US" sz="4000" dirty="0"/>
              <a:t>V</a:t>
            </a:r>
            <a:r>
              <a:rPr lang="zh-TW" altLang="en-US" sz="4000" dirty="0"/>
              <a:t> </a:t>
            </a:r>
            <a:r>
              <a:rPr lang="en-US" altLang="zh-TW" sz="4000" dirty="0"/>
              <a:t>+</a:t>
            </a:r>
            <a:r>
              <a:rPr lang="zh-TW" altLang="en-US" sz="4000" dirty="0"/>
              <a:t> </a:t>
            </a:r>
            <a:r>
              <a:rPr lang="en-US" sz="4000" dirty="0"/>
              <a:t>E</a:t>
            </a:r>
            <a:r>
              <a:rPr lang="zh-TW" altLang="en-US" sz="4000" dirty="0"/>
              <a:t> </a:t>
            </a:r>
            <a:r>
              <a:rPr lang="en-US" sz="4000" dirty="0" smtClean="0"/>
              <a:t>)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+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O(</a:t>
            </a:r>
            <a:r>
              <a:rPr lang="zh-TW" altLang="en-US" sz="4000" dirty="0"/>
              <a:t> </a:t>
            </a:r>
            <a:r>
              <a:rPr lang="en-US" altLang="zh-TW" sz="4000" dirty="0"/>
              <a:t>E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=</a:t>
            </a:r>
            <a:r>
              <a:rPr lang="zh-TW" altLang="en-US" sz="4000" dirty="0" smtClean="0"/>
              <a:t> </a:t>
            </a:r>
            <a:r>
              <a:rPr lang="en-US" sz="4000" dirty="0"/>
              <a:t>O(</a:t>
            </a:r>
            <a:r>
              <a:rPr lang="zh-TW" altLang="en-US" sz="4000" dirty="0"/>
              <a:t> </a:t>
            </a:r>
            <a:r>
              <a:rPr lang="en-US" sz="4000" dirty="0"/>
              <a:t>V</a:t>
            </a:r>
            <a:r>
              <a:rPr lang="zh-TW" altLang="en-US" sz="4000" dirty="0"/>
              <a:t> </a:t>
            </a:r>
            <a:r>
              <a:rPr lang="en-US" altLang="zh-TW" sz="4000" dirty="0"/>
              <a:t>+</a:t>
            </a:r>
            <a:r>
              <a:rPr lang="zh-TW" altLang="en-US" sz="4000" dirty="0"/>
              <a:t> </a:t>
            </a:r>
            <a:r>
              <a:rPr lang="en-US" sz="4000" dirty="0"/>
              <a:t>E</a:t>
            </a:r>
            <a:r>
              <a:rPr lang="zh-TW" altLang="en-US" sz="4000" dirty="0"/>
              <a:t> </a:t>
            </a:r>
            <a:r>
              <a:rPr lang="en-US" sz="4000" dirty="0"/>
              <a:t>)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92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64582" y="2098308"/>
            <a:ext cx="62275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4294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202</Words>
  <Application>Microsoft Office PowerPoint</Application>
  <PresentationFormat>寬螢幕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回顧</vt:lpstr>
      <vt:lpstr>Algorithms HW8-1</vt:lpstr>
      <vt:lpstr>Problem</vt:lpstr>
      <vt:lpstr>Topological Sorting</vt:lpstr>
      <vt:lpstr>PowerPoint 簡報</vt:lpstr>
      <vt:lpstr>Pseudocode</vt:lpstr>
      <vt:lpstr>Pseudocode</vt:lpstr>
      <vt:lpstr>Time Complexity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46</cp:revision>
  <dcterms:created xsi:type="dcterms:W3CDTF">2019-04-29T13:32:30Z</dcterms:created>
  <dcterms:modified xsi:type="dcterms:W3CDTF">2019-04-29T15:06:00Z</dcterms:modified>
</cp:coreProperties>
</file>