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68" d="100"/>
          <a:sy n="68" d="100"/>
        </p:scale>
        <p:origin x="322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B7AA4-6467-4345-BF93-53C1C3DDA76C}" type="datetimeFigureOut">
              <a:rPr lang="zh-TW" altLang="en-US" smtClean="0"/>
              <a:t>2019/4/29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1B534-50CA-46A2-AB5B-632E04C8FE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754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B7AA4-6467-4345-BF93-53C1C3DDA76C}" type="datetimeFigureOut">
              <a:rPr lang="zh-TW" altLang="en-US" smtClean="0"/>
              <a:t>2019/4/29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1B534-50CA-46A2-AB5B-632E04C8FE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6512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B7AA4-6467-4345-BF93-53C1C3DDA76C}" type="datetimeFigureOut">
              <a:rPr lang="zh-TW" altLang="en-US" smtClean="0"/>
              <a:t>2019/4/29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1B534-50CA-46A2-AB5B-632E04C8FE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810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B7AA4-6467-4345-BF93-53C1C3DDA76C}" type="datetimeFigureOut">
              <a:rPr lang="zh-TW" altLang="en-US" smtClean="0"/>
              <a:t>2019/4/29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1B534-50CA-46A2-AB5B-632E04C8FE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7172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B7AA4-6467-4345-BF93-53C1C3DDA76C}" type="datetimeFigureOut">
              <a:rPr lang="zh-TW" altLang="en-US" smtClean="0"/>
              <a:t>2019/4/29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1B534-50CA-46A2-AB5B-632E04C8FE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708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B7AA4-6467-4345-BF93-53C1C3DDA76C}" type="datetimeFigureOut">
              <a:rPr lang="zh-TW" altLang="en-US" smtClean="0"/>
              <a:t>2019/4/29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1B534-50CA-46A2-AB5B-632E04C8FE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760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B7AA4-6467-4345-BF93-53C1C3DDA76C}" type="datetimeFigureOut">
              <a:rPr lang="zh-TW" altLang="en-US" smtClean="0"/>
              <a:t>2019/4/29</a:t>
            </a:fld>
            <a:endParaRPr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1B534-50CA-46A2-AB5B-632E04C8FE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3142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B7AA4-6467-4345-BF93-53C1C3DDA76C}" type="datetimeFigureOut">
              <a:rPr lang="zh-TW" altLang="en-US" smtClean="0"/>
              <a:t>2019/4/29</a:t>
            </a:fld>
            <a:endParaRPr lang="zh-TW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1B534-50CA-46A2-AB5B-632E04C8FE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1288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B7AA4-6467-4345-BF93-53C1C3DDA76C}" type="datetimeFigureOut">
              <a:rPr lang="zh-TW" altLang="en-US" smtClean="0"/>
              <a:t>2019/4/29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1B534-50CA-46A2-AB5B-632E04C8FE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9770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B7AA4-6467-4345-BF93-53C1C3DDA76C}" type="datetimeFigureOut">
              <a:rPr lang="zh-TW" altLang="en-US" smtClean="0"/>
              <a:t>2019/4/29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1B534-50CA-46A2-AB5B-632E04C8FE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2148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B7AA4-6467-4345-BF93-53C1C3DDA76C}" type="datetimeFigureOut">
              <a:rPr lang="zh-TW" altLang="en-US" smtClean="0"/>
              <a:t>2019/4/29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1B534-50CA-46A2-AB5B-632E04C8FE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1554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C4B7AA4-6467-4345-BF93-53C1C3DDA76C}" type="datetimeFigureOut">
              <a:rPr lang="zh-TW" altLang="en-US" smtClean="0"/>
              <a:t>2019/4/29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1DA1B534-50CA-46A2-AB5B-632E04C8FE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1429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73FE33-D605-4C21-A33D-219CC714A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2708" y="1104138"/>
            <a:ext cx="7315200" cy="415366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b="1" dirty="0">
                <a:latin typeface="+mj-ea"/>
              </a:rPr>
              <a:t>HW8 </a:t>
            </a:r>
            <a:br>
              <a:rPr lang="en-US" altLang="zh-TW" b="1" dirty="0">
                <a:latin typeface="+mj-ea"/>
              </a:rPr>
            </a:br>
            <a:r>
              <a:rPr lang="zh-TW" altLang="en-US" b="1" dirty="0">
                <a:latin typeface="+mj-ea"/>
              </a:rPr>
              <a:t>第</a:t>
            </a:r>
            <a:r>
              <a:rPr lang="en-US" altLang="zh-TW" b="1" dirty="0">
                <a:latin typeface="+mj-ea"/>
              </a:rPr>
              <a:t>5</a:t>
            </a:r>
            <a:r>
              <a:rPr lang="zh-TW" altLang="en-US" b="1" dirty="0">
                <a:latin typeface="+mj-ea"/>
              </a:rPr>
              <a:t>題 </a:t>
            </a:r>
            <a:br>
              <a:rPr lang="en-US" altLang="zh-TW" b="1" dirty="0">
                <a:latin typeface="+mj-ea"/>
              </a:rPr>
            </a:br>
            <a:r>
              <a:rPr lang="zh-TW" altLang="en-US" b="1" dirty="0">
                <a:latin typeface="+mj-ea"/>
              </a:rPr>
              <a:t>第</a:t>
            </a:r>
            <a:r>
              <a:rPr lang="en-US" altLang="zh-TW" b="1" dirty="0">
                <a:latin typeface="+mj-ea"/>
              </a:rPr>
              <a:t>7</a:t>
            </a:r>
            <a:r>
              <a:rPr lang="zh-TW" altLang="en-US" b="1" dirty="0">
                <a:latin typeface="+mj-ea"/>
              </a:rPr>
              <a:t>組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A163B52-00FF-4B73-BD26-DFA96346F025}"/>
              </a:ext>
            </a:extLst>
          </p:cNvPr>
          <p:cNvSpPr txBox="1"/>
          <p:nvPr/>
        </p:nvSpPr>
        <p:spPr>
          <a:xfrm>
            <a:off x="10218241" y="2034540"/>
            <a:ext cx="1200329" cy="309753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sz="6600" b="1" dirty="0"/>
              <a:t>演算法</a:t>
            </a:r>
          </a:p>
        </p:txBody>
      </p:sp>
    </p:spTree>
    <p:extLst>
      <p:ext uri="{BB962C8B-B14F-4D97-AF65-F5344CB8AC3E}">
        <p14:creationId xmlns:p14="http://schemas.microsoft.com/office/powerpoint/2010/main" val="1427362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0AE538-4D1F-454F-98EF-569A3762D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b="1" dirty="0"/>
              <a:t>題目</a:t>
            </a:r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2078B865-AE03-400C-89B6-AE13C991A8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822" y="1697134"/>
            <a:ext cx="8557259" cy="1560297"/>
          </a:xfr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0139E541-3240-4938-B1A3-E06C1276D7AA}"/>
              </a:ext>
            </a:extLst>
          </p:cNvPr>
          <p:cNvSpPr txBox="1"/>
          <p:nvPr/>
        </p:nvSpPr>
        <p:spPr>
          <a:xfrm>
            <a:off x="3797111" y="4400670"/>
            <a:ext cx="7726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給定一演算法判斷有向圖</a:t>
            </a:r>
            <a:r>
              <a:rPr lang="en-US" altLang="zh-TW" sz="2800" dirty="0"/>
              <a:t>G</a:t>
            </a:r>
            <a:r>
              <a:rPr lang="zh-TW" altLang="en-US" sz="2800" dirty="0"/>
              <a:t>是否為</a:t>
            </a:r>
            <a:r>
              <a:rPr lang="en-US" altLang="zh-TW" sz="2800" dirty="0"/>
              <a:t>semi connected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181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BAD446-FF25-4F2C-94AF-213119238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b="1" dirty="0"/>
              <a:t>方法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9A543E8-AE96-4664-8511-742D3D97AF07}"/>
              </a:ext>
            </a:extLst>
          </p:cNvPr>
          <p:cNvSpPr txBox="1"/>
          <p:nvPr/>
        </p:nvSpPr>
        <p:spPr>
          <a:xfrm>
            <a:off x="3501483" y="339007"/>
            <a:ext cx="843759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先找出</a:t>
            </a:r>
            <a:r>
              <a:rPr lang="en-US" altLang="zh-TW" sz="2800" dirty="0"/>
              <a:t>G</a:t>
            </a:r>
            <a:r>
              <a:rPr lang="zh-TW" altLang="en-US" sz="2800" dirty="0"/>
              <a:t>所有的</a:t>
            </a:r>
            <a:r>
              <a:rPr lang="en-US" altLang="zh-TW" sz="2800" dirty="0"/>
              <a:t>strongly  connected  components</a:t>
            </a:r>
          </a:p>
          <a:p>
            <a:r>
              <a:rPr lang="zh-TW" altLang="en-US" sz="2800" dirty="0"/>
              <a:t>將所有的</a:t>
            </a:r>
            <a:r>
              <a:rPr lang="en-US" altLang="zh-TW" sz="2800" dirty="0"/>
              <a:t>components</a:t>
            </a:r>
            <a:r>
              <a:rPr lang="zh-TW" altLang="en-US" sz="2800" dirty="0"/>
              <a:t>想成各個</a:t>
            </a:r>
            <a:r>
              <a:rPr lang="en-US" altLang="zh-TW" sz="2800" dirty="0"/>
              <a:t>vertices</a:t>
            </a:r>
          </a:p>
          <a:p>
            <a:r>
              <a:rPr lang="zh-TW" altLang="en-US" sz="2800" dirty="0"/>
              <a:t>可得一個</a:t>
            </a:r>
            <a:r>
              <a:rPr lang="en-US" altLang="zh-TW" sz="2800" dirty="0"/>
              <a:t>Directed acyclic graph </a:t>
            </a:r>
            <a:r>
              <a:rPr lang="zh-TW" altLang="en-US" sz="2800" dirty="0"/>
              <a:t>→ </a:t>
            </a:r>
            <a:r>
              <a:rPr lang="en-US" altLang="zh-TW" sz="2800" dirty="0"/>
              <a:t>G’ = (V’ , E’)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77F9BF8-6A2E-47E8-A749-7A7A82565D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1390" y="1900618"/>
            <a:ext cx="6415294" cy="4778962"/>
          </a:xfrm>
          <a:prstGeom prst="rect">
            <a:avLst/>
          </a:prstGeom>
        </p:spPr>
      </p:pic>
      <p:sp>
        <p:nvSpPr>
          <p:cNvPr id="7" name="橢圓 6">
            <a:extLst>
              <a:ext uri="{FF2B5EF4-FFF2-40B4-BE49-F238E27FC236}">
                <a16:creationId xmlns:a16="http://schemas.microsoft.com/office/drawing/2014/main" id="{E931969F-E0F3-45DA-A4FE-A96217473678}"/>
              </a:ext>
            </a:extLst>
          </p:cNvPr>
          <p:cNvSpPr/>
          <p:nvPr/>
        </p:nvSpPr>
        <p:spPr>
          <a:xfrm>
            <a:off x="6378497" y="5508702"/>
            <a:ext cx="3769113" cy="847493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1916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085F7A-E77B-4F81-AF7E-97765AB52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b="1" dirty="0"/>
              <a:t>方法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A9CBCB1-0E8F-48C8-84D5-A39C27FF0FF9}"/>
              </a:ext>
            </a:extLst>
          </p:cNvPr>
          <p:cNvSpPr txBox="1"/>
          <p:nvPr/>
        </p:nvSpPr>
        <p:spPr>
          <a:xfrm>
            <a:off x="3534937" y="1012326"/>
            <a:ext cx="819614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rgbClr val="FF0000"/>
                </a:solidFill>
              </a:rPr>
              <a:t>Topological  Sort</a:t>
            </a:r>
            <a:r>
              <a:rPr lang="zh-TW" altLang="en-US" sz="3200" b="1" dirty="0">
                <a:solidFill>
                  <a:srgbClr val="FF0000"/>
                </a:solidFill>
              </a:rPr>
              <a:t> </a:t>
            </a:r>
            <a:r>
              <a:rPr lang="zh-TW" altLang="en-US" sz="3200" dirty="0"/>
              <a:t>剛剛用</a:t>
            </a:r>
            <a:r>
              <a:rPr lang="en-US" altLang="zh-TW" sz="3200" dirty="0"/>
              <a:t>SCC</a:t>
            </a:r>
            <a:r>
              <a:rPr lang="zh-TW" altLang="en-US" sz="3200" dirty="0"/>
              <a:t>所得的</a:t>
            </a:r>
            <a:r>
              <a:rPr lang="en-US" altLang="zh-TW" sz="3200" dirty="0"/>
              <a:t>DAG(G’)</a:t>
            </a:r>
          </a:p>
          <a:p>
            <a:r>
              <a:rPr lang="zh-TW" altLang="en-US" sz="3200" dirty="0"/>
              <a:t>查看</a:t>
            </a:r>
            <a:r>
              <a:rPr lang="en-US" altLang="zh-TW" sz="3200" dirty="0"/>
              <a:t>Sort</a:t>
            </a:r>
            <a:r>
              <a:rPr lang="zh-TW" altLang="en-US" sz="3200" dirty="0"/>
              <a:t>的結果是否形成</a:t>
            </a:r>
            <a:r>
              <a:rPr lang="en-US" altLang="zh-TW" sz="3200" dirty="0"/>
              <a:t>linear chain</a:t>
            </a:r>
          </a:p>
          <a:p>
            <a:r>
              <a:rPr lang="zh-TW" altLang="en-US" sz="3200" dirty="0"/>
              <a:t>也就是每一對</a:t>
            </a:r>
            <a:r>
              <a:rPr lang="en-US" altLang="zh-TW" sz="3200" dirty="0"/>
              <a:t>vertices(v[</a:t>
            </a:r>
            <a:r>
              <a:rPr lang="en-US" altLang="zh-TW" sz="3200" dirty="0" err="1"/>
              <a:t>i</a:t>
            </a:r>
            <a:r>
              <a:rPr lang="en-US" altLang="zh-TW" sz="3200" dirty="0"/>
              <a:t>],v[i+1])</a:t>
            </a:r>
            <a:r>
              <a:rPr lang="zh-TW" altLang="en-US" sz="3200" dirty="0"/>
              <a:t>   都存在</a:t>
            </a:r>
            <a:r>
              <a:rPr lang="en-US" altLang="zh-TW" sz="3200" dirty="0"/>
              <a:t>edge</a:t>
            </a:r>
          </a:p>
          <a:p>
            <a:endParaRPr lang="en-US" altLang="zh-TW" sz="3200" dirty="0"/>
          </a:p>
          <a:p>
            <a:endParaRPr lang="en-US" altLang="zh-TW" sz="3200" dirty="0"/>
          </a:p>
          <a:p>
            <a:endParaRPr lang="en-US" altLang="zh-TW" sz="3200" dirty="0"/>
          </a:p>
          <a:p>
            <a:endParaRPr lang="en-US" altLang="zh-TW" sz="3200" dirty="0"/>
          </a:p>
          <a:p>
            <a:endParaRPr lang="en-US" altLang="zh-TW" sz="3200" dirty="0"/>
          </a:p>
          <a:p>
            <a:r>
              <a:rPr lang="zh-TW" altLang="en-US" sz="3200" dirty="0"/>
              <a:t>若皆存在 →  </a:t>
            </a:r>
            <a:r>
              <a:rPr lang="en-US" altLang="zh-TW" sz="3200" dirty="0"/>
              <a:t>G</a:t>
            </a:r>
            <a:r>
              <a:rPr lang="zh-TW" altLang="en-US" sz="3200" dirty="0"/>
              <a:t>為</a:t>
            </a:r>
            <a:r>
              <a:rPr lang="en-US" altLang="zh-TW" sz="3200" dirty="0"/>
              <a:t>semi connected</a:t>
            </a:r>
          </a:p>
          <a:p>
            <a:endParaRPr lang="en-US" altLang="zh-TW" sz="32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E6EDC86-3C3A-4422-BB7F-7F1DB74811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937" y="2691161"/>
            <a:ext cx="7764901" cy="146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529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AB5AB8-1D25-4CFB-A740-05B8DA56F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b="1" dirty="0"/>
              <a:t>統整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F3855FA-6A89-46FE-BB6C-52B6EA0AC40C}"/>
              </a:ext>
            </a:extLst>
          </p:cNvPr>
          <p:cNvSpPr txBox="1"/>
          <p:nvPr/>
        </p:nvSpPr>
        <p:spPr>
          <a:xfrm>
            <a:off x="3474720" y="1497330"/>
            <a:ext cx="8869680" cy="3798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3200" b="1" dirty="0">
                <a:solidFill>
                  <a:srgbClr val="FF0000"/>
                </a:solidFill>
              </a:rPr>
              <a:t>1.</a:t>
            </a:r>
            <a:r>
              <a:rPr lang="zh-TW" altLang="en-US" sz="3200" dirty="0"/>
              <a:t>找出</a:t>
            </a:r>
            <a:r>
              <a:rPr lang="en-US" altLang="zh-TW" sz="3200" dirty="0"/>
              <a:t>G</a:t>
            </a:r>
            <a:r>
              <a:rPr lang="zh-TW" altLang="en-US" sz="3200" dirty="0"/>
              <a:t>所有的</a:t>
            </a:r>
            <a:r>
              <a:rPr lang="en-US" altLang="zh-TW" sz="3200" dirty="0"/>
              <a:t>Strongly  Connected  Component</a:t>
            </a:r>
          </a:p>
          <a:p>
            <a:pPr>
              <a:lnSpc>
                <a:spcPct val="150000"/>
              </a:lnSpc>
            </a:pPr>
            <a:r>
              <a:rPr lang="en-US" altLang="zh-TW" sz="3200" b="1" dirty="0">
                <a:solidFill>
                  <a:srgbClr val="FF0000"/>
                </a:solidFill>
              </a:rPr>
              <a:t>2.</a:t>
            </a:r>
            <a:r>
              <a:rPr lang="zh-TW" altLang="en-US" sz="3200" dirty="0"/>
              <a:t>將各個</a:t>
            </a:r>
            <a:r>
              <a:rPr lang="en-US" altLang="zh-TW" sz="3200" dirty="0"/>
              <a:t>component</a:t>
            </a:r>
            <a:r>
              <a:rPr lang="zh-TW" altLang="en-US" sz="3200" dirty="0"/>
              <a:t>當作</a:t>
            </a:r>
            <a:r>
              <a:rPr lang="en-US" altLang="zh-TW" sz="3200" dirty="0"/>
              <a:t>vertices</a:t>
            </a:r>
            <a:r>
              <a:rPr lang="zh-TW" altLang="en-US" sz="3200" dirty="0"/>
              <a:t>，則可得一</a:t>
            </a:r>
            <a:r>
              <a:rPr lang="en-US" altLang="zh-TW" sz="3200" dirty="0"/>
              <a:t>DAG</a:t>
            </a:r>
          </a:p>
          <a:p>
            <a:pPr>
              <a:lnSpc>
                <a:spcPct val="150000"/>
              </a:lnSpc>
            </a:pPr>
            <a:r>
              <a:rPr lang="en-US" altLang="zh-TW" sz="3200" b="1" dirty="0">
                <a:solidFill>
                  <a:srgbClr val="FF0000"/>
                </a:solidFill>
              </a:rPr>
              <a:t>3.</a:t>
            </a:r>
            <a:r>
              <a:rPr lang="zh-TW" altLang="en-US" sz="3200" dirty="0"/>
              <a:t>對此</a:t>
            </a:r>
            <a:r>
              <a:rPr lang="en-US" altLang="zh-TW" sz="3200" dirty="0"/>
              <a:t>DAG</a:t>
            </a:r>
            <a:r>
              <a:rPr lang="zh-TW" altLang="en-US" sz="3200" dirty="0"/>
              <a:t>做</a:t>
            </a:r>
            <a:r>
              <a:rPr lang="en-US" altLang="zh-TW" sz="3200" dirty="0"/>
              <a:t>Topological  Sort</a:t>
            </a:r>
          </a:p>
          <a:p>
            <a:pPr>
              <a:lnSpc>
                <a:spcPct val="150000"/>
              </a:lnSpc>
            </a:pPr>
            <a:r>
              <a:rPr lang="en-US" altLang="zh-TW" sz="3200" b="1" dirty="0">
                <a:solidFill>
                  <a:srgbClr val="FF0000"/>
                </a:solidFill>
              </a:rPr>
              <a:t>4.</a:t>
            </a:r>
            <a:r>
              <a:rPr lang="zh-TW" altLang="en-US" sz="3200" dirty="0"/>
              <a:t>若</a:t>
            </a:r>
            <a:r>
              <a:rPr lang="en-US" altLang="zh-TW" sz="3200" dirty="0"/>
              <a:t>Sort</a:t>
            </a:r>
            <a:r>
              <a:rPr lang="zh-TW" altLang="en-US" sz="3200" dirty="0"/>
              <a:t>的結果形成</a:t>
            </a:r>
            <a:r>
              <a:rPr lang="en-US" altLang="zh-TW" sz="3200" dirty="0"/>
              <a:t>linear chain</a:t>
            </a:r>
            <a:r>
              <a:rPr lang="zh-TW" altLang="en-US" sz="3200" dirty="0"/>
              <a:t> </a:t>
            </a:r>
            <a:endParaRPr lang="en-US" altLang="zh-TW" sz="3200" dirty="0"/>
          </a:p>
          <a:p>
            <a:pPr>
              <a:lnSpc>
                <a:spcPct val="150000"/>
              </a:lnSpc>
            </a:pPr>
            <a:r>
              <a:rPr lang="zh-TW" altLang="en-US" sz="3200" dirty="0"/>
              <a:t>則</a:t>
            </a:r>
            <a:r>
              <a:rPr lang="en-US" altLang="zh-TW" sz="3200" dirty="0"/>
              <a:t>G</a:t>
            </a:r>
            <a:r>
              <a:rPr lang="zh-TW" altLang="en-US" sz="3200" dirty="0"/>
              <a:t>為</a:t>
            </a:r>
            <a:r>
              <a:rPr lang="en-US" altLang="zh-TW" sz="3200" dirty="0"/>
              <a:t>semi connected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923898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A56220-968C-4ACA-8DC0-37C6B8D96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b="1" dirty="0"/>
              <a:t>結論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C690504-E423-4BDD-A3F9-C0A43F74A7C5}"/>
              </a:ext>
            </a:extLst>
          </p:cNvPr>
          <p:cNvSpPr txBox="1"/>
          <p:nvPr/>
        </p:nvSpPr>
        <p:spPr>
          <a:xfrm>
            <a:off x="3490332" y="1037063"/>
            <a:ext cx="8701668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+mj-ea"/>
                <a:ea typeface="+mj-ea"/>
              </a:rPr>
              <a:t>因為</a:t>
            </a:r>
            <a:r>
              <a:rPr lang="en-US" altLang="zh-TW" sz="2800" dirty="0">
                <a:latin typeface="+mj-ea"/>
                <a:ea typeface="+mj-ea"/>
              </a:rPr>
              <a:t>Strongly  Connected  Component</a:t>
            </a:r>
            <a:r>
              <a:rPr lang="zh-TW" altLang="en-US" sz="2800" dirty="0">
                <a:latin typeface="+mj-ea"/>
                <a:ea typeface="+mj-ea"/>
              </a:rPr>
              <a:t>中</a:t>
            </a:r>
            <a:endParaRPr lang="en-US" altLang="zh-TW" sz="2800" dirty="0">
              <a:latin typeface="+mj-ea"/>
              <a:ea typeface="+mj-ea"/>
            </a:endParaRPr>
          </a:p>
          <a:p>
            <a:r>
              <a:rPr lang="zh-TW" altLang="en-US" sz="2800" dirty="0">
                <a:latin typeface="+mj-ea"/>
                <a:ea typeface="+mj-ea"/>
              </a:rPr>
              <a:t>每個</a:t>
            </a:r>
            <a:r>
              <a:rPr lang="en-US" altLang="zh-TW" sz="2800" dirty="0" err="1">
                <a:latin typeface="+mj-ea"/>
                <a:ea typeface="+mj-ea"/>
              </a:rPr>
              <a:t>vertice</a:t>
            </a:r>
            <a:r>
              <a:rPr lang="zh-TW" altLang="en-US" sz="2800" dirty="0">
                <a:latin typeface="+mj-ea"/>
                <a:ea typeface="+mj-ea"/>
              </a:rPr>
              <a:t>皆可以互相連通，已滿足條件</a:t>
            </a:r>
            <a:endParaRPr lang="en-US" altLang="zh-TW" sz="2800" dirty="0">
              <a:latin typeface="+mj-ea"/>
              <a:ea typeface="+mj-ea"/>
            </a:endParaRPr>
          </a:p>
          <a:p>
            <a:r>
              <a:rPr lang="zh-TW" altLang="en-US" sz="2800" dirty="0">
                <a:latin typeface="+mj-ea"/>
                <a:ea typeface="+mj-ea"/>
              </a:rPr>
              <a:t>所以接著查看各個</a:t>
            </a:r>
            <a:r>
              <a:rPr lang="en-US" altLang="zh-TW" sz="2800" dirty="0">
                <a:latin typeface="+mj-ea"/>
                <a:ea typeface="+mj-ea"/>
              </a:rPr>
              <a:t>component</a:t>
            </a:r>
            <a:r>
              <a:rPr lang="zh-TW" altLang="en-US" sz="2800" dirty="0">
                <a:latin typeface="+mj-ea"/>
                <a:ea typeface="+mj-ea"/>
              </a:rPr>
              <a:t>是否能形成</a:t>
            </a:r>
            <a:r>
              <a:rPr lang="en-US" altLang="zh-TW" sz="2800" dirty="0">
                <a:latin typeface="+mj-ea"/>
                <a:ea typeface="+mj-ea"/>
              </a:rPr>
              <a:t>linear chain</a:t>
            </a:r>
          </a:p>
          <a:p>
            <a:r>
              <a:rPr lang="zh-TW" altLang="en-US" sz="2800" dirty="0">
                <a:latin typeface="+mj-ea"/>
                <a:ea typeface="+mj-ea"/>
              </a:rPr>
              <a:t>若可形成</a:t>
            </a:r>
            <a:endParaRPr lang="en-US" altLang="zh-TW" sz="2800" dirty="0">
              <a:latin typeface="+mj-ea"/>
              <a:ea typeface="+mj-ea"/>
            </a:endParaRPr>
          </a:p>
          <a:p>
            <a:r>
              <a:rPr lang="zh-TW" altLang="en-US" sz="2800" dirty="0">
                <a:latin typeface="+mj-ea"/>
                <a:ea typeface="+mj-ea"/>
              </a:rPr>
              <a:t>也代表各個</a:t>
            </a:r>
            <a:r>
              <a:rPr lang="en-US" altLang="zh-TW" sz="2800" dirty="0">
                <a:latin typeface="+mj-ea"/>
                <a:ea typeface="+mj-ea"/>
              </a:rPr>
              <a:t>component</a:t>
            </a:r>
            <a:r>
              <a:rPr lang="zh-TW" altLang="en-US" sz="2800" dirty="0">
                <a:latin typeface="+mj-ea"/>
                <a:ea typeface="+mj-ea"/>
              </a:rPr>
              <a:t>內的</a:t>
            </a:r>
            <a:r>
              <a:rPr lang="en-US" altLang="zh-TW" sz="2800" dirty="0">
                <a:latin typeface="+mj-ea"/>
                <a:ea typeface="+mj-ea"/>
              </a:rPr>
              <a:t>vertices</a:t>
            </a:r>
          </a:p>
          <a:p>
            <a:r>
              <a:rPr lang="zh-TW" altLang="en-US" sz="2800" dirty="0">
                <a:latin typeface="+mj-ea"/>
                <a:ea typeface="+mj-ea"/>
              </a:rPr>
              <a:t>與其他</a:t>
            </a:r>
            <a:r>
              <a:rPr lang="en-US" altLang="zh-TW" sz="2800" dirty="0">
                <a:latin typeface="+mj-ea"/>
                <a:ea typeface="+mj-ea"/>
              </a:rPr>
              <a:t>component</a:t>
            </a:r>
            <a:r>
              <a:rPr lang="zh-TW" altLang="en-US" sz="2800" dirty="0">
                <a:latin typeface="+mj-ea"/>
                <a:ea typeface="+mj-ea"/>
              </a:rPr>
              <a:t>的</a:t>
            </a:r>
            <a:r>
              <a:rPr lang="en-US" altLang="zh-TW" sz="2800" dirty="0">
                <a:latin typeface="+mj-ea"/>
                <a:ea typeface="+mj-ea"/>
              </a:rPr>
              <a:t>vertices</a:t>
            </a:r>
            <a:r>
              <a:rPr lang="zh-TW" altLang="en-US" sz="2800" dirty="0">
                <a:latin typeface="+mj-ea"/>
                <a:ea typeface="+mj-ea"/>
              </a:rPr>
              <a:t>呼相連通</a:t>
            </a:r>
            <a:endParaRPr lang="en-US" altLang="zh-TW" sz="2800" dirty="0">
              <a:latin typeface="+mj-ea"/>
              <a:ea typeface="+mj-ea"/>
            </a:endParaRPr>
          </a:p>
          <a:p>
            <a:r>
              <a:rPr lang="zh-TW" altLang="en-US" sz="2800" dirty="0">
                <a:latin typeface="+mj-ea"/>
                <a:ea typeface="+mj-ea"/>
              </a:rPr>
              <a:t>就能夠知道整個</a:t>
            </a:r>
            <a:r>
              <a:rPr lang="en-US" altLang="zh-TW" sz="2800" dirty="0">
                <a:latin typeface="+mj-ea"/>
                <a:ea typeface="+mj-ea"/>
              </a:rPr>
              <a:t>Graph</a:t>
            </a:r>
            <a:r>
              <a:rPr lang="zh-TW" altLang="en-US" sz="2800" dirty="0">
                <a:latin typeface="+mj-ea"/>
                <a:ea typeface="+mj-ea"/>
              </a:rPr>
              <a:t>是否為</a:t>
            </a:r>
            <a:r>
              <a:rPr lang="en-US" altLang="zh-TW" sz="2800" dirty="0">
                <a:latin typeface="+mj-ea"/>
                <a:ea typeface="+mj-ea"/>
              </a:rPr>
              <a:t>semi connected</a:t>
            </a:r>
          </a:p>
          <a:p>
            <a:endParaRPr lang="en-US" altLang="zh-TW" sz="2800" dirty="0"/>
          </a:p>
          <a:p>
            <a:endParaRPr lang="en-US" altLang="zh-TW" sz="2800" dirty="0"/>
          </a:p>
          <a:p>
            <a:r>
              <a:rPr lang="en-US" altLang="zh-TW" sz="2800" dirty="0">
                <a:latin typeface="+mj-ea"/>
                <a:ea typeface="+mj-ea"/>
              </a:rPr>
              <a:t>Topological </a:t>
            </a:r>
            <a:r>
              <a:rPr lang="zh-TW" altLang="en-US" sz="2800" dirty="0">
                <a:latin typeface="+mj-ea"/>
                <a:ea typeface="+mj-ea"/>
              </a:rPr>
              <a:t> </a:t>
            </a:r>
            <a:r>
              <a:rPr lang="en-US" altLang="zh-TW" sz="2800" dirty="0">
                <a:latin typeface="+mj-ea"/>
                <a:ea typeface="+mj-ea"/>
              </a:rPr>
              <a:t>Sort</a:t>
            </a:r>
            <a:r>
              <a:rPr lang="zh-TW" altLang="en-US" sz="2800" dirty="0">
                <a:latin typeface="+mj-ea"/>
                <a:ea typeface="+mj-ea"/>
              </a:rPr>
              <a:t>為 </a:t>
            </a:r>
            <a:r>
              <a:rPr lang="en-US" altLang="zh-TW" sz="2800" dirty="0">
                <a:latin typeface="+mj-ea"/>
                <a:ea typeface="+mj-ea"/>
              </a:rPr>
              <a:t>O(|V|+|E|)</a:t>
            </a:r>
          </a:p>
          <a:p>
            <a:r>
              <a:rPr lang="zh-TW" altLang="en-US" sz="2800" dirty="0">
                <a:latin typeface="+mj-ea"/>
                <a:ea typeface="+mj-ea"/>
              </a:rPr>
              <a:t>而其他步驟皆可以在此時間內完成</a:t>
            </a:r>
            <a:endParaRPr lang="en-US" altLang="zh-TW" sz="2800" dirty="0">
              <a:latin typeface="+mj-ea"/>
              <a:ea typeface="+mj-ea"/>
            </a:endParaRPr>
          </a:p>
          <a:p>
            <a:r>
              <a:rPr lang="zh-TW" altLang="en-US" sz="2800" dirty="0">
                <a:latin typeface="+mj-ea"/>
                <a:ea typeface="+mj-ea"/>
              </a:rPr>
              <a:t>所以時間總共為 </a:t>
            </a:r>
            <a:r>
              <a:rPr lang="en-US" altLang="zh-TW" sz="3600" b="1" dirty="0">
                <a:solidFill>
                  <a:srgbClr val="FF0000"/>
                </a:solidFill>
                <a:latin typeface="+mj-ea"/>
                <a:ea typeface="+mj-ea"/>
              </a:rPr>
              <a:t>O(|V|+|E|)</a:t>
            </a:r>
            <a:endParaRPr lang="en-US" altLang="zh-TW" sz="44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49494707"/>
      </p:ext>
    </p:extLst>
  </p:cSld>
  <p:clrMapOvr>
    <a:masterClrMapping/>
  </p:clrMapOvr>
</p:sld>
</file>

<file path=ppt/theme/theme1.xml><?xml version="1.0" encoding="utf-8"?>
<a:theme xmlns:a="http://schemas.openxmlformats.org/drawingml/2006/main" name="框架">
  <a:themeElements>
    <a:clrScheme name="框架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框架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框架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TM03457475[[fn=框架]]</Template>
  <TotalTime>93</TotalTime>
  <Words>223</Words>
  <Application>Microsoft Office PowerPoint</Application>
  <PresentationFormat>寬螢幕</PresentationFormat>
  <Paragraphs>37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0" baseType="lpstr">
      <vt:lpstr>微軟正黑體</vt:lpstr>
      <vt:lpstr>Corbel</vt:lpstr>
      <vt:lpstr>Wingdings 2</vt:lpstr>
      <vt:lpstr>框架</vt:lpstr>
      <vt:lpstr>HW8  第5題  第7組</vt:lpstr>
      <vt:lpstr>題目</vt:lpstr>
      <vt:lpstr>方法</vt:lpstr>
      <vt:lpstr>方法</vt:lpstr>
      <vt:lpstr>統整</vt:lpstr>
      <vt:lpstr>結論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HW8  第5題  第7組</dc:title>
  <dc:creator>浩維 賴</dc:creator>
  <cp:lastModifiedBy>浩維 賴</cp:lastModifiedBy>
  <cp:revision>10</cp:revision>
  <dcterms:created xsi:type="dcterms:W3CDTF">2019-04-29T06:57:31Z</dcterms:created>
  <dcterms:modified xsi:type="dcterms:W3CDTF">2019-04-29T08:35:00Z</dcterms:modified>
</cp:coreProperties>
</file>