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0" r:id="rId4"/>
    <p:sldId id="271" r:id="rId5"/>
    <p:sldId id="267" r:id="rId6"/>
    <p:sldId id="272" r:id="rId7"/>
    <p:sldId id="275" r:id="rId8"/>
    <p:sldId id="273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6363"/>
    <a:srgbClr val="FB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1AF31-3EE7-4276-AD63-88DCE2AFC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F2B990-B7AE-4CCB-B640-C88D990DF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6E0794-A8E4-49CC-ADE2-339EB9183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305D19-8137-403A-9D5A-58F686E0F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5C700-97AA-4578-9A6C-FF1DB3AE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287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CD53EF-4818-4067-B3E4-796327AD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BE5C2E-0B76-427E-9D87-304980424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61B295-0BCB-41CB-86F2-CAF14C9A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AA55B7-0996-476A-BA0D-F9E1A89C8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58E021-CA97-494F-94B2-9FF10892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80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5D881B-86C3-443E-ABBC-DB6E6F222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C75747B-6498-4A5A-8763-29FF942BF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9C1523-7260-4135-B30A-E206C589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0B1550-0AF8-469F-B9FB-6F56D9D6E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8CAABE-0E60-468C-8887-D1E02B02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31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E78EE-F4EF-47C7-8250-5BD2F35E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A87A9A-A2F5-4C12-98B3-0A0EAB47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AF946A-581F-4AF8-9FA0-38B5778E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EC0052-0176-4C84-B5E4-1DF83B97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59103B-BDE9-4433-8182-98A5A498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5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3A0E6-033D-4D79-9E3C-20D42FDC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F89694-62B4-4B9B-9629-4E568BA1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87A54C-BA9E-467D-8B56-3E3AFA699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6F63BA-4257-4FFB-9595-333EF2E7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D5C3ED-D4EB-4087-A579-C7D8CDD5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42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642E9-CA87-49CA-B334-863D8C88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3EF03-E627-43E4-8F03-27E8FCB4D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CB7280-0FCA-49E2-B8E1-60499608B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6F30AE-A3F3-40FC-8DA0-0E085326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8E11C8-EB11-4A79-B609-FED036CD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32247D-3B19-4BE0-82B1-7CF3E3EE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140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40E0B-0A27-435E-9269-E5E5C3E5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0ABF91-CD43-4F3A-95D2-6A21E58ED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BC8EFB-2FFC-46ED-A14F-3E47EB233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7E0634-9568-4D7B-938B-19DF5C431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12769F7-F7EC-4D2A-AACA-8341E2378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14987F-5BF3-4B3C-A0B4-779EDA41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844B7D-51E3-426C-8A6A-51D7364D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DB72F7-70FD-4AC4-94C1-9CEAACB4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52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C3306-9137-41A6-87F2-415774C6A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DF6E44-6D5B-4AB5-80F5-138E36C7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91BD65-F5A3-4908-BC93-7F499680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5D005C-4D8E-4014-A1AF-B3222CFC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60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C283BC-D76A-4302-8AAE-41843CF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7A49DB-5423-49BF-9532-FE01731D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D7B14B-CE47-4ED7-827D-0E877B4C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57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AB99D-55FC-449E-856A-14F0BD72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EA0A4B-4432-45E0-9FD5-DFEB978D8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34DCEE-C97E-4257-9F82-E94D2E28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731B58-633B-4DA6-B043-33653F90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12472B-09CE-4F5D-A9B0-C2035872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6913FE-0892-4948-A023-A06D7A93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43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9A8C9-623B-4A96-AE28-7734766C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C34043-F1C0-4EA9-942C-6E77A0D5C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43AA62-029F-4225-86A1-22313984E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4E1FD6-9578-4651-8B72-5E9D3A32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180EB-1A14-44AD-B35B-38078BCC85B7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DF06C0-F82F-443B-89C6-557A4775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544E53-CE7E-4B3B-822D-992208BF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4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6290F2-BA23-4723-9FAC-48E5008D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7B97F3-8C10-40BC-A8FE-6D6CB6E63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D47D2D-F53F-4F25-A9E6-280D4AB4A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180EB-1A14-44AD-B35B-38078BCC85B7}" type="datetimeFigureOut">
              <a:rPr lang="zh-TW" altLang="en-US" smtClean="0"/>
              <a:pPr/>
              <a:t>2019/4/30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5A7338-36C9-4BD5-AEEF-065D05CEC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CDE42-37B5-455C-BFA0-E71EF6933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017AC-B70A-4304-8049-69064CEC0B9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5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3717BD8-63C6-4F92-9951-FAC28518B5F7}"/>
              </a:ext>
            </a:extLst>
          </p:cNvPr>
          <p:cNvSpPr txBox="1"/>
          <p:nvPr/>
        </p:nvSpPr>
        <p:spPr>
          <a:xfrm>
            <a:off x="602188" y="440565"/>
            <a:ext cx="29594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7200" b="1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演算法</a:t>
            </a:r>
            <a:endParaRPr lang="en-US" altLang="zh-TW" sz="7200" b="1" dirty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r>
              <a:rPr lang="en-US" altLang="zh-TW" sz="2400" b="1" i="1" dirty="0" smtClean="0">
                <a:solidFill>
                  <a:srgbClr val="6D5353"/>
                </a:solidFill>
                <a:latin typeface="Bodoni" panose="02000503000000000000" pitchFamily="2" charset="0"/>
                <a:ea typeface="Gen Jyuu Gothic Normal" panose="020B0202020203020207" pitchFamily="34" charset="-120"/>
                <a:cs typeface="Gen Jyuu Gothic Normal" panose="020B0202020203020207" pitchFamily="34" charset="-120"/>
              </a:rPr>
              <a:t>Hw8  Promblem6</a:t>
            </a:r>
            <a:endParaRPr lang="en-US" altLang="zh-TW" sz="2400" b="1" i="1" dirty="0">
              <a:solidFill>
                <a:srgbClr val="6D5353"/>
              </a:solidFill>
              <a:latin typeface="Bodoni" panose="02000503000000000000" pitchFamily="2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FF0662-C68D-4FCF-A153-3B1260E76332}"/>
              </a:ext>
            </a:extLst>
          </p:cNvPr>
          <p:cNvSpPr txBox="1"/>
          <p:nvPr/>
        </p:nvSpPr>
        <p:spPr>
          <a:xfrm>
            <a:off x="9685096" y="2010225"/>
            <a:ext cx="2031325" cy="3907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i="1" dirty="0">
                <a:solidFill>
                  <a:srgbClr val="6D5353"/>
                </a:solidFill>
                <a:latin typeface="Bodoni" panose="02000503000000000000" pitchFamily="2" charset="0"/>
                <a:ea typeface="Kozuka Mincho Pr6N R" panose="02020400000000000000" pitchFamily="18" charset="-128"/>
                <a:cs typeface="Gen Jyuu Gothic Monospace Heav" panose="02020509000000000000" pitchFamily="49" charset="-120"/>
              </a:rPr>
              <a:t>Group8</a:t>
            </a:r>
            <a:endParaRPr lang="en-US" altLang="zh-TW" sz="2400" dirty="0">
              <a:solidFill>
                <a:srgbClr val="6D5353"/>
              </a:solidFill>
              <a:latin typeface="Kozuka Mincho Pr6N R" panose="02020400000000000000" pitchFamily="18" charset="-128"/>
              <a:ea typeface="Kozuka Mincho Pr6N R" panose="02020400000000000000" pitchFamily="18" charset="-128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田敬暘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趙庭浩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莊峻琳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杜萬珩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	</a:t>
            </a: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鄧又晨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6D535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李信鋌</a:t>
            </a:r>
            <a:endParaRPr lang="en-US" altLang="zh-TW" sz="2400" dirty="0">
              <a:solidFill>
                <a:srgbClr val="6D535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70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06EFE29-E96D-41FE-A871-729D9ABE9F55}"/>
              </a:ext>
            </a:extLst>
          </p:cNvPr>
          <p:cNvSpPr/>
          <p:nvPr/>
        </p:nvSpPr>
        <p:spPr>
          <a:xfrm>
            <a:off x="339567" y="471459"/>
            <a:ext cx="1151286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48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[Analysis]</a:t>
            </a:r>
          </a:p>
          <a:p>
            <a:pPr>
              <a:lnSpc>
                <a:spcPct val="150000"/>
              </a:lnSpc>
            </a:pPr>
            <a:r>
              <a:rPr lang="zh-TW" altLang="en-US" sz="4800" dirty="0" smtClean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建表</a:t>
            </a:r>
            <a:r>
              <a:rPr lang="zh-TW" altLang="en-US" sz="4800" dirty="0" smtClean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：</a:t>
            </a:r>
            <a:r>
              <a:rPr lang="en-US" altLang="zh-TW" sz="4800" dirty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O(V+E)-&gt;</a:t>
            </a:r>
            <a:r>
              <a:rPr lang="en-US" altLang="zh-TW" sz="480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O(E</a:t>
            </a:r>
            <a:r>
              <a:rPr lang="en-US" altLang="zh-TW" sz="4800" smtClean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)</a:t>
            </a:r>
            <a:endParaRPr lang="en-US" altLang="zh-TW" sz="320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4800" dirty="0" smtClean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計算</a:t>
            </a:r>
            <a:r>
              <a:rPr lang="zh-TW" altLang="en-US" sz="4800" dirty="0" smtClean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：</a:t>
            </a:r>
            <a:r>
              <a:rPr lang="en-US" altLang="zh-TW" sz="4800" dirty="0" smtClean="0">
                <a:solidFill>
                  <a:srgbClr val="706363"/>
                </a:solidFill>
                <a:latin typeface="Gen Jyuu Gothic Monospace Heav" panose="02020509000000000000" pitchFamily="49" charset="-120"/>
                <a:ea typeface="Gen Jyuu Gothic Monospace Heav" panose="02020509000000000000" pitchFamily="49" charset="-120"/>
                <a:cs typeface="Gen Jyuu Gothic Monospace Heav" panose="02020509000000000000" pitchFamily="49" charset="-120"/>
              </a:rPr>
              <a:t>O(V+E)-&gt;O(E)</a:t>
            </a:r>
          </a:p>
          <a:p>
            <a:pPr>
              <a:lnSpc>
                <a:spcPct val="150000"/>
              </a:lnSpc>
            </a:pPr>
            <a:endParaRPr lang="en-US" altLang="zh-TW" sz="3200" dirty="0">
              <a:solidFill>
                <a:srgbClr val="706363"/>
              </a:solidFill>
              <a:latin typeface="Gen Jyuu Gothic Monospace Heav" panose="02020509000000000000" pitchFamily="49" charset="-120"/>
              <a:ea typeface="Gen Jyuu Gothic Monospace Heav" panose="02020509000000000000" pitchFamily="49" charset="-120"/>
              <a:cs typeface="Gen Jyuu Gothic Monospace Heav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3614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BD2D82-8A59-4B0E-9FD3-1E22F4E3A725}"/>
              </a:ext>
            </a:extLst>
          </p:cNvPr>
          <p:cNvSpPr txBox="1"/>
          <p:nvPr/>
        </p:nvSpPr>
        <p:spPr>
          <a:xfrm>
            <a:off x="4729279" y="2921168"/>
            <a:ext cx="27334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b="1" i="1" dirty="0">
                <a:solidFill>
                  <a:srgbClr val="706363"/>
                </a:solidFill>
                <a:latin typeface="Bodoni" panose="02000503000000000000" pitchFamily="2" charset="0"/>
                <a:ea typeface="Kozuka Mincho Pr6N R" panose="02020400000000000000" pitchFamily="18" charset="-128"/>
                <a:cs typeface="Gen Jyuu Gothic Monospace Heav" panose="02020509000000000000" pitchFamily="49" charset="-120"/>
              </a:rPr>
              <a:t>Thanks</a:t>
            </a:r>
            <a:endParaRPr lang="en-US" altLang="zh-TW" sz="6000" b="1" i="1" dirty="0">
              <a:solidFill>
                <a:srgbClr val="6D5353"/>
              </a:solidFill>
              <a:latin typeface="Bodoni" panose="02000503000000000000" pitchFamily="2" charset="0"/>
              <a:ea typeface="Gen Jyuu Gothic Normal" panose="020B0202020203020207" pitchFamily="34" charset="-120"/>
              <a:cs typeface="Gen Jyuu Gothic Normal" panose="020B02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44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465EFD-8605-4C26-BA40-7383346747DE}"/>
              </a:ext>
            </a:extLst>
          </p:cNvPr>
          <p:cNvSpPr/>
          <p:nvPr/>
        </p:nvSpPr>
        <p:spPr>
          <a:xfrm>
            <a:off x="1209822" y="1350498"/>
            <a:ext cx="99317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Slide Unit7 P.39 </a:t>
            </a:r>
            <a:r>
              <a:rPr lang="zh-TW" altLang="en-US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有提到另一個 </a:t>
            </a:r>
            <a:r>
              <a:rPr lang="en-US" altLang="zh-TW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DFS </a:t>
            </a:r>
            <a:r>
              <a:rPr lang="zh-TW" altLang="en-US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的實作，但其輸出的 </a:t>
            </a:r>
            <a:r>
              <a:rPr lang="en-US" altLang="zh-TW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order </a:t>
            </a:r>
            <a:r>
              <a:rPr lang="zh-TW" altLang="en-US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可能會不同，試問該 </a:t>
            </a:r>
            <a:r>
              <a:rPr lang="en-US" altLang="zh-TW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DFS </a:t>
            </a:r>
            <a:r>
              <a:rPr lang="zh-TW" altLang="en-US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的實作是否可以用來解 </a:t>
            </a:r>
            <a:r>
              <a:rPr lang="en-US" altLang="zh-TW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Topological Sorting</a:t>
            </a:r>
            <a:r>
              <a:rPr lang="zh-TW" altLang="en-US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？若可以，請將該 </a:t>
            </a:r>
            <a:r>
              <a:rPr lang="en-US" altLang="zh-TW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DFS </a:t>
            </a:r>
            <a:r>
              <a:rPr lang="zh-TW" altLang="en-US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的實作改成可以解</a:t>
            </a:r>
            <a:r>
              <a:rPr lang="en-US" altLang="zh-TW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Topological Sorting</a:t>
            </a:r>
            <a:r>
              <a:rPr lang="zh-TW" altLang="en-US" sz="3600" b="1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。</a:t>
            </a:r>
            <a:endParaRPr lang="en-US" altLang="zh-TW" sz="3600" b="1" dirty="0" smtClean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469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1763" y="857250"/>
            <a:ext cx="684847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softEdge rad="63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36891" y="1251439"/>
            <a:ext cx="15049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62534" y="1829900"/>
            <a:ext cx="32289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79328" y="4886104"/>
            <a:ext cx="12763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01661" y="-771525"/>
            <a:ext cx="12763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05764" y="-1535502"/>
            <a:ext cx="127635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16543" y="-2104435"/>
            <a:ext cx="12668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610840" y="-2633666"/>
            <a:ext cx="1276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605607" y="-3074947"/>
            <a:ext cx="12668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595561" y="-3376863"/>
            <a:ext cx="12573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2 -0.00347 L -0.59749 -0.6370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00" y="-3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0176E-6 2.96296E-6 L 0.00989 1.158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5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8972E-6 4.07407E-6 L 0.00989 0.71944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" y="3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0.01759 L 0.00781 0.7229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3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3696E-6 1.48148E-6 L 0.01184 0.88773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" y="4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5 0.88774 L -0.59281 0.6963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00" y="-9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5 0.01435 L 0.00989 0.7794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38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 0.7794 L -0.60089 0.7243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00" y="-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 0.01875 L 0.00976 0.70301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" y="3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7 0.70301 L -0.60193 0.76921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0" y="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72291 L -0.59997 0.80578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00" y="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 0.71944 L -0.59698 0.81597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00" y="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9 1.1581 L -0.59711 1.26504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00" y="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5AAE520-4DDE-4C25-84C6-1918E2DF0FCD}"/>
              </a:ext>
            </a:extLst>
          </p:cNvPr>
          <p:cNvSpPr/>
          <p:nvPr/>
        </p:nvSpPr>
        <p:spPr>
          <a:xfrm>
            <a:off x="339567" y="471459"/>
            <a:ext cx="115128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[Solution]</a:t>
            </a: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1. 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建立每個點</a:t>
            </a:r>
            <a:r>
              <a:rPr lang="en-US" altLang="zh-TW" sz="3200" dirty="0" err="1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Indegree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的表格</a:t>
            </a:r>
            <a:endParaRPr lang="zh-TW" altLang="en-US" sz="3200" dirty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2. 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將</a:t>
            </a:r>
            <a:r>
              <a:rPr lang="en-US" altLang="zh-TW" sz="3200" dirty="0" err="1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Indegree</a:t>
            </a:r>
            <a:r>
              <a:rPr lang="en-US" altLang="zh-TW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=0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的點放入</a:t>
            </a:r>
            <a:r>
              <a:rPr lang="en-US" altLang="zh-TW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stack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中</a:t>
            </a:r>
            <a:endParaRPr lang="zh-TW" altLang="en-US" sz="3200" dirty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3. 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當將點</a:t>
            </a:r>
            <a:r>
              <a:rPr lang="en-US" altLang="zh-TW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pop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出時，把各相鄰的點對應的</a:t>
            </a:r>
            <a:r>
              <a:rPr lang="en-US" altLang="zh-TW" sz="3200" dirty="0" err="1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Indegree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的值</a:t>
            </a:r>
            <a:r>
              <a:rPr lang="en-US" altLang="zh-TW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-1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，若相鄰點的因此</a:t>
            </a:r>
            <a:r>
              <a:rPr lang="en-US" altLang="zh-TW" sz="3200" dirty="0" err="1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Indegree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值變為零，則將此點</a:t>
            </a:r>
            <a:r>
              <a:rPr lang="en-US" altLang="zh-TW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push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進</a:t>
            </a:r>
            <a:r>
              <a:rPr lang="en-US" altLang="zh-TW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stack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中</a:t>
            </a:r>
            <a:endParaRPr lang="en-US" altLang="zh-TW" sz="3200" dirty="0" smtClean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4.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重複第</a:t>
            </a:r>
            <a:r>
              <a:rPr lang="en-US" altLang="zh-TW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3</a:t>
            </a:r>
            <a:r>
              <a:rPr lang="zh-TW" altLang="en-US" sz="3200" dirty="0" smtClean="0">
                <a:solidFill>
                  <a:srgbClr val="706363"/>
                </a:solidFill>
                <a:latin typeface="Gen Jyuu Gothic Monospace Norm" panose="02020509000000000000" pitchFamily="49" charset="-120"/>
                <a:ea typeface="Gen Jyuu Gothic Monospace Norm" panose="02020509000000000000" pitchFamily="49" charset="-120"/>
                <a:cs typeface="Gen Jyuu Gothic Monospace Norm" panose="02020509000000000000" pitchFamily="49" charset="-120"/>
              </a:rPr>
              <a:t>步驟直到結束</a:t>
            </a:r>
            <a:endParaRPr lang="zh-TW" altLang="en-US" sz="3200" dirty="0">
              <a:solidFill>
                <a:srgbClr val="706363"/>
              </a:solidFill>
              <a:latin typeface="Gen Jyuu Gothic Monospace Norm" panose="02020509000000000000" pitchFamily="49" charset="-120"/>
              <a:ea typeface="Gen Jyuu Gothic Monospace Norm" panose="02020509000000000000" pitchFamily="49" charset="-120"/>
              <a:cs typeface="Gen Jyuu Gothic Monospace Norm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339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9131" y="1269616"/>
            <a:ext cx="71151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4179" y="599078"/>
            <a:ext cx="5633382" cy="314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3" y="4493173"/>
            <a:ext cx="9588060" cy="157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23849" y="3704897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 smtClean="0">
                <a:latin typeface="標楷體" pitchFamily="65" charset="-120"/>
                <a:ea typeface="標楷體" pitchFamily="65" charset="-120"/>
              </a:rPr>
              <a:t>Indegree</a:t>
            </a:r>
            <a:r>
              <a:rPr lang="en-US" altLang="zh-TW" sz="3200" dirty="0" smtClean="0">
                <a:latin typeface="標楷體" pitchFamily="65" charset="-120"/>
                <a:ea typeface="標楷體" pitchFamily="65" charset="-120"/>
              </a:rPr>
              <a:t>:</a:t>
            </a:r>
            <a:endParaRPr lang="zh-TW" altLang="en-US" sz="32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2316" y="1292761"/>
            <a:ext cx="4151570" cy="2317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3" y="4493173"/>
            <a:ext cx="9588060" cy="157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38841" y="898634"/>
            <a:ext cx="1111138" cy="33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7915" y="2986321"/>
            <a:ext cx="991086" cy="59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70273" y="-921039"/>
            <a:ext cx="979122" cy="591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46202" y="2426232"/>
            <a:ext cx="962031" cy="57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99158" y="-1202328"/>
            <a:ext cx="1003608" cy="603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13603" y="-1948943"/>
            <a:ext cx="942576" cy="57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47585" y="3577087"/>
            <a:ext cx="969168" cy="58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98053" y="-2308660"/>
            <a:ext cx="969743" cy="583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01155" y="-2789216"/>
            <a:ext cx="980747" cy="58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73906" y="6858000"/>
            <a:ext cx="876117" cy="60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45858" y="6858000"/>
            <a:ext cx="899052" cy="67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934201" y="6858000"/>
            <a:ext cx="876117" cy="60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099885" y="6858000"/>
            <a:ext cx="876117" cy="602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63417" y="6858000"/>
            <a:ext cx="899052" cy="67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188995" y="6858000"/>
            <a:ext cx="899052" cy="67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64133" y="7243011"/>
            <a:ext cx="899052" cy="67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924427" y="7309686"/>
            <a:ext cx="899052" cy="67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9098133" y="7245518"/>
            <a:ext cx="899052" cy="679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8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42988" y="-1588169"/>
            <a:ext cx="1056760" cy="63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8178E-6 -3.7037E-7 L 0.28211 -0.2738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00" y="-1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3669E-6 2.96296E-6 L -0.00195 -0.22454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1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416 L 0.00351 0.6379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3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1 0.63796 L 0.28536 0.4729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00" y="-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41705E-7 3.7037E-6 L 7.41705E-7 -0.23149 " pathEditMode="relative" ptsTypes="AA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0956E-6 -6.66667E-6 L 0.27611 -0.11922 " pathEditMode="relative" ptsTypes="AA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6278E-6 -1.85185E-6 L -0.00391 -0.22801 " pathEditMode="relative" ptsTypes="AA">
                                      <p:cBhvr>
                                        <p:cTn id="30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4561E-6 3.7037E-6 L 0.27599 -0.09491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0" y="-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3617E-7 -7.40741E-7 L -0.00208 -0.28079 " pathEditMode="relative" ptsTypes="AA">
                                      <p:cBhvr>
                                        <p:cTn id="3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8087E-7 -6.2963E-6 L -0.00391 0.65601 " pathEditMode="relative" ptsTypes="AA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0.65602 L 0.26636 0.66643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0" y="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6897E-6 2.96296E-6 L -0.00391 -0.22801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11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01106E-6 -7.40741E-7 L -0.00195 -0.29121 " pathEditMode="relative" ptsTypes="AA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233E-6 6.66667E-6 L -0.00391 0.75093 " pathEditMode="relative" ptsTypes="AA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136E-6 3.33333E-6 L -0.00195 0.61412 " pathEditMode="relative" ptsTypes="AA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9 0.52662 L 0.17163 0.32292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0" y="-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3617E-6 3.7037E-7 L -0.00403 -0.21065 " pathEditMode="relative" ptsTypes="AA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3617E-7 -5.18519E-6 L -0.00599 -0.22825 " pathEditMode="relative" ptsTypes="AA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88939E-7 5.92593E-6 L 0.00195 0.84561 " pathEditMode="relative" ptsTypes="AA">
                                      <p:cBhvr>
                                        <p:cTn id="7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9 0.75926 L 0.18634 0.68195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0" y="-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0.75046 L 0.18061 0.62778 " pathEditMode="relative" ptsTypes="AA">
                                      <p:cBhvr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19193E-6 -2.22222E-6 L 0.00196 -0.28426 " pathEditMode="relative" ptsTypes="AA">
                                      <p:cBhvr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788E-6 -5.55556E-6 L 0.00585 0.86666 " pathEditMode="relative" ptsTypes="AA">
                                      <p:cBhvr>
                                        <p:cTn id="9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0.85903 L 0.18985 0.84514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00" y="-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FDD1CC-6DE9-4434-8C11-A45431694C6B}"/>
              </a:ext>
            </a:extLst>
          </p:cNvPr>
          <p:cNvSpPr/>
          <p:nvPr/>
        </p:nvSpPr>
        <p:spPr>
          <a:xfrm>
            <a:off x="853342" y="797510"/>
            <a:ext cx="1042425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public Vertex next( )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{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	u = stack.pop( );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for each v ∈ </a:t>
            </a:r>
            <a:r>
              <a:rPr lang="en-US" altLang="zh-TW" sz="2800" dirty="0" err="1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Adj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[u] :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if v has not yet been reached {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</a:t>
            </a:r>
            <a:r>
              <a:rPr lang="en-US" altLang="zh-TW" sz="2800" dirty="0" err="1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indegree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_</a:t>
            </a:r>
            <a:r>
              <a:rPr lang="en-US" altLang="zh-TW" sz="2800" dirty="0" err="1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of_v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--;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if </a:t>
            </a:r>
            <a:r>
              <a:rPr lang="en-US" altLang="zh-TW" sz="2800" dirty="0" err="1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indegree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_</a:t>
            </a:r>
            <a:r>
              <a:rPr lang="en-US" altLang="zh-TW" sz="2800" dirty="0" err="1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of_v</a:t>
            </a:r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 == 0{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			mark v as reached;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			push v onto stack;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	} 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}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	return u;</a:t>
            </a:r>
          </a:p>
          <a:p>
            <a:r>
              <a:rPr lang="en-US" altLang="zh-TW" sz="2800" dirty="0" smtClean="0">
                <a:solidFill>
                  <a:srgbClr val="6D5353"/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rPr>
              <a:t> }</a:t>
            </a:r>
            <a:endParaRPr lang="en-US" altLang="zh-TW" sz="2800" dirty="0">
              <a:solidFill>
                <a:srgbClr val="6D5353"/>
              </a:solidFill>
              <a:latin typeface="Arial Unicode MS" panose="020B0604020202020204" pitchFamily="34" charset="-12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567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149</Words>
  <Application>Microsoft Office PowerPoint</Application>
  <PresentationFormat>寬螢幕</PresentationFormat>
  <Paragraphs>34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3" baseType="lpstr">
      <vt:lpstr>Arial Unicode MS</vt:lpstr>
      <vt:lpstr>Bodoni</vt:lpstr>
      <vt:lpstr>Gen Jyuu Gothic Monospace Heav</vt:lpstr>
      <vt:lpstr>Gen Jyuu Gothic Monospace Norm</vt:lpstr>
      <vt:lpstr>Gen Jyuu Gothic Normal</vt:lpstr>
      <vt:lpstr>Kozuka Mincho Pr6N R</vt:lpstr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敬暘 田</dc:creator>
  <cp:lastModifiedBy>又晨 鄧</cp:lastModifiedBy>
  <cp:revision>57</cp:revision>
  <dcterms:created xsi:type="dcterms:W3CDTF">2019-03-11T11:25:15Z</dcterms:created>
  <dcterms:modified xsi:type="dcterms:W3CDTF">2019-04-30T04:19:22Z</dcterms:modified>
</cp:coreProperties>
</file>