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CFB6-9350-4251-9B0B-CDF457B165F2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B26690A-E3CC-4E38-A0CF-50A0174982F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86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CFB6-9350-4251-9B0B-CDF457B165F2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690A-E3CC-4E38-A0CF-50A0174982F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01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CFB6-9350-4251-9B0B-CDF457B165F2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690A-E3CC-4E38-A0CF-50A0174982F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25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CFB6-9350-4251-9B0B-CDF457B165F2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690A-E3CC-4E38-A0CF-50A0174982F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37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CFB6-9350-4251-9B0B-CDF457B165F2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690A-E3CC-4E38-A0CF-50A0174982F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97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CFB6-9350-4251-9B0B-CDF457B165F2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690A-E3CC-4E38-A0CF-50A0174982F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26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CFB6-9350-4251-9B0B-CDF457B165F2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690A-E3CC-4E38-A0CF-50A0174982F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7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CFB6-9350-4251-9B0B-CDF457B165F2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690A-E3CC-4E38-A0CF-50A0174982F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68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CFB6-9350-4251-9B0B-CDF457B165F2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690A-E3CC-4E38-A0CF-50A0174982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09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CFB6-9350-4251-9B0B-CDF457B165F2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690A-E3CC-4E38-A0CF-50A0174982F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32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219CFB6-9350-4251-9B0B-CDF457B165F2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690A-E3CC-4E38-A0CF-50A0174982F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04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9CFB6-9350-4251-9B0B-CDF457B165F2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B26690A-E3CC-4E38-A0CF-50A0174982F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80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70889" y="812237"/>
            <a:ext cx="8637073" cy="2541431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>
                <a:latin typeface="微軟正黑體" panose="020B0604030504040204" pitchFamily="34" charset="-120"/>
                <a:ea typeface="微軟正黑體" panose="020B0604030504040204" pitchFamily="34" charset="-120"/>
              </a:rPr>
              <a:t>HW1</a:t>
            </a:r>
            <a:r>
              <a:rPr lang="zh-TW" altLang="en-US" sz="600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600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6000"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r>
              <a:rPr lang="en-US" altLang="zh-TW" sz="600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600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600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6000"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21916"/>
            <a:ext cx="9530852" cy="2888214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zh-TW" altLang="en-US" sz="51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</a:t>
            </a:r>
            <a:r>
              <a:rPr lang="en-US" altLang="zh-TW" sz="51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51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51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104403015</a:t>
            </a:r>
            <a:r>
              <a:rPr lang="zh-TW" altLang="en-US" sz="51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胡瑞麟、 </a:t>
            </a:r>
            <a:r>
              <a:rPr lang="en-US" altLang="zh-TW" sz="51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104403521 </a:t>
            </a:r>
            <a:r>
              <a:rPr lang="zh-TW" altLang="en-US" sz="51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蔡承延、</a:t>
            </a:r>
            <a:r>
              <a:rPr lang="en-US" altLang="zh-TW" sz="51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104502050</a:t>
            </a:r>
            <a:r>
              <a:rPr lang="zh-TW" altLang="en-US" sz="51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黃翊銜、</a:t>
            </a:r>
            <a:r>
              <a:rPr lang="en-US" altLang="zh-TW" sz="51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104502560</a:t>
            </a:r>
            <a:r>
              <a:rPr lang="zh-TW" altLang="en-US" sz="51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彭浩銘、 </a:t>
            </a:r>
            <a:r>
              <a:rPr lang="en-US" altLang="zh-TW" sz="5100">
                <a:latin typeface="微軟正黑體" panose="020B0604030504040204" pitchFamily="34" charset="-120"/>
                <a:ea typeface="微軟正黑體" panose="020B0604030504040204" pitchFamily="34" charset="-120"/>
              </a:rPr>
              <a:t>105403002 </a:t>
            </a:r>
            <a:r>
              <a:rPr lang="zh-TW" altLang="en-US" sz="51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李美慧、</a:t>
            </a:r>
            <a:r>
              <a:rPr lang="en-US" altLang="zh-TW" sz="51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105403516 </a:t>
            </a:r>
            <a:r>
              <a:rPr lang="zh-TW" altLang="en-US" sz="51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張皓鈞、 </a:t>
            </a:r>
            <a:r>
              <a:rPr lang="en-US" altLang="zh-TW" sz="51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106502203</a:t>
            </a:r>
            <a:r>
              <a:rPr lang="en-US" altLang="zh-TW" sz="51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5100">
                <a:latin typeface="微軟正黑體" panose="020B0604030504040204" pitchFamily="34" charset="-120"/>
                <a:ea typeface="微軟正黑體" panose="020B0604030504040204" pitchFamily="34" charset="-120"/>
              </a:rPr>
              <a:t>林禹彤</a:t>
            </a:r>
            <a:r>
              <a:rPr lang="zh-TW" altLang="en-US"/>
              <a:t>	</a:t>
            </a:r>
          </a:p>
          <a:p>
            <a:endParaRPr lang="en-US" altLang="zh-TW" smtClean="0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	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42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451577" y="1538654"/>
            <a:ext cx="9603275" cy="4534155"/>
          </a:xfrm>
        </p:spPr>
        <p:txBody>
          <a:bodyPr>
            <a:noAutofit/>
          </a:bodyPr>
          <a:lstStyle/>
          <a:p>
            <a:endParaRPr lang="en-US" altLang="zh-TW" sz="2800" smtClean="0"/>
          </a:p>
          <a:p>
            <a:r>
              <a:rPr lang="en-US" altLang="zh-TW" sz="2800" smtClean="0"/>
              <a:t>Stable: </a:t>
            </a:r>
            <a:r>
              <a:rPr lang="en-US" altLang="zh-TW" sz="2800" err="1" smtClean="0"/>
              <a:t>BubbleSort</a:t>
            </a:r>
            <a:r>
              <a:rPr lang="zh-TW" altLang="en-US" sz="2800" smtClean="0"/>
              <a:t>、</a:t>
            </a:r>
            <a:r>
              <a:rPr lang="en-US" altLang="zh-TW" sz="2800" err="1" smtClean="0"/>
              <a:t>InsertionSort</a:t>
            </a:r>
            <a:r>
              <a:rPr lang="zh-TW" altLang="en-US" sz="2800" smtClean="0"/>
              <a:t>、</a:t>
            </a:r>
            <a:r>
              <a:rPr lang="en-US" altLang="zh-TW" sz="2800" err="1" smtClean="0"/>
              <a:t>MergeSort</a:t>
            </a:r>
            <a:endParaRPr lang="en-US" altLang="zh-TW" sz="2800" smtClean="0"/>
          </a:p>
          <a:p>
            <a:r>
              <a:rPr lang="en-US" altLang="zh-TW" sz="2800" smtClean="0"/>
              <a:t>Unstable: </a:t>
            </a:r>
            <a:r>
              <a:rPr lang="en-US" altLang="zh-TW" sz="2800" err="1" smtClean="0"/>
              <a:t>SelectionSort</a:t>
            </a:r>
            <a:r>
              <a:rPr lang="zh-TW" altLang="en-US" sz="2800" smtClean="0"/>
              <a:t>、</a:t>
            </a:r>
            <a:r>
              <a:rPr lang="en-US" altLang="zh-TW" sz="2800" err="1" smtClean="0"/>
              <a:t>QuickSort</a:t>
            </a:r>
            <a:r>
              <a:rPr lang="zh-TW" altLang="en-US" sz="2800" smtClean="0"/>
              <a:t>、</a:t>
            </a:r>
            <a:r>
              <a:rPr lang="en-US" altLang="zh-TW" sz="2800" err="1" smtClean="0"/>
              <a:t>HeapSort</a:t>
            </a:r>
            <a:endParaRPr lang="en-US" altLang="zh-TW" sz="2800" smtClean="0"/>
          </a:p>
          <a:p>
            <a:endParaRPr lang="en-US" altLang="zh-TW" sz="2800"/>
          </a:p>
          <a:p>
            <a:r>
              <a:rPr lang="en-US" altLang="zh-TW" sz="2800" smtClean="0"/>
              <a:t>In-place: </a:t>
            </a:r>
            <a:r>
              <a:rPr lang="en-US" altLang="zh-TW" sz="2800" err="1" smtClean="0"/>
              <a:t>BubbleSort</a:t>
            </a:r>
            <a:r>
              <a:rPr lang="zh-TW" altLang="en-US" sz="2800" smtClean="0"/>
              <a:t>、</a:t>
            </a:r>
            <a:r>
              <a:rPr lang="en-US" altLang="zh-TW" sz="2800" err="1" smtClean="0"/>
              <a:t>InsertionSort</a:t>
            </a:r>
            <a:r>
              <a:rPr lang="zh-TW" altLang="en-US" sz="2800" smtClean="0"/>
              <a:t>、</a:t>
            </a:r>
            <a:r>
              <a:rPr lang="en-US" altLang="zh-TW" sz="2800" err="1" smtClean="0"/>
              <a:t>SelectionSort</a:t>
            </a:r>
            <a:r>
              <a:rPr lang="zh-TW" altLang="en-US" sz="2800" smtClean="0"/>
              <a:t>、</a:t>
            </a:r>
            <a:r>
              <a:rPr lang="en-US" altLang="zh-TW" sz="2800" smtClean="0"/>
              <a:t/>
            </a:r>
            <a:br>
              <a:rPr lang="en-US" altLang="zh-TW" sz="2800" smtClean="0"/>
            </a:br>
            <a:r>
              <a:rPr lang="en-US" altLang="zh-TW" sz="2800" smtClean="0"/>
              <a:t>	      QuickSort</a:t>
            </a:r>
            <a:r>
              <a:rPr lang="zh-TW" altLang="en-US" sz="2800" smtClean="0"/>
              <a:t>、</a:t>
            </a:r>
            <a:r>
              <a:rPr lang="en-US" altLang="zh-TW" sz="2800" err="1" smtClean="0"/>
              <a:t>HeapSort</a:t>
            </a:r>
            <a:endParaRPr lang="en-US" altLang="zh-TW" sz="2800" smtClean="0"/>
          </a:p>
          <a:p>
            <a:r>
              <a:rPr lang="en-US" altLang="zh-TW" sz="2800" smtClean="0"/>
              <a:t>Not in-place: </a:t>
            </a:r>
            <a:r>
              <a:rPr lang="en-US" altLang="zh-TW" sz="2800" err="1" smtClean="0"/>
              <a:t>MergeSort</a:t>
            </a:r>
            <a:endParaRPr lang="zh-TW" altLang="en-US" sz="2800"/>
          </a:p>
        </p:txBody>
      </p:sp>
      <p:sp>
        <p:nvSpPr>
          <p:cNvPr id="5" name="文字方塊 4"/>
          <p:cNvSpPr txBox="1"/>
          <p:nvPr/>
        </p:nvSpPr>
        <p:spPr>
          <a:xfrm>
            <a:off x="577142" y="586410"/>
            <a:ext cx="113521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mtClean="0"/>
              <a:t>1.  Prove </a:t>
            </a:r>
            <a:r>
              <a:rPr lang="en-US" altLang="zh-TW" sz="2400"/>
              <a:t>that each of the following sorting algorithms is stable or show that it is unstable </a:t>
            </a:r>
            <a:r>
              <a:rPr lang="en-US" altLang="zh-TW" sz="2400" smtClean="0"/>
              <a:t/>
            </a:r>
            <a:br>
              <a:rPr lang="en-US" altLang="zh-TW" sz="2400" smtClean="0"/>
            </a:br>
            <a:r>
              <a:rPr lang="en-US" altLang="zh-TW" sz="2400" smtClean="0"/>
              <a:t>    by </a:t>
            </a:r>
            <a:r>
              <a:rPr lang="en-US" altLang="zh-TW" sz="2400"/>
              <a:t>giving a counter example; </a:t>
            </a:r>
            <a:r>
              <a:rPr lang="en-US" altLang="zh-TW" sz="2400" smtClean="0"/>
              <a:t>moreover</a:t>
            </a:r>
            <a:r>
              <a:rPr lang="en-US" altLang="zh-TW" sz="2400"/>
              <a:t>, determine whether it is in place: </a:t>
            </a:r>
            <a:r>
              <a:rPr lang="en-US" altLang="zh-TW" sz="2400" smtClean="0"/>
              <a:t/>
            </a:r>
            <a:br>
              <a:rPr lang="en-US" altLang="zh-TW" sz="2400" smtClean="0"/>
            </a:br>
            <a:r>
              <a:rPr lang="en-US" altLang="zh-TW" sz="2400" smtClean="0"/>
              <a:t>    bubble </a:t>
            </a:r>
            <a:r>
              <a:rPr lang="en-US" altLang="zh-TW" sz="2400"/>
              <a:t>sort, insertion sort, selection sort, quick sort, merge sort, heap-sort.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245929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0825" y="2140744"/>
            <a:ext cx="69246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98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937" y="2464594"/>
            <a:ext cx="74104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scontent-hkg3-2.xx.fbcdn.net/v/t1.15752-9/53075051_384761265410320_2297986345798205440_n.png?_nc_cat=101&amp;_nc_ht=scontent-hkg3-2.xx&amp;oh=423792ca9a65a6e9b66f59c81b804f2e&amp;oe=5D21F9F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7" y="2150269"/>
            <a:ext cx="69913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9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https://scontent-hkg3-2.xx.fbcdn.net/v/t1.15752-9/53243801_265686667656280_7593227705147981824_n.png?_nc_cat=106&amp;_nc_ht=scontent-hkg3-2.xx&amp;oh=14955bf471bc251f0f362dd5e6ef76d7&amp;oe=5CDE6B1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42" y="2463624"/>
            <a:ext cx="52197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354" y="2053620"/>
            <a:ext cx="4880678" cy="350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48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1701" y="1062936"/>
            <a:ext cx="9603275" cy="1049235"/>
          </a:xfrm>
        </p:spPr>
        <p:txBody>
          <a:bodyPr/>
          <a:lstStyle/>
          <a:p>
            <a:r>
              <a:rPr lang="en-US" altLang="zh-TW" smtClean="0"/>
              <a:t>Unstable counter example (1/2)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08312" y="2537753"/>
            <a:ext cx="3972340" cy="2708307"/>
          </a:xfrm>
        </p:spPr>
        <p:txBody>
          <a:bodyPr>
            <a:normAutofit/>
          </a:bodyPr>
          <a:lstStyle/>
          <a:p>
            <a:r>
              <a:rPr lang="en-US" altLang="zh-TW" sz="2400" smtClean="0"/>
              <a:t>SelectionSort</a:t>
            </a:r>
            <a:br>
              <a:rPr lang="en-US" altLang="zh-TW" sz="2400" smtClean="0"/>
            </a:br>
            <a:r>
              <a:rPr lang="en-US" altLang="zh-TW" sz="2400" smtClean="0"/>
              <a:t>initial: </a:t>
            </a:r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5a </a:t>
            </a:r>
            <a:r>
              <a:rPr lang="en-US" altLang="zh-TW" sz="2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5b</a:t>
            </a:r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1</a:t>
            </a:r>
            <a:b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smtClean="0"/>
              <a:t>→</a:t>
            </a:r>
            <a:r>
              <a:rPr lang="en-US" altLang="zh-TW" sz="2400" smtClean="0"/>
              <a:t>	</a:t>
            </a:r>
            <a:r>
              <a:rPr lang="zh-TW" altLang="en-US" sz="2400" smtClean="0"/>
              <a:t>  </a:t>
            </a:r>
            <a:r>
              <a:rPr lang="en-US" altLang="zh-TW" sz="2400" smtClean="0"/>
              <a:t> </a:t>
            </a:r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  </a:t>
            </a:r>
            <a:r>
              <a:rPr lang="en-US" altLang="zh-TW" sz="2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5b</a:t>
            </a:r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5a</a:t>
            </a:r>
          </a:p>
          <a:p>
            <a:endParaRPr lang="en-US" altLang="zh-TW" sz="2400"/>
          </a:p>
          <a:p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5880652" y="2537753"/>
            <a:ext cx="60960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400"/>
              <a:t>QuickSort</a:t>
            </a:r>
            <a:br>
              <a:rPr lang="en-US" altLang="zh-TW" sz="2400"/>
            </a:br>
            <a:r>
              <a:rPr lang="en-US" altLang="zh-TW" sz="2400" smtClean="0"/>
              <a:t>initial: 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5[pivot]</a:t>
            </a:r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1a </a:t>
            </a:r>
            <a:r>
              <a:rPr lang="en-US" altLang="zh-TW" sz="2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1b</a:t>
            </a:r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b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/>
              <a:t>→</a:t>
            </a:r>
            <a:r>
              <a:rPr lang="en-US" altLang="zh-TW" sz="2400" smtClean="0"/>
              <a:t>      </a:t>
            </a:r>
            <a:r>
              <a:rPr lang="en-US" altLang="zh-TW" sz="2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1b</a:t>
            </a:r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1a 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5 7</a:t>
            </a:r>
            <a:endParaRPr lang="en-US" altLang="zh-TW" sz="240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641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1701" y="1062936"/>
            <a:ext cx="9603275" cy="1049235"/>
          </a:xfrm>
        </p:spPr>
        <p:txBody>
          <a:bodyPr/>
          <a:lstStyle/>
          <a:p>
            <a:r>
              <a:rPr lang="en-US" altLang="zh-TW" smtClean="0"/>
              <a:t>Unstable counter example (2/2)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05877" y="1992902"/>
            <a:ext cx="7394714" cy="4111525"/>
          </a:xfrm>
        </p:spPr>
        <p:txBody>
          <a:bodyPr>
            <a:normAutofit/>
          </a:bodyPr>
          <a:lstStyle/>
          <a:p>
            <a:r>
              <a:rPr lang="en-US" altLang="zh-TW" sz="2400" smtClean="0"/>
              <a:t>HeapSort</a:t>
            </a:r>
            <a:br>
              <a:rPr lang="en-US" altLang="zh-TW" sz="2400" smtClean="0"/>
            </a:br>
            <a:r>
              <a:rPr lang="en-US" altLang="zh-TW" sz="2400" smtClean="0"/>
              <a:t>initial: </a:t>
            </a:r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21 17a </a:t>
            </a:r>
            <a:r>
              <a:rPr lang="en-US" altLang="zh-TW" sz="2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17b</a:t>
            </a:r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12 11 8 7 (</a:t>
            </a:r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max-heap)</a:t>
            </a:r>
            <a:b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deleteMax n-1</a:t>
            </a:r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→ </a:t>
            </a:r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17a 12 </a:t>
            </a:r>
            <a:r>
              <a:rPr lang="en-US" altLang="zh-TW" sz="2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17b</a:t>
            </a:r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7 11 8 | 21</a:t>
            </a:r>
            <a:b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sz="2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17b</a:t>
            </a:r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12 8 7 11 | 17a 21</a:t>
            </a:r>
            <a:b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 11 8 7 | </a:t>
            </a:r>
            <a:r>
              <a:rPr lang="en-US" altLang="zh-TW" sz="2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17b </a:t>
            </a:r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17a 21</a:t>
            </a:r>
            <a:b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 7 8 | 12 </a:t>
            </a:r>
            <a:r>
              <a:rPr lang="en-US" altLang="zh-TW" sz="2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17b</a:t>
            </a:r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17a 21</a:t>
            </a:r>
            <a:b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 7 | 11 12 </a:t>
            </a:r>
            <a:r>
              <a:rPr lang="en-US" altLang="zh-TW" sz="2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17b</a:t>
            </a:r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17a 21</a:t>
            </a:r>
            <a:b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 | 8 11 12 </a:t>
            </a:r>
            <a:r>
              <a:rPr lang="en-US" altLang="zh-TW" sz="2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17b</a:t>
            </a:r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17a 21 </a:t>
            </a:r>
          </a:p>
          <a:p>
            <a:endParaRPr lang="en-US" altLang="zh-TW" sz="2400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144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303643" y="2862470"/>
            <a:ext cx="393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>
                <a:latin typeface="微軟正黑體" panose="020B0604030504040204" pitchFamily="34" charset="-120"/>
                <a:ea typeface="微軟正黑體" panose="020B0604030504040204" pitchFamily="34" charset="-120"/>
              </a:rPr>
              <a:t>Any Questions</a:t>
            </a:r>
            <a:r>
              <a:rPr lang="en-US" altLang="zh-TW" sz="4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4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037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圖庫</Template>
  <TotalTime>70</TotalTime>
  <Words>68</Words>
  <Application>Microsoft Office PowerPoint</Application>
  <PresentationFormat>寬螢幕</PresentationFormat>
  <Paragraphs>19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Gill Sans MT</vt:lpstr>
      <vt:lpstr>Gallery</vt:lpstr>
      <vt:lpstr>HW1第1題-第1組</vt:lpstr>
      <vt:lpstr>PowerPoint 簡報</vt:lpstr>
      <vt:lpstr>PowerPoint 簡報</vt:lpstr>
      <vt:lpstr>PowerPoint 簡報</vt:lpstr>
      <vt:lpstr>PowerPoint 簡報</vt:lpstr>
      <vt:lpstr>PowerPoint 簡報</vt:lpstr>
      <vt:lpstr>Unstable counter example (1/2)</vt:lpstr>
      <vt:lpstr>Unstable counter example (2/2)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瑞麟 胡</dc:creator>
  <cp:lastModifiedBy>user1</cp:lastModifiedBy>
  <cp:revision>16</cp:revision>
  <dcterms:created xsi:type="dcterms:W3CDTF">2019-03-04T10:10:34Z</dcterms:created>
  <dcterms:modified xsi:type="dcterms:W3CDTF">2019-03-05T03:07:22Z</dcterms:modified>
</cp:coreProperties>
</file>