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DCDB-FD64-48AD-B590-B8AF76498E63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A57B-04F0-45B8-87F3-8D385D200E8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65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DCDB-FD64-48AD-B590-B8AF76498E63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A57B-04F0-45B8-87F3-8D385D20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89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DCDB-FD64-48AD-B590-B8AF76498E63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A57B-04F0-45B8-87F3-8D385D20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630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DCDB-FD64-48AD-B590-B8AF76498E63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A57B-04F0-45B8-87F3-8D385D200E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6410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DCDB-FD64-48AD-B590-B8AF76498E63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A57B-04F0-45B8-87F3-8D385D20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86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DCDB-FD64-48AD-B590-B8AF76498E63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A57B-04F0-45B8-87F3-8D385D200E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490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DCDB-FD64-48AD-B590-B8AF76498E63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A57B-04F0-45B8-87F3-8D385D20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028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DCDB-FD64-48AD-B590-B8AF76498E63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A57B-04F0-45B8-87F3-8D385D20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077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DCDB-FD64-48AD-B590-B8AF76498E63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A57B-04F0-45B8-87F3-8D385D20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24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DCDB-FD64-48AD-B590-B8AF76498E63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A57B-04F0-45B8-87F3-8D385D20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18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DCDB-FD64-48AD-B590-B8AF76498E63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A57B-04F0-45B8-87F3-8D385D20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58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DCDB-FD64-48AD-B590-B8AF76498E63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A57B-04F0-45B8-87F3-8D385D20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21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DCDB-FD64-48AD-B590-B8AF76498E63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A57B-04F0-45B8-87F3-8D385D20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5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DCDB-FD64-48AD-B590-B8AF76498E63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A57B-04F0-45B8-87F3-8D385D20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65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DCDB-FD64-48AD-B590-B8AF76498E63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A57B-04F0-45B8-87F3-8D385D20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47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DCDB-FD64-48AD-B590-B8AF76498E63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A57B-04F0-45B8-87F3-8D385D20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60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DCDB-FD64-48AD-B590-B8AF76498E63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A57B-04F0-45B8-87F3-8D385D20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4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8EDCDB-FD64-48AD-B590-B8AF76498E63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0C3A57B-04F0-45B8-87F3-8D385D200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848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演算法  第四組報告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92729"/>
          </a:xfrm>
        </p:spPr>
        <p:txBody>
          <a:bodyPr numCol="2"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羅展釗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曾思維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陳亮宇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張立彥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洪仲杰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蔡沛宏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趙天</a:t>
            </a:r>
            <a:r>
              <a:rPr lang="zh-TW" altLang="en-US" dirty="0">
                <a:solidFill>
                  <a:schemeClr val="tx1"/>
                </a:solidFill>
              </a:rPr>
              <a:t>佑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21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549" y="2178997"/>
            <a:ext cx="11741285" cy="3867744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Step1.</a:t>
            </a:r>
            <a:r>
              <a:rPr lang="zh-TW" altLang="zh-TW" sz="3200" dirty="0">
                <a:solidFill>
                  <a:schemeClr val="tx1"/>
                </a:solidFill>
              </a:rPr>
              <a:t>將兩組</a:t>
            </a:r>
            <a:r>
              <a:rPr lang="en-US" altLang="zh-TW" sz="3200" dirty="0">
                <a:solidFill>
                  <a:schemeClr val="tx1"/>
                </a:solidFill>
              </a:rPr>
              <a:t>array A(n elements)</a:t>
            </a:r>
            <a:r>
              <a:rPr lang="zh-TW" altLang="zh-TW" sz="3200" dirty="0">
                <a:solidFill>
                  <a:schemeClr val="tx1"/>
                </a:solidFill>
              </a:rPr>
              <a:t>、</a:t>
            </a:r>
            <a:r>
              <a:rPr lang="en-US" altLang="zh-TW" sz="3200" dirty="0">
                <a:solidFill>
                  <a:schemeClr val="tx1"/>
                </a:solidFill>
              </a:rPr>
              <a:t>B(m elements)</a:t>
            </a:r>
            <a:r>
              <a:rPr lang="zh-TW" altLang="zh-TW" sz="3200" dirty="0">
                <a:solidFill>
                  <a:schemeClr val="tx1"/>
                </a:solidFill>
              </a:rPr>
              <a:t>進行</a:t>
            </a:r>
            <a:r>
              <a:rPr lang="zh-TW" altLang="zh-TW" sz="3200" dirty="0" smtClean="0">
                <a:solidFill>
                  <a:schemeClr val="tx1"/>
                </a:solidFill>
              </a:rPr>
              <a:t>排序</a:t>
            </a:r>
          </a:p>
          <a:p>
            <a:r>
              <a:rPr lang="zh-TW" altLang="zh-TW" sz="3200" b="1" dirty="0" smtClean="0">
                <a:solidFill>
                  <a:schemeClr val="tx1"/>
                </a:solidFill>
              </a:rPr>
              <a:t>時間複雜度：</a:t>
            </a:r>
            <a:r>
              <a:rPr lang="en-US" altLang="zh-TW" sz="3200" b="1" dirty="0" smtClean="0">
                <a:solidFill>
                  <a:schemeClr val="tx1"/>
                </a:solidFill>
              </a:rPr>
              <a:t>O(n log n)+O(m log m)</a:t>
            </a:r>
          </a:p>
          <a:p>
            <a:r>
              <a:rPr lang="en-US" altLang="zh-TW" sz="3200" dirty="0" smtClean="0">
                <a:solidFill>
                  <a:schemeClr val="tx1"/>
                </a:solidFill>
              </a:rPr>
              <a:t>Step2.</a:t>
            </a:r>
            <a:r>
              <a:rPr lang="zh-TW" altLang="en-US" sz="3200" dirty="0" smtClean="0">
                <a:solidFill>
                  <a:schemeClr val="tx1"/>
                </a:solidFill>
              </a:rPr>
              <a:t>每次比較兩者並輸出較小的值，當其中一個</a:t>
            </a:r>
            <a:r>
              <a:rPr lang="en-US" altLang="zh-TW" sz="3200" dirty="0" smtClean="0">
                <a:solidFill>
                  <a:schemeClr val="tx1"/>
                </a:solidFill>
              </a:rPr>
              <a:t>array</a:t>
            </a:r>
            <a:r>
              <a:rPr lang="zh-TW" altLang="en-US" sz="3200" dirty="0" smtClean="0">
                <a:solidFill>
                  <a:schemeClr val="tx1"/>
                </a:solidFill>
              </a:rPr>
              <a:t>跑完時將另一個</a:t>
            </a:r>
            <a:r>
              <a:rPr lang="en-US" altLang="zh-TW" sz="3200" dirty="0" smtClean="0">
                <a:solidFill>
                  <a:schemeClr val="tx1"/>
                </a:solidFill>
              </a:rPr>
              <a:t>array</a:t>
            </a:r>
            <a:r>
              <a:rPr lang="zh-TW" altLang="en-US" sz="3200" dirty="0" smtClean="0">
                <a:solidFill>
                  <a:schemeClr val="tx1"/>
                </a:solidFill>
              </a:rPr>
              <a:t>的剩餘元素輸出</a:t>
            </a:r>
            <a:endParaRPr lang="en-US" altLang="zh-TW" sz="3200" dirty="0" smtClean="0">
              <a:solidFill>
                <a:schemeClr val="tx1"/>
              </a:solidFill>
            </a:endParaRPr>
          </a:p>
          <a:p>
            <a:r>
              <a:rPr lang="zh-TW" altLang="zh-TW" sz="3200" b="1" dirty="0">
                <a:solidFill>
                  <a:schemeClr val="tx1"/>
                </a:solidFill>
              </a:rPr>
              <a:t>時間複雜度：</a:t>
            </a:r>
            <a:r>
              <a:rPr lang="en-US" altLang="zh-TW" sz="3200" b="1" dirty="0">
                <a:solidFill>
                  <a:schemeClr val="tx1"/>
                </a:solidFill>
              </a:rPr>
              <a:t>O(n)+O(m</a:t>
            </a:r>
            <a:r>
              <a:rPr lang="en-US" altLang="zh-TW" sz="3200" b="1" dirty="0" smtClean="0">
                <a:solidFill>
                  <a:schemeClr val="tx1"/>
                </a:solidFill>
              </a:rPr>
              <a:t>)</a:t>
            </a:r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54939" y="372794"/>
            <a:ext cx="606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/>
              <a:t>Compute Union</a:t>
            </a:r>
          </a:p>
        </p:txBody>
      </p:sp>
    </p:spTree>
    <p:extLst>
      <p:ext uri="{BB962C8B-B14F-4D97-AF65-F5344CB8AC3E}">
        <p14:creationId xmlns:p14="http://schemas.microsoft.com/office/powerpoint/2010/main" val="55664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8090" y="1925638"/>
            <a:ext cx="5103582" cy="524364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TW" sz="7200" dirty="0">
                <a:solidFill>
                  <a:schemeClr val="tx1"/>
                </a:solidFill>
              </a:rPr>
              <a:t>while </a:t>
            </a:r>
            <a:r>
              <a:rPr lang="en-US" altLang="zh-TW" sz="7200" dirty="0" err="1">
                <a:solidFill>
                  <a:schemeClr val="tx1"/>
                </a:solidFill>
              </a:rPr>
              <a:t>i</a:t>
            </a:r>
            <a:r>
              <a:rPr lang="en-US" altLang="zh-TW" sz="7200" dirty="0">
                <a:solidFill>
                  <a:schemeClr val="tx1"/>
                </a:solidFill>
              </a:rPr>
              <a:t>&lt;</a:t>
            </a:r>
            <a:r>
              <a:rPr lang="en-US" altLang="zh-TW" sz="7200" dirty="0" err="1">
                <a:solidFill>
                  <a:schemeClr val="tx1"/>
                </a:solidFill>
              </a:rPr>
              <a:t>A.length</a:t>
            </a:r>
            <a:r>
              <a:rPr lang="en-US" altLang="zh-TW" sz="7200" dirty="0">
                <a:solidFill>
                  <a:schemeClr val="tx1"/>
                </a:solidFill>
              </a:rPr>
              <a:t> and </a:t>
            </a:r>
            <a:r>
              <a:rPr lang="en-US" altLang="zh-TW" sz="7200" dirty="0" smtClean="0">
                <a:solidFill>
                  <a:schemeClr val="tx1"/>
                </a:solidFill>
              </a:rPr>
              <a:t>j&lt;</a:t>
            </a:r>
            <a:r>
              <a:rPr lang="en-US" altLang="zh-TW" sz="7200" dirty="0" err="1" smtClean="0">
                <a:solidFill>
                  <a:schemeClr val="tx1"/>
                </a:solidFill>
              </a:rPr>
              <a:t>B.length</a:t>
            </a:r>
            <a:endParaRPr lang="zh-TW" altLang="zh-TW" sz="7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200" dirty="0">
                <a:solidFill>
                  <a:schemeClr val="tx1"/>
                </a:solidFill>
              </a:rPr>
              <a:t>if A[</a:t>
            </a:r>
            <a:r>
              <a:rPr lang="en-US" altLang="zh-TW" sz="7200" dirty="0" err="1">
                <a:solidFill>
                  <a:schemeClr val="tx1"/>
                </a:solidFill>
              </a:rPr>
              <a:t>i</a:t>
            </a:r>
            <a:r>
              <a:rPr lang="en-US" altLang="zh-TW" sz="7200" dirty="0">
                <a:solidFill>
                  <a:schemeClr val="tx1"/>
                </a:solidFill>
              </a:rPr>
              <a:t>] &lt; B[j]</a:t>
            </a:r>
            <a:endParaRPr lang="zh-TW" altLang="zh-TW" sz="7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200" dirty="0">
                <a:solidFill>
                  <a:schemeClr val="tx1"/>
                </a:solidFill>
              </a:rPr>
              <a:t>	output </a:t>
            </a:r>
            <a:r>
              <a:rPr lang="en-US" altLang="zh-TW" sz="7200" dirty="0" err="1">
                <a:solidFill>
                  <a:schemeClr val="tx1"/>
                </a:solidFill>
              </a:rPr>
              <a:t>i</a:t>
            </a:r>
            <a:endParaRPr lang="zh-TW" altLang="zh-TW" sz="7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200" dirty="0">
                <a:solidFill>
                  <a:schemeClr val="tx1"/>
                </a:solidFill>
              </a:rPr>
              <a:t>	</a:t>
            </a:r>
            <a:r>
              <a:rPr lang="en-US" altLang="zh-TW" sz="7200" dirty="0" err="1">
                <a:solidFill>
                  <a:schemeClr val="tx1"/>
                </a:solidFill>
              </a:rPr>
              <a:t>i</a:t>
            </a:r>
            <a:r>
              <a:rPr lang="en-US" altLang="zh-TW" sz="7200" dirty="0">
                <a:solidFill>
                  <a:schemeClr val="tx1"/>
                </a:solidFill>
              </a:rPr>
              <a:t>++</a:t>
            </a:r>
            <a:endParaRPr lang="zh-TW" altLang="zh-TW" sz="7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200" dirty="0">
                <a:solidFill>
                  <a:schemeClr val="tx1"/>
                </a:solidFill>
              </a:rPr>
              <a:t>else if A[</a:t>
            </a:r>
            <a:r>
              <a:rPr lang="en-US" altLang="zh-TW" sz="7200" dirty="0" err="1">
                <a:solidFill>
                  <a:schemeClr val="tx1"/>
                </a:solidFill>
              </a:rPr>
              <a:t>i</a:t>
            </a:r>
            <a:r>
              <a:rPr lang="en-US" altLang="zh-TW" sz="7200" dirty="0">
                <a:solidFill>
                  <a:schemeClr val="tx1"/>
                </a:solidFill>
              </a:rPr>
              <a:t>] &gt; B[j]</a:t>
            </a:r>
            <a:endParaRPr lang="zh-TW" altLang="zh-TW" sz="7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200" dirty="0" smtClean="0">
                <a:solidFill>
                  <a:schemeClr val="tx1"/>
                </a:solidFill>
              </a:rPr>
              <a:t>	output j</a:t>
            </a:r>
            <a:endParaRPr lang="zh-TW" altLang="zh-TW" sz="7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200" dirty="0" smtClean="0">
                <a:solidFill>
                  <a:schemeClr val="tx1"/>
                </a:solidFill>
              </a:rPr>
              <a:t>	</a:t>
            </a:r>
            <a:r>
              <a:rPr lang="en-US" altLang="zh-TW" sz="7200" dirty="0" err="1" smtClean="0">
                <a:solidFill>
                  <a:schemeClr val="tx1"/>
                </a:solidFill>
              </a:rPr>
              <a:t>j++</a:t>
            </a:r>
            <a:endParaRPr lang="zh-TW" altLang="zh-TW" sz="7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200" dirty="0" smtClean="0">
                <a:solidFill>
                  <a:schemeClr val="tx1"/>
                </a:solidFill>
              </a:rPr>
              <a:t>else if A[</a:t>
            </a:r>
            <a:r>
              <a:rPr lang="en-US" altLang="zh-TW" sz="72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7200" dirty="0" smtClean="0">
                <a:solidFill>
                  <a:schemeClr val="tx1"/>
                </a:solidFill>
              </a:rPr>
              <a:t>] == b[j]</a:t>
            </a:r>
            <a:endParaRPr lang="zh-TW" altLang="zh-TW" sz="7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200" dirty="0" smtClean="0">
                <a:solidFill>
                  <a:schemeClr val="tx1"/>
                </a:solidFill>
              </a:rPr>
              <a:t>	output j</a:t>
            </a:r>
            <a:endParaRPr lang="zh-TW" altLang="zh-TW" sz="7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200" dirty="0" smtClean="0">
                <a:solidFill>
                  <a:schemeClr val="tx1"/>
                </a:solidFill>
              </a:rPr>
              <a:t>	</a:t>
            </a:r>
            <a:r>
              <a:rPr lang="en-US" altLang="zh-TW" sz="72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7200" dirty="0" smtClean="0">
                <a:solidFill>
                  <a:schemeClr val="tx1"/>
                </a:solidFill>
              </a:rPr>
              <a:t>++</a:t>
            </a:r>
            <a:endParaRPr lang="zh-TW" altLang="zh-TW" sz="7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7200" dirty="0" smtClean="0">
                <a:solidFill>
                  <a:schemeClr val="tx1"/>
                </a:solidFill>
              </a:rPr>
              <a:t>	</a:t>
            </a:r>
            <a:r>
              <a:rPr lang="en-US" altLang="zh-TW" sz="7200" dirty="0" err="1" smtClean="0">
                <a:solidFill>
                  <a:schemeClr val="tx1"/>
                </a:solidFill>
              </a:rPr>
              <a:t>j++</a:t>
            </a:r>
            <a:endParaRPr lang="zh-TW" altLang="zh-TW" sz="7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b="1" dirty="0" smtClean="0"/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154939" y="450616"/>
            <a:ext cx="606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/>
              <a:t>Compute Union</a:t>
            </a:r>
          </a:p>
        </p:txBody>
      </p:sp>
    </p:spTree>
    <p:extLst>
      <p:ext uri="{BB962C8B-B14F-4D97-AF65-F5344CB8AC3E}">
        <p14:creationId xmlns:p14="http://schemas.microsoft.com/office/powerpoint/2010/main" val="396368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2570" y="2131796"/>
            <a:ext cx="11833027" cy="4619200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chemeClr val="tx1"/>
                </a:solidFill>
              </a:rPr>
              <a:t>Step1.</a:t>
            </a:r>
            <a:r>
              <a:rPr lang="zh-TW" altLang="zh-TW" sz="3600" dirty="0">
                <a:solidFill>
                  <a:schemeClr val="tx1"/>
                </a:solidFill>
              </a:rPr>
              <a:t>將兩組</a:t>
            </a:r>
            <a:r>
              <a:rPr lang="en-US" altLang="zh-TW" sz="3600" dirty="0">
                <a:solidFill>
                  <a:schemeClr val="tx1"/>
                </a:solidFill>
              </a:rPr>
              <a:t>array A(n elements)</a:t>
            </a:r>
            <a:r>
              <a:rPr lang="zh-TW" altLang="zh-TW" sz="3600" dirty="0">
                <a:solidFill>
                  <a:schemeClr val="tx1"/>
                </a:solidFill>
              </a:rPr>
              <a:t>、</a:t>
            </a:r>
            <a:r>
              <a:rPr lang="en-US" altLang="zh-TW" sz="3600" dirty="0">
                <a:solidFill>
                  <a:schemeClr val="tx1"/>
                </a:solidFill>
              </a:rPr>
              <a:t>B(m elements)</a:t>
            </a:r>
            <a:r>
              <a:rPr lang="zh-TW" altLang="zh-TW" sz="3600" dirty="0">
                <a:solidFill>
                  <a:schemeClr val="tx1"/>
                </a:solidFill>
              </a:rPr>
              <a:t>進行排序</a:t>
            </a:r>
            <a:r>
              <a:rPr lang="en-US" altLang="zh-TW" sz="3600" b="1" dirty="0">
                <a:solidFill>
                  <a:schemeClr val="tx1"/>
                </a:solidFill>
              </a:rPr>
              <a:t>	</a:t>
            </a:r>
            <a:endParaRPr lang="zh-TW" altLang="zh-TW" sz="3600" dirty="0">
              <a:solidFill>
                <a:schemeClr val="tx1"/>
              </a:solidFill>
            </a:endParaRPr>
          </a:p>
          <a:p>
            <a:r>
              <a:rPr lang="zh-TW" altLang="zh-TW" sz="3600" b="1" dirty="0">
                <a:solidFill>
                  <a:schemeClr val="tx1"/>
                </a:solidFill>
              </a:rPr>
              <a:t>時間複雜度：</a:t>
            </a:r>
            <a:r>
              <a:rPr lang="en-US" altLang="zh-TW" sz="3200" b="1" smtClean="0">
                <a:solidFill>
                  <a:schemeClr val="tx1"/>
                </a:solidFill>
              </a:rPr>
              <a:t>O(n log n</a:t>
            </a:r>
            <a:r>
              <a:rPr lang="en-US" altLang="zh-TW" sz="3600" b="1">
                <a:solidFill>
                  <a:schemeClr val="tx1"/>
                </a:solidFill>
              </a:rPr>
              <a:t>)+</a:t>
            </a:r>
            <a:r>
              <a:rPr lang="en-US" altLang="zh-TW" sz="3600" b="1" smtClean="0">
                <a:solidFill>
                  <a:schemeClr val="tx1"/>
                </a:solidFill>
              </a:rPr>
              <a:t>O(m log m</a:t>
            </a:r>
            <a:r>
              <a:rPr lang="en-US" altLang="zh-TW" sz="3600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TW" sz="3600" dirty="0" smtClean="0">
                <a:solidFill>
                  <a:schemeClr val="tx1"/>
                </a:solidFill>
              </a:rPr>
              <a:t>Step2.</a:t>
            </a:r>
            <a:r>
              <a:rPr lang="zh-TW" altLang="en-US" sz="3600" dirty="0" smtClean="0">
                <a:solidFill>
                  <a:schemeClr val="tx1"/>
                </a:solidFill>
              </a:rPr>
              <a:t>每次比較兩者並輸出較小的值，當其中一個</a:t>
            </a:r>
            <a:r>
              <a:rPr lang="en-US" altLang="zh-TW" sz="3600" dirty="0" smtClean="0">
                <a:solidFill>
                  <a:schemeClr val="tx1"/>
                </a:solidFill>
              </a:rPr>
              <a:t>array</a:t>
            </a:r>
            <a:r>
              <a:rPr lang="zh-TW" altLang="en-US" sz="3600" dirty="0" smtClean="0">
                <a:solidFill>
                  <a:schemeClr val="tx1"/>
                </a:solidFill>
              </a:rPr>
              <a:t>跑完時結束</a:t>
            </a:r>
            <a:r>
              <a:rPr lang="zh-TW" altLang="en-US" sz="3600" dirty="0">
                <a:solidFill>
                  <a:schemeClr val="tx1"/>
                </a:solidFill>
              </a:rPr>
              <a:t>程式</a:t>
            </a:r>
            <a:endParaRPr lang="en-US" altLang="zh-TW" sz="3600" dirty="0" smtClean="0">
              <a:solidFill>
                <a:schemeClr val="tx1"/>
              </a:solidFill>
            </a:endParaRPr>
          </a:p>
          <a:p>
            <a:r>
              <a:rPr lang="zh-TW" altLang="zh-TW" sz="3600" b="1" dirty="0">
                <a:solidFill>
                  <a:schemeClr val="tx1"/>
                </a:solidFill>
              </a:rPr>
              <a:t>時間複雜度：</a:t>
            </a:r>
            <a:r>
              <a:rPr lang="en-US" altLang="zh-TW" sz="3600" b="1" dirty="0">
                <a:solidFill>
                  <a:schemeClr val="tx1"/>
                </a:solidFill>
              </a:rPr>
              <a:t>O(n)+O(m</a:t>
            </a:r>
            <a:r>
              <a:rPr lang="en-US" altLang="zh-TW" sz="3600" b="1" dirty="0" smtClean="0">
                <a:solidFill>
                  <a:schemeClr val="tx1"/>
                </a:solidFill>
              </a:rPr>
              <a:t>)</a:t>
            </a:r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154939" y="411705"/>
            <a:ext cx="606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/>
              <a:t>Compute Intersection</a:t>
            </a:r>
          </a:p>
        </p:txBody>
      </p:sp>
    </p:spTree>
    <p:extLst>
      <p:ext uri="{BB962C8B-B14F-4D97-AF65-F5344CB8AC3E}">
        <p14:creationId xmlns:p14="http://schemas.microsoft.com/office/powerpoint/2010/main" val="19757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84191" y="1974273"/>
            <a:ext cx="5009786" cy="5010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while </a:t>
            </a:r>
            <a:r>
              <a:rPr lang="en-US" altLang="zh-TW" sz="2400" dirty="0" err="1">
                <a:solidFill>
                  <a:schemeClr val="tx1"/>
                </a:solidFill>
              </a:rPr>
              <a:t>i</a:t>
            </a:r>
            <a:r>
              <a:rPr lang="en-US" altLang="zh-TW" sz="2400" dirty="0">
                <a:solidFill>
                  <a:schemeClr val="tx1"/>
                </a:solidFill>
              </a:rPr>
              <a:t>&lt;</a:t>
            </a:r>
            <a:r>
              <a:rPr lang="en-US" altLang="zh-TW" sz="2400" dirty="0" err="1">
                <a:solidFill>
                  <a:schemeClr val="tx1"/>
                </a:solidFill>
              </a:rPr>
              <a:t>A.length</a:t>
            </a:r>
            <a:r>
              <a:rPr lang="en-US" altLang="zh-TW" sz="2400" dirty="0">
                <a:solidFill>
                  <a:schemeClr val="tx1"/>
                </a:solidFill>
              </a:rPr>
              <a:t> and j&lt;</a:t>
            </a:r>
            <a:r>
              <a:rPr lang="en-US" altLang="zh-TW" sz="2400" dirty="0" err="1">
                <a:solidFill>
                  <a:schemeClr val="tx1"/>
                </a:solidFill>
              </a:rPr>
              <a:t>B.length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endParaRPr lang="zh-TW" altLang="zh-TW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if A[</a:t>
            </a:r>
            <a:r>
              <a:rPr lang="en-US" altLang="zh-TW" sz="2400" dirty="0" err="1">
                <a:solidFill>
                  <a:schemeClr val="tx1"/>
                </a:solidFill>
              </a:rPr>
              <a:t>i</a:t>
            </a:r>
            <a:r>
              <a:rPr lang="en-US" altLang="zh-TW" sz="2400" dirty="0">
                <a:solidFill>
                  <a:schemeClr val="tx1"/>
                </a:solidFill>
              </a:rPr>
              <a:t>] &lt; B[j]</a:t>
            </a:r>
            <a:endParaRPr lang="zh-TW" altLang="zh-TW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	</a:t>
            </a:r>
            <a:r>
              <a:rPr lang="en-US" altLang="zh-TW" sz="2400" dirty="0" err="1">
                <a:solidFill>
                  <a:schemeClr val="tx1"/>
                </a:solidFill>
              </a:rPr>
              <a:t>i</a:t>
            </a:r>
            <a:r>
              <a:rPr lang="en-US" altLang="zh-TW" sz="2400" dirty="0">
                <a:solidFill>
                  <a:schemeClr val="tx1"/>
                </a:solidFill>
              </a:rPr>
              <a:t>++</a:t>
            </a:r>
            <a:endParaRPr lang="zh-TW" altLang="zh-TW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else if A[</a:t>
            </a:r>
            <a:r>
              <a:rPr lang="en-US" altLang="zh-TW" sz="2400" dirty="0" err="1">
                <a:solidFill>
                  <a:schemeClr val="tx1"/>
                </a:solidFill>
              </a:rPr>
              <a:t>i</a:t>
            </a:r>
            <a:r>
              <a:rPr lang="en-US" altLang="zh-TW" sz="2400" dirty="0">
                <a:solidFill>
                  <a:schemeClr val="tx1"/>
                </a:solidFill>
              </a:rPr>
              <a:t>] &gt; B[j]</a:t>
            </a:r>
            <a:endParaRPr lang="zh-TW" altLang="zh-TW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	</a:t>
            </a:r>
            <a:r>
              <a:rPr lang="en-US" altLang="zh-TW" sz="2400" dirty="0" err="1">
                <a:solidFill>
                  <a:schemeClr val="tx1"/>
                </a:solidFill>
              </a:rPr>
              <a:t>j++</a:t>
            </a:r>
            <a:endParaRPr lang="zh-TW" altLang="zh-TW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else if A[</a:t>
            </a:r>
            <a:r>
              <a:rPr lang="en-US" altLang="zh-TW" sz="2400" dirty="0" err="1">
                <a:solidFill>
                  <a:schemeClr val="tx1"/>
                </a:solidFill>
              </a:rPr>
              <a:t>i</a:t>
            </a:r>
            <a:r>
              <a:rPr lang="en-US" altLang="zh-TW" sz="2400" dirty="0">
                <a:solidFill>
                  <a:schemeClr val="tx1"/>
                </a:solidFill>
              </a:rPr>
              <a:t>] == b[j]</a:t>
            </a:r>
            <a:endParaRPr lang="zh-TW" altLang="zh-TW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	output </a:t>
            </a:r>
            <a:r>
              <a:rPr lang="en-US" altLang="zh-TW" sz="2400" dirty="0" err="1">
                <a:solidFill>
                  <a:schemeClr val="tx1"/>
                </a:solidFill>
              </a:rPr>
              <a:t>i</a:t>
            </a:r>
            <a:endParaRPr lang="zh-TW" altLang="zh-TW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	</a:t>
            </a:r>
            <a:r>
              <a:rPr lang="en-US" altLang="zh-TW" sz="2400" dirty="0" err="1">
                <a:solidFill>
                  <a:schemeClr val="tx1"/>
                </a:solidFill>
              </a:rPr>
              <a:t>i</a:t>
            </a:r>
            <a:r>
              <a:rPr lang="en-US" altLang="zh-TW" sz="2400" dirty="0">
                <a:solidFill>
                  <a:schemeClr val="tx1"/>
                </a:solidFill>
              </a:rPr>
              <a:t>++</a:t>
            </a:r>
            <a:endParaRPr lang="zh-TW" altLang="zh-TW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	</a:t>
            </a:r>
            <a:r>
              <a:rPr lang="en-US" altLang="zh-TW" sz="2400" dirty="0" err="1">
                <a:solidFill>
                  <a:schemeClr val="tx1"/>
                </a:solidFill>
              </a:rPr>
              <a:t>j++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endParaRPr lang="zh-TW" altLang="zh-TW" sz="1800" dirty="0"/>
          </a:p>
          <a:p>
            <a:endParaRPr lang="zh-TW" altLang="en-US" sz="1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154939" y="372795"/>
            <a:ext cx="606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/>
              <a:t>Compute Intersection</a:t>
            </a:r>
          </a:p>
        </p:txBody>
      </p:sp>
    </p:spTree>
    <p:extLst>
      <p:ext uri="{BB962C8B-B14F-4D97-AF65-F5344CB8AC3E}">
        <p14:creationId xmlns:p14="http://schemas.microsoft.com/office/powerpoint/2010/main" val="37853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53791" y="2363379"/>
            <a:ext cx="9031460" cy="3615267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solidFill>
                  <a:schemeClr val="tx1"/>
                </a:solidFill>
              </a:rPr>
              <a:t>Step1.</a:t>
            </a:r>
            <a:r>
              <a:rPr lang="zh-TW" altLang="zh-TW" sz="4000" dirty="0" smtClean="0">
                <a:solidFill>
                  <a:schemeClr val="tx1"/>
                </a:solidFill>
              </a:rPr>
              <a:t>將</a:t>
            </a:r>
            <a:r>
              <a:rPr lang="en-US" altLang="zh-TW" sz="4000" dirty="0">
                <a:solidFill>
                  <a:schemeClr val="tx1"/>
                </a:solidFill>
              </a:rPr>
              <a:t>array </a:t>
            </a:r>
            <a:r>
              <a:rPr lang="en-US" altLang="zh-TW" sz="4000" dirty="0" smtClean="0">
                <a:solidFill>
                  <a:schemeClr val="tx1"/>
                </a:solidFill>
              </a:rPr>
              <a:t>A(n elements)</a:t>
            </a:r>
            <a:r>
              <a:rPr lang="zh-TW" altLang="zh-TW" sz="4000" dirty="0" smtClean="0">
                <a:solidFill>
                  <a:schemeClr val="tx1"/>
                </a:solidFill>
              </a:rPr>
              <a:t>排序</a:t>
            </a:r>
            <a:r>
              <a:rPr lang="en-US" altLang="zh-TW" sz="4000" dirty="0">
                <a:solidFill>
                  <a:schemeClr val="tx1"/>
                </a:solidFill>
              </a:rPr>
              <a:t>	</a:t>
            </a:r>
            <a:endParaRPr lang="en-US" altLang="zh-TW" sz="4000" dirty="0" smtClean="0">
              <a:solidFill>
                <a:schemeClr val="tx1"/>
              </a:solidFill>
            </a:endParaRPr>
          </a:p>
          <a:p>
            <a:r>
              <a:rPr lang="zh-TW" altLang="zh-TW" sz="4000" b="1" dirty="0" smtClean="0">
                <a:solidFill>
                  <a:schemeClr val="tx1"/>
                </a:solidFill>
              </a:rPr>
              <a:t>時間</a:t>
            </a:r>
            <a:r>
              <a:rPr lang="zh-TW" altLang="zh-TW" sz="4000" b="1" dirty="0">
                <a:solidFill>
                  <a:schemeClr val="tx1"/>
                </a:solidFill>
              </a:rPr>
              <a:t>複雜度：</a:t>
            </a:r>
            <a:r>
              <a:rPr lang="en-US" altLang="zh-TW" sz="4000" b="1" dirty="0" smtClean="0">
                <a:solidFill>
                  <a:schemeClr val="tx1"/>
                </a:solidFill>
              </a:rPr>
              <a:t>O(n log n)</a:t>
            </a:r>
            <a:endParaRPr lang="en-US" altLang="zh-TW" sz="4000" dirty="0" smtClean="0">
              <a:solidFill>
                <a:schemeClr val="tx1"/>
              </a:solidFill>
            </a:endParaRPr>
          </a:p>
          <a:p>
            <a:r>
              <a:rPr lang="en-US" altLang="zh-TW" sz="4000" dirty="0" smtClean="0">
                <a:solidFill>
                  <a:schemeClr val="tx1"/>
                </a:solidFill>
              </a:rPr>
              <a:t>Step2.</a:t>
            </a:r>
            <a:r>
              <a:rPr lang="zh-TW" altLang="zh-TW" sz="4000" dirty="0" smtClean="0">
                <a:solidFill>
                  <a:schemeClr val="tx1"/>
                </a:solidFill>
              </a:rPr>
              <a:t>使用</a:t>
            </a:r>
            <a:r>
              <a:rPr lang="en-US" altLang="zh-TW" sz="4000" dirty="0">
                <a:solidFill>
                  <a:schemeClr val="tx1"/>
                </a:solidFill>
              </a:rPr>
              <a:t>binary search</a:t>
            </a:r>
            <a:r>
              <a:rPr lang="zh-TW" altLang="zh-TW" sz="4000" dirty="0">
                <a:solidFill>
                  <a:schemeClr val="tx1"/>
                </a:solidFill>
              </a:rPr>
              <a:t>找某數</a:t>
            </a:r>
            <a:r>
              <a:rPr lang="en-US" altLang="zh-TW" sz="4000" dirty="0" smtClean="0">
                <a:solidFill>
                  <a:schemeClr val="tx1"/>
                </a:solidFill>
              </a:rPr>
              <a:t>N</a:t>
            </a:r>
          </a:p>
          <a:p>
            <a:r>
              <a:rPr lang="zh-TW" altLang="zh-TW" sz="4000" b="1" dirty="0">
                <a:solidFill>
                  <a:schemeClr val="tx1"/>
                </a:solidFill>
              </a:rPr>
              <a:t>時間複雜度：</a:t>
            </a:r>
            <a:r>
              <a:rPr lang="en-US" altLang="zh-TW" sz="4000" b="1" dirty="0" smtClean="0">
                <a:solidFill>
                  <a:schemeClr val="tx1"/>
                </a:solidFill>
              </a:rPr>
              <a:t>O(log n</a:t>
            </a:r>
            <a:r>
              <a:rPr lang="en-US" altLang="zh-TW" sz="4000" b="1" dirty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54939" y="499254"/>
            <a:ext cx="606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/>
              <a:t>Search Element</a:t>
            </a:r>
          </a:p>
        </p:txBody>
      </p:sp>
    </p:spTree>
    <p:extLst>
      <p:ext uri="{BB962C8B-B14F-4D97-AF65-F5344CB8AC3E}">
        <p14:creationId xmlns:p14="http://schemas.microsoft.com/office/powerpoint/2010/main" val="196271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5217" y="1410068"/>
            <a:ext cx="10369447" cy="5204741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altLang="zh-TW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function search(A, N) 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left </a:t>
            </a:r>
            <a:r>
              <a:rPr lang="en-US" altLang="zh-TW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&lt;- 0, right &lt;- A.length-1</a:t>
            </a:r>
            <a:endParaRPr lang="zh-TW" altLang="zh-TW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	while left &lt;= right</a:t>
            </a:r>
            <a:endParaRPr lang="zh-TW" altLang="zh-TW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		middle &lt;- A</a:t>
            </a:r>
            <a:r>
              <a:rPr lang="zh-TW" altLang="zh-TW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的中間點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		if N == A[middle]</a:t>
            </a:r>
            <a:endParaRPr lang="zh-TW" altLang="zh-TW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			return true</a:t>
            </a:r>
            <a:endParaRPr lang="zh-TW" altLang="zh-TW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		else if N &gt; A[middle]</a:t>
            </a:r>
            <a:endParaRPr lang="zh-TW" altLang="zh-TW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			right &lt;- middle - 1</a:t>
            </a:r>
            <a:endParaRPr lang="zh-TW" altLang="zh-TW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		else if N &lt; A[middle]</a:t>
            </a:r>
            <a:endParaRPr lang="zh-TW" altLang="zh-TW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			left = middle + 1</a:t>
            </a:r>
            <a:endParaRPr lang="zh-TW" altLang="zh-TW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	end while</a:t>
            </a:r>
            <a:endParaRPr lang="zh-TW" altLang="zh-TW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 </a:t>
            </a:r>
            <a:endParaRPr lang="zh-TW" altLang="zh-TW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	return false</a:t>
            </a:r>
            <a:endParaRPr lang="zh-TW" altLang="zh-TW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end </a:t>
            </a:r>
            <a:r>
              <a:rPr lang="en-US" altLang="zh-TW" sz="2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function</a:t>
            </a:r>
            <a:endParaRPr lang="zh-TW" altLang="zh-TW" sz="28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zh-TW" altLang="zh-TW" sz="28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zh-TW" altLang="zh-TW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zh-TW" altLang="en-US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154939" y="363068"/>
            <a:ext cx="606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/>
              <a:t>Search Elements</a:t>
            </a:r>
            <a:endParaRPr lang="zh-TW" altLang="en-US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069940" y="5214024"/>
            <a:ext cx="5252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時間</a:t>
            </a:r>
            <a:r>
              <a:rPr lang="zh-TW" altLang="zh-TW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複雜度：</a:t>
            </a:r>
            <a:r>
              <a:rPr lang="en-US" altLang="zh-TW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O(log n)</a:t>
            </a:r>
            <a:endParaRPr lang="zh-TW" altLang="zh-TW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36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148</Words>
  <Application>Microsoft Office PowerPoint</Application>
  <PresentationFormat>寬螢幕</PresentationFormat>
  <Paragraphs>63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微軟正黑體</vt:lpstr>
      <vt:lpstr>Century Gothic</vt:lpstr>
      <vt:lpstr>Wingdings 3</vt:lpstr>
      <vt:lpstr>切割線</vt:lpstr>
      <vt:lpstr>演算法  第四組報告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  第四組報告</dc:title>
  <dc:creator>HP</dc:creator>
  <cp:lastModifiedBy>HP</cp:lastModifiedBy>
  <cp:revision>17</cp:revision>
  <dcterms:created xsi:type="dcterms:W3CDTF">2019-03-04T12:52:29Z</dcterms:created>
  <dcterms:modified xsi:type="dcterms:W3CDTF">2019-03-04T13:43:34Z</dcterms:modified>
</cp:coreProperties>
</file>