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 </a:t>
            </a:r>
            <a:r>
              <a:rPr lang="en-US" altLang="zh-TW" smtClean="0"/>
              <a:t>W #1 - 5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920240"/>
            <a:ext cx="2947482" cy="380478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5. </a:t>
            </a:r>
            <a:br>
              <a:rPr lang="en-US" altLang="zh-TW" sz="2800" dirty="0"/>
            </a:br>
            <a:r>
              <a:rPr lang="en-US" altLang="zh-TW" sz="2800" dirty="0"/>
              <a:t>Given two sorted arrays x[1]…x[m], y[1]…y[n],  design an algorithm to compute min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j</a:t>
            </a:r>
            <a:br>
              <a:rPr lang="en-US" altLang="zh-TW" sz="2800" dirty="0" smtClean="0"/>
            </a:br>
            <a:r>
              <a:rPr lang="en-US" altLang="zh-TW" sz="2800" dirty="0" smtClean="0"/>
              <a:t> </a:t>
            </a:r>
            <a:r>
              <a:rPr lang="en-US" altLang="zh-TW" sz="2800" dirty="0"/>
              <a:t>| x[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]− y[j]|.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8783" y="608272"/>
            <a:ext cx="8104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 </a:t>
            </a:r>
            <a:r>
              <a:rPr lang="fr-FR" altLang="zh-TW" sz="2000" dirty="0" smtClean="0"/>
              <a:t>int </a:t>
            </a:r>
            <a:r>
              <a:rPr lang="fr-FR" altLang="zh-TW" sz="2000" dirty="0"/>
              <a:t>ans = 0, i = 0, j = 0;</a:t>
            </a:r>
          </a:p>
          <a:p>
            <a:r>
              <a:rPr lang="fr-FR" altLang="zh-TW" sz="2000" dirty="0"/>
              <a:t> ans = abs(x[0] - y[0</a:t>
            </a:r>
            <a:r>
              <a:rPr lang="fr-FR" altLang="zh-TW" sz="2000" dirty="0" smtClean="0"/>
              <a:t>]);  </a:t>
            </a:r>
            <a:r>
              <a:rPr lang="fr-FR" altLang="zh-TW" sz="2000" dirty="0" smtClean="0">
                <a:solidFill>
                  <a:srgbClr val="00B050"/>
                </a:solidFill>
              </a:rPr>
              <a:t>//</a:t>
            </a:r>
            <a:r>
              <a:rPr lang="zh-TW" altLang="en-US" sz="2000" dirty="0" smtClean="0">
                <a:solidFill>
                  <a:srgbClr val="00B050"/>
                </a:solidFill>
              </a:rPr>
              <a:t>初始 </a:t>
            </a:r>
            <a:r>
              <a:rPr lang="en-US" altLang="zh-TW" sz="2000" dirty="0" smtClean="0">
                <a:solidFill>
                  <a:srgbClr val="00B050"/>
                </a:solidFill>
              </a:rPr>
              <a:t>| </a:t>
            </a:r>
            <a:r>
              <a:rPr lang="en-US" altLang="zh-TW" sz="2000" dirty="0">
                <a:solidFill>
                  <a:srgbClr val="00B050"/>
                </a:solidFill>
              </a:rPr>
              <a:t>x[</a:t>
            </a:r>
            <a:r>
              <a:rPr lang="en-US" altLang="zh-TW" sz="2000" dirty="0" err="1">
                <a:solidFill>
                  <a:srgbClr val="00B050"/>
                </a:solidFill>
              </a:rPr>
              <a:t>i</a:t>
            </a:r>
            <a:r>
              <a:rPr lang="en-US" altLang="zh-TW" sz="2000" dirty="0">
                <a:solidFill>
                  <a:srgbClr val="00B050"/>
                </a:solidFill>
              </a:rPr>
              <a:t>]− y[j</a:t>
            </a:r>
            <a:r>
              <a:rPr lang="en-US" altLang="zh-TW" sz="2000" dirty="0" smtClean="0">
                <a:solidFill>
                  <a:srgbClr val="00B050"/>
                </a:solidFill>
              </a:rPr>
              <a:t>]| </a:t>
            </a:r>
            <a:r>
              <a:rPr lang="zh-TW" altLang="en-US" sz="2000" dirty="0" smtClean="0">
                <a:solidFill>
                  <a:srgbClr val="00B050"/>
                </a:solidFill>
              </a:rPr>
              <a:t>的</a:t>
            </a:r>
            <a:r>
              <a:rPr lang="fr-FR" altLang="zh-TW" sz="2000" dirty="0" smtClean="0">
                <a:solidFill>
                  <a:srgbClr val="00B050"/>
                </a:solidFill>
              </a:rPr>
              <a:t>min</a:t>
            </a:r>
            <a:r>
              <a:rPr lang="zh-TW" altLang="en-US" sz="2000" dirty="0" smtClean="0">
                <a:solidFill>
                  <a:srgbClr val="00B050"/>
                </a:solidFill>
              </a:rPr>
              <a:t>值</a:t>
            </a:r>
            <a:endParaRPr lang="fr-FR" altLang="zh-TW" sz="2000" dirty="0">
              <a:solidFill>
                <a:srgbClr val="00B050"/>
              </a:solidFill>
            </a:endParaRPr>
          </a:p>
          <a:p>
            <a:r>
              <a:rPr lang="fr-FR" altLang="zh-TW" sz="2000" dirty="0"/>
              <a:t> while (i &lt; m &amp;&amp; j &lt; n) {</a:t>
            </a:r>
          </a:p>
          <a:p>
            <a:r>
              <a:rPr lang="fr-FR" altLang="zh-TW" sz="2000" dirty="0"/>
              <a:t>  if (abs(x[i] - y[j]) &lt; ans) {</a:t>
            </a:r>
          </a:p>
          <a:p>
            <a:r>
              <a:rPr lang="fr-FR" altLang="zh-TW" sz="2000" dirty="0"/>
              <a:t>   ans = abs(x[i] - y[j</a:t>
            </a:r>
            <a:r>
              <a:rPr lang="fr-FR" altLang="zh-TW" sz="2000" dirty="0" smtClean="0"/>
              <a:t>]);</a:t>
            </a:r>
            <a:r>
              <a:rPr lang="zh-TW" altLang="en-US" sz="2000" dirty="0" smtClean="0"/>
              <a:t>   </a:t>
            </a:r>
            <a:r>
              <a:rPr lang="en-US" altLang="zh-TW" sz="2000" dirty="0">
                <a:solidFill>
                  <a:srgbClr val="00B050"/>
                </a:solidFill>
              </a:rPr>
              <a:t>// </a:t>
            </a:r>
            <a:r>
              <a:rPr lang="zh-TW" altLang="en-US" sz="2000" dirty="0">
                <a:solidFill>
                  <a:srgbClr val="00B050"/>
                </a:solidFill>
              </a:rPr>
              <a:t>如果</a:t>
            </a:r>
            <a:r>
              <a:rPr lang="fr-FR" altLang="zh-TW" sz="2000" dirty="0">
                <a:solidFill>
                  <a:srgbClr val="00B050"/>
                </a:solidFill>
              </a:rPr>
              <a:t>(x[i] - y[j])</a:t>
            </a:r>
            <a:r>
              <a:rPr lang="zh-TW" altLang="en-US" sz="2000" dirty="0">
                <a:solidFill>
                  <a:srgbClr val="00B050"/>
                </a:solidFill>
              </a:rPr>
              <a:t>的值小於</a:t>
            </a:r>
            <a:r>
              <a:rPr lang="en-US" altLang="zh-TW" sz="2000" dirty="0" err="1">
                <a:solidFill>
                  <a:srgbClr val="00B050"/>
                </a:solidFill>
              </a:rPr>
              <a:t>ans</a:t>
            </a:r>
            <a:r>
              <a:rPr lang="en-US" altLang="zh-TW" sz="2000" dirty="0">
                <a:solidFill>
                  <a:srgbClr val="00B050"/>
                </a:solidFill>
              </a:rPr>
              <a:t>, </a:t>
            </a:r>
            <a:r>
              <a:rPr lang="zh-TW" altLang="en-US" sz="2000" dirty="0">
                <a:solidFill>
                  <a:srgbClr val="00B050"/>
                </a:solidFill>
              </a:rPr>
              <a:t>把</a:t>
            </a:r>
            <a:r>
              <a:rPr lang="zh-TW" altLang="en-US" sz="2000" dirty="0" smtClean="0">
                <a:solidFill>
                  <a:srgbClr val="00B050"/>
                </a:solidFill>
              </a:rPr>
              <a:t>差值設為</a:t>
            </a:r>
            <a:r>
              <a:rPr lang="zh-TW" altLang="en-US" sz="2000" dirty="0">
                <a:solidFill>
                  <a:srgbClr val="00B050"/>
                </a:solidFill>
              </a:rPr>
              <a:t>新</a:t>
            </a:r>
            <a:r>
              <a:rPr lang="en-US" altLang="zh-TW" sz="2000" dirty="0" err="1">
                <a:solidFill>
                  <a:srgbClr val="00B050"/>
                </a:solidFill>
              </a:rPr>
              <a:t>ans</a:t>
            </a:r>
            <a:r>
              <a:rPr lang="zh-TW" altLang="en-US" sz="2000" dirty="0">
                <a:solidFill>
                  <a:srgbClr val="00B050"/>
                </a:solidFill>
              </a:rPr>
              <a:t>值</a:t>
            </a:r>
            <a:endParaRPr lang="fr-FR" altLang="zh-TW" sz="2000" dirty="0">
              <a:solidFill>
                <a:srgbClr val="00B050"/>
              </a:solidFill>
            </a:endParaRPr>
          </a:p>
          <a:p>
            <a:r>
              <a:rPr lang="fr-FR" altLang="zh-TW" sz="2000" dirty="0"/>
              <a:t>  }</a:t>
            </a:r>
          </a:p>
          <a:p>
            <a:r>
              <a:rPr lang="fr-FR" altLang="zh-TW" sz="2000" dirty="0"/>
              <a:t>  if (x[i] &lt; y[j]) </a:t>
            </a:r>
            <a:r>
              <a:rPr lang="fr-FR" altLang="zh-TW" sz="2000" dirty="0" smtClean="0"/>
              <a:t>{   </a:t>
            </a:r>
            <a:r>
              <a:rPr lang="fr-FR" altLang="zh-TW" sz="2000" dirty="0">
                <a:solidFill>
                  <a:srgbClr val="00B050"/>
                </a:solidFill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</a:rPr>
              <a:t>如果</a:t>
            </a:r>
            <a:r>
              <a:rPr lang="en-US" altLang="zh-TW" sz="2000" dirty="0">
                <a:solidFill>
                  <a:srgbClr val="00B050"/>
                </a:solidFill>
              </a:rPr>
              <a:t>Y</a:t>
            </a:r>
            <a:r>
              <a:rPr lang="zh-TW" altLang="en-US" sz="2000" dirty="0">
                <a:solidFill>
                  <a:srgbClr val="00B050"/>
                </a:solidFill>
              </a:rPr>
              <a:t>那列比較大，</a:t>
            </a:r>
            <a:r>
              <a:rPr lang="en-US" altLang="zh-TW" sz="2000" dirty="0">
                <a:solidFill>
                  <a:srgbClr val="00B050"/>
                </a:solidFill>
              </a:rPr>
              <a:t>X</a:t>
            </a:r>
            <a:r>
              <a:rPr lang="zh-TW" altLang="en-US" sz="2000" dirty="0">
                <a:solidFill>
                  <a:srgbClr val="00B050"/>
                </a:solidFill>
              </a:rPr>
              <a:t>那</a:t>
            </a:r>
            <a:r>
              <a:rPr lang="zh-TW" altLang="en-US" sz="2000" dirty="0" smtClean="0">
                <a:solidFill>
                  <a:srgbClr val="00B050"/>
                </a:solidFill>
              </a:rPr>
              <a:t>列的</a:t>
            </a:r>
            <a:r>
              <a:rPr lang="en-US" altLang="zh-TW" sz="2000" dirty="0" smtClean="0">
                <a:solidFill>
                  <a:srgbClr val="00B050"/>
                </a:solidFill>
              </a:rPr>
              <a:t>index</a:t>
            </a:r>
            <a:r>
              <a:rPr lang="zh-TW" altLang="en-US" sz="2000" dirty="0" smtClean="0">
                <a:solidFill>
                  <a:srgbClr val="00B050"/>
                </a:solidFill>
              </a:rPr>
              <a:t>就往下一個</a:t>
            </a:r>
            <a:endParaRPr lang="fr-FR" altLang="zh-TW" sz="2000" dirty="0" smtClean="0">
              <a:solidFill>
                <a:srgbClr val="00B050"/>
              </a:solidFill>
            </a:endParaRPr>
          </a:p>
          <a:p>
            <a:r>
              <a:rPr lang="fr-FR" altLang="zh-TW" sz="2000" dirty="0" smtClean="0"/>
              <a:t>   i++;    </a:t>
            </a:r>
          </a:p>
          <a:p>
            <a:r>
              <a:rPr lang="fr-FR" altLang="zh-TW" sz="2000" dirty="0" smtClean="0"/>
              <a:t>  </a:t>
            </a:r>
            <a:r>
              <a:rPr lang="fr-FR" altLang="zh-TW" sz="2000" dirty="0"/>
              <a:t>}</a:t>
            </a:r>
          </a:p>
          <a:p>
            <a:r>
              <a:rPr lang="fr-FR" altLang="zh-TW" sz="2000" dirty="0"/>
              <a:t>  else if (x[i] &gt; y[j]) </a:t>
            </a:r>
            <a:r>
              <a:rPr lang="fr-FR" altLang="zh-TW" sz="2000" dirty="0" smtClean="0"/>
              <a:t>{</a:t>
            </a:r>
            <a:r>
              <a:rPr lang="zh-TW" altLang="en-US" sz="2000" dirty="0" smtClean="0"/>
              <a:t>  </a:t>
            </a:r>
            <a:r>
              <a:rPr lang="en-US" altLang="zh-TW" sz="2000" dirty="0">
                <a:solidFill>
                  <a:srgbClr val="00B050"/>
                </a:solidFill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</a:rPr>
              <a:t> 如果</a:t>
            </a:r>
            <a:r>
              <a:rPr lang="en-US" altLang="zh-TW" sz="2000" dirty="0">
                <a:solidFill>
                  <a:srgbClr val="00B050"/>
                </a:solidFill>
              </a:rPr>
              <a:t>X</a:t>
            </a:r>
            <a:r>
              <a:rPr lang="zh-TW" altLang="en-US" sz="2000" dirty="0">
                <a:solidFill>
                  <a:srgbClr val="00B050"/>
                </a:solidFill>
              </a:rPr>
              <a:t>那列比較大，</a:t>
            </a:r>
            <a:r>
              <a:rPr lang="en-US" altLang="zh-TW" sz="2000" dirty="0">
                <a:solidFill>
                  <a:srgbClr val="00B050"/>
                </a:solidFill>
              </a:rPr>
              <a:t>Y</a:t>
            </a:r>
            <a:r>
              <a:rPr lang="zh-TW" altLang="en-US" sz="2000" dirty="0">
                <a:solidFill>
                  <a:srgbClr val="00B050"/>
                </a:solidFill>
              </a:rPr>
              <a:t>那</a:t>
            </a:r>
            <a:r>
              <a:rPr lang="zh-TW" altLang="en-US" sz="2000" dirty="0" smtClean="0">
                <a:solidFill>
                  <a:srgbClr val="00B050"/>
                </a:solidFill>
              </a:rPr>
              <a:t>列</a:t>
            </a:r>
            <a:r>
              <a:rPr lang="zh-TW" altLang="en-US" sz="2000" dirty="0">
                <a:solidFill>
                  <a:srgbClr val="00B050"/>
                </a:solidFill>
              </a:rPr>
              <a:t>的</a:t>
            </a:r>
            <a:r>
              <a:rPr lang="en-US" altLang="zh-TW" sz="2000" dirty="0">
                <a:solidFill>
                  <a:srgbClr val="00B050"/>
                </a:solidFill>
              </a:rPr>
              <a:t>index</a:t>
            </a:r>
            <a:r>
              <a:rPr lang="zh-TW" altLang="en-US" sz="2000" dirty="0">
                <a:solidFill>
                  <a:srgbClr val="00B050"/>
                </a:solidFill>
              </a:rPr>
              <a:t>就往下</a:t>
            </a:r>
            <a:r>
              <a:rPr lang="zh-TW" altLang="en-US" sz="2000" dirty="0" smtClean="0">
                <a:solidFill>
                  <a:srgbClr val="00B050"/>
                </a:solidFill>
              </a:rPr>
              <a:t>一個</a:t>
            </a:r>
            <a:endParaRPr lang="en-US" altLang="zh-TW" sz="2000" dirty="0" smtClean="0">
              <a:solidFill>
                <a:srgbClr val="00B050"/>
              </a:solidFill>
            </a:endParaRPr>
          </a:p>
          <a:p>
            <a:r>
              <a:rPr lang="zh-TW" altLang="en-US" sz="2000" dirty="0">
                <a:solidFill>
                  <a:srgbClr val="00B050"/>
                </a:solidFill>
              </a:rPr>
              <a:t> </a:t>
            </a:r>
            <a:r>
              <a:rPr lang="zh-TW" altLang="en-US" sz="2000" dirty="0" smtClean="0">
                <a:solidFill>
                  <a:srgbClr val="00B050"/>
                </a:solidFill>
              </a:rPr>
              <a:t>  </a:t>
            </a:r>
            <a:r>
              <a:rPr lang="fr-FR" altLang="zh-TW" sz="2000" dirty="0" smtClean="0"/>
              <a:t>j</a:t>
            </a:r>
            <a:r>
              <a:rPr lang="fr-FR" altLang="zh-TW" sz="2000" dirty="0"/>
              <a:t>++;</a:t>
            </a:r>
          </a:p>
          <a:p>
            <a:r>
              <a:rPr lang="fr-FR" altLang="zh-TW" sz="2000" dirty="0"/>
              <a:t>  }</a:t>
            </a:r>
          </a:p>
          <a:p>
            <a:r>
              <a:rPr lang="fr-FR" altLang="zh-TW" sz="2000" dirty="0"/>
              <a:t>  else {</a:t>
            </a:r>
          </a:p>
          <a:p>
            <a:r>
              <a:rPr lang="fr-FR" altLang="zh-TW" sz="2000" dirty="0"/>
              <a:t>   ans = 0</a:t>
            </a:r>
            <a:r>
              <a:rPr lang="fr-FR" altLang="zh-TW" sz="2000" dirty="0" smtClean="0"/>
              <a:t>;</a:t>
            </a:r>
            <a:r>
              <a:rPr lang="zh-TW" altLang="en-US" sz="2000" dirty="0" smtClean="0"/>
              <a:t>   </a:t>
            </a:r>
            <a:r>
              <a:rPr lang="en-US" altLang="zh-TW" sz="2000" dirty="0">
                <a:solidFill>
                  <a:srgbClr val="00B050"/>
                </a:solidFill>
              </a:rPr>
              <a:t>// </a:t>
            </a:r>
            <a:r>
              <a:rPr lang="zh-TW" altLang="en-US" sz="2000" dirty="0">
                <a:solidFill>
                  <a:srgbClr val="00B050"/>
                </a:solidFill>
              </a:rPr>
              <a:t>如果差值是</a:t>
            </a:r>
            <a:r>
              <a:rPr lang="en-US" altLang="zh-TW" sz="2000" dirty="0">
                <a:solidFill>
                  <a:srgbClr val="00B050"/>
                </a:solidFill>
              </a:rPr>
              <a:t>0</a:t>
            </a:r>
            <a:r>
              <a:rPr lang="zh-TW" altLang="en-US" sz="2000" dirty="0">
                <a:solidFill>
                  <a:srgbClr val="00B050"/>
                </a:solidFill>
              </a:rPr>
              <a:t>，可以直接跳出</a:t>
            </a:r>
            <a:endParaRPr lang="fr-FR" altLang="zh-TW" sz="2000" dirty="0">
              <a:solidFill>
                <a:srgbClr val="00B050"/>
              </a:solidFill>
            </a:endParaRPr>
          </a:p>
          <a:p>
            <a:r>
              <a:rPr lang="fr-FR" altLang="zh-TW" sz="2000" dirty="0"/>
              <a:t>   break;</a:t>
            </a:r>
          </a:p>
          <a:p>
            <a:r>
              <a:rPr lang="fr-FR" altLang="zh-TW" sz="2000" dirty="0"/>
              <a:t>  }</a:t>
            </a:r>
          </a:p>
          <a:p>
            <a:r>
              <a:rPr lang="fr-FR" altLang="zh-TW" sz="2000" dirty="0"/>
              <a:t> }</a:t>
            </a:r>
          </a:p>
          <a:p>
            <a:r>
              <a:rPr lang="fr-FR" altLang="zh-TW" sz="2000" dirty="0"/>
              <a:t> return ans;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2919" y="1273909"/>
            <a:ext cx="188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題目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703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ANALYZE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4901184"/>
            <a:ext cx="5000412" cy="1083564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時間複雜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度</a:t>
            </a:r>
            <a:r>
              <a:rPr lang="en-US" altLang="zh-TW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: </a:t>
            </a:r>
            <a:r>
              <a:rPr lang="en-US" altLang="zh-TW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O(</a:t>
            </a:r>
            <a:r>
              <a:rPr lang="en-US" altLang="zh-TW" sz="3200" dirty="0" err="1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m+n</a:t>
            </a:r>
            <a:r>
              <a:rPr lang="en-US" altLang="zh-TW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)</a:t>
            </a:r>
            <a:endParaRPr lang="zh-TW" altLang="en-US" sz="3200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7828" y="1188720"/>
            <a:ext cx="7953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如果</a:t>
            </a:r>
            <a:r>
              <a:rPr lang="fr-FR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A[i]&lt;B[j]</a:t>
            </a:r>
            <a:r>
              <a:rPr lang="zh-TW" altLang="fr-FR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，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那麼</a:t>
            </a:r>
            <a:r>
              <a:rPr lang="fr-FR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i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增加</a:t>
            </a:r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；</a:t>
            </a:r>
            <a:endParaRPr lang="en-US" altLang="zh-TW" sz="3200" dirty="0" smtClean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如果</a:t>
            </a:r>
            <a:r>
              <a:rPr lang="fr-FR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A[i]&gt;B[j]</a:t>
            </a:r>
            <a:r>
              <a:rPr lang="zh-TW" altLang="fr-FR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，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那麼</a:t>
            </a:r>
            <a:r>
              <a:rPr lang="fr-FR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j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增加</a:t>
            </a:r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；</a:t>
            </a:r>
            <a:endParaRPr lang="en-US" altLang="zh-TW" sz="3200" dirty="0" smtClean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如果</a:t>
            </a:r>
            <a:r>
              <a:rPr lang="fr-FR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A[i]==B[j]</a:t>
            </a:r>
            <a:r>
              <a:rPr lang="zh-TW" altLang="fr-FR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，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直接</a:t>
            </a:r>
            <a:r>
              <a:rPr lang="fr-FR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return </a:t>
            </a:r>
            <a:r>
              <a:rPr lang="fr-FR" altLang="zh-TW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0</a:t>
            </a:r>
          </a:p>
          <a:p>
            <a:endParaRPr lang="fr-FR" altLang="zh-TW" sz="3200" dirty="0" smtClean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在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最壞的</a:t>
            </a:r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情況中，</a:t>
            </a:r>
            <a:r>
              <a:rPr lang="zh-TW" altLang="en-US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每個元素</a:t>
            </a:r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都會被比較到，</a:t>
            </a:r>
            <a:r>
              <a:rPr lang="en-US" altLang="zh-TW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	</a:t>
            </a:r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所以總共會被做</a:t>
            </a:r>
            <a:r>
              <a:rPr lang="en-US" altLang="zh-TW" sz="3200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m+n-1</a:t>
            </a:r>
            <a:r>
              <a:rPr lang="zh-TW" altLang="en-US" sz="3200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次的比較。</a:t>
            </a:r>
            <a:endParaRPr lang="zh-TW" altLang="en-US" sz="3200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1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1143" cy="4601183"/>
          </a:xfrm>
        </p:spPr>
        <p:txBody>
          <a:bodyPr/>
          <a:lstStyle/>
          <a:p>
            <a:r>
              <a:rPr lang="en-US" altLang="zh-TW" dirty="0" smtClean="0"/>
              <a:t>Implementation (</a:t>
            </a:r>
            <a:r>
              <a:rPr lang="en-US" altLang="zh-TW" dirty="0"/>
              <a:t>C</a:t>
            </a:r>
            <a:r>
              <a:rPr lang="en-US" altLang="zh-TW" dirty="0" smtClean="0"/>
              <a:t>++)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1" t="12936" r="31092" b="25335"/>
          <a:stretch/>
        </p:blipFill>
        <p:spPr>
          <a:xfrm>
            <a:off x="3540368" y="1107166"/>
            <a:ext cx="8128238" cy="46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329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102</TotalTime>
  <Words>246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Adobe 宋体 Std L</vt:lpstr>
      <vt:lpstr>微軟正黑體</vt:lpstr>
      <vt:lpstr>Corbel</vt:lpstr>
      <vt:lpstr>Wingdings 2</vt:lpstr>
      <vt:lpstr>框架</vt:lpstr>
      <vt:lpstr>H W #1 - 5</vt:lpstr>
      <vt:lpstr>5.  Given two sorted arrays x[1]…x[m], y[1]…y[n],  design an algorithm to compute min i, j  | x[i]− y[j]|. </vt:lpstr>
      <vt:lpstr>ANALYZE</vt:lpstr>
      <vt:lpstr>Implementation (C++)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W # 5</dc:title>
  <dc:creator>林侑澤</dc:creator>
  <cp:lastModifiedBy>林侑澤</cp:lastModifiedBy>
  <cp:revision>10</cp:revision>
  <dcterms:created xsi:type="dcterms:W3CDTF">2019-03-04T10:15:48Z</dcterms:created>
  <dcterms:modified xsi:type="dcterms:W3CDTF">2019-03-04T14:57:41Z</dcterms:modified>
</cp:coreProperties>
</file>