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3" d="100"/>
          <a:sy n="83" d="100"/>
        </p:scale>
        <p:origin x="48" y="5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0F05-E381-4ADE-9786-9C73737552E0}" type="datetimeFigureOut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9595-4466-417E-85B2-65F1481715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3883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0F05-E381-4ADE-9786-9C73737552E0}" type="datetimeFigureOut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9595-4466-417E-85B2-65F1481715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445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0F05-E381-4ADE-9786-9C73737552E0}" type="datetimeFigureOut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9595-4466-417E-85B2-65F1481715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4208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0F05-E381-4ADE-9786-9C73737552E0}" type="datetimeFigureOut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9595-4466-417E-85B2-65F1481715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8511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0F05-E381-4ADE-9786-9C73737552E0}" type="datetimeFigureOut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9595-4466-417E-85B2-65F1481715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6448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0F05-E381-4ADE-9786-9C73737552E0}" type="datetimeFigureOut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9595-4466-417E-85B2-65F1481715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6353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0F05-E381-4ADE-9786-9C73737552E0}" type="datetimeFigureOut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9595-4466-417E-85B2-65F1481715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79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0F05-E381-4ADE-9786-9C73737552E0}" type="datetimeFigureOut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9595-4466-417E-85B2-65F1481715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580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0F05-E381-4ADE-9786-9C73737552E0}" type="datetimeFigureOut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9595-4466-417E-85B2-65F1481715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0470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0F05-E381-4ADE-9786-9C73737552E0}" type="datetimeFigureOut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9595-4466-417E-85B2-65F1481715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1092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0F05-E381-4ADE-9786-9C73737552E0}" type="datetimeFigureOut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9595-4466-417E-85B2-65F1481715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8375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50F05-E381-4ADE-9786-9C73737552E0}" type="datetimeFigureOut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A9595-4466-417E-85B2-65F1481715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6917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33054" y="197857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Algorithm</a:t>
            </a:r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</a:br>
            <a:r>
              <a:rPr lang="en-US" altLang="zh-TW" b="1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</a:br>
            <a:r>
              <a:rPr lang="en-US" altLang="zh-TW" b="1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Group 6</a:t>
            </a:r>
            <a:endParaRPr lang="zh-TW" altLang="en-US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854" y="3695787"/>
            <a:ext cx="2706399" cy="270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73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9956" y="1321722"/>
            <a:ext cx="11014364" cy="33250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4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Question:</a:t>
            </a:r>
          </a:p>
          <a:p>
            <a:pPr marL="0" indent="0" algn="ctr">
              <a:buNone/>
            </a:pPr>
            <a:r>
              <a:rPr lang="zh-TW" altLang="en-US" sz="4000" dirty="0" smtClean="0">
                <a:latin typeface="Consolas" panose="020B0609020204030204" pitchFamily="49" charset="0"/>
              </a:rPr>
              <a:t>  </a:t>
            </a:r>
            <a:endParaRPr lang="en-US" altLang="zh-TW" sz="4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4000" dirty="0" smtClean="0">
                <a:latin typeface="Consolas" panose="020B0609020204030204" pitchFamily="49" charset="0"/>
              </a:rPr>
              <a:t>Solve the recurrence T(n)=2T(n/2)+n-1 where n=2</a:t>
            </a:r>
            <a:r>
              <a:rPr lang="en-US" altLang="zh-TW" sz="4000" baseline="30000" dirty="0" smtClean="0">
                <a:latin typeface="Consolas" panose="020B0609020204030204" pitchFamily="49" charset="0"/>
              </a:rPr>
              <a:t>k</a:t>
            </a:r>
            <a:r>
              <a:rPr lang="en-US" altLang="zh-TW" sz="4000" dirty="0" smtClean="0">
                <a:latin typeface="Consolas" panose="020B0609020204030204" pitchFamily="49" charset="0"/>
              </a:rPr>
              <a:t> is assumed. And assume that T(n) is constant if n&lt;=2.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322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65017" y="357447"/>
            <a:ext cx="11014364" cy="534508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4000" b="1" dirty="0" smtClean="0">
                <a:solidFill>
                  <a:srgbClr val="92D050"/>
                </a:solidFill>
                <a:latin typeface="Consolas" panose="020B0609020204030204" pitchFamily="49" charset="0"/>
              </a:rPr>
              <a:t>Solution-1:</a:t>
            </a:r>
          </a:p>
          <a:p>
            <a:pPr marL="0" indent="0" algn="ctr">
              <a:buNone/>
            </a:pPr>
            <a:r>
              <a:rPr lang="zh-TW" altLang="en-US" sz="40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  </a:t>
            </a:r>
            <a:endParaRPr lang="en-US" altLang="zh-TW" sz="4000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3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Assume T(</a:t>
            </a:r>
            <a:r>
              <a:rPr lang="pt-BR" altLang="zh-TW" sz="3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2</a:t>
            </a:r>
            <a:r>
              <a:rPr lang="pt-BR" altLang="zh-TW" sz="3600" b="1" baseline="30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k</a:t>
            </a:r>
            <a:r>
              <a:rPr lang="en-US" altLang="zh-TW" sz="3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) ≤ c </a:t>
            </a:r>
            <a:r>
              <a:rPr lang="pt-BR" altLang="zh-TW" sz="3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2</a:t>
            </a:r>
            <a:r>
              <a:rPr lang="pt-BR" altLang="zh-TW" sz="3600" b="1" baseline="30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k</a:t>
            </a:r>
            <a:r>
              <a:rPr lang="en-US" altLang="zh-TW" sz="3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log</a:t>
            </a:r>
            <a:r>
              <a:rPr lang="pt-BR" altLang="zh-TW" sz="3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2</a:t>
            </a:r>
            <a:r>
              <a:rPr lang="pt-BR" altLang="zh-TW" sz="3600" b="1" baseline="30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k</a:t>
            </a:r>
            <a:r>
              <a:rPr lang="en-US" altLang="zh-TW" sz="3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, c is a constant.</a:t>
            </a:r>
          </a:p>
          <a:p>
            <a:pPr marL="0" indent="0">
              <a:buNone/>
            </a:pPr>
            <a:r>
              <a:rPr lang="en-US" altLang="zh-TW" sz="32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US" altLang="zh-TW" sz="3200" dirty="0" smtClean="0">
                <a:latin typeface="Consolas" panose="020B0609020204030204" pitchFamily="49" charset="0"/>
              </a:rPr>
              <a:t>To prove our guess is true. We need to show the following description is correct.</a:t>
            </a:r>
          </a:p>
          <a:p>
            <a:pPr marL="0" indent="0">
              <a:buNone/>
            </a:pPr>
            <a:r>
              <a:rPr lang="en-US" altLang="zh-TW" sz="3600" b="1" dirty="0" smtClean="0">
                <a:latin typeface="Consolas" panose="020B0609020204030204" pitchFamily="49" charset="0"/>
              </a:rPr>
              <a:t>Basic case: (for small n) </a:t>
            </a:r>
            <a:r>
              <a:rPr lang="en-US" altLang="zh-TW" sz="3600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US" altLang="zh-TW" sz="3600" b="1" u="sng" dirty="0" smtClean="0">
                <a:latin typeface="Consolas" panose="020B0609020204030204" pitchFamily="49" charset="0"/>
              </a:rPr>
              <a:t>Trivial</a:t>
            </a:r>
          </a:p>
          <a:p>
            <a:pPr marL="0" indent="0">
              <a:buNone/>
            </a:pPr>
            <a:r>
              <a:rPr lang="en-US" altLang="zh-TW" sz="3600" dirty="0" smtClean="0">
                <a:latin typeface="Consolas" panose="020B0609020204030204" pitchFamily="49" charset="0"/>
              </a:rPr>
              <a:t>Then suppose that the assumption is reliable when </a:t>
            </a:r>
            <a:r>
              <a:rPr lang="pt-BR" altLang="zh-TW" sz="3600" b="1" dirty="0" smtClean="0">
                <a:latin typeface="Consolas" panose="020B0609020204030204" pitchFamily="49" charset="0"/>
              </a:rPr>
              <a:t>2</a:t>
            </a:r>
            <a:r>
              <a:rPr lang="pt-BR" altLang="zh-TW" sz="3600" b="1" baseline="30000" dirty="0" smtClean="0">
                <a:latin typeface="Consolas" panose="020B0609020204030204" pitchFamily="49" charset="0"/>
              </a:rPr>
              <a:t>k-1 </a:t>
            </a:r>
            <a:r>
              <a:rPr lang="en-US" altLang="zh-TW" sz="3600" dirty="0" smtClean="0">
                <a:latin typeface="Consolas" panose="020B0609020204030204" pitchFamily="49" charset="0"/>
              </a:rPr>
              <a:t>(since n=2</a:t>
            </a:r>
            <a:r>
              <a:rPr lang="en-US" altLang="zh-TW" sz="3600" baseline="30000" dirty="0" smtClean="0">
                <a:latin typeface="Consolas" panose="020B0609020204030204" pitchFamily="49" charset="0"/>
              </a:rPr>
              <a:t>k</a:t>
            </a:r>
            <a:r>
              <a:rPr lang="en-US" altLang="zh-TW" sz="3600" dirty="0" smtClean="0">
                <a:latin typeface="Consolas" panose="020B0609020204030204" pitchFamily="49" charset="0"/>
              </a:rPr>
              <a:t>), we can get : </a:t>
            </a:r>
          </a:p>
          <a:p>
            <a:pPr marL="0" indent="0">
              <a:buNone/>
            </a:pPr>
            <a:r>
              <a:rPr lang="en-US" altLang="zh-TW" sz="3600" b="1" dirty="0">
                <a:latin typeface="Consolas" panose="020B0609020204030204" pitchFamily="49" charset="0"/>
              </a:rPr>
              <a:t>	</a:t>
            </a:r>
            <a:r>
              <a:rPr lang="en-US" altLang="zh-TW" sz="3600" b="1" dirty="0" smtClean="0">
                <a:latin typeface="Consolas" panose="020B0609020204030204" pitchFamily="49" charset="0"/>
              </a:rPr>
              <a:t>		</a:t>
            </a:r>
            <a:r>
              <a:rPr lang="pt-BR" altLang="zh-TW" sz="3600" b="1" dirty="0" smtClean="0">
                <a:latin typeface="Consolas" panose="020B0609020204030204" pitchFamily="49" charset="0"/>
              </a:rPr>
              <a:t>T(2</a:t>
            </a:r>
            <a:r>
              <a:rPr lang="pt-BR" altLang="zh-TW" sz="3600" b="1" baseline="30000" dirty="0" smtClean="0">
                <a:latin typeface="Consolas" panose="020B0609020204030204" pitchFamily="49" charset="0"/>
              </a:rPr>
              <a:t>k-1</a:t>
            </a:r>
            <a:r>
              <a:rPr lang="pt-BR" altLang="zh-TW" sz="3600" b="1" dirty="0" smtClean="0">
                <a:latin typeface="Consolas" panose="020B0609020204030204" pitchFamily="49" charset="0"/>
              </a:rPr>
              <a:t>) ≤ c(2</a:t>
            </a:r>
            <a:r>
              <a:rPr lang="pt-BR" altLang="zh-TW" sz="3600" b="1" baseline="30000" dirty="0" smtClean="0">
                <a:latin typeface="Consolas" panose="020B0609020204030204" pitchFamily="49" charset="0"/>
              </a:rPr>
              <a:t>k-1</a:t>
            </a:r>
            <a:r>
              <a:rPr lang="pt-BR" altLang="zh-TW" sz="3600" b="1" dirty="0" smtClean="0">
                <a:latin typeface="Consolas" panose="020B0609020204030204" pitchFamily="49" charset="0"/>
              </a:rPr>
              <a:t>)log(2</a:t>
            </a:r>
            <a:r>
              <a:rPr lang="pt-BR" altLang="zh-TW" sz="3600" b="1" baseline="30000" dirty="0" smtClean="0">
                <a:latin typeface="Consolas" panose="020B0609020204030204" pitchFamily="49" charset="0"/>
              </a:rPr>
              <a:t>k-1</a:t>
            </a:r>
            <a:r>
              <a:rPr lang="pt-BR" altLang="zh-TW" sz="3600" b="1" dirty="0" smtClean="0">
                <a:latin typeface="Consolas" panose="020B0609020204030204" pitchFamily="49" charset="0"/>
              </a:rPr>
              <a:t>)</a:t>
            </a:r>
            <a:endParaRPr lang="en-US" altLang="zh-TW" sz="3600" b="1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sz="4000" dirty="0" smtClean="0"/>
          </a:p>
          <a:p>
            <a:pPr marL="0" indent="0">
              <a:buNone/>
            </a:pPr>
            <a:endParaRPr lang="en-US" altLang="zh-TW" sz="40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zh-TW" sz="4000" dirty="0" smtClean="0"/>
          </a:p>
          <a:p>
            <a:pPr marL="0" indent="0">
              <a:buNone/>
            </a:pPr>
            <a:endParaRPr lang="en-US" altLang="zh-TW" sz="4000" dirty="0" smtClean="0"/>
          </a:p>
        </p:txBody>
      </p:sp>
    </p:spTree>
    <p:extLst>
      <p:ext uri="{BB962C8B-B14F-4D97-AF65-F5344CB8AC3E}">
        <p14:creationId xmlns:p14="http://schemas.microsoft.com/office/powerpoint/2010/main" val="255243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90202" y="357447"/>
            <a:ext cx="11388438" cy="603504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zh-TW" sz="4000" b="1" dirty="0" smtClean="0">
                <a:solidFill>
                  <a:srgbClr val="92D050"/>
                </a:solidFill>
                <a:latin typeface="Consolas" panose="020B0609020204030204" pitchFamily="49" charset="0"/>
              </a:rPr>
              <a:t>Solution-2:</a:t>
            </a:r>
          </a:p>
          <a:p>
            <a:pPr marL="0" indent="0" algn="ctr">
              <a:buNone/>
            </a:pPr>
            <a:endParaRPr lang="en-US" altLang="zh-TW" sz="3600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3600" dirty="0" smtClean="0">
                <a:latin typeface="Consolas" panose="020B0609020204030204" pitchFamily="49" charset="0"/>
              </a:rPr>
              <a:t>Now, prove that when 2</a:t>
            </a:r>
            <a:r>
              <a:rPr lang="en-US" altLang="zh-TW" sz="3600" baseline="30000" dirty="0" smtClean="0">
                <a:latin typeface="Consolas" panose="020B0609020204030204" pitchFamily="49" charset="0"/>
              </a:rPr>
              <a:t>k</a:t>
            </a:r>
            <a:r>
              <a:rPr lang="en-US" altLang="zh-TW" sz="3600" dirty="0" smtClean="0">
                <a:latin typeface="Consolas" panose="020B0609020204030204" pitchFamily="49" charset="0"/>
              </a:rPr>
              <a:t> : </a:t>
            </a:r>
            <a:r>
              <a:rPr lang="en-US" altLang="zh-TW" sz="3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T(2</a:t>
            </a:r>
            <a:r>
              <a:rPr lang="en-US" altLang="zh-TW" sz="3600" b="1" baseline="30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k</a:t>
            </a:r>
            <a:r>
              <a:rPr lang="en-US" altLang="zh-TW" sz="3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) ≤ c 2</a:t>
            </a:r>
            <a:r>
              <a:rPr lang="en-US" altLang="zh-TW" sz="3600" b="1" baseline="30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k</a:t>
            </a:r>
            <a:r>
              <a:rPr lang="en-US" altLang="zh-TW" sz="3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log2</a:t>
            </a:r>
            <a:r>
              <a:rPr lang="en-US" altLang="zh-TW" sz="3600" b="1" baseline="30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k</a:t>
            </a:r>
            <a:endParaRPr lang="en-US" altLang="zh-TW" sz="3600" b="1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3600" b="1" dirty="0" smtClean="0">
                <a:latin typeface="Consolas" panose="020B0609020204030204" pitchFamily="49" charset="0"/>
              </a:rPr>
              <a:t>T(</a:t>
            </a:r>
            <a:r>
              <a:rPr lang="pt-BR" altLang="zh-TW" sz="3600" b="1" dirty="0" smtClean="0">
                <a:latin typeface="Consolas" panose="020B0609020204030204" pitchFamily="49" charset="0"/>
              </a:rPr>
              <a:t>2</a:t>
            </a:r>
            <a:r>
              <a:rPr lang="pt-BR" altLang="zh-TW" sz="3600" b="1" baseline="30000" dirty="0" smtClean="0">
                <a:latin typeface="Consolas" panose="020B0609020204030204" pitchFamily="49" charset="0"/>
              </a:rPr>
              <a:t>k</a:t>
            </a:r>
            <a:r>
              <a:rPr lang="en-US" altLang="zh-TW" sz="3600" b="1" dirty="0" smtClean="0">
                <a:latin typeface="Consolas" panose="020B0609020204030204" pitchFamily="49" charset="0"/>
              </a:rPr>
              <a:t>) = 2 </a:t>
            </a:r>
            <a:r>
              <a:rPr lang="en-US" altLang="zh-TW" sz="3600" b="1" u="sng" dirty="0" smtClean="0">
                <a:latin typeface="Consolas" panose="020B0609020204030204" pitchFamily="49" charset="0"/>
              </a:rPr>
              <a:t>T(</a:t>
            </a:r>
            <a:r>
              <a:rPr lang="pt-BR" altLang="zh-TW" sz="3600" b="1" u="sng" dirty="0" smtClean="0">
                <a:latin typeface="Consolas" panose="020B0609020204030204" pitchFamily="49" charset="0"/>
              </a:rPr>
              <a:t>2</a:t>
            </a:r>
            <a:r>
              <a:rPr lang="pt-BR" altLang="zh-TW" sz="3600" b="1" u="sng" baseline="30000" dirty="0" smtClean="0">
                <a:latin typeface="Consolas" panose="020B0609020204030204" pitchFamily="49" charset="0"/>
              </a:rPr>
              <a:t>k-1</a:t>
            </a:r>
            <a:r>
              <a:rPr lang="en-US" altLang="zh-TW" sz="3600" b="1" u="sng" dirty="0" smtClean="0">
                <a:latin typeface="Consolas" panose="020B0609020204030204" pitchFamily="49" charset="0"/>
              </a:rPr>
              <a:t>)</a:t>
            </a:r>
            <a:r>
              <a:rPr lang="en-US" altLang="zh-TW" sz="3600" b="1" dirty="0" smtClean="0">
                <a:latin typeface="Consolas" panose="020B0609020204030204" pitchFamily="49" charset="0"/>
              </a:rPr>
              <a:t> +</a:t>
            </a:r>
            <a:r>
              <a:rPr lang="pt-BR" altLang="zh-TW" sz="3600" b="1" dirty="0" smtClean="0">
                <a:latin typeface="Consolas" panose="020B0609020204030204" pitchFamily="49" charset="0"/>
              </a:rPr>
              <a:t>2</a:t>
            </a:r>
            <a:r>
              <a:rPr lang="pt-BR" altLang="zh-TW" sz="3600" b="1" baseline="30000" dirty="0" smtClean="0">
                <a:latin typeface="Consolas" panose="020B0609020204030204" pitchFamily="49" charset="0"/>
              </a:rPr>
              <a:t>k</a:t>
            </a:r>
            <a:r>
              <a:rPr lang="en-US" altLang="zh-TW" sz="3600" b="1" dirty="0" smtClean="0">
                <a:latin typeface="Consolas" panose="020B0609020204030204" pitchFamily="49" charset="0"/>
              </a:rPr>
              <a:t>-1  </a:t>
            </a:r>
          </a:p>
          <a:p>
            <a:pPr marL="0" indent="0">
              <a:buNone/>
            </a:pPr>
            <a:r>
              <a:rPr lang="en-US" altLang="zh-TW" sz="3600" b="1" dirty="0" smtClean="0">
                <a:latin typeface="Consolas" panose="020B0609020204030204" pitchFamily="49" charset="0"/>
              </a:rPr>
              <a:t>     &lt;= 2 </a:t>
            </a:r>
            <a:r>
              <a:rPr lang="pt-BR" altLang="zh-TW" sz="3600" b="1" u="sng" dirty="0" smtClean="0">
                <a:latin typeface="Consolas" panose="020B0609020204030204" pitchFamily="49" charset="0"/>
              </a:rPr>
              <a:t>c(2</a:t>
            </a:r>
            <a:r>
              <a:rPr lang="pt-BR" altLang="zh-TW" sz="3600" b="1" u="sng" baseline="30000" dirty="0" smtClean="0">
                <a:latin typeface="Consolas" panose="020B0609020204030204" pitchFamily="49" charset="0"/>
              </a:rPr>
              <a:t>k-1</a:t>
            </a:r>
            <a:r>
              <a:rPr lang="pt-BR" altLang="zh-TW" sz="3600" b="1" u="sng" dirty="0" smtClean="0">
                <a:latin typeface="Consolas" panose="020B0609020204030204" pitchFamily="49" charset="0"/>
              </a:rPr>
              <a:t>)log(2</a:t>
            </a:r>
            <a:r>
              <a:rPr lang="pt-BR" altLang="zh-TW" sz="3600" b="1" u="sng" baseline="30000" dirty="0" smtClean="0">
                <a:latin typeface="Consolas" panose="020B0609020204030204" pitchFamily="49" charset="0"/>
              </a:rPr>
              <a:t>k-1</a:t>
            </a:r>
            <a:r>
              <a:rPr lang="pt-BR" altLang="zh-TW" sz="3600" b="1" u="sng" dirty="0" smtClean="0">
                <a:latin typeface="Consolas" panose="020B0609020204030204" pitchFamily="49" charset="0"/>
              </a:rPr>
              <a:t>)</a:t>
            </a:r>
            <a:r>
              <a:rPr lang="en-US" altLang="zh-TW" sz="3600" b="1" dirty="0" smtClean="0">
                <a:latin typeface="Consolas" panose="020B0609020204030204" pitchFamily="49" charset="0"/>
              </a:rPr>
              <a:t> </a:t>
            </a:r>
            <a:r>
              <a:rPr lang="en-US" altLang="zh-TW" sz="3600" b="1" dirty="0" smtClean="0">
                <a:latin typeface="Consolas" panose="020B0609020204030204" pitchFamily="49" charset="0"/>
              </a:rPr>
              <a:t>+ </a:t>
            </a:r>
            <a:r>
              <a:rPr lang="pt-BR" altLang="zh-TW" sz="3600" b="1" dirty="0" smtClean="0">
                <a:latin typeface="Consolas" panose="020B0609020204030204" pitchFamily="49" charset="0"/>
              </a:rPr>
              <a:t>2</a:t>
            </a:r>
            <a:r>
              <a:rPr lang="pt-BR" altLang="zh-TW" sz="3600" b="1" baseline="30000" dirty="0" smtClean="0">
                <a:latin typeface="Consolas" panose="020B0609020204030204" pitchFamily="49" charset="0"/>
              </a:rPr>
              <a:t>k</a:t>
            </a:r>
            <a:r>
              <a:rPr lang="en-US" altLang="zh-TW" sz="3600" b="1" dirty="0" smtClean="0">
                <a:latin typeface="Consolas" panose="020B0609020204030204" pitchFamily="49" charset="0"/>
              </a:rPr>
              <a:t>-1 </a:t>
            </a:r>
          </a:p>
          <a:p>
            <a:pPr marL="0" indent="0">
              <a:buNone/>
            </a:pPr>
            <a:r>
              <a:rPr lang="en-US" altLang="zh-TW" sz="3600" b="1" dirty="0">
                <a:latin typeface="Consolas" panose="020B0609020204030204" pitchFamily="49" charset="0"/>
              </a:rPr>
              <a:t> </a:t>
            </a:r>
            <a:r>
              <a:rPr lang="en-US" altLang="zh-TW" sz="3600" b="1" dirty="0" smtClean="0">
                <a:latin typeface="Consolas" panose="020B0609020204030204" pitchFamily="49" charset="0"/>
              </a:rPr>
              <a:t>     = c </a:t>
            </a:r>
            <a:r>
              <a:rPr lang="pt-BR" altLang="zh-TW" sz="3600" b="1" dirty="0" smtClean="0">
                <a:latin typeface="Consolas" panose="020B0609020204030204" pitchFamily="49" charset="0"/>
              </a:rPr>
              <a:t>2</a:t>
            </a:r>
            <a:r>
              <a:rPr lang="pt-BR" altLang="zh-TW" sz="3600" b="1" baseline="30000" dirty="0" smtClean="0">
                <a:latin typeface="Consolas" panose="020B0609020204030204" pitchFamily="49" charset="0"/>
              </a:rPr>
              <a:t>k</a:t>
            </a:r>
            <a:r>
              <a:rPr lang="en-US" altLang="zh-TW" sz="3600" b="1" dirty="0" smtClean="0">
                <a:latin typeface="Consolas" panose="020B0609020204030204" pitchFamily="49" charset="0"/>
              </a:rPr>
              <a:t>(log</a:t>
            </a:r>
            <a:r>
              <a:rPr lang="pt-BR" altLang="zh-TW" sz="3600" b="1" dirty="0" smtClean="0">
                <a:latin typeface="Consolas" panose="020B0609020204030204" pitchFamily="49" charset="0"/>
              </a:rPr>
              <a:t>2</a:t>
            </a:r>
            <a:r>
              <a:rPr lang="pt-BR" altLang="zh-TW" sz="3600" b="1" baseline="30000" dirty="0" smtClean="0">
                <a:latin typeface="Consolas" panose="020B0609020204030204" pitchFamily="49" charset="0"/>
              </a:rPr>
              <a:t>k</a:t>
            </a:r>
            <a:r>
              <a:rPr lang="en-US" altLang="zh-TW" sz="3600" b="1" dirty="0" smtClean="0">
                <a:latin typeface="Consolas" panose="020B0609020204030204" pitchFamily="49" charset="0"/>
              </a:rPr>
              <a:t>-log2) </a:t>
            </a:r>
            <a:r>
              <a:rPr lang="en-US" altLang="zh-TW" sz="3600" b="1" dirty="0" smtClean="0">
                <a:latin typeface="Consolas" panose="020B0609020204030204" pitchFamily="49" charset="0"/>
              </a:rPr>
              <a:t>+</a:t>
            </a:r>
            <a:r>
              <a:rPr lang="pt-BR" altLang="zh-TW" sz="3600" b="1" dirty="0" smtClean="0">
                <a:latin typeface="Consolas" panose="020B0609020204030204" pitchFamily="49" charset="0"/>
              </a:rPr>
              <a:t> 2</a:t>
            </a:r>
            <a:r>
              <a:rPr lang="pt-BR" altLang="zh-TW" sz="3600" b="1" baseline="30000" dirty="0" smtClean="0">
                <a:latin typeface="Consolas" panose="020B0609020204030204" pitchFamily="49" charset="0"/>
              </a:rPr>
              <a:t>k</a:t>
            </a:r>
            <a:r>
              <a:rPr lang="en-US" altLang="zh-TW" sz="3600" b="1" dirty="0" smtClean="0">
                <a:latin typeface="Consolas" panose="020B0609020204030204" pitchFamily="49" charset="0"/>
              </a:rPr>
              <a:t>-1 </a:t>
            </a:r>
          </a:p>
          <a:p>
            <a:pPr marL="0" indent="0">
              <a:buNone/>
            </a:pPr>
            <a:r>
              <a:rPr lang="en-US" altLang="zh-TW" sz="3600" b="1" dirty="0">
                <a:latin typeface="Consolas" panose="020B0609020204030204" pitchFamily="49" charset="0"/>
              </a:rPr>
              <a:t>	  </a:t>
            </a:r>
            <a:r>
              <a:rPr lang="en-US" altLang="zh-TW" sz="3600" b="1" dirty="0" smtClean="0">
                <a:latin typeface="Consolas" panose="020B0609020204030204" pitchFamily="49" charset="0"/>
              </a:rPr>
              <a:t>= c </a:t>
            </a:r>
            <a:r>
              <a:rPr lang="pt-BR" altLang="zh-TW" sz="3600" b="1" dirty="0" smtClean="0">
                <a:latin typeface="Consolas" panose="020B0609020204030204" pitchFamily="49" charset="0"/>
              </a:rPr>
              <a:t>2</a:t>
            </a:r>
            <a:r>
              <a:rPr lang="pt-BR" altLang="zh-TW" sz="3600" b="1" baseline="30000" dirty="0" smtClean="0">
                <a:latin typeface="Consolas" panose="020B0609020204030204" pitchFamily="49" charset="0"/>
              </a:rPr>
              <a:t>k</a:t>
            </a:r>
            <a:r>
              <a:rPr lang="en-US" altLang="zh-TW" sz="3600" b="1" dirty="0" smtClean="0">
                <a:latin typeface="Consolas" panose="020B0609020204030204" pitchFamily="49" charset="0"/>
              </a:rPr>
              <a:t>log</a:t>
            </a:r>
            <a:r>
              <a:rPr lang="pt-BR" altLang="zh-TW" sz="3600" b="1" dirty="0" smtClean="0">
                <a:latin typeface="Consolas" panose="020B0609020204030204" pitchFamily="49" charset="0"/>
              </a:rPr>
              <a:t>2</a:t>
            </a:r>
            <a:r>
              <a:rPr lang="pt-BR" altLang="zh-TW" sz="3600" b="1" baseline="30000" dirty="0" smtClean="0">
                <a:latin typeface="Consolas" panose="020B0609020204030204" pitchFamily="49" charset="0"/>
              </a:rPr>
              <a:t>k </a:t>
            </a:r>
            <a:r>
              <a:rPr lang="en-US" altLang="zh-TW" sz="3600" b="1" dirty="0" smtClean="0">
                <a:latin typeface="Consolas" panose="020B0609020204030204" pitchFamily="49" charset="0"/>
              </a:rPr>
              <a:t>– c </a:t>
            </a:r>
            <a:r>
              <a:rPr lang="pt-BR" altLang="zh-TW" sz="3600" b="1" dirty="0">
                <a:latin typeface="Consolas" panose="020B0609020204030204" pitchFamily="49" charset="0"/>
              </a:rPr>
              <a:t>2</a:t>
            </a:r>
            <a:r>
              <a:rPr lang="pt-BR" altLang="zh-TW" sz="3600" b="1" baseline="30000" dirty="0">
                <a:latin typeface="Consolas" panose="020B0609020204030204" pitchFamily="49" charset="0"/>
              </a:rPr>
              <a:t>k</a:t>
            </a:r>
            <a:r>
              <a:rPr lang="en-US" altLang="zh-TW" sz="3600" b="1" dirty="0">
                <a:latin typeface="Consolas" panose="020B0609020204030204" pitchFamily="49" charset="0"/>
              </a:rPr>
              <a:t>log</a:t>
            </a:r>
            <a:r>
              <a:rPr lang="pt-BR" altLang="zh-TW" sz="3600" b="1" dirty="0" smtClean="0">
                <a:latin typeface="Consolas" panose="020B0609020204030204" pitchFamily="49" charset="0"/>
              </a:rPr>
              <a:t>2 </a:t>
            </a:r>
            <a:r>
              <a:rPr lang="en-US" altLang="zh-TW" sz="3600" b="1" dirty="0" smtClean="0">
                <a:latin typeface="Consolas" panose="020B0609020204030204" pitchFamily="49" charset="0"/>
              </a:rPr>
              <a:t>+</a:t>
            </a:r>
            <a:r>
              <a:rPr lang="pt-BR" altLang="zh-TW" sz="3600" b="1" dirty="0" smtClean="0">
                <a:latin typeface="Consolas" panose="020B0609020204030204" pitchFamily="49" charset="0"/>
              </a:rPr>
              <a:t> </a:t>
            </a:r>
            <a:r>
              <a:rPr lang="pt-BR" altLang="zh-TW" sz="3600" b="1" dirty="0">
                <a:latin typeface="Consolas" panose="020B0609020204030204" pitchFamily="49" charset="0"/>
              </a:rPr>
              <a:t>2</a:t>
            </a:r>
            <a:r>
              <a:rPr lang="pt-BR" altLang="zh-TW" sz="3600" b="1" baseline="30000" dirty="0">
                <a:latin typeface="Consolas" panose="020B0609020204030204" pitchFamily="49" charset="0"/>
              </a:rPr>
              <a:t>k</a:t>
            </a:r>
            <a:r>
              <a:rPr lang="en-US" altLang="zh-TW" sz="3600" b="1" dirty="0">
                <a:latin typeface="Consolas" panose="020B0609020204030204" pitchFamily="49" charset="0"/>
              </a:rPr>
              <a:t>-1 </a:t>
            </a:r>
            <a:r>
              <a:rPr lang="pt-BR" altLang="zh-TW" sz="3600" b="1" baseline="30000" dirty="0" smtClean="0">
                <a:latin typeface="Consolas" panose="020B0609020204030204" pitchFamily="49" charset="0"/>
              </a:rPr>
              <a:t>   </a:t>
            </a:r>
            <a:endParaRPr lang="en-US" altLang="zh-TW" sz="3600" b="1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3600" b="1" dirty="0">
                <a:latin typeface="Consolas" panose="020B0609020204030204" pitchFamily="49" charset="0"/>
              </a:rPr>
              <a:t>	 </a:t>
            </a:r>
            <a:r>
              <a:rPr lang="en-US" altLang="zh-TW" sz="3600" b="1" dirty="0" smtClean="0">
                <a:latin typeface="Consolas" panose="020B0609020204030204" pitchFamily="49" charset="0"/>
              </a:rPr>
              <a:t>&lt;= c </a:t>
            </a:r>
            <a:r>
              <a:rPr lang="pt-BR" altLang="zh-TW" sz="3600" b="1" dirty="0" smtClean="0">
                <a:latin typeface="Consolas" panose="020B0609020204030204" pitchFamily="49" charset="0"/>
              </a:rPr>
              <a:t>2</a:t>
            </a:r>
            <a:r>
              <a:rPr lang="pt-BR" altLang="zh-TW" sz="3600" b="1" baseline="30000" dirty="0" smtClean="0">
                <a:latin typeface="Consolas" panose="020B0609020204030204" pitchFamily="49" charset="0"/>
              </a:rPr>
              <a:t>k</a:t>
            </a:r>
            <a:r>
              <a:rPr lang="en-US" altLang="zh-TW" sz="3600" b="1" dirty="0" smtClean="0">
                <a:latin typeface="Consolas" panose="020B0609020204030204" pitchFamily="49" charset="0"/>
              </a:rPr>
              <a:t>log</a:t>
            </a:r>
            <a:r>
              <a:rPr lang="pt-BR" altLang="zh-TW" sz="3600" b="1" dirty="0" smtClean="0">
                <a:latin typeface="Consolas" panose="020B0609020204030204" pitchFamily="49" charset="0"/>
              </a:rPr>
              <a:t>2</a:t>
            </a:r>
            <a:r>
              <a:rPr lang="pt-BR" altLang="zh-TW" sz="3600" b="1" baseline="30000" dirty="0" smtClean="0">
                <a:latin typeface="Consolas" panose="020B0609020204030204" pitchFamily="49" charset="0"/>
              </a:rPr>
              <a:t>k</a:t>
            </a:r>
          </a:p>
          <a:p>
            <a:pPr marL="0" indent="0">
              <a:buNone/>
            </a:pPr>
            <a:r>
              <a:rPr lang="pt-BR" altLang="zh-TW" sz="3600" b="1" dirty="0" smtClean="0">
                <a:latin typeface="Consolas" panose="020B0609020204030204" pitchFamily="49" charset="0"/>
              </a:rPr>
              <a:t>By mathemetic induction, we can prove that our guess </a:t>
            </a:r>
            <a:r>
              <a:rPr lang="en-US" altLang="zh-TW" sz="3600" b="1" dirty="0" smtClean="0">
                <a:latin typeface="Consolas" panose="020B0609020204030204" pitchFamily="49" charset="0"/>
              </a:rPr>
              <a:t>T(</a:t>
            </a:r>
            <a:r>
              <a:rPr lang="pt-BR" altLang="zh-TW" sz="3600" b="1" dirty="0" smtClean="0">
                <a:latin typeface="Consolas" panose="020B0609020204030204" pitchFamily="49" charset="0"/>
              </a:rPr>
              <a:t>2</a:t>
            </a:r>
            <a:r>
              <a:rPr lang="pt-BR" altLang="zh-TW" sz="3600" b="1" baseline="30000" dirty="0" smtClean="0">
                <a:latin typeface="Consolas" panose="020B0609020204030204" pitchFamily="49" charset="0"/>
              </a:rPr>
              <a:t>k</a:t>
            </a:r>
            <a:r>
              <a:rPr lang="en-US" altLang="zh-TW" sz="3600" b="1" dirty="0" smtClean="0">
                <a:latin typeface="Consolas" panose="020B0609020204030204" pitchFamily="49" charset="0"/>
              </a:rPr>
              <a:t>) ≤ c </a:t>
            </a:r>
            <a:r>
              <a:rPr lang="pt-BR" altLang="zh-TW" sz="3600" b="1" dirty="0" smtClean="0">
                <a:latin typeface="Consolas" panose="020B0609020204030204" pitchFamily="49" charset="0"/>
              </a:rPr>
              <a:t>2</a:t>
            </a:r>
            <a:r>
              <a:rPr lang="pt-BR" altLang="zh-TW" sz="3600" b="1" baseline="30000" dirty="0" smtClean="0">
                <a:latin typeface="Consolas" panose="020B0609020204030204" pitchFamily="49" charset="0"/>
              </a:rPr>
              <a:t>k</a:t>
            </a:r>
            <a:r>
              <a:rPr lang="en-US" altLang="zh-TW" sz="3600" b="1" dirty="0" smtClean="0">
                <a:latin typeface="Consolas" panose="020B0609020204030204" pitchFamily="49" charset="0"/>
              </a:rPr>
              <a:t>log</a:t>
            </a:r>
            <a:r>
              <a:rPr lang="pt-BR" altLang="zh-TW" sz="3600" b="1" dirty="0" smtClean="0">
                <a:latin typeface="Consolas" panose="020B0609020204030204" pitchFamily="49" charset="0"/>
              </a:rPr>
              <a:t>2</a:t>
            </a:r>
            <a:r>
              <a:rPr lang="pt-BR" altLang="zh-TW" sz="3600" b="1" baseline="30000" dirty="0" smtClean="0">
                <a:latin typeface="Consolas" panose="020B0609020204030204" pitchFamily="49" charset="0"/>
              </a:rPr>
              <a:t>k </a:t>
            </a:r>
            <a:r>
              <a:rPr lang="pt-BR" altLang="zh-TW" sz="3600" b="1" dirty="0" smtClean="0">
                <a:latin typeface="Consolas" panose="020B0609020204030204" pitchFamily="49" charset="0"/>
              </a:rPr>
              <a:t>is true.</a:t>
            </a:r>
            <a:endParaRPr lang="en-US" altLang="zh-TW" sz="3600" b="1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3600" b="1" dirty="0" smtClean="0">
                <a:latin typeface="Consolas" panose="020B0609020204030204" pitchFamily="49" charset="0"/>
              </a:rPr>
              <a:t> </a:t>
            </a:r>
          </a:p>
          <a:p>
            <a:pPr marL="0" indent="0" algn="ctr">
              <a:buNone/>
            </a:pPr>
            <a:r>
              <a:rPr lang="zh-TW" altLang="en-US" sz="36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  </a:t>
            </a:r>
            <a:endParaRPr lang="en-US" altLang="zh-TW" sz="3600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sz="3600" dirty="0" smtClean="0"/>
          </a:p>
          <a:p>
            <a:pPr marL="0" indent="0">
              <a:buNone/>
            </a:pPr>
            <a:endParaRPr lang="en-US" altLang="zh-TW" sz="36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zh-TW" sz="3600" dirty="0" smtClean="0"/>
          </a:p>
          <a:p>
            <a:pPr marL="0" indent="0">
              <a:buNone/>
            </a:pPr>
            <a:endParaRPr lang="en-US" altLang="zh-TW" sz="3600" dirty="0" smtClean="0"/>
          </a:p>
        </p:txBody>
      </p:sp>
    </p:spTree>
    <p:extLst>
      <p:ext uri="{BB962C8B-B14F-4D97-AF65-F5344CB8AC3E}">
        <p14:creationId xmlns:p14="http://schemas.microsoft.com/office/powerpoint/2010/main" val="130818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447" y="1183525"/>
            <a:ext cx="11388438" cy="448056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zh-TW" sz="4000" b="1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Conclusion: </a:t>
            </a:r>
          </a:p>
          <a:p>
            <a:pPr marL="0" indent="0" algn="ctr">
              <a:buNone/>
            </a:pPr>
            <a:r>
              <a:rPr lang="en-US" altLang="zh-TW" sz="4000" b="1" dirty="0" smtClean="0"/>
              <a:t>T(n) = O(n log n)</a:t>
            </a:r>
            <a:endParaRPr lang="en-US" altLang="zh-TW" sz="4000" b="1" dirty="0" smtClean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altLang="zh-TW" sz="4000" b="1" dirty="0" smtClean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altLang="zh-TW" sz="3600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3600" b="1" dirty="0" smtClean="0">
                <a:latin typeface="Consolas" panose="020B0609020204030204" pitchFamily="49" charset="0"/>
              </a:rPr>
              <a:t> </a:t>
            </a:r>
          </a:p>
          <a:p>
            <a:pPr marL="0" indent="0" algn="ctr">
              <a:buNone/>
            </a:pPr>
            <a:r>
              <a:rPr lang="zh-TW" altLang="en-US" sz="36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  </a:t>
            </a:r>
            <a:endParaRPr lang="en-US" altLang="zh-TW" sz="3600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sz="3600" dirty="0" smtClean="0"/>
          </a:p>
          <a:p>
            <a:pPr marL="0" indent="0">
              <a:buNone/>
            </a:pPr>
            <a:endParaRPr lang="en-US" altLang="zh-TW" sz="36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zh-TW" sz="3600" dirty="0" smtClean="0"/>
          </a:p>
          <a:p>
            <a:pPr marL="0" indent="0">
              <a:buNone/>
            </a:pPr>
            <a:endParaRPr lang="en-US" altLang="zh-TW" sz="3600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541" y="2947555"/>
            <a:ext cx="35242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164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146</Words>
  <Application>Microsoft Office PowerPoint</Application>
  <PresentationFormat>寬螢幕</PresentationFormat>
  <Paragraphs>34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3" baseType="lpstr">
      <vt:lpstr>微軟正黑體</vt:lpstr>
      <vt:lpstr>新細明體</vt:lpstr>
      <vt:lpstr>Arial</vt:lpstr>
      <vt:lpstr>Calibri</vt:lpstr>
      <vt:lpstr>Calibri Light</vt:lpstr>
      <vt:lpstr>Consolas</vt:lpstr>
      <vt:lpstr>Wingdings</vt:lpstr>
      <vt:lpstr>Office 佈景主題</vt:lpstr>
      <vt:lpstr> Algorithm   Group 6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演算法  第六組</dc:title>
  <dc:creator>品紘 阮</dc:creator>
  <cp:lastModifiedBy>jyunkai Chen</cp:lastModifiedBy>
  <cp:revision>10</cp:revision>
  <dcterms:created xsi:type="dcterms:W3CDTF">2019-03-04T13:46:48Z</dcterms:created>
  <dcterms:modified xsi:type="dcterms:W3CDTF">2019-03-04T16:12:31Z</dcterms:modified>
</cp:coreProperties>
</file>