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8D4B-3CDC-4916-82FF-1B3DE58256DF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0C16-BEF3-44D4-AA81-8F687C791E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組</a:t>
            </a:r>
            <a:r>
              <a:rPr lang="en-US" altLang="zh-TW" dirty="0" smtClean="0"/>
              <a:t>Q7.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 曾思維、張立彥、洪仲杰、陳亮宇、羅展釗、蔡沛宏、趙天佑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T(n)=T(n-2)+1/</a:t>
            </a:r>
            <a:r>
              <a:rPr lang="en-US" altLang="zh-TW" dirty="0" err="1" smtClean="0"/>
              <a:t>lgn</a:t>
            </a:r>
            <a:endParaRPr lang="en-US" altLang="zh-TW" dirty="0" smtClean="0"/>
          </a:p>
          <a:p>
            <a:r>
              <a:rPr lang="en-US" altLang="zh-TW" dirty="0" smtClean="0"/>
              <a:t>T(n-2)=T(n-4)+1/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(n-2)</a:t>
            </a:r>
          </a:p>
          <a:p>
            <a:r>
              <a:rPr lang="en-US" altLang="zh-TW" dirty="0" smtClean="0"/>
              <a:t>T(n)= T(n-4)+1/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(n-2)+1/</a:t>
            </a:r>
            <a:r>
              <a:rPr lang="en-US" altLang="zh-TW" dirty="0" err="1" smtClean="0"/>
              <a:t>lgn</a:t>
            </a:r>
            <a:endParaRPr lang="en-US" altLang="zh-TW" dirty="0" smtClean="0"/>
          </a:p>
          <a:p>
            <a:r>
              <a:rPr lang="en-US" altLang="zh-TW" dirty="0" smtClean="0"/>
              <a:t>=…</a:t>
            </a:r>
          </a:p>
          <a:p>
            <a:r>
              <a:rPr lang="en-US" altLang="zh-TW" dirty="0" smtClean="0"/>
              <a:t>=T(2)+1/lgn+1/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(n-2)…+1/lg4</a:t>
            </a:r>
          </a:p>
          <a:p>
            <a:r>
              <a:rPr lang="en-US" altLang="zh-TW" dirty="0" smtClean="0"/>
              <a:t>=</a:t>
            </a:r>
            <a:r>
              <a:rPr lang="en-US" altLang="zh-TW" dirty="0" err="1" smtClean="0"/>
              <a:t>c+sigma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=2,n/2)1/lg2i</a:t>
            </a:r>
          </a:p>
          <a:p>
            <a:r>
              <a:rPr lang="en-US" altLang="zh-TW" dirty="0" smtClean="0"/>
              <a:t>=</a:t>
            </a:r>
            <a:r>
              <a:rPr lang="en-US" altLang="zh-TW" dirty="0" err="1" smtClean="0"/>
              <a:t>c+sigma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=4,n)1/</a:t>
            </a:r>
            <a:r>
              <a:rPr lang="en-US" altLang="zh-TW" dirty="0" err="1" smtClean="0"/>
              <a:t>lgi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002060"/>
                </a:solidFill>
              </a:rPr>
              <a:t>Let k=</a:t>
            </a:r>
            <a:r>
              <a:rPr lang="en-US" altLang="zh-TW" b="1" dirty="0" err="1" smtClean="0">
                <a:solidFill>
                  <a:srgbClr val="002060"/>
                </a:solidFill>
              </a:rPr>
              <a:t>lgi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r>
              <a:rPr lang="en-US" altLang="zh-TW" dirty="0" smtClean="0"/>
              <a:t>= </a:t>
            </a:r>
            <a:r>
              <a:rPr lang="en-US" altLang="zh-TW" dirty="0" err="1" smtClean="0"/>
              <a:t>c+sigma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=4,n)1/k</a:t>
            </a:r>
          </a:p>
          <a:p>
            <a:r>
              <a:rPr lang="en-US" altLang="zh-TW" dirty="0" smtClean="0"/>
              <a:t>=</a:t>
            </a:r>
            <a:r>
              <a:rPr lang="en-US" altLang="zh-TW" dirty="0" err="1" smtClean="0"/>
              <a:t>c+lnx</a:t>
            </a:r>
            <a:r>
              <a:rPr lang="en-US" altLang="zh-TW" dirty="0" smtClean="0"/>
              <a:t>|(</a:t>
            </a:r>
            <a:r>
              <a:rPr lang="en-US" altLang="zh-TW" dirty="0"/>
              <a:t>k</a:t>
            </a:r>
            <a:r>
              <a:rPr lang="en-US" altLang="zh-TW" dirty="0" smtClean="0"/>
              <a:t>,4)</a:t>
            </a:r>
          </a:p>
          <a:p>
            <a:r>
              <a:rPr lang="en-US" altLang="zh-TW" dirty="0" smtClean="0"/>
              <a:t>=c+</a:t>
            </a:r>
            <a:r>
              <a:rPr lang="en-US" altLang="zh-TW" b="1" dirty="0" smtClean="0">
                <a:solidFill>
                  <a:srgbClr val="FF0000"/>
                </a:solidFill>
              </a:rPr>
              <a:t>lnk</a:t>
            </a:r>
            <a:r>
              <a:rPr lang="en-US" altLang="zh-TW" dirty="0" smtClean="0"/>
              <a:t>-ln4</a:t>
            </a:r>
          </a:p>
          <a:p>
            <a:r>
              <a:rPr lang="en-US" altLang="zh-TW" dirty="0" smtClean="0"/>
              <a:t>=</a:t>
            </a:r>
            <a:r>
              <a:rPr lang="en-US" altLang="zh-TW" b="1" dirty="0" smtClean="0">
                <a:solidFill>
                  <a:srgbClr val="FF0000"/>
                </a:solidFill>
              </a:rPr>
              <a:t>theta(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lglgn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zh-TW" dirty="0" smtClean="0"/>
              <a:t>T(n)=n^(1/2)T(n^(1/2))+n</a:t>
            </a:r>
          </a:p>
          <a:p>
            <a:r>
              <a:rPr lang="pt-BR" altLang="zh-TW" dirty="0" smtClean="0"/>
              <a:t>T(n^(1/2))=(n-1)^(1/2)T((n^(1/2))^(1/2))+n-1</a:t>
            </a:r>
          </a:p>
          <a:p>
            <a:r>
              <a:rPr lang="pt-BR" altLang="zh-TW" b="1" dirty="0" smtClean="0">
                <a:solidFill>
                  <a:srgbClr val="002060"/>
                </a:solidFill>
              </a:rPr>
              <a:t>Let n=2^m,lgn=m</a:t>
            </a:r>
          </a:p>
          <a:p>
            <a:r>
              <a:rPr lang="pt-BR" altLang="zh-TW" dirty="0" smtClean="0"/>
              <a:t>T(n)=(n^(1/2))^(1/2)*n^(1/2)*T((n^(1/2))^(1/2))+n-1+n</a:t>
            </a:r>
          </a:p>
          <a:p>
            <a:r>
              <a:rPr lang="pt-BR" altLang="zh-TW" dirty="0" smtClean="0"/>
              <a:t>=...</a:t>
            </a:r>
          </a:p>
          <a:p>
            <a:r>
              <a:rPr lang="pt-BR" altLang="zh-TW" dirty="0" smtClean="0"/>
              <a:t>=C+</a:t>
            </a:r>
            <a:r>
              <a:rPr lang="pt-BR" altLang="zh-TW" b="1" dirty="0" smtClean="0">
                <a:solidFill>
                  <a:srgbClr val="FF0000"/>
                </a:solidFill>
              </a:rPr>
              <a:t>2^m*lgm</a:t>
            </a:r>
          </a:p>
          <a:p>
            <a:r>
              <a:rPr lang="pt-BR" altLang="zh-TW" dirty="0" smtClean="0"/>
              <a:t>=C+n*lglgn</a:t>
            </a:r>
          </a:p>
          <a:p>
            <a:r>
              <a:rPr lang="pt-BR" altLang="zh-TW" dirty="0" smtClean="0"/>
              <a:t>=</a:t>
            </a:r>
            <a:r>
              <a:rPr lang="pt-BR" altLang="zh-TW" b="1" dirty="0" smtClean="0">
                <a:solidFill>
                  <a:srgbClr val="FF0000"/>
                </a:solidFill>
              </a:rPr>
              <a:t>theta(nlglgn)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altLang="zh-TW" dirty="0" smtClean="0"/>
              <a:t>T(n)=4T(n/3)+nlgn</a:t>
            </a:r>
          </a:p>
          <a:p>
            <a:r>
              <a:rPr lang="de-DE" altLang="zh-TW" dirty="0" smtClean="0"/>
              <a:t>A=4,b=3,f(n)=nlgn</a:t>
            </a:r>
          </a:p>
          <a:p>
            <a:r>
              <a:rPr lang="de-DE" altLang="zh-TW" dirty="0" smtClean="0"/>
              <a:t>N^log(b,a)=n^log(3,4)</a:t>
            </a:r>
            <a:endParaRPr lang="de-DE" altLang="zh-TW" dirty="0"/>
          </a:p>
          <a:p>
            <a:r>
              <a:rPr lang="de-DE" altLang="zh-TW" dirty="0" smtClean="0"/>
              <a:t>n^log(3,4)&gt; nlgn</a:t>
            </a:r>
          </a:p>
          <a:p>
            <a:r>
              <a:rPr lang="zh-TW" altLang="en-US" dirty="0" smtClean="0"/>
              <a:t>因為左式</a:t>
            </a:r>
            <a:r>
              <a:rPr lang="en-US" altLang="zh-TW" dirty="0" smtClean="0"/>
              <a:t>=n^1.??=n*n^(0.??)</a:t>
            </a:r>
          </a:p>
          <a:p>
            <a:r>
              <a:rPr lang="en-US" altLang="zh-TW" dirty="0" smtClean="0"/>
              <a:t>n*n^(0.??)/</a:t>
            </a:r>
            <a:r>
              <a:rPr lang="en-US" altLang="zh-TW" dirty="0" err="1" smtClean="0"/>
              <a:t>nlgn</a:t>
            </a:r>
            <a:r>
              <a:rPr lang="en-US" altLang="zh-TW" dirty="0" smtClean="0"/>
              <a:t>=n^(0.??)/</a:t>
            </a:r>
            <a:r>
              <a:rPr lang="en-US" altLang="zh-TW" dirty="0" err="1" smtClean="0"/>
              <a:t>lgn</a:t>
            </a:r>
            <a:endParaRPr lang="en-US" altLang="zh-TW" dirty="0"/>
          </a:p>
          <a:p>
            <a:r>
              <a:rPr lang="en-US" altLang="zh-TW" dirty="0" smtClean="0"/>
              <a:t>While n-&gt;infinite, n^(0.??)/</a:t>
            </a:r>
            <a:r>
              <a:rPr lang="en-US" altLang="zh-TW" dirty="0" err="1" smtClean="0"/>
              <a:t>lgn</a:t>
            </a:r>
            <a:r>
              <a:rPr lang="en-US" altLang="zh-TW" dirty="0" smtClean="0"/>
              <a:t>-&gt;infinite</a:t>
            </a:r>
          </a:p>
          <a:p>
            <a:r>
              <a:rPr lang="en-US" altLang="zh-TW" dirty="0" smtClean="0"/>
              <a:t>-&gt;</a:t>
            </a:r>
            <a:r>
              <a:rPr lang="en-US" altLang="zh-TW" b="1" dirty="0" smtClean="0">
                <a:solidFill>
                  <a:srgbClr val="FF0000"/>
                </a:solidFill>
              </a:rPr>
              <a:t>theta(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n^log</a:t>
            </a:r>
            <a:r>
              <a:rPr lang="en-US" altLang="zh-TW" b="1" dirty="0" smtClean="0">
                <a:solidFill>
                  <a:srgbClr val="FF0000"/>
                </a:solidFill>
              </a:rPr>
              <a:t>(3,4))</a:t>
            </a:r>
            <a:endParaRPr lang="de-DE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zh-TW" dirty="0" smtClean="0"/>
              <a:t>T(n)=3T(n/3)+n/lgn</a:t>
            </a:r>
          </a:p>
          <a:p>
            <a:r>
              <a:rPr lang="pt-BR" altLang="zh-TW" dirty="0" smtClean="0"/>
              <a:t>T(n*3^-1)=3T(n*3^-2)+(n*3^-1)/lg(n*3^-1)</a:t>
            </a:r>
          </a:p>
          <a:p>
            <a:r>
              <a:rPr lang="pt-BR" altLang="zh-TW" dirty="0" smtClean="0"/>
              <a:t>T(n)=3(3T(n*3^-2)+(n*3^-1)/lg(n*3^-1))+n/lgn</a:t>
            </a:r>
          </a:p>
          <a:p>
            <a:r>
              <a:rPr lang="pt-BR" altLang="zh-TW" dirty="0" smtClean="0"/>
              <a:t>=9T(n*3^-2)+n/lg(n*3^-1)+n/lgn</a:t>
            </a:r>
          </a:p>
          <a:p>
            <a:r>
              <a:rPr lang="pt-BR" altLang="zh-TW" dirty="0" smtClean="0"/>
              <a:t>=...</a:t>
            </a:r>
          </a:p>
          <a:p>
            <a:r>
              <a:rPr lang="pt-BR" altLang="zh-TW" b="1" dirty="0" smtClean="0">
                <a:solidFill>
                  <a:srgbClr val="002060"/>
                </a:solidFill>
              </a:rPr>
              <a:t>let n=3^k log(3,n)=k,T(1)=c;</a:t>
            </a:r>
          </a:p>
          <a:p>
            <a:r>
              <a:rPr lang="pt-BR" altLang="zh-TW" dirty="0" smtClean="0"/>
              <a:t>=3^k*T(1)+n/lgn+n/lg(3^(k-1))+....n/lg3</a:t>
            </a:r>
          </a:p>
          <a:p>
            <a:r>
              <a:rPr lang="pt-BR" altLang="zh-TW" dirty="0" smtClean="0"/>
              <a:t>=n*c+log(3^k,2^n)+log(3^(k-1),2^n)+....log(3,2^n)</a:t>
            </a:r>
          </a:p>
          <a:p>
            <a:r>
              <a:rPr lang="pt-BR" altLang="zh-TW" dirty="0" smtClean="0"/>
              <a:t>=n*c+n/klog(3,2)+n/(k-1)log(3,2)+...+nlog(3,2)</a:t>
            </a:r>
          </a:p>
          <a:p>
            <a:r>
              <a:rPr lang="pt-BR" altLang="zh-TW" dirty="0" smtClean="0"/>
              <a:t>=n*c+log(3,2)(n*sigma(1,k)(1/i))</a:t>
            </a:r>
          </a:p>
          <a:p>
            <a:r>
              <a:rPr lang="pt-BR" altLang="zh-TW" dirty="0" smtClean="0"/>
              <a:t>=n*c+log(3,2)(n*lnk)</a:t>
            </a:r>
          </a:p>
          <a:p>
            <a:r>
              <a:rPr lang="pt-BR" altLang="zh-TW" dirty="0" smtClean="0"/>
              <a:t>=n*c+log(3,2)(</a:t>
            </a:r>
            <a:r>
              <a:rPr lang="pt-BR" altLang="zh-TW" b="1" dirty="0" smtClean="0">
                <a:solidFill>
                  <a:srgbClr val="FF0000"/>
                </a:solidFill>
              </a:rPr>
              <a:t>n*lnlog(3,n)</a:t>
            </a:r>
            <a:r>
              <a:rPr lang="pt-BR" altLang="zh-TW" dirty="0" smtClean="0"/>
              <a:t>)</a:t>
            </a:r>
          </a:p>
          <a:p>
            <a:r>
              <a:rPr lang="pt-BR" altLang="zh-TW" dirty="0" smtClean="0"/>
              <a:t>=</a:t>
            </a:r>
            <a:r>
              <a:rPr lang="pt-BR" altLang="zh-TW" b="1" dirty="0" smtClean="0">
                <a:solidFill>
                  <a:srgbClr val="FF0000"/>
                </a:solidFill>
              </a:rPr>
              <a:t>theta(nlglgn)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TW" dirty="0" smtClean="0"/>
              <a:t>T(n)=4T(n/2)+n^(5/2)</a:t>
            </a:r>
          </a:p>
          <a:p>
            <a:r>
              <a:rPr lang="en-US" altLang="zh-TW" dirty="0" smtClean="0"/>
              <a:t>A=4,b=2,f(n)=(n^(5/2))</a:t>
            </a:r>
          </a:p>
          <a:p>
            <a:r>
              <a:rPr lang="en-US" altLang="zh-TW" dirty="0" err="1" smtClean="0"/>
              <a:t>N^log</a:t>
            </a:r>
            <a:r>
              <a:rPr lang="en-US" altLang="zh-TW" dirty="0" smtClean="0"/>
              <a:t>(2,4) =n^2&lt;n^(5/2)</a:t>
            </a:r>
          </a:p>
          <a:p>
            <a:r>
              <a:rPr lang="en-US" altLang="zh-TW" dirty="0" smtClean="0"/>
              <a:t>-&gt;</a:t>
            </a:r>
            <a:r>
              <a:rPr lang="en-US" altLang="zh-TW" b="1" dirty="0" smtClean="0">
                <a:solidFill>
                  <a:srgbClr val="FF0000"/>
                </a:solidFill>
              </a:rPr>
              <a:t>theta(n^(5/2))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 smtClean="0"/>
              <a:t>T(n)=3T(n/3-2)+n/2</a:t>
            </a:r>
          </a:p>
          <a:p>
            <a:r>
              <a:rPr lang="pt-BR" altLang="zh-TW" dirty="0" smtClean="0"/>
              <a:t>A=3,b=3</a:t>
            </a:r>
          </a:p>
          <a:p>
            <a:r>
              <a:rPr lang="zh-TW" altLang="en-US" dirty="0" smtClean="0"/>
              <a:t>因為</a:t>
            </a:r>
            <a:r>
              <a:rPr lang="en-US" altLang="zh-TW" dirty="0" smtClean="0"/>
              <a:t>(n/3-2)/2=n/6-1,</a:t>
            </a:r>
            <a:r>
              <a:rPr lang="zh-TW" altLang="en-US" dirty="0" smtClean="0"/>
              <a:t>最後那個</a:t>
            </a:r>
            <a:r>
              <a:rPr lang="en-US" altLang="zh-TW" dirty="0" smtClean="0"/>
              <a:t>-1</a:t>
            </a:r>
            <a:r>
              <a:rPr lang="zh-TW" altLang="en-US" dirty="0" smtClean="0"/>
              <a:t>不影響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因此直接無視</a:t>
            </a:r>
            <a:r>
              <a:rPr lang="en-US" altLang="zh-TW" dirty="0" smtClean="0"/>
              <a:t>,</a:t>
            </a:r>
            <a:r>
              <a:rPr lang="pt-BR" altLang="zh-TW" dirty="0" smtClean="0"/>
              <a:t>f(n)=n/2</a:t>
            </a:r>
          </a:p>
          <a:p>
            <a:r>
              <a:rPr lang="en-US" altLang="zh-TW" dirty="0" err="1" smtClean="0"/>
              <a:t>N^log</a:t>
            </a:r>
            <a:r>
              <a:rPr lang="en-US" altLang="zh-TW" dirty="0" smtClean="0"/>
              <a:t>(3,3) =n</a:t>
            </a:r>
          </a:p>
          <a:p>
            <a:r>
              <a:rPr lang="pt-BR" altLang="zh-TW" dirty="0" smtClean="0"/>
              <a:t>n&gt;n/2</a:t>
            </a:r>
          </a:p>
          <a:p>
            <a:r>
              <a:rPr lang="pt-BR" altLang="zh-TW" dirty="0" smtClean="0"/>
              <a:t>-&gt;</a:t>
            </a:r>
            <a:r>
              <a:rPr lang="pt-BR" altLang="zh-TW" b="1" dirty="0" smtClean="0">
                <a:solidFill>
                  <a:srgbClr val="FF0000"/>
                </a:solidFill>
              </a:rPr>
              <a:t>theta(nlgn)</a:t>
            </a:r>
          </a:p>
          <a:p>
            <a:endParaRPr lang="pt-BR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zh-TW" dirty="0" smtClean="0"/>
              <a:t>T(n)=2T(n/2)+n/lgn</a:t>
            </a:r>
          </a:p>
          <a:p>
            <a:r>
              <a:rPr lang="pt-BR" altLang="zh-TW" dirty="0" smtClean="0"/>
              <a:t>T(n*2^-1)=2T(n*2^-2)+(n*2^-1)/lg(n*2^-1)</a:t>
            </a:r>
          </a:p>
          <a:p>
            <a:r>
              <a:rPr lang="pt-BR" altLang="zh-TW" dirty="0" smtClean="0"/>
              <a:t>T(n)=2(2T(n*2^-2)+(n*2^-1)/lg(n*2^-1))+n/lgn</a:t>
            </a:r>
          </a:p>
          <a:p>
            <a:r>
              <a:rPr lang="pt-BR" altLang="zh-TW" dirty="0" smtClean="0"/>
              <a:t>=2^2T(n*2^-2)+n/lg(n*2^-1)+n/lgn</a:t>
            </a:r>
          </a:p>
          <a:p>
            <a:r>
              <a:rPr lang="pt-BR" altLang="zh-TW" dirty="0" smtClean="0"/>
              <a:t>=...</a:t>
            </a:r>
          </a:p>
          <a:p>
            <a:r>
              <a:rPr lang="pt-BR" altLang="zh-TW" b="1" dirty="0" smtClean="0">
                <a:solidFill>
                  <a:srgbClr val="002060"/>
                </a:solidFill>
              </a:rPr>
              <a:t>let n=2^k log(2,n)=k,T(1)=c;</a:t>
            </a:r>
          </a:p>
          <a:p>
            <a:r>
              <a:rPr lang="pt-BR" altLang="zh-TW" dirty="0" smtClean="0"/>
              <a:t>=2^kT(1)+n/lgn+n/lg(n*2^-1)...+n/lg2</a:t>
            </a:r>
          </a:p>
          <a:p>
            <a:r>
              <a:rPr lang="pt-BR" altLang="zh-TW" dirty="0" smtClean="0"/>
              <a:t>=n*c+log(2^k,2^n)+log(2^(k-1),2^n)+...+log(2,2^n)</a:t>
            </a:r>
          </a:p>
          <a:p>
            <a:r>
              <a:rPr lang="pt-BR" altLang="zh-TW" dirty="0" smtClean="0"/>
              <a:t>=n*c+n/k+n/(k-1)+...+n</a:t>
            </a:r>
          </a:p>
          <a:p>
            <a:r>
              <a:rPr lang="pt-BR" altLang="zh-TW" dirty="0" smtClean="0"/>
              <a:t>=n*c+n*lnk</a:t>
            </a:r>
          </a:p>
          <a:p>
            <a:r>
              <a:rPr lang="pt-BR" altLang="zh-TW" dirty="0" smtClean="0"/>
              <a:t>=n*c+</a:t>
            </a:r>
            <a:r>
              <a:rPr lang="pt-BR" altLang="zh-TW" b="1" dirty="0" smtClean="0">
                <a:solidFill>
                  <a:srgbClr val="FF0000"/>
                </a:solidFill>
              </a:rPr>
              <a:t>n*lnlog(2,n)</a:t>
            </a:r>
          </a:p>
          <a:p>
            <a:r>
              <a:rPr lang="pt-BR" altLang="zh-TW" dirty="0" smtClean="0"/>
              <a:t>=</a:t>
            </a:r>
            <a:r>
              <a:rPr lang="pt-BR" altLang="zh-TW" b="1" dirty="0" smtClean="0">
                <a:solidFill>
                  <a:srgbClr val="FF0000"/>
                </a:solidFill>
              </a:rPr>
              <a:t>theta(nlglgn)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zh-TW" dirty="0" smtClean="0"/>
              <a:t>T(n)-&gt;T(n/2) -&gt;T(n/2)....</a:t>
            </a:r>
          </a:p>
          <a:p>
            <a:r>
              <a:rPr lang="pt-BR" altLang="zh-TW" dirty="0"/>
              <a:t> </a:t>
            </a:r>
            <a:r>
              <a:rPr lang="pt-BR" altLang="zh-TW" dirty="0" smtClean="0"/>
              <a:t>      -&gt;T(n/4).......</a:t>
            </a:r>
          </a:p>
          <a:p>
            <a:r>
              <a:rPr lang="pt-BR" altLang="zh-TW" dirty="0" smtClean="0"/>
              <a:t>       -&gt;T(n/8).......</a:t>
            </a:r>
          </a:p>
          <a:p>
            <a:r>
              <a:rPr lang="pt-BR" altLang="zh-TW" dirty="0"/>
              <a:t> </a:t>
            </a:r>
            <a:r>
              <a:rPr lang="pt-BR" altLang="zh-TW" dirty="0" smtClean="0"/>
              <a:t>      -&gt;n</a:t>
            </a:r>
          </a:p>
          <a:p>
            <a:r>
              <a:rPr lang="pt-BR" altLang="zh-TW" b="1" dirty="0" smtClean="0">
                <a:solidFill>
                  <a:srgbClr val="002060"/>
                </a:solidFill>
              </a:rPr>
              <a:t>Let n=2^i</a:t>
            </a:r>
          </a:p>
          <a:p>
            <a:r>
              <a:rPr lang="pt-BR" altLang="zh-TW" dirty="0" smtClean="0"/>
              <a:t>Height=i=lgn</a:t>
            </a:r>
          </a:p>
          <a:p>
            <a:r>
              <a:rPr lang="pt-BR" altLang="zh-TW" dirty="0" smtClean="0"/>
              <a:t>Cost1=n,cost2=7n/8...</a:t>
            </a:r>
          </a:p>
          <a:p>
            <a:r>
              <a:rPr lang="pt-BR" altLang="zh-TW" dirty="0" smtClean="0"/>
              <a:t>Sum=n(1-(7/8)^(lgn))/(1-7/8)</a:t>
            </a:r>
          </a:p>
          <a:p>
            <a:r>
              <a:rPr lang="pt-BR" altLang="zh-TW" dirty="0" smtClean="0"/>
              <a:t>=8n(1-(7/8)^lgn)</a:t>
            </a:r>
          </a:p>
          <a:p>
            <a:r>
              <a:rPr lang="pt-BR" altLang="zh-TW" dirty="0" smtClean="0"/>
              <a:t>N-&gt;infinite</a:t>
            </a:r>
          </a:p>
          <a:p>
            <a:r>
              <a:rPr lang="pt-BR" altLang="zh-TW" dirty="0" smtClean="0"/>
              <a:t>=8n</a:t>
            </a:r>
          </a:p>
          <a:p>
            <a:r>
              <a:rPr lang="pt-BR" altLang="zh-TW" dirty="0" smtClean="0"/>
              <a:t>=&gt;</a:t>
            </a:r>
            <a:r>
              <a:rPr lang="pt-BR" altLang="zh-TW" b="1" dirty="0" smtClean="0">
                <a:solidFill>
                  <a:srgbClr val="FF0000"/>
                </a:solidFill>
              </a:rPr>
              <a:t>theta(n)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zh-TW" dirty="0" smtClean="0"/>
              <a:t>T(n)=T(n-1)+1/n</a:t>
            </a:r>
          </a:p>
          <a:p>
            <a:r>
              <a:rPr lang="pt-BR" altLang="zh-TW" dirty="0" smtClean="0"/>
              <a:t>  T(n-1)=T(n-2)+1/(n-1)</a:t>
            </a:r>
          </a:p>
          <a:p>
            <a:r>
              <a:rPr lang="pt-BR" altLang="zh-TW" dirty="0" smtClean="0"/>
              <a:t>+)...</a:t>
            </a:r>
          </a:p>
          <a:p>
            <a:r>
              <a:rPr lang="pt-BR" altLang="zh-TW" dirty="0" smtClean="0"/>
              <a:t>=&gt;T(n)=T(1)+1/2+1/3+...+1/n</a:t>
            </a:r>
          </a:p>
          <a:p>
            <a:r>
              <a:rPr lang="pt-BR" altLang="zh-TW" b="1" dirty="0" smtClean="0">
                <a:solidFill>
                  <a:srgbClr val="002060"/>
                </a:solidFill>
              </a:rPr>
              <a:t>let T(1)=c;</a:t>
            </a:r>
          </a:p>
          <a:p>
            <a:r>
              <a:rPr lang="pt-BR" altLang="zh-TW" dirty="0" smtClean="0"/>
              <a:t>=c+sigma(n,2)1/i*1</a:t>
            </a:r>
          </a:p>
          <a:p>
            <a:r>
              <a:rPr lang="pt-BR" altLang="zh-TW" dirty="0" smtClean="0"/>
              <a:t>~=c+S(n,2)1/xdx</a:t>
            </a:r>
          </a:p>
          <a:p>
            <a:r>
              <a:rPr lang="pt-BR" altLang="zh-TW" dirty="0" smtClean="0"/>
              <a:t>=c+</a:t>
            </a:r>
            <a:r>
              <a:rPr lang="pt-BR" altLang="zh-TW" b="1" dirty="0" smtClean="0">
                <a:solidFill>
                  <a:srgbClr val="FF0000"/>
                </a:solidFill>
              </a:rPr>
              <a:t>lnn</a:t>
            </a:r>
            <a:r>
              <a:rPr lang="pt-BR" altLang="zh-TW" dirty="0" smtClean="0"/>
              <a:t>-ln2</a:t>
            </a:r>
          </a:p>
          <a:p>
            <a:r>
              <a:rPr lang="pt-BR" altLang="zh-TW" dirty="0" smtClean="0"/>
              <a:t>=</a:t>
            </a:r>
            <a:r>
              <a:rPr lang="pt-BR" altLang="zh-TW" b="1" dirty="0" smtClean="0">
                <a:solidFill>
                  <a:srgbClr val="FF0000"/>
                </a:solidFill>
              </a:rPr>
              <a:t>theta(lgn)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T(n)=T(n-1)+</a:t>
            </a:r>
            <a:r>
              <a:rPr lang="en-US" altLang="zh-TW" dirty="0" err="1" smtClean="0"/>
              <a:t>lgn</a:t>
            </a:r>
            <a:endParaRPr lang="en-US" altLang="zh-TW" dirty="0" smtClean="0"/>
          </a:p>
          <a:p>
            <a:r>
              <a:rPr lang="en-US" altLang="zh-TW" dirty="0" smtClean="0"/>
              <a:t>T(n-1)=T(n-2)+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(n-1)</a:t>
            </a:r>
          </a:p>
          <a:p>
            <a:r>
              <a:rPr lang="en-US" altLang="zh-TW" dirty="0" smtClean="0"/>
              <a:t>+)...</a:t>
            </a:r>
          </a:p>
          <a:p>
            <a:r>
              <a:rPr lang="en-US" altLang="zh-TW" dirty="0" smtClean="0"/>
              <a:t>=&gt;T(n)=T(1)+lg2+lg3+...+</a:t>
            </a:r>
            <a:r>
              <a:rPr lang="en-US" altLang="zh-TW" dirty="0" err="1" smtClean="0"/>
              <a:t>lgn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002060"/>
                </a:solidFill>
              </a:rPr>
              <a:t>let T(1)=c;</a:t>
            </a:r>
          </a:p>
          <a:p>
            <a:r>
              <a:rPr lang="en-US" altLang="zh-TW" dirty="0" smtClean="0"/>
              <a:t>T(n)=</a:t>
            </a:r>
            <a:r>
              <a:rPr lang="en-US" altLang="zh-TW" dirty="0" err="1" smtClean="0"/>
              <a:t>c+lg</a:t>
            </a:r>
            <a:r>
              <a:rPr lang="en-US" altLang="zh-TW" dirty="0" smtClean="0"/>
              <a:t>(n!)&lt;=</a:t>
            </a:r>
            <a:r>
              <a:rPr lang="en-US" altLang="zh-TW" dirty="0" err="1" smtClean="0"/>
              <a:t>lgn^n</a:t>
            </a:r>
            <a:r>
              <a:rPr lang="en-US" altLang="zh-TW" dirty="0" smtClean="0"/>
              <a:t>=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nlgn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=&gt;</a:t>
            </a:r>
            <a:r>
              <a:rPr lang="en-US" altLang="zh-TW" b="1" dirty="0" smtClean="0">
                <a:solidFill>
                  <a:srgbClr val="FF0000"/>
                </a:solidFill>
              </a:rPr>
              <a:t>Theta(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nlgn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555</Words>
  <Application>Microsoft Office PowerPoint</Application>
  <PresentationFormat>如螢幕大小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第4組Q7.</vt:lpstr>
      <vt:lpstr>a.</vt:lpstr>
      <vt:lpstr>b.</vt:lpstr>
      <vt:lpstr>c.</vt:lpstr>
      <vt:lpstr>d.</vt:lpstr>
      <vt:lpstr>e.</vt:lpstr>
      <vt:lpstr>f.</vt:lpstr>
      <vt:lpstr>g.</vt:lpstr>
      <vt:lpstr>h.</vt:lpstr>
      <vt:lpstr>i.</vt:lpstr>
      <vt:lpstr>j.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第4組Q7.</dc:title>
  <dc:creator>User</dc:creator>
  <cp:lastModifiedBy>User</cp:lastModifiedBy>
  <cp:revision>18</cp:revision>
  <dcterms:created xsi:type="dcterms:W3CDTF">2019-03-11T12:40:53Z</dcterms:created>
  <dcterms:modified xsi:type="dcterms:W3CDTF">2019-03-11T14:15:25Z</dcterms:modified>
</cp:coreProperties>
</file>