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D1B-BEF2-4EF3-B061-ADDBBCC4F1BF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6746-857A-491D-A169-44DB03E3E7E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61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D1B-BEF2-4EF3-B061-ADDBBCC4F1BF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6746-857A-491D-A169-44DB03E3E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42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D1B-BEF2-4EF3-B061-ADDBBCC4F1BF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6746-857A-491D-A169-44DB03E3E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308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D1B-BEF2-4EF3-B061-ADDBBCC4F1BF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6746-857A-491D-A169-44DB03E3E7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9822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D1B-BEF2-4EF3-B061-ADDBBCC4F1BF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6746-857A-491D-A169-44DB03E3E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48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D1B-BEF2-4EF3-B061-ADDBBCC4F1BF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6746-857A-491D-A169-44DB03E3E7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8172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D1B-BEF2-4EF3-B061-ADDBBCC4F1BF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6746-857A-491D-A169-44DB03E3E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670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D1B-BEF2-4EF3-B061-ADDBBCC4F1BF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6746-857A-491D-A169-44DB03E3E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571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D1B-BEF2-4EF3-B061-ADDBBCC4F1BF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6746-857A-491D-A169-44DB03E3E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D1B-BEF2-4EF3-B061-ADDBBCC4F1BF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6746-857A-491D-A169-44DB03E3E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21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D1B-BEF2-4EF3-B061-ADDBBCC4F1BF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6746-857A-491D-A169-44DB03E3E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0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D1B-BEF2-4EF3-B061-ADDBBCC4F1BF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6746-857A-491D-A169-44DB03E3E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12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D1B-BEF2-4EF3-B061-ADDBBCC4F1BF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6746-857A-491D-A169-44DB03E3E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55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D1B-BEF2-4EF3-B061-ADDBBCC4F1BF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6746-857A-491D-A169-44DB03E3E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91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D1B-BEF2-4EF3-B061-ADDBBCC4F1BF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6746-857A-491D-A169-44DB03E3E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70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D1B-BEF2-4EF3-B061-ADDBBCC4F1BF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6746-857A-491D-A169-44DB03E3E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97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D1B-BEF2-4EF3-B061-ADDBBCC4F1BF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6746-857A-491D-A169-44DB03E3E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55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1C99D1B-BEF2-4EF3-B061-ADDBBCC4F1BF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55F6746-857A-491D-A169-44DB03E3E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038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864067"/>
            <a:ext cx="9144000" cy="2441196"/>
          </a:xfrm>
        </p:spPr>
        <p:txBody>
          <a:bodyPr/>
          <a:lstStyle/>
          <a:p>
            <a:r>
              <a:rPr lang="zh-TW" altLang="en-US" dirty="0" smtClean="0"/>
              <a:t>演算法</a:t>
            </a:r>
            <a:r>
              <a:rPr lang="en-US" altLang="zh-TW" dirty="0" smtClean="0"/>
              <a:t>HW2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72259"/>
          </a:xfrm>
        </p:spPr>
        <p:txBody>
          <a:bodyPr>
            <a:normAutofit/>
          </a:bodyPr>
          <a:lstStyle/>
          <a:p>
            <a:r>
              <a:rPr lang="zh-TW" altLang="en-US" sz="4000" b="1" dirty="0" smtClean="0"/>
              <a:t>第 </a:t>
            </a:r>
            <a:r>
              <a:rPr lang="en-US" altLang="zh-TW" sz="4000" b="1" dirty="0" smtClean="0"/>
              <a:t>9 </a:t>
            </a:r>
            <a:r>
              <a:rPr lang="zh-TW" altLang="en-US" sz="4000" b="1" dirty="0" smtClean="0"/>
              <a:t>組 </a:t>
            </a:r>
            <a:endParaRPr lang="en-US" altLang="zh-TW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401973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3878" y="503339"/>
            <a:ext cx="8534400" cy="1507067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題目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(2-a):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22443" y="2237764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a. Rank the following functions by order of growth; that is, find an arrangement g1, g2, …, g30 of the functions satisfying g1 = Ω(g2), g2 = Ω(g3), …, g29 = Ω(g30). Partition your list into equivalence classes such that functions f(n) and g(n) are in the same class if and only if f(n) = Ѳ( g(n) ).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6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369" y="712913"/>
            <a:ext cx="2330287" cy="91472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(a)-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b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2071" y="1506747"/>
            <a:ext cx="9600690" cy="44772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endParaRPr lang="zh-TW" altLang="zh-TW" dirty="0">
              <a:solidFill>
                <a:schemeClr val="tx1"/>
              </a:solidFill>
            </a:endParaRPr>
          </a:p>
          <a:p>
            <a:r>
              <a:rPr lang="en-US" altLang="zh-TW" b="1" dirty="0">
                <a:solidFill>
                  <a:schemeClr val="tx1"/>
                </a:solidFill>
              </a:rPr>
              <a:t>g(1</a:t>
            </a:r>
            <a:r>
              <a:rPr lang="en-US" altLang="zh-TW" b="1" dirty="0" smtClean="0">
                <a:solidFill>
                  <a:schemeClr val="tx1"/>
                </a:solidFill>
              </a:rPr>
              <a:t>):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^(2^(n+1))</a:t>
            </a:r>
            <a:endParaRPr lang="zh-TW" altLang="zh-TW" dirty="0">
              <a:solidFill>
                <a:schemeClr val="tx1"/>
              </a:solidFill>
            </a:endParaRPr>
          </a:p>
          <a:p>
            <a:r>
              <a:rPr lang="en-US" altLang="zh-TW" b="1" dirty="0">
                <a:solidFill>
                  <a:schemeClr val="tx1"/>
                </a:solidFill>
              </a:rPr>
              <a:t>g(2</a:t>
            </a:r>
            <a:r>
              <a:rPr lang="en-US" altLang="zh-TW" b="1" dirty="0" smtClean="0">
                <a:solidFill>
                  <a:schemeClr val="tx1"/>
                </a:solidFill>
              </a:rPr>
              <a:t>):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2^2^n</a:t>
            </a:r>
            <a:endParaRPr lang="zh-TW" altLang="zh-TW" dirty="0">
              <a:solidFill>
                <a:schemeClr val="tx1"/>
              </a:solidFill>
            </a:endParaRPr>
          </a:p>
          <a:p>
            <a:r>
              <a:rPr lang="en-US" altLang="zh-TW" b="1" dirty="0">
                <a:solidFill>
                  <a:schemeClr val="tx1"/>
                </a:solidFill>
              </a:rPr>
              <a:t>g(3):</a:t>
            </a:r>
            <a:r>
              <a:rPr lang="en-US" altLang="zh-TW" dirty="0">
                <a:solidFill>
                  <a:schemeClr val="tx1"/>
                </a:solidFill>
              </a:rPr>
              <a:t> (n+1)!</a:t>
            </a:r>
            <a:endParaRPr lang="zh-TW" altLang="zh-TW" dirty="0">
              <a:solidFill>
                <a:schemeClr val="tx1"/>
              </a:solidFill>
            </a:endParaRPr>
          </a:p>
          <a:p>
            <a:r>
              <a:rPr lang="en-US" altLang="zh-TW" b="1" dirty="0">
                <a:solidFill>
                  <a:schemeClr val="tx1"/>
                </a:solidFill>
              </a:rPr>
              <a:t>g(4</a:t>
            </a:r>
            <a:r>
              <a:rPr lang="en-US" altLang="zh-TW" b="1" dirty="0" smtClean="0">
                <a:solidFill>
                  <a:schemeClr val="tx1"/>
                </a:solidFill>
              </a:rPr>
              <a:t>):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n</a:t>
            </a:r>
            <a:r>
              <a:rPr lang="en-US" altLang="zh-TW" dirty="0">
                <a:solidFill>
                  <a:schemeClr val="tx1"/>
                </a:solidFill>
              </a:rPr>
              <a:t>!</a:t>
            </a:r>
            <a:endParaRPr lang="zh-TW" altLang="zh-TW" dirty="0">
              <a:solidFill>
                <a:schemeClr val="tx1"/>
              </a:solidFill>
            </a:endParaRP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g(5):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e^n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g(6):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n*2^n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g(7):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2^n</a:t>
            </a:r>
            <a:endParaRPr lang="zh-TW" altLang="zh-TW" dirty="0">
              <a:solidFill>
                <a:schemeClr val="tx1"/>
              </a:solidFill>
            </a:endParaRPr>
          </a:p>
          <a:p>
            <a:r>
              <a:rPr lang="en-US" altLang="zh-TW" b="1" dirty="0">
                <a:solidFill>
                  <a:schemeClr val="tx1"/>
                </a:solidFill>
              </a:rPr>
              <a:t>g(8):</a:t>
            </a:r>
            <a:r>
              <a:rPr lang="en-US" altLang="zh-TW" dirty="0">
                <a:solidFill>
                  <a:schemeClr val="tx1"/>
                </a:solidFill>
              </a:rPr>
              <a:t> (3/2)^n</a:t>
            </a:r>
            <a:endParaRPr lang="zh-TW" altLang="zh-TW" dirty="0">
              <a:solidFill>
                <a:schemeClr val="tx1"/>
              </a:solidFill>
            </a:endParaRP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g(9):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n^lglgn</a:t>
            </a:r>
            <a:r>
              <a:rPr lang="en-US" altLang="zh-TW" dirty="0">
                <a:solidFill>
                  <a:schemeClr val="tx1"/>
                </a:solidFill>
              </a:rPr>
              <a:t>	  </a:t>
            </a:r>
            <a:r>
              <a:rPr lang="en-US" altLang="zh-TW" b="1" dirty="0" smtClean="0">
                <a:solidFill>
                  <a:schemeClr val="tx1"/>
                </a:solidFill>
              </a:rPr>
              <a:t>g(10):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dirty="0" err="1">
                <a:solidFill>
                  <a:schemeClr val="tx1"/>
                </a:solidFill>
              </a:rPr>
              <a:t>lgn</a:t>
            </a:r>
            <a:r>
              <a:rPr lang="en-US" altLang="zh-TW" dirty="0">
                <a:solidFill>
                  <a:schemeClr val="tx1"/>
                </a:solidFill>
              </a:rPr>
              <a:t>)^</a:t>
            </a:r>
            <a:r>
              <a:rPr lang="en-US" altLang="zh-TW" dirty="0" err="1" smtClean="0">
                <a:solidFill>
                  <a:schemeClr val="tx1"/>
                </a:solidFill>
              </a:rPr>
              <a:t>lgn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b="1" dirty="0">
                <a:solidFill>
                  <a:schemeClr val="tx1"/>
                </a:solidFill>
              </a:rPr>
              <a:t>g(11):</a:t>
            </a:r>
            <a:r>
              <a:rPr lang="en-US" altLang="zh-TW" dirty="0">
                <a:solidFill>
                  <a:schemeClr val="tx1"/>
                </a:solidFill>
              </a:rPr>
              <a:t> (</a:t>
            </a:r>
            <a:r>
              <a:rPr lang="en-US" altLang="zh-TW" dirty="0" err="1">
                <a:solidFill>
                  <a:schemeClr val="tx1"/>
                </a:solidFill>
              </a:rPr>
              <a:t>lgn</a:t>
            </a:r>
            <a:r>
              <a:rPr lang="en-US" altLang="zh-TW" dirty="0" smtClean="0">
                <a:solidFill>
                  <a:schemeClr val="tx1"/>
                </a:solidFill>
              </a:rPr>
              <a:t>)!</a:t>
            </a:r>
            <a:endParaRPr lang="zh-TW" altLang="zh-TW" dirty="0">
              <a:solidFill>
                <a:schemeClr val="tx1"/>
              </a:solidFill>
            </a:endParaRPr>
          </a:p>
          <a:p>
            <a:r>
              <a:rPr lang="en-US" altLang="zh-TW" b="1" dirty="0">
                <a:solidFill>
                  <a:schemeClr val="tx1"/>
                </a:solidFill>
              </a:rPr>
              <a:t>g(12</a:t>
            </a:r>
            <a:r>
              <a:rPr lang="en-US" altLang="zh-TW" b="1" dirty="0" smtClean="0">
                <a:solidFill>
                  <a:schemeClr val="tx1"/>
                </a:solidFill>
              </a:rPr>
              <a:t>):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n^3</a:t>
            </a:r>
            <a:endParaRPr lang="zh-TW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306824" y="554720"/>
            <a:ext cx="70043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#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目標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TW" altLang="zh-TW" dirty="0">
                <a:solidFill>
                  <a:schemeClr val="bg2">
                    <a:lumMod val="50000"/>
                  </a:schemeClr>
                </a:solidFill>
              </a:rPr>
              <a:t>從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g(1)</a:t>
            </a:r>
            <a:r>
              <a:rPr lang="zh-TW" altLang="zh-TW" dirty="0">
                <a:solidFill>
                  <a:schemeClr val="bg2">
                    <a:lumMod val="50000"/>
                  </a:schemeClr>
                </a:solidFill>
              </a:rPr>
              <a:t>排序到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g(30)</a:t>
            </a:r>
            <a:r>
              <a:rPr lang="zh-TW" altLang="zh-TW" dirty="0">
                <a:solidFill>
                  <a:schemeClr val="bg2">
                    <a:lumMod val="50000"/>
                  </a:schemeClr>
                </a:solidFill>
              </a:rPr>
              <a:t>，放在同一列的代表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”</a:t>
            </a:r>
            <a:r>
              <a:rPr lang="zh-TW" altLang="zh-TW" dirty="0">
                <a:solidFill>
                  <a:schemeClr val="bg2">
                    <a:lumMod val="50000"/>
                  </a:schemeClr>
                </a:solidFill>
              </a:rPr>
              <a:t>成長率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”</a:t>
            </a:r>
            <a:r>
              <a:rPr lang="zh-TW" altLang="zh-TW" dirty="0">
                <a:solidFill>
                  <a:schemeClr val="bg2">
                    <a:lumMod val="50000"/>
                  </a:schemeClr>
                </a:solidFill>
              </a:rPr>
              <a:t>一樣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zh-TW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#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方法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STEP1 &gt; 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先按照函式的性質分類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排序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(E.G.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指數、對數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zh-TW" altLang="en-US" sz="2000" dirty="0">
                <a:solidFill>
                  <a:schemeClr val="bg2">
                    <a:lumMod val="50000"/>
                  </a:schemeClr>
                </a:solidFill>
              </a:rPr>
              <a:t>。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zh-TW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           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STEP2 &gt; 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再利用極限的性質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和</a:t>
            </a:r>
            <a:r>
              <a:rPr lang="en-US" altLang="zh-TW" dirty="0" err="1" smtClean="0">
                <a:solidFill>
                  <a:schemeClr val="bg2">
                    <a:lumMod val="50000"/>
                  </a:schemeClr>
                </a:solidFill>
              </a:rPr>
              <a:t>stirling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 approximation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來比較  </a:t>
            </a:r>
            <a:endParaRPr lang="en-US" altLang="zh-TW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                         兩函數的成長率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3055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1363" y="377456"/>
            <a:ext cx="10515600" cy="1094559"/>
          </a:xfrm>
        </p:spPr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(a)-2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9834" y="1627463"/>
            <a:ext cx="11353800" cy="49830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b="1" dirty="0" smtClean="0">
                <a:solidFill>
                  <a:schemeClr val="tx1"/>
                </a:solidFill>
              </a:rPr>
              <a:t>g(13):</a:t>
            </a:r>
            <a:r>
              <a:rPr lang="en-US" altLang="zh-TW" dirty="0" smtClean="0">
                <a:solidFill>
                  <a:schemeClr val="tx1"/>
                </a:solidFill>
              </a:rPr>
              <a:t>n^2        	</a:t>
            </a:r>
            <a:r>
              <a:rPr lang="en-US" altLang="zh-TW" b="1" dirty="0" smtClean="0">
                <a:solidFill>
                  <a:schemeClr val="tx1"/>
                </a:solidFill>
              </a:rPr>
              <a:t>g(14):</a:t>
            </a:r>
            <a:r>
              <a:rPr lang="en-US" altLang="zh-TW" dirty="0" smtClean="0">
                <a:solidFill>
                  <a:schemeClr val="tx1"/>
                </a:solidFill>
              </a:rPr>
              <a:t> 4^lgn</a:t>
            </a:r>
            <a:endParaRPr lang="zh-TW" altLang="zh-TW" dirty="0" smtClean="0">
              <a:solidFill>
                <a:schemeClr val="tx1"/>
              </a:solidFill>
            </a:endParaRP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g(15):</a:t>
            </a:r>
            <a:r>
              <a:rPr lang="en-US" altLang="zh-TW" dirty="0" err="1" smtClean="0">
                <a:solidFill>
                  <a:schemeClr val="tx1"/>
                </a:solidFill>
              </a:rPr>
              <a:t>nlgn</a:t>
            </a:r>
            <a:r>
              <a:rPr lang="en-US" altLang="zh-TW" dirty="0" smtClean="0">
                <a:solidFill>
                  <a:schemeClr val="tx1"/>
                </a:solidFill>
              </a:rPr>
              <a:t>       	</a:t>
            </a:r>
            <a:r>
              <a:rPr lang="en-US" altLang="zh-TW" b="1" dirty="0" smtClean="0">
                <a:solidFill>
                  <a:schemeClr val="tx1"/>
                </a:solidFill>
              </a:rPr>
              <a:t>g(16):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lg</a:t>
            </a:r>
            <a:r>
              <a:rPr lang="en-US" altLang="zh-TW" dirty="0" smtClean="0">
                <a:solidFill>
                  <a:schemeClr val="tx1"/>
                </a:solidFill>
              </a:rPr>
              <a:t>(n!)</a:t>
            </a:r>
            <a:endParaRPr lang="zh-TW" altLang="zh-TW" dirty="0" smtClean="0">
              <a:solidFill>
                <a:schemeClr val="tx1"/>
              </a:solidFill>
            </a:endParaRP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g(17):</a:t>
            </a:r>
            <a:r>
              <a:rPr lang="en-US" altLang="zh-TW" dirty="0" smtClean="0">
                <a:solidFill>
                  <a:schemeClr val="tx1"/>
                </a:solidFill>
              </a:rPr>
              <a:t>2^(</a:t>
            </a:r>
            <a:r>
              <a:rPr lang="en-US" altLang="zh-TW" dirty="0" err="1" smtClean="0">
                <a:solidFill>
                  <a:schemeClr val="tx1"/>
                </a:solidFill>
              </a:rPr>
              <a:t>lgn</a:t>
            </a:r>
            <a:r>
              <a:rPr lang="en-US" altLang="zh-TW" dirty="0" smtClean="0">
                <a:solidFill>
                  <a:schemeClr val="tx1"/>
                </a:solidFill>
              </a:rPr>
              <a:t>)  	</a:t>
            </a:r>
            <a:r>
              <a:rPr lang="en-US" altLang="zh-TW" b="1" dirty="0" smtClean="0">
                <a:solidFill>
                  <a:schemeClr val="tx1"/>
                </a:solidFill>
              </a:rPr>
              <a:t>g(18):</a:t>
            </a:r>
            <a:r>
              <a:rPr lang="en-US" altLang="zh-TW" dirty="0" smtClean="0">
                <a:solidFill>
                  <a:schemeClr val="tx1"/>
                </a:solidFill>
              </a:rPr>
              <a:t> n</a:t>
            </a:r>
            <a:endParaRPr lang="zh-TW" altLang="zh-TW" dirty="0" smtClean="0">
              <a:solidFill>
                <a:schemeClr val="tx1"/>
              </a:solidFill>
            </a:endParaRP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g(19):</a:t>
            </a:r>
            <a:r>
              <a:rPr lang="en-US" altLang="zh-TW" dirty="0" smtClean="0">
                <a:solidFill>
                  <a:schemeClr val="tx1"/>
                </a:solidFill>
              </a:rPr>
              <a:t> (√2)^(</a:t>
            </a:r>
            <a:r>
              <a:rPr lang="en-US" altLang="zh-TW" dirty="0" err="1" smtClean="0">
                <a:solidFill>
                  <a:schemeClr val="tx1"/>
                </a:solidFill>
              </a:rPr>
              <a:t>lgn</a:t>
            </a:r>
            <a:r>
              <a:rPr lang="en-US" altLang="zh-TW" dirty="0" smtClean="0">
                <a:solidFill>
                  <a:schemeClr val="tx1"/>
                </a:solidFill>
              </a:rPr>
              <a:t>) </a:t>
            </a:r>
            <a:endParaRPr lang="zh-TW" altLang="zh-TW" dirty="0" smtClean="0">
              <a:solidFill>
                <a:schemeClr val="tx1"/>
              </a:solidFill>
            </a:endParaRP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g(20):</a:t>
            </a:r>
            <a:r>
              <a:rPr lang="en-US" altLang="zh-TW" dirty="0" smtClean="0">
                <a:solidFill>
                  <a:schemeClr val="tx1"/>
                </a:solidFill>
              </a:rPr>
              <a:t>2^(√2lgn) </a:t>
            </a:r>
            <a:endParaRPr lang="zh-TW" altLang="zh-TW" dirty="0" smtClean="0">
              <a:solidFill>
                <a:schemeClr val="tx1"/>
              </a:solidFill>
            </a:endParaRP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g(21):</a:t>
            </a:r>
            <a:r>
              <a:rPr lang="en-US" altLang="zh-TW" dirty="0" smtClean="0">
                <a:solidFill>
                  <a:schemeClr val="tx1"/>
                </a:solidFill>
              </a:rPr>
              <a:t> (</a:t>
            </a:r>
            <a:r>
              <a:rPr lang="en-US" altLang="zh-TW" dirty="0" err="1" smtClean="0">
                <a:solidFill>
                  <a:schemeClr val="tx1"/>
                </a:solidFill>
              </a:rPr>
              <a:t>lgn</a:t>
            </a:r>
            <a:r>
              <a:rPr lang="en-US" altLang="zh-TW" dirty="0" smtClean="0">
                <a:solidFill>
                  <a:schemeClr val="tx1"/>
                </a:solidFill>
              </a:rPr>
              <a:t>)^2</a:t>
            </a:r>
            <a:endParaRPr lang="zh-TW" altLang="zh-TW" dirty="0" smtClean="0">
              <a:solidFill>
                <a:schemeClr val="tx1"/>
              </a:solidFill>
            </a:endParaRP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g(22):</a:t>
            </a:r>
            <a:r>
              <a:rPr lang="en-US" altLang="zh-TW" dirty="0" err="1" smtClean="0">
                <a:solidFill>
                  <a:schemeClr val="tx1"/>
                </a:solidFill>
              </a:rPr>
              <a:t>lnn</a:t>
            </a:r>
            <a:endParaRPr lang="zh-TW" altLang="zh-TW" dirty="0" smtClean="0">
              <a:solidFill>
                <a:schemeClr val="tx1"/>
              </a:solidFill>
            </a:endParaRP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g(23):</a:t>
            </a:r>
            <a:r>
              <a:rPr lang="en-US" altLang="zh-TW" dirty="0" smtClean="0">
                <a:solidFill>
                  <a:schemeClr val="tx1"/>
                </a:solidFill>
              </a:rPr>
              <a:t> (√</a:t>
            </a:r>
            <a:r>
              <a:rPr lang="en-US" altLang="zh-TW" dirty="0" err="1" smtClean="0">
                <a:solidFill>
                  <a:schemeClr val="tx1"/>
                </a:solidFill>
              </a:rPr>
              <a:t>lgn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zh-TW" dirty="0" smtClean="0">
              <a:solidFill>
                <a:schemeClr val="tx1"/>
              </a:solidFill>
            </a:endParaRP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g(24):</a:t>
            </a:r>
            <a:r>
              <a:rPr lang="en-US" altLang="zh-TW" dirty="0" err="1" smtClean="0">
                <a:solidFill>
                  <a:schemeClr val="tx1"/>
                </a:solidFill>
              </a:rPr>
              <a:t>lnlnn</a:t>
            </a:r>
            <a:endParaRPr lang="zh-TW" altLang="zh-TW" dirty="0" smtClean="0">
              <a:solidFill>
                <a:schemeClr val="tx1"/>
              </a:solidFill>
            </a:endParaRP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g(25):</a:t>
            </a:r>
            <a:r>
              <a:rPr lang="en-US" altLang="zh-TW" dirty="0" smtClean="0">
                <a:solidFill>
                  <a:schemeClr val="tx1"/>
                </a:solidFill>
              </a:rPr>
              <a:t>2^(</a:t>
            </a:r>
            <a:r>
              <a:rPr lang="en-US" altLang="zh-TW" dirty="0" err="1" smtClean="0">
                <a:solidFill>
                  <a:schemeClr val="tx1"/>
                </a:solidFill>
              </a:rPr>
              <a:t>lg</a:t>
            </a:r>
            <a:r>
              <a:rPr lang="en-US" altLang="zh-TW" dirty="0" smtClean="0">
                <a:solidFill>
                  <a:schemeClr val="tx1"/>
                </a:solidFill>
              </a:rPr>
              <a:t>*n)</a:t>
            </a:r>
            <a:endParaRPr lang="zh-TW" altLang="zh-TW" dirty="0" smtClean="0">
              <a:solidFill>
                <a:schemeClr val="tx1"/>
              </a:solidFill>
            </a:endParaRP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g(26):</a:t>
            </a:r>
            <a:r>
              <a:rPr lang="en-US" altLang="zh-TW" dirty="0" err="1" smtClean="0">
                <a:solidFill>
                  <a:schemeClr val="tx1"/>
                </a:solidFill>
              </a:rPr>
              <a:t>lg</a:t>
            </a:r>
            <a:r>
              <a:rPr lang="en-US" altLang="zh-TW" dirty="0" smtClean="0">
                <a:solidFill>
                  <a:schemeClr val="tx1"/>
                </a:solidFill>
              </a:rPr>
              <a:t>*n        	</a:t>
            </a:r>
            <a:r>
              <a:rPr lang="en-US" altLang="zh-TW" b="1" dirty="0" smtClean="0">
                <a:solidFill>
                  <a:schemeClr val="tx1"/>
                </a:solidFill>
              </a:rPr>
              <a:t>g(27):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lg</a:t>
            </a:r>
            <a:r>
              <a:rPr lang="en-US" altLang="zh-TW" dirty="0" smtClean="0">
                <a:solidFill>
                  <a:schemeClr val="tx1"/>
                </a:solidFill>
              </a:rPr>
              <a:t>*(</a:t>
            </a:r>
            <a:r>
              <a:rPr lang="en-US" altLang="zh-TW" dirty="0" err="1" smtClean="0">
                <a:solidFill>
                  <a:schemeClr val="tx1"/>
                </a:solidFill>
              </a:rPr>
              <a:t>lgn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zh-TW" dirty="0" smtClean="0">
              <a:solidFill>
                <a:schemeClr val="tx1"/>
              </a:solidFill>
            </a:endParaRP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g(28):</a:t>
            </a:r>
            <a:r>
              <a:rPr lang="en-US" altLang="zh-TW" dirty="0" err="1" smtClean="0">
                <a:solidFill>
                  <a:schemeClr val="tx1"/>
                </a:solidFill>
              </a:rPr>
              <a:t>lg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lg</a:t>
            </a:r>
            <a:r>
              <a:rPr lang="en-US" altLang="zh-TW" dirty="0" smtClean="0">
                <a:solidFill>
                  <a:schemeClr val="tx1"/>
                </a:solidFill>
              </a:rPr>
              <a:t>*n)</a:t>
            </a:r>
            <a:endParaRPr lang="zh-TW" altLang="zh-TW" dirty="0" smtClean="0">
              <a:solidFill>
                <a:schemeClr val="tx1"/>
              </a:solidFill>
            </a:endParaRP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g(29):</a:t>
            </a:r>
            <a:r>
              <a:rPr lang="en-US" altLang="zh-TW" dirty="0" smtClean="0">
                <a:solidFill>
                  <a:schemeClr val="tx1"/>
                </a:solidFill>
              </a:rPr>
              <a:t>1             	</a:t>
            </a:r>
            <a:r>
              <a:rPr lang="en-US" altLang="zh-TW" b="1" dirty="0" smtClean="0">
                <a:solidFill>
                  <a:schemeClr val="tx1"/>
                </a:solidFill>
              </a:rPr>
              <a:t>g(30):</a:t>
            </a:r>
            <a:r>
              <a:rPr lang="en-US" altLang="zh-TW" dirty="0" smtClean="0">
                <a:solidFill>
                  <a:schemeClr val="tx1"/>
                </a:solidFill>
              </a:rPr>
              <a:t> n^(1/</a:t>
            </a:r>
            <a:r>
              <a:rPr lang="en-US" altLang="zh-TW" dirty="0" err="1" smtClean="0">
                <a:solidFill>
                  <a:schemeClr val="tx1"/>
                </a:solidFill>
              </a:rPr>
              <a:t>lgn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zh-TW" dirty="0" smtClean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88" y="1192775"/>
            <a:ext cx="5761865" cy="292621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819163" y="813816"/>
            <a:ext cx="4590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＃關於「</a:t>
            </a:r>
            <a:r>
              <a:rPr lang="en-US" altLang="zh-TW" dirty="0" err="1" smtClean="0">
                <a:solidFill>
                  <a:schemeClr val="bg2">
                    <a:lumMod val="50000"/>
                  </a:schemeClr>
                </a:solidFill>
              </a:rPr>
              <a:t>lg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*n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」補充 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10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9045" y="930400"/>
            <a:ext cx="8534400" cy="1507067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題目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(2-b)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20439" y="2437467"/>
            <a:ext cx="8534400" cy="3615267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Give an example of a single nonnegative function f(n) such that for all functions </a:t>
            </a:r>
            <a:r>
              <a:rPr lang="en-US" altLang="zh-TW" sz="3200" dirty="0" err="1" smtClean="0">
                <a:solidFill>
                  <a:schemeClr val="tx1"/>
                </a:solidFill>
              </a:rPr>
              <a:t>gi</a:t>
            </a:r>
            <a:r>
              <a:rPr lang="en-US" altLang="zh-TW" sz="3200" dirty="0" smtClean="0">
                <a:solidFill>
                  <a:schemeClr val="tx1"/>
                </a:solidFill>
              </a:rPr>
              <a:t>(n) in part (a), f(n) is neither O(</a:t>
            </a:r>
            <a:r>
              <a:rPr lang="en-US" altLang="zh-TW" sz="3200" dirty="0" err="1" smtClean="0">
                <a:solidFill>
                  <a:schemeClr val="tx1"/>
                </a:solidFill>
              </a:rPr>
              <a:t>gi</a:t>
            </a:r>
            <a:r>
              <a:rPr lang="en-US" altLang="zh-TW" sz="3200" dirty="0" smtClean="0">
                <a:solidFill>
                  <a:schemeClr val="tx1"/>
                </a:solidFill>
              </a:rPr>
              <a:t>(n)) nor Ω(</a:t>
            </a:r>
            <a:r>
              <a:rPr lang="en-US" altLang="zh-TW" sz="3200" dirty="0" err="1" smtClean="0">
                <a:solidFill>
                  <a:schemeClr val="tx1"/>
                </a:solidFill>
              </a:rPr>
              <a:t>gi</a:t>
            </a:r>
            <a:r>
              <a:rPr lang="en-US" altLang="zh-TW" sz="3200" dirty="0" smtClean="0">
                <a:solidFill>
                  <a:schemeClr val="tx1"/>
                </a:solidFill>
              </a:rPr>
              <a:t>(n)).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8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0381" y="603386"/>
            <a:ext cx="8534400" cy="1507067"/>
          </a:xfrm>
        </p:spPr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1381" y="1853967"/>
            <a:ext cx="10456369" cy="4320331"/>
          </a:xfrm>
        </p:spPr>
        <p:txBody>
          <a:bodyPr/>
          <a:lstStyle/>
          <a:p>
            <a:r>
              <a:rPr lang="en-US" altLang="zh-TW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2^(2^(2^n)) * (1 + sin n )</a:t>
            </a:r>
            <a:endParaRPr lang="zh-TW" altLang="zh-TW" sz="2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TW" altLang="zh-TW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使其最大值超越成長幅度最大的</a:t>
            </a:r>
            <a:r>
              <a:rPr lang="en-US" altLang="zh-TW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2^(2^(n+1))</a:t>
            </a:r>
            <a:r>
              <a:rPr lang="zh-TW" altLang="zh-TW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，最小值則是</a:t>
            </a:r>
            <a:r>
              <a:rPr lang="en-US" altLang="zh-TW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0</a:t>
            </a:r>
            <a:r>
              <a:rPr lang="zh-TW" altLang="zh-TW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，即可同時滿足既不是</a:t>
            </a:r>
            <a:r>
              <a:rPr lang="en-US" altLang="zh-TW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O(g(n))</a:t>
            </a:r>
            <a:r>
              <a:rPr lang="zh-TW" altLang="zh-TW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也不是</a:t>
            </a:r>
            <a:r>
              <a:rPr lang="en-US" altLang="zh-TW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Ω(g(n))</a:t>
            </a:r>
            <a:r>
              <a:rPr lang="zh-TW" altLang="zh-TW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的條件。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04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</TotalTime>
  <Words>242</Words>
  <Application>Microsoft Office PowerPoint</Application>
  <PresentationFormat>寬螢幕</PresentationFormat>
  <Paragraphs>39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微軟正黑體</vt:lpstr>
      <vt:lpstr>Century Gothic</vt:lpstr>
      <vt:lpstr>Wingdings 3</vt:lpstr>
      <vt:lpstr>切割線</vt:lpstr>
      <vt:lpstr>演算法HW2</vt:lpstr>
      <vt:lpstr>題目(2-a):</vt:lpstr>
      <vt:lpstr>(a)-1  </vt:lpstr>
      <vt:lpstr>(a)-2</vt:lpstr>
      <vt:lpstr>題目(2-b)</vt:lpstr>
      <vt:lpstr>(b)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演算法HW2</dc:title>
  <dc:creator>Windows 使用者</dc:creator>
  <cp:lastModifiedBy>julie122177@gmail.com</cp:lastModifiedBy>
  <cp:revision>6</cp:revision>
  <dcterms:created xsi:type="dcterms:W3CDTF">2019-03-11T14:14:24Z</dcterms:created>
  <dcterms:modified xsi:type="dcterms:W3CDTF">2019-03-12T12:41:16Z</dcterms:modified>
</cp:coreProperties>
</file>