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48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89212" y="2039815"/>
            <a:ext cx="8915399" cy="1031858"/>
          </a:xfrm>
        </p:spPr>
        <p:txBody>
          <a:bodyPr>
            <a:normAutofit/>
          </a:bodyPr>
          <a:lstStyle/>
          <a:p>
            <a:r>
              <a:rPr lang="en-US" altLang="zh-TW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Algorithmics</a:t>
            </a:r>
            <a:r>
              <a:rPr lang="zh-TW" alt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HW2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075484" y="4425688"/>
            <a:ext cx="5429127" cy="1676175"/>
          </a:xfrm>
        </p:spPr>
        <p:txBody>
          <a:bodyPr>
            <a:noAutofit/>
          </a:bodyPr>
          <a:lstStyle/>
          <a:p>
            <a:pPr algn="ctr"/>
            <a:r>
              <a:rPr lang="en-US" altLang="zh-TW" dirty="0"/>
              <a:t>Group 2</a:t>
            </a:r>
          </a:p>
          <a:p>
            <a:pPr algn="ctr"/>
            <a:r>
              <a:rPr lang="en-US" altLang="zh-TW" dirty="0"/>
              <a:t>104201015 </a:t>
            </a:r>
            <a:r>
              <a:rPr lang="zh-TW" altLang="en-US" dirty="0"/>
              <a:t>張昭德    </a:t>
            </a:r>
            <a:r>
              <a:rPr lang="en-US" altLang="zh-TW" dirty="0"/>
              <a:t>105201518 </a:t>
            </a:r>
            <a:r>
              <a:rPr lang="zh-TW" altLang="en-US" dirty="0"/>
              <a:t>林育愷</a:t>
            </a:r>
            <a:endParaRPr lang="en-US" altLang="zh-TW" dirty="0"/>
          </a:p>
          <a:p>
            <a:pPr algn="ctr"/>
            <a:r>
              <a:rPr lang="en-US" altLang="zh-TW" dirty="0"/>
              <a:t>105201004 </a:t>
            </a:r>
            <a:r>
              <a:rPr lang="zh-TW" altLang="en-US" dirty="0"/>
              <a:t>張宜榛    </a:t>
            </a:r>
            <a:r>
              <a:rPr lang="en-US" altLang="zh-TW" dirty="0"/>
              <a:t>105201529</a:t>
            </a:r>
            <a:r>
              <a:rPr lang="zh-TW" altLang="en-US" dirty="0"/>
              <a:t> 王顥鈞</a:t>
            </a:r>
            <a:endParaRPr lang="en-US" altLang="zh-TW" dirty="0"/>
          </a:p>
          <a:p>
            <a:pPr algn="ctr"/>
            <a:r>
              <a:rPr lang="en-US" altLang="zh-TW" dirty="0"/>
              <a:t>105201032</a:t>
            </a:r>
            <a:r>
              <a:rPr lang="zh-TW" altLang="en-US" dirty="0"/>
              <a:t> 吳冠軒    </a:t>
            </a:r>
            <a:r>
              <a:rPr lang="en-US" altLang="zh-TW" dirty="0"/>
              <a:t>105201537</a:t>
            </a:r>
            <a:r>
              <a:rPr lang="zh-TW" altLang="en-US" dirty="0"/>
              <a:t> 邱仲緯</a:t>
            </a:r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101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 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2157046"/>
              </a:xfrm>
            </p:spPr>
            <p:txBody>
              <a:bodyPr>
                <a:normAutofit fontScale="92500"/>
              </a:bodyPr>
              <a:lstStyle/>
              <a:p>
                <a:endParaRPr lang="zh-TW" altLang="en-US" sz="2000" dirty="0" smtClean="0"/>
              </a:p>
              <a:p>
                <a:pPr marL="0" indent="0" algn="just">
                  <a:buNone/>
                </a:pPr>
                <a:r>
                  <a:rPr lang="en-US" altLang="zh-TW" sz="2800" dirty="0" smtClean="0"/>
                  <a:t>Use a recursion tree to determine a good asymptotic upper bound on the recurrence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sz="2800" b="0" dirty="0" smtClean="0"/>
              </a:p>
              <a:p>
                <a:pPr marL="0" indent="0" algn="just">
                  <a:buNone/>
                </a:pPr>
                <a:r>
                  <a:rPr lang="en-US" altLang="zh-TW" sz="2800" dirty="0" smtClean="0"/>
                  <a:t>Use the substitution method to verify your answer.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2157046"/>
              </a:xfrm>
              <a:blipFill>
                <a:blip r:embed="rId2"/>
                <a:stretch>
                  <a:fillRect l="-1231" r="-1231" b="-5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505808" y="2373926"/>
            <a:ext cx="9187961" cy="1978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3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29156" y="597733"/>
            <a:ext cx="8911687" cy="721113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Recursion </a:t>
            </a:r>
            <a:r>
              <a:rPr lang="en-US" altLang="zh-TW" sz="4000" b="1" dirty="0"/>
              <a:t>tree</a:t>
            </a:r>
            <a:endParaRPr lang="zh-TW" altLang="en-US" sz="40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7" t="31473" r="28774" b="24779"/>
          <a:stretch/>
        </p:blipFill>
        <p:spPr>
          <a:xfrm>
            <a:off x="2329157" y="2004646"/>
            <a:ext cx="7854750" cy="33674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0855032" y="2053414"/>
                <a:ext cx="38581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5032" y="2053414"/>
                <a:ext cx="38581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0694731" y="2644726"/>
                <a:ext cx="706412" cy="6109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4731" y="2644726"/>
                <a:ext cx="706412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0679771" y="3351150"/>
                <a:ext cx="813748" cy="6109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9771" y="3351150"/>
                <a:ext cx="813748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0641063" y="4734180"/>
                <a:ext cx="1013803" cy="6109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063" y="4734180"/>
                <a:ext cx="1013803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向右箭號 11"/>
          <p:cNvSpPr/>
          <p:nvPr/>
        </p:nvSpPr>
        <p:spPr>
          <a:xfrm>
            <a:off x="7271385" y="2249805"/>
            <a:ext cx="347281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flipV="1">
            <a:off x="9064752" y="2996753"/>
            <a:ext cx="167944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 flipV="1">
            <a:off x="9877583" y="3682364"/>
            <a:ext cx="868680" cy="45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 flipV="1">
            <a:off x="10069831" y="5065392"/>
            <a:ext cx="67437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2577069" y="3425785"/>
                <a:ext cx="73815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069" y="3425785"/>
                <a:ext cx="738151" cy="461665"/>
              </a:xfrm>
              <a:prstGeom prst="rect">
                <a:avLst/>
              </a:prstGeom>
              <a:blipFill>
                <a:blip r:embed="rId7"/>
                <a:stretch>
                  <a:fillRect l="-1653" b="-197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709734" y="5882054"/>
                <a:ext cx="61505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𝐻𝑒𝑖𝑔h𝑡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</m:e>
                    </m:func>
                  </m:oMath>
                </a14:m>
                <a:r>
                  <a:rPr lang="zh-TW" altLang="en-US" sz="3200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TW" sz="3200" b="0" i="1" dirty="0" smtClean="0">
                        <a:latin typeface="Cambria Math" panose="02040503050406030204" pitchFamily="18" charset="0"/>
                      </a:rPr>
                      <m:t>𝐿𝑒𝑣𝑒𝑙</m:t>
                    </m:r>
                    <m:r>
                      <a:rPr lang="en-US" altLang="zh-TW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sz="32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3200" b="0" i="0" dirty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altLang="zh-TW" sz="3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sz="32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734" y="5882054"/>
                <a:ext cx="615053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4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2" grpId="1" animBg="1"/>
      <p:bldP spid="13" grpId="0" animBg="1"/>
      <p:bldP spid="14" grpId="0" animBg="1"/>
      <p:bldP spid="15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4736"/>
          </a:xfrm>
        </p:spPr>
        <p:txBody>
          <a:bodyPr>
            <a:noAutofit/>
          </a:bodyPr>
          <a:lstStyle/>
          <a:p>
            <a:r>
              <a:rPr lang="en-US" altLang="zh-TW" sz="4000" b="1" dirty="0" smtClean="0"/>
              <a:t>Process</a:t>
            </a:r>
            <a:endParaRPr lang="zh-TW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826201" y="1491761"/>
                <a:ext cx="8445134" cy="492662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400" dirty="0" smtClean="0"/>
                  <a:t>Assume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for some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sz="2400" b="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TW" sz="2400" dirty="0" smtClean="0"/>
                  <a:t>The sum of all elements in the recursion tree 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 …… + 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4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TW" sz="2400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∗[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func>
                              <m:func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2400" b="0" i="0" smtClean="0"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func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−1]</m:t>
                        </m:r>
                      </m:num>
                      <m:den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=  2∗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∗[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4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func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altLang="zh-TW" sz="2400" dirty="0"/>
              </a:p>
              <a:p>
                <a:pPr>
                  <a:lnSpc>
                    <a:spcPct val="150000"/>
                  </a:lnSpc>
                </a:pPr>
                <a:r>
                  <a:rPr lang="zh-TW" altLang="en-US" sz="2400" dirty="0" smtClean="0"/>
                  <a:t>∴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func>
                          <m:func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4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26201" y="1491761"/>
                <a:ext cx="8445134" cy="4926623"/>
              </a:xfrm>
              <a:blipFill>
                <a:blip r:embed="rId2"/>
                <a:stretch>
                  <a:fillRect l="-10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92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4736"/>
          </a:xfrm>
        </p:spPr>
        <p:txBody>
          <a:bodyPr>
            <a:noAutofit/>
          </a:bodyPr>
          <a:lstStyle/>
          <a:p>
            <a:r>
              <a:rPr lang="en-US" altLang="zh-TW" sz="4000" b="1" dirty="0" smtClean="0"/>
              <a:t>Note</a:t>
            </a:r>
            <a:endParaRPr lang="zh-TW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82000" y="1861039"/>
                <a:ext cx="3970253" cy="3994638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8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endParaRPr lang="en-US" altLang="zh-TW" sz="28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sz="28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TW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8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sup>
                    </m:sSup>
                  </m:oMath>
                </a14:m>
                <a:endParaRPr lang="en-US" altLang="zh-TW" sz="2800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sz="2800" dirty="0" smtClean="0"/>
                  <a:t>	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800" b="0" i="0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r>
                              <m:rPr>
                                <m:sty m:val="p"/>
                              </m:rPr>
                              <a:rPr lang="en-US" altLang="zh-TW" sz="28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3 −</m:t>
                            </m:r>
                            <m:func>
                              <m:func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TW" sz="28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800" b="0" i="0" smtClean="0"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func>
                          </m:e>
                        </m:func>
                      </m:sup>
                    </m:sSup>
                  </m:oMath>
                </a14:m>
                <a:endParaRPr lang="en-US" altLang="zh-TW" sz="28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sz="2800" dirty="0"/>
                  <a:t>	</a:t>
                </a:r>
                <a14:m>
                  <m:oMath xmlns:m="http://schemas.openxmlformats.org/officeDocument/2006/math">
                    <m:r>
                      <a:rPr lang="en-US" altLang="zh-TW" sz="2800" b="0" i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8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2000" y="1861039"/>
                <a:ext cx="3970253" cy="3994638"/>
              </a:xfr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70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79686" y="650487"/>
            <a:ext cx="8911687" cy="694736"/>
          </a:xfrm>
        </p:spPr>
        <p:txBody>
          <a:bodyPr>
            <a:noAutofit/>
          </a:bodyPr>
          <a:lstStyle/>
          <a:p>
            <a:r>
              <a:rPr lang="en-US" altLang="zh-TW" sz="4000" b="1" dirty="0" smtClean="0"/>
              <a:t>Check : By substitution </a:t>
            </a:r>
            <a:r>
              <a:rPr lang="en-US" altLang="zh-TW" sz="4000" b="1" dirty="0"/>
              <a:t>method </a:t>
            </a:r>
            <a:endParaRPr lang="zh-TW" altLang="en-US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826201" y="1491761"/>
                <a:ext cx="8445134" cy="5181601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400" dirty="0" smtClean="0"/>
                  <a:t>Guess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2400" b="0" i="0" smtClean="0"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zh-TW" altLang="en-US" sz="2400" dirty="0" smtClean="0"/>
                  <a:t> </a:t>
                </a:r>
                <a:endParaRPr lang="en-US" altLang="zh-TW" sz="24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TW" sz="2400" b="0" dirty="0"/>
                  <a:t> </a:t>
                </a:r>
                <a:r>
                  <a:rPr lang="en-US" altLang="zh-TW" sz="2400" b="0" dirty="0" smtClean="0"/>
                  <a:t>We can assume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TW" sz="2400" b="0" dirty="0" smtClean="0">
                  <a:ea typeface="Cambria Math" panose="02040503050406030204" pitchFamily="18" charset="0"/>
                </a:endParaRPr>
              </a:p>
              <a:p>
                <a:r>
                  <a:rPr lang="en-US" altLang="zh-TW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TW" sz="2400" b="0" dirty="0" smtClean="0"/>
              </a:p>
              <a:p>
                <a:pPr marL="0" indent="0">
                  <a:buNone/>
                </a:pPr>
                <a:r>
                  <a:rPr lang="en-US" altLang="zh-TW" sz="2400" dirty="0" smtClean="0"/>
                  <a:t>		  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3∗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func>
                              <m:func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func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∗(</m:t>
                        </m:r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TW" sz="2400" dirty="0" smtClean="0"/>
              </a:p>
              <a:p>
                <a:pPr marL="0" indent="0">
                  <a:buNone/>
                </a:pPr>
                <a:r>
                  <a:rPr lang="en-US" altLang="zh-TW" sz="2400" dirty="0"/>
                  <a:t>	</a:t>
                </a:r>
                <a:r>
                  <a:rPr lang="en-US" altLang="zh-TW" sz="2400" dirty="0" smtClean="0"/>
                  <a:t>	  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2400" b="0" i="0" smtClean="0"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func>
                          </m:sup>
                        </m:sSup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4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400" b="0" dirty="0" smtClean="0"/>
              </a:p>
              <a:p>
                <a:pPr marL="0" indent="0">
                  <a:buNone/>
                </a:pPr>
                <a:r>
                  <a:rPr lang="en-US" altLang="zh-TW" sz="2400" dirty="0" smtClean="0"/>
                  <a:t>		  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TW" sz="24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TW" sz="2400" dirty="0" smtClean="0"/>
                  <a:t>Thus, 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26201" y="1491761"/>
                <a:ext cx="8445134" cy="5181601"/>
              </a:xfrm>
              <a:blipFill>
                <a:blip r:embed="rId2"/>
                <a:stretch>
                  <a:fillRect l="-10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4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Thanks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026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178</TotalTime>
  <Words>71</Words>
  <Application>Microsoft Office PowerPoint</Application>
  <PresentationFormat>寬螢幕</PresentationFormat>
  <Paragraphs>36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Arial</vt:lpstr>
      <vt:lpstr>Cambria Math</vt:lpstr>
      <vt:lpstr>Century Gothic</vt:lpstr>
      <vt:lpstr>Times New Roman</vt:lpstr>
      <vt:lpstr>Wingdings 3</vt:lpstr>
      <vt:lpstr>絲縷</vt:lpstr>
      <vt:lpstr>Algorithmics      HW2</vt:lpstr>
      <vt:lpstr>Question 2</vt:lpstr>
      <vt:lpstr>Recursion tree</vt:lpstr>
      <vt:lpstr>Process</vt:lpstr>
      <vt:lpstr>Note</vt:lpstr>
      <vt:lpstr>Check : By substitution method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Algorithmics</dc:title>
  <dc:creator>Windows 使用者</dc:creator>
  <cp:lastModifiedBy>user</cp:lastModifiedBy>
  <cp:revision>45</cp:revision>
  <cp:lastPrinted>2019-03-05T05:12:19Z</cp:lastPrinted>
  <dcterms:created xsi:type="dcterms:W3CDTF">2019-03-04T18:32:20Z</dcterms:created>
  <dcterms:modified xsi:type="dcterms:W3CDTF">2019-03-12T03:20:44Z</dcterms:modified>
</cp:coreProperties>
</file>