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36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05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01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9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3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74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0EE9-B857-43C0-B4F0-7F0E92135EA5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C6B041-A4DD-406F-814C-80FFC1F49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99934" y="1680519"/>
            <a:ext cx="467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endParaRPr lang="zh-TW" altLang="en-US" sz="6000" dirty="0"/>
          </a:p>
        </p:txBody>
      </p:sp>
      <p:sp>
        <p:nvSpPr>
          <p:cNvPr id="5" name="矩形 4"/>
          <p:cNvSpPr/>
          <p:nvPr/>
        </p:nvSpPr>
        <p:spPr>
          <a:xfrm>
            <a:off x="4999158" y="4117545"/>
            <a:ext cx="1880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endParaRPr lang="zh-TW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(g) T(n)=T(n-1)+n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49325" y="2586679"/>
            <a:ext cx="63084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Let T(0)=</a:t>
            </a:r>
            <a:r>
              <a:rPr lang="en-US" altLang="zh-TW" sz="2400" dirty="0" err="1" smtClean="0"/>
              <a:t>c,c</a:t>
            </a:r>
            <a:r>
              <a:rPr lang="en-US" altLang="zh-TW" sz="2400" dirty="0" smtClean="0"/>
              <a:t> is constant </a:t>
            </a:r>
          </a:p>
          <a:p>
            <a:r>
              <a:rPr lang="en-US" altLang="zh-TW" sz="2400" dirty="0" smtClean="0"/>
              <a:t>T(1)=T(0)+1 , T(2)=T(0)+1+2 ……</a:t>
            </a:r>
          </a:p>
          <a:p>
            <a:r>
              <a:rPr lang="en-US" altLang="zh-TW" sz="2400" dirty="0" smtClean="0"/>
              <a:t>T(n)=T(0)+1+2+…+n</a:t>
            </a:r>
          </a:p>
          <a:p>
            <a:r>
              <a:rPr lang="en-US" altLang="zh-TW" sz="2400" dirty="0" smtClean="0"/>
              <a:t>      =c+(n*(n+1))/2</a:t>
            </a:r>
          </a:p>
          <a:p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T(n)&lt;=</a:t>
            </a:r>
            <a:r>
              <a:rPr lang="en-US" altLang="zh-TW" sz="2400" dirty="0" err="1" smtClean="0"/>
              <a:t>c+n+n</a:t>
            </a:r>
            <a:r>
              <a:rPr lang="en-US" altLang="zh-TW" sz="2400" dirty="0" smtClean="0"/>
              <a:t>+…n=c+n</a:t>
            </a:r>
            <a:r>
              <a:rPr lang="en-US" altLang="zh-TW" sz="2400" baseline="30000" dirty="0" smtClean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aseline="30000" dirty="0" smtClean="0"/>
          </a:p>
          <a:p>
            <a:r>
              <a:rPr lang="en-US" altLang="zh-TW" sz="2400" dirty="0" smtClean="0"/>
              <a:t>-&gt; T(n)=O(n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T(n</a:t>
            </a:r>
            <a:r>
              <a:rPr lang="en-US" altLang="zh-TW" sz="2400" dirty="0"/>
              <a:t>)&gt;=(n*(n+1))/2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r>
              <a:rPr lang="en-US" altLang="zh-TW" sz="2400" dirty="0" smtClean="0"/>
              <a:t>-&gt; </a:t>
            </a:r>
            <a:r>
              <a:rPr lang="en-US" altLang="zh-TW" sz="2400" dirty="0" smtClean="0"/>
              <a:t>T(n)=</a:t>
            </a:r>
            <a:r>
              <a:rPr lang="el-GR" altLang="zh-TW" sz="2400" dirty="0" smtClean="0"/>
              <a:t> Ω</a:t>
            </a:r>
            <a:r>
              <a:rPr lang="en-US" altLang="zh-TW" sz="2400" dirty="0" smtClean="0"/>
              <a:t>(n</a:t>
            </a:r>
            <a:r>
              <a:rPr lang="en-US" altLang="zh-TW" sz="2400" baseline="30000" dirty="0" smtClean="0"/>
              <a:t>2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baseline="30000" dirty="0"/>
          </a:p>
          <a:p>
            <a:endParaRPr lang="en-US" altLang="zh-TW" sz="3600" baseline="30000" dirty="0" smtClean="0"/>
          </a:p>
          <a:p>
            <a:endParaRPr lang="en-US" altLang="zh-TW" sz="3600" baseline="300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7170500" y="4481383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u="sng" dirty="0" err="1" smtClean="0"/>
              <a:t>Hence,T</a:t>
            </a:r>
            <a:r>
              <a:rPr lang="en-US" altLang="zh-TW" sz="3600" u="sng" dirty="0" smtClean="0"/>
              <a:t>(n)=</a:t>
            </a:r>
            <a:r>
              <a:rPr lang="el-GR" altLang="zh-TW" sz="3600" u="sng" dirty="0" smtClean="0"/>
              <a:t> θ</a:t>
            </a:r>
            <a:r>
              <a:rPr lang="en-US" altLang="zh-TW" sz="3600" u="sng" dirty="0" smtClean="0"/>
              <a:t>(n</a:t>
            </a:r>
            <a:r>
              <a:rPr lang="en-US" altLang="zh-TW" sz="3600" u="sng" baseline="30000" dirty="0" smtClean="0"/>
              <a:t>2</a:t>
            </a:r>
            <a:r>
              <a:rPr lang="en-US" altLang="zh-TW" sz="3600" u="sng" dirty="0" smtClean="0"/>
              <a:t>) </a:t>
            </a:r>
            <a:endParaRPr lang="zh-TW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673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(h) T(n)=T(√ n)+1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24611" y="2586679"/>
            <a:ext cx="63084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Let n=2</a:t>
            </a:r>
            <a:r>
              <a:rPr lang="en-US" altLang="zh-TW" sz="2400" baseline="30000" dirty="0" smtClean="0"/>
              <a:t>2^k 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, T(2)=c , c is a constant</a:t>
            </a:r>
          </a:p>
          <a:p>
            <a:endParaRPr lang="en-US" altLang="zh-TW" sz="2400" dirty="0" smtClean="0"/>
          </a:p>
          <a:p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 T(n)=2</a:t>
            </a:r>
            <a:r>
              <a:rPr lang="en-US" altLang="zh-TW" sz="2400" baseline="30000" dirty="0" smtClean="0"/>
              <a:t>2^k-1</a:t>
            </a:r>
            <a:r>
              <a:rPr lang="en-US" altLang="zh-TW" sz="2400" dirty="0" smtClean="0"/>
              <a:t>+1 , let </a:t>
            </a:r>
            <a:r>
              <a:rPr lang="en-US" altLang="zh-TW" sz="2400" dirty="0" err="1" smtClean="0"/>
              <a:t>a</a:t>
            </a:r>
            <a:r>
              <a:rPr lang="en-US" altLang="zh-TW" sz="2400" baseline="-25000" dirty="0" err="1" smtClean="0"/>
              <a:t>k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=2</a:t>
            </a:r>
            <a:r>
              <a:rPr lang="en-US" altLang="zh-TW" sz="2400" baseline="30000" dirty="0" smtClean="0"/>
              <a:t>2^k</a:t>
            </a:r>
          </a:p>
          <a:p>
            <a:r>
              <a:rPr lang="en-US" altLang="zh-TW" sz="2400" baseline="30000" dirty="0" smtClean="0"/>
              <a:t> 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</a:t>
            </a:r>
            <a:r>
              <a:rPr lang="en-US" altLang="zh-TW" sz="2400" baseline="-25000" dirty="0" err="1" smtClean="0"/>
              <a:t>k</a:t>
            </a:r>
            <a:r>
              <a:rPr lang="en-US" altLang="zh-TW" sz="2400" baseline="30000" dirty="0"/>
              <a:t> </a:t>
            </a:r>
            <a:r>
              <a:rPr lang="en-US" altLang="zh-TW" sz="2400" dirty="0" smtClean="0"/>
              <a:t> = a</a:t>
            </a:r>
            <a:r>
              <a:rPr lang="en-US" altLang="zh-TW" sz="2400" baseline="-25000" dirty="0" smtClean="0"/>
              <a:t>k-1</a:t>
            </a:r>
            <a:r>
              <a:rPr lang="en-US" altLang="zh-TW" sz="2400" dirty="0" smtClean="0"/>
              <a:t> +1= a</a:t>
            </a:r>
            <a:r>
              <a:rPr lang="en-US" altLang="zh-TW" sz="2400" baseline="-25000" dirty="0" smtClean="0"/>
              <a:t>k-2</a:t>
            </a:r>
            <a:r>
              <a:rPr lang="en-US" altLang="zh-TW" sz="2400" dirty="0" smtClean="0"/>
              <a:t> +2= a</a:t>
            </a:r>
            <a:r>
              <a:rPr lang="en-US" altLang="zh-TW" sz="2400" baseline="-25000" dirty="0" smtClean="0"/>
              <a:t>0</a:t>
            </a:r>
            <a:r>
              <a:rPr lang="en-US" altLang="zh-TW" sz="2400" baseline="30000" dirty="0" smtClean="0"/>
              <a:t> </a:t>
            </a:r>
            <a:r>
              <a:rPr lang="en-US" altLang="zh-TW" sz="2400" dirty="0" smtClean="0"/>
              <a:t> +k=</a:t>
            </a:r>
            <a:r>
              <a:rPr lang="en-US" altLang="zh-TW" sz="2400" dirty="0" err="1" smtClean="0"/>
              <a:t>c+log</a:t>
            </a:r>
            <a:r>
              <a:rPr lang="en-US" altLang="zh-TW" sz="2400" dirty="0" smtClean="0"/>
              <a:t>(log n)</a:t>
            </a:r>
          </a:p>
          <a:p>
            <a:endParaRPr lang="en-US" altLang="zh-TW" sz="2400" baseline="-25000" dirty="0"/>
          </a:p>
          <a:p>
            <a:endParaRPr lang="en-US" altLang="zh-TW" sz="2400" baseline="-25000" dirty="0" smtClean="0"/>
          </a:p>
          <a:p>
            <a:r>
              <a:rPr lang="en-US" altLang="zh-TW" sz="2400" dirty="0" smtClean="0"/>
              <a:t>=&gt; T(n)=</a:t>
            </a:r>
            <a:r>
              <a:rPr lang="el-GR" altLang="zh-TW" sz="2400" dirty="0" smtClean="0"/>
              <a:t> θ</a:t>
            </a:r>
            <a:r>
              <a:rPr lang="en-US" altLang="zh-TW" sz="2400" dirty="0" smtClean="0"/>
              <a:t>(log(log n))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baseline="30000" dirty="0"/>
          </a:p>
          <a:p>
            <a:endParaRPr lang="en-US" altLang="zh-TW" sz="3600" baseline="30000" dirty="0" smtClean="0"/>
          </a:p>
          <a:p>
            <a:endParaRPr lang="en-US" altLang="zh-TW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35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4087" y="2227473"/>
            <a:ext cx="86332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Give asymptotic upper and lower bounds for T(n) in each of the following recurrences.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 Assume that T(n) is constant for n≦2. Make your bounds as tight as possible, and justify your answers.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98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44" y="1824424"/>
            <a:ext cx="6100587" cy="45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(a) T(n)=2T(n/2)+n³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84785" y="2776150"/>
            <a:ext cx="6264857" cy="3252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By Master Theorem , a=2 , b=2 , f(n)=n³</a:t>
            </a:r>
          </a:p>
          <a:p>
            <a:endParaRPr lang="en-US" altLang="zh-TW" sz="2000" dirty="0" smtClean="0"/>
          </a:p>
          <a:p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smtClean="0"/>
              <a:t> = n , f(n)=</a:t>
            </a:r>
            <a:r>
              <a:rPr lang="el-GR" altLang="zh-TW" sz="2400" dirty="0" smtClean="0"/>
              <a:t>Ω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baseline="30000" dirty="0" smtClean="0"/>
              <a:t> +</a:t>
            </a:r>
            <a:r>
              <a:rPr lang="el-GR" altLang="zh-TW" sz="2400" baseline="30000" dirty="0"/>
              <a:t>ε</a:t>
            </a:r>
            <a:r>
              <a:rPr lang="en-US" altLang="zh-TW" sz="2400" dirty="0" smtClean="0"/>
              <a:t>) , </a:t>
            </a:r>
            <a:r>
              <a:rPr lang="el-GR" altLang="zh-TW" sz="2400" dirty="0" smtClean="0"/>
              <a:t>ε</a:t>
            </a:r>
            <a:r>
              <a:rPr lang="en-US" altLang="zh-TW" sz="2400" dirty="0" smtClean="0"/>
              <a:t>=2 ,</a:t>
            </a:r>
          </a:p>
          <a:p>
            <a:endParaRPr lang="en-US" altLang="zh-TW" sz="2400" dirty="0" smtClean="0"/>
          </a:p>
          <a:p>
            <a:r>
              <a:rPr lang="el-GR" altLang="zh-TW" sz="2400" dirty="0" smtClean="0"/>
              <a:t>ε</a:t>
            </a:r>
            <a:r>
              <a:rPr lang="en-US" altLang="zh-TW" sz="2400" dirty="0" smtClean="0"/>
              <a:t>&gt;0 and 2*f(n/2)&lt;c*f(n) when c=1/3 , c&lt;1</a:t>
            </a:r>
          </a:p>
          <a:p>
            <a:endParaRPr lang="en-US" altLang="zh-TW" sz="2400" dirty="0" smtClean="0"/>
          </a:p>
          <a:p>
            <a:endParaRPr lang="en-US" altLang="zh-TW" sz="2400" baseline="30000" dirty="0"/>
          </a:p>
          <a:p>
            <a:r>
              <a:rPr lang="en-US" altLang="zh-TW" sz="4400" baseline="30000" dirty="0" smtClean="0"/>
              <a:t>=&gt; </a:t>
            </a:r>
            <a:r>
              <a:rPr lang="en-US" altLang="zh-TW" sz="3600" u="sng" baseline="30000" dirty="0" smtClean="0"/>
              <a:t>T(n)=</a:t>
            </a:r>
            <a:r>
              <a:rPr lang="el-GR" altLang="zh-TW" sz="3600" u="sng" baseline="30000" dirty="0" smtClean="0"/>
              <a:t>θ</a:t>
            </a:r>
            <a:r>
              <a:rPr lang="en-US" altLang="zh-TW" sz="3600" u="sng" baseline="30000" dirty="0" smtClean="0"/>
              <a:t>(f(n))=</a:t>
            </a:r>
            <a:r>
              <a:rPr lang="el-GR" altLang="zh-TW" sz="3600" u="sng" baseline="30000" dirty="0" smtClean="0"/>
              <a:t>θ</a:t>
            </a:r>
            <a:r>
              <a:rPr lang="en-US" altLang="zh-TW" sz="3600" u="sng" baseline="30000" dirty="0" smtClean="0"/>
              <a:t>(n³)</a:t>
            </a:r>
          </a:p>
          <a:p>
            <a:endParaRPr lang="en-US" altLang="zh-TW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071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251677" y="1721707"/>
                <a:ext cx="3254417" cy="70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/>
                  <a:t>(b) T(n)=T(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 n)+n</a:t>
                </a: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7" y="1721707"/>
                <a:ext cx="3254417" cy="704295"/>
              </a:xfrm>
              <a:prstGeom prst="rect">
                <a:avLst/>
              </a:prstGeom>
              <a:blipFill rotWithShape="0">
                <a:blip r:embed="rId2"/>
                <a:stretch>
                  <a:fillRect l="-3745"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84785" y="2776150"/>
                <a:ext cx="6471643" cy="3536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By Master Theorem , a=1 ,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, f(n)=n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400" dirty="0" err="1" smtClean="0"/>
                  <a:t>n</a:t>
                </a:r>
                <a:r>
                  <a:rPr lang="en-US" altLang="zh-TW" sz="2400" baseline="30000" dirty="0" err="1" smtClean="0"/>
                  <a:t>log</a:t>
                </a:r>
                <a:r>
                  <a:rPr lang="en-US" altLang="zh-TW" sz="1600" baseline="30000" dirty="0" err="1" smtClean="0"/>
                  <a:t>b</a:t>
                </a:r>
                <a:r>
                  <a:rPr lang="en-US" altLang="zh-TW" sz="2400" baseline="30000" dirty="0" err="1" smtClean="0"/>
                  <a:t>a</a:t>
                </a:r>
                <a:r>
                  <a:rPr lang="en-US" altLang="zh-TW" sz="2400" dirty="0" smtClean="0"/>
                  <a:t> = n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 smtClean="0"/>
                  <a:t> =1  , f(n)=</a:t>
                </a:r>
                <a:r>
                  <a:rPr lang="el-GR" altLang="zh-TW" sz="2400" dirty="0" smtClean="0"/>
                  <a:t>Ω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 err="1" smtClean="0"/>
                  <a:t>n</a:t>
                </a:r>
                <a:r>
                  <a:rPr lang="en-US" altLang="zh-TW" sz="2400" baseline="30000" dirty="0" err="1" smtClean="0"/>
                  <a:t>log</a:t>
                </a:r>
                <a:r>
                  <a:rPr lang="en-US" altLang="zh-TW" sz="1600" baseline="30000" dirty="0" err="1" smtClean="0"/>
                  <a:t>b</a:t>
                </a:r>
                <a:r>
                  <a:rPr lang="en-US" altLang="zh-TW" sz="2400" baseline="30000" dirty="0" err="1" smtClean="0"/>
                  <a:t>a</a:t>
                </a:r>
                <a:r>
                  <a:rPr lang="en-US" altLang="zh-TW" sz="2400" baseline="30000" dirty="0" smtClean="0"/>
                  <a:t> +</a:t>
                </a:r>
                <a:r>
                  <a:rPr lang="el-GR" altLang="zh-TW" sz="2400" baseline="30000" dirty="0"/>
                  <a:t>ε</a:t>
                </a:r>
                <a:r>
                  <a:rPr lang="en-US" altLang="zh-TW" sz="2400" dirty="0" smtClean="0"/>
                  <a:t>) , </a:t>
                </a:r>
                <a:r>
                  <a:rPr lang="el-GR" altLang="zh-TW" sz="2400" dirty="0" smtClean="0"/>
                  <a:t>ε</a:t>
                </a:r>
                <a:r>
                  <a:rPr lang="en-US" altLang="zh-TW" sz="2400" dirty="0" smtClean="0"/>
                  <a:t>=1 ,</a:t>
                </a:r>
              </a:p>
              <a:p>
                <a:endParaRPr lang="en-US" altLang="zh-TW" sz="2400" dirty="0" smtClean="0"/>
              </a:p>
              <a:p>
                <a:r>
                  <a:rPr lang="el-GR" altLang="zh-TW" sz="2400" dirty="0" smtClean="0"/>
                  <a:t>ε</a:t>
                </a:r>
                <a:r>
                  <a:rPr lang="en-US" altLang="zh-TW" sz="2400" dirty="0" smtClean="0"/>
                  <a:t>&gt;0 and 1*f(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*n)&lt;c*f(n) when c=0.91 , c&lt;1</a:t>
                </a:r>
              </a:p>
              <a:p>
                <a:endParaRPr lang="en-US" altLang="zh-TW" sz="2400" dirty="0" smtClean="0"/>
              </a:p>
              <a:p>
                <a:endParaRPr lang="en-US" altLang="zh-TW" sz="2400" baseline="30000" dirty="0"/>
              </a:p>
              <a:p>
                <a:r>
                  <a:rPr lang="en-US" altLang="zh-TW" sz="4400" baseline="30000" dirty="0" smtClean="0"/>
                  <a:t>=&gt; </a:t>
                </a:r>
                <a:r>
                  <a:rPr lang="en-US" altLang="zh-TW" sz="3600" u="sng" baseline="30000" dirty="0" smtClean="0"/>
                  <a:t>T(n)=</a:t>
                </a:r>
                <a:r>
                  <a:rPr lang="el-GR" altLang="zh-TW" sz="3600" u="sng" baseline="30000" dirty="0" smtClean="0"/>
                  <a:t>θ</a:t>
                </a:r>
                <a:r>
                  <a:rPr lang="en-US" altLang="zh-TW" sz="3600" u="sng" baseline="30000" dirty="0" smtClean="0"/>
                  <a:t>(f(n))=</a:t>
                </a:r>
                <a:r>
                  <a:rPr lang="el-GR" altLang="zh-TW" sz="3600" u="sng" baseline="30000" dirty="0" smtClean="0"/>
                  <a:t>θ</a:t>
                </a:r>
                <a:r>
                  <a:rPr lang="en-US" altLang="zh-TW" sz="3600" u="sng" baseline="30000" dirty="0" smtClean="0"/>
                  <a:t>(n)</a:t>
                </a:r>
              </a:p>
              <a:p>
                <a:endParaRPr lang="en-US" altLang="zh-TW" sz="3600" baseline="30000" dirty="0" smtClean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85" y="2776150"/>
                <a:ext cx="6471643" cy="3536609"/>
              </a:xfrm>
              <a:prstGeom prst="rect">
                <a:avLst/>
              </a:prstGeom>
              <a:blipFill rotWithShape="0">
                <a:blip r:embed="rId3"/>
                <a:stretch>
                  <a:fillRect l="-2072" r="-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(c) T(n)=16T(n/4)+n</a:t>
            </a:r>
            <a:r>
              <a:rPr lang="en-US" altLang="zh-TW" sz="2800" baseline="30000" dirty="0" smtClean="0"/>
              <a:t>2</a:t>
            </a:r>
            <a:endParaRPr lang="en-US" altLang="zh-TW" sz="2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2184785" y="2776150"/>
            <a:ext cx="509306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By Master Theorem , a=16 , b=4 , f(n)=n</a:t>
            </a:r>
            <a:r>
              <a:rPr lang="en-US" altLang="zh-TW" sz="2000" baseline="30000" dirty="0" smtClean="0"/>
              <a:t>2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smtClean="0"/>
              <a:t> = 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, f(n)=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baseline="30000" dirty="0" smtClean="0"/>
              <a:t> </a:t>
            </a:r>
            <a:r>
              <a:rPr lang="en-US" altLang="zh-TW" sz="2400" dirty="0" smtClean="0"/>
              <a:t>) , </a:t>
            </a:r>
          </a:p>
          <a:p>
            <a:endParaRPr lang="en-US" altLang="zh-TW" sz="2400" dirty="0" smtClean="0"/>
          </a:p>
          <a:p>
            <a:endParaRPr lang="en-US" altLang="zh-TW" sz="2400" baseline="30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zh-TW" sz="3600" baseline="-25000" dirty="0" smtClean="0"/>
              <a:t> </a:t>
            </a:r>
            <a:r>
              <a:rPr lang="en-US" altLang="zh-TW" sz="3600" dirty="0" smtClean="0"/>
              <a:t> </a:t>
            </a:r>
            <a:r>
              <a:rPr lang="en-US" altLang="zh-TW" sz="2400" u="sng" dirty="0" smtClean="0"/>
              <a:t>T(n)=</a:t>
            </a:r>
            <a:r>
              <a:rPr lang="el-GR" altLang="zh-TW" sz="2400" u="sng" dirty="0" smtClean="0"/>
              <a:t> θ</a:t>
            </a:r>
            <a:r>
              <a:rPr lang="en-US" altLang="zh-TW" sz="2400" u="sng" dirty="0" smtClean="0"/>
              <a:t>(</a:t>
            </a:r>
            <a:r>
              <a:rPr lang="en-US" altLang="zh-TW" sz="2400" u="sng" dirty="0" err="1" smtClean="0"/>
              <a:t>n</a:t>
            </a:r>
            <a:r>
              <a:rPr lang="en-US" altLang="zh-TW" sz="2400" u="sng" baseline="30000" dirty="0" err="1" smtClean="0"/>
              <a:t>log</a:t>
            </a:r>
            <a:r>
              <a:rPr lang="en-US" altLang="zh-TW" sz="1600" u="sng" baseline="30000" dirty="0" err="1" smtClean="0"/>
              <a:t>b</a:t>
            </a:r>
            <a:r>
              <a:rPr lang="en-US" altLang="zh-TW" sz="2400" u="sng" baseline="30000" dirty="0" err="1" smtClean="0"/>
              <a:t>a</a:t>
            </a:r>
            <a:r>
              <a:rPr lang="en-US" altLang="zh-TW" sz="2400" u="sng" baseline="-25000" dirty="0"/>
              <a:t> </a:t>
            </a:r>
            <a:r>
              <a:rPr lang="en-US" altLang="zh-TW" sz="2400" u="sng" dirty="0" smtClean="0"/>
              <a:t> *log n</a:t>
            </a:r>
            <a:r>
              <a:rPr lang="en-US" altLang="zh-TW" sz="2400" u="sng" baseline="30000" dirty="0" smtClean="0"/>
              <a:t> </a:t>
            </a:r>
            <a:r>
              <a:rPr lang="en-US" altLang="zh-TW" sz="2400" u="sng" dirty="0" smtClean="0"/>
              <a:t>) </a:t>
            </a:r>
            <a:endParaRPr lang="en-US" altLang="zh-TW" sz="2400" u="sng" baseline="-25000" dirty="0"/>
          </a:p>
          <a:p>
            <a:pPr marL="571500" indent="-571500">
              <a:buFont typeface="Symbol" panose="05050102010706020507" pitchFamily="18" charset="2"/>
              <a:buChar char="Þ"/>
            </a:pPr>
            <a:endParaRPr lang="en-US" altLang="zh-TW" sz="3600" baseline="30000" dirty="0" smtClean="0"/>
          </a:p>
          <a:p>
            <a:endParaRPr lang="en-US" altLang="zh-TW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2298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(d) T(n)=7T(n/3)+n</a:t>
            </a:r>
            <a:r>
              <a:rPr lang="en-US" altLang="zh-TW" sz="2800" baseline="30000" dirty="0" smtClean="0"/>
              <a:t>2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84785" y="2776150"/>
                <a:ext cx="7478329" cy="3879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By Master Theorem , a=7 , b=3 , f(n)=n</a:t>
                </a:r>
                <a:r>
                  <a:rPr lang="en-US" altLang="zh-TW" sz="2000" baseline="30000" dirty="0" smtClean="0"/>
                  <a:t>2</a:t>
                </a:r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400" dirty="0" err="1" smtClean="0"/>
                  <a:t>n</a:t>
                </a:r>
                <a:r>
                  <a:rPr lang="en-US" altLang="zh-TW" sz="2400" baseline="30000" dirty="0" err="1" smtClean="0"/>
                  <a:t>log</a:t>
                </a:r>
                <a:r>
                  <a:rPr lang="en-US" altLang="zh-TW" sz="1600" baseline="30000" dirty="0" err="1" smtClean="0"/>
                  <a:t>b</a:t>
                </a:r>
                <a:r>
                  <a:rPr lang="en-US" altLang="zh-TW" sz="2400" baseline="30000" dirty="0" err="1" smtClean="0"/>
                  <a:t>a</a:t>
                </a:r>
                <a:r>
                  <a:rPr lang="en-US" altLang="zh-TW" sz="2400" dirty="0" smtClean="0"/>
                  <a:t> = n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baseline="30000" dirty="0" smtClean="0"/>
                  <a:t>…=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err="1" smtClean="0"/>
                  <a:t>n</a:t>
                </a:r>
                <a:r>
                  <a:rPr lang="en-US" altLang="zh-TW" sz="2400" baseline="30000" dirty="0" err="1" smtClean="0"/>
                  <a:t>k</a:t>
                </a:r>
                <a:r>
                  <a:rPr lang="en-US" altLang="zh-TW" sz="2400" dirty="0" smtClean="0"/>
                  <a:t>  , k&lt;2 , f(n)=</a:t>
                </a:r>
                <a:r>
                  <a:rPr lang="el-GR" altLang="zh-TW" sz="2400" dirty="0"/>
                  <a:t> Ω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 err="1" smtClean="0"/>
                  <a:t>n</a:t>
                </a:r>
                <a:r>
                  <a:rPr lang="en-US" altLang="zh-TW" sz="2400" baseline="30000" dirty="0" err="1" smtClean="0"/>
                  <a:t>log</a:t>
                </a:r>
                <a:r>
                  <a:rPr lang="en-US" altLang="zh-TW" sz="1600" baseline="30000" dirty="0" err="1" smtClean="0"/>
                  <a:t>b</a:t>
                </a:r>
                <a:r>
                  <a:rPr lang="en-US" altLang="zh-TW" sz="2400" baseline="30000" dirty="0" err="1" smtClean="0"/>
                  <a:t>a</a:t>
                </a:r>
                <a:r>
                  <a:rPr lang="en-US" altLang="zh-TW" sz="2400" baseline="30000" dirty="0" smtClean="0"/>
                  <a:t> + </a:t>
                </a:r>
                <a:r>
                  <a:rPr lang="el-GR" altLang="zh-TW" sz="2400" baseline="30000" dirty="0" smtClean="0"/>
                  <a:t>ε</a:t>
                </a:r>
                <a:r>
                  <a:rPr lang="en-US" altLang="zh-TW" sz="2400" dirty="0" smtClean="0"/>
                  <a:t>) , </a:t>
                </a:r>
                <a:r>
                  <a:rPr lang="el-GR" altLang="zh-TW" sz="2400" dirty="0" smtClean="0"/>
                  <a:t>ε</a:t>
                </a:r>
                <a:r>
                  <a:rPr lang="en-US" altLang="zh-TW" sz="2400" dirty="0" smtClean="0"/>
                  <a:t>=2-log</a:t>
                </a:r>
                <a:r>
                  <a:rPr lang="en-US" altLang="zh-TW" sz="2400" baseline="-25000" dirty="0" smtClean="0"/>
                  <a:t>3</a:t>
                </a:r>
                <a:r>
                  <a:rPr lang="en-US" altLang="zh-TW" sz="2400" baseline="30000" dirty="0" smtClean="0"/>
                  <a:t>7</a:t>
                </a:r>
                <a:r>
                  <a:rPr lang="en-US" altLang="zh-TW" sz="2400" baseline="-25000" dirty="0" smtClean="0"/>
                  <a:t> </a:t>
                </a:r>
                <a:r>
                  <a:rPr lang="en-US" altLang="zh-TW" sz="2400" dirty="0" smtClean="0"/>
                  <a:t> ,</a:t>
                </a:r>
              </a:p>
              <a:p>
                <a:r>
                  <a:rPr lang="en-US" altLang="zh-TW" sz="2400" dirty="0" smtClean="0"/>
                  <a:t> </a:t>
                </a:r>
              </a:p>
              <a:p>
                <a:r>
                  <a:rPr lang="el-GR" altLang="zh-TW" sz="2400" dirty="0" smtClean="0"/>
                  <a:t>ε</a:t>
                </a:r>
                <a:r>
                  <a:rPr lang="en-US" altLang="zh-TW" sz="2400" dirty="0" smtClean="0"/>
                  <a:t>&gt;0 and 7*f(n/3)&lt;c*f(n) when 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 ,c&lt;1</a:t>
                </a:r>
              </a:p>
              <a:p>
                <a:endParaRPr lang="en-US" altLang="zh-TW" sz="2400" dirty="0" smtClean="0"/>
              </a:p>
              <a:p>
                <a:endParaRPr lang="en-US" altLang="zh-TW" sz="2400" baseline="30000" dirty="0"/>
              </a:p>
              <a:p>
                <a:pPr marL="571500" indent="-571500">
                  <a:buFont typeface="Symbol" panose="05050102010706020507" pitchFamily="18" charset="2"/>
                  <a:buChar char="Þ"/>
                </a:pPr>
                <a:r>
                  <a:rPr lang="en-US" altLang="zh-TW" sz="3600" baseline="-25000" dirty="0" smtClean="0"/>
                  <a:t> </a:t>
                </a:r>
                <a:r>
                  <a:rPr lang="en-US" altLang="zh-TW" sz="3600" dirty="0" smtClean="0"/>
                  <a:t> </a:t>
                </a:r>
                <a:r>
                  <a:rPr lang="en-US" altLang="zh-TW" sz="2400" u="sng" dirty="0" smtClean="0"/>
                  <a:t>T(n)=</a:t>
                </a:r>
                <a:r>
                  <a:rPr lang="el-GR" altLang="zh-TW" sz="2400" u="sng" dirty="0" smtClean="0"/>
                  <a:t> θ</a:t>
                </a:r>
                <a:r>
                  <a:rPr lang="en-US" altLang="zh-TW" sz="2400" u="sng" dirty="0" smtClean="0"/>
                  <a:t>(f(n))=</a:t>
                </a:r>
                <a:r>
                  <a:rPr lang="el-GR" altLang="zh-TW" sz="2400" u="sng" dirty="0" smtClean="0"/>
                  <a:t> θ</a:t>
                </a:r>
                <a:r>
                  <a:rPr lang="en-US" altLang="zh-TW" sz="2400" u="sng" dirty="0" smtClean="0"/>
                  <a:t>(n</a:t>
                </a:r>
                <a:r>
                  <a:rPr lang="en-US" altLang="zh-TW" sz="2400" u="sng" baseline="30000" dirty="0" smtClean="0"/>
                  <a:t>2</a:t>
                </a:r>
                <a:r>
                  <a:rPr lang="en-US" altLang="zh-TW" sz="2400" u="sng" dirty="0" smtClean="0"/>
                  <a:t>) </a:t>
                </a:r>
                <a:endParaRPr lang="en-US" altLang="zh-TW" sz="2400" u="sng" baseline="-25000" dirty="0"/>
              </a:p>
              <a:p>
                <a:pPr marL="571500" indent="-571500">
                  <a:buFont typeface="Symbol" panose="05050102010706020507" pitchFamily="18" charset="2"/>
                  <a:buChar char="Þ"/>
                </a:pPr>
                <a:endParaRPr lang="en-US" altLang="zh-TW" sz="3600" baseline="30000" dirty="0" smtClean="0"/>
              </a:p>
              <a:p>
                <a:endParaRPr lang="en-US" altLang="zh-TW" sz="3600" baseline="30000" dirty="0" smtClean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85" y="2776150"/>
                <a:ext cx="7478329" cy="3879011"/>
              </a:xfrm>
              <a:prstGeom prst="rect">
                <a:avLst/>
              </a:prstGeom>
              <a:blipFill rotWithShape="0">
                <a:blip r:embed="rId2"/>
                <a:stretch>
                  <a:fillRect l="-2526" t="-785" r="-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(e) T(n)=7T(n/2)+n</a:t>
            </a:r>
            <a:r>
              <a:rPr lang="en-US" altLang="zh-TW" sz="2800" baseline="30000" dirty="0" smtClean="0"/>
              <a:t>2</a:t>
            </a:r>
            <a:endParaRPr lang="en-US" altLang="zh-TW" sz="2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2184785" y="2776150"/>
            <a:ext cx="793358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By Master Theorem , a=7 , b=2 , f(n)=n</a:t>
            </a:r>
            <a:r>
              <a:rPr lang="en-US" altLang="zh-TW" sz="2000" baseline="30000" dirty="0" smtClean="0"/>
              <a:t>2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smtClean="0"/>
              <a:t> = n</a:t>
            </a:r>
            <a:r>
              <a:rPr lang="en-US" altLang="zh-TW" sz="2400" baseline="30000" dirty="0" smtClean="0"/>
              <a:t>2…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k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 , k&gt;2</a:t>
            </a:r>
            <a:r>
              <a:rPr lang="en-US" altLang="zh-TW" sz="2400" baseline="-25000" dirty="0"/>
              <a:t> </a:t>
            </a:r>
            <a:r>
              <a:rPr lang="en-US" altLang="zh-TW" sz="2400" dirty="0" smtClean="0"/>
              <a:t> , f(n)=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baseline="30000" dirty="0" smtClean="0"/>
              <a:t> - </a:t>
            </a:r>
            <a:r>
              <a:rPr lang="el-GR" altLang="zh-TW" sz="2400" baseline="30000" dirty="0" smtClean="0"/>
              <a:t>ε</a:t>
            </a:r>
            <a:r>
              <a:rPr lang="en-US" altLang="zh-TW" sz="2400" dirty="0" smtClean="0"/>
              <a:t>) , </a:t>
            </a:r>
            <a:r>
              <a:rPr lang="el-GR" altLang="zh-TW" sz="2400" dirty="0" smtClean="0"/>
              <a:t>ε</a:t>
            </a:r>
            <a:r>
              <a:rPr lang="en-US" altLang="zh-TW" sz="2400" dirty="0" smtClean="0"/>
              <a:t>=log</a:t>
            </a:r>
            <a:r>
              <a:rPr lang="en-US" altLang="zh-TW" sz="2400" baseline="-25000" dirty="0" smtClean="0"/>
              <a:t>2</a:t>
            </a:r>
            <a:r>
              <a:rPr lang="en-US" altLang="zh-TW" sz="2400" baseline="30000" dirty="0" smtClean="0"/>
              <a:t>7</a:t>
            </a:r>
            <a:r>
              <a:rPr lang="en-US" altLang="zh-TW" sz="2400" dirty="0" smtClean="0"/>
              <a:t> -2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 ,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l-GR" altLang="zh-TW" sz="2400" dirty="0" smtClean="0"/>
              <a:t>ε</a:t>
            </a:r>
            <a:r>
              <a:rPr lang="en-US" altLang="zh-TW" sz="2400" dirty="0" smtClean="0"/>
              <a:t>&gt;0 and 2*f(n/2)&lt;c*f(n)</a:t>
            </a:r>
          </a:p>
          <a:p>
            <a:endParaRPr lang="en-US" altLang="zh-TW" sz="2400" dirty="0" smtClean="0"/>
          </a:p>
          <a:p>
            <a:endParaRPr lang="en-US" altLang="zh-TW" sz="2400" baseline="30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zh-TW" sz="3600" baseline="-25000" dirty="0" smtClean="0"/>
              <a:t> </a:t>
            </a:r>
            <a:r>
              <a:rPr lang="en-US" altLang="zh-TW" sz="3600" dirty="0" smtClean="0"/>
              <a:t> </a:t>
            </a:r>
            <a:r>
              <a:rPr lang="en-US" altLang="zh-TW" sz="2400" u="sng" dirty="0" smtClean="0"/>
              <a:t>T(n)=</a:t>
            </a:r>
            <a:r>
              <a:rPr lang="el-GR" altLang="zh-TW" sz="2400" u="sng" dirty="0" smtClean="0"/>
              <a:t> θ</a:t>
            </a:r>
            <a:r>
              <a:rPr lang="en-US" altLang="zh-TW" sz="2400" u="sng" dirty="0" smtClean="0"/>
              <a:t>(</a:t>
            </a:r>
            <a:r>
              <a:rPr lang="en-US" altLang="zh-TW" sz="2400" u="sng" dirty="0" err="1" smtClean="0"/>
              <a:t>n</a:t>
            </a:r>
            <a:r>
              <a:rPr lang="en-US" altLang="zh-TW" sz="2400" u="sng" baseline="30000" dirty="0" err="1" smtClean="0"/>
              <a:t>log</a:t>
            </a:r>
            <a:r>
              <a:rPr lang="en-US" altLang="zh-TW" sz="1600" u="sng" baseline="30000" dirty="0" err="1" smtClean="0"/>
              <a:t>b</a:t>
            </a:r>
            <a:r>
              <a:rPr lang="en-US" altLang="zh-TW" sz="2400" u="sng" baseline="30000" dirty="0" err="1" smtClean="0"/>
              <a:t>a</a:t>
            </a:r>
            <a:r>
              <a:rPr lang="en-US" altLang="zh-TW" sz="2400" u="sng" dirty="0" smtClean="0"/>
              <a:t>)=</a:t>
            </a:r>
            <a:r>
              <a:rPr lang="el-GR" altLang="zh-TW" sz="2400" u="sng" dirty="0" smtClean="0"/>
              <a:t> θ</a:t>
            </a:r>
            <a:r>
              <a:rPr lang="en-US" altLang="zh-TW" sz="2400" u="sng" dirty="0" smtClean="0"/>
              <a:t>(n</a:t>
            </a:r>
            <a:r>
              <a:rPr lang="en-US" altLang="zh-TW" sz="2400" u="sng" baseline="30000" dirty="0" smtClean="0"/>
              <a:t>log</a:t>
            </a:r>
            <a:r>
              <a:rPr lang="en-US" altLang="zh-TW" sz="1600" u="sng" baseline="30000" dirty="0" smtClean="0"/>
              <a:t>2</a:t>
            </a:r>
            <a:r>
              <a:rPr lang="en-US" altLang="zh-TW" sz="2400" u="sng" baseline="30000" dirty="0"/>
              <a:t>7</a:t>
            </a:r>
            <a:r>
              <a:rPr lang="en-US" altLang="zh-TW" sz="2400" u="sng" dirty="0" smtClean="0"/>
              <a:t>) </a:t>
            </a:r>
            <a:endParaRPr lang="en-US" altLang="zh-TW" sz="2400" u="sng" baseline="-25000" dirty="0"/>
          </a:p>
          <a:p>
            <a:pPr marL="571500" indent="-571500">
              <a:buFont typeface="Symbol" panose="05050102010706020507" pitchFamily="18" charset="2"/>
              <a:buChar char="Þ"/>
            </a:pPr>
            <a:endParaRPr lang="en-US" altLang="zh-TW" sz="3600" baseline="30000" dirty="0" smtClean="0"/>
          </a:p>
          <a:p>
            <a:endParaRPr lang="en-US" altLang="zh-TW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661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7" y="432261"/>
            <a:ext cx="10178322" cy="106403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1677" y="1721707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(f) T(n)=2T(n/4)+√n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84785" y="2776150"/>
            <a:ext cx="607089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By Master Theorem , a=2 , b=4 , f(n)= √n</a:t>
            </a:r>
          </a:p>
          <a:p>
            <a:endParaRPr lang="en-US" altLang="zh-TW" sz="2000" dirty="0" smtClean="0"/>
          </a:p>
          <a:p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smtClean="0"/>
              <a:t> = √n , f(n)=</a:t>
            </a:r>
            <a:r>
              <a:rPr lang="el-GR" altLang="zh-TW" sz="2400" dirty="0" smtClean="0"/>
              <a:t> θ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</a:t>
            </a:r>
            <a:r>
              <a:rPr lang="en-US" altLang="zh-TW" sz="2400" baseline="30000" dirty="0" err="1" smtClean="0"/>
              <a:t>log</a:t>
            </a:r>
            <a:r>
              <a:rPr lang="en-US" altLang="zh-TW" sz="1600" baseline="30000" dirty="0" err="1" smtClean="0"/>
              <a:t>b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smtClean="0"/>
              <a:t>) </a:t>
            </a:r>
          </a:p>
          <a:p>
            <a:endParaRPr lang="en-US" altLang="zh-TW" sz="2400" dirty="0" smtClean="0"/>
          </a:p>
          <a:p>
            <a:endParaRPr lang="en-US" altLang="zh-TW" sz="2400" baseline="30000" dirty="0"/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zh-TW" sz="3600" u="sng" dirty="0" smtClean="0"/>
              <a:t> </a:t>
            </a:r>
            <a:r>
              <a:rPr lang="en-US" altLang="zh-TW" sz="2400" u="sng" dirty="0" smtClean="0"/>
              <a:t>T(n)=</a:t>
            </a:r>
            <a:r>
              <a:rPr lang="el-GR" altLang="zh-TW" sz="2400" u="sng" dirty="0" smtClean="0"/>
              <a:t> θ</a:t>
            </a:r>
            <a:r>
              <a:rPr lang="en-US" altLang="zh-TW" sz="2400" u="sng" dirty="0" smtClean="0"/>
              <a:t>(</a:t>
            </a:r>
            <a:r>
              <a:rPr lang="en-US" altLang="zh-TW" sz="2400" u="sng" dirty="0" err="1" smtClean="0"/>
              <a:t>n</a:t>
            </a:r>
            <a:r>
              <a:rPr lang="en-US" altLang="zh-TW" sz="2400" u="sng" baseline="30000" dirty="0" err="1" smtClean="0"/>
              <a:t>log</a:t>
            </a:r>
            <a:r>
              <a:rPr lang="en-US" altLang="zh-TW" sz="1600" u="sng" baseline="30000" dirty="0" err="1" smtClean="0"/>
              <a:t>b</a:t>
            </a:r>
            <a:r>
              <a:rPr lang="en-US" altLang="zh-TW" sz="2400" u="sng" baseline="30000" dirty="0" err="1" smtClean="0"/>
              <a:t>a</a:t>
            </a:r>
            <a:r>
              <a:rPr lang="en-US" altLang="zh-TW" sz="2400" u="sng" dirty="0" smtClean="0"/>
              <a:t> *log n)=</a:t>
            </a:r>
            <a:r>
              <a:rPr lang="el-GR" altLang="zh-TW" sz="2400" u="sng" dirty="0" smtClean="0"/>
              <a:t> θ</a:t>
            </a:r>
            <a:r>
              <a:rPr lang="en-US" altLang="zh-TW" sz="2400" u="sng" dirty="0" smtClean="0"/>
              <a:t>(√n *log n) </a:t>
            </a:r>
            <a:endParaRPr lang="en-US" altLang="zh-TW" sz="2400" u="sng" baseline="-25000" dirty="0"/>
          </a:p>
          <a:p>
            <a:pPr marL="571500" indent="-571500">
              <a:buFont typeface="Symbol" panose="05050102010706020507" pitchFamily="18" charset="2"/>
              <a:buChar char="Þ"/>
            </a:pPr>
            <a:endParaRPr lang="en-US" altLang="zh-TW" sz="3600" baseline="30000" dirty="0" smtClean="0"/>
          </a:p>
          <a:p>
            <a:endParaRPr lang="en-US" altLang="zh-TW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487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449</Words>
  <Application>Microsoft Office PowerPoint</Application>
  <PresentationFormat>寬螢幕</PresentationFormat>
  <Paragraphs>96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Arial</vt:lpstr>
      <vt:lpstr>Cambria Math</vt:lpstr>
      <vt:lpstr>Century Gothic</vt:lpstr>
      <vt:lpstr>Symbol</vt:lpstr>
      <vt:lpstr>Times New Roman</vt:lpstr>
      <vt:lpstr>Wingdings 3</vt:lpstr>
      <vt:lpstr>絲縷</vt:lpstr>
      <vt:lpstr>PowerPoint 簡報</vt:lpstr>
      <vt:lpstr>Question</vt:lpstr>
      <vt:lpstr>Master Theorem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ass123dd</dc:creator>
  <cp:lastModifiedBy>ass123dd</cp:lastModifiedBy>
  <cp:revision>17</cp:revision>
  <dcterms:created xsi:type="dcterms:W3CDTF">2019-03-11T04:53:52Z</dcterms:created>
  <dcterms:modified xsi:type="dcterms:W3CDTF">2019-03-11T12:38:34Z</dcterms:modified>
</cp:coreProperties>
</file>