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5" r:id="rId6"/>
    <p:sldId id="261" r:id="rId7"/>
    <p:sldId id="259" r:id="rId8"/>
    <p:sldId id="262" r:id="rId9"/>
    <p:sldId id="266" r:id="rId10"/>
    <p:sldId id="263" r:id="rId11"/>
    <p:sldId id="267" r:id="rId12"/>
    <p:sldId id="264" r:id="rId13"/>
    <p:sldId id="268" r:id="rId14"/>
    <p:sldId id="269" r:id="rId15"/>
  </p:sldIdLst>
  <p:sldSz cx="12192000" cy="6858000"/>
  <p:notesSz cx="6858000" cy="9144000"/>
  <p:custShowLst>
    <p:custShow name="自訂放映 1" id="0">
      <p:sldLst>
        <p:sld r:id="rId2"/>
        <p:sld r:id="rId3"/>
        <p:sld r:id="rId4"/>
        <p:sld r:id="rId8"/>
        <p:sld r:id="rId5"/>
        <p:sld r:id="rId8"/>
        <p:sld r:id="rId7"/>
      </p:sldLst>
    </p:custShow>
  </p:custShow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815B2-31AA-46B3-973F-180196FD6227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F66DC-EA6B-4EED-AC5C-38DA6D6437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01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4C757C-9163-4CEF-B5D3-458F99609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3D42F97-46D5-427C-A4BC-2A94B380D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553F2F-6FF0-47CA-8077-2A35A0B30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C0BE-A728-43EB-B8F6-53EED05B67B9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10C70F-DFCE-4C23-81BE-81BBA052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BA5AE4-BF28-47B2-A713-4B7A8A4B2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8A1A-D22B-4342-B65F-091AD0815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406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AA0061-184D-4CDE-BBBE-1E368CF3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0D1E1E3-511C-4FB0-8C4B-F7AAE785B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73B0AC-9E66-4C6E-B8D8-0633746E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C0BE-A728-43EB-B8F6-53EED05B67B9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E0267E-4F4E-4ABB-96BF-BE40904F5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FB91B2-4F69-4873-8815-665BA487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8A1A-D22B-4342-B65F-091AD0815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572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054B7D6-D452-44DA-B792-5766277780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AA0C05E-E7FC-4E3B-9E6F-4E6A8E035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C21340-E91B-4CCB-86BC-81872DA79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C0BE-A728-43EB-B8F6-53EED05B67B9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367BF2-A43C-4804-A97B-3AAC999D7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DEBEE2-5589-472A-AB0F-872844737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8A1A-D22B-4342-B65F-091AD0815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75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5943C0-67DD-400D-A8B4-D27A0F2EB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641E92-4F5A-4050-9A6C-11D11A2C1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9A99E3-DDD0-4373-B115-29242DA33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C0BE-A728-43EB-B8F6-53EED05B67B9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F09A27-E646-4C20-9CE6-FE07757F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5EB71A-0758-424B-BA1D-302692546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8A1A-D22B-4342-B65F-091AD0815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311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8BC771-E55A-41F9-93E4-5BB017C9D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3A268B-F3BD-4362-9AEC-E437F424E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26DDAA-133A-4B5F-AC74-78001E7D3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C0BE-A728-43EB-B8F6-53EED05B67B9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B9D767-F5AE-4FBA-8B7B-C38F3047D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3D3EB4-D125-40EA-9A04-88B160D0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8A1A-D22B-4342-B65F-091AD0815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04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08F818-B830-4880-A361-124F24ABC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E9CCA1-9DC1-4277-AF28-07FB838E1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352E272-23AB-4C4F-BBF7-E6A8B9FD8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3295F1-DE7E-4998-9A06-A2364B52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C0BE-A728-43EB-B8F6-53EED05B67B9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6EF65A1-5E65-4F25-B88A-CB4300F9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4954B2-1B7A-431C-BBD2-12D714DA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8A1A-D22B-4342-B65F-091AD0815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30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456ECC-60D6-414E-ADD4-A6DC7AEB5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84FBBC-30BE-4624-B4FD-B5BB8D5B2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6F7EE39-5F90-4C79-AFF7-0C240E63A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1AF1998-A11A-4F97-BBEA-F4D13738C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B628FD0-BC01-41F8-BF01-BCEAF0F48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112AAB3-47E3-47C8-99A1-65013511F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C0BE-A728-43EB-B8F6-53EED05B67B9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0DE78F2-879B-40AB-9E18-CC8937EBF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9142A71-E5B0-443B-AF4D-3528CD141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8A1A-D22B-4342-B65F-091AD0815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03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B606F6-95F1-444B-84B8-07143BF64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B857038-9339-4F49-8A4E-B2B74E46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C0BE-A728-43EB-B8F6-53EED05B67B9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43725A4-432F-481C-8687-60C8A5536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AE4CDF6-D749-4B69-A4D2-348E56EFD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8A1A-D22B-4342-B65F-091AD0815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65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775A05A-8FD7-43F9-AEB8-DFADBCF1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C0BE-A728-43EB-B8F6-53EED05B67B9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8EF7A6D-1A7B-42D6-8A04-1BCA3BE7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766695-CA87-4E24-AE7E-DD3D9322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8A1A-D22B-4342-B65F-091AD0815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15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FABB8C-1243-45AF-B359-7AF42BA08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DA0692-C5B4-4A5B-9613-B19D44154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83B280-46B0-4366-9B08-85A2F8BC7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3B39BE-DABA-469D-9A66-EC27DD52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C0BE-A728-43EB-B8F6-53EED05B67B9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464DEAD-B4C1-4D75-BEB3-EC8791718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7A04294-9411-446F-9076-0C20ACCAD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8A1A-D22B-4342-B65F-091AD0815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77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9B4317-046A-4254-99E0-917E77FC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34F9F4A-E1AD-4D78-9AAB-0A3304D61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2D10EDB-11BA-41C0-A0EF-7F6B44C80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F17248-32AA-4DD3-9C39-525C384FD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C0BE-A728-43EB-B8F6-53EED05B67B9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2BBDB98-A88F-43E9-9F3C-B1D58C8B8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DB25DAE-3AB1-4722-BD88-5B4A7F1F3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8A1A-D22B-4342-B65F-091AD0815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35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B04A68E-8046-49E0-AA6F-575554AD2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AEAF650-B848-4F9B-AEA0-3EE7B6079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DDFC03-301D-4589-9F44-5BC6A7A6B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5C0BE-A728-43EB-B8F6-53EED05B67B9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7A1BD2-AAA9-424E-89EF-A2AE41ABA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478F63-2D4E-4B0C-994D-2AD05BB90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08A1A-D22B-4342-B65F-091AD0815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17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087E51-083C-408B-BB4C-E3E50EB992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Algorithm</a:t>
            </a:r>
            <a:r>
              <a:rPr lang="en-US" altLang="zh-TW" dirty="0">
                <a:latin typeface="Consolas" panose="020B0609020204030204" pitchFamily="49" charset="0"/>
              </a:rPr>
              <a:t> hw4-4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2B4DF7E-9EB0-4065-887A-C3CE9DC79D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第六組</a:t>
            </a:r>
          </a:p>
        </p:txBody>
      </p:sp>
    </p:spTree>
    <p:extLst>
      <p:ext uri="{BB962C8B-B14F-4D97-AF65-F5344CB8AC3E}">
        <p14:creationId xmlns:p14="http://schemas.microsoft.com/office/powerpoint/2010/main" val="1909818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899A87-8D18-40AB-995A-CD3C367B1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209" y="498290"/>
            <a:ext cx="12020364" cy="7140945"/>
          </a:xfrm>
        </p:spPr>
        <p:txBody>
          <a:bodyPr>
            <a:normAutofit/>
          </a:bodyPr>
          <a:lstStyle/>
          <a:p>
            <a:r>
              <a:rPr lang="en-US" altLang="zh-TW" dirty="0"/>
              <a:t>min of m[1,5] :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   at k = 1</a:t>
            </a:r>
            <a:r>
              <a:rPr lang="zh-TW" altLang="zh-TW" dirty="0"/>
              <a:t>→</a:t>
            </a:r>
            <a:r>
              <a:rPr lang="en-US" altLang="zh-TW" dirty="0"/>
              <a:t>m[1,5] = m[1,1] + m[2,5] + P</a:t>
            </a:r>
            <a:r>
              <a:rPr lang="en-US" altLang="zh-TW" baseline="-25000" dirty="0"/>
              <a:t>0</a:t>
            </a:r>
            <a:r>
              <a:rPr lang="en-US" altLang="zh-TW" dirty="0"/>
              <a:t>P</a:t>
            </a:r>
            <a:r>
              <a:rPr lang="en-US" altLang="zh-TW" baseline="-25000" dirty="0"/>
              <a:t>1</a:t>
            </a:r>
            <a:r>
              <a:rPr lang="en-US" altLang="zh-TW" dirty="0"/>
              <a:t>P</a:t>
            </a:r>
            <a:r>
              <a:rPr lang="en-US" altLang="zh-TW" baseline="-25000" dirty="0"/>
              <a:t>5</a:t>
            </a:r>
            <a:r>
              <a:rPr lang="en-US" altLang="zh-TW" dirty="0"/>
              <a:t> = 0 + 2430 + 5 x 10 x 50 = 4930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   at k = 2</a:t>
            </a:r>
            <a:r>
              <a:rPr lang="zh-TW" altLang="zh-TW" dirty="0"/>
              <a:t>→</a:t>
            </a:r>
            <a:r>
              <a:rPr lang="en-US" altLang="zh-TW" dirty="0"/>
              <a:t>m[1,5] = m[1,2] + m[3,5] + P</a:t>
            </a:r>
            <a:r>
              <a:rPr lang="en-US" altLang="zh-TW" baseline="-25000" dirty="0"/>
              <a:t>0</a:t>
            </a:r>
            <a:r>
              <a:rPr lang="en-US" altLang="zh-TW" dirty="0"/>
              <a:t>P</a:t>
            </a:r>
            <a:r>
              <a:rPr lang="en-US" altLang="zh-TW" baseline="-25000" dirty="0"/>
              <a:t>2</a:t>
            </a:r>
            <a:r>
              <a:rPr lang="en-US" altLang="zh-TW" dirty="0"/>
              <a:t>P</a:t>
            </a:r>
            <a:r>
              <a:rPr lang="en-US" altLang="zh-TW" baseline="-25000" dirty="0"/>
              <a:t>5</a:t>
            </a:r>
            <a:r>
              <a:rPr lang="en-US" altLang="zh-TW" dirty="0"/>
              <a:t> = 150 + 930 + 5 x 3 x 50 = 1830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   at k = 3</a:t>
            </a:r>
            <a:r>
              <a:rPr lang="zh-TW" altLang="zh-TW" dirty="0"/>
              <a:t>→</a:t>
            </a:r>
            <a:r>
              <a:rPr lang="en-US" altLang="zh-TW" dirty="0"/>
              <a:t>m[1,5] = m[1,3] + m[4,5] + P</a:t>
            </a:r>
            <a:r>
              <a:rPr lang="en-US" altLang="zh-TW" baseline="-25000" dirty="0"/>
              <a:t>0</a:t>
            </a:r>
            <a:r>
              <a:rPr lang="en-US" altLang="zh-TW" dirty="0"/>
              <a:t>P</a:t>
            </a:r>
            <a:r>
              <a:rPr lang="en-US" altLang="zh-TW" baseline="-25000" dirty="0"/>
              <a:t>3</a:t>
            </a:r>
            <a:r>
              <a:rPr lang="en-US" altLang="zh-TW" dirty="0"/>
              <a:t>P</a:t>
            </a:r>
            <a:r>
              <a:rPr lang="en-US" altLang="zh-TW" baseline="-25000" dirty="0"/>
              <a:t>5</a:t>
            </a:r>
            <a:r>
              <a:rPr lang="en-US" altLang="zh-TW" dirty="0"/>
              <a:t> = 330 + 3000 + 5 x 12 x 50 = 6330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   at k = 4</a:t>
            </a:r>
            <a:r>
              <a:rPr lang="zh-TW" altLang="zh-TW" dirty="0"/>
              <a:t>→</a:t>
            </a:r>
            <a:r>
              <a:rPr lang="en-US" altLang="zh-TW" dirty="0"/>
              <a:t>m[1,5] = m[1,4] + m[5,5] + P</a:t>
            </a:r>
            <a:r>
              <a:rPr lang="en-US" altLang="zh-TW" baseline="-25000" dirty="0"/>
              <a:t>0</a:t>
            </a:r>
            <a:r>
              <a:rPr lang="en-US" altLang="zh-TW" dirty="0"/>
              <a:t>P</a:t>
            </a:r>
            <a:r>
              <a:rPr lang="en-US" altLang="zh-TW" baseline="-25000" dirty="0"/>
              <a:t>4</a:t>
            </a:r>
            <a:r>
              <a:rPr lang="en-US" altLang="zh-TW" dirty="0"/>
              <a:t>P</a:t>
            </a:r>
            <a:r>
              <a:rPr lang="en-US" altLang="zh-TW" baseline="-25000" dirty="0"/>
              <a:t>5</a:t>
            </a:r>
            <a:r>
              <a:rPr lang="en-US" altLang="zh-TW" dirty="0"/>
              <a:t> = 405 + 0 + 5 x 5 x 50 = </a:t>
            </a:r>
            <a:r>
              <a:rPr lang="en-US" altLang="zh-TW" dirty="0">
                <a:solidFill>
                  <a:srgbClr val="FF0000"/>
                </a:solidFill>
              </a:rPr>
              <a:t>1655</a:t>
            </a:r>
            <a:endParaRPr lang="zh-TW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 </a:t>
            </a:r>
            <a:endParaRPr lang="zh-TW" altLang="zh-TW" dirty="0"/>
          </a:p>
          <a:p>
            <a:r>
              <a:rPr lang="en-US" altLang="zh-TW" dirty="0"/>
              <a:t>min of m[2,6] :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   at k = 2</a:t>
            </a:r>
            <a:r>
              <a:rPr lang="zh-TW" altLang="zh-TW" dirty="0"/>
              <a:t>→</a:t>
            </a:r>
            <a:r>
              <a:rPr lang="en-US" altLang="zh-TW" dirty="0"/>
              <a:t>m[2,6] = m[2,2] + m[3,6] + P</a:t>
            </a:r>
            <a:r>
              <a:rPr lang="en-US" altLang="zh-TW" baseline="-25000" dirty="0"/>
              <a:t>1</a:t>
            </a:r>
            <a:r>
              <a:rPr lang="en-US" altLang="zh-TW" dirty="0"/>
              <a:t>P</a:t>
            </a:r>
            <a:r>
              <a:rPr lang="en-US" altLang="zh-TW" baseline="-25000" dirty="0"/>
              <a:t>2</a:t>
            </a:r>
            <a:r>
              <a:rPr lang="en-US" altLang="zh-TW" dirty="0"/>
              <a:t>P</a:t>
            </a:r>
            <a:r>
              <a:rPr lang="en-US" altLang="zh-TW" baseline="-25000" dirty="0"/>
              <a:t>6</a:t>
            </a:r>
            <a:r>
              <a:rPr lang="en-US" altLang="zh-TW" dirty="0"/>
              <a:t> = 0 + 1770 + 10 x 3 x 6 = </a:t>
            </a:r>
            <a:r>
              <a:rPr lang="en-US" altLang="zh-TW" dirty="0">
                <a:solidFill>
                  <a:srgbClr val="FF0000"/>
                </a:solidFill>
              </a:rPr>
              <a:t>1950</a:t>
            </a:r>
            <a:endParaRPr lang="zh-TW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   at k = 3</a:t>
            </a:r>
            <a:r>
              <a:rPr lang="zh-TW" altLang="zh-TW" dirty="0"/>
              <a:t>→</a:t>
            </a:r>
            <a:r>
              <a:rPr lang="en-US" altLang="zh-TW" dirty="0"/>
              <a:t>m[2,6] = m[2,3] + m[4,6] + P</a:t>
            </a:r>
            <a:r>
              <a:rPr lang="en-US" altLang="zh-TW" baseline="-25000" dirty="0"/>
              <a:t>1</a:t>
            </a:r>
            <a:r>
              <a:rPr lang="en-US" altLang="zh-TW" dirty="0"/>
              <a:t>P</a:t>
            </a:r>
            <a:r>
              <a:rPr lang="en-US" altLang="zh-TW" baseline="-25000" dirty="0"/>
              <a:t>3</a:t>
            </a:r>
            <a:r>
              <a:rPr lang="en-US" altLang="zh-TW" dirty="0"/>
              <a:t>P</a:t>
            </a:r>
            <a:r>
              <a:rPr lang="en-US" altLang="zh-TW" baseline="-25000" dirty="0"/>
              <a:t>6</a:t>
            </a:r>
            <a:r>
              <a:rPr lang="en-US" altLang="zh-TW" dirty="0"/>
              <a:t> = 360 + 1860 + 10 x 12 x 6 = 2940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   at k = 4</a:t>
            </a:r>
            <a:r>
              <a:rPr lang="zh-TW" altLang="zh-TW" dirty="0"/>
              <a:t>→</a:t>
            </a:r>
            <a:r>
              <a:rPr lang="en-US" altLang="zh-TW" dirty="0"/>
              <a:t>m[2,6] = m[2,4] + m[5,6] + P</a:t>
            </a:r>
            <a:r>
              <a:rPr lang="en-US" altLang="zh-TW" baseline="-25000" dirty="0"/>
              <a:t>1</a:t>
            </a:r>
            <a:r>
              <a:rPr lang="en-US" altLang="zh-TW" dirty="0"/>
              <a:t>P</a:t>
            </a:r>
            <a:r>
              <a:rPr lang="en-US" altLang="zh-TW" baseline="-25000" dirty="0"/>
              <a:t>4</a:t>
            </a:r>
            <a:r>
              <a:rPr lang="en-US" altLang="zh-TW" dirty="0"/>
              <a:t>P</a:t>
            </a:r>
            <a:r>
              <a:rPr lang="en-US" altLang="zh-TW" baseline="-25000" dirty="0"/>
              <a:t>6</a:t>
            </a:r>
            <a:r>
              <a:rPr lang="en-US" altLang="zh-TW" dirty="0"/>
              <a:t> = 330 + 1500 + 10 x 5 x 6 = 2130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   at k = 5</a:t>
            </a:r>
            <a:r>
              <a:rPr lang="zh-TW" altLang="zh-TW" dirty="0"/>
              <a:t>→</a:t>
            </a:r>
            <a:r>
              <a:rPr lang="en-US" altLang="zh-TW" dirty="0"/>
              <a:t>m[2,6] = m[2,5] + m[6,6] + P</a:t>
            </a:r>
            <a:r>
              <a:rPr lang="en-US" altLang="zh-TW" baseline="-25000" dirty="0"/>
              <a:t>1</a:t>
            </a:r>
            <a:r>
              <a:rPr lang="en-US" altLang="zh-TW" dirty="0"/>
              <a:t>P</a:t>
            </a:r>
            <a:r>
              <a:rPr lang="en-US" altLang="zh-TW" baseline="-25000" dirty="0"/>
              <a:t>5</a:t>
            </a:r>
            <a:r>
              <a:rPr lang="en-US" altLang="zh-TW" dirty="0"/>
              <a:t>P</a:t>
            </a:r>
            <a:r>
              <a:rPr lang="en-US" altLang="zh-TW" baseline="-25000" dirty="0"/>
              <a:t>6</a:t>
            </a:r>
            <a:r>
              <a:rPr lang="en-US" altLang="zh-TW" dirty="0"/>
              <a:t> = 2430 + 0 + 10 x 50 x 6 = 5430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9634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F4AF08E-95D5-4767-BBBB-6B519E590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687" y="765968"/>
            <a:ext cx="6819900" cy="523875"/>
          </a:xfrm>
          <a:prstGeom prst="rect">
            <a:avLst/>
          </a:prstGeom>
        </p:spPr>
      </p:pic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F119D26C-F038-4B5C-8B8F-A2AA185CDA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1611496"/>
              </p:ext>
            </p:extLst>
          </p:nvPr>
        </p:nvGraphicFramePr>
        <p:xfrm>
          <a:off x="838200" y="1825625"/>
          <a:ext cx="10515603" cy="42142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61469964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22144617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88428007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12123470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43830187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83201007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37811175"/>
                    </a:ext>
                  </a:extLst>
                </a:gridCol>
              </a:tblGrid>
              <a:tr h="597794"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3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4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5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6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097781"/>
                  </a:ext>
                </a:extLst>
              </a:tr>
              <a:tr h="5977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150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330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405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1655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439717"/>
                  </a:ext>
                </a:extLst>
              </a:tr>
              <a:tr h="62750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360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330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2430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1950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058770"/>
                  </a:ext>
                </a:extLst>
              </a:tr>
              <a:tr h="5977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3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180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930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1770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299146"/>
                  </a:ext>
                </a:extLst>
              </a:tr>
              <a:tr h="5977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4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3000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1860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689860"/>
                  </a:ext>
                </a:extLst>
              </a:tr>
              <a:tr h="5977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5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1500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681526"/>
                  </a:ext>
                </a:extLst>
              </a:tr>
              <a:tr h="5977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6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508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089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661DF1-434D-48E9-AF89-2BB82566F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616" y="1775534"/>
            <a:ext cx="11913833" cy="6858000"/>
          </a:xfrm>
        </p:spPr>
        <p:txBody>
          <a:bodyPr>
            <a:normAutofit/>
          </a:bodyPr>
          <a:lstStyle/>
          <a:p>
            <a:r>
              <a:rPr lang="en-US" altLang="zh-TW" dirty="0"/>
              <a:t>min of m[1,6] :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   at k = 1</a:t>
            </a:r>
            <a:r>
              <a:rPr lang="zh-TW" altLang="zh-TW" dirty="0"/>
              <a:t>→</a:t>
            </a:r>
            <a:r>
              <a:rPr lang="en-US" altLang="zh-TW" dirty="0"/>
              <a:t>m[1,6] = m[1,1] + m[2,6] + P</a:t>
            </a:r>
            <a:r>
              <a:rPr lang="en-US" altLang="zh-TW" baseline="-25000" dirty="0"/>
              <a:t>0</a:t>
            </a:r>
            <a:r>
              <a:rPr lang="en-US" altLang="zh-TW" dirty="0"/>
              <a:t>P</a:t>
            </a:r>
            <a:r>
              <a:rPr lang="en-US" altLang="zh-TW" baseline="-25000" dirty="0"/>
              <a:t>1</a:t>
            </a:r>
            <a:r>
              <a:rPr lang="en-US" altLang="zh-TW" dirty="0"/>
              <a:t>P</a:t>
            </a:r>
            <a:r>
              <a:rPr lang="en-US" altLang="zh-TW" baseline="-25000" dirty="0"/>
              <a:t>6</a:t>
            </a:r>
            <a:r>
              <a:rPr lang="en-US" altLang="zh-TW" dirty="0"/>
              <a:t> = 0 + 1950 + 5 x 10 x 6 = 2250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   at k = 2</a:t>
            </a:r>
            <a:r>
              <a:rPr lang="zh-TW" altLang="zh-TW" dirty="0"/>
              <a:t>→</a:t>
            </a:r>
            <a:r>
              <a:rPr lang="en-US" altLang="zh-TW" dirty="0"/>
              <a:t>m[1,6] = m[1,2] + m[3,6] + P</a:t>
            </a:r>
            <a:r>
              <a:rPr lang="en-US" altLang="zh-TW" baseline="-25000" dirty="0"/>
              <a:t>0</a:t>
            </a:r>
            <a:r>
              <a:rPr lang="en-US" altLang="zh-TW" dirty="0"/>
              <a:t>P</a:t>
            </a:r>
            <a:r>
              <a:rPr lang="en-US" altLang="zh-TW" baseline="-25000" dirty="0"/>
              <a:t>2</a:t>
            </a:r>
            <a:r>
              <a:rPr lang="en-US" altLang="zh-TW" dirty="0"/>
              <a:t>P</a:t>
            </a:r>
            <a:r>
              <a:rPr lang="en-US" altLang="zh-TW" baseline="-25000" dirty="0"/>
              <a:t>6</a:t>
            </a:r>
            <a:r>
              <a:rPr lang="en-US" altLang="zh-TW" dirty="0"/>
              <a:t> = 150 + 1770 + 5 x 3 x 6 = </a:t>
            </a:r>
            <a:r>
              <a:rPr lang="en-US" altLang="zh-TW" dirty="0">
                <a:solidFill>
                  <a:srgbClr val="FF0000"/>
                </a:solidFill>
              </a:rPr>
              <a:t>2010</a:t>
            </a:r>
            <a:endParaRPr lang="zh-TW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   at k = 3</a:t>
            </a:r>
            <a:r>
              <a:rPr lang="zh-TW" altLang="zh-TW" dirty="0"/>
              <a:t>→</a:t>
            </a:r>
            <a:r>
              <a:rPr lang="en-US" altLang="zh-TW" dirty="0"/>
              <a:t>m[1,6] = m[1,3] + m[4,6] + P</a:t>
            </a:r>
            <a:r>
              <a:rPr lang="en-US" altLang="zh-TW" baseline="-25000" dirty="0"/>
              <a:t>0</a:t>
            </a:r>
            <a:r>
              <a:rPr lang="en-US" altLang="zh-TW" dirty="0"/>
              <a:t>P</a:t>
            </a:r>
            <a:r>
              <a:rPr lang="en-US" altLang="zh-TW" baseline="-25000" dirty="0"/>
              <a:t>3</a:t>
            </a:r>
            <a:r>
              <a:rPr lang="en-US" altLang="zh-TW" dirty="0"/>
              <a:t>P</a:t>
            </a:r>
            <a:r>
              <a:rPr lang="en-US" altLang="zh-TW" baseline="-25000" dirty="0"/>
              <a:t>6</a:t>
            </a:r>
            <a:r>
              <a:rPr lang="en-US" altLang="zh-TW" dirty="0"/>
              <a:t> = 330 + 1860 + 5 x 12 x 6 = 2550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   at k = 4</a:t>
            </a:r>
            <a:r>
              <a:rPr lang="zh-TW" altLang="zh-TW" dirty="0"/>
              <a:t>→</a:t>
            </a:r>
            <a:r>
              <a:rPr lang="en-US" altLang="zh-TW" dirty="0"/>
              <a:t>m[1,6] = m[1,4] + m[5,6] + P</a:t>
            </a:r>
            <a:r>
              <a:rPr lang="en-US" altLang="zh-TW" baseline="-25000" dirty="0"/>
              <a:t>0</a:t>
            </a:r>
            <a:r>
              <a:rPr lang="en-US" altLang="zh-TW" dirty="0"/>
              <a:t>P</a:t>
            </a:r>
            <a:r>
              <a:rPr lang="en-US" altLang="zh-TW" baseline="-25000" dirty="0"/>
              <a:t>4</a:t>
            </a:r>
            <a:r>
              <a:rPr lang="en-US" altLang="zh-TW" dirty="0"/>
              <a:t>P</a:t>
            </a:r>
            <a:r>
              <a:rPr lang="en-US" altLang="zh-TW" baseline="-25000" dirty="0"/>
              <a:t>6</a:t>
            </a:r>
            <a:r>
              <a:rPr lang="en-US" altLang="zh-TW" dirty="0"/>
              <a:t> = 405 + 1500 + 5 x 5 x 6 = 2055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   at k = 5</a:t>
            </a:r>
            <a:r>
              <a:rPr lang="zh-TW" altLang="zh-TW" dirty="0"/>
              <a:t>→</a:t>
            </a:r>
            <a:r>
              <a:rPr lang="en-US" altLang="zh-TW" dirty="0"/>
              <a:t>m[1,6] = m[1,5] + m[6,6] + P</a:t>
            </a:r>
            <a:r>
              <a:rPr lang="en-US" altLang="zh-TW" baseline="-25000" dirty="0"/>
              <a:t>0</a:t>
            </a:r>
            <a:r>
              <a:rPr lang="en-US" altLang="zh-TW" dirty="0"/>
              <a:t>P</a:t>
            </a:r>
            <a:r>
              <a:rPr lang="en-US" altLang="zh-TW" baseline="-25000" dirty="0"/>
              <a:t>5</a:t>
            </a:r>
            <a:r>
              <a:rPr lang="en-US" altLang="zh-TW" dirty="0"/>
              <a:t>P</a:t>
            </a:r>
            <a:r>
              <a:rPr lang="en-US" altLang="zh-TW" baseline="-25000" dirty="0"/>
              <a:t>6</a:t>
            </a:r>
            <a:r>
              <a:rPr lang="en-US" altLang="zh-TW" dirty="0"/>
              <a:t> = 1655 + 0 + 5 x 50 x 6 = 3155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9641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F4AF08E-95D5-4767-BBBB-6B519E590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687" y="765968"/>
            <a:ext cx="6819900" cy="523875"/>
          </a:xfrm>
          <a:prstGeom prst="rect">
            <a:avLst/>
          </a:prstGeom>
        </p:spPr>
      </p:pic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F119D26C-F038-4B5C-8B8F-A2AA185CDA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3" cy="42142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61469964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22144617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88428007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12123470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43830187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83201007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37811175"/>
                    </a:ext>
                  </a:extLst>
                </a:gridCol>
              </a:tblGrid>
              <a:tr h="597794"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3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4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5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6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097781"/>
                  </a:ext>
                </a:extLst>
              </a:tr>
              <a:tr h="5977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150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330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405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1655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2010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439717"/>
                  </a:ext>
                </a:extLst>
              </a:tr>
              <a:tr h="62750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360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330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2430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1950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058770"/>
                  </a:ext>
                </a:extLst>
              </a:tr>
              <a:tr h="5977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3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180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930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1770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299146"/>
                  </a:ext>
                </a:extLst>
              </a:tr>
              <a:tr h="5977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4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3000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1860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689860"/>
                  </a:ext>
                </a:extLst>
              </a:tr>
              <a:tr h="5977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5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1500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681526"/>
                  </a:ext>
                </a:extLst>
              </a:tr>
              <a:tr h="5977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6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508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31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B0243BC-2F7E-4A22-B66B-ADF1000DE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357" y="677245"/>
            <a:ext cx="6819900" cy="904875"/>
          </a:xfrm>
          <a:prstGeom prst="rect">
            <a:avLst/>
          </a:prstGeom>
        </p:spPr>
      </p:pic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BBCFF803-3681-4C9F-8E1D-3A8BE76114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0691277"/>
              </p:ext>
            </p:extLst>
          </p:nvPr>
        </p:nvGraphicFramePr>
        <p:xfrm>
          <a:off x="838200" y="1825625"/>
          <a:ext cx="4932284" cy="43784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612">
                  <a:extLst>
                    <a:ext uri="{9D8B030D-6E8A-4147-A177-3AD203B41FA5}">
                      <a16:colId xmlns:a16="http://schemas.microsoft.com/office/drawing/2014/main" val="2867809413"/>
                    </a:ext>
                  </a:extLst>
                </a:gridCol>
                <a:gridCol w="704612">
                  <a:extLst>
                    <a:ext uri="{9D8B030D-6E8A-4147-A177-3AD203B41FA5}">
                      <a16:colId xmlns:a16="http://schemas.microsoft.com/office/drawing/2014/main" val="4117073900"/>
                    </a:ext>
                  </a:extLst>
                </a:gridCol>
                <a:gridCol w="704612">
                  <a:extLst>
                    <a:ext uri="{9D8B030D-6E8A-4147-A177-3AD203B41FA5}">
                      <a16:colId xmlns:a16="http://schemas.microsoft.com/office/drawing/2014/main" val="2704329652"/>
                    </a:ext>
                  </a:extLst>
                </a:gridCol>
                <a:gridCol w="704612">
                  <a:extLst>
                    <a:ext uri="{9D8B030D-6E8A-4147-A177-3AD203B41FA5}">
                      <a16:colId xmlns:a16="http://schemas.microsoft.com/office/drawing/2014/main" val="3405915535"/>
                    </a:ext>
                  </a:extLst>
                </a:gridCol>
                <a:gridCol w="704612">
                  <a:extLst>
                    <a:ext uri="{9D8B030D-6E8A-4147-A177-3AD203B41FA5}">
                      <a16:colId xmlns:a16="http://schemas.microsoft.com/office/drawing/2014/main" val="2137918174"/>
                    </a:ext>
                  </a:extLst>
                </a:gridCol>
                <a:gridCol w="704612">
                  <a:extLst>
                    <a:ext uri="{9D8B030D-6E8A-4147-A177-3AD203B41FA5}">
                      <a16:colId xmlns:a16="http://schemas.microsoft.com/office/drawing/2014/main" val="2727309250"/>
                    </a:ext>
                  </a:extLst>
                </a:gridCol>
                <a:gridCol w="704612">
                  <a:extLst>
                    <a:ext uri="{9D8B030D-6E8A-4147-A177-3AD203B41FA5}">
                      <a16:colId xmlns:a16="http://schemas.microsoft.com/office/drawing/2014/main" val="1094815503"/>
                    </a:ext>
                  </a:extLst>
                </a:gridCol>
              </a:tblGrid>
              <a:tr h="90370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s[</a:t>
                      </a:r>
                      <a:r>
                        <a:rPr lang="en-US" altLang="zh-TW" sz="2800" dirty="0" err="1"/>
                        <a:t>i,j</a:t>
                      </a:r>
                      <a:r>
                        <a:rPr lang="en-US" altLang="zh-TW" sz="2800" dirty="0"/>
                        <a:t>]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3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4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5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6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582251"/>
                  </a:ext>
                </a:extLst>
              </a:tr>
              <a:tr h="4905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4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813550"/>
                  </a:ext>
                </a:extLst>
              </a:tr>
              <a:tr h="4905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413397"/>
                  </a:ext>
                </a:extLst>
              </a:tr>
              <a:tr h="4905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3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3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4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4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589907"/>
                  </a:ext>
                </a:extLst>
              </a:tr>
              <a:tr h="4905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4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4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4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640458"/>
                  </a:ext>
                </a:extLst>
              </a:tr>
              <a:tr h="4905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5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5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1075"/>
                  </a:ext>
                </a:extLst>
              </a:tr>
              <a:tr h="4905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6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424852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D2956BC6-E7C3-4824-8326-0378D67A006A}"/>
              </a:ext>
            </a:extLst>
          </p:cNvPr>
          <p:cNvSpPr txBox="1"/>
          <p:nvPr/>
        </p:nvSpPr>
        <p:spPr>
          <a:xfrm>
            <a:off x="6826929" y="2263806"/>
            <a:ext cx="4199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D959B1F-0FA0-493F-8B3D-6A8BDF378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667" y="1674827"/>
            <a:ext cx="4343400" cy="4279037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D5DFCC1E-A346-4B7D-8A26-41FF3C9C3F76}"/>
              </a:ext>
            </a:extLst>
          </p:cNvPr>
          <p:cNvSpPr txBox="1"/>
          <p:nvPr/>
        </p:nvSpPr>
        <p:spPr>
          <a:xfrm>
            <a:off x="6096000" y="5953864"/>
            <a:ext cx="6723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solidFill>
                  <a:srgbClr val="FF0000"/>
                </a:solidFill>
              </a:rPr>
              <a:t>(A1A2)(A3A4)(A5A6)</a:t>
            </a:r>
            <a:endParaRPr lang="zh-TW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068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1EFC1B-C3E0-4C4F-8968-C35F2CBD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 Exercises 15.2-1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7AC7A3-C2BB-4E3D-9B73-009DFB655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/>
              <a:t>Find an optimal </a:t>
            </a:r>
            <a:r>
              <a:rPr lang="en-US" altLang="zh-TW" sz="3200" dirty="0" err="1"/>
              <a:t>parenthesization</a:t>
            </a:r>
            <a:r>
              <a:rPr lang="en-US" altLang="zh-TW" sz="3200" dirty="0"/>
              <a:t> of a matrix-chain product whose sequence of dimensions is《5, 10, 3, 12, 5, 50, 6》.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15109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CDCE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B5DB5C2-EB86-42A4-8742-8B43A8B58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TW" sz="2600">
                <a:solidFill>
                  <a:srgbClr val="FFFFFF"/>
                </a:solidFill>
                <a:latin typeface="Consolas" panose="020B0609020204030204" pitchFamily="49" charset="0"/>
              </a:rPr>
              <a:t>Sol.</a:t>
            </a:r>
            <a:endParaRPr lang="zh-TW" altLang="en-US" sz="260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id="{3E46F829-4287-43A9-AD46-38F1DDCCF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301787"/>
            <a:ext cx="7188199" cy="1114169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517FDAD-4005-4BC6-92BF-DFB5EB35F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7710" y="3879541"/>
            <a:ext cx="7789089" cy="2261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《</a:t>
            </a:r>
            <a:r>
              <a:rPr lang="en-US" altLang="zh-TW" dirty="0"/>
              <a:t>5, 10, 3, 12, 5, 50, 6</a:t>
            </a:r>
            <a:r>
              <a:rPr lang="zh-TW" altLang="zh-TW" dirty="0"/>
              <a:t>》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  	    A1</a:t>
            </a:r>
            <a:r>
              <a:rPr lang="en-US" altLang="zh-TW" baseline="-25000" dirty="0"/>
              <a:t>5x10</a:t>
            </a:r>
            <a:r>
              <a:rPr lang="en-US" altLang="zh-TW" dirty="0"/>
              <a:t>, A2</a:t>
            </a:r>
            <a:r>
              <a:rPr lang="en-US" altLang="zh-TW" baseline="-25000" dirty="0"/>
              <a:t>10x3</a:t>
            </a:r>
            <a:r>
              <a:rPr lang="en-US" altLang="zh-TW" dirty="0"/>
              <a:t>, A3</a:t>
            </a:r>
            <a:r>
              <a:rPr lang="en-US" altLang="zh-TW" baseline="-25000" dirty="0"/>
              <a:t>3x12</a:t>
            </a:r>
            <a:r>
              <a:rPr lang="en-US" altLang="zh-TW" dirty="0"/>
              <a:t>, A4</a:t>
            </a:r>
            <a:r>
              <a:rPr lang="en-US" altLang="zh-TW" baseline="-25000" dirty="0"/>
              <a:t>12x5</a:t>
            </a:r>
            <a:r>
              <a:rPr lang="en-US" altLang="zh-TW" dirty="0"/>
              <a:t>, A5</a:t>
            </a:r>
            <a:r>
              <a:rPr lang="en-US" altLang="zh-TW" baseline="-25000" dirty="0"/>
              <a:t>5x50</a:t>
            </a:r>
            <a:r>
              <a:rPr lang="en-US" altLang="zh-TW" dirty="0"/>
              <a:t>, A6</a:t>
            </a:r>
            <a:r>
              <a:rPr lang="en-US" altLang="zh-TW" baseline="-25000" dirty="0"/>
              <a:t>50x6</a:t>
            </a:r>
          </a:p>
          <a:p>
            <a:pPr marL="0" indent="0">
              <a:buNone/>
            </a:pPr>
            <a:r>
              <a:rPr lang="en-US" altLang="zh-TW" dirty="0"/>
              <a:t>P</a:t>
            </a:r>
            <a:r>
              <a:rPr lang="en-US" altLang="zh-TW" baseline="-25000" dirty="0"/>
              <a:t>0</a:t>
            </a:r>
            <a:r>
              <a:rPr lang="en-US" altLang="zh-TW" dirty="0"/>
              <a:t> = 5, P</a:t>
            </a:r>
            <a:r>
              <a:rPr lang="en-US" altLang="zh-TW" baseline="-25000" dirty="0"/>
              <a:t>1 </a:t>
            </a:r>
            <a:r>
              <a:rPr lang="en-US" altLang="zh-TW" dirty="0"/>
              <a:t>= 10, P</a:t>
            </a:r>
            <a:r>
              <a:rPr lang="en-US" altLang="zh-TW" baseline="-25000" dirty="0"/>
              <a:t>2</a:t>
            </a:r>
            <a:r>
              <a:rPr lang="en-US" altLang="zh-TW" dirty="0"/>
              <a:t> = 3, P</a:t>
            </a:r>
            <a:r>
              <a:rPr lang="en-US" altLang="zh-TW" baseline="-25000" dirty="0"/>
              <a:t>3</a:t>
            </a:r>
            <a:r>
              <a:rPr lang="en-US" altLang="zh-TW" dirty="0"/>
              <a:t> = 12, P</a:t>
            </a:r>
            <a:r>
              <a:rPr lang="en-US" altLang="zh-TW" baseline="-25000" dirty="0"/>
              <a:t>4</a:t>
            </a:r>
            <a:r>
              <a:rPr lang="en-US" altLang="zh-TW" dirty="0"/>
              <a:t> = 5, P</a:t>
            </a:r>
            <a:r>
              <a:rPr lang="en-US" altLang="zh-TW" baseline="-25000" dirty="0"/>
              <a:t>5</a:t>
            </a:r>
            <a:r>
              <a:rPr lang="en-US" altLang="zh-TW" dirty="0"/>
              <a:t> = 50, P</a:t>
            </a:r>
            <a:r>
              <a:rPr lang="en-US" altLang="zh-TW" baseline="-25000" dirty="0"/>
              <a:t>6</a:t>
            </a:r>
            <a:r>
              <a:rPr lang="en-US" altLang="zh-TW" dirty="0"/>
              <a:t> = 6</a:t>
            </a:r>
            <a:endParaRPr lang="zh-TW" altLang="zh-TW" dirty="0"/>
          </a:p>
          <a:p>
            <a:pPr marL="0" indent="0">
              <a:buNone/>
            </a:pPr>
            <a:endParaRPr lang="zh-TW" altLang="zh-TW" dirty="0"/>
          </a:p>
          <a:p>
            <a:endParaRPr lang="en-US" sz="1800" dirty="0"/>
          </a:p>
        </p:txBody>
      </p:sp>
      <p:sp>
        <p:nvSpPr>
          <p:cNvPr id="6" name="箭號: 燕尾形向右 5">
            <a:extLst>
              <a:ext uri="{FF2B5EF4-FFF2-40B4-BE49-F238E27FC236}">
                <a16:creationId xmlns:a16="http://schemas.microsoft.com/office/drawing/2014/main" id="{8FC7019C-0430-4197-BDA3-806CE5ACEC69}"/>
              </a:ext>
            </a:extLst>
          </p:cNvPr>
          <p:cNvSpPr/>
          <p:nvPr/>
        </p:nvSpPr>
        <p:spPr>
          <a:xfrm>
            <a:off x="3666478" y="4412202"/>
            <a:ext cx="978408" cy="4846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423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4B7D41-8EAD-4BB9-8453-09232098E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45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m[1,1] = m[2,2] = m[3,3] = m[4,4] = m[5,5] = m[6,6] = </a:t>
            </a:r>
            <a:r>
              <a:rPr lang="en-US" altLang="zh-TW" sz="3600" dirty="0">
                <a:solidFill>
                  <a:srgbClr val="FF0000"/>
                </a:solidFill>
              </a:rPr>
              <a:t>0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6BDAB4-5BF4-4BF6-BEFA-8192154C6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379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/>
              <a:t>m[1,2] = m[1,1] + m[2,2] + P</a:t>
            </a:r>
            <a:r>
              <a:rPr lang="en-US" altLang="zh-TW" sz="3200" baseline="-25000" dirty="0"/>
              <a:t>0</a:t>
            </a:r>
            <a:r>
              <a:rPr lang="en-US" altLang="zh-TW" sz="3200" dirty="0"/>
              <a:t>P</a:t>
            </a:r>
            <a:r>
              <a:rPr lang="en-US" altLang="zh-TW" sz="3200" baseline="-25000" dirty="0"/>
              <a:t>1</a:t>
            </a:r>
            <a:r>
              <a:rPr lang="en-US" altLang="zh-TW" sz="3200" dirty="0"/>
              <a:t>P</a:t>
            </a:r>
            <a:r>
              <a:rPr lang="en-US" altLang="zh-TW" sz="3200" baseline="-25000" dirty="0"/>
              <a:t>2 </a:t>
            </a:r>
            <a:r>
              <a:rPr lang="en-US" altLang="zh-TW" sz="3200" dirty="0"/>
              <a:t>= 5 x 10 x 3 =</a:t>
            </a:r>
            <a:r>
              <a:rPr lang="en-US" altLang="zh-TW" sz="3200" dirty="0">
                <a:solidFill>
                  <a:srgbClr val="FF0000"/>
                </a:solidFill>
              </a:rPr>
              <a:t>150</a:t>
            </a:r>
            <a:endParaRPr lang="zh-TW" altLang="zh-TW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3200" dirty="0"/>
              <a:t>m[2,3] = m[2,2] + m[3,3] + P</a:t>
            </a:r>
            <a:r>
              <a:rPr lang="en-US" altLang="zh-TW" sz="3200" baseline="-25000" dirty="0"/>
              <a:t>1</a:t>
            </a:r>
            <a:r>
              <a:rPr lang="en-US" altLang="zh-TW" sz="3200" dirty="0"/>
              <a:t>P</a:t>
            </a:r>
            <a:r>
              <a:rPr lang="en-US" altLang="zh-TW" sz="3200" baseline="-25000" dirty="0"/>
              <a:t>2</a:t>
            </a:r>
            <a:r>
              <a:rPr lang="en-US" altLang="zh-TW" sz="3200" dirty="0"/>
              <a:t>P</a:t>
            </a:r>
            <a:r>
              <a:rPr lang="en-US" altLang="zh-TW" sz="3200" baseline="-25000" dirty="0"/>
              <a:t>3</a:t>
            </a:r>
            <a:r>
              <a:rPr lang="en-US" altLang="zh-TW" sz="3200" dirty="0"/>
              <a:t> = 10 x 3 x 12 =</a:t>
            </a:r>
            <a:r>
              <a:rPr lang="en-US" altLang="zh-TW" sz="3200" dirty="0">
                <a:solidFill>
                  <a:srgbClr val="FF0000"/>
                </a:solidFill>
              </a:rPr>
              <a:t>360</a:t>
            </a:r>
            <a:endParaRPr lang="zh-TW" altLang="zh-TW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3200" dirty="0"/>
              <a:t>m[3,4] = m[3,3] + m[4,4] + P</a:t>
            </a:r>
            <a:r>
              <a:rPr lang="en-US" altLang="zh-TW" sz="3200" baseline="-25000" dirty="0"/>
              <a:t>2</a:t>
            </a:r>
            <a:r>
              <a:rPr lang="en-US" altLang="zh-TW" sz="3200" dirty="0"/>
              <a:t>P</a:t>
            </a:r>
            <a:r>
              <a:rPr lang="en-US" altLang="zh-TW" sz="3200" baseline="-25000" dirty="0"/>
              <a:t>3</a:t>
            </a:r>
            <a:r>
              <a:rPr lang="en-US" altLang="zh-TW" sz="3200" dirty="0"/>
              <a:t>P</a:t>
            </a:r>
            <a:r>
              <a:rPr lang="en-US" altLang="zh-TW" sz="3200" baseline="-25000" dirty="0"/>
              <a:t>4</a:t>
            </a:r>
            <a:r>
              <a:rPr lang="en-US" altLang="zh-TW" sz="3200" dirty="0"/>
              <a:t> = 3 x 12 x 5 =</a:t>
            </a:r>
            <a:r>
              <a:rPr lang="en-US" altLang="zh-TW" sz="3200" dirty="0">
                <a:solidFill>
                  <a:srgbClr val="FF0000"/>
                </a:solidFill>
              </a:rPr>
              <a:t>180</a:t>
            </a:r>
            <a:endParaRPr lang="zh-TW" altLang="zh-TW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3200" dirty="0"/>
              <a:t>m[4,5] = m[4,4] + m[5,5] + P</a:t>
            </a:r>
            <a:r>
              <a:rPr lang="en-US" altLang="zh-TW" sz="3200" baseline="-25000" dirty="0"/>
              <a:t>3</a:t>
            </a:r>
            <a:r>
              <a:rPr lang="en-US" altLang="zh-TW" sz="3200" dirty="0"/>
              <a:t>P</a:t>
            </a:r>
            <a:r>
              <a:rPr lang="en-US" altLang="zh-TW" sz="3200" baseline="-25000" dirty="0"/>
              <a:t>4</a:t>
            </a:r>
            <a:r>
              <a:rPr lang="en-US" altLang="zh-TW" sz="3200" dirty="0"/>
              <a:t>P</a:t>
            </a:r>
            <a:r>
              <a:rPr lang="en-US" altLang="zh-TW" sz="3200" baseline="-25000" dirty="0"/>
              <a:t>5</a:t>
            </a:r>
            <a:r>
              <a:rPr lang="en-US" altLang="zh-TW" sz="3200" dirty="0"/>
              <a:t> = 12 x 5 x 50 =</a:t>
            </a:r>
            <a:r>
              <a:rPr lang="en-US" altLang="zh-TW" sz="3200" dirty="0">
                <a:solidFill>
                  <a:srgbClr val="FF0000"/>
                </a:solidFill>
              </a:rPr>
              <a:t>3000</a:t>
            </a:r>
            <a:endParaRPr lang="zh-TW" altLang="zh-TW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3200" dirty="0"/>
              <a:t>m[5,6] = m[5,5] + m[6,6] + P</a:t>
            </a:r>
            <a:r>
              <a:rPr lang="en-US" altLang="zh-TW" sz="3200" baseline="-25000" dirty="0"/>
              <a:t>4</a:t>
            </a:r>
            <a:r>
              <a:rPr lang="en-US" altLang="zh-TW" sz="3200" dirty="0"/>
              <a:t>P</a:t>
            </a:r>
            <a:r>
              <a:rPr lang="en-US" altLang="zh-TW" sz="3200" baseline="-25000" dirty="0"/>
              <a:t>5</a:t>
            </a:r>
            <a:r>
              <a:rPr lang="en-US" altLang="zh-TW" sz="3200" dirty="0"/>
              <a:t>P</a:t>
            </a:r>
            <a:r>
              <a:rPr lang="en-US" altLang="zh-TW" sz="3200" baseline="-25000" dirty="0"/>
              <a:t>6</a:t>
            </a:r>
            <a:r>
              <a:rPr lang="en-US" altLang="zh-TW" sz="3200" dirty="0"/>
              <a:t> = 5 x 50 x 6 =</a:t>
            </a:r>
            <a:r>
              <a:rPr lang="en-US" altLang="zh-TW" sz="3200" dirty="0">
                <a:solidFill>
                  <a:srgbClr val="FF0000"/>
                </a:solidFill>
              </a:rPr>
              <a:t>1500</a:t>
            </a:r>
            <a:endParaRPr lang="zh-TW" altLang="zh-TW" sz="3200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0228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F4AF08E-95D5-4767-BBBB-6B519E590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687" y="765968"/>
            <a:ext cx="6819900" cy="523875"/>
          </a:xfrm>
          <a:prstGeom prst="rect">
            <a:avLst/>
          </a:prstGeom>
        </p:spPr>
      </p:pic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F119D26C-F038-4B5C-8B8F-A2AA185CDA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9327041"/>
              </p:ext>
            </p:extLst>
          </p:nvPr>
        </p:nvGraphicFramePr>
        <p:xfrm>
          <a:off x="838200" y="1825625"/>
          <a:ext cx="10515603" cy="42142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61469964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22144617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88428007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12123470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43830187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83201007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37811175"/>
                    </a:ext>
                  </a:extLst>
                </a:gridCol>
              </a:tblGrid>
              <a:tr h="597794"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3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4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5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6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097781"/>
                  </a:ext>
                </a:extLst>
              </a:tr>
              <a:tr h="5977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150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439717"/>
                  </a:ext>
                </a:extLst>
              </a:tr>
              <a:tr h="62750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360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058770"/>
                  </a:ext>
                </a:extLst>
              </a:tr>
              <a:tr h="5977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3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180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299146"/>
                  </a:ext>
                </a:extLst>
              </a:tr>
              <a:tr h="5977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4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3000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689860"/>
                  </a:ext>
                </a:extLst>
              </a:tr>
              <a:tr h="5977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5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1500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681526"/>
                  </a:ext>
                </a:extLst>
              </a:tr>
              <a:tr h="5977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6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508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494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AA5D1B-E70C-4CC1-8D26-784F904AF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162" y="0"/>
            <a:ext cx="11057878" cy="68580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min of m[1,3] :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   at k = 1</a:t>
            </a:r>
            <a:r>
              <a:rPr lang="zh-TW" altLang="zh-TW" dirty="0"/>
              <a:t>→</a:t>
            </a:r>
            <a:r>
              <a:rPr lang="en-US" altLang="zh-TW" dirty="0"/>
              <a:t>m[1,3] = m[1,1] + m[2,3] + P</a:t>
            </a:r>
            <a:r>
              <a:rPr lang="en-US" altLang="zh-TW" baseline="-25000" dirty="0"/>
              <a:t>0</a:t>
            </a:r>
            <a:r>
              <a:rPr lang="en-US" altLang="zh-TW" dirty="0"/>
              <a:t>P</a:t>
            </a:r>
            <a:r>
              <a:rPr lang="en-US" altLang="zh-TW" baseline="-25000" dirty="0"/>
              <a:t>1</a:t>
            </a:r>
            <a:r>
              <a:rPr lang="en-US" altLang="zh-TW" dirty="0"/>
              <a:t>P</a:t>
            </a:r>
            <a:r>
              <a:rPr lang="en-US" altLang="zh-TW" baseline="-25000" dirty="0"/>
              <a:t>3</a:t>
            </a:r>
            <a:r>
              <a:rPr lang="en-US" altLang="zh-TW" dirty="0"/>
              <a:t> = 0 + 360 + 5 x 10 x 12 = 960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   at k = 2</a:t>
            </a:r>
            <a:r>
              <a:rPr lang="zh-TW" altLang="zh-TW" dirty="0"/>
              <a:t>→</a:t>
            </a:r>
            <a:r>
              <a:rPr lang="en-US" altLang="zh-TW" dirty="0"/>
              <a:t>m[1,3] = m[1,2] + m[3,3] + P</a:t>
            </a:r>
            <a:r>
              <a:rPr lang="en-US" altLang="zh-TW" baseline="-25000" dirty="0"/>
              <a:t>0</a:t>
            </a:r>
            <a:r>
              <a:rPr lang="en-US" altLang="zh-TW" dirty="0"/>
              <a:t>P</a:t>
            </a:r>
            <a:r>
              <a:rPr lang="en-US" altLang="zh-TW" baseline="-25000" dirty="0"/>
              <a:t>2</a:t>
            </a:r>
            <a:r>
              <a:rPr lang="en-US" altLang="zh-TW" dirty="0"/>
              <a:t>P</a:t>
            </a:r>
            <a:r>
              <a:rPr lang="en-US" altLang="zh-TW" baseline="-25000" dirty="0"/>
              <a:t>3</a:t>
            </a:r>
            <a:r>
              <a:rPr lang="en-US" altLang="zh-TW" dirty="0"/>
              <a:t> = 150 + 0 + 5 x 3 x 12 = </a:t>
            </a:r>
            <a:r>
              <a:rPr lang="en-US" altLang="zh-TW" dirty="0">
                <a:solidFill>
                  <a:srgbClr val="FF0000"/>
                </a:solidFill>
              </a:rPr>
              <a:t>330</a:t>
            </a:r>
            <a:endParaRPr lang="zh-TW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 </a:t>
            </a:r>
            <a:endParaRPr lang="zh-TW" altLang="zh-TW" dirty="0"/>
          </a:p>
          <a:p>
            <a:r>
              <a:rPr lang="en-US" altLang="zh-TW" dirty="0"/>
              <a:t>min of m[2,4] :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   at k = 2</a:t>
            </a:r>
            <a:r>
              <a:rPr lang="zh-TW" altLang="zh-TW" dirty="0"/>
              <a:t>→</a:t>
            </a:r>
            <a:r>
              <a:rPr lang="en-US" altLang="zh-TW" dirty="0"/>
              <a:t>m[2,4] = m[2,2] + m[3,4] + P</a:t>
            </a:r>
            <a:r>
              <a:rPr lang="en-US" altLang="zh-TW" baseline="-25000" dirty="0"/>
              <a:t>1</a:t>
            </a:r>
            <a:r>
              <a:rPr lang="en-US" altLang="zh-TW" dirty="0"/>
              <a:t>P</a:t>
            </a:r>
            <a:r>
              <a:rPr lang="en-US" altLang="zh-TW" baseline="-25000" dirty="0"/>
              <a:t>2</a:t>
            </a:r>
            <a:r>
              <a:rPr lang="en-US" altLang="zh-TW" dirty="0"/>
              <a:t>P</a:t>
            </a:r>
            <a:r>
              <a:rPr lang="en-US" altLang="zh-TW" baseline="-25000" dirty="0"/>
              <a:t>4</a:t>
            </a:r>
            <a:r>
              <a:rPr lang="en-US" altLang="zh-TW" dirty="0"/>
              <a:t> = 0 + 180 + 10 x 3 x 5 = </a:t>
            </a:r>
            <a:r>
              <a:rPr lang="en-US" altLang="zh-TW" dirty="0">
                <a:solidFill>
                  <a:srgbClr val="FF0000"/>
                </a:solidFill>
              </a:rPr>
              <a:t>330</a:t>
            </a:r>
            <a:endParaRPr lang="zh-TW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   at k = 3</a:t>
            </a:r>
            <a:r>
              <a:rPr lang="zh-TW" altLang="zh-TW" dirty="0"/>
              <a:t>→</a:t>
            </a:r>
            <a:r>
              <a:rPr lang="en-US" altLang="zh-TW" dirty="0"/>
              <a:t>m[2,4] = m[2,3] + m[4,4] + P</a:t>
            </a:r>
            <a:r>
              <a:rPr lang="en-US" altLang="zh-TW" baseline="-25000" dirty="0"/>
              <a:t>1</a:t>
            </a:r>
            <a:r>
              <a:rPr lang="en-US" altLang="zh-TW" dirty="0"/>
              <a:t>P</a:t>
            </a:r>
            <a:r>
              <a:rPr lang="en-US" altLang="zh-TW" baseline="-25000" dirty="0"/>
              <a:t>3</a:t>
            </a:r>
            <a:r>
              <a:rPr lang="en-US" altLang="zh-TW" dirty="0"/>
              <a:t>P</a:t>
            </a:r>
            <a:r>
              <a:rPr lang="en-US" altLang="zh-TW" baseline="-25000" dirty="0"/>
              <a:t>4</a:t>
            </a:r>
            <a:r>
              <a:rPr lang="en-US" altLang="zh-TW" dirty="0"/>
              <a:t> = 360 + 0 + 10 x 12 x 5 = 960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 </a:t>
            </a:r>
            <a:endParaRPr lang="zh-TW" altLang="zh-TW" dirty="0"/>
          </a:p>
          <a:p>
            <a:r>
              <a:rPr lang="en-US" altLang="zh-TW" dirty="0"/>
              <a:t>min of m[3,5] :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   at k = 3</a:t>
            </a:r>
            <a:r>
              <a:rPr lang="zh-TW" altLang="zh-TW" dirty="0"/>
              <a:t>→</a:t>
            </a:r>
            <a:r>
              <a:rPr lang="en-US" altLang="zh-TW" dirty="0"/>
              <a:t>m[3,5] = m[3,3] + m[4,5] + P</a:t>
            </a:r>
            <a:r>
              <a:rPr lang="en-US" altLang="zh-TW" baseline="-25000" dirty="0"/>
              <a:t>2</a:t>
            </a:r>
            <a:r>
              <a:rPr lang="en-US" altLang="zh-TW" dirty="0"/>
              <a:t>P</a:t>
            </a:r>
            <a:r>
              <a:rPr lang="en-US" altLang="zh-TW" baseline="-25000" dirty="0"/>
              <a:t>3</a:t>
            </a:r>
            <a:r>
              <a:rPr lang="en-US" altLang="zh-TW" dirty="0"/>
              <a:t>P</a:t>
            </a:r>
            <a:r>
              <a:rPr lang="en-US" altLang="zh-TW" baseline="-25000" dirty="0"/>
              <a:t>5</a:t>
            </a:r>
            <a:r>
              <a:rPr lang="en-US" altLang="zh-TW" dirty="0"/>
              <a:t> = 0 + 3000 + 3 x 12 x 50 = 4800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   at k = 4</a:t>
            </a:r>
            <a:r>
              <a:rPr lang="zh-TW" altLang="zh-TW" dirty="0"/>
              <a:t>→</a:t>
            </a:r>
            <a:r>
              <a:rPr lang="en-US" altLang="zh-TW" dirty="0"/>
              <a:t>m[3,5] = m[3,4] + m[5,5] + P</a:t>
            </a:r>
            <a:r>
              <a:rPr lang="en-US" altLang="zh-TW" baseline="-25000" dirty="0"/>
              <a:t>2</a:t>
            </a:r>
            <a:r>
              <a:rPr lang="en-US" altLang="zh-TW" dirty="0"/>
              <a:t>P</a:t>
            </a:r>
            <a:r>
              <a:rPr lang="en-US" altLang="zh-TW" baseline="-25000" dirty="0"/>
              <a:t>4</a:t>
            </a:r>
            <a:r>
              <a:rPr lang="en-US" altLang="zh-TW" dirty="0"/>
              <a:t>P</a:t>
            </a:r>
            <a:r>
              <a:rPr lang="en-US" altLang="zh-TW" baseline="-25000" dirty="0"/>
              <a:t>5</a:t>
            </a:r>
            <a:r>
              <a:rPr lang="en-US" altLang="zh-TW" dirty="0"/>
              <a:t> = 180 + 0 + 3 x 5 x 50 = </a:t>
            </a:r>
            <a:r>
              <a:rPr lang="en-US" altLang="zh-TW" dirty="0">
                <a:solidFill>
                  <a:srgbClr val="FF0000"/>
                </a:solidFill>
              </a:rPr>
              <a:t>930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 </a:t>
            </a:r>
            <a:endParaRPr lang="zh-TW" altLang="zh-TW" dirty="0"/>
          </a:p>
          <a:p>
            <a:r>
              <a:rPr lang="en-US" altLang="zh-TW" dirty="0"/>
              <a:t>min of m[4,6] :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   at k = 4</a:t>
            </a:r>
            <a:r>
              <a:rPr lang="zh-TW" altLang="zh-TW" dirty="0"/>
              <a:t>→</a:t>
            </a:r>
            <a:r>
              <a:rPr lang="en-US" altLang="zh-TW" dirty="0"/>
              <a:t>m[4,6] = m[4,4] + m[5,6] + P</a:t>
            </a:r>
            <a:r>
              <a:rPr lang="en-US" altLang="zh-TW" baseline="-25000" dirty="0"/>
              <a:t>3</a:t>
            </a:r>
            <a:r>
              <a:rPr lang="en-US" altLang="zh-TW" dirty="0"/>
              <a:t>P</a:t>
            </a:r>
            <a:r>
              <a:rPr lang="en-US" altLang="zh-TW" baseline="-25000" dirty="0"/>
              <a:t>4</a:t>
            </a:r>
            <a:r>
              <a:rPr lang="en-US" altLang="zh-TW" dirty="0"/>
              <a:t>P</a:t>
            </a:r>
            <a:r>
              <a:rPr lang="en-US" altLang="zh-TW" baseline="-25000" dirty="0"/>
              <a:t>6</a:t>
            </a:r>
            <a:r>
              <a:rPr lang="en-US" altLang="zh-TW" dirty="0"/>
              <a:t> = 0 + 1500 + 12 x 5 x 6 = </a:t>
            </a:r>
            <a:r>
              <a:rPr lang="en-US" altLang="zh-TW" dirty="0">
                <a:solidFill>
                  <a:srgbClr val="FF0000"/>
                </a:solidFill>
              </a:rPr>
              <a:t>1860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   at k = 5</a:t>
            </a:r>
            <a:r>
              <a:rPr lang="zh-TW" altLang="zh-TW" dirty="0"/>
              <a:t>→</a:t>
            </a:r>
            <a:r>
              <a:rPr lang="en-US" altLang="zh-TW" dirty="0"/>
              <a:t>m[4,6] = m[4,5] + m[6,6] + P</a:t>
            </a:r>
            <a:r>
              <a:rPr lang="en-US" altLang="zh-TW" baseline="-25000" dirty="0"/>
              <a:t>3</a:t>
            </a:r>
            <a:r>
              <a:rPr lang="en-US" altLang="zh-TW" dirty="0"/>
              <a:t>P</a:t>
            </a:r>
            <a:r>
              <a:rPr lang="en-US" altLang="zh-TW" baseline="-25000" dirty="0"/>
              <a:t>5</a:t>
            </a:r>
            <a:r>
              <a:rPr lang="en-US" altLang="zh-TW" dirty="0"/>
              <a:t>P</a:t>
            </a:r>
            <a:r>
              <a:rPr lang="en-US" altLang="zh-TW" baseline="-25000" dirty="0"/>
              <a:t>6</a:t>
            </a:r>
            <a:r>
              <a:rPr lang="en-US" altLang="zh-TW" dirty="0"/>
              <a:t> = 3000 + 0 + 12 x 50 x 6 = 6600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333398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F4AF08E-95D5-4767-BBBB-6B519E590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687" y="765968"/>
            <a:ext cx="6819900" cy="523875"/>
          </a:xfrm>
          <a:prstGeom prst="rect">
            <a:avLst/>
          </a:prstGeom>
        </p:spPr>
      </p:pic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F119D26C-F038-4B5C-8B8F-A2AA185CDA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6762886"/>
              </p:ext>
            </p:extLst>
          </p:nvPr>
        </p:nvGraphicFramePr>
        <p:xfrm>
          <a:off x="838200" y="1825625"/>
          <a:ext cx="10515603" cy="42142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61469964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22144617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88428007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12123470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43830187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83201007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37811175"/>
                    </a:ext>
                  </a:extLst>
                </a:gridCol>
              </a:tblGrid>
              <a:tr h="597794"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3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4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5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6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097781"/>
                  </a:ext>
                </a:extLst>
              </a:tr>
              <a:tr h="5977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150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330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439717"/>
                  </a:ext>
                </a:extLst>
              </a:tr>
              <a:tr h="62750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360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330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058770"/>
                  </a:ext>
                </a:extLst>
              </a:tr>
              <a:tr h="5977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3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180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930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299146"/>
                  </a:ext>
                </a:extLst>
              </a:tr>
              <a:tr h="5977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4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3000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1860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689860"/>
                  </a:ext>
                </a:extLst>
              </a:tr>
              <a:tr h="5977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5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1500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681526"/>
                  </a:ext>
                </a:extLst>
              </a:tr>
              <a:tr h="5977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6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508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094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CBDC47-EC7C-495D-B0B3-F051D836C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3165"/>
            <a:ext cx="12076590" cy="6733713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min of m[1,4] :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   at k = 1</a:t>
            </a:r>
            <a:r>
              <a:rPr lang="zh-TW" altLang="zh-TW" dirty="0"/>
              <a:t>→</a:t>
            </a:r>
            <a:r>
              <a:rPr lang="en-US" altLang="zh-TW" dirty="0"/>
              <a:t>m[1,4] = m[1,1] + m[2,4] + P</a:t>
            </a:r>
            <a:r>
              <a:rPr lang="en-US" altLang="zh-TW" baseline="-25000" dirty="0"/>
              <a:t>0</a:t>
            </a:r>
            <a:r>
              <a:rPr lang="en-US" altLang="zh-TW" dirty="0"/>
              <a:t>P</a:t>
            </a:r>
            <a:r>
              <a:rPr lang="en-US" altLang="zh-TW" baseline="-25000" dirty="0"/>
              <a:t>1</a:t>
            </a:r>
            <a:r>
              <a:rPr lang="en-US" altLang="zh-TW" dirty="0"/>
              <a:t>P</a:t>
            </a:r>
            <a:r>
              <a:rPr lang="en-US" altLang="zh-TW" baseline="-25000" dirty="0"/>
              <a:t>4</a:t>
            </a:r>
            <a:r>
              <a:rPr lang="en-US" altLang="zh-TW" dirty="0"/>
              <a:t> = 0 + 330 + 5 x 10 x 5 = 580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   at k = 2</a:t>
            </a:r>
            <a:r>
              <a:rPr lang="zh-TW" altLang="zh-TW" dirty="0"/>
              <a:t>→</a:t>
            </a:r>
            <a:r>
              <a:rPr lang="en-US" altLang="zh-TW" dirty="0"/>
              <a:t>m[1,4] = m[1,2] + m[3,4] + P</a:t>
            </a:r>
            <a:r>
              <a:rPr lang="en-US" altLang="zh-TW" baseline="-25000" dirty="0"/>
              <a:t>0</a:t>
            </a:r>
            <a:r>
              <a:rPr lang="en-US" altLang="zh-TW" dirty="0"/>
              <a:t>P</a:t>
            </a:r>
            <a:r>
              <a:rPr lang="en-US" altLang="zh-TW" baseline="-25000" dirty="0"/>
              <a:t>2</a:t>
            </a:r>
            <a:r>
              <a:rPr lang="en-US" altLang="zh-TW" dirty="0"/>
              <a:t>P</a:t>
            </a:r>
            <a:r>
              <a:rPr lang="en-US" altLang="zh-TW" baseline="-25000" dirty="0"/>
              <a:t>4</a:t>
            </a:r>
            <a:r>
              <a:rPr lang="en-US" altLang="zh-TW" dirty="0"/>
              <a:t> = 150 + 180 + 5 x 3 x 5 = </a:t>
            </a:r>
            <a:r>
              <a:rPr lang="en-US" altLang="zh-TW" dirty="0">
                <a:solidFill>
                  <a:srgbClr val="FF0000"/>
                </a:solidFill>
              </a:rPr>
              <a:t>405</a:t>
            </a:r>
            <a:endParaRPr lang="zh-TW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   at k = 3</a:t>
            </a:r>
            <a:r>
              <a:rPr lang="zh-TW" altLang="zh-TW" dirty="0"/>
              <a:t>→</a:t>
            </a:r>
            <a:r>
              <a:rPr lang="en-US" altLang="zh-TW" dirty="0"/>
              <a:t>m[1,4] = m[1,3] + m[4,4] + P</a:t>
            </a:r>
            <a:r>
              <a:rPr lang="en-US" altLang="zh-TW" baseline="-25000" dirty="0"/>
              <a:t>0</a:t>
            </a:r>
            <a:r>
              <a:rPr lang="en-US" altLang="zh-TW" dirty="0"/>
              <a:t>P</a:t>
            </a:r>
            <a:r>
              <a:rPr lang="en-US" altLang="zh-TW" baseline="-25000" dirty="0"/>
              <a:t>3</a:t>
            </a:r>
            <a:r>
              <a:rPr lang="en-US" altLang="zh-TW" dirty="0"/>
              <a:t>P</a:t>
            </a:r>
            <a:r>
              <a:rPr lang="en-US" altLang="zh-TW" baseline="-25000" dirty="0"/>
              <a:t>4</a:t>
            </a:r>
            <a:r>
              <a:rPr lang="en-US" altLang="zh-TW" dirty="0"/>
              <a:t> = 330 + 0 + 5 x 12 x 5 = 630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    </a:t>
            </a:r>
            <a:endParaRPr lang="zh-TW" altLang="zh-TW" dirty="0"/>
          </a:p>
          <a:p>
            <a:r>
              <a:rPr lang="en-US" altLang="zh-TW" dirty="0"/>
              <a:t>min of m[2,5] :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   at k = 2</a:t>
            </a:r>
            <a:r>
              <a:rPr lang="zh-TW" altLang="zh-TW" dirty="0"/>
              <a:t>→</a:t>
            </a:r>
            <a:r>
              <a:rPr lang="en-US" altLang="zh-TW" dirty="0"/>
              <a:t>m[2,5] = m[2,2] + m[3,5] + P</a:t>
            </a:r>
            <a:r>
              <a:rPr lang="en-US" altLang="zh-TW" baseline="-25000" dirty="0"/>
              <a:t>1</a:t>
            </a:r>
            <a:r>
              <a:rPr lang="en-US" altLang="zh-TW" dirty="0"/>
              <a:t>P</a:t>
            </a:r>
            <a:r>
              <a:rPr lang="en-US" altLang="zh-TW" baseline="-25000" dirty="0"/>
              <a:t>2</a:t>
            </a:r>
            <a:r>
              <a:rPr lang="en-US" altLang="zh-TW" dirty="0"/>
              <a:t>P</a:t>
            </a:r>
            <a:r>
              <a:rPr lang="en-US" altLang="zh-TW" baseline="-25000" dirty="0"/>
              <a:t>5</a:t>
            </a:r>
            <a:r>
              <a:rPr lang="en-US" altLang="zh-TW" dirty="0"/>
              <a:t> = 0 + 930 + 10 x 3 x 50 = </a:t>
            </a:r>
            <a:r>
              <a:rPr lang="en-US" altLang="zh-TW" dirty="0">
                <a:solidFill>
                  <a:srgbClr val="FF0000"/>
                </a:solidFill>
              </a:rPr>
              <a:t>2430</a:t>
            </a:r>
            <a:endParaRPr lang="zh-TW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   at k = 3</a:t>
            </a:r>
            <a:r>
              <a:rPr lang="zh-TW" altLang="zh-TW" dirty="0"/>
              <a:t>→</a:t>
            </a:r>
            <a:r>
              <a:rPr lang="en-US" altLang="zh-TW" dirty="0"/>
              <a:t>m[2,5] = m[2,3] + m[4,5] + P</a:t>
            </a:r>
            <a:r>
              <a:rPr lang="en-US" altLang="zh-TW" baseline="-25000" dirty="0"/>
              <a:t>1</a:t>
            </a:r>
            <a:r>
              <a:rPr lang="en-US" altLang="zh-TW" dirty="0"/>
              <a:t>P</a:t>
            </a:r>
            <a:r>
              <a:rPr lang="en-US" altLang="zh-TW" baseline="-25000" dirty="0"/>
              <a:t>3</a:t>
            </a:r>
            <a:r>
              <a:rPr lang="en-US" altLang="zh-TW" dirty="0"/>
              <a:t>P</a:t>
            </a:r>
            <a:r>
              <a:rPr lang="en-US" altLang="zh-TW" baseline="-25000" dirty="0"/>
              <a:t>5</a:t>
            </a:r>
            <a:r>
              <a:rPr lang="en-US" altLang="zh-TW" dirty="0"/>
              <a:t> = 360 + 3000 + 10 x 12 x 50 = 9360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   at k = 4</a:t>
            </a:r>
            <a:r>
              <a:rPr lang="zh-TW" altLang="zh-TW" dirty="0"/>
              <a:t>→</a:t>
            </a:r>
            <a:r>
              <a:rPr lang="en-US" altLang="zh-TW" dirty="0"/>
              <a:t>m[2,5] = m[2,4] + m[5,5] + P</a:t>
            </a:r>
            <a:r>
              <a:rPr lang="en-US" altLang="zh-TW" baseline="-25000" dirty="0"/>
              <a:t>1</a:t>
            </a:r>
            <a:r>
              <a:rPr lang="en-US" altLang="zh-TW" dirty="0"/>
              <a:t>P</a:t>
            </a:r>
            <a:r>
              <a:rPr lang="en-US" altLang="zh-TW" baseline="-25000" dirty="0"/>
              <a:t>4</a:t>
            </a:r>
            <a:r>
              <a:rPr lang="en-US" altLang="zh-TW" dirty="0"/>
              <a:t>P</a:t>
            </a:r>
            <a:r>
              <a:rPr lang="en-US" altLang="zh-TW" baseline="-25000" dirty="0"/>
              <a:t>5</a:t>
            </a:r>
            <a:r>
              <a:rPr lang="en-US" altLang="zh-TW" dirty="0"/>
              <a:t> = 330 + 0 + 10 x 5 x 50 = 2830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 </a:t>
            </a:r>
            <a:endParaRPr lang="zh-TW" altLang="zh-TW" dirty="0"/>
          </a:p>
          <a:p>
            <a:r>
              <a:rPr lang="en-US" altLang="zh-TW" dirty="0"/>
              <a:t>min of m[3,6] :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   at k = 3</a:t>
            </a:r>
            <a:r>
              <a:rPr lang="zh-TW" altLang="zh-TW" dirty="0"/>
              <a:t>→</a:t>
            </a:r>
            <a:r>
              <a:rPr lang="en-US" altLang="zh-TW" dirty="0"/>
              <a:t>m[3,6] = m[3,3] + m[4,6] + P</a:t>
            </a:r>
            <a:r>
              <a:rPr lang="en-US" altLang="zh-TW" baseline="-25000" dirty="0"/>
              <a:t>2</a:t>
            </a:r>
            <a:r>
              <a:rPr lang="en-US" altLang="zh-TW" dirty="0"/>
              <a:t>P</a:t>
            </a:r>
            <a:r>
              <a:rPr lang="en-US" altLang="zh-TW" baseline="-25000" dirty="0"/>
              <a:t>3</a:t>
            </a:r>
            <a:r>
              <a:rPr lang="en-US" altLang="zh-TW" dirty="0"/>
              <a:t>P</a:t>
            </a:r>
            <a:r>
              <a:rPr lang="en-US" altLang="zh-TW" baseline="-25000" dirty="0"/>
              <a:t>6</a:t>
            </a:r>
            <a:r>
              <a:rPr lang="en-US" altLang="zh-TW" dirty="0"/>
              <a:t> = 0 + 1860 + 3 x 12 x 6 = 2076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   at k = 4</a:t>
            </a:r>
            <a:r>
              <a:rPr lang="zh-TW" altLang="zh-TW" dirty="0"/>
              <a:t>→</a:t>
            </a:r>
            <a:r>
              <a:rPr lang="en-US" altLang="zh-TW" dirty="0"/>
              <a:t>m[3,6] = m[3,4] + m[5,6] + P</a:t>
            </a:r>
            <a:r>
              <a:rPr lang="en-US" altLang="zh-TW" baseline="-25000" dirty="0"/>
              <a:t>2</a:t>
            </a:r>
            <a:r>
              <a:rPr lang="en-US" altLang="zh-TW" dirty="0"/>
              <a:t>P</a:t>
            </a:r>
            <a:r>
              <a:rPr lang="en-US" altLang="zh-TW" baseline="-25000" dirty="0"/>
              <a:t>4</a:t>
            </a:r>
            <a:r>
              <a:rPr lang="en-US" altLang="zh-TW" dirty="0"/>
              <a:t>P</a:t>
            </a:r>
            <a:r>
              <a:rPr lang="en-US" altLang="zh-TW" baseline="-25000" dirty="0"/>
              <a:t>6</a:t>
            </a:r>
            <a:r>
              <a:rPr lang="en-US" altLang="zh-TW" dirty="0"/>
              <a:t> = 180 + 1500 + 3 x 5 x 6 = </a:t>
            </a:r>
            <a:r>
              <a:rPr lang="en-US" altLang="zh-TW" dirty="0">
                <a:solidFill>
                  <a:srgbClr val="FF0000"/>
                </a:solidFill>
              </a:rPr>
              <a:t>1770</a:t>
            </a:r>
            <a:endParaRPr lang="zh-TW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   at k = 5</a:t>
            </a:r>
            <a:r>
              <a:rPr lang="zh-TW" altLang="zh-TW" dirty="0"/>
              <a:t>→</a:t>
            </a:r>
            <a:r>
              <a:rPr lang="en-US" altLang="zh-TW" dirty="0"/>
              <a:t>m[3,6] = m[3,5] + m[6,6] + P</a:t>
            </a:r>
            <a:r>
              <a:rPr lang="en-US" altLang="zh-TW" baseline="-25000" dirty="0"/>
              <a:t>2</a:t>
            </a:r>
            <a:r>
              <a:rPr lang="en-US" altLang="zh-TW" dirty="0"/>
              <a:t>P</a:t>
            </a:r>
            <a:r>
              <a:rPr lang="en-US" altLang="zh-TW" baseline="-25000" dirty="0"/>
              <a:t>5</a:t>
            </a:r>
            <a:r>
              <a:rPr lang="en-US" altLang="zh-TW" dirty="0"/>
              <a:t>P</a:t>
            </a:r>
            <a:r>
              <a:rPr lang="en-US" altLang="zh-TW" baseline="-25000" dirty="0"/>
              <a:t>6</a:t>
            </a:r>
            <a:r>
              <a:rPr lang="en-US" altLang="zh-TW" dirty="0"/>
              <a:t> = 930 + 0 + 3 x 50 x 6 = 1830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8474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F4AF08E-95D5-4767-BBBB-6B519E590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687" y="765968"/>
            <a:ext cx="6819900" cy="523875"/>
          </a:xfrm>
          <a:prstGeom prst="rect">
            <a:avLst/>
          </a:prstGeom>
        </p:spPr>
      </p:pic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F119D26C-F038-4B5C-8B8F-A2AA185CDA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5255404"/>
              </p:ext>
            </p:extLst>
          </p:nvPr>
        </p:nvGraphicFramePr>
        <p:xfrm>
          <a:off x="838200" y="1825625"/>
          <a:ext cx="10515603" cy="42142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61469964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22144617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88428007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12123470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43830187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83201007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37811175"/>
                    </a:ext>
                  </a:extLst>
                </a:gridCol>
              </a:tblGrid>
              <a:tr h="597794"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3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4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5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6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097781"/>
                  </a:ext>
                </a:extLst>
              </a:tr>
              <a:tr h="5977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150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330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405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439717"/>
                  </a:ext>
                </a:extLst>
              </a:tr>
              <a:tr h="62750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360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330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2430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058770"/>
                  </a:ext>
                </a:extLst>
              </a:tr>
              <a:tr h="5977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3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180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930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1770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299146"/>
                  </a:ext>
                </a:extLst>
              </a:tr>
              <a:tr h="5977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4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3000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1860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689860"/>
                  </a:ext>
                </a:extLst>
              </a:tr>
              <a:tr h="5977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5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1500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681526"/>
                  </a:ext>
                </a:extLst>
              </a:tr>
              <a:tr h="5977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6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508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055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901</Words>
  <Application>Microsoft Office PowerPoint</Application>
  <PresentationFormat>寬螢幕</PresentationFormat>
  <Paragraphs>240</Paragraphs>
  <Slides>14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  <vt:variant>
        <vt:lpstr>自訂放映</vt:lpstr>
      </vt:variant>
      <vt:variant>
        <vt:i4>1</vt:i4>
      </vt:variant>
    </vt:vector>
  </HeadingPairs>
  <TitlesOfParts>
    <vt:vector size="21" baseType="lpstr">
      <vt:lpstr>微軟正黑體</vt:lpstr>
      <vt:lpstr>Arial</vt:lpstr>
      <vt:lpstr>Calibri</vt:lpstr>
      <vt:lpstr>Calibri Light</vt:lpstr>
      <vt:lpstr>Consolas</vt:lpstr>
      <vt:lpstr>Office 佈景主題</vt:lpstr>
      <vt:lpstr>Algorithm hw4-4</vt:lpstr>
      <vt:lpstr>4. Exercises 15.2-1</vt:lpstr>
      <vt:lpstr>Sol.</vt:lpstr>
      <vt:lpstr>m[1,1] = m[2,2] = m[3,3] = m[4,4] = m[5,5] = m[6,6] = 0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自訂放映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hw4-4</dc:title>
  <dc:creator>景豐 楊</dc:creator>
  <cp:lastModifiedBy>景豐 楊</cp:lastModifiedBy>
  <cp:revision>11</cp:revision>
  <dcterms:created xsi:type="dcterms:W3CDTF">2019-04-01T08:09:05Z</dcterms:created>
  <dcterms:modified xsi:type="dcterms:W3CDTF">2019-04-01T13:40:44Z</dcterms:modified>
</cp:coreProperties>
</file>