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Hw5-3</a:t>
            </a:r>
            <a:br>
              <a:rPr lang="en-US" altLang="zh-TW" dirty="0" smtClean="0"/>
            </a:br>
            <a:r>
              <a:rPr lang="en-US" altLang="zh-TW" sz="4000" dirty="0" smtClean="0"/>
              <a:t>Group3</a:t>
            </a:r>
            <a:endParaRPr lang="zh-TW" altLang="en-US" sz="4000"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37346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0582" y="544754"/>
            <a:ext cx="10178322" cy="1080000"/>
          </a:xfrm>
        </p:spPr>
        <p:txBody>
          <a:bodyPr>
            <a:normAutofit/>
          </a:bodyPr>
          <a:lstStyle/>
          <a:p>
            <a:pPr algn="ctr"/>
            <a:r>
              <a:rPr lang="en-US" altLang="zh-TW" sz="3600" b="1" cap="none" dirty="0" smtClean="0">
                <a:solidFill>
                  <a:srgbClr val="FF0000"/>
                </a:solidFill>
                <a:latin typeface="Comic Sans MS" panose="030F0702030302020204" pitchFamily="66" charset="0"/>
                <a:cs typeface="Times New Roman" panose="02020603050405020304" pitchFamily="18" charset="0"/>
              </a:rPr>
              <a:t>Longest palindrome subsequence</a:t>
            </a:r>
            <a:endParaRPr lang="zh-TW" altLang="en-US" sz="3600" b="1" cap="none" dirty="0">
              <a:solidFill>
                <a:srgbClr val="FF0000"/>
              </a:solidFill>
              <a:latin typeface="Comic Sans MS" panose="030F0702030302020204" pitchFamily="66" charset="0"/>
              <a:cs typeface="Times New Roman" panose="02020603050405020304" pitchFamily="18" charset="0"/>
            </a:endParaRPr>
          </a:p>
        </p:txBody>
      </p:sp>
      <p:sp>
        <p:nvSpPr>
          <p:cNvPr id="3" name="內容版面配置區 2"/>
          <p:cNvSpPr>
            <a:spLocks noGrp="1"/>
          </p:cNvSpPr>
          <p:nvPr>
            <p:ph idx="1"/>
          </p:nvPr>
        </p:nvSpPr>
        <p:spPr>
          <a:xfrm>
            <a:off x="1251678" y="1645066"/>
            <a:ext cx="10178322" cy="3593591"/>
          </a:xfrm>
        </p:spPr>
        <p:txBody>
          <a:bodyPr>
            <a:normAutofit/>
          </a:bodyPr>
          <a:lstStyle/>
          <a:p>
            <a:pPr>
              <a:buFont typeface="Wingdings" panose="05000000000000000000" pitchFamily="2" charset="2"/>
              <a:buChar char="u"/>
            </a:pPr>
            <a:r>
              <a:rPr lang="en-US" altLang="zh-TW" sz="2400" b="1" dirty="0">
                <a:solidFill>
                  <a:schemeClr val="tx1"/>
                </a:solidFill>
                <a:latin typeface="Comic Sans MS" panose="030F0702030302020204" pitchFamily="66" charset="0"/>
                <a:cs typeface="Times New Roman" panose="02020603050405020304" pitchFamily="18" charset="0"/>
              </a:rPr>
              <a:t>A palindrome is a nonempty string over some alphabet that reads the same forward and backward. Examples of palindromes are all strings of length 1, civic, racecar, and aibohphobia (fear of palindromes). Give an efficient algorithm to find the longest palindrome that is a subsequence of a given input string. For example, given the input character, your algorithm should return carac. How long is the running time of your algorithm?</a:t>
            </a:r>
            <a:endParaRPr lang="zh-TW" altLang="en-US" sz="2400" b="1" dirty="0">
              <a:solidFill>
                <a:schemeClr val="tx1"/>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864063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382385"/>
            <a:ext cx="10178322" cy="903490"/>
          </a:xfrm>
        </p:spPr>
        <p:txBody>
          <a:bodyPr>
            <a:normAutofit/>
          </a:bodyPr>
          <a:lstStyle/>
          <a:p>
            <a:pPr algn="ctr"/>
            <a:r>
              <a:rPr lang="en-US" altLang="zh-TW" sz="3600" b="1" cap="none" dirty="0" smtClean="0">
                <a:solidFill>
                  <a:srgbClr val="FF0000"/>
                </a:solidFill>
                <a:latin typeface="Comic Sans MS" panose="030F0702030302020204" pitchFamily="66" charset="0"/>
              </a:rPr>
              <a:t>Recurrence relation</a:t>
            </a:r>
            <a:endParaRPr lang="zh-TW" altLang="en-US" sz="3600" b="1" cap="none" dirty="0">
              <a:solidFill>
                <a:srgbClr val="FF0000"/>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51678" y="1962150"/>
                <a:ext cx="10711722" cy="4076700"/>
              </a:xfrm>
            </p:spPr>
            <p:txBody>
              <a:bodyPr>
                <a:normAutofit/>
              </a:bodyPr>
              <a:lstStyle/>
              <a:p>
                <a:pPr>
                  <a:buFont typeface="Wingdings" panose="05000000000000000000" pitchFamily="2" charset="2"/>
                  <a:buChar char="u"/>
                </a:pPr>
                <a:r>
                  <a:rPr lang="en-US" altLang="zh-TW" sz="2400" b="1" dirty="0" smtClean="0">
                    <a:solidFill>
                      <a:schemeClr val="tx1"/>
                    </a:solidFill>
                    <a:latin typeface="Comic Sans MS" panose="030F0702030302020204" pitchFamily="66" charset="0"/>
                  </a:rPr>
                  <a:t>s[] represents the string S of length n in the form of a character array, where s[</a:t>
                </a:r>
                <a:r>
                  <a:rPr lang="en-US" altLang="zh-TW" sz="2400" b="1" dirty="0" err="1" smtClean="0">
                    <a:solidFill>
                      <a:schemeClr val="tx1"/>
                    </a:solidFill>
                    <a:latin typeface="Comic Sans MS" panose="030F0702030302020204" pitchFamily="66" charset="0"/>
                  </a:rPr>
                  <a:t>i</a:t>
                </a:r>
                <a:r>
                  <a:rPr lang="en-US" altLang="zh-TW" sz="2400" b="1" dirty="0" smtClean="0">
                    <a:solidFill>
                      <a:schemeClr val="tx1"/>
                    </a:solidFill>
                    <a:latin typeface="Comic Sans MS" panose="030F0702030302020204" pitchFamily="66" charset="0"/>
                  </a:rPr>
                  <a:t>] is the </a:t>
                </a:r>
                <a:r>
                  <a:rPr lang="en-US" altLang="zh-TW" sz="2400" b="1" dirty="0" err="1" smtClean="0">
                    <a:solidFill>
                      <a:schemeClr val="tx1"/>
                    </a:solidFill>
                    <a:latin typeface="Comic Sans MS" panose="030F0702030302020204" pitchFamily="66" charset="0"/>
                  </a:rPr>
                  <a:t>i-th</a:t>
                </a:r>
                <a:r>
                  <a:rPr lang="en-US" altLang="zh-TW" sz="2400" b="1" dirty="0" smtClean="0">
                    <a:solidFill>
                      <a:schemeClr val="tx1"/>
                    </a:solidFill>
                    <a:latin typeface="Comic Sans MS" panose="030F0702030302020204" pitchFamily="66" charset="0"/>
                  </a:rPr>
                  <a:t> character in the string, 1</a:t>
                </a:r>
                <a14:m>
                  <m:oMath xmlns:m="http://schemas.openxmlformats.org/officeDocument/2006/math">
                    <m:r>
                      <a:rPr lang="en-US" altLang="zh-TW" sz="2400" b="1" i="1" smtClean="0">
                        <a:solidFill>
                          <a:schemeClr val="tx1"/>
                        </a:solidFill>
                        <a:latin typeface="Cambria Math" panose="02040503050406030204" pitchFamily="18" charset="0"/>
                        <a:ea typeface="Cambria Math" panose="02040503050406030204" pitchFamily="18" charset="0"/>
                      </a:rPr>
                      <m:t>≤</m:t>
                    </m:r>
                    <m:r>
                      <a:rPr lang="en-US" altLang="zh-TW" sz="2400" b="1" i="0" smtClean="0">
                        <a:solidFill>
                          <a:schemeClr val="tx1"/>
                        </a:solidFill>
                        <a:latin typeface="Cambria Math" panose="02040503050406030204" pitchFamily="18" charset="0"/>
                        <a:ea typeface="Cambria Math" panose="02040503050406030204" pitchFamily="18" charset="0"/>
                      </a:rPr>
                      <m:t>𝐢</m:t>
                    </m:r>
                    <m:r>
                      <a:rPr lang="en-US" altLang="zh-TW" sz="2400" b="1" i="1">
                        <a:solidFill>
                          <a:schemeClr val="tx1"/>
                        </a:solidFill>
                        <a:latin typeface="Cambria Math" panose="02040503050406030204" pitchFamily="18" charset="0"/>
                        <a:ea typeface="Cambria Math" panose="02040503050406030204" pitchFamily="18" charset="0"/>
                      </a:rPr>
                      <m:t>≤</m:t>
                    </m:r>
                    <m:r>
                      <a:rPr lang="en-US" altLang="zh-TW" sz="2400" b="1" i="0" smtClean="0">
                        <a:solidFill>
                          <a:schemeClr val="tx1"/>
                        </a:solidFill>
                        <a:latin typeface="Cambria Math" panose="02040503050406030204" pitchFamily="18" charset="0"/>
                        <a:ea typeface="Cambria Math" panose="02040503050406030204" pitchFamily="18" charset="0"/>
                      </a:rPr>
                      <m:t>𝐧</m:t>
                    </m:r>
                  </m:oMath>
                </a14:m>
                <a:endParaRPr lang="en-US" altLang="zh-TW" sz="2400" b="1" dirty="0" smtClean="0">
                  <a:solidFill>
                    <a:schemeClr val="tx1"/>
                  </a:solidFill>
                  <a:latin typeface="Comic Sans MS" panose="030F0702030302020204" pitchFamily="66" charset="0"/>
                  <a:ea typeface="Cambria Math" panose="02040503050406030204" pitchFamily="18" charset="0"/>
                </a:endParaRPr>
              </a:p>
              <a:p>
                <a:pPr marL="0" indent="0">
                  <a:buNone/>
                </a:pPr>
                <a:endParaRPr lang="en-US" altLang="zh-TW" sz="2400" b="1" dirty="0" smtClean="0">
                  <a:solidFill>
                    <a:schemeClr val="tx1"/>
                  </a:solidFill>
                  <a:latin typeface="Comic Sans MS" panose="030F0702030302020204" pitchFamily="66" charset="0"/>
                </a:endParaRPr>
              </a:p>
              <a:p>
                <a:pPr>
                  <a:buFont typeface="Wingdings" panose="05000000000000000000" pitchFamily="2" charset="2"/>
                  <a:buChar char="u"/>
                </a:pPr>
                <a:r>
                  <a:rPr lang="en-US" altLang="zh-TW" sz="2400" b="1" dirty="0" smtClean="0">
                    <a:solidFill>
                      <a:schemeClr val="tx1"/>
                    </a:solidFill>
                    <a:latin typeface="Comic Sans MS" panose="030F0702030302020204" pitchFamily="66" charset="0"/>
                  </a:rPr>
                  <a:t>L(i,j) represents the length of the longest palindrome subsequence</a:t>
                </a:r>
              </a:p>
              <a:p>
                <a:pPr marL="0" indent="0">
                  <a:buNone/>
                </a:pPr>
                <a:endParaRPr lang="en-US" altLang="zh-TW" sz="2400" b="1" dirty="0" smtClean="0">
                  <a:solidFill>
                    <a:schemeClr val="tx1"/>
                  </a:solidFill>
                  <a:latin typeface="Comic Sans MS" panose="030F0702030302020204" pitchFamily="66"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51678" y="1962150"/>
                <a:ext cx="10711722" cy="4076700"/>
              </a:xfrm>
              <a:blipFill>
                <a:blip r:embed="rId2"/>
                <a:stretch>
                  <a:fillRect l="-739" t="-7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36406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438151"/>
            <a:ext cx="10178322" cy="800100"/>
          </a:xfrm>
        </p:spPr>
        <p:txBody>
          <a:bodyPr>
            <a:normAutofit fontScale="90000"/>
          </a:bodyPr>
          <a:lstStyle/>
          <a:p>
            <a:pPr algn="ctr"/>
            <a:r>
              <a:rPr lang="en-US" altLang="zh-TW" sz="3600" b="1" dirty="0" smtClean="0">
                <a:solidFill>
                  <a:srgbClr val="FF0000"/>
                </a:solidFill>
                <a:latin typeface="Comic Sans MS" panose="030F0702030302020204" pitchFamily="66" charset="0"/>
              </a:rPr>
              <a:t/>
            </a:r>
            <a:br>
              <a:rPr lang="en-US" altLang="zh-TW" sz="3600" b="1" dirty="0" smtClean="0">
                <a:solidFill>
                  <a:srgbClr val="FF0000"/>
                </a:solidFill>
                <a:latin typeface="Comic Sans MS" panose="030F0702030302020204" pitchFamily="66" charset="0"/>
              </a:rPr>
            </a:br>
            <a:endParaRPr lang="zh-TW" altLang="en-US" sz="3600" b="1" dirty="0">
              <a:solidFill>
                <a:srgbClr val="FF0000"/>
              </a:solidFill>
              <a:latin typeface="Comic Sans MS" panose="030F0702030302020204" pitchFamily="66" charset="0"/>
            </a:endParaRPr>
          </a:p>
        </p:txBody>
      </p:sp>
      <p:sp>
        <p:nvSpPr>
          <p:cNvPr id="3" name="內容版面配置區 2"/>
          <p:cNvSpPr>
            <a:spLocks noGrp="1"/>
          </p:cNvSpPr>
          <p:nvPr>
            <p:ph idx="1"/>
          </p:nvPr>
        </p:nvSpPr>
        <p:spPr>
          <a:xfrm>
            <a:off x="1251678" y="1171575"/>
            <a:ext cx="10178322" cy="5067300"/>
          </a:xfrm>
        </p:spPr>
        <p:txBody>
          <a:bodyPr>
            <a:normAutofit/>
          </a:bodyPr>
          <a:lstStyle/>
          <a:p>
            <a:pPr>
              <a:buFont typeface="Wingdings" panose="05000000000000000000" pitchFamily="2" charset="2"/>
              <a:buChar char="u"/>
            </a:pPr>
            <a:r>
              <a:rPr lang="en-US" altLang="zh-TW" sz="2400" b="1" dirty="0">
                <a:solidFill>
                  <a:schemeClr val="tx1"/>
                </a:solidFill>
                <a:latin typeface="Comic Sans MS" panose="030F0702030302020204" pitchFamily="66" charset="0"/>
              </a:rPr>
              <a:t>L(i,j) = 0  				</a:t>
            </a:r>
            <a:r>
              <a:rPr lang="en-US" altLang="zh-TW" sz="2400" b="1" dirty="0" smtClean="0">
                <a:solidFill>
                  <a:schemeClr val="tx1"/>
                </a:solidFill>
                <a:latin typeface="Comic Sans MS" panose="030F0702030302020204" pitchFamily="66" charset="0"/>
              </a:rPr>
              <a:t>, if </a:t>
            </a:r>
            <a:r>
              <a:rPr lang="en-US" altLang="zh-TW" sz="2400" b="1" dirty="0" err="1">
                <a:solidFill>
                  <a:schemeClr val="tx1"/>
                </a:solidFill>
                <a:latin typeface="Comic Sans MS" panose="030F0702030302020204" pitchFamily="66" charset="0"/>
              </a:rPr>
              <a:t>i</a:t>
            </a:r>
            <a:r>
              <a:rPr lang="en-US" altLang="zh-TW" sz="2400" b="1" dirty="0">
                <a:solidFill>
                  <a:schemeClr val="tx1"/>
                </a:solidFill>
                <a:latin typeface="Comic Sans MS" panose="030F0702030302020204" pitchFamily="66" charset="0"/>
              </a:rPr>
              <a:t>=j+1</a:t>
            </a:r>
          </a:p>
          <a:p>
            <a:pPr marL="0" indent="0">
              <a:buNone/>
            </a:pPr>
            <a:r>
              <a:rPr lang="en-US" altLang="zh-TW" sz="2400" b="1" dirty="0">
                <a:solidFill>
                  <a:schemeClr val="tx1"/>
                </a:solidFill>
                <a:latin typeface="Comic Sans MS" panose="030F0702030302020204" pitchFamily="66" charset="0"/>
              </a:rPr>
              <a:t>         = 1 					</a:t>
            </a:r>
            <a:r>
              <a:rPr lang="en-US" altLang="zh-TW" sz="2400" b="1" dirty="0" smtClean="0">
                <a:solidFill>
                  <a:schemeClr val="tx1"/>
                </a:solidFill>
                <a:latin typeface="Comic Sans MS" panose="030F0702030302020204" pitchFamily="66" charset="0"/>
              </a:rPr>
              <a:t>, if </a:t>
            </a:r>
            <a:r>
              <a:rPr lang="en-US" altLang="zh-TW" sz="2400" b="1" dirty="0" err="1">
                <a:solidFill>
                  <a:schemeClr val="tx1"/>
                </a:solidFill>
                <a:latin typeface="Comic Sans MS" panose="030F0702030302020204" pitchFamily="66" charset="0"/>
              </a:rPr>
              <a:t>i</a:t>
            </a:r>
            <a:r>
              <a:rPr lang="en-US" altLang="zh-TW" sz="2400" b="1" dirty="0">
                <a:solidFill>
                  <a:schemeClr val="tx1"/>
                </a:solidFill>
                <a:latin typeface="Comic Sans MS" panose="030F0702030302020204" pitchFamily="66" charset="0"/>
              </a:rPr>
              <a:t>=j</a:t>
            </a:r>
          </a:p>
          <a:p>
            <a:pPr marL="0" indent="0">
              <a:buNone/>
            </a:pPr>
            <a:r>
              <a:rPr lang="en-US" altLang="zh-TW" sz="2400" b="1" dirty="0">
                <a:solidFill>
                  <a:schemeClr val="tx1"/>
                </a:solidFill>
                <a:latin typeface="Comic Sans MS" panose="030F0702030302020204" pitchFamily="66" charset="0"/>
              </a:rPr>
              <a:t>         = L(i+1,j-1)+2  			</a:t>
            </a:r>
            <a:r>
              <a:rPr lang="en-US" altLang="zh-TW" sz="2400" b="1" dirty="0" smtClean="0">
                <a:solidFill>
                  <a:schemeClr val="tx1"/>
                </a:solidFill>
                <a:latin typeface="Comic Sans MS" panose="030F0702030302020204" pitchFamily="66" charset="0"/>
              </a:rPr>
              <a:t>, if </a:t>
            </a:r>
            <a:r>
              <a:rPr lang="en-US" altLang="zh-TW" sz="2400" b="1" dirty="0" err="1">
                <a:solidFill>
                  <a:schemeClr val="tx1"/>
                </a:solidFill>
                <a:latin typeface="Comic Sans MS" panose="030F0702030302020204" pitchFamily="66" charset="0"/>
              </a:rPr>
              <a:t>i</a:t>
            </a:r>
            <a:r>
              <a:rPr lang="en-US" altLang="zh-TW" sz="2400" b="1" dirty="0">
                <a:solidFill>
                  <a:schemeClr val="tx1"/>
                </a:solidFill>
                <a:latin typeface="Comic Sans MS" panose="030F0702030302020204" pitchFamily="66" charset="0"/>
              </a:rPr>
              <a:t>&lt;j and s[</a:t>
            </a:r>
            <a:r>
              <a:rPr lang="en-US" altLang="zh-TW" sz="2400" b="1" dirty="0" err="1">
                <a:solidFill>
                  <a:schemeClr val="tx1"/>
                </a:solidFill>
                <a:latin typeface="Comic Sans MS" panose="030F0702030302020204" pitchFamily="66" charset="0"/>
              </a:rPr>
              <a:t>i</a:t>
            </a:r>
            <a:r>
              <a:rPr lang="en-US" altLang="zh-TW" sz="2400" b="1" dirty="0">
                <a:solidFill>
                  <a:schemeClr val="tx1"/>
                </a:solidFill>
                <a:latin typeface="Comic Sans MS" panose="030F0702030302020204" pitchFamily="66" charset="0"/>
              </a:rPr>
              <a:t>]=s[j]</a:t>
            </a:r>
          </a:p>
          <a:p>
            <a:pPr marL="0" indent="0">
              <a:buNone/>
            </a:pPr>
            <a:r>
              <a:rPr lang="en-US" altLang="zh-TW" sz="2400" b="1" dirty="0">
                <a:solidFill>
                  <a:schemeClr val="tx1"/>
                </a:solidFill>
                <a:latin typeface="Comic Sans MS" panose="030F0702030302020204" pitchFamily="66" charset="0"/>
              </a:rPr>
              <a:t>         =max{ L(i+1,j) , L(i,j-1) } 	</a:t>
            </a:r>
            <a:r>
              <a:rPr lang="en-US" altLang="zh-TW" sz="2400" b="1" dirty="0" smtClean="0">
                <a:solidFill>
                  <a:schemeClr val="tx1"/>
                </a:solidFill>
                <a:latin typeface="Comic Sans MS" panose="030F0702030302020204" pitchFamily="66" charset="0"/>
              </a:rPr>
              <a:t>, otherwise</a:t>
            </a:r>
          </a:p>
          <a:p>
            <a:pPr marL="0" indent="0">
              <a:buNone/>
            </a:pPr>
            <a:endParaRPr lang="en-US" altLang="zh-TW" sz="2400" b="1" dirty="0">
              <a:solidFill>
                <a:schemeClr val="tx1"/>
              </a:solidFill>
              <a:latin typeface="Comic Sans MS" panose="030F0702030302020204" pitchFamily="66" charset="0"/>
            </a:endParaRPr>
          </a:p>
          <a:p>
            <a:pPr>
              <a:buFont typeface="Wingdings" panose="05000000000000000000" pitchFamily="2" charset="2"/>
              <a:buChar char="u"/>
            </a:pPr>
            <a:r>
              <a:rPr lang="en-US" altLang="zh-TW" sz="2400" b="1" dirty="0" smtClean="0">
                <a:solidFill>
                  <a:schemeClr val="tx1"/>
                </a:solidFill>
                <a:latin typeface="Comic Sans MS" panose="030F0702030302020204" pitchFamily="66" charset="0"/>
              </a:rPr>
              <a:t>r(i,j) records the reference value of L(i,j)</a:t>
            </a:r>
          </a:p>
          <a:p>
            <a:pPr marL="1371600" lvl="2" indent="-457200">
              <a:buFont typeface="+mj-lt"/>
              <a:buAutoNum type="arabicPeriod"/>
            </a:pPr>
            <a:r>
              <a:rPr lang="en-US" altLang="zh-TW" sz="2000" b="1" dirty="0" smtClean="0">
                <a:solidFill>
                  <a:schemeClr val="tx1"/>
                </a:solidFill>
                <a:latin typeface="Comic Sans MS" panose="030F0702030302020204" pitchFamily="66" charset="0"/>
              </a:rPr>
              <a:t>L(i+1,j-1)+2	(</a:t>
            </a:r>
            <a:r>
              <a:rPr lang="en-US" altLang="zh-TW" sz="2000" b="1" dirty="0" smtClean="0">
                <a:solidFill>
                  <a:schemeClr val="tx1"/>
                </a:solidFill>
                <a:latin typeface="Comic Sans MS" panose="030F0702030302020204" pitchFamily="66" charset="0"/>
                <a:sym typeface="Wingdings" panose="05000000000000000000" pitchFamily="2" charset="2"/>
              </a:rPr>
              <a:t>)</a:t>
            </a:r>
          </a:p>
          <a:p>
            <a:pPr marL="1371600" lvl="2" indent="-457200">
              <a:buFont typeface="+mj-lt"/>
              <a:buAutoNum type="arabicPeriod"/>
            </a:pPr>
            <a:r>
              <a:rPr lang="en-US" altLang="zh-TW" sz="2000" b="1" dirty="0" smtClean="0">
                <a:solidFill>
                  <a:schemeClr val="tx1"/>
                </a:solidFill>
                <a:latin typeface="Comic Sans MS" panose="030F0702030302020204" pitchFamily="66" charset="0"/>
                <a:sym typeface="Wingdings" panose="05000000000000000000" pitchFamily="2" charset="2"/>
              </a:rPr>
              <a:t>L(i+1,j)		()</a:t>
            </a:r>
          </a:p>
          <a:p>
            <a:pPr marL="1371600" lvl="2" indent="-457200">
              <a:buFont typeface="+mj-lt"/>
              <a:buAutoNum type="arabicPeriod"/>
            </a:pPr>
            <a:r>
              <a:rPr lang="en-US" altLang="zh-TW" sz="2000" b="1" dirty="0" smtClean="0">
                <a:solidFill>
                  <a:schemeClr val="tx1"/>
                </a:solidFill>
                <a:latin typeface="Comic Sans MS" panose="030F0702030302020204" pitchFamily="66" charset="0"/>
                <a:sym typeface="Wingdings" panose="05000000000000000000" pitchFamily="2" charset="2"/>
              </a:rPr>
              <a:t>L(i,j-1)		(</a:t>
            </a:r>
            <a:r>
              <a:rPr lang="en-US" altLang="zh-TW" sz="2000" dirty="0">
                <a:solidFill>
                  <a:schemeClr val="tx1"/>
                </a:solidFill>
                <a:sym typeface="Wingdings" panose="05000000000000000000" pitchFamily="2" charset="2"/>
              </a:rPr>
              <a:t></a:t>
            </a:r>
            <a:r>
              <a:rPr lang="en-US" altLang="zh-TW" sz="2000" b="1" dirty="0" smtClean="0">
                <a:solidFill>
                  <a:schemeClr val="tx1"/>
                </a:solidFill>
                <a:latin typeface="Comic Sans MS" panose="030F0702030302020204" pitchFamily="66" charset="0"/>
                <a:sym typeface="Wingdings" panose="05000000000000000000" pitchFamily="2" charset="2"/>
              </a:rPr>
              <a:t>)		</a:t>
            </a:r>
            <a:endParaRPr lang="zh-TW" altLang="en-US" sz="2000" b="1" dirty="0">
              <a:solidFill>
                <a:schemeClr val="tx1"/>
              </a:solidFill>
              <a:latin typeface="Comic Sans MS" panose="030F0702030302020204" pitchFamily="66" charset="0"/>
            </a:endParaRPr>
          </a:p>
        </p:txBody>
      </p:sp>
      <p:sp>
        <p:nvSpPr>
          <p:cNvPr id="4" name="文字方塊 3"/>
          <p:cNvSpPr txBox="1"/>
          <p:nvPr/>
        </p:nvSpPr>
        <p:spPr>
          <a:xfrm>
            <a:off x="1866900" y="190500"/>
            <a:ext cx="8953500" cy="646331"/>
          </a:xfrm>
          <a:prstGeom prst="rect">
            <a:avLst/>
          </a:prstGeom>
          <a:noFill/>
        </p:spPr>
        <p:txBody>
          <a:bodyPr wrap="square" rtlCol="0">
            <a:spAutoFit/>
          </a:bodyPr>
          <a:lstStyle/>
          <a:p>
            <a:pPr algn="ctr"/>
            <a:r>
              <a:rPr lang="en-US" altLang="zh-TW" sz="3600" b="1" dirty="0" smtClean="0">
                <a:solidFill>
                  <a:srgbClr val="FF0000"/>
                </a:solidFill>
                <a:latin typeface="Comic Sans MS" panose="030F0702030302020204" pitchFamily="66" charset="0"/>
              </a:rPr>
              <a:t>Recurrence relation</a:t>
            </a:r>
            <a:endParaRPr lang="zh-TW" altLang="en-US" sz="36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699285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0950" y="87110"/>
            <a:ext cx="10178322" cy="722515"/>
          </a:xfrm>
        </p:spPr>
        <p:txBody>
          <a:bodyPr>
            <a:normAutofit/>
          </a:bodyPr>
          <a:lstStyle/>
          <a:p>
            <a:pPr algn="ctr"/>
            <a:r>
              <a:rPr lang="en-US" altLang="zh-TW" sz="3600" b="1" cap="none" dirty="0" smtClean="0">
                <a:solidFill>
                  <a:srgbClr val="FF0000"/>
                </a:solidFill>
                <a:latin typeface="Comic Sans MS" panose="030F0702030302020204" pitchFamily="66" charset="0"/>
              </a:rPr>
              <a:t>Implementation</a:t>
            </a:r>
            <a:endParaRPr lang="zh-TW" altLang="en-US" sz="3600" b="1" cap="none" dirty="0">
              <a:solidFill>
                <a:srgbClr val="FF0000"/>
              </a:solidFill>
              <a:latin typeface="Comic Sans MS" panose="030F0702030302020204" pitchFamily="66" charset="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47806913"/>
              </p:ext>
            </p:extLst>
          </p:nvPr>
        </p:nvGraphicFramePr>
        <p:xfrm>
          <a:off x="3165475" y="809625"/>
          <a:ext cx="6826252" cy="5372101"/>
        </p:xfrm>
        <a:graphic>
          <a:graphicData uri="http://schemas.openxmlformats.org/drawingml/2006/table">
            <a:tbl>
              <a:tblPr firstRow="1" bandRow="1">
                <a:tableStyleId>{5C22544A-7EE6-4342-B048-85BDC9FD1C3A}</a:tableStyleId>
              </a:tblPr>
              <a:tblGrid>
                <a:gridCol w="648193">
                  <a:extLst>
                    <a:ext uri="{9D8B030D-6E8A-4147-A177-3AD203B41FA5}">
                      <a16:colId xmlns:a16="http://schemas.microsoft.com/office/drawing/2014/main" val="1738161411"/>
                    </a:ext>
                  </a:extLst>
                </a:gridCol>
                <a:gridCol w="482486">
                  <a:extLst>
                    <a:ext uri="{9D8B030D-6E8A-4147-A177-3AD203B41FA5}">
                      <a16:colId xmlns:a16="http://schemas.microsoft.com/office/drawing/2014/main" val="3411872261"/>
                    </a:ext>
                  </a:extLst>
                </a:gridCol>
                <a:gridCol w="682241">
                  <a:extLst>
                    <a:ext uri="{9D8B030D-6E8A-4147-A177-3AD203B41FA5}">
                      <a16:colId xmlns:a16="http://schemas.microsoft.com/office/drawing/2014/main" val="771203834"/>
                    </a:ext>
                  </a:extLst>
                </a:gridCol>
                <a:gridCol w="682241">
                  <a:extLst>
                    <a:ext uri="{9D8B030D-6E8A-4147-A177-3AD203B41FA5}">
                      <a16:colId xmlns:a16="http://schemas.microsoft.com/office/drawing/2014/main" val="2352812508"/>
                    </a:ext>
                  </a:extLst>
                </a:gridCol>
                <a:gridCol w="682241">
                  <a:extLst>
                    <a:ext uri="{9D8B030D-6E8A-4147-A177-3AD203B41FA5}">
                      <a16:colId xmlns:a16="http://schemas.microsoft.com/office/drawing/2014/main" val="2356940233"/>
                    </a:ext>
                  </a:extLst>
                </a:gridCol>
                <a:gridCol w="682241">
                  <a:extLst>
                    <a:ext uri="{9D8B030D-6E8A-4147-A177-3AD203B41FA5}">
                      <a16:colId xmlns:a16="http://schemas.microsoft.com/office/drawing/2014/main" val="2562980957"/>
                    </a:ext>
                  </a:extLst>
                </a:gridCol>
                <a:gridCol w="732180">
                  <a:extLst>
                    <a:ext uri="{9D8B030D-6E8A-4147-A177-3AD203B41FA5}">
                      <a16:colId xmlns:a16="http://schemas.microsoft.com/office/drawing/2014/main" val="4152382469"/>
                    </a:ext>
                  </a:extLst>
                </a:gridCol>
                <a:gridCol w="809009">
                  <a:extLst>
                    <a:ext uri="{9D8B030D-6E8A-4147-A177-3AD203B41FA5}">
                      <a16:colId xmlns:a16="http://schemas.microsoft.com/office/drawing/2014/main" val="4176864709"/>
                    </a:ext>
                  </a:extLst>
                </a:gridCol>
                <a:gridCol w="732180">
                  <a:extLst>
                    <a:ext uri="{9D8B030D-6E8A-4147-A177-3AD203B41FA5}">
                      <a16:colId xmlns:a16="http://schemas.microsoft.com/office/drawing/2014/main" val="3816253392"/>
                    </a:ext>
                  </a:extLst>
                </a:gridCol>
                <a:gridCol w="693240">
                  <a:extLst>
                    <a:ext uri="{9D8B030D-6E8A-4147-A177-3AD203B41FA5}">
                      <a16:colId xmlns:a16="http://schemas.microsoft.com/office/drawing/2014/main" val="2379939183"/>
                    </a:ext>
                  </a:extLst>
                </a:gridCol>
              </a:tblGrid>
              <a:tr h="544888">
                <a:tc>
                  <a:txBody>
                    <a:bodyPr/>
                    <a:lstStyle/>
                    <a:p>
                      <a:endParaRPr lang="zh-TW" altLang="en-US" b="1" dirty="0"/>
                    </a:p>
                  </a:txBody>
                  <a:tcPr>
                    <a:solidFill>
                      <a:schemeClr val="tx2">
                        <a:lumMod val="25000"/>
                        <a:lumOff val="75000"/>
                      </a:schemeClr>
                    </a:solidFill>
                  </a:tcPr>
                </a:tc>
                <a:tc>
                  <a:txBody>
                    <a:bodyPr/>
                    <a:lstStyle/>
                    <a:p>
                      <a:pPr algn="ctr"/>
                      <a:r>
                        <a:rPr lang="en-US" altLang="zh-TW" sz="1800" b="1" dirty="0" smtClean="0">
                          <a:solidFill>
                            <a:schemeClr val="tx1"/>
                          </a:solidFill>
                          <a:latin typeface="Comic Sans MS" panose="030F0702030302020204" pitchFamily="66" charset="0"/>
                        </a:rPr>
                        <a:t>c</a:t>
                      </a:r>
                      <a:endParaRPr lang="zh-TW" altLang="en-US" sz="1800"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h</a:t>
                      </a:r>
                      <a:endParaRPr lang="zh-TW" altLang="en-US"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a</a:t>
                      </a:r>
                      <a:endParaRPr lang="zh-TW" altLang="en-US"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r</a:t>
                      </a:r>
                      <a:endParaRPr lang="zh-TW" altLang="en-US"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a</a:t>
                      </a:r>
                      <a:endParaRPr lang="zh-TW" altLang="en-US"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c</a:t>
                      </a:r>
                      <a:endParaRPr lang="zh-TW" altLang="en-US"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t</a:t>
                      </a:r>
                      <a:endParaRPr lang="zh-TW" altLang="en-US"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e</a:t>
                      </a:r>
                      <a:endParaRPr lang="zh-TW" altLang="en-US" b="1" dirty="0">
                        <a:solidFill>
                          <a:schemeClr val="tx1"/>
                        </a:solidFill>
                        <a:latin typeface="Comic Sans MS" panose="030F0702030302020204" pitchFamily="66" charset="0"/>
                      </a:endParaRPr>
                    </a:p>
                  </a:txBody>
                  <a:tcPr/>
                </a:tc>
                <a:tc>
                  <a:txBody>
                    <a:bodyPr/>
                    <a:lstStyle/>
                    <a:p>
                      <a:pPr algn="ctr"/>
                      <a:r>
                        <a:rPr lang="en-US" altLang="zh-TW" b="1" dirty="0" smtClean="0">
                          <a:solidFill>
                            <a:schemeClr val="tx1"/>
                          </a:solidFill>
                          <a:latin typeface="Comic Sans MS" panose="030F0702030302020204" pitchFamily="66" charset="0"/>
                        </a:rPr>
                        <a:t>r</a:t>
                      </a:r>
                      <a:endParaRPr lang="zh-TW" altLang="en-US" b="1" dirty="0">
                        <a:solidFill>
                          <a:schemeClr val="tx1"/>
                        </a:solidFill>
                        <a:latin typeface="Comic Sans MS" panose="030F0702030302020204" pitchFamily="66" charset="0"/>
                      </a:endParaRPr>
                    </a:p>
                  </a:txBody>
                  <a:tcPr/>
                </a:tc>
                <a:extLst>
                  <a:ext uri="{0D108BD9-81ED-4DB2-BD59-A6C34878D82A}">
                    <a16:rowId xmlns:a16="http://schemas.microsoft.com/office/drawing/2014/main" val="2529327485"/>
                  </a:ext>
                </a:extLst>
              </a:tr>
              <a:tr h="544888">
                <a:tc>
                  <a:txBody>
                    <a:bodyPr/>
                    <a:lstStyle/>
                    <a:p>
                      <a:pPr algn="ctr"/>
                      <a:r>
                        <a:rPr lang="en-US" altLang="zh-TW" b="1" dirty="0" smtClean="0">
                          <a:solidFill>
                            <a:schemeClr val="tx1"/>
                          </a:solidFill>
                          <a:latin typeface="Comic Sans MS" panose="030F0702030302020204" pitchFamily="66" charset="0"/>
                        </a:rPr>
                        <a:t>c</a:t>
                      </a:r>
                      <a:endParaRPr lang="zh-TW" altLang="en-US" b="1" dirty="0">
                        <a:solidFill>
                          <a:schemeClr val="tx1"/>
                        </a:solidFill>
                        <a:latin typeface="Comic Sans MS" panose="030F0702030302020204" pitchFamily="66" charset="0"/>
                      </a:endParaRPr>
                    </a:p>
                  </a:txBody>
                  <a:tcPr>
                    <a:solidFill>
                      <a:schemeClr val="accent1"/>
                    </a:solidFill>
                  </a:tcPr>
                </a:tc>
                <a:tc>
                  <a:txBody>
                    <a:bodyPr/>
                    <a:lstStyle/>
                    <a:p>
                      <a:r>
                        <a:rPr lang="en-US" altLang="zh-TW" b="1" dirty="0" smtClean="0"/>
                        <a:t>1</a:t>
                      </a:r>
                      <a:endParaRPr lang="zh-TW"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1</a:t>
                      </a:r>
                      <a:endParaRPr lang="zh-TW" altLang="en-US"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smtClean="0">
                          <a:sym typeface="Wingdings" panose="05000000000000000000" pitchFamily="2" charset="2"/>
                        </a:rPr>
                        <a:t></a:t>
                      </a:r>
                      <a:r>
                        <a:rPr lang="en-US" altLang="zh-TW" sz="1800" b="1" dirty="0" smtClean="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FF0000"/>
                          </a:solidFill>
                          <a:sym typeface="Wingdings" panose="05000000000000000000" pitchFamily="2" charset="2"/>
                        </a:rPr>
                        <a:t></a:t>
                      </a:r>
                      <a:r>
                        <a:rPr lang="en-US" altLang="zh-TW" b="1" dirty="0" smtClean="0">
                          <a:solidFill>
                            <a:srgbClr val="FF0000"/>
                          </a:solidFill>
                        </a:rPr>
                        <a:t>5</a:t>
                      </a:r>
                    </a:p>
                  </a:txBody>
                  <a:tcPr/>
                </a:tc>
                <a:tc>
                  <a:txBody>
                    <a:bodyPr/>
                    <a:lstStyle/>
                    <a:p>
                      <a:pPr lvl="0"/>
                      <a:r>
                        <a:rPr lang="en-US" altLang="zh-TW" b="1" dirty="0" smtClean="0">
                          <a:solidFill>
                            <a:srgbClr val="FF0000"/>
                          </a:solidFill>
                          <a:sym typeface="Wingdings" panose="05000000000000000000" pitchFamily="2" charset="2"/>
                        </a:rPr>
                        <a:t> </a:t>
                      </a:r>
                      <a:r>
                        <a:rPr lang="en-US" altLang="zh-TW" b="1" dirty="0" smtClean="0">
                          <a:solidFill>
                            <a:srgbClr val="FF0000"/>
                          </a:solidFill>
                        </a:rPr>
                        <a:t>5</a:t>
                      </a:r>
                      <a:endParaRPr lang="zh-TW" altLang="en-US" b="1" dirty="0">
                        <a:solidFill>
                          <a:srgbClr val="FF0000"/>
                        </a:solidFill>
                      </a:endParaRPr>
                    </a:p>
                  </a:txBody>
                  <a:tcPr/>
                </a:tc>
                <a:tc>
                  <a:txBody>
                    <a:bodyPr/>
                    <a:lstStyle/>
                    <a:p>
                      <a:r>
                        <a:rPr lang="en-US" altLang="zh-TW" b="1" dirty="0" smtClean="0">
                          <a:solidFill>
                            <a:srgbClr val="FF0000"/>
                          </a:solidFill>
                          <a:sym typeface="Wingdings" panose="05000000000000000000" pitchFamily="2" charset="2"/>
                        </a:rPr>
                        <a:t></a:t>
                      </a:r>
                      <a:r>
                        <a:rPr lang="en-US" altLang="zh-TW" b="1" dirty="0" smtClean="0">
                          <a:solidFill>
                            <a:srgbClr val="FF0000"/>
                          </a:solidFill>
                        </a:rPr>
                        <a:t>5</a:t>
                      </a:r>
                      <a:endParaRPr lang="zh-TW" altLang="en-US" b="1" dirty="0">
                        <a:solidFill>
                          <a:srgbClr val="FF0000"/>
                        </a:solidFill>
                      </a:endParaRPr>
                    </a:p>
                  </a:txBody>
                  <a:tcPr/>
                </a:tc>
                <a:tc>
                  <a:txBody>
                    <a:bodyPr/>
                    <a:lstStyle/>
                    <a:p>
                      <a:r>
                        <a:rPr lang="en-US" altLang="zh-TW" b="1" dirty="0" smtClean="0">
                          <a:solidFill>
                            <a:srgbClr val="FF0000"/>
                          </a:solidFill>
                          <a:sym typeface="Wingdings" panose="05000000000000000000" pitchFamily="2" charset="2"/>
                        </a:rPr>
                        <a:t></a:t>
                      </a:r>
                      <a:r>
                        <a:rPr lang="en-US" altLang="zh-TW" b="1" dirty="0" smtClean="0">
                          <a:solidFill>
                            <a:srgbClr val="FF0000"/>
                          </a:solidFill>
                        </a:rPr>
                        <a:t>5</a:t>
                      </a:r>
                      <a:endParaRPr lang="zh-TW" altLang="en-US" b="1" dirty="0">
                        <a:solidFill>
                          <a:srgbClr val="FF0000"/>
                        </a:solidFill>
                      </a:endParaRPr>
                    </a:p>
                  </a:txBody>
                  <a:tcPr/>
                </a:tc>
                <a:extLst>
                  <a:ext uri="{0D108BD9-81ED-4DB2-BD59-A6C34878D82A}">
                    <a16:rowId xmlns:a16="http://schemas.microsoft.com/office/drawing/2014/main" val="2826306328"/>
                  </a:ext>
                </a:extLst>
              </a:tr>
              <a:tr h="544888">
                <a:tc>
                  <a:txBody>
                    <a:bodyPr/>
                    <a:lstStyle/>
                    <a:p>
                      <a:pPr algn="ctr"/>
                      <a:r>
                        <a:rPr lang="en-US" altLang="zh-TW" sz="1800" b="1" kern="1200" dirty="0" smtClean="0">
                          <a:solidFill>
                            <a:schemeClr val="tx1"/>
                          </a:solidFill>
                          <a:latin typeface="Comic Sans MS" panose="030F0702030302020204" pitchFamily="66" charset="0"/>
                          <a:ea typeface="+mn-ea"/>
                          <a:cs typeface="+mn-cs"/>
                        </a:rPr>
                        <a:t>h</a:t>
                      </a:r>
                      <a:endParaRPr lang="zh-TW" altLang="en-US" sz="1800" b="1" kern="1200" dirty="0">
                        <a:solidFill>
                          <a:schemeClr val="tx1"/>
                        </a:solidFill>
                        <a:latin typeface="Comic Sans MS" panose="030F0702030302020204" pitchFamily="66" charset="0"/>
                        <a:ea typeface="+mn-ea"/>
                        <a:cs typeface="+mn-cs"/>
                      </a:endParaRPr>
                    </a:p>
                  </a:txBody>
                  <a:tcPr>
                    <a:solidFill>
                      <a:schemeClr val="accent1"/>
                    </a:solidFill>
                  </a:tcPr>
                </a:tc>
                <a:tc>
                  <a:txBody>
                    <a:bodyPr/>
                    <a:lstStyle/>
                    <a:p>
                      <a:r>
                        <a:rPr lang="en-US" altLang="zh-TW" b="1" dirty="0" smtClean="0"/>
                        <a:t>0</a:t>
                      </a:r>
                      <a:endParaRPr lang="zh-TW" altLang="en-US" b="1" dirty="0"/>
                    </a:p>
                  </a:txBody>
                  <a:tcPr/>
                </a:tc>
                <a:tc>
                  <a:txBody>
                    <a:bodyPr/>
                    <a:lstStyle/>
                    <a:p>
                      <a:r>
                        <a:rPr lang="en-US" altLang="zh-TW" b="1" dirty="0" smtClean="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1</a:t>
                      </a:r>
                    </a:p>
                  </a:txBody>
                  <a:tcPr/>
                </a:tc>
                <a:tc>
                  <a:txBody>
                    <a:bodyPr/>
                    <a:lstStyle/>
                    <a:p>
                      <a:pPr lvl="0"/>
                      <a:r>
                        <a:rPr lang="en-US" altLang="zh-TW" b="1" dirty="0" smtClean="0">
                          <a:solidFill>
                            <a:srgbClr val="FF0000"/>
                          </a:solidFill>
                          <a:sym typeface="Wingdings" panose="05000000000000000000" pitchFamily="2" charset="2"/>
                        </a:rPr>
                        <a:t>3</a:t>
                      </a:r>
                      <a:endParaRPr lang="zh-TW" altLang="en-US" b="1" dirty="0" smtClean="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3</a:t>
                      </a:r>
                    </a:p>
                  </a:txBody>
                  <a:tcPr/>
                </a:tc>
                <a:extLst>
                  <a:ext uri="{0D108BD9-81ED-4DB2-BD59-A6C34878D82A}">
                    <a16:rowId xmlns:a16="http://schemas.microsoft.com/office/drawing/2014/main" val="3042171526"/>
                  </a:ext>
                </a:extLst>
              </a:tr>
              <a:tr h="544888">
                <a:tc>
                  <a:txBody>
                    <a:bodyPr/>
                    <a:lstStyle/>
                    <a:p>
                      <a:pPr algn="ctr"/>
                      <a:r>
                        <a:rPr lang="en-US" altLang="zh-TW" sz="1800" b="1" kern="1200" dirty="0" smtClean="0">
                          <a:solidFill>
                            <a:schemeClr val="tx1"/>
                          </a:solidFill>
                          <a:latin typeface="Comic Sans MS" panose="030F0702030302020204" pitchFamily="66" charset="0"/>
                          <a:ea typeface="+mn-ea"/>
                          <a:cs typeface="+mn-cs"/>
                        </a:rPr>
                        <a:t>a</a:t>
                      </a:r>
                      <a:endParaRPr lang="zh-TW" altLang="en-US" sz="1800" b="1" kern="1200" dirty="0">
                        <a:solidFill>
                          <a:schemeClr val="tx1"/>
                        </a:solidFill>
                        <a:latin typeface="Comic Sans MS" panose="030F0702030302020204" pitchFamily="66" charset="0"/>
                        <a:ea typeface="+mn-ea"/>
                        <a:cs typeface="+mn-cs"/>
                      </a:endParaRPr>
                    </a:p>
                  </a:txBody>
                  <a:tcPr>
                    <a:solidFill>
                      <a:schemeClr val="accent1"/>
                    </a:solidFill>
                  </a:tcPr>
                </a:tc>
                <a:tc>
                  <a:txBody>
                    <a:bodyPr/>
                    <a:lstStyle/>
                    <a:p>
                      <a:endParaRPr lang="zh-TW" altLang="en-US" b="1" dirty="0"/>
                    </a:p>
                  </a:txBody>
                  <a:tcPr/>
                </a:tc>
                <a:tc>
                  <a:txBody>
                    <a:bodyPr/>
                    <a:lstStyle/>
                    <a:p>
                      <a:r>
                        <a:rPr lang="en-US" altLang="zh-TW" b="1" dirty="0" smtClean="0"/>
                        <a:t>0</a:t>
                      </a:r>
                      <a:endParaRPr lang="zh-TW" altLang="en-US" b="1" dirty="0"/>
                    </a:p>
                  </a:txBody>
                  <a:tcPr/>
                </a:tc>
                <a:tc>
                  <a:txBody>
                    <a:bodyPr/>
                    <a:lstStyle/>
                    <a:p>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FF0000"/>
                          </a:solidFill>
                          <a:sym typeface="Wingdings" panose="05000000000000000000" pitchFamily="2" charset="2"/>
                        </a:rPr>
                        <a:t></a:t>
                      </a:r>
                      <a:r>
                        <a:rPr lang="en-US" altLang="zh-TW" b="1" dirty="0" smtClean="0">
                          <a:solidFill>
                            <a:srgbClr val="FF0000"/>
                          </a:solidFill>
                        </a:rPr>
                        <a:t>3</a:t>
                      </a:r>
                    </a:p>
                  </a:txBody>
                  <a:tcPr/>
                </a:tc>
                <a:tc>
                  <a:txBody>
                    <a:bodyPr/>
                    <a:lstStyle/>
                    <a:p>
                      <a:pPr lvl="0"/>
                      <a:r>
                        <a:rPr lang="en-US" altLang="zh-TW" b="1" dirty="0" smtClean="0">
                          <a:sym typeface="Wingdings" panose="05000000000000000000" pitchFamily="2" charset="2"/>
                        </a:rPr>
                        <a:t></a:t>
                      </a:r>
                      <a:r>
                        <a:rPr lang="en-US" altLang="zh-TW" b="1" dirty="0" smtClean="0"/>
                        <a:t>3</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3</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3</a:t>
                      </a:r>
                      <a:endParaRPr lang="zh-TW"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3</a:t>
                      </a:r>
                    </a:p>
                  </a:txBody>
                  <a:tcPr/>
                </a:tc>
                <a:extLst>
                  <a:ext uri="{0D108BD9-81ED-4DB2-BD59-A6C34878D82A}">
                    <a16:rowId xmlns:a16="http://schemas.microsoft.com/office/drawing/2014/main" val="1751442954"/>
                  </a:ext>
                </a:extLst>
              </a:tr>
              <a:tr h="544888">
                <a:tc>
                  <a:txBody>
                    <a:bodyPr/>
                    <a:lstStyle/>
                    <a:p>
                      <a:pPr algn="ctr"/>
                      <a:r>
                        <a:rPr lang="en-US" altLang="zh-TW" b="1" dirty="0" smtClean="0">
                          <a:solidFill>
                            <a:schemeClr val="tx1"/>
                          </a:solidFill>
                          <a:latin typeface="Comic Sans MS" panose="030F0702030302020204" pitchFamily="66" charset="0"/>
                        </a:rPr>
                        <a:t>r</a:t>
                      </a:r>
                      <a:endParaRPr lang="zh-TW" altLang="en-US" b="1" dirty="0">
                        <a:solidFill>
                          <a:schemeClr val="tx1"/>
                        </a:solidFill>
                        <a:latin typeface="Comic Sans MS" panose="030F0702030302020204" pitchFamily="66" charset="0"/>
                      </a:endParaRPr>
                    </a:p>
                  </a:txBody>
                  <a:tcPr>
                    <a:solidFill>
                      <a:schemeClr val="accent1"/>
                    </a:solidFill>
                  </a:tcPr>
                </a:tc>
                <a:tc>
                  <a:txBody>
                    <a:bodyPr/>
                    <a:lstStyle/>
                    <a:p>
                      <a:endParaRPr lang="zh-TW" altLang="en-US" b="1" dirty="0"/>
                    </a:p>
                  </a:txBody>
                  <a:tcPr/>
                </a:tc>
                <a:tc>
                  <a:txBody>
                    <a:bodyPr/>
                    <a:lstStyle/>
                    <a:p>
                      <a:endParaRPr lang="zh-TW" altLang="en-US" b="1" dirty="0"/>
                    </a:p>
                  </a:txBody>
                  <a:tcPr/>
                </a:tc>
                <a:tc>
                  <a:txBody>
                    <a:bodyPr/>
                    <a:lstStyle/>
                    <a:p>
                      <a:r>
                        <a:rPr lang="en-US" altLang="zh-TW" b="1" dirty="0" smtClean="0"/>
                        <a:t>0</a:t>
                      </a:r>
                      <a:endParaRPr lang="zh-TW" altLang="en-US" b="1" dirty="0"/>
                    </a:p>
                  </a:txBody>
                  <a:tcPr/>
                </a:tc>
                <a:tc>
                  <a:txBody>
                    <a:bodyPr/>
                    <a:lstStyle/>
                    <a:p>
                      <a:r>
                        <a:rPr lang="en-US" altLang="zh-TW" b="1" dirty="0" smtClean="0">
                          <a:solidFill>
                            <a:srgbClr val="FF0000"/>
                          </a:solidFill>
                        </a:rPr>
                        <a:t>1</a:t>
                      </a:r>
                      <a:endParaRPr lang="zh-TW" altLang="en-US" b="1" dirty="0">
                        <a:solidFill>
                          <a:srgbClr val="FF0000"/>
                        </a:solidFill>
                      </a:endParaRPr>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ym typeface="Wingdings" panose="05000000000000000000" pitchFamily="2" charset="2"/>
                        </a:rPr>
                        <a:t></a:t>
                      </a:r>
                      <a:r>
                        <a:rPr lang="en-US" altLang="zh-TW" b="1" dirty="0" smtClean="0"/>
                        <a:t>3</a:t>
                      </a:r>
                    </a:p>
                  </a:txBody>
                  <a:tcPr/>
                </a:tc>
                <a:extLst>
                  <a:ext uri="{0D108BD9-81ED-4DB2-BD59-A6C34878D82A}">
                    <a16:rowId xmlns:a16="http://schemas.microsoft.com/office/drawing/2014/main" val="2276330702"/>
                  </a:ext>
                </a:extLst>
              </a:tr>
              <a:tr h="544888">
                <a:tc>
                  <a:txBody>
                    <a:bodyPr/>
                    <a:lstStyle/>
                    <a:p>
                      <a:pPr algn="ctr"/>
                      <a:r>
                        <a:rPr lang="en-US" altLang="zh-TW" b="1" dirty="0" smtClean="0">
                          <a:solidFill>
                            <a:schemeClr val="tx1"/>
                          </a:solidFill>
                          <a:latin typeface="Comic Sans MS" panose="030F0702030302020204" pitchFamily="66" charset="0"/>
                        </a:rPr>
                        <a:t>a</a:t>
                      </a:r>
                      <a:endParaRPr lang="zh-TW" altLang="en-US" b="1" dirty="0">
                        <a:solidFill>
                          <a:schemeClr val="tx1"/>
                        </a:solidFill>
                        <a:latin typeface="Comic Sans MS" panose="030F0702030302020204" pitchFamily="66" charset="0"/>
                      </a:endParaRPr>
                    </a:p>
                  </a:txBody>
                  <a:tcPr>
                    <a:solidFill>
                      <a:schemeClr val="accent1"/>
                    </a:solidFill>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r>
                        <a:rPr lang="en-US" altLang="zh-TW" b="1" dirty="0" smtClean="0"/>
                        <a:t>0</a:t>
                      </a:r>
                      <a:endParaRPr lang="zh-TW" altLang="en-US" b="1" dirty="0"/>
                    </a:p>
                  </a:txBody>
                  <a:tcPr/>
                </a:tc>
                <a:tc>
                  <a:txBody>
                    <a:bodyPr/>
                    <a:lstStyle/>
                    <a:p>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extLst>
                  <a:ext uri="{0D108BD9-81ED-4DB2-BD59-A6C34878D82A}">
                    <a16:rowId xmlns:a16="http://schemas.microsoft.com/office/drawing/2014/main" val="2769596962"/>
                  </a:ext>
                </a:extLst>
              </a:tr>
              <a:tr h="544888">
                <a:tc>
                  <a:txBody>
                    <a:bodyPr/>
                    <a:lstStyle/>
                    <a:p>
                      <a:pPr algn="ctr"/>
                      <a:r>
                        <a:rPr lang="en-US" altLang="zh-TW" b="1" dirty="0" smtClean="0">
                          <a:solidFill>
                            <a:schemeClr val="tx1"/>
                          </a:solidFill>
                          <a:latin typeface="Comic Sans MS" panose="030F0702030302020204" pitchFamily="66" charset="0"/>
                        </a:rPr>
                        <a:t>c</a:t>
                      </a:r>
                      <a:endParaRPr lang="zh-TW" altLang="en-US" b="1" dirty="0">
                        <a:solidFill>
                          <a:schemeClr val="tx1"/>
                        </a:solidFill>
                        <a:latin typeface="Comic Sans MS" panose="030F0702030302020204" pitchFamily="66" charset="0"/>
                      </a:endParaRPr>
                    </a:p>
                  </a:txBody>
                  <a:tcPr>
                    <a:solidFill>
                      <a:schemeClr val="accent1"/>
                    </a:solidFill>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r>
                        <a:rPr lang="en-US" altLang="zh-TW" b="1" dirty="0" smtClean="0"/>
                        <a:t>0</a:t>
                      </a:r>
                      <a:endParaRPr lang="zh-TW" altLang="en-US" b="1" dirty="0"/>
                    </a:p>
                  </a:txBody>
                  <a:tcPr/>
                </a:tc>
                <a:tc>
                  <a:txBody>
                    <a:bodyPr/>
                    <a:lstStyle/>
                    <a:p>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extLst>
                  <a:ext uri="{0D108BD9-81ED-4DB2-BD59-A6C34878D82A}">
                    <a16:rowId xmlns:a16="http://schemas.microsoft.com/office/drawing/2014/main" val="471295683"/>
                  </a:ext>
                </a:extLst>
              </a:tr>
              <a:tr h="544888">
                <a:tc>
                  <a:txBody>
                    <a:bodyPr/>
                    <a:lstStyle/>
                    <a:p>
                      <a:pPr algn="ctr"/>
                      <a:r>
                        <a:rPr lang="en-US" altLang="zh-TW" b="1" dirty="0" smtClean="0">
                          <a:solidFill>
                            <a:schemeClr val="tx1"/>
                          </a:solidFill>
                          <a:latin typeface="Comic Sans MS" panose="030F0702030302020204" pitchFamily="66" charset="0"/>
                        </a:rPr>
                        <a:t>t</a:t>
                      </a:r>
                      <a:endParaRPr lang="zh-TW" altLang="en-US" b="1" dirty="0">
                        <a:solidFill>
                          <a:schemeClr val="tx1"/>
                        </a:solidFill>
                        <a:latin typeface="Comic Sans MS" panose="030F0702030302020204" pitchFamily="66" charset="0"/>
                      </a:endParaRPr>
                    </a:p>
                  </a:txBody>
                  <a:tcPr>
                    <a:solidFill>
                      <a:schemeClr val="accent1"/>
                    </a:solidFill>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r>
                        <a:rPr lang="en-US" altLang="zh-TW" b="1" dirty="0" smtClean="0"/>
                        <a:t>0</a:t>
                      </a:r>
                      <a:endParaRPr lang="zh-TW" altLang="en-US" b="1" dirty="0"/>
                    </a:p>
                  </a:txBody>
                  <a:tcPr/>
                </a:tc>
                <a:tc>
                  <a:txBody>
                    <a:bodyPr/>
                    <a:lstStyle/>
                    <a:p>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extLst>
                  <a:ext uri="{0D108BD9-81ED-4DB2-BD59-A6C34878D82A}">
                    <a16:rowId xmlns:a16="http://schemas.microsoft.com/office/drawing/2014/main" val="45773180"/>
                  </a:ext>
                </a:extLst>
              </a:tr>
              <a:tr h="544888">
                <a:tc>
                  <a:txBody>
                    <a:bodyPr/>
                    <a:lstStyle/>
                    <a:p>
                      <a:pPr algn="ctr"/>
                      <a:r>
                        <a:rPr lang="en-US" altLang="zh-TW" b="1" dirty="0" smtClean="0">
                          <a:solidFill>
                            <a:schemeClr val="tx1"/>
                          </a:solidFill>
                          <a:latin typeface="Comic Sans MS" panose="030F0702030302020204" pitchFamily="66" charset="0"/>
                        </a:rPr>
                        <a:t>e</a:t>
                      </a:r>
                      <a:endParaRPr lang="zh-TW" altLang="en-US" b="1" dirty="0">
                        <a:solidFill>
                          <a:schemeClr val="tx1"/>
                        </a:solidFill>
                        <a:latin typeface="Comic Sans MS" panose="030F0702030302020204" pitchFamily="66" charset="0"/>
                      </a:endParaRPr>
                    </a:p>
                  </a:txBody>
                  <a:tcPr>
                    <a:solidFill>
                      <a:schemeClr val="accent1"/>
                    </a:solidFill>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r>
                        <a:rPr lang="en-US" altLang="zh-TW" b="1" dirty="0" smtClean="0"/>
                        <a:t>0</a:t>
                      </a:r>
                      <a:endParaRPr lang="zh-TW" altLang="en-US" b="1" dirty="0"/>
                    </a:p>
                  </a:txBody>
                  <a:tcPr/>
                </a:tc>
                <a:tc>
                  <a:txBody>
                    <a:bodyPr/>
                    <a:lstStyle/>
                    <a:p>
                      <a:r>
                        <a:rPr lang="en-US" altLang="zh-TW" b="1" dirty="0" smtClean="0"/>
                        <a:t>1</a:t>
                      </a:r>
                      <a:endParaRPr lang="zh-TW" altLang="en-US" b="1" dirty="0"/>
                    </a:p>
                  </a:txBody>
                  <a:tcPr/>
                </a:tc>
                <a:tc>
                  <a:txBody>
                    <a:bodyPr/>
                    <a:lstStyle/>
                    <a:p>
                      <a:r>
                        <a:rPr lang="en-US" altLang="zh-TW" b="1" dirty="0" smtClean="0">
                          <a:sym typeface="Wingdings" panose="05000000000000000000" pitchFamily="2" charset="2"/>
                        </a:rPr>
                        <a:t></a:t>
                      </a:r>
                      <a:r>
                        <a:rPr lang="en-US" altLang="zh-TW" b="1" dirty="0" smtClean="0"/>
                        <a:t>1</a:t>
                      </a:r>
                      <a:endParaRPr lang="zh-TW" altLang="en-US" b="1" dirty="0"/>
                    </a:p>
                  </a:txBody>
                  <a:tcPr/>
                </a:tc>
                <a:extLst>
                  <a:ext uri="{0D108BD9-81ED-4DB2-BD59-A6C34878D82A}">
                    <a16:rowId xmlns:a16="http://schemas.microsoft.com/office/drawing/2014/main" val="740427176"/>
                  </a:ext>
                </a:extLst>
              </a:tr>
              <a:tr h="468109">
                <a:tc>
                  <a:txBody>
                    <a:bodyPr/>
                    <a:lstStyle/>
                    <a:p>
                      <a:pPr algn="ctr"/>
                      <a:r>
                        <a:rPr lang="en-US" altLang="zh-TW" b="1" dirty="0" smtClean="0">
                          <a:solidFill>
                            <a:schemeClr val="tx1"/>
                          </a:solidFill>
                          <a:latin typeface="Comic Sans MS" panose="030F0702030302020204" pitchFamily="66" charset="0"/>
                        </a:rPr>
                        <a:t>r</a:t>
                      </a:r>
                      <a:endParaRPr lang="zh-TW" altLang="en-US" b="1" dirty="0">
                        <a:solidFill>
                          <a:schemeClr val="tx1"/>
                        </a:solidFill>
                        <a:latin typeface="Comic Sans MS" panose="030F0702030302020204" pitchFamily="66" charset="0"/>
                      </a:endParaRPr>
                    </a:p>
                  </a:txBody>
                  <a:tcPr>
                    <a:solidFill>
                      <a:schemeClr val="accent1"/>
                    </a:solidFill>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endParaRPr lang="zh-TW" altLang="en-US" b="1" dirty="0"/>
                    </a:p>
                  </a:txBody>
                  <a:tcPr/>
                </a:tc>
                <a:tc>
                  <a:txBody>
                    <a:bodyPr/>
                    <a:lstStyle/>
                    <a:p>
                      <a:r>
                        <a:rPr lang="en-US" altLang="zh-TW" b="1" dirty="0" smtClean="0"/>
                        <a:t>0</a:t>
                      </a:r>
                      <a:endParaRPr lang="zh-TW" altLang="en-US" b="1" dirty="0"/>
                    </a:p>
                  </a:txBody>
                  <a:tcPr/>
                </a:tc>
                <a:tc>
                  <a:txBody>
                    <a:bodyPr/>
                    <a:lstStyle/>
                    <a:p>
                      <a:r>
                        <a:rPr lang="en-US" altLang="zh-TW" b="1" dirty="0" smtClean="0"/>
                        <a:t>1</a:t>
                      </a:r>
                      <a:endParaRPr lang="zh-TW" altLang="en-US" b="1" dirty="0"/>
                    </a:p>
                  </a:txBody>
                  <a:tcPr/>
                </a:tc>
                <a:extLst>
                  <a:ext uri="{0D108BD9-81ED-4DB2-BD59-A6C34878D82A}">
                    <a16:rowId xmlns:a16="http://schemas.microsoft.com/office/drawing/2014/main" val="1541335697"/>
                  </a:ext>
                </a:extLst>
              </a:tr>
            </a:tbl>
          </a:graphicData>
        </a:graphic>
      </p:graphicFrame>
      <p:sp>
        <p:nvSpPr>
          <p:cNvPr id="6" name="文字方塊 5"/>
          <p:cNvSpPr txBox="1"/>
          <p:nvPr/>
        </p:nvSpPr>
        <p:spPr>
          <a:xfrm>
            <a:off x="7280275" y="2908458"/>
            <a:ext cx="2111933" cy="1107996"/>
          </a:xfrm>
          <a:prstGeom prst="rect">
            <a:avLst/>
          </a:prstGeom>
          <a:solidFill>
            <a:schemeClr val="tx2">
              <a:lumMod val="50000"/>
              <a:lumOff val="50000"/>
            </a:schemeClr>
          </a:solidFill>
        </p:spPr>
        <p:txBody>
          <a:bodyPr wrap="square" rtlCol="0">
            <a:spAutoFit/>
          </a:bodyPr>
          <a:lstStyle/>
          <a:p>
            <a:r>
              <a:rPr lang="en-US" altLang="zh-TW" sz="6600" u="sng" dirty="0" smtClean="0">
                <a:latin typeface="Comic Sans MS" panose="030F0702030302020204" pitchFamily="66" charset="0"/>
              </a:rPr>
              <a:t>c    </a:t>
            </a:r>
            <a:r>
              <a:rPr lang="en-US" altLang="zh-TW" sz="6600" u="sng" dirty="0" err="1" smtClean="0">
                <a:latin typeface="Comic Sans MS" panose="030F0702030302020204" pitchFamily="66" charset="0"/>
              </a:rPr>
              <a:t>c</a:t>
            </a:r>
            <a:endParaRPr lang="zh-TW" altLang="en-US" sz="6600" u="sng" dirty="0">
              <a:latin typeface="Comic Sans MS" panose="030F0702030302020204" pitchFamily="66" charset="0"/>
            </a:endParaRPr>
          </a:p>
        </p:txBody>
      </p:sp>
      <p:sp>
        <p:nvSpPr>
          <p:cNvPr id="7" name="文字方塊 6"/>
          <p:cNvSpPr txBox="1"/>
          <p:nvPr/>
        </p:nvSpPr>
        <p:spPr>
          <a:xfrm>
            <a:off x="7246724" y="2910006"/>
            <a:ext cx="2179034" cy="1107996"/>
          </a:xfrm>
          <a:prstGeom prst="rect">
            <a:avLst/>
          </a:prstGeom>
          <a:solidFill>
            <a:schemeClr val="tx2">
              <a:lumMod val="50000"/>
              <a:lumOff val="50000"/>
            </a:schemeClr>
          </a:solidFill>
        </p:spPr>
        <p:txBody>
          <a:bodyPr wrap="square" rtlCol="0">
            <a:spAutoFit/>
          </a:bodyPr>
          <a:lstStyle/>
          <a:p>
            <a:r>
              <a:rPr lang="en-US" altLang="zh-TW" sz="6600" u="sng" dirty="0" smtClean="0">
                <a:latin typeface="Comic Sans MS" panose="030F0702030302020204" pitchFamily="66" charset="0"/>
              </a:rPr>
              <a:t>c</a:t>
            </a:r>
            <a:r>
              <a:rPr lang="en-US" altLang="zh-TW" sz="6600" u="sng" dirty="0">
                <a:latin typeface="Comic Sans MS" panose="030F0702030302020204" pitchFamily="66" charset="0"/>
              </a:rPr>
              <a:t>a</a:t>
            </a:r>
            <a:r>
              <a:rPr lang="en-US" altLang="zh-TW" sz="6600" u="sng" dirty="0" smtClean="0">
                <a:latin typeface="Comic Sans MS" panose="030F0702030302020204" pitchFamily="66" charset="0"/>
              </a:rPr>
              <a:t> </a:t>
            </a:r>
            <a:r>
              <a:rPr lang="en-US" altLang="zh-TW" sz="6600" u="sng" dirty="0">
                <a:latin typeface="Comic Sans MS" panose="030F0702030302020204" pitchFamily="66" charset="0"/>
              </a:rPr>
              <a:t>a</a:t>
            </a:r>
            <a:r>
              <a:rPr lang="en-US" altLang="zh-TW" sz="6600" u="sng" dirty="0" smtClean="0">
                <a:latin typeface="Comic Sans MS" panose="030F0702030302020204" pitchFamily="66" charset="0"/>
              </a:rPr>
              <a:t>c</a:t>
            </a:r>
            <a:endParaRPr lang="zh-TW" altLang="en-US" sz="6600" u="sng" dirty="0">
              <a:latin typeface="Comic Sans MS" panose="030F0702030302020204" pitchFamily="66" charset="0"/>
            </a:endParaRPr>
          </a:p>
        </p:txBody>
      </p:sp>
      <p:sp>
        <p:nvSpPr>
          <p:cNvPr id="8" name="文字方塊 7"/>
          <p:cNvSpPr txBox="1"/>
          <p:nvPr/>
        </p:nvSpPr>
        <p:spPr>
          <a:xfrm>
            <a:off x="7190729" y="2908458"/>
            <a:ext cx="2346514" cy="1107996"/>
          </a:xfrm>
          <a:prstGeom prst="rect">
            <a:avLst/>
          </a:prstGeom>
          <a:solidFill>
            <a:schemeClr val="tx2">
              <a:lumMod val="50000"/>
              <a:lumOff val="50000"/>
            </a:schemeClr>
          </a:solidFill>
        </p:spPr>
        <p:txBody>
          <a:bodyPr wrap="square" rtlCol="0">
            <a:spAutoFit/>
          </a:bodyPr>
          <a:lstStyle/>
          <a:p>
            <a:r>
              <a:rPr lang="en-US" altLang="zh-TW" sz="6600" u="sng" dirty="0" smtClean="0">
                <a:latin typeface="Comic Sans MS" panose="030F0702030302020204" pitchFamily="66" charset="0"/>
              </a:rPr>
              <a:t>carac</a:t>
            </a:r>
            <a:endParaRPr lang="zh-TW" altLang="en-US" sz="6600" u="sng" dirty="0">
              <a:latin typeface="Comic Sans MS" panose="030F0702030302020204" pitchFamily="66" charset="0"/>
            </a:endParaRPr>
          </a:p>
        </p:txBody>
      </p:sp>
    </p:spTree>
    <p:extLst>
      <p:ext uri="{BB962C8B-B14F-4D97-AF65-F5344CB8AC3E}">
        <p14:creationId xmlns:p14="http://schemas.microsoft.com/office/powerpoint/2010/main" val="51560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61203" y="182360"/>
            <a:ext cx="10178322" cy="712990"/>
          </a:xfrm>
        </p:spPr>
        <p:txBody>
          <a:bodyPr>
            <a:normAutofit/>
          </a:bodyPr>
          <a:lstStyle/>
          <a:p>
            <a:pPr algn="ctr"/>
            <a:r>
              <a:rPr lang="en-US" altLang="zh-TW" sz="3600" b="1" cap="none" dirty="0" smtClean="0">
                <a:solidFill>
                  <a:srgbClr val="FF0000"/>
                </a:solidFill>
                <a:latin typeface="Comic Sans MS" panose="030F0702030302020204" pitchFamily="66" charset="0"/>
              </a:rPr>
              <a:t>Pseudocode</a:t>
            </a:r>
            <a:endParaRPr lang="zh-TW" altLang="en-US" sz="3600" b="1" cap="none" dirty="0">
              <a:solidFill>
                <a:srgbClr val="FF0000"/>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61203" y="895350"/>
                <a:ext cx="10406922" cy="5829300"/>
              </a:xfrm>
            </p:spPr>
            <p:txBody>
              <a:bodyPr>
                <a:normAutofit/>
              </a:bodyPr>
              <a:lstStyle/>
              <a:p>
                <a:pPr marL="0" indent="0">
                  <a:lnSpc>
                    <a:spcPct val="100000"/>
                  </a:lnSpc>
                  <a:buNone/>
                </a:pPr>
                <a:r>
                  <a:rPr lang="en-US" altLang="zh-TW" sz="2400" b="1" dirty="0" smtClean="0">
                    <a:solidFill>
                      <a:schemeClr val="tx1"/>
                    </a:solidFill>
                    <a:latin typeface="Comic Sans MS" panose="030F0702030302020204" pitchFamily="66" charset="0"/>
                  </a:rPr>
                  <a:t>LPS(s)</a:t>
                </a:r>
              </a:p>
              <a:p>
                <a:pPr marL="457200" indent="-457200">
                  <a:lnSpc>
                    <a:spcPct val="100000"/>
                  </a:lnSpc>
                  <a:buFont typeface="+mj-lt"/>
                  <a:buAutoNum type="arabicPeriod"/>
                </a:pPr>
                <a:r>
                  <a:rPr lang="en-US" altLang="zh-TW" sz="2400" b="1" dirty="0" smtClean="0">
                    <a:solidFill>
                      <a:schemeClr val="tx1"/>
                    </a:solidFill>
                    <a:latin typeface="Comic Sans MS" panose="030F0702030302020204" pitchFamily="66" charset="0"/>
                  </a:rPr>
                  <a:t>for </a:t>
                </a:r>
                <a:r>
                  <a:rPr lang="en-US" altLang="zh-TW" sz="2400" b="1" dirty="0" err="1" smtClean="0">
                    <a:solidFill>
                      <a:schemeClr val="tx1"/>
                    </a:solidFill>
                    <a:latin typeface="Comic Sans MS" panose="030F0702030302020204" pitchFamily="66" charset="0"/>
                  </a:rPr>
                  <a:t>i</a:t>
                </a:r>
                <a:r>
                  <a:rPr lang="en-US" altLang="zh-TW" sz="2400" b="1" dirty="0" smtClean="0">
                    <a:solidFill>
                      <a:schemeClr val="tx1"/>
                    </a:solidFill>
                    <a:latin typeface="Comic Sans MS" panose="030F0702030302020204" pitchFamily="66" charset="0"/>
                  </a:rPr>
                  <a:t>=1 to n</a:t>
                </a:r>
              </a:p>
              <a:p>
                <a:pPr marL="457200" indent="-457200">
                  <a:lnSpc>
                    <a:spcPct val="100000"/>
                  </a:lnSpc>
                  <a:buFont typeface="+mj-lt"/>
                  <a:buAutoNum type="arabicPeriod"/>
                </a:pPr>
                <a:r>
                  <a:rPr lang="en-US" altLang="zh-TW" sz="2400" b="1" dirty="0" smtClean="0">
                    <a:solidFill>
                      <a:schemeClr val="tx1"/>
                    </a:solidFill>
                    <a:latin typeface="Comic Sans MS" panose="030F0702030302020204" pitchFamily="66" charset="0"/>
                  </a:rPr>
                  <a:t>  for j=1 to n</a:t>
                </a:r>
              </a:p>
              <a:p>
                <a:pPr marL="457200" indent="-457200">
                  <a:lnSpc>
                    <a:spcPct val="100000"/>
                  </a:lnSpc>
                  <a:buFont typeface="+mj-lt"/>
                  <a:buAutoNum type="arabicPeriod"/>
                </a:pPr>
                <a:r>
                  <a:rPr lang="en-US" altLang="zh-TW" sz="2400" b="1" dirty="0" smtClean="0">
                    <a:solidFill>
                      <a:schemeClr val="tx1"/>
                    </a:solidFill>
                    <a:latin typeface="Comic Sans MS" panose="030F0702030302020204" pitchFamily="66" charset="0"/>
                  </a:rPr>
                  <a:t>    if </a:t>
                </a:r>
                <a:r>
                  <a:rPr lang="en-US" altLang="zh-TW" sz="2400" b="1" dirty="0" err="1" smtClean="0">
                    <a:solidFill>
                      <a:schemeClr val="tx1"/>
                    </a:solidFill>
                    <a:latin typeface="Comic Sans MS" panose="030F0702030302020204" pitchFamily="66" charset="0"/>
                  </a:rPr>
                  <a:t>i</a:t>
                </a:r>
                <a:r>
                  <a:rPr lang="en-US" altLang="zh-TW" sz="2400" b="1" dirty="0" smtClean="0">
                    <a:solidFill>
                      <a:schemeClr val="tx1"/>
                    </a:solidFill>
                    <a:latin typeface="Comic Sans MS" panose="030F0702030302020204" pitchFamily="66" charset="0"/>
                  </a:rPr>
                  <a:t>==j+1</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rPr>
                  <a:t> </a:t>
                </a:r>
                <a:r>
                  <a:rPr lang="en-US" altLang="zh-TW" sz="2400" b="1" dirty="0" smtClean="0">
                    <a:solidFill>
                      <a:schemeClr val="tx1"/>
                    </a:solidFill>
                    <a:latin typeface="Comic Sans MS" panose="030F0702030302020204" pitchFamily="66" charset="0"/>
                  </a:rPr>
                  <a:t>     L(i,j)=0</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rPr>
                  <a:t> </a:t>
                </a:r>
                <a:r>
                  <a:rPr lang="en-US" altLang="zh-TW" sz="2400" b="1" dirty="0" smtClean="0">
                    <a:solidFill>
                      <a:schemeClr val="tx1"/>
                    </a:solidFill>
                    <a:latin typeface="Comic Sans MS" panose="030F0702030302020204" pitchFamily="66" charset="0"/>
                  </a:rPr>
                  <a:t>   else if </a:t>
                </a:r>
                <a:r>
                  <a:rPr lang="en-US" altLang="zh-TW" sz="2400" b="1" dirty="0" err="1" smtClean="0">
                    <a:solidFill>
                      <a:schemeClr val="tx1"/>
                    </a:solidFill>
                    <a:latin typeface="Comic Sans MS" panose="030F0702030302020204" pitchFamily="66" charset="0"/>
                  </a:rPr>
                  <a:t>i</a:t>
                </a:r>
                <a:r>
                  <a:rPr lang="en-US" altLang="zh-TW" sz="2400" b="1" dirty="0" smtClean="0">
                    <a:solidFill>
                      <a:schemeClr val="tx1"/>
                    </a:solidFill>
                    <a:latin typeface="Comic Sans MS" panose="030F0702030302020204" pitchFamily="66" charset="0"/>
                  </a:rPr>
                  <a:t>==j</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rPr>
                  <a:t> </a:t>
                </a:r>
                <a:r>
                  <a:rPr lang="en-US" altLang="zh-TW" sz="2400" b="1" dirty="0" smtClean="0">
                    <a:solidFill>
                      <a:schemeClr val="tx1"/>
                    </a:solidFill>
                    <a:latin typeface="Comic Sans MS" panose="030F0702030302020204" pitchFamily="66" charset="0"/>
                  </a:rPr>
                  <a:t>     L(i,j)=1</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rPr>
                  <a:t> </a:t>
                </a:r>
                <a:r>
                  <a:rPr lang="en-US" altLang="zh-TW" sz="2400" b="1" dirty="0" smtClean="0">
                    <a:solidFill>
                      <a:schemeClr val="tx1"/>
                    </a:solidFill>
                    <a:latin typeface="Comic Sans MS" panose="030F0702030302020204" pitchFamily="66" charset="0"/>
                  </a:rPr>
                  <a:t>   else if </a:t>
                </a:r>
                <a:r>
                  <a:rPr lang="en-US" altLang="zh-TW" sz="2400" b="1" dirty="0" err="1" smtClean="0">
                    <a:solidFill>
                      <a:schemeClr val="tx1"/>
                    </a:solidFill>
                    <a:latin typeface="Comic Sans MS" panose="030F0702030302020204" pitchFamily="66" charset="0"/>
                  </a:rPr>
                  <a:t>i</a:t>
                </a:r>
                <a:r>
                  <a:rPr lang="en-US" altLang="zh-TW" sz="2400" b="1" dirty="0" smtClean="0">
                    <a:solidFill>
                      <a:schemeClr val="tx1"/>
                    </a:solidFill>
                    <a:latin typeface="Comic Sans MS" panose="030F0702030302020204" pitchFamily="66" charset="0"/>
                  </a:rPr>
                  <a:t>&lt;j and s(</a:t>
                </a:r>
                <a:r>
                  <a:rPr lang="en-US" altLang="zh-TW" sz="2400" b="1" dirty="0" err="1" smtClean="0">
                    <a:solidFill>
                      <a:schemeClr val="tx1"/>
                    </a:solidFill>
                    <a:latin typeface="Comic Sans MS" panose="030F0702030302020204" pitchFamily="66" charset="0"/>
                  </a:rPr>
                  <a:t>i</a:t>
                </a:r>
                <a:r>
                  <a:rPr lang="en-US" altLang="zh-TW" sz="2400" b="1" dirty="0" smtClean="0">
                    <a:solidFill>
                      <a:schemeClr val="tx1"/>
                    </a:solidFill>
                    <a:latin typeface="Comic Sans MS" panose="030F0702030302020204" pitchFamily="66" charset="0"/>
                  </a:rPr>
                  <a:t>)==s(j)</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rPr>
                  <a:t> </a:t>
                </a:r>
                <a:r>
                  <a:rPr lang="en-US" altLang="zh-TW" sz="2400" b="1" dirty="0" smtClean="0">
                    <a:solidFill>
                      <a:schemeClr val="tx1"/>
                    </a:solidFill>
                    <a:latin typeface="Comic Sans MS" panose="030F0702030302020204" pitchFamily="66" charset="0"/>
                  </a:rPr>
                  <a:t>     L(i,j)=L(i+1,j-1)+2 and r(i,j)=‘</a:t>
                </a:r>
                <a:r>
                  <a:rPr lang="en-US" altLang="zh-TW" sz="2400" b="1" dirty="0" smtClean="0">
                    <a:solidFill>
                      <a:schemeClr val="tx1"/>
                    </a:solidFill>
                    <a:latin typeface="Comic Sans MS" panose="030F0702030302020204" pitchFamily="66" charset="0"/>
                    <a:sym typeface="Wingdings" panose="05000000000000000000" pitchFamily="2" charset="2"/>
                  </a:rPr>
                  <a:t>’</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sym typeface="Wingdings" panose="05000000000000000000" pitchFamily="2" charset="2"/>
                  </a:rPr>
                  <a:t> </a:t>
                </a:r>
                <a:r>
                  <a:rPr lang="en-US" altLang="zh-TW" sz="2400" b="1" dirty="0" smtClean="0">
                    <a:solidFill>
                      <a:schemeClr val="tx1"/>
                    </a:solidFill>
                    <a:latin typeface="Comic Sans MS" panose="030F0702030302020204" pitchFamily="66" charset="0"/>
                    <a:sym typeface="Wingdings" panose="05000000000000000000" pitchFamily="2" charset="2"/>
                  </a:rPr>
                  <a:t>   else if L(i+1,j) </a:t>
                </a:r>
                <a14:m>
                  <m:oMath xmlns:m="http://schemas.openxmlformats.org/officeDocument/2006/math">
                    <m:r>
                      <a:rPr lang="en-US" altLang="zh-TW" sz="2400" b="1"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r>
                  <a:rPr lang="en-US" altLang="zh-TW" sz="2400" b="1" dirty="0" smtClean="0">
                    <a:solidFill>
                      <a:schemeClr val="tx1"/>
                    </a:solidFill>
                    <a:latin typeface="Comic Sans MS" panose="030F0702030302020204" pitchFamily="66" charset="0"/>
                  </a:rPr>
                  <a:t> L(i,j-1)</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rPr>
                  <a:t> </a:t>
                </a:r>
                <a:r>
                  <a:rPr lang="en-US" altLang="zh-TW" sz="2400" b="1" dirty="0" smtClean="0">
                    <a:solidFill>
                      <a:schemeClr val="tx1"/>
                    </a:solidFill>
                    <a:latin typeface="Comic Sans MS" panose="030F0702030302020204" pitchFamily="66" charset="0"/>
                  </a:rPr>
                  <a:t>     L(i,j)=L(i+1,j) and r(i,j)=‘</a:t>
                </a:r>
                <a:r>
                  <a:rPr lang="en-US" altLang="zh-TW" sz="2400" b="1" dirty="0" smtClean="0">
                    <a:solidFill>
                      <a:schemeClr val="tx1"/>
                    </a:solidFill>
                    <a:latin typeface="Comic Sans MS" panose="030F0702030302020204" pitchFamily="66" charset="0"/>
                    <a:sym typeface="Wingdings" panose="05000000000000000000" pitchFamily="2" charset="2"/>
                  </a:rPr>
                  <a:t>’</a:t>
                </a:r>
              </a:p>
              <a:p>
                <a:pPr marL="457200" indent="-457200">
                  <a:lnSpc>
                    <a:spcPct val="100000"/>
                  </a:lnSpc>
                  <a:buFont typeface="+mj-lt"/>
                  <a:buAutoNum type="arabicPeriod"/>
                </a:pPr>
                <a:r>
                  <a:rPr lang="en-US" altLang="zh-TW" sz="2400" b="1" dirty="0">
                    <a:solidFill>
                      <a:schemeClr val="tx1"/>
                    </a:solidFill>
                    <a:latin typeface="Comic Sans MS" panose="030F0702030302020204" pitchFamily="66" charset="0"/>
                    <a:sym typeface="Wingdings" panose="05000000000000000000" pitchFamily="2" charset="2"/>
                  </a:rPr>
                  <a:t> </a:t>
                </a:r>
                <a:r>
                  <a:rPr lang="en-US" altLang="zh-TW" sz="2400" b="1" dirty="0" smtClean="0">
                    <a:solidFill>
                      <a:schemeClr val="tx1"/>
                    </a:solidFill>
                    <a:latin typeface="Comic Sans MS" panose="030F0702030302020204" pitchFamily="66" charset="0"/>
                    <a:sym typeface="Wingdings" panose="05000000000000000000" pitchFamily="2" charset="2"/>
                  </a:rPr>
                  <a:t>   else L(i,j)=L(i,j-1) and r(i,j)=‘’</a:t>
                </a:r>
                <a:endParaRPr lang="en-US" altLang="zh-TW" sz="2400" b="1" dirty="0" smtClean="0">
                  <a:solidFill>
                    <a:schemeClr val="tx1"/>
                  </a:solidFill>
                  <a:latin typeface="Comic Sans MS" panose="030F0702030302020204" pitchFamily="66"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61203" y="895350"/>
                <a:ext cx="10406922" cy="5829300"/>
              </a:xfrm>
              <a:blipFill>
                <a:blip r:embed="rId2"/>
                <a:stretch>
                  <a:fillRect l="-1230" t="-83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50463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382385"/>
            <a:ext cx="10178322" cy="693940"/>
          </a:xfrm>
        </p:spPr>
        <p:txBody>
          <a:bodyPr>
            <a:normAutofit/>
          </a:bodyPr>
          <a:lstStyle/>
          <a:p>
            <a:pPr algn="ctr"/>
            <a:r>
              <a:rPr lang="en-US" altLang="zh-TW" sz="3600" b="1" cap="none" dirty="0" smtClean="0">
                <a:solidFill>
                  <a:srgbClr val="FF0000"/>
                </a:solidFill>
                <a:latin typeface="Comic Sans MS" panose="030F0702030302020204" pitchFamily="66" charset="0"/>
              </a:rPr>
              <a:t>Time complexity of LPS</a:t>
            </a:r>
            <a:endParaRPr lang="zh-TW" altLang="en-US" sz="3600" b="1" cap="none" dirty="0">
              <a:solidFill>
                <a:srgbClr val="FF0000"/>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51678" y="1162051"/>
                <a:ext cx="10178322" cy="4717542"/>
              </a:xfrm>
            </p:spPr>
            <p:txBody>
              <a:bodyPr>
                <a:normAutofit/>
              </a:bodyPr>
              <a:lstStyle/>
              <a:p>
                <a:endParaRPr lang="en-US" altLang="zh-TW" sz="6600" b="1" dirty="0" smtClean="0">
                  <a:solidFill>
                    <a:schemeClr val="tx1"/>
                  </a:solidFill>
                  <a:latin typeface="Comic Sans MS" panose="030F0702030302020204" pitchFamily="66" charset="0"/>
                </a:endParaRPr>
              </a:p>
              <a:p>
                <a:pPr algn="ctr"/>
                <a:r>
                  <a:rPr lang="en-US" altLang="zh-TW" sz="6600" b="1" dirty="0" err="1" smtClean="0">
                    <a:solidFill>
                      <a:schemeClr val="tx1"/>
                    </a:solidFill>
                    <a:latin typeface="Comic Sans MS" panose="030F0702030302020204" pitchFamily="66" charset="0"/>
                  </a:rPr>
                  <a:t>Ans</a:t>
                </a:r>
                <a:r>
                  <a:rPr lang="en-US" altLang="zh-TW" sz="6600" b="1" dirty="0" smtClean="0">
                    <a:solidFill>
                      <a:schemeClr val="tx1"/>
                    </a:solidFill>
                    <a:latin typeface="Comic Sans MS" panose="030F0702030302020204" pitchFamily="66" charset="0"/>
                  </a:rPr>
                  <a:t>: </a:t>
                </a:r>
                <a:r>
                  <a:rPr lang="en-US" altLang="zh-TW" sz="6600" b="1" u="sng" dirty="0" smtClean="0">
                    <a:solidFill>
                      <a:schemeClr val="tx1"/>
                    </a:solidFill>
                    <a:latin typeface="Comic Sans MS" panose="030F0702030302020204" pitchFamily="66" charset="0"/>
                  </a:rPr>
                  <a:t>T(n)=</a:t>
                </a:r>
                <a14:m>
                  <m:oMath xmlns:m="http://schemas.openxmlformats.org/officeDocument/2006/math">
                    <m:r>
                      <a:rPr lang="zh-TW" altLang="en-US" sz="6600" b="1" i="1" u="sng" smtClean="0">
                        <a:solidFill>
                          <a:schemeClr val="tx1"/>
                        </a:solidFill>
                        <a:latin typeface="Cambria Math" panose="02040503050406030204" pitchFamily="18" charset="0"/>
                      </a:rPr>
                      <m:t>𝜽</m:t>
                    </m:r>
                    <m:r>
                      <a:rPr lang="en-US" altLang="zh-TW" sz="6600" b="1" i="1" u="sng" smtClean="0">
                        <a:solidFill>
                          <a:schemeClr val="tx1"/>
                        </a:solidFill>
                        <a:latin typeface="Cambria Math" panose="02040503050406030204" pitchFamily="18" charset="0"/>
                      </a:rPr>
                      <m:t>(</m:t>
                    </m:r>
                    <m:sSup>
                      <m:sSupPr>
                        <m:ctrlPr>
                          <a:rPr lang="en-US" altLang="zh-TW" sz="6600" b="1" i="1" u="sng" smtClean="0">
                            <a:solidFill>
                              <a:schemeClr val="tx1"/>
                            </a:solidFill>
                            <a:latin typeface="Cambria Math" panose="02040503050406030204" pitchFamily="18" charset="0"/>
                          </a:rPr>
                        </m:ctrlPr>
                      </m:sSupPr>
                      <m:e>
                        <m:r>
                          <a:rPr lang="en-US" altLang="zh-TW" sz="6600" b="1" i="1" u="sng" smtClean="0">
                            <a:solidFill>
                              <a:schemeClr val="tx1"/>
                            </a:solidFill>
                            <a:latin typeface="Cambria Math" panose="02040503050406030204" pitchFamily="18" charset="0"/>
                          </a:rPr>
                          <m:t>𝒏</m:t>
                        </m:r>
                      </m:e>
                      <m:sup>
                        <m:r>
                          <a:rPr lang="en-US" altLang="zh-TW" sz="6600" b="1" i="1" u="sng" smtClean="0">
                            <a:solidFill>
                              <a:schemeClr val="tx1"/>
                            </a:solidFill>
                            <a:latin typeface="Cambria Math" panose="02040503050406030204" pitchFamily="18" charset="0"/>
                          </a:rPr>
                          <m:t>𝟐</m:t>
                        </m:r>
                      </m:sup>
                    </m:sSup>
                    <m:r>
                      <a:rPr lang="en-US" altLang="zh-TW" sz="6600" b="1" i="1" u="sng" smtClean="0">
                        <a:solidFill>
                          <a:schemeClr val="tx1"/>
                        </a:solidFill>
                        <a:latin typeface="Cambria Math" panose="02040503050406030204" pitchFamily="18" charset="0"/>
                      </a:rPr>
                      <m:t>)</m:t>
                    </m:r>
                  </m:oMath>
                </a14:m>
                <a:endParaRPr lang="zh-TW" altLang="en-US" sz="6600" b="1" u="sng" dirty="0">
                  <a:solidFill>
                    <a:schemeClr val="tx1"/>
                  </a:solidFill>
                  <a:latin typeface="Comic Sans MS" panose="030F0702030302020204" pitchFamily="66"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51678" y="1162051"/>
                <a:ext cx="10178322" cy="4717542"/>
              </a:xfr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1868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Thanks</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354043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徽章</Template>
  <TotalTime>163</TotalTime>
  <Words>342</Words>
  <Application>Microsoft Office PowerPoint</Application>
  <PresentationFormat>寬螢幕</PresentationFormat>
  <Paragraphs>110</Paragraphs>
  <Slides>8</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vt:i4>
      </vt:variant>
    </vt:vector>
  </HeadingPairs>
  <TitlesOfParts>
    <vt:vector size="18" baseType="lpstr">
      <vt:lpstr>微軟正黑體</vt:lpstr>
      <vt:lpstr>新細明體</vt:lpstr>
      <vt:lpstr>Arial</vt:lpstr>
      <vt:lpstr>Cambria Math</vt:lpstr>
      <vt:lpstr>Comic Sans MS</vt:lpstr>
      <vt:lpstr>Gill Sans MT</vt:lpstr>
      <vt:lpstr>Impact</vt:lpstr>
      <vt:lpstr>Times New Roman</vt:lpstr>
      <vt:lpstr>Wingdings</vt:lpstr>
      <vt:lpstr>Badge</vt:lpstr>
      <vt:lpstr>Hw5-3 Group3</vt:lpstr>
      <vt:lpstr>Longest palindrome subsequence</vt:lpstr>
      <vt:lpstr>Recurrence relation</vt:lpstr>
      <vt:lpstr> </vt:lpstr>
      <vt:lpstr>Implementation</vt:lpstr>
      <vt:lpstr>Pseudocode</vt:lpstr>
      <vt:lpstr>Time complexity of LPS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Hw5-3 Group3</dc:title>
  <dc:creator>金榮 歐</dc:creator>
  <cp:lastModifiedBy>金榮 歐</cp:lastModifiedBy>
  <cp:revision>18</cp:revision>
  <dcterms:created xsi:type="dcterms:W3CDTF">2019-04-01T13:51:21Z</dcterms:created>
  <dcterms:modified xsi:type="dcterms:W3CDTF">2019-04-02T11:44:34Z</dcterms:modified>
</cp:coreProperties>
</file>