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3" r:id="rId4"/>
    <p:sldId id="264" r:id="rId5"/>
    <p:sldId id="316" r:id="rId6"/>
    <p:sldId id="317" r:id="rId7"/>
    <p:sldId id="322" r:id="rId8"/>
    <p:sldId id="323" r:id="rId9"/>
    <p:sldId id="324" r:id="rId10"/>
    <p:sldId id="325" r:id="rId11"/>
    <p:sldId id="277" r:id="rId12"/>
    <p:sldId id="294" r:id="rId13"/>
    <p:sldId id="280" r:id="rId14"/>
    <p:sldId id="314" r:id="rId15"/>
    <p:sldId id="295" r:id="rId16"/>
    <p:sldId id="305" r:id="rId17"/>
    <p:sldId id="306" r:id="rId18"/>
    <p:sldId id="307" r:id="rId19"/>
    <p:sldId id="308" r:id="rId20"/>
    <p:sldId id="312" r:id="rId21"/>
    <p:sldId id="313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柏崴 王" initials="柏崴" lastIdx="1" clrIdx="0">
    <p:extLst>
      <p:ext uri="{19B8F6BF-5375-455C-9EA6-DF929625EA0E}">
        <p15:presenceInfo xmlns:p15="http://schemas.microsoft.com/office/powerpoint/2012/main" userId="8a22fcae03d2f1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A460-8B69-411A-AF46-8FFBBD447EEB}" type="datetimeFigureOut">
              <a:rPr lang="zh-TW" altLang="en-US" smtClean="0"/>
              <a:t>2019/4/3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5929-6B94-435E-B334-B22353BC2B3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45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A460-8B69-411A-AF46-8FFBBD447EEB}" type="datetimeFigureOut">
              <a:rPr lang="zh-TW" altLang="en-US" smtClean="0"/>
              <a:t>2019/4/3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5929-6B94-435E-B334-B22353BC2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88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A460-8B69-411A-AF46-8FFBBD447EEB}" type="datetimeFigureOut">
              <a:rPr lang="zh-TW" altLang="en-US" smtClean="0"/>
              <a:t>2019/4/3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5929-6B94-435E-B334-B22353BC2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92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A460-8B69-411A-AF46-8FFBBD447EEB}" type="datetimeFigureOut">
              <a:rPr lang="zh-TW" altLang="en-US" smtClean="0"/>
              <a:t>2019/4/3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5929-6B94-435E-B334-B22353BC2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37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A460-8B69-411A-AF46-8FFBBD447EEB}" type="datetimeFigureOut">
              <a:rPr lang="zh-TW" altLang="en-US" smtClean="0"/>
              <a:t>2019/4/3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5929-6B94-435E-B334-B22353BC2B3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20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A460-8B69-411A-AF46-8FFBBD447EEB}" type="datetimeFigureOut">
              <a:rPr lang="zh-TW" altLang="en-US" smtClean="0"/>
              <a:t>2019/4/3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5929-6B94-435E-B334-B22353BC2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90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A460-8B69-411A-AF46-8FFBBD447EEB}" type="datetimeFigureOut">
              <a:rPr lang="zh-TW" altLang="en-US" smtClean="0"/>
              <a:t>2019/4/3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5929-6B94-435E-B334-B22353BC2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99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A460-8B69-411A-AF46-8FFBBD447EEB}" type="datetimeFigureOut">
              <a:rPr lang="zh-TW" altLang="en-US" smtClean="0"/>
              <a:t>2019/4/3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5929-6B94-435E-B334-B22353BC2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37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A460-8B69-411A-AF46-8FFBBD447EEB}" type="datetimeFigureOut">
              <a:rPr lang="zh-TW" altLang="en-US" smtClean="0"/>
              <a:t>2019/4/3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5929-6B94-435E-B334-B22353BC2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4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59A460-8B69-411A-AF46-8FFBBD447EEB}" type="datetimeFigureOut">
              <a:rPr lang="zh-TW" altLang="en-US" smtClean="0"/>
              <a:t>2019/4/3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F85929-6B94-435E-B334-B22353BC2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05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A460-8B69-411A-AF46-8FFBBD447EEB}" type="datetimeFigureOut">
              <a:rPr lang="zh-TW" altLang="en-US" smtClean="0"/>
              <a:t>2019/4/3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5929-6B94-435E-B334-B22353BC2B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59A460-8B69-411A-AF46-8FFBBD447EEB}" type="datetimeFigureOut">
              <a:rPr lang="zh-TW" altLang="en-US" smtClean="0"/>
              <a:t>2019/4/3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DF85929-6B94-435E-B334-B22353BC2B3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75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HW5-6	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65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142" y="96716"/>
            <a:ext cx="9347982" cy="805375"/>
          </a:xfrm>
        </p:spPr>
        <p:txBody>
          <a:bodyPr/>
          <a:lstStyle/>
          <a:p>
            <a:r>
              <a:rPr lang="en-US" altLang="zh-TW" dirty="0"/>
              <a:t>2 * min(| X|, |Y</a:t>
            </a:r>
            <a:r>
              <a:rPr lang="en-US" altLang="zh-TW" dirty="0" smtClean="0"/>
              <a:t>|) :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1662" y="1095522"/>
            <a:ext cx="5744838" cy="432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b</a:t>
            </a:r>
            <a:r>
              <a:rPr lang="en-US" altLang="zh-TW" sz="3200" dirty="0" smtClean="0">
                <a:solidFill>
                  <a:schemeClr val="tx1"/>
                </a:solidFill>
              </a:rPr>
              <a:t>[ </a:t>
            </a:r>
            <a:r>
              <a:rPr lang="en-US" altLang="zh-TW" sz="32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3200" dirty="0" smtClean="0">
                <a:solidFill>
                  <a:schemeClr val="tx1"/>
                </a:solidFill>
              </a:rPr>
              <a:t> ]</a:t>
            </a:r>
          </a:p>
          <a:p>
            <a:r>
              <a:rPr lang="en-US" altLang="zh-TW" sz="3200" dirty="0" smtClean="0">
                <a:solidFill>
                  <a:schemeClr val="tx1"/>
                </a:solidFill>
              </a:rPr>
              <a:t>= a[ </a:t>
            </a:r>
            <a:r>
              <a:rPr lang="en-US" altLang="zh-TW" sz="32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3200" dirty="0" smtClean="0">
                <a:solidFill>
                  <a:schemeClr val="tx1"/>
                </a:solidFill>
              </a:rPr>
              <a:t> -1 ] + 1                  if xi = </a:t>
            </a:r>
            <a:r>
              <a:rPr lang="en-US" altLang="zh-TW" sz="3200" dirty="0" err="1" smtClean="0">
                <a:solidFill>
                  <a:schemeClr val="tx1"/>
                </a:solidFill>
              </a:rPr>
              <a:t>yi</a:t>
            </a:r>
            <a:endParaRPr lang="en-US" altLang="zh-TW" sz="3200" dirty="0" smtClean="0">
              <a:solidFill>
                <a:schemeClr val="tx1"/>
              </a:solidFill>
            </a:endParaRPr>
          </a:p>
          <a:p>
            <a:r>
              <a:rPr lang="en-US" altLang="zh-TW" sz="3200" dirty="0" smtClean="0">
                <a:solidFill>
                  <a:schemeClr val="tx1"/>
                </a:solidFill>
              </a:rPr>
              <a:t>= max(a[ </a:t>
            </a:r>
            <a:r>
              <a:rPr lang="en-US" altLang="zh-TW" sz="32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3200" dirty="0" smtClean="0">
                <a:solidFill>
                  <a:schemeClr val="tx1"/>
                </a:solidFill>
              </a:rPr>
              <a:t> ], b[</a:t>
            </a:r>
            <a:r>
              <a:rPr lang="en-US" altLang="zh-TW" sz="3200" dirty="0">
                <a:solidFill>
                  <a:schemeClr val="tx1"/>
                </a:solidFill>
              </a:rPr>
              <a:t> </a:t>
            </a:r>
            <a:r>
              <a:rPr lang="en-US" altLang="zh-TW" sz="32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3200" dirty="0" smtClean="0">
                <a:solidFill>
                  <a:schemeClr val="tx1"/>
                </a:solidFill>
              </a:rPr>
              <a:t> – 1 ])  if xi != </a:t>
            </a:r>
            <a:r>
              <a:rPr lang="en-US" altLang="zh-TW" sz="3200" dirty="0" err="1" smtClean="0">
                <a:solidFill>
                  <a:schemeClr val="tx1"/>
                </a:solidFill>
              </a:rPr>
              <a:t>yi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 rotWithShape="1">
          <a:blip r:embed="rId2"/>
          <a:srcRect t="46082" r="47041"/>
          <a:stretch/>
        </p:blipFill>
        <p:spPr>
          <a:xfrm>
            <a:off x="6009545" y="2259623"/>
            <a:ext cx="6103628" cy="393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7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" y="52754"/>
            <a:ext cx="9347982" cy="805375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 min(| X|, |Y|) + 1</a:t>
            </a:r>
            <a:endParaRPr lang="zh-TW" altLang="en-US" sz="4400" dirty="0"/>
          </a:p>
        </p:txBody>
      </p:sp>
      <p:pic>
        <p:nvPicPr>
          <p:cNvPr id="9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200" y="993530"/>
            <a:ext cx="7843800" cy="4960761"/>
          </a:xfrm>
          <a:prstGeom prst="rect">
            <a:avLst/>
          </a:prstGeom>
        </p:spPr>
      </p:pic>
      <p:sp>
        <p:nvSpPr>
          <p:cNvPr id="11" name="內容版面配置區 10"/>
          <p:cNvSpPr>
            <a:spLocks noGrp="1"/>
          </p:cNvSpPr>
          <p:nvPr>
            <p:ph idx="1"/>
          </p:nvPr>
        </p:nvSpPr>
        <p:spPr>
          <a:xfrm>
            <a:off x="332349" y="2066332"/>
            <a:ext cx="401585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想法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沒必要將前一列整排記下來，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空間可以重複使用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097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" y="52754"/>
            <a:ext cx="9347982" cy="805375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 min(| X|, |Y|) + 1</a:t>
            </a:r>
            <a:endParaRPr lang="zh-TW" altLang="en-US" sz="4400" dirty="0"/>
          </a:p>
        </p:txBody>
      </p:sp>
      <p:sp>
        <p:nvSpPr>
          <p:cNvPr id="11" name="內容版面配置區 10"/>
          <p:cNvSpPr>
            <a:spLocks noGrp="1"/>
          </p:cNvSpPr>
          <p:nvPr>
            <p:ph idx="1"/>
          </p:nvPr>
        </p:nvSpPr>
        <p:spPr>
          <a:xfrm>
            <a:off x="233400" y="2453052"/>
            <a:ext cx="6930096" cy="3429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C[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 = 0    if 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0</a:t>
            </a:r>
          </a:p>
          <a:p>
            <a:pPr marL="0" indent="0"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tmp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+ 1  if x[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 = y[j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0" indent="0"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 max(c[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], c[i-1])   if x[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 != y[j]</a:t>
            </a:r>
          </a:p>
          <a:p>
            <a:pPr marL="0" indent="0">
              <a:buNone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tmp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c[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左上方的元素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 rotWithShape="1">
          <a:blip r:embed="rId2"/>
          <a:srcRect t="46082" r="47041"/>
          <a:stretch/>
        </p:blipFill>
        <p:spPr>
          <a:xfrm>
            <a:off x="6883443" y="2822331"/>
            <a:ext cx="5229730" cy="336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6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" y="52754"/>
            <a:ext cx="9347982" cy="805375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 min(| X|, |Y|) + 1</a:t>
            </a:r>
            <a:endParaRPr lang="zh-TW" altLang="en-US" sz="4400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154565"/>
              </p:ext>
            </p:extLst>
          </p:nvPr>
        </p:nvGraphicFramePr>
        <p:xfrm>
          <a:off x="729764" y="5101437"/>
          <a:ext cx="7789985" cy="11582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12855">
                  <a:extLst>
                    <a:ext uri="{9D8B030D-6E8A-4147-A177-3AD203B41FA5}">
                      <a16:colId xmlns:a16="http://schemas.microsoft.com/office/drawing/2014/main" val="3475526445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1479738600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1026278581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765707226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705919622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1488428135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325684447"/>
                    </a:ext>
                  </a:extLst>
                </a:gridCol>
              </a:tblGrid>
              <a:tr h="4791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2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3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4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5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6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7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676547"/>
                  </a:ext>
                </a:extLst>
              </a:tr>
              <a:tr h="4791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2388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644626"/>
              </p:ext>
            </p:extLst>
          </p:nvPr>
        </p:nvGraphicFramePr>
        <p:xfrm>
          <a:off x="729763" y="1053886"/>
          <a:ext cx="11118984" cy="378996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89873">
                  <a:extLst>
                    <a:ext uri="{9D8B030D-6E8A-4147-A177-3AD203B41FA5}">
                      <a16:colId xmlns:a16="http://schemas.microsoft.com/office/drawing/2014/main" val="1871428834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4054098596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2479454843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2146617252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1750593637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1668780540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1073735842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3735590333"/>
                    </a:ext>
                  </a:extLst>
                </a:gridCol>
              </a:tblGrid>
              <a:tr h="541423"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A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B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C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D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D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A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B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971516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B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0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485221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D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898492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C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713873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A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9124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B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88407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A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69490"/>
                  </a:ext>
                </a:extLst>
              </a:tr>
            </a:tbl>
          </a:graphicData>
        </a:graphic>
      </p:graphicFrame>
      <p:sp>
        <p:nvSpPr>
          <p:cNvPr id="4" name="圓角矩形 3"/>
          <p:cNvSpPr/>
          <p:nvPr/>
        </p:nvSpPr>
        <p:spPr>
          <a:xfrm>
            <a:off x="9240715" y="5039604"/>
            <a:ext cx="2286000" cy="1158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000" dirty="0" err="1" smtClean="0">
                <a:solidFill>
                  <a:schemeClr val="tx1"/>
                </a:solidFill>
              </a:rPr>
              <a:t>tmp</a:t>
            </a:r>
            <a:r>
              <a:rPr lang="en-US" altLang="zh-TW" sz="4000" dirty="0" smtClean="0"/>
              <a:t> = 0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3463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" y="52754"/>
            <a:ext cx="9347982" cy="805375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 min(| X|, |Y|) + 1</a:t>
            </a:r>
            <a:endParaRPr lang="zh-TW" altLang="en-US" sz="4400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</p:nvPr>
        </p:nvGraphicFramePr>
        <p:xfrm>
          <a:off x="729764" y="5101437"/>
          <a:ext cx="7789985" cy="11582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12855">
                  <a:extLst>
                    <a:ext uri="{9D8B030D-6E8A-4147-A177-3AD203B41FA5}">
                      <a16:colId xmlns:a16="http://schemas.microsoft.com/office/drawing/2014/main" val="3475526445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1479738600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1026278581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765707226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705919622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1488428135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325684447"/>
                    </a:ext>
                  </a:extLst>
                </a:gridCol>
              </a:tblGrid>
              <a:tr h="4791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2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3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4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5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6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7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676547"/>
                  </a:ext>
                </a:extLst>
              </a:tr>
              <a:tr h="4791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2388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29763" y="1053886"/>
          <a:ext cx="11118984" cy="378996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89873">
                  <a:extLst>
                    <a:ext uri="{9D8B030D-6E8A-4147-A177-3AD203B41FA5}">
                      <a16:colId xmlns:a16="http://schemas.microsoft.com/office/drawing/2014/main" val="1871428834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4054098596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2479454843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2146617252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1750593637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1668780540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1073735842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3735590333"/>
                    </a:ext>
                  </a:extLst>
                </a:gridCol>
              </a:tblGrid>
              <a:tr h="541423"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A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B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C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D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D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A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B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971516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B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0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485221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D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0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898492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C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713873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A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9124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B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88407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A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69490"/>
                  </a:ext>
                </a:extLst>
              </a:tr>
            </a:tbl>
          </a:graphicData>
        </a:graphic>
      </p:graphicFrame>
      <p:sp>
        <p:nvSpPr>
          <p:cNvPr id="4" name="圓角矩形 3"/>
          <p:cNvSpPr/>
          <p:nvPr/>
        </p:nvSpPr>
        <p:spPr>
          <a:xfrm>
            <a:off x="9240715" y="5039604"/>
            <a:ext cx="2286000" cy="1158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000" dirty="0" err="1" smtClean="0">
                <a:solidFill>
                  <a:schemeClr val="tx1"/>
                </a:solidFill>
              </a:rPr>
              <a:t>tmp</a:t>
            </a:r>
            <a:r>
              <a:rPr lang="en-US" altLang="zh-TW" sz="4000" dirty="0" smtClean="0"/>
              <a:t> = 0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486400" y="150243"/>
            <a:ext cx="5398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C[</a:t>
            </a:r>
            <a:r>
              <a:rPr lang="en-US" altLang="zh-TW" sz="4000" dirty="0" err="1" smtClean="0"/>
              <a:t>i</a:t>
            </a:r>
            <a:r>
              <a:rPr lang="en-US" altLang="zh-TW" sz="4000" dirty="0" smtClean="0"/>
              <a:t>] = max(c[</a:t>
            </a:r>
            <a:r>
              <a:rPr lang="en-US" altLang="zh-TW" sz="4000" dirty="0" err="1" smtClean="0"/>
              <a:t>i</a:t>
            </a:r>
            <a:r>
              <a:rPr lang="en-US" altLang="zh-TW" sz="4000" dirty="0" smtClean="0"/>
              <a:t>], c[</a:t>
            </a:r>
            <a:r>
              <a:rPr lang="en-US" altLang="zh-TW" sz="4000" dirty="0" err="1" smtClean="0"/>
              <a:t>i</a:t>
            </a:r>
            <a:r>
              <a:rPr lang="en-US" altLang="zh-TW" sz="4000" dirty="0" smtClean="0"/>
              <a:t> - 1])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1795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" y="52754"/>
            <a:ext cx="9347982" cy="805375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 min(| X|, |Y|) + 1</a:t>
            </a:r>
            <a:endParaRPr lang="zh-TW" altLang="en-US" sz="4400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395097"/>
              </p:ext>
            </p:extLst>
          </p:nvPr>
        </p:nvGraphicFramePr>
        <p:xfrm>
          <a:off x="729764" y="5101437"/>
          <a:ext cx="7789985" cy="11582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12855">
                  <a:extLst>
                    <a:ext uri="{9D8B030D-6E8A-4147-A177-3AD203B41FA5}">
                      <a16:colId xmlns:a16="http://schemas.microsoft.com/office/drawing/2014/main" val="3475526445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1479738600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1026278581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765707226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705919622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1488428135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325684447"/>
                    </a:ext>
                  </a:extLst>
                </a:gridCol>
              </a:tblGrid>
              <a:tr h="4791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2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3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4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5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6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7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676547"/>
                  </a:ext>
                </a:extLst>
              </a:tr>
              <a:tr h="4791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2388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090578"/>
              </p:ext>
            </p:extLst>
          </p:nvPr>
        </p:nvGraphicFramePr>
        <p:xfrm>
          <a:off x="729763" y="1053886"/>
          <a:ext cx="11118984" cy="378996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89873">
                  <a:extLst>
                    <a:ext uri="{9D8B030D-6E8A-4147-A177-3AD203B41FA5}">
                      <a16:colId xmlns:a16="http://schemas.microsoft.com/office/drawing/2014/main" val="1871428834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4054098596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2479454843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2146617252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1750593637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1668780540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1073735842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3735590333"/>
                    </a:ext>
                  </a:extLst>
                </a:gridCol>
              </a:tblGrid>
              <a:tr h="541423"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A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B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C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D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D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A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B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971516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B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0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485221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D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0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898492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C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713873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A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9124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B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88407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A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69490"/>
                  </a:ext>
                </a:extLst>
              </a:tr>
            </a:tbl>
          </a:graphicData>
        </a:graphic>
      </p:graphicFrame>
      <p:sp>
        <p:nvSpPr>
          <p:cNvPr id="4" name="圓角矩形 3"/>
          <p:cNvSpPr/>
          <p:nvPr/>
        </p:nvSpPr>
        <p:spPr>
          <a:xfrm>
            <a:off x="9240715" y="5039604"/>
            <a:ext cx="2286000" cy="1158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000" dirty="0" err="1" smtClean="0">
                <a:solidFill>
                  <a:schemeClr val="tx1"/>
                </a:solidFill>
              </a:rPr>
              <a:t>tmp</a:t>
            </a:r>
            <a:r>
              <a:rPr lang="en-US" altLang="zh-TW" sz="4000" dirty="0" smtClean="0"/>
              <a:t> = 1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6567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" y="52754"/>
            <a:ext cx="9347982" cy="805375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 min(| X|, |Y|) + 1</a:t>
            </a:r>
            <a:endParaRPr lang="zh-TW" altLang="en-US" sz="4400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635259"/>
              </p:ext>
            </p:extLst>
          </p:nvPr>
        </p:nvGraphicFramePr>
        <p:xfrm>
          <a:off x="729764" y="5101437"/>
          <a:ext cx="7789985" cy="11582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12855">
                  <a:extLst>
                    <a:ext uri="{9D8B030D-6E8A-4147-A177-3AD203B41FA5}">
                      <a16:colId xmlns:a16="http://schemas.microsoft.com/office/drawing/2014/main" val="3475526445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1479738600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1026278581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765707226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705919622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1488428135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325684447"/>
                    </a:ext>
                  </a:extLst>
                </a:gridCol>
              </a:tblGrid>
              <a:tr h="4791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2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3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4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5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6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7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676547"/>
                  </a:ext>
                </a:extLst>
              </a:tr>
              <a:tr h="4791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2388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104459"/>
              </p:ext>
            </p:extLst>
          </p:nvPr>
        </p:nvGraphicFramePr>
        <p:xfrm>
          <a:off x="729763" y="1053886"/>
          <a:ext cx="11118984" cy="378996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89873">
                  <a:extLst>
                    <a:ext uri="{9D8B030D-6E8A-4147-A177-3AD203B41FA5}">
                      <a16:colId xmlns:a16="http://schemas.microsoft.com/office/drawing/2014/main" val="1871428834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4054098596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2479454843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2146617252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1750593637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1668780540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1073735842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3735590333"/>
                    </a:ext>
                  </a:extLst>
                </a:gridCol>
              </a:tblGrid>
              <a:tr h="541423"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A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B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C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D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D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A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B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971516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B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0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485221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D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0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898492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C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713873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A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9124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B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88407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A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69490"/>
                  </a:ext>
                </a:extLst>
              </a:tr>
            </a:tbl>
          </a:graphicData>
        </a:graphic>
      </p:graphicFrame>
      <p:sp>
        <p:nvSpPr>
          <p:cNvPr id="4" name="圓角矩形 3"/>
          <p:cNvSpPr/>
          <p:nvPr/>
        </p:nvSpPr>
        <p:spPr>
          <a:xfrm>
            <a:off x="9240715" y="5039604"/>
            <a:ext cx="2286000" cy="1158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000" dirty="0" err="1" smtClean="0">
                <a:solidFill>
                  <a:schemeClr val="tx1"/>
                </a:solidFill>
              </a:rPr>
              <a:t>tmp</a:t>
            </a:r>
            <a:r>
              <a:rPr lang="en-US" altLang="zh-TW" sz="4000" dirty="0" smtClean="0"/>
              <a:t> = 1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3880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" y="52754"/>
            <a:ext cx="9347982" cy="805375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 min(| X|, |Y|) + 1</a:t>
            </a:r>
            <a:endParaRPr lang="zh-TW" altLang="en-US" sz="4400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372229"/>
              </p:ext>
            </p:extLst>
          </p:nvPr>
        </p:nvGraphicFramePr>
        <p:xfrm>
          <a:off x="729764" y="5101437"/>
          <a:ext cx="7789985" cy="11582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12855">
                  <a:extLst>
                    <a:ext uri="{9D8B030D-6E8A-4147-A177-3AD203B41FA5}">
                      <a16:colId xmlns:a16="http://schemas.microsoft.com/office/drawing/2014/main" val="3475526445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1479738600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1026278581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765707226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705919622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1488428135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325684447"/>
                    </a:ext>
                  </a:extLst>
                </a:gridCol>
              </a:tblGrid>
              <a:tr h="4791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2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3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4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5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6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7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676547"/>
                  </a:ext>
                </a:extLst>
              </a:tr>
              <a:tr h="4791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2388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472560"/>
              </p:ext>
            </p:extLst>
          </p:nvPr>
        </p:nvGraphicFramePr>
        <p:xfrm>
          <a:off x="729763" y="1053886"/>
          <a:ext cx="11118984" cy="378996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89873">
                  <a:extLst>
                    <a:ext uri="{9D8B030D-6E8A-4147-A177-3AD203B41FA5}">
                      <a16:colId xmlns:a16="http://schemas.microsoft.com/office/drawing/2014/main" val="1871428834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4054098596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2479454843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2146617252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1750593637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1668780540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1073735842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3735590333"/>
                    </a:ext>
                  </a:extLst>
                </a:gridCol>
              </a:tblGrid>
              <a:tr h="541423"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A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B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C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D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D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A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B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971516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B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0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485221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D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0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898492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C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713873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A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9124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B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88407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A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69490"/>
                  </a:ext>
                </a:extLst>
              </a:tr>
            </a:tbl>
          </a:graphicData>
        </a:graphic>
      </p:graphicFrame>
      <p:sp>
        <p:nvSpPr>
          <p:cNvPr id="4" name="圓角矩形 3"/>
          <p:cNvSpPr/>
          <p:nvPr/>
        </p:nvSpPr>
        <p:spPr>
          <a:xfrm>
            <a:off x="9240715" y="5039604"/>
            <a:ext cx="2286000" cy="1158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000" dirty="0" err="1" smtClean="0">
                <a:solidFill>
                  <a:schemeClr val="tx1"/>
                </a:solidFill>
              </a:rPr>
              <a:t>tmp</a:t>
            </a:r>
            <a:r>
              <a:rPr lang="en-US" altLang="zh-TW" sz="4000" dirty="0" smtClean="0"/>
              <a:t> = 1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5095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" y="52754"/>
            <a:ext cx="9347982" cy="805375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 min(| X|, |Y|) + 1</a:t>
            </a:r>
            <a:endParaRPr lang="zh-TW" altLang="en-US" sz="4400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403122"/>
              </p:ext>
            </p:extLst>
          </p:nvPr>
        </p:nvGraphicFramePr>
        <p:xfrm>
          <a:off x="729764" y="5101437"/>
          <a:ext cx="7789985" cy="11582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12855">
                  <a:extLst>
                    <a:ext uri="{9D8B030D-6E8A-4147-A177-3AD203B41FA5}">
                      <a16:colId xmlns:a16="http://schemas.microsoft.com/office/drawing/2014/main" val="3475526445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1479738600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1026278581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765707226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705919622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1488428135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325684447"/>
                    </a:ext>
                  </a:extLst>
                </a:gridCol>
              </a:tblGrid>
              <a:tr h="4791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2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3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4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5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6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7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676547"/>
                  </a:ext>
                </a:extLst>
              </a:tr>
              <a:tr h="4791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2388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343930"/>
              </p:ext>
            </p:extLst>
          </p:nvPr>
        </p:nvGraphicFramePr>
        <p:xfrm>
          <a:off x="729763" y="1053886"/>
          <a:ext cx="11118984" cy="378996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89873">
                  <a:extLst>
                    <a:ext uri="{9D8B030D-6E8A-4147-A177-3AD203B41FA5}">
                      <a16:colId xmlns:a16="http://schemas.microsoft.com/office/drawing/2014/main" val="1871428834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4054098596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2479454843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2146617252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1750593637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1668780540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1073735842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3735590333"/>
                    </a:ext>
                  </a:extLst>
                </a:gridCol>
              </a:tblGrid>
              <a:tr h="541423"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A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B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C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D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D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A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B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971516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B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0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485221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D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0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2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898492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C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713873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A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9124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B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88407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A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69490"/>
                  </a:ext>
                </a:extLst>
              </a:tr>
            </a:tbl>
          </a:graphicData>
        </a:graphic>
      </p:graphicFrame>
      <p:sp>
        <p:nvSpPr>
          <p:cNvPr id="4" name="圓角矩形 3"/>
          <p:cNvSpPr/>
          <p:nvPr/>
        </p:nvSpPr>
        <p:spPr>
          <a:xfrm>
            <a:off x="9240715" y="5039604"/>
            <a:ext cx="2286000" cy="1158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000" dirty="0" err="1" smtClean="0">
                <a:solidFill>
                  <a:schemeClr val="tx1"/>
                </a:solidFill>
              </a:rPr>
              <a:t>tmp</a:t>
            </a:r>
            <a:r>
              <a:rPr lang="en-US" altLang="zh-TW" sz="4000" dirty="0" smtClean="0"/>
              <a:t> = 1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9331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" y="52754"/>
            <a:ext cx="9347982" cy="805375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 min(| X|, |Y|) + 1</a:t>
            </a:r>
            <a:endParaRPr lang="zh-TW" altLang="en-US" sz="4400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9917929"/>
              </p:ext>
            </p:extLst>
          </p:nvPr>
        </p:nvGraphicFramePr>
        <p:xfrm>
          <a:off x="729764" y="5101437"/>
          <a:ext cx="7789985" cy="11582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12855">
                  <a:extLst>
                    <a:ext uri="{9D8B030D-6E8A-4147-A177-3AD203B41FA5}">
                      <a16:colId xmlns:a16="http://schemas.microsoft.com/office/drawing/2014/main" val="3475526445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1479738600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1026278581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765707226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705919622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1488428135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325684447"/>
                    </a:ext>
                  </a:extLst>
                </a:gridCol>
              </a:tblGrid>
              <a:tr h="4791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2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3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4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5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6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7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676547"/>
                  </a:ext>
                </a:extLst>
              </a:tr>
              <a:tr h="4791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2388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82614"/>
              </p:ext>
            </p:extLst>
          </p:nvPr>
        </p:nvGraphicFramePr>
        <p:xfrm>
          <a:off x="729763" y="1053886"/>
          <a:ext cx="11118984" cy="378996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89873">
                  <a:extLst>
                    <a:ext uri="{9D8B030D-6E8A-4147-A177-3AD203B41FA5}">
                      <a16:colId xmlns:a16="http://schemas.microsoft.com/office/drawing/2014/main" val="1871428834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4054098596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2479454843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2146617252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1750593637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1668780540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1073735842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3735590333"/>
                    </a:ext>
                  </a:extLst>
                </a:gridCol>
              </a:tblGrid>
              <a:tr h="541423"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A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B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C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D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D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A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B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971516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B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0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485221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D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0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2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2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898492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C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713873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A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9124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B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88407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A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69490"/>
                  </a:ext>
                </a:extLst>
              </a:tr>
            </a:tbl>
          </a:graphicData>
        </a:graphic>
      </p:graphicFrame>
      <p:sp>
        <p:nvSpPr>
          <p:cNvPr id="4" name="圓角矩形 3"/>
          <p:cNvSpPr/>
          <p:nvPr/>
        </p:nvSpPr>
        <p:spPr>
          <a:xfrm>
            <a:off x="9240715" y="5039604"/>
            <a:ext cx="2286000" cy="1158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000" dirty="0" err="1" smtClean="0">
                <a:solidFill>
                  <a:schemeClr val="tx1"/>
                </a:solidFill>
              </a:rPr>
              <a:t>tmp</a:t>
            </a:r>
            <a:r>
              <a:rPr lang="en-US" altLang="zh-TW" sz="4000" dirty="0" smtClean="0"/>
              <a:t> = 1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958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	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Solve LCS problem with space complexity :</a:t>
            </a:r>
          </a:p>
          <a:p>
            <a:pPr marL="0" indent="0">
              <a:buNone/>
            </a:pPr>
            <a:endParaRPr lang="en-US" altLang="zh-TW" sz="3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600" dirty="0" smtClean="0"/>
              <a:t> 2 * min(| </a:t>
            </a:r>
            <a:r>
              <a:rPr lang="en-US" altLang="zh-TW" sz="3600" dirty="0"/>
              <a:t>X|, |Y</a:t>
            </a:r>
            <a:r>
              <a:rPr lang="en-US" altLang="zh-TW" sz="3600" dirty="0" smtClean="0"/>
              <a:t>|)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600" dirty="0"/>
              <a:t> min(| X|, |Y</a:t>
            </a:r>
            <a:r>
              <a:rPr lang="en-US" altLang="zh-TW" sz="3600" dirty="0" smtClean="0"/>
              <a:t>|) + 1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72503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" y="52754"/>
            <a:ext cx="9347982" cy="805375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 min(| X|, |Y|) + 1</a:t>
            </a:r>
            <a:endParaRPr lang="zh-TW" altLang="en-US" sz="4400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452687"/>
              </p:ext>
            </p:extLst>
          </p:nvPr>
        </p:nvGraphicFramePr>
        <p:xfrm>
          <a:off x="729764" y="5101437"/>
          <a:ext cx="7789985" cy="11582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12855">
                  <a:extLst>
                    <a:ext uri="{9D8B030D-6E8A-4147-A177-3AD203B41FA5}">
                      <a16:colId xmlns:a16="http://schemas.microsoft.com/office/drawing/2014/main" val="3475526445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1479738600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1026278581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765707226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705919622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1488428135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325684447"/>
                    </a:ext>
                  </a:extLst>
                </a:gridCol>
              </a:tblGrid>
              <a:tr h="4791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2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3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4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5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6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7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676547"/>
                  </a:ext>
                </a:extLst>
              </a:tr>
              <a:tr h="4791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2388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558122"/>
              </p:ext>
            </p:extLst>
          </p:nvPr>
        </p:nvGraphicFramePr>
        <p:xfrm>
          <a:off x="729763" y="1053886"/>
          <a:ext cx="11118984" cy="378996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89873">
                  <a:extLst>
                    <a:ext uri="{9D8B030D-6E8A-4147-A177-3AD203B41FA5}">
                      <a16:colId xmlns:a16="http://schemas.microsoft.com/office/drawing/2014/main" val="1871428834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4054098596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2479454843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2146617252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1750593637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1668780540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1073735842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3735590333"/>
                    </a:ext>
                  </a:extLst>
                </a:gridCol>
              </a:tblGrid>
              <a:tr h="541423"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A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B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C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D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D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A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B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971516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B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0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485221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D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0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2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2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2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898492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C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713873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A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9124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B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88407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A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69490"/>
                  </a:ext>
                </a:extLst>
              </a:tr>
            </a:tbl>
          </a:graphicData>
        </a:graphic>
      </p:graphicFrame>
      <p:sp>
        <p:nvSpPr>
          <p:cNvPr id="4" name="圓角矩形 3"/>
          <p:cNvSpPr/>
          <p:nvPr/>
        </p:nvSpPr>
        <p:spPr>
          <a:xfrm>
            <a:off x="9240715" y="5039604"/>
            <a:ext cx="2286000" cy="1158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000" dirty="0" err="1" smtClean="0">
                <a:solidFill>
                  <a:schemeClr val="tx1"/>
                </a:solidFill>
              </a:rPr>
              <a:t>tmp</a:t>
            </a:r>
            <a:r>
              <a:rPr lang="en-US" altLang="zh-TW" sz="4000" dirty="0" smtClean="0"/>
              <a:t> = 1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8154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" y="52754"/>
            <a:ext cx="9347982" cy="805375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 min(| X|, |Y|) + 1</a:t>
            </a:r>
            <a:endParaRPr lang="zh-TW" altLang="en-US" sz="4400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987023"/>
              </p:ext>
            </p:extLst>
          </p:nvPr>
        </p:nvGraphicFramePr>
        <p:xfrm>
          <a:off x="729764" y="5101437"/>
          <a:ext cx="7789985" cy="11582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12855">
                  <a:extLst>
                    <a:ext uri="{9D8B030D-6E8A-4147-A177-3AD203B41FA5}">
                      <a16:colId xmlns:a16="http://schemas.microsoft.com/office/drawing/2014/main" val="3475526445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1479738600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1026278581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765707226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705919622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1488428135"/>
                    </a:ext>
                  </a:extLst>
                </a:gridCol>
                <a:gridCol w="1112855">
                  <a:extLst>
                    <a:ext uri="{9D8B030D-6E8A-4147-A177-3AD203B41FA5}">
                      <a16:colId xmlns:a16="http://schemas.microsoft.com/office/drawing/2014/main" val="325684447"/>
                    </a:ext>
                  </a:extLst>
                </a:gridCol>
              </a:tblGrid>
              <a:tr h="4791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2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3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4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5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6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7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676547"/>
                  </a:ext>
                </a:extLst>
              </a:tr>
              <a:tr h="4791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2388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789926"/>
              </p:ext>
            </p:extLst>
          </p:nvPr>
        </p:nvGraphicFramePr>
        <p:xfrm>
          <a:off x="729763" y="1053886"/>
          <a:ext cx="11118984" cy="378996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89873">
                  <a:extLst>
                    <a:ext uri="{9D8B030D-6E8A-4147-A177-3AD203B41FA5}">
                      <a16:colId xmlns:a16="http://schemas.microsoft.com/office/drawing/2014/main" val="1871428834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4054098596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2479454843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2146617252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1750593637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1668780540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1073735842"/>
                    </a:ext>
                  </a:extLst>
                </a:gridCol>
                <a:gridCol w="1389873">
                  <a:extLst>
                    <a:ext uri="{9D8B030D-6E8A-4147-A177-3AD203B41FA5}">
                      <a16:colId xmlns:a16="http://schemas.microsoft.com/office/drawing/2014/main" val="3735590333"/>
                    </a:ext>
                  </a:extLst>
                </a:gridCol>
              </a:tblGrid>
              <a:tr h="541423"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A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B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C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D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D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A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B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971516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B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0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485221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D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0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1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2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2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2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2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898492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C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713873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A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9124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B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88407"/>
                  </a:ext>
                </a:extLst>
              </a:tr>
              <a:tr h="54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latin typeface="+mn-lt"/>
                        </a:rPr>
                        <a:t>A</a:t>
                      </a:r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69490"/>
                  </a:ext>
                </a:extLst>
              </a:tr>
            </a:tbl>
          </a:graphicData>
        </a:graphic>
      </p:graphicFrame>
      <p:sp>
        <p:nvSpPr>
          <p:cNvPr id="4" name="圓角矩形 3"/>
          <p:cNvSpPr/>
          <p:nvPr/>
        </p:nvSpPr>
        <p:spPr>
          <a:xfrm>
            <a:off x="9240715" y="5039604"/>
            <a:ext cx="2286000" cy="1158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000" dirty="0" err="1" smtClean="0">
                <a:solidFill>
                  <a:schemeClr val="tx1"/>
                </a:solidFill>
              </a:rPr>
              <a:t>tmp</a:t>
            </a:r>
            <a:r>
              <a:rPr lang="en-US" altLang="zh-TW" sz="4000" dirty="0" smtClean="0"/>
              <a:t> = 1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8188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142" y="96716"/>
            <a:ext cx="9347982" cy="805375"/>
          </a:xfrm>
        </p:spPr>
        <p:txBody>
          <a:bodyPr/>
          <a:lstStyle/>
          <a:p>
            <a:r>
              <a:rPr lang="en-US" altLang="zh-TW" dirty="0" smtClean="0"/>
              <a:t>Original Solution: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1540" y="902091"/>
            <a:ext cx="8123051" cy="5360696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341142" y="3780594"/>
            <a:ext cx="3660398" cy="1200329"/>
            <a:chOff x="341142" y="3780594"/>
            <a:chExt cx="3660398" cy="1200329"/>
          </a:xfrm>
        </p:grpSpPr>
        <p:sp>
          <p:nvSpPr>
            <p:cNvPr id="7" name="向右箭號 6"/>
            <p:cNvSpPr/>
            <p:nvPr/>
          </p:nvSpPr>
          <p:spPr>
            <a:xfrm>
              <a:off x="2744240" y="4002689"/>
              <a:ext cx="1257300" cy="3780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341142" y="3780594"/>
              <a:ext cx="24372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只需要存</a:t>
              </a:r>
              <a:endPara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當前和前一個</a:t>
              </a:r>
              <a:endPara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陣列結果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595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142" y="96716"/>
            <a:ext cx="9347982" cy="805375"/>
          </a:xfrm>
        </p:spPr>
        <p:txBody>
          <a:bodyPr/>
          <a:lstStyle/>
          <a:p>
            <a:r>
              <a:rPr lang="en-US" altLang="zh-TW" dirty="0"/>
              <a:t>2 * min(| X|, |Y</a:t>
            </a:r>
            <a:r>
              <a:rPr lang="en-US" altLang="zh-TW" dirty="0" smtClean="0"/>
              <a:t>|) :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57678" y="1859572"/>
            <a:ext cx="1056900" cy="10638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a[ </a:t>
            </a:r>
            <a:r>
              <a:rPr lang="en-US" altLang="zh-TW" sz="32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3200" dirty="0" smtClean="0">
                <a:solidFill>
                  <a:schemeClr val="tx1"/>
                </a:solidFill>
              </a:rPr>
              <a:t> ]</a:t>
            </a:r>
          </a:p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b</a:t>
            </a:r>
            <a:r>
              <a:rPr lang="en-US" altLang="zh-TW" sz="3200" dirty="0" smtClean="0">
                <a:solidFill>
                  <a:schemeClr val="tx1"/>
                </a:solidFill>
              </a:rPr>
              <a:t>[ </a:t>
            </a:r>
            <a:r>
              <a:rPr lang="en-US" altLang="zh-TW" sz="32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3200" dirty="0" smtClean="0">
                <a:solidFill>
                  <a:schemeClr val="tx1"/>
                </a:solidFill>
              </a:rPr>
              <a:t> ]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 rotWithShape="1">
          <a:blip r:embed="rId2"/>
          <a:srcRect t="46082" r="47041"/>
          <a:stretch/>
        </p:blipFill>
        <p:spPr>
          <a:xfrm>
            <a:off x="4958136" y="1582615"/>
            <a:ext cx="7155037" cy="4607169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6306289" y="2923441"/>
            <a:ext cx="5563326" cy="32087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9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142" y="96716"/>
            <a:ext cx="9347982" cy="805375"/>
          </a:xfrm>
        </p:spPr>
        <p:txBody>
          <a:bodyPr/>
          <a:lstStyle/>
          <a:p>
            <a:r>
              <a:rPr lang="en-US" altLang="zh-TW" dirty="0"/>
              <a:t>2 * min(| X|, |Y</a:t>
            </a:r>
            <a:r>
              <a:rPr lang="en-US" altLang="zh-TW" dirty="0" smtClean="0"/>
              <a:t>|) :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45601" y="2387110"/>
            <a:ext cx="1056900" cy="10638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a[ </a:t>
            </a:r>
            <a:r>
              <a:rPr lang="en-US" altLang="zh-TW" sz="32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3200" dirty="0" smtClean="0">
                <a:solidFill>
                  <a:schemeClr val="tx1"/>
                </a:solidFill>
              </a:rPr>
              <a:t> ]</a:t>
            </a:r>
          </a:p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b</a:t>
            </a:r>
            <a:r>
              <a:rPr lang="en-US" altLang="zh-TW" sz="3200" dirty="0" smtClean="0">
                <a:solidFill>
                  <a:schemeClr val="tx1"/>
                </a:solidFill>
              </a:rPr>
              <a:t>[ </a:t>
            </a:r>
            <a:r>
              <a:rPr lang="en-US" altLang="zh-TW" sz="32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3200" dirty="0" smtClean="0">
                <a:solidFill>
                  <a:schemeClr val="tx1"/>
                </a:solidFill>
              </a:rPr>
              <a:t> ]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 rotWithShape="1">
          <a:blip r:embed="rId2"/>
          <a:srcRect t="46082" r="47041"/>
          <a:stretch/>
        </p:blipFill>
        <p:spPr>
          <a:xfrm>
            <a:off x="4958136" y="1582615"/>
            <a:ext cx="7155037" cy="4607169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6306289" y="3604845"/>
            <a:ext cx="5563326" cy="25273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55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142" y="96716"/>
            <a:ext cx="9347982" cy="805375"/>
          </a:xfrm>
        </p:spPr>
        <p:txBody>
          <a:bodyPr/>
          <a:lstStyle/>
          <a:p>
            <a:r>
              <a:rPr lang="en-US" altLang="zh-TW" dirty="0"/>
              <a:t>2 * min(| X|, |Y</a:t>
            </a:r>
            <a:r>
              <a:rPr lang="en-US" altLang="zh-TW" dirty="0" smtClean="0"/>
              <a:t>|) :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57678" y="2945421"/>
            <a:ext cx="1056900" cy="10638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a[ </a:t>
            </a:r>
            <a:r>
              <a:rPr lang="en-US" altLang="zh-TW" sz="32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3200" dirty="0" smtClean="0">
                <a:solidFill>
                  <a:schemeClr val="tx1"/>
                </a:solidFill>
              </a:rPr>
              <a:t> ]</a:t>
            </a:r>
          </a:p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b</a:t>
            </a:r>
            <a:r>
              <a:rPr lang="en-US" altLang="zh-TW" sz="3200" dirty="0" smtClean="0">
                <a:solidFill>
                  <a:schemeClr val="tx1"/>
                </a:solidFill>
              </a:rPr>
              <a:t>[ </a:t>
            </a:r>
            <a:r>
              <a:rPr lang="en-US" altLang="zh-TW" sz="32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3200" dirty="0" smtClean="0">
                <a:solidFill>
                  <a:schemeClr val="tx1"/>
                </a:solidFill>
              </a:rPr>
              <a:t> ]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 rotWithShape="1">
          <a:blip r:embed="rId2"/>
          <a:srcRect t="46082" r="47041"/>
          <a:stretch/>
        </p:blipFill>
        <p:spPr>
          <a:xfrm>
            <a:off x="4958136" y="1582615"/>
            <a:ext cx="7155037" cy="4607169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6306289" y="4211515"/>
            <a:ext cx="5563326" cy="19206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6306289" y="2391506"/>
            <a:ext cx="5563326" cy="553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4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142" y="96716"/>
            <a:ext cx="9347982" cy="805375"/>
          </a:xfrm>
        </p:spPr>
        <p:txBody>
          <a:bodyPr/>
          <a:lstStyle/>
          <a:p>
            <a:r>
              <a:rPr lang="en-US" altLang="zh-TW" dirty="0"/>
              <a:t>2 * min(| X|, |Y</a:t>
            </a:r>
            <a:r>
              <a:rPr lang="en-US" altLang="zh-TW" dirty="0" smtClean="0"/>
              <a:t>|) :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6471" y="3604844"/>
            <a:ext cx="1056900" cy="10638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a[ </a:t>
            </a:r>
            <a:r>
              <a:rPr lang="en-US" altLang="zh-TW" sz="32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3200" dirty="0" smtClean="0">
                <a:solidFill>
                  <a:schemeClr val="tx1"/>
                </a:solidFill>
              </a:rPr>
              <a:t> ]</a:t>
            </a:r>
          </a:p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b</a:t>
            </a:r>
            <a:r>
              <a:rPr lang="en-US" altLang="zh-TW" sz="3200" dirty="0" smtClean="0">
                <a:solidFill>
                  <a:schemeClr val="tx1"/>
                </a:solidFill>
              </a:rPr>
              <a:t>[ </a:t>
            </a:r>
            <a:r>
              <a:rPr lang="en-US" altLang="zh-TW" sz="32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3200" dirty="0" smtClean="0">
                <a:solidFill>
                  <a:schemeClr val="tx1"/>
                </a:solidFill>
              </a:rPr>
              <a:t> ]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 rotWithShape="1">
          <a:blip r:embed="rId2"/>
          <a:srcRect t="46082" r="47041"/>
          <a:stretch/>
        </p:blipFill>
        <p:spPr>
          <a:xfrm>
            <a:off x="4958136" y="1582615"/>
            <a:ext cx="7155037" cy="4607169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6306289" y="4809391"/>
            <a:ext cx="5563326" cy="13228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6306289" y="2391506"/>
            <a:ext cx="5563326" cy="11394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76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142" y="96716"/>
            <a:ext cx="9347982" cy="805375"/>
          </a:xfrm>
        </p:spPr>
        <p:txBody>
          <a:bodyPr/>
          <a:lstStyle/>
          <a:p>
            <a:r>
              <a:rPr lang="en-US" altLang="zh-TW" dirty="0"/>
              <a:t>2 * min(| X|, |Y</a:t>
            </a:r>
            <a:r>
              <a:rPr lang="en-US" altLang="zh-TW" dirty="0" smtClean="0"/>
              <a:t>|) :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75262" y="4255475"/>
            <a:ext cx="1056900" cy="10638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a[ </a:t>
            </a:r>
            <a:r>
              <a:rPr lang="en-US" altLang="zh-TW" sz="32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3200" dirty="0" smtClean="0">
                <a:solidFill>
                  <a:schemeClr val="tx1"/>
                </a:solidFill>
              </a:rPr>
              <a:t> ]</a:t>
            </a:r>
          </a:p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b</a:t>
            </a:r>
            <a:r>
              <a:rPr lang="en-US" altLang="zh-TW" sz="3200" dirty="0" smtClean="0">
                <a:solidFill>
                  <a:schemeClr val="tx1"/>
                </a:solidFill>
              </a:rPr>
              <a:t>[ </a:t>
            </a:r>
            <a:r>
              <a:rPr lang="en-US" altLang="zh-TW" sz="32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3200" dirty="0" smtClean="0">
                <a:solidFill>
                  <a:schemeClr val="tx1"/>
                </a:solidFill>
              </a:rPr>
              <a:t> ]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 rotWithShape="1">
          <a:blip r:embed="rId2"/>
          <a:srcRect t="46082" r="47041"/>
          <a:stretch/>
        </p:blipFill>
        <p:spPr>
          <a:xfrm>
            <a:off x="4958136" y="1582615"/>
            <a:ext cx="7155037" cy="4607169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6306289" y="5433646"/>
            <a:ext cx="5563326" cy="6985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6306289" y="2391506"/>
            <a:ext cx="5563326" cy="17672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71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142" y="96716"/>
            <a:ext cx="9347982" cy="805375"/>
          </a:xfrm>
        </p:spPr>
        <p:txBody>
          <a:bodyPr/>
          <a:lstStyle/>
          <a:p>
            <a:r>
              <a:rPr lang="en-US" altLang="zh-TW" dirty="0"/>
              <a:t>2 * min(| X|, |Y</a:t>
            </a:r>
            <a:r>
              <a:rPr lang="en-US" altLang="zh-TW" dirty="0" smtClean="0"/>
              <a:t>|) :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40093" y="4765431"/>
            <a:ext cx="1056900" cy="10638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a[ </a:t>
            </a:r>
            <a:r>
              <a:rPr lang="en-US" altLang="zh-TW" sz="32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3200" dirty="0" smtClean="0">
                <a:solidFill>
                  <a:schemeClr val="tx1"/>
                </a:solidFill>
              </a:rPr>
              <a:t> ]</a:t>
            </a:r>
          </a:p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b</a:t>
            </a:r>
            <a:r>
              <a:rPr lang="en-US" altLang="zh-TW" sz="3200" dirty="0" smtClean="0">
                <a:solidFill>
                  <a:schemeClr val="tx1"/>
                </a:solidFill>
              </a:rPr>
              <a:t>[ </a:t>
            </a:r>
            <a:r>
              <a:rPr lang="en-US" altLang="zh-TW" sz="32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3200" dirty="0" smtClean="0">
                <a:solidFill>
                  <a:schemeClr val="tx1"/>
                </a:solidFill>
              </a:rPr>
              <a:t> ]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 rotWithShape="1">
          <a:blip r:embed="rId2"/>
          <a:srcRect t="46082" r="47041"/>
          <a:stretch/>
        </p:blipFill>
        <p:spPr>
          <a:xfrm>
            <a:off x="4958136" y="1582615"/>
            <a:ext cx="7155037" cy="4607169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6306289" y="2391506"/>
            <a:ext cx="5563326" cy="23739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6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525</TotalTime>
  <Words>726</Words>
  <Application>Microsoft Office PowerPoint</Application>
  <PresentationFormat>寬螢幕</PresentationFormat>
  <Paragraphs>397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微軟正黑體</vt:lpstr>
      <vt:lpstr>新細明體</vt:lpstr>
      <vt:lpstr>Calibri</vt:lpstr>
      <vt:lpstr>Calibri Light</vt:lpstr>
      <vt:lpstr>Wingdings</vt:lpstr>
      <vt:lpstr>回顧</vt:lpstr>
      <vt:lpstr>HW5-6 </vt:lpstr>
      <vt:lpstr>Problem :</vt:lpstr>
      <vt:lpstr>Original Solution:</vt:lpstr>
      <vt:lpstr>2 * min(| X|, |Y|) :</vt:lpstr>
      <vt:lpstr>2 * min(| X|, |Y|) :</vt:lpstr>
      <vt:lpstr>2 * min(| X|, |Y|) :</vt:lpstr>
      <vt:lpstr>2 * min(| X|, |Y|) :</vt:lpstr>
      <vt:lpstr>2 * min(| X|, |Y|) :</vt:lpstr>
      <vt:lpstr>2 * min(| X|, |Y|) :</vt:lpstr>
      <vt:lpstr>2 * min(| X|, |Y|) :</vt:lpstr>
      <vt:lpstr> min(| X|, |Y|) + 1</vt:lpstr>
      <vt:lpstr> min(| X|, |Y|) + 1</vt:lpstr>
      <vt:lpstr> min(| X|, |Y|) + 1</vt:lpstr>
      <vt:lpstr> min(| X|, |Y|) + 1</vt:lpstr>
      <vt:lpstr> min(| X|, |Y|) + 1</vt:lpstr>
      <vt:lpstr> min(| X|, |Y|) + 1</vt:lpstr>
      <vt:lpstr> min(| X|, |Y|) + 1</vt:lpstr>
      <vt:lpstr> min(| X|, |Y|) + 1</vt:lpstr>
      <vt:lpstr> min(| X|, |Y|) + 1</vt:lpstr>
      <vt:lpstr> min(| X|, |Y|) + 1</vt:lpstr>
      <vt:lpstr> min(| X|, |Y|) + 1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柏崴 王</dc:creator>
  <cp:lastModifiedBy>柏崴 王</cp:lastModifiedBy>
  <cp:revision>13</cp:revision>
  <dcterms:created xsi:type="dcterms:W3CDTF">2019-04-01T00:19:57Z</dcterms:created>
  <dcterms:modified xsi:type="dcterms:W3CDTF">2019-04-03T04:37:27Z</dcterms:modified>
</cp:coreProperties>
</file>