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0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1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7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1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5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6D4DFD-8D1F-49EE-A8C9-ED7DF618AB11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889DB1-EA4E-49DD-855A-9FC312338C2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B672C5-EBC8-44F3-99C2-6CE155FF82EC}"/>
              </a:ext>
            </a:extLst>
          </p:cNvPr>
          <p:cNvSpPr/>
          <p:nvPr/>
        </p:nvSpPr>
        <p:spPr>
          <a:xfrm>
            <a:off x="3267624" y="1436934"/>
            <a:ext cx="569102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HW3 </a:t>
            </a:r>
            <a:r>
              <a:rPr lang="zh-CN" alt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第三題</a:t>
            </a:r>
            <a:endParaRPr lang="zh-TW" altLang="en-US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008056-F2B1-4F6D-BCBB-421D06569333}"/>
              </a:ext>
            </a:extLst>
          </p:cNvPr>
          <p:cNvSpPr txBox="1"/>
          <p:nvPr/>
        </p:nvSpPr>
        <p:spPr>
          <a:xfrm>
            <a:off x="8958649" y="4386649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第七組</a:t>
            </a:r>
          </a:p>
        </p:txBody>
      </p:sp>
    </p:spTree>
    <p:extLst>
      <p:ext uri="{BB962C8B-B14F-4D97-AF65-F5344CB8AC3E}">
        <p14:creationId xmlns:p14="http://schemas.microsoft.com/office/powerpoint/2010/main" val="54546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72DC297-0692-4AB9-89E0-BB6D9800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9" y="1609343"/>
            <a:ext cx="9767856" cy="36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9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0A8A44-4F32-41BA-A910-C54168B1CB33}"/>
              </a:ext>
            </a:extLst>
          </p:cNvPr>
          <p:cNvSpPr/>
          <p:nvPr/>
        </p:nvSpPr>
        <p:spPr>
          <a:xfrm>
            <a:off x="2162432" y="1581665"/>
            <a:ext cx="6549082" cy="28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F42288-721F-40BB-8B73-3A2D9C4965D6}"/>
              </a:ext>
            </a:extLst>
          </p:cNvPr>
          <p:cNvSpPr txBox="1"/>
          <p:nvPr/>
        </p:nvSpPr>
        <p:spPr>
          <a:xfrm>
            <a:off x="5228467" y="108315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</a:t>
            </a:r>
            <a:endParaRPr lang="zh-CN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2808F1-E732-4D15-9153-20DFAEC7B3D5}"/>
              </a:ext>
            </a:extLst>
          </p:cNvPr>
          <p:cNvSpPr txBox="1"/>
          <p:nvPr/>
        </p:nvSpPr>
        <p:spPr>
          <a:xfrm>
            <a:off x="1954683" y="1865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D26D48-BCA4-4D1E-8259-59C081315CB8}"/>
              </a:ext>
            </a:extLst>
          </p:cNvPr>
          <p:cNvSpPr txBox="1"/>
          <p:nvPr/>
        </p:nvSpPr>
        <p:spPr>
          <a:xfrm>
            <a:off x="8503765" y="1865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大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605B58B2-F54B-4754-AF87-4B52ECCC2AA5}"/>
              </a:ext>
            </a:extLst>
          </p:cNvPr>
          <p:cNvSpPr/>
          <p:nvPr/>
        </p:nvSpPr>
        <p:spPr>
          <a:xfrm>
            <a:off x="5266316" y="2104885"/>
            <a:ext cx="220863" cy="53339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17C65F-1A1C-49A9-BBA5-BB3F77638666}"/>
              </a:ext>
            </a:extLst>
          </p:cNvPr>
          <p:cNvSpPr/>
          <p:nvPr/>
        </p:nvSpPr>
        <p:spPr>
          <a:xfrm>
            <a:off x="2162432" y="2903841"/>
            <a:ext cx="6549082" cy="28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5583FF8-8EC2-4FC9-BEE9-45CA84EB9C86}"/>
              </a:ext>
            </a:extLst>
          </p:cNvPr>
          <p:cNvCxnSpPr/>
          <p:nvPr/>
        </p:nvCxnSpPr>
        <p:spPr>
          <a:xfrm>
            <a:off x="4127157" y="2877297"/>
            <a:ext cx="0" cy="24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E3BB2F8-4907-4D8C-AABC-29F0F82D9878}"/>
              </a:ext>
            </a:extLst>
          </p:cNvPr>
          <p:cNvCxnSpPr/>
          <p:nvPr/>
        </p:nvCxnSpPr>
        <p:spPr>
          <a:xfrm>
            <a:off x="4287795" y="2371583"/>
            <a:ext cx="0" cy="13601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6B7117F-D7DC-47B5-AD77-11578EAFE493}"/>
              </a:ext>
            </a:extLst>
          </p:cNvPr>
          <p:cNvCxnSpPr/>
          <p:nvPr/>
        </p:nvCxnSpPr>
        <p:spPr>
          <a:xfrm>
            <a:off x="6639697" y="2321699"/>
            <a:ext cx="0" cy="13601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F7E52F-7F55-41D6-A856-91A1EE6083AA}"/>
              </a:ext>
            </a:extLst>
          </p:cNvPr>
          <p:cNvSpPr txBox="1"/>
          <p:nvPr/>
        </p:nvSpPr>
        <p:spPr>
          <a:xfrm>
            <a:off x="3016185" y="275355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A</a:t>
            </a:r>
            <a:endParaRPr lang="zh-CN" altLang="en-US" sz="32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BC6953-4A35-416A-BD0E-F5A41050FBE3}"/>
              </a:ext>
            </a:extLst>
          </p:cNvPr>
          <p:cNvSpPr txBox="1"/>
          <p:nvPr/>
        </p:nvSpPr>
        <p:spPr>
          <a:xfrm>
            <a:off x="5169155" y="275355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8F784A-3C55-478C-80DD-9C666943833A}"/>
              </a:ext>
            </a:extLst>
          </p:cNvPr>
          <p:cNvSpPr txBox="1"/>
          <p:nvPr/>
        </p:nvSpPr>
        <p:spPr>
          <a:xfrm>
            <a:off x="7520543" y="2788622"/>
            <a:ext cx="416011" cy="58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</a:t>
            </a:r>
            <a:endParaRPr lang="zh-CN" altLang="en-US" sz="3200" b="1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9613892-8E4F-4009-866D-CE927925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68" y="4007653"/>
            <a:ext cx="4868545" cy="21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6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4EA331-39C1-4172-9BA8-405EA6BB1907}"/>
              </a:ext>
            </a:extLst>
          </p:cNvPr>
          <p:cNvSpPr txBox="1"/>
          <p:nvPr/>
        </p:nvSpPr>
        <p:spPr>
          <a:xfrm>
            <a:off x="1018903" y="679269"/>
            <a:ext cx="6086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T(n) = 3T(2n/3)+</a:t>
            </a:r>
            <a:r>
              <a:rPr lang="el-GR" altLang="zh-CN" sz="5400" b="1" dirty="0"/>
              <a:t>Θ(1</a:t>
            </a:r>
            <a:r>
              <a:rPr lang="en-US" altLang="zh-CN" sz="5400" b="1" dirty="0"/>
              <a:t>)</a:t>
            </a:r>
            <a:endParaRPr lang="zh-CN" altLang="en-US" sz="54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F011F7-A1C6-4BB1-996E-1EED8800763C}"/>
              </a:ext>
            </a:extLst>
          </p:cNvPr>
          <p:cNvSpPr txBox="1"/>
          <p:nvPr/>
        </p:nvSpPr>
        <p:spPr>
          <a:xfrm>
            <a:off x="783772" y="1602599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Master Theorem:</a:t>
            </a:r>
            <a:endParaRPr lang="zh-CN" altLang="en-US" sz="24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A02B42-6FEF-4B7C-BCE4-18AD65D550CC}"/>
              </a:ext>
            </a:extLst>
          </p:cNvPr>
          <p:cNvSpPr txBox="1"/>
          <p:nvPr/>
        </p:nvSpPr>
        <p:spPr>
          <a:xfrm>
            <a:off x="1789611" y="2090722"/>
            <a:ext cx="8216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3600" b="1" dirty="0"/>
              <a:t>a = 3, b = 3/2(1.5), f(n) = c</a:t>
            </a:r>
          </a:p>
          <a:p>
            <a:r>
              <a:rPr lang="en-US" altLang="zh-CN" sz="3600" b="1" dirty="0"/>
              <a:t> log(b)a = log(1.5)3 = log2.7xx </a:t>
            </a:r>
          </a:p>
          <a:p>
            <a:r>
              <a:rPr lang="en-US" altLang="zh-CN" sz="3600" b="1" dirty="0"/>
              <a:t> n^log2.7 &gt; c</a:t>
            </a:r>
          </a:p>
          <a:p>
            <a:r>
              <a:rPr lang="zh-CN" altLang="en-US" sz="3600" b="1" dirty="0"/>
              <a:t>∴</a:t>
            </a:r>
            <a:r>
              <a:rPr lang="en-US" altLang="zh-CN" sz="3600" b="1" dirty="0"/>
              <a:t>case1:</a:t>
            </a:r>
          </a:p>
          <a:p>
            <a:r>
              <a:rPr lang="en-US" altLang="zh-CN" sz="3600" b="1" dirty="0"/>
              <a:t> f(n) &lt;= O(</a:t>
            </a:r>
            <a:r>
              <a:rPr lang="en-US" altLang="zh-CN" sz="3600" b="1" dirty="0" err="1"/>
              <a:t>N^log</a:t>
            </a:r>
            <a:r>
              <a:rPr lang="en-US" altLang="zh-CN" sz="3600" b="1" dirty="0"/>
              <a:t>(1.5)3)</a:t>
            </a:r>
          </a:p>
          <a:p>
            <a:r>
              <a:rPr lang="zh-CN" altLang="en-US" sz="3600" b="1" dirty="0"/>
              <a:t>∴</a:t>
            </a:r>
            <a:r>
              <a:rPr lang="en-US" altLang="zh-CN" sz="3600" b="1" dirty="0"/>
              <a:t>T(n) = </a:t>
            </a:r>
            <a:r>
              <a:rPr lang="el-GR" altLang="zh-CN" sz="3600" b="1" dirty="0"/>
              <a:t> Θ(</a:t>
            </a:r>
            <a:r>
              <a:rPr lang="en-US" altLang="zh-CN" sz="3600" b="1" dirty="0" err="1"/>
              <a:t>n^log</a:t>
            </a:r>
            <a:r>
              <a:rPr lang="en-US" altLang="zh-CN" sz="3600" b="1" dirty="0"/>
              <a:t>(1.5)3) =</a:t>
            </a:r>
            <a:r>
              <a:rPr lang="el-GR" altLang="zh-CN" sz="3600" b="1" dirty="0"/>
              <a:t> Θ(</a:t>
            </a:r>
            <a:r>
              <a:rPr lang="en-US" altLang="zh-CN" sz="3600" b="1" dirty="0"/>
              <a:t>n^2.7xx)</a:t>
            </a:r>
            <a:r>
              <a:rPr lang="el-GR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F04066-BFBC-44A0-8A72-54829E067237}"/>
              </a:ext>
            </a:extLst>
          </p:cNvPr>
          <p:cNvSpPr txBox="1"/>
          <p:nvPr/>
        </p:nvSpPr>
        <p:spPr>
          <a:xfrm>
            <a:off x="1410788" y="5255401"/>
            <a:ext cx="878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best-case, average-case, worst-case </a:t>
            </a:r>
            <a:r>
              <a:rPr lang="zh-CN" altLang="en-US" sz="3600" dirty="0">
                <a:solidFill>
                  <a:srgbClr val="FF0000"/>
                </a:solidFill>
              </a:rPr>
              <a:t>是相同的</a:t>
            </a:r>
          </a:p>
        </p:txBody>
      </p:sp>
    </p:spTree>
    <p:extLst>
      <p:ext uri="{BB962C8B-B14F-4D97-AF65-F5344CB8AC3E}">
        <p14:creationId xmlns:p14="http://schemas.microsoft.com/office/powerpoint/2010/main" val="10309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43A0885-2748-41B4-8BBC-16EDD4A7A57F}"/>
              </a:ext>
            </a:extLst>
          </p:cNvPr>
          <p:cNvSpPr txBox="1"/>
          <p:nvPr/>
        </p:nvSpPr>
        <p:spPr>
          <a:xfrm>
            <a:off x="741405" y="556054"/>
            <a:ext cx="4283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 whether it is in place</a:t>
            </a:r>
            <a:endParaRPr lang="zh-CN" altLang="en-US" sz="36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1F0AE1-54D2-4551-BBC9-7337638AF9C0}"/>
              </a:ext>
            </a:extLst>
          </p:cNvPr>
          <p:cNvSpPr txBox="1"/>
          <p:nvPr/>
        </p:nvSpPr>
        <p:spPr>
          <a:xfrm>
            <a:off x="1859466" y="1330628"/>
            <a:ext cx="56717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YES</a:t>
            </a:r>
          </a:p>
          <a:p>
            <a:r>
              <a:rPr lang="en-US" altLang="zh-CN" sz="2800" b="1" dirty="0"/>
              <a:t>By address</a:t>
            </a:r>
            <a:r>
              <a:rPr lang="zh-CN" altLang="en-US" sz="2800" b="1" dirty="0"/>
              <a:t>直接在原位置執行，</a:t>
            </a:r>
            <a:r>
              <a:rPr lang="en-US" altLang="zh-CN" sz="2800" b="1" dirty="0"/>
              <a:t>swap</a:t>
            </a:r>
            <a:r>
              <a:rPr lang="zh-CN" altLang="en-US" sz="2800" b="1" dirty="0"/>
              <a:t>也不會用到多餘的空間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D50871-84F8-4C56-8378-524E1CC1E5B9}"/>
              </a:ext>
            </a:extLst>
          </p:cNvPr>
          <p:cNvSpPr txBox="1"/>
          <p:nvPr/>
        </p:nvSpPr>
        <p:spPr>
          <a:xfrm>
            <a:off x="737207" y="3157600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 whether it is stable</a:t>
            </a:r>
            <a:endParaRPr lang="zh-CN" altLang="en-US" sz="36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73F4D8-4FE7-41AF-91CB-B9A4E4D6A005}"/>
              </a:ext>
            </a:extLst>
          </p:cNvPr>
          <p:cNvSpPr txBox="1"/>
          <p:nvPr/>
        </p:nvSpPr>
        <p:spPr>
          <a:xfrm>
            <a:off x="2001794" y="3932174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NO</a:t>
            </a:r>
          </a:p>
          <a:p>
            <a:r>
              <a:rPr lang="zh-CN" altLang="en-US" sz="3200" b="1" dirty="0"/>
              <a:t>例如：</a:t>
            </a:r>
            <a:r>
              <a:rPr lang="en-US" altLang="zh-CN" sz="3200" b="1" dirty="0"/>
              <a:t>[3 1a 1b 2] </a:t>
            </a:r>
            <a:r>
              <a:rPr lang="zh-CN" altLang="en-US" sz="3200" b="1" dirty="0"/>
              <a:t>→</a:t>
            </a:r>
            <a:r>
              <a:rPr lang="en-US" altLang="zh-CN" sz="3200" b="1" dirty="0"/>
              <a:t>[2 1a 1b 3]</a:t>
            </a:r>
            <a:r>
              <a:rPr lang="zh-CN" altLang="en-US" sz="3200" b="1" dirty="0"/>
              <a:t>→</a:t>
            </a:r>
            <a:r>
              <a:rPr lang="en-US" altLang="zh-CN" sz="3200" b="1" dirty="0"/>
              <a:t>[1b 1a 2 3]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652480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66</TotalTime>
  <Words>160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宋体</vt:lpstr>
      <vt:lpstr>Calibri</vt:lpstr>
      <vt:lpstr>Calibri Light</vt:lpstr>
      <vt:lpstr>回顧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徐韵扬</dc:creator>
  <cp:lastModifiedBy>徐韵扬</cp:lastModifiedBy>
  <cp:revision>6</cp:revision>
  <dcterms:created xsi:type="dcterms:W3CDTF">2019-03-18T11:38:02Z</dcterms:created>
  <dcterms:modified xsi:type="dcterms:W3CDTF">2019-03-18T13:37:33Z</dcterms:modified>
</cp:coreProperties>
</file>