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4" r:id="rId6"/>
    <p:sldId id="267" r:id="rId7"/>
    <p:sldId id="259" r:id="rId8"/>
    <p:sldId id="268" r:id="rId9"/>
    <p:sldId id="269" r:id="rId10"/>
    <p:sldId id="270" r:id="rId11"/>
    <p:sldId id="271" r:id="rId12"/>
    <p:sldId id="265" r:id="rId13"/>
    <p:sldId id="260" r:id="rId14"/>
    <p:sldId id="272" r:id="rId15"/>
    <p:sldId id="26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8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45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2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51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4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3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8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7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0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0F05-E381-4ADE-9786-9C73737552E0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91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3054" y="19785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Algorithm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Group 6</a:t>
            </a:r>
            <a:endParaRPr lang="zh-TW" altLang="en-US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54" y="3695787"/>
            <a:ext cx="2706399" cy="27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弧形箭號 (下彎) 5"/>
          <p:cNvSpPr/>
          <p:nvPr/>
        </p:nvSpPr>
        <p:spPr>
          <a:xfrm rot="10800000">
            <a:off x="2611315" y="1876108"/>
            <a:ext cx="580292" cy="414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629961"/>
              </p:ext>
            </p:extLst>
          </p:nvPr>
        </p:nvGraphicFramePr>
        <p:xfrm>
          <a:off x="838200" y="2403817"/>
          <a:ext cx="10515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55043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40070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86808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478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195889"/>
                    </a:ext>
                  </a:extLst>
                </a:gridCol>
              </a:tblGrid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7074"/>
                  </a:ext>
                </a:extLst>
              </a:tr>
            </a:tbl>
          </a:graphicData>
        </a:graphic>
      </p:graphicFrame>
      <p:sp>
        <p:nvSpPr>
          <p:cNvPr id="8" name="弧形箭號 (下彎) 7"/>
          <p:cNvSpPr/>
          <p:nvPr/>
        </p:nvSpPr>
        <p:spPr>
          <a:xfrm rot="10800000">
            <a:off x="6896100" y="3689912"/>
            <a:ext cx="580292" cy="414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267202"/>
              </p:ext>
            </p:extLst>
          </p:nvPr>
        </p:nvGraphicFramePr>
        <p:xfrm>
          <a:off x="838200" y="3297286"/>
          <a:ext cx="10515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55043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40070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86808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478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195889"/>
                    </a:ext>
                  </a:extLst>
                </a:gridCol>
              </a:tblGrid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7074"/>
                  </a:ext>
                </a:extLst>
              </a:tr>
            </a:tbl>
          </a:graphicData>
        </a:graphic>
      </p:graphicFrame>
      <p:sp>
        <p:nvSpPr>
          <p:cNvPr id="10" name="弧形箭號 (下彎) 9"/>
          <p:cNvSpPr/>
          <p:nvPr/>
        </p:nvSpPr>
        <p:spPr>
          <a:xfrm rot="10800000">
            <a:off x="4850423" y="2809235"/>
            <a:ext cx="580292" cy="414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693621"/>
              </p:ext>
            </p:extLst>
          </p:nvPr>
        </p:nvGraphicFramePr>
        <p:xfrm>
          <a:off x="838200" y="4190755"/>
          <a:ext cx="10515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55043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40070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86808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478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195889"/>
                    </a:ext>
                  </a:extLst>
                </a:gridCol>
              </a:tblGrid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7074"/>
                  </a:ext>
                </a:extLst>
              </a:tr>
            </a:tbl>
          </a:graphicData>
        </a:graphic>
      </p:graphicFrame>
      <p:sp>
        <p:nvSpPr>
          <p:cNvPr id="12" name="弧形箭號 (下彎) 11"/>
          <p:cNvSpPr/>
          <p:nvPr/>
        </p:nvSpPr>
        <p:spPr>
          <a:xfrm rot="10800000">
            <a:off x="8965223" y="4556515"/>
            <a:ext cx="580292" cy="414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443985"/>
              </p:ext>
            </p:extLst>
          </p:nvPr>
        </p:nvGraphicFramePr>
        <p:xfrm>
          <a:off x="838200" y="5105667"/>
          <a:ext cx="10515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55043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40070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86808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478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195889"/>
                    </a:ext>
                  </a:extLst>
                </a:gridCol>
              </a:tblGrid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7074"/>
                  </a:ext>
                </a:extLst>
              </a:tr>
            </a:tbl>
          </a:graphicData>
        </a:graphic>
      </p:graphicFrame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Solution c. part3</a:t>
            </a:r>
            <a:endParaRPr lang="zh-TW" altLang="en-US" dirty="0"/>
          </a:p>
        </p:txBody>
      </p:sp>
      <p:graphicFrame>
        <p:nvGraphicFramePr>
          <p:cNvPr id="1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245899"/>
              </p:ext>
            </p:extLst>
          </p:nvPr>
        </p:nvGraphicFramePr>
        <p:xfrm>
          <a:off x="838200" y="1466943"/>
          <a:ext cx="10515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55043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40070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86808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478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195889"/>
                    </a:ext>
                  </a:extLst>
                </a:gridCol>
              </a:tblGrid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7074"/>
                  </a:ext>
                </a:extLst>
              </a:tr>
            </a:tbl>
          </a:graphicData>
        </a:graphic>
      </p:graphicFrame>
      <p:sp>
        <p:nvSpPr>
          <p:cNvPr id="21" name="左-右雙向箭號 20"/>
          <p:cNvSpPr/>
          <p:nvPr/>
        </p:nvSpPr>
        <p:spPr>
          <a:xfrm>
            <a:off x="8889023" y="5105668"/>
            <a:ext cx="808892" cy="30160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>
          <a:xfrm>
            <a:off x="6743700" y="5746430"/>
            <a:ext cx="3833446" cy="548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5400" dirty="0" smtClean="0"/>
              <a:t>總共 </a:t>
            </a:r>
            <a:r>
              <a:rPr lang="en-US" altLang="zh-TW" sz="5400" b="1" dirty="0">
                <a:solidFill>
                  <a:srgbClr val="FF0000"/>
                </a:solidFill>
              </a:rPr>
              <a:t>5</a:t>
            </a:r>
            <a:r>
              <a:rPr lang="en-US" altLang="zh-TW" sz="5400" dirty="0" smtClean="0"/>
              <a:t> </a:t>
            </a:r>
            <a:r>
              <a:rPr lang="en-US" altLang="zh-TW" sz="5400" dirty="0"/>
              <a:t>steps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667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Conclusion c.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dirty="0"/>
              <a:t>Array1  needs </a:t>
            </a:r>
            <a:r>
              <a:rPr lang="en-US" altLang="zh-TW" sz="4000" b="1" dirty="0">
                <a:solidFill>
                  <a:srgbClr val="FF0000"/>
                </a:solidFill>
              </a:rPr>
              <a:t>4</a:t>
            </a:r>
            <a:r>
              <a:rPr lang="en-US" altLang="zh-TW" sz="4000" dirty="0"/>
              <a:t> steps by insertion </a:t>
            </a:r>
            <a:r>
              <a:rPr lang="en-US" altLang="zh-TW" sz="4000" dirty="0" smtClean="0"/>
              <a:t>sort , 0 inversions</a:t>
            </a:r>
            <a:endParaRPr lang="en-US" altLang="zh-TW" sz="4000" dirty="0"/>
          </a:p>
          <a:p>
            <a:r>
              <a:rPr lang="en-US" altLang="zh-TW" sz="4000" dirty="0"/>
              <a:t>Array2  needs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5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steps by insertion </a:t>
            </a:r>
            <a:r>
              <a:rPr lang="en-US" altLang="zh-TW" sz="4000" dirty="0" smtClean="0"/>
              <a:t>sort , 1 </a:t>
            </a:r>
            <a:r>
              <a:rPr lang="en-US" altLang="zh-TW" sz="4000" dirty="0"/>
              <a:t>inversions</a:t>
            </a:r>
          </a:p>
          <a:p>
            <a:r>
              <a:rPr lang="en-US" altLang="zh-TW" sz="4000" dirty="0" smtClean="0"/>
              <a:t>So, if an array has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less</a:t>
            </a:r>
            <a:r>
              <a:rPr lang="en-US" altLang="zh-TW" sz="4000" dirty="0" smtClean="0"/>
              <a:t> inversions,</a:t>
            </a:r>
            <a:r>
              <a:rPr lang="en-US" altLang="zh-TW" sz="4000" dirty="0">
                <a:latin typeface="Consolas" panose="020B0609020204030204" pitchFamily="49" charset="0"/>
              </a:rPr>
              <a:t> the running time of the insertion </a:t>
            </a:r>
            <a:r>
              <a:rPr lang="en-US" altLang="zh-TW" sz="4000" dirty="0" smtClean="0">
                <a:latin typeface="Consolas" panose="020B0609020204030204" pitchFamily="49" charset="0"/>
              </a:rPr>
              <a:t>sort is </a:t>
            </a:r>
            <a:r>
              <a:rPr lang="en-US" altLang="zh-TW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shorter</a:t>
            </a:r>
            <a:r>
              <a:rPr lang="en-US" altLang="zh-TW" sz="4000" dirty="0" smtClean="0">
                <a:latin typeface="Consolas" panose="020B0609020204030204" pitchFamily="49" charset="0"/>
              </a:rPr>
              <a:t>. </a:t>
            </a:r>
            <a:endParaRPr lang="en-US" altLang="zh-TW" sz="40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49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Question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b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d. Give an algorithm that determines the </a:t>
            </a:r>
            <a:r>
              <a:rPr lang="en-US" altLang="zh-TW" sz="3600" dirty="0" smtClean="0">
                <a:latin typeface="Consolas" panose="020B0609020204030204" pitchFamily="49" charset="0"/>
              </a:rPr>
              <a:t>	number </a:t>
            </a:r>
            <a:r>
              <a:rPr lang="en-US" altLang="zh-TW" sz="3600" dirty="0">
                <a:latin typeface="Consolas" panose="020B0609020204030204" pitchFamily="49" charset="0"/>
              </a:rPr>
              <a:t>of inversions in any </a:t>
            </a:r>
            <a:r>
              <a:rPr lang="en-US" altLang="zh-TW" sz="3600" dirty="0" smtClean="0">
                <a:latin typeface="Consolas" panose="020B0609020204030204" pitchFamily="49" charset="0"/>
              </a:rPr>
              <a:t>	permutation </a:t>
            </a:r>
            <a:r>
              <a:rPr lang="en-US" altLang="zh-TW" sz="3600" dirty="0">
                <a:latin typeface="Consolas" panose="020B0609020204030204" pitchFamily="49" charset="0"/>
              </a:rPr>
              <a:t>on n elements in θ(</a:t>
            </a:r>
            <a:r>
              <a:rPr lang="en-US" altLang="zh-TW" sz="3600" dirty="0" err="1">
                <a:latin typeface="Consolas" panose="020B0609020204030204" pitchFamily="49" charset="0"/>
              </a:rPr>
              <a:t>nlgn</a:t>
            </a:r>
            <a:r>
              <a:rPr lang="en-US" altLang="zh-TW" sz="3600" dirty="0">
                <a:latin typeface="Consolas" panose="020B0609020204030204" pitchFamily="49" charset="0"/>
              </a:rPr>
              <a:t>) </a:t>
            </a:r>
            <a:r>
              <a:rPr lang="en-US" altLang="zh-TW" sz="3600" dirty="0" smtClean="0">
                <a:latin typeface="Consolas" panose="020B0609020204030204" pitchFamily="49" charset="0"/>
              </a:rPr>
              <a:t>	worst-case </a:t>
            </a:r>
            <a:r>
              <a:rPr lang="en-US" altLang="zh-TW" sz="3600" dirty="0">
                <a:latin typeface="Consolas" panose="020B0609020204030204" pitchFamily="49" charset="0"/>
              </a:rPr>
              <a:t>time. (Hint: Modify merge </a:t>
            </a:r>
            <a:r>
              <a:rPr lang="en-US" altLang="zh-TW" sz="3600" dirty="0" smtClean="0">
                <a:latin typeface="Consolas" panose="020B0609020204030204" pitchFamily="49" charset="0"/>
              </a:rPr>
              <a:t>	sort</a:t>
            </a:r>
            <a:r>
              <a:rPr lang="en-US" altLang="zh-TW" sz="3600" dirty="0">
                <a:latin typeface="Consolas" panose="020B0609020204030204" pitchFamily="49" charset="0"/>
              </a:rPr>
              <a:t>.) </a:t>
            </a:r>
            <a:endParaRPr lang="zh-TW" alt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84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202" y="357447"/>
            <a:ext cx="11388438" cy="6035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Solution</a:t>
            </a:r>
            <a:r>
              <a:rPr lang="zh-TW" altLang="en-US" sz="40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d.</a:t>
            </a:r>
          </a:p>
          <a:p>
            <a:pPr marL="0" indent="0">
              <a:buNone/>
            </a:pPr>
            <a:endParaRPr lang="en-US" altLang="zh-TW" sz="3600" b="1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zh-TW" alt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endParaRPr lang="en-US" altLang="zh-TW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1" y="896199"/>
            <a:ext cx="8906608" cy="567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Solution d.</a:t>
            </a:r>
            <a: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  <a:t/>
            </a:r>
            <a:br>
              <a:rPr lang="en-US" altLang="zh-TW" b="1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zh-TW" altLang="en-US" sz="4000" dirty="0">
                <a:latin typeface="Consolas" panose="020B0609020204030204" pitchFamily="49" charset="0"/>
              </a:rPr>
              <a:t>在左右兩個</a:t>
            </a:r>
            <a:r>
              <a:rPr lang="en-US" altLang="zh-TW" sz="4000" dirty="0">
                <a:latin typeface="Consolas" panose="020B0609020204030204" pitchFamily="49" charset="0"/>
              </a:rPr>
              <a:t>array</a:t>
            </a:r>
            <a:r>
              <a:rPr lang="zh-TW" altLang="en-US" sz="4000" dirty="0">
                <a:latin typeface="Consolas" panose="020B0609020204030204" pitchFamily="49" charset="0"/>
              </a:rPr>
              <a:t>合併時，若是</a:t>
            </a:r>
            <a:r>
              <a:rPr lang="en-US" altLang="zh-TW" sz="4000" dirty="0">
                <a:latin typeface="Consolas" panose="020B0609020204030204" pitchFamily="49" charset="0"/>
              </a:rPr>
              <a:t>right array</a:t>
            </a:r>
            <a:r>
              <a:rPr lang="zh-TW" altLang="en-US" sz="4000" dirty="0">
                <a:latin typeface="Consolas" panose="020B0609020204030204" pitchFamily="49" charset="0"/>
              </a:rPr>
              <a:t>的數字較小，計算</a:t>
            </a:r>
            <a:r>
              <a:rPr lang="en-US" altLang="zh-TW" sz="4000" dirty="0" err="1">
                <a:latin typeface="Consolas" panose="020B0609020204030204" pitchFamily="49" charset="0"/>
              </a:rPr>
              <a:t>invertion</a:t>
            </a:r>
            <a:r>
              <a:rPr lang="zh-TW" altLang="en-US" sz="4000" dirty="0">
                <a:latin typeface="Consolas" panose="020B0609020204030204" pitchFamily="49" charset="0"/>
              </a:rPr>
              <a:t>數的變數</a:t>
            </a:r>
            <a:r>
              <a:rPr lang="en-US" altLang="zh-TW" sz="4000" dirty="0" smtClean="0">
                <a:latin typeface="Consolas" panose="020B0609020204030204" pitchFamily="49" charset="0"/>
              </a:rPr>
              <a:t>+</a:t>
            </a:r>
            <a:r>
              <a:rPr lang="zh-TW" altLang="en-US" sz="4000" dirty="0" smtClean="0">
                <a:latin typeface="Consolas" panose="020B0609020204030204" pitchFamily="49" charset="0"/>
              </a:rPr>
              <a:t>左邊尚未檢驗的個數</a:t>
            </a:r>
            <a:endParaRPr lang="en-US" altLang="zh-TW" sz="4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zh-TW" sz="4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4000" dirty="0">
                <a:latin typeface="Consolas" panose="020B0609020204030204" pitchFamily="49" charset="0"/>
              </a:rPr>
              <a:t>T(n)=2T(n/2)+2(n-1)</a:t>
            </a:r>
          </a:p>
          <a:p>
            <a:pPr>
              <a:lnSpc>
                <a:spcPct val="100000"/>
              </a:lnSpc>
            </a:pPr>
            <a:endParaRPr lang="en-US" altLang="zh-TW" sz="4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4000" dirty="0">
                <a:latin typeface="Consolas" panose="020B0609020204030204" pitchFamily="49" charset="0"/>
              </a:rPr>
              <a:t>T(n)=2T(n/2)+θ(n)</a:t>
            </a:r>
          </a:p>
          <a:p>
            <a:pPr>
              <a:lnSpc>
                <a:spcPct val="100000"/>
              </a:lnSpc>
            </a:pPr>
            <a:endParaRPr lang="en-US" altLang="zh-TW" sz="4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4000" dirty="0">
                <a:latin typeface="Consolas" panose="020B0609020204030204" pitchFamily="49" charset="0"/>
              </a:rPr>
              <a:t>According to Master Theorem,</a:t>
            </a:r>
            <a:r>
              <a:rPr lang="zh-TW" altLang="en-US" sz="4000" dirty="0">
                <a:latin typeface="Consolas" panose="020B0609020204030204" pitchFamily="49" charset="0"/>
              </a:rPr>
              <a:t> </a:t>
            </a:r>
            <a:r>
              <a:rPr lang="en-US" altLang="zh-TW" sz="4000" dirty="0">
                <a:latin typeface="Consolas" panose="020B0609020204030204" pitchFamily="49" charset="0"/>
              </a:rPr>
              <a:t>time complexity is θ(</a:t>
            </a:r>
            <a:r>
              <a:rPr lang="en-US" altLang="zh-TW" sz="4000" dirty="0" err="1">
                <a:latin typeface="Consolas" panose="020B0609020204030204" pitchFamily="49" charset="0"/>
              </a:rPr>
              <a:t>nlgn</a:t>
            </a:r>
            <a:r>
              <a:rPr lang="en-US" altLang="zh-TW" sz="4000" dirty="0">
                <a:latin typeface="Consolas" panose="020B0609020204030204" pitchFamily="49" charset="0"/>
              </a:rPr>
              <a:t>) 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47" y="1183525"/>
            <a:ext cx="11388438" cy="4480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Thank you for your listening.</a:t>
            </a:r>
            <a:endParaRPr lang="en-US" altLang="zh-TW" sz="36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b="1" dirty="0" smtClean="0">
                <a:latin typeface="Consolas" panose="020B0609020204030204" pitchFamily="49" charset="0"/>
              </a:rPr>
              <a:t> </a:t>
            </a:r>
          </a:p>
          <a:p>
            <a:pPr marL="0" indent="0" algn="ctr">
              <a:buNone/>
            </a:pPr>
            <a:r>
              <a:rPr lang="zh-TW" alt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endParaRPr lang="en-US" altLang="zh-TW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60" y="2470638"/>
            <a:ext cx="4618877" cy="32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6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6479" y="1336431"/>
            <a:ext cx="9922359" cy="40972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TW" sz="5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Inversion</a:t>
            </a:r>
          </a:p>
          <a:p>
            <a:pPr marL="0" indent="0" algn="ctr">
              <a:buNone/>
            </a:pPr>
            <a:r>
              <a:rPr lang="zh-TW" altLang="en-US" sz="4000" dirty="0" smtClean="0">
                <a:latin typeface="Consolas" panose="020B0609020204030204" pitchFamily="49" charset="0"/>
              </a:rPr>
              <a:t>  </a:t>
            </a:r>
            <a:endParaRPr lang="en-US" altLang="zh-TW" sz="4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3800" dirty="0">
                <a:latin typeface="Consolas" panose="020B0609020204030204" pitchFamily="49" charset="0"/>
              </a:rPr>
              <a:t>Let A[1..n] be an array of n distinct numbers. If </a:t>
            </a:r>
            <a:r>
              <a:rPr lang="en-US" altLang="zh-TW" sz="3800" dirty="0" err="1">
                <a:latin typeface="Consolas" panose="020B0609020204030204" pitchFamily="49" charset="0"/>
              </a:rPr>
              <a:t>i</a:t>
            </a:r>
            <a:r>
              <a:rPr lang="en-US" altLang="zh-TW" sz="3800" dirty="0">
                <a:latin typeface="Consolas" panose="020B0609020204030204" pitchFamily="49" charset="0"/>
              </a:rPr>
              <a:t> &lt; j and A[</a:t>
            </a:r>
            <a:r>
              <a:rPr lang="en-US" altLang="zh-TW" sz="3800" dirty="0" err="1">
                <a:latin typeface="Consolas" panose="020B0609020204030204" pitchFamily="49" charset="0"/>
              </a:rPr>
              <a:t>i</a:t>
            </a:r>
            <a:r>
              <a:rPr lang="en-US" altLang="zh-TW" sz="3800" dirty="0">
                <a:latin typeface="Consolas" panose="020B0609020204030204" pitchFamily="49" charset="0"/>
              </a:rPr>
              <a:t>] &gt; A[j], then the pair (</a:t>
            </a:r>
            <a:r>
              <a:rPr lang="en-US" altLang="zh-TW" sz="3800" dirty="0" err="1">
                <a:latin typeface="Consolas" panose="020B0609020204030204" pitchFamily="49" charset="0"/>
              </a:rPr>
              <a:t>i</a:t>
            </a:r>
            <a:r>
              <a:rPr lang="en-US" altLang="zh-TW" sz="3800" dirty="0">
                <a:latin typeface="Consolas" panose="020B0609020204030204" pitchFamily="49" charset="0"/>
              </a:rPr>
              <a:t>, j) is called an </a:t>
            </a:r>
            <a:r>
              <a:rPr lang="en-US" altLang="zh-TW" sz="3800" dirty="0">
                <a:solidFill>
                  <a:srgbClr val="0070C0"/>
                </a:solidFill>
                <a:latin typeface="Consolas" panose="020B0609020204030204" pitchFamily="49" charset="0"/>
              </a:rPr>
              <a:t>inversion</a:t>
            </a:r>
            <a:r>
              <a:rPr lang="en-US" altLang="zh-TW" sz="3800" dirty="0">
                <a:latin typeface="Consolas" panose="020B0609020204030204" pitchFamily="49" charset="0"/>
              </a:rPr>
              <a:t> of A. </a:t>
            </a:r>
            <a:endParaRPr lang="en-US" altLang="zh-TW" sz="38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TW" sz="59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TW" sz="59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2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	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Question:</a:t>
            </a:r>
            <a:b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 sz="3600" b="1" dirty="0">
                <a:latin typeface="Consolas" panose="020B0609020204030204" pitchFamily="49" charset="0"/>
              </a:rPr>
              <a:t>a.  List the five inversions of the array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3600" b="1" dirty="0">
                <a:latin typeface="Consolas" panose="020B0609020204030204" pitchFamily="49" charset="0"/>
              </a:rPr>
              <a:t>    〈2, 3, 8, 6, 1〉.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Solution a.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/>
              <a:t>&lt;2,3,8,6,1&gt;</a:t>
            </a: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00B0F0"/>
                </a:solidFill>
              </a:rPr>
              <a:t>①</a:t>
            </a:r>
            <a:r>
              <a:rPr lang="zh-TW" altLang="en-US" dirty="0" smtClean="0"/>
              <a:t> 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&lt;2,1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          </a:t>
            </a:r>
            <a:r>
              <a:rPr lang="en-US" altLang="zh-TW" dirty="0" smtClean="0"/>
              <a:t>&lt;0,4&gt;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b="1" dirty="0">
                <a:solidFill>
                  <a:srgbClr val="00B0F0"/>
                </a:solidFill>
              </a:rPr>
              <a:t>②</a:t>
            </a:r>
            <a:r>
              <a:rPr lang="zh-TW" altLang="en-US" b="1" dirty="0"/>
              <a:t> </a:t>
            </a:r>
            <a:r>
              <a:rPr lang="zh-TW" altLang="en-US" b="1" dirty="0" smtClean="0"/>
              <a:t>  </a:t>
            </a:r>
            <a:r>
              <a:rPr lang="en-US" altLang="zh-TW" dirty="0" smtClean="0"/>
              <a:t>&lt;3,1</a:t>
            </a:r>
            <a:r>
              <a:rPr lang="en-US" altLang="zh-TW" dirty="0" smtClean="0"/>
              <a:t>&gt;           &lt;1,4&gt;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b="1" dirty="0">
                <a:solidFill>
                  <a:srgbClr val="00B0F0"/>
                </a:solidFill>
              </a:rPr>
              <a:t>③</a:t>
            </a: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&lt;8,1</a:t>
            </a:r>
            <a:r>
              <a:rPr lang="en-US" altLang="zh-TW" dirty="0" smtClean="0"/>
              <a:t>&gt;           &lt;2,4&gt;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00B0F0"/>
                </a:solidFill>
              </a:rPr>
              <a:t>④   </a:t>
            </a:r>
            <a:r>
              <a:rPr lang="en-US" altLang="zh-TW" dirty="0" smtClean="0"/>
              <a:t>&lt;</a:t>
            </a:r>
            <a:r>
              <a:rPr lang="en-US" altLang="zh-TW" dirty="0" smtClean="0"/>
              <a:t>8,6</a:t>
            </a:r>
            <a:r>
              <a:rPr lang="en-US" altLang="zh-TW" dirty="0" smtClean="0"/>
              <a:t>&gt;           &lt;2,3&gt;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00B0F0"/>
                </a:solidFill>
              </a:rPr>
              <a:t>⑤</a:t>
            </a:r>
            <a:r>
              <a:rPr lang="en-US" altLang="zh-TW" dirty="0" smtClean="0"/>
              <a:t>   &lt;</a:t>
            </a:r>
            <a:r>
              <a:rPr lang="en-US" altLang="zh-TW" dirty="0" smtClean="0"/>
              <a:t>6,1</a:t>
            </a:r>
            <a:r>
              <a:rPr lang="en-US" altLang="zh-TW" dirty="0" smtClean="0"/>
              <a:t>&gt;           &lt;3,4&gt;</a:t>
            </a:r>
          </a:p>
          <a:p>
            <a:pPr marL="0" indent="0">
              <a:buNone/>
            </a:pPr>
            <a:r>
              <a:rPr lang="en-US" altLang="zh-TW" dirty="0" smtClean="0"/>
              <a:t>PS. inversion</a:t>
            </a:r>
            <a:r>
              <a:rPr lang="zh-TW" altLang="en-US" dirty="0" smtClean="0"/>
              <a:t>要以項數表示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2435469" y="2396940"/>
            <a:ext cx="659423" cy="41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2417884" y="2945116"/>
            <a:ext cx="659423" cy="41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435469" y="3493292"/>
            <a:ext cx="659423" cy="41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435469" y="3929670"/>
            <a:ext cx="659423" cy="41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2400299" y="4477846"/>
            <a:ext cx="659423" cy="41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5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Question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b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</a:rPr>
              <a:t>b.  What array with elements from the </a:t>
            </a:r>
            <a:r>
              <a:rPr lang="en-US" altLang="zh-TW" sz="3600" dirty="0" smtClean="0">
                <a:latin typeface="Consolas" panose="020B0609020204030204" pitchFamily="49" charset="0"/>
              </a:rPr>
              <a:t> 	set </a:t>
            </a:r>
            <a:r>
              <a:rPr lang="en-US" altLang="zh-TW" sz="3600" dirty="0">
                <a:latin typeface="Consolas" panose="020B0609020204030204" pitchFamily="49" charset="0"/>
              </a:rPr>
              <a:t>{1, 2, ⋯, n}  </a:t>
            </a:r>
            <a:r>
              <a:rPr lang="en-US" altLang="zh-TW" sz="3600" dirty="0" smtClean="0">
                <a:latin typeface="Consolas" panose="020B0609020204030204" pitchFamily="49" charset="0"/>
              </a:rPr>
              <a:t>has </a:t>
            </a:r>
            <a:r>
              <a:rPr lang="en-US" altLang="zh-TW" sz="3600" dirty="0">
                <a:latin typeface="Consolas" panose="020B0609020204030204" pitchFamily="49" charset="0"/>
              </a:rPr>
              <a:t>the most </a:t>
            </a:r>
            <a:r>
              <a:rPr lang="en-US" altLang="zh-TW" sz="3600" dirty="0" smtClean="0">
                <a:latin typeface="Consolas" panose="020B0609020204030204" pitchFamily="49" charset="0"/>
              </a:rPr>
              <a:t>	inversions</a:t>
            </a:r>
            <a:r>
              <a:rPr lang="en-US" altLang="zh-TW" sz="3600" dirty="0">
                <a:latin typeface="Consolas" panose="020B0609020204030204" pitchFamily="49" charset="0"/>
              </a:rPr>
              <a:t>? How many does it have?</a:t>
            </a:r>
            <a:endParaRPr lang="zh-TW" altLang="en-US" sz="3600" dirty="0"/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13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Solution b.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4400" dirty="0" smtClean="0"/>
                  <a:t>Set         </a:t>
                </a:r>
                <a:r>
                  <a:rPr lang="zh-TW" altLang="en-US" sz="4400" dirty="0" smtClean="0">
                    <a:sym typeface="Wingdings" panose="05000000000000000000" pitchFamily="2" charset="2"/>
                  </a:rPr>
                  <a:t>集合</a:t>
                </a:r>
                <a:r>
                  <a:rPr lang="en-US" altLang="zh-TW" sz="4400" dirty="0">
                    <a:sym typeface="Wingdings" panose="05000000000000000000" pitchFamily="2" charset="2"/>
                  </a:rPr>
                  <a:t> </a:t>
                </a:r>
                <a:r>
                  <a:rPr lang="en-US" altLang="zh-TW" sz="4400" dirty="0" smtClean="0">
                    <a:sym typeface="Wingdings" panose="05000000000000000000" pitchFamily="2" charset="2"/>
                  </a:rPr>
                  <a:t>       </a:t>
                </a:r>
                <a:r>
                  <a:rPr lang="zh-TW" altLang="en-US" sz="44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未</a:t>
                </a:r>
                <a:r>
                  <a:rPr lang="zh-TW" altLang="en-US" sz="4400" dirty="0" smtClean="0">
                    <a:sym typeface="Wingdings" panose="05000000000000000000" pitchFamily="2" charset="2"/>
                  </a:rPr>
                  <a:t>排序</a:t>
                </a:r>
                <a:endParaRPr lang="en-US" altLang="zh-TW" sz="4400" dirty="0" smtClean="0">
                  <a:sym typeface="Wingdings" panose="05000000000000000000" pitchFamily="2" charset="2"/>
                </a:endParaRPr>
              </a:p>
              <a:p>
                <a:r>
                  <a:rPr lang="en-US" altLang="zh-TW" sz="4400" dirty="0" smtClean="0"/>
                  <a:t>Array         </a:t>
                </a:r>
                <a:r>
                  <a:rPr lang="zh-TW" altLang="en-US" sz="4400" dirty="0" smtClean="0">
                    <a:sym typeface="Wingdings" panose="05000000000000000000" pitchFamily="2" charset="2"/>
                  </a:rPr>
                  <a:t>陣列         </a:t>
                </a:r>
                <a:r>
                  <a:rPr lang="zh-TW" altLang="en-US" sz="44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有</a:t>
                </a:r>
                <a:r>
                  <a:rPr lang="zh-TW" altLang="en-US" sz="4400" dirty="0" smtClean="0">
                    <a:sym typeface="Wingdings" panose="05000000000000000000" pitchFamily="2" charset="2"/>
                  </a:rPr>
                  <a:t>排序</a:t>
                </a:r>
                <a:endParaRPr lang="en-US" altLang="zh-TW" sz="4400" dirty="0" smtClean="0">
                  <a:sym typeface="Wingdings" panose="05000000000000000000" pitchFamily="2" charset="2"/>
                </a:endParaRPr>
              </a:p>
              <a:p>
                <a:r>
                  <a:rPr lang="en-US" altLang="zh-TW" sz="4400" dirty="0" smtClean="0">
                    <a:sym typeface="Wingdings" panose="05000000000000000000" pitchFamily="2" charset="2"/>
                  </a:rPr>
                  <a:t>{1,2,…..,n}         &lt;n,n-1,…..,1&gt;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zh-TW" sz="4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zh-TW" sz="440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zh-TW" sz="4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4400" dirty="0" smtClean="0"/>
                  <a:t>=(n-1)*n/2</a:t>
                </a: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5" t="-46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>
            <a:off x="2154115" y="1957325"/>
            <a:ext cx="659423" cy="41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363914" y="1957324"/>
            <a:ext cx="659423" cy="41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2601059" y="2698622"/>
            <a:ext cx="659423" cy="41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903179" y="2698623"/>
            <a:ext cx="659423" cy="41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704491" y="3398290"/>
            <a:ext cx="659423" cy="41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5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5017" y="357447"/>
            <a:ext cx="11014364" cy="53450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600" b="1" dirty="0">
                <a:solidFill>
                  <a:srgbClr val="FF0000"/>
                </a:solidFill>
                <a:latin typeface="Consolas" panose="020B0609020204030204" pitchFamily="49" charset="0"/>
              </a:rPr>
              <a:t>Question:</a:t>
            </a:r>
          </a:p>
          <a:p>
            <a:pPr marL="0" indent="0" algn="ctr">
              <a:buNone/>
            </a:pPr>
            <a:r>
              <a:rPr lang="zh-TW" alt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endParaRPr lang="en-US" altLang="zh-TW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3600" dirty="0">
                <a:latin typeface="Consolas" panose="020B0609020204030204" pitchFamily="49" charset="0"/>
              </a:rPr>
              <a:t>c. What is the relationship between the </a:t>
            </a:r>
            <a:r>
              <a:rPr lang="en-US" altLang="zh-TW" sz="3600" dirty="0" smtClean="0">
                <a:latin typeface="Consolas" panose="020B0609020204030204" pitchFamily="49" charset="0"/>
              </a:rPr>
              <a:t>	running </a:t>
            </a:r>
            <a:r>
              <a:rPr lang="en-US" altLang="zh-TW" sz="3600" dirty="0">
                <a:latin typeface="Consolas" panose="020B0609020204030204" pitchFamily="49" charset="0"/>
              </a:rPr>
              <a:t>time of the insertion sort and </a:t>
            </a:r>
            <a:r>
              <a:rPr lang="en-US" altLang="zh-TW" sz="3600" dirty="0" smtClean="0">
                <a:latin typeface="Consolas" panose="020B0609020204030204" pitchFamily="49" charset="0"/>
              </a:rPr>
              <a:t>	the </a:t>
            </a:r>
            <a:r>
              <a:rPr lang="en-US" altLang="zh-TW" sz="3600" dirty="0">
                <a:latin typeface="Consolas" panose="020B0609020204030204" pitchFamily="49" charset="0"/>
              </a:rPr>
              <a:t>number of inversions in the input </a:t>
            </a:r>
            <a:r>
              <a:rPr lang="en-US" altLang="zh-TW" sz="3600" dirty="0" smtClean="0">
                <a:latin typeface="Consolas" panose="020B0609020204030204" pitchFamily="49" charset="0"/>
              </a:rPr>
              <a:t>	array</a:t>
            </a:r>
            <a:r>
              <a:rPr lang="en-US" altLang="zh-TW" sz="3600" dirty="0">
                <a:latin typeface="Consolas" panose="020B0609020204030204" pitchFamily="49" charset="0"/>
              </a:rPr>
              <a:t>? Justify your answer. </a:t>
            </a:r>
            <a:endParaRPr lang="en-US" altLang="zh-TW" sz="36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TW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4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25524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Solution c. part1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set{1,2,3,4,5}</a:t>
            </a:r>
          </a:p>
          <a:p>
            <a:r>
              <a:rPr lang="en-US" altLang="zh-TW" sz="4400" dirty="0" smtClean="0"/>
              <a:t>Array1  &lt;1,2,3,4,5&gt;  has </a:t>
            </a:r>
            <a:r>
              <a:rPr lang="en-US" altLang="zh-TW" sz="4400" dirty="0" smtClean="0">
                <a:solidFill>
                  <a:srgbClr val="FF0000"/>
                </a:solidFill>
              </a:rPr>
              <a:t>0</a:t>
            </a:r>
            <a:r>
              <a:rPr lang="en-US" altLang="zh-TW" sz="4400" dirty="0" smtClean="0"/>
              <a:t> inversions</a:t>
            </a:r>
          </a:p>
          <a:p>
            <a:r>
              <a:rPr lang="en-US" altLang="zh-TW" sz="4400" dirty="0" smtClean="0"/>
              <a:t>Array2  &lt;1,2,3,5,4&gt;  has </a:t>
            </a:r>
            <a:r>
              <a:rPr lang="en-US" altLang="zh-TW" sz="4400" dirty="0" smtClean="0">
                <a:solidFill>
                  <a:srgbClr val="FF0000"/>
                </a:solidFill>
              </a:rPr>
              <a:t>1</a:t>
            </a:r>
            <a:r>
              <a:rPr lang="en-US" altLang="zh-TW" sz="4400" dirty="0" smtClean="0"/>
              <a:t> inversions</a:t>
            </a:r>
          </a:p>
        </p:txBody>
      </p:sp>
    </p:spTree>
    <p:extLst>
      <p:ext uri="{BB962C8B-B14F-4D97-AF65-F5344CB8AC3E}">
        <p14:creationId xmlns:p14="http://schemas.microsoft.com/office/powerpoint/2010/main" val="10838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Solution c. part2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028564"/>
              </p:ext>
            </p:extLst>
          </p:nvPr>
        </p:nvGraphicFramePr>
        <p:xfrm>
          <a:off x="838200" y="1505268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55043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40070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86808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478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195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7074"/>
                  </a:ext>
                </a:extLst>
              </a:tr>
            </a:tbl>
          </a:graphicData>
        </a:graphic>
      </p:graphicFrame>
      <p:sp>
        <p:nvSpPr>
          <p:cNvPr id="12" name="弧形箭號 (下彎) 11"/>
          <p:cNvSpPr/>
          <p:nvPr/>
        </p:nvSpPr>
        <p:spPr>
          <a:xfrm rot="10800000">
            <a:off x="2611315" y="1876108"/>
            <a:ext cx="580292" cy="414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996649"/>
              </p:ext>
            </p:extLst>
          </p:nvPr>
        </p:nvGraphicFramePr>
        <p:xfrm>
          <a:off x="838200" y="2403817"/>
          <a:ext cx="10515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55043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40070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86808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478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195889"/>
                    </a:ext>
                  </a:extLst>
                </a:gridCol>
              </a:tblGrid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7074"/>
                  </a:ext>
                </a:extLst>
              </a:tr>
            </a:tbl>
          </a:graphicData>
        </a:graphic>
      </p:graphicFrame>
      <p:sp>
        <p:nvSpPr>
          <p:cNvPr id="14" name="弧形箭號 (下彎) 13"/>
          <p:cNvSpPr/>
          <p:nvPr/>
        </p:nvSpPr>
        <p:spPr>
          <a:xfrm rot="10800000">
            <a:off x="6896100" y="3689912"/>
            <a:ext cx="580292" cy="414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407710"/>
              </p:ext>
            </p:extLst>
          </p:nvPr>
        </p:nvGraphicFramePr>
        <p:xfrm>
          <a:off x="838200" y="3297286"/>
          <a:ext cx="10515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55043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40070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86808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478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195889"/>
                    </a:ext>
                  </a:extLst>
                </a:gridCol>
              </a:tblGrid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7074"/>
                  </a:ext>
                </a:extLst>
              </a:tr>
            </a:tbl>
          </a:graphicData>
        </a:graphic>
      </p:graphicFrame>
      <p:sp>
        <p:nvSpPr>
          <p:cNvPr id="17" name="弧形箭號 (下彎) 16"/>
          <p:cNvSpPr/>
          <p:nvPr/>
        </p:nvSpPr>
        <p:spPr>
          <a:xfrm rot="10800000">
            <a:off x="4850423" y="2809235"/>
            <a:ext cx="580292" cy="414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517663"/>
              </p:ext>
            </p:extLst>
          </p:nvPr>
        </p:nvGraphicFramePr>
        <p:xfrm>
          <a:off x="838200" y="4190755"/>
          <a:ext cx="10515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55043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40070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86808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478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195889"/>
                    </a:ext>
                  </a:extLst>
                </a:gridCol>
              </a:tblGrid>
              <a:tr h="324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7074"/>
                  </a:ext>
                </a:extLst>
              </a:tr>
            </a:tbl>
          </a:graphicData>
        </a:graphic>
      </p:graphicFrame>
      <p:sp>
        <p:nvSpPr>
          <p:cNvPr id="19" name="弧形箭號 (下彎) 18"/>
          <p:cNvSpPr/>
          <p:nvPr/>
        </p:nvSpPr>
        <p:spPr>
          <a:xfrm rot="10800000">
            <a:off x="8965223" y="4556515"/>
            <a:ext cx="580292" cy="414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6708531" y="5263416"/>
            <a:ext cx="3930162" cy="136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5400" dirty="0" smtClean="0"/>
              <a:t>總共 </a:t>
            </a:r>
            <a:r>
              <a:rPr lang="en-US" altLang="zh-TW" sz="5400" b="1" dirty="0" smtClean="0">
                <a:solidFill>
                  <a:srgbClr val="FF0000"/>
                </a:solidFill>
              </a:rPr>
              <a:t>4</a:t>
            </a:r>
            <a:r>
              <a:rPr lang="en-US" altLang="zh-TW" sz="5400" dirty="0" smtClean="0"/>
              <a:t> steps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732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343</Words>
  <Application>Microsoft Office PowerPoint</Application>
  <PresentationFormat>寬螢幕</PresentationFormat>
  <Paragraphs>104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Cambria Math</vt:lpstr>
      <vt:lpstr>Consolas</vt:lpstr>
      <vt:lpstr>Wingdings</vt:lpstr>
      <vt:lpstr>Office 佈景主題</vt:lpstr>
      <vt:lpstr> Algorithm   Group 6</vt:lpstr>
      <vt:lpstr>PowerPoint 簡報</vt:lpstr>
      <vt:lpstr> Question: </vt:lpstr>
      <vt:lpstr>Solution a.</vt:lpstr>
      <vt:lpstr>Question: </vt:lpstr>
      <vt:lpstr>Solution b.</vt:lpstr>
      <vt:lpstr>PowerPoint 簡報</vt:lpstr>
      <vt:lpstr>Solution c. part1</vt:lpstr>
      <vt:lpstr>Solution c. part2</vt:lpstr>
      <vt:lpstr>Solution c. part3</vt:lpstr>
      <vt:lpstr>Conclusion c.</vt:lpstr>
      <vt:lpstr>Question:  </vt:lpstr>
      <vt:lpstr>PowerPoint 簡報</vt:lpstr>
      <vt:lpstr>Solution d.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  第六組</dc:title>
  <dc:creator>品紘 阮</dc:creator>
  <cp:lastModifiedBy>Owner</cp:lastModifiedBy>
  <cp:revision>24</cp:revision>
  <dcterms:created xsi:type="dcterms:W3CDTF">2019-03-04T13:46:48Z</dcterms:created>
  <dcterms:modified xsi:type="dcterms:W3CDTF">2019-03-19T09:23:43Z</dcterms:modified>
</cp:coreProperties>
</file>