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66" r:id="rId4"/>
    <p:sldId id="269" r:id="rId5"/>
    <p:sldId id="274" r:id="rId6"/>
    <p:sldId id="273" r:id="rId7"/>
    <p:sldId id="275" r:id="rId8"/>
    <p:sldId id="272" r:id="rId9"/>
    <p:sldId id="276" r:id="rId10"/>
    <p:sldId id="277" r:id="rId11"/>
    <p:sldId id="279" r:id="rId12"/>
    <p:sldId id="278" r:id="rId13"/>
    <p:sldId id="280" r:id="rId14"/>
    <p:sldId id="281" r:id="rId15"/>
    <p:sldId id="282" r:id="rId16"/>
    <p:sldId id="283" r:id="rId17"/>
    <p:sldId id="285" r:id="rId18"/>
    <p:sldId id="286" r:id="rId19"/>
    <p:sldId id="290" r:id="rId20"/>
    <p:sldId id="287" r:id="rId21"/>
    <p:sldId id="288" r:id="rId22"/>
    <p:sldId id="289" r:id="rId23"/>
    <p:sldId id="265" r:id="rId24"/>
  </p:sldIdLst>
  <p:sldSz cx="12192000" cy="6858000"/>
  <p:notesSz cx="6858000" cy="9144000"/>
  <p:embeddedFontLst>
    <p:embeddedFont>
      <p:font typeface="Arial Black" panose="020B0A04020102020204" pitchFamily="34" charset="0"/>
      <p:bold r:id="rId26"/>
    </p:embeddedFont>
    <p:embeddedFont>
      <p:font typeface="Bodoni" panose="020BE200000000000000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Algerian" panose="04020705040A02060702" pitchFamily="82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363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90CC-F8D3-4F8F-A0BE-9A8AF840239E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EE597-A34D-4344-87E3-1DC2FE0B9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2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EE597-A34D-4344-87E3-1DC2FE0B934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6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Algerian" panose="04020705040A02060702" pitchFamily="82" charset="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 smtClean="0">
                <a:solidFill>
                  <a:srgbClr val="6D5353"/>
                </a:solidFill>
                <a:latin typeface="Algerian" panose="04020705040A02060702" pitchFamily="8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Hw3  Promblem4</a:t>
            </a:r>
            <a:endParaRPr lang="en-US" altLang="zh-TW" sz="2400" b="1" i="1" dirty="0">
              <a:solidFill>
                <a:srgbClr val="6D5353"/>
              </a:solidFill>
              <a:latin typeface="Algerian" panose="04020705040A02060702" pitchFamily="8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Algerian" panose="04020705040A02060702" pitchFamily="8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Algerian" panose="04020705040A02060702" pitchFamily="82" charset="0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Algerian" panose="04020705040A02060702" pitchFamily="82" charset="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Algerian" panose="04020705040A02060702" pitchFamily="82" charset="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Algerian" panose="04020705040A02060702" pitchFamily="82" charset="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Algerian" panose="04020705040A02060702" pitchFamily="82" charset="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Algerian" panose="04020705040A02060702" pitchFamily="82" charset="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Algerian" panose="04020705040A02060702" pitchFamily="82" charset="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Algerian" panose="04020705040A02060702" pitchFamily="82" charset="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340501" y="4000612"/>
            <a:ext cx="9982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2. use a recursive subroutine</a:t>
            </a:r>
          </a:p>
          <a:p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--</a:t>
            </a:r>
            <a:r>
              <a:rPr lang="en-US" altLang="zh-TW" sz="4800" b="1" i="1" dirty="0" err="1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Sovling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either (m-1)*n or</a:t>
            </a:r>
          </a:p>
          <a:p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m*(n-1)</a:t>
            </a:r>
            <a:endParaRPr lang="en-US" altLang="zh-TW" sz="48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97547" y="644433"/>
            <a:ext cx="108474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c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. 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給一個演算法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to</a:t>
            </a:r>
          </a:p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Implement EXTRACT-MIN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392470" y="2907298"/>
            <a:ext cx="5280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1. Run in O(</a:t>
            </a:r>
            <a:r>
              <a:rPr lang="en-US" altLang="zh-TW" sz="4400" b="1" i="1" dirty="0" err="1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m+n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95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772942" y="1982626"/>
            <a:ext cx="111792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[1,1] 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最小</a:t>
            </a:r>
            <a:r>
              <a:rPr lang="zh-TW" altLang="en-US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，用∞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替換</a:t>
            </a:r>
            <a:endParaRPr lang="en-US" altLang="zh-TW" sz="48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914400" indent="-914400">
              <a:buAutoNum type="arabicPeriod"/>
            </a:pP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找右方或下方比較小的數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交換</a:t>
            </a:r>
            <a:endParaRPr lang="en-US" altLang="zh-TW" sz="48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914400" indent="-914400">
              <a:buAutoNum type="arabicPeriod"/>
            </a:pP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若右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&amp;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下皆 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&gt;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當下的值，終止</a:t>
            </a:r>
            <a:endParaRPr lang="en-US" altLang="zh-TW" sz="48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914400" indent="-914400">
              <a:buAutoNum type="arabicPeriod"/>
            </a:pPr>
            <a:r>
              <a:rPr lang="en-US" altLang="zh-TW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T(p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is maximum </a:t>
            </a:r>
            <a:r>
              <a:rPr lang="en-US" altLang="zh-TW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running 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time</a:t>
            </a:r>
          </a:p>
          <a:p>
            <a:pPr marL="914400" indent="-914400">
              <a:buAutoNum type="arabicPeriod"/>
            </a:pPr>
            <a:r>
              <a:rPr lang="en-US" altLang="zh-TW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p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= m + n </a:t>
            </a:r>
            <a:endParaRPr lang="en-US" altLang="zh-TW" sz="48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97547" y="644433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c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. 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解</a:t>
            </a:r>
            <a:r>
              <a:rPr lang="zh-TW" altLang="en-US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法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5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81974"/>
              </p:ext>
            </p:extLst>
          </p:nvPr>
        </p:nvGraphicFramePr>
        <p:xfrm>
          <a:off x="1502975" y="420925"/>
          <a:ext cx="438281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04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1733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308361" y="20952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>
                <a:solidFill>
                  <a:srgbClr val="0070C0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2</a:t>
            </a:r>
            <a:endParaRPr lang="en-US" altLang="zh-TW" sz="6000" b="1" i="1" dirty="0">
              <a:solidFill>
                <a:srgbClr val="0070C0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3" name="左-右雙向箭號 2"/>
          <p:cNvSpPr/>
          <p:nvPr/>
        </p:nvSpPr>
        <p:spPr>
          <a:xfrm rot="1441096">
            <a:off x="956332" y="483473"/>
            <a:ext cx="704193" cy="4099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0352"/>
              </p:ext>
            </p:extLst>
          </p:nvPr>
        </p:nvGraphicFramePr>
        <p:xfrm>
          <a:off x="6926317" y="209526"/>
          <a:ext cx="438281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04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1733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TW" altLang="en-US" sz="4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51145"/>
              </p:ext>
            </p:extLst>
          </p:nvPr>
        </p:nvGraphicFramePr>
        <p:xfrm>
          <a:off x="6926317" y="3385698"/>
          <a:ext cx="438281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04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1733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TW" altLang="en-US" sz="44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TW" altLang="en-US" sz="4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10" name="左-右雙向箭號 9"/>
          <p:cNvSpPr/>
          <p:nvPr/>
        </p:nvSpPr>
        <p:spPr>
          <a:xfrm rot="5400000">
            <a:off x="7520151" y="835571"/>
            <a:ext cx="704193" cy="4099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-右雙向箭號 10"/>
          <p:cNvSpPr/>
          <p:nvPr/>
        </p:nvSpPr>
        <p:spPr>
          <a:xfrm rot="5400000">
            <a:off x="7520150" y="4704746"/>
            <a:ext cx="704193" cy="4099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78157"/>
              </p:ext>
            </p:extLst>
          </p:nvPr>
        </p:nvGraphicFramePr>
        <p:xfrm>
          <a:off x="1502975" y="3737795"/>
          <a:ext cx="438281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04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095704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1733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TW" altLang="en-US" sz="44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TW" altLang="en-US" sz="44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17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13" name="左-右雙向箭號 12"/>
          <p:cNvSpPr/>
          <p:nvPr/>
        </p:nvSpPr>
        <p:spPr>
          <a:xfrm rot="5400000">
            <a:off x="2039006" y="5876650"/>
            <a:ext cx="704193" cy="4099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791687" y="1440149"/>
            <a:ext cx="1387366" cy="10095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flipH="1">
            <a:off x="5636173" y="4719953"/>
            <a:ext cx="1290144" cy="10095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8589000" y="2834588"/>
            <a:ext cx="1104953" cy="8458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494902" y="3107233"/>
            <a:ext cx="81051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T(p)= T(p-1) + O(1)</a:t>
            </a:r>
          </a:p>
          <a:p>
            <a:r>
              <a:rPr lang="en-US" altLang="zh-TW" sz="4800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 T(p-2) + O(1) + O(1)</a:t>
            </a:r>
          </a:p>
          <a:p>
            <a:r>
              <a:rPr lang="en-US" altLang="zh-TW" sz="4800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=…</a:t>
            </a:r>
          </a:p>
          <a:p>
            <a:r>
              <a:rPr lang="en-US" altLang="zh-TW" sz="4800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 O(p)</a:t>
            </a:r>
            <a:endParaRPr lang="en-US" altLang="zh-TW" sz="4800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97547" y="644433"/>
            <a:ext cx="3475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c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. Big-O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214377" y="1968166"/>
            <a:ext cx="838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原矩陣 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 </a:t>
            </a:r>
            <a:r>
              <a:rPr lang="zh-TW" altLang="en-US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子矩陣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+ </a:t>
            </a:r>
            <a:r>
              <a:rPr lang="zh-TW" altLang="en-US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交換  ，即</a:t>
            </a:r>
            <a:endParaRPr lang="en-US" altLang="zh-TW" sz="4800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9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97547" y="644433"/>
            <a:ext cx="89497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d.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Show how to </a:t>
            </a:r>
          </a:p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insert a element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402980" y="3170057"/>
            <a:ext cx="83560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Run in O(</a:t>
            </a:r>
            <a:r>
              <a:rPr lang="en-US" altLang="zh-TW" sz="4400" b="1" i="1" dirty="0" err="1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m+n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 </a:t>
            </a:r>
            <a:endParaRPr lang="en-US" altLang="zh-TW" sz="44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742950" indent="-742950">
              <a:buAutoNum type="arabicPeriod"/>
            </a:pP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Young tableau is </a:t>
            </a:r>
            <a:r>
              <a:rPr lang="en-US" altLang="zh-TW" sz="4400" b="1" i="1" dirty="0" err="1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nonfull</a:t>
            </a:r>
            <a:endParaRPr lang="en-US" altLang="zh-TW" sz="44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6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836004" y="2403040"/>
            <a:ext cx="102194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右下角最大</a:t>
            </a:r>
            <a:r>
              <a:rPr lang="en-US" altLang="zh-TW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(∞)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，用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element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替換</a:t>
            </a:r>
            <a:endParaRPr lang="en-US" altLang="zh-TW" sz="48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914400" indent="-914400">
              <a:buAutoNum type="arabicPeriod"/>
            </a:pP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找</a:t>
            </a:r>
            <a:r>
              <a:rPr lang="zh-TW" altLang="en-US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左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方或上方比較大的數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交換</a:t>
            </a:r>
            <a:endParaRPr lang="en-US" altLang="zh-TW" sz="48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914400" indent="-914400">
              <a:buFontTx/>
              <a:buAutoNum type="arabicPeriod"/>
            </a:pP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左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&amp;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上皆 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&lt;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r>
              <a:rPr lang="zh-TW" altLang="en-US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當下的值，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終止</a:t>
            </a:r>
            <a:endParaRPr lang="en-US" altLang="zh-TW" sz="48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97547" y="644433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d. 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解</a:t>
            </a:r>
            <a:r>
              <a:rPr lang="zh-TW" altLang="en-US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法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3394841" y="5276194"/>
            <a:ext cx="8439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跟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e.</a:t>
            </a:r>
            <a:r>
              <a:rPr lang="zh-TW" altLang="en-US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類似，只是反過來做</a:t>
            </a:r>
            <a:endParaRPr lang="en-US" altLang="zh-TW" sz="48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07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494902" y="3107233"/>
            <a:ext cx="81051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T(p)= T(p-1) + O(1)</a:t>
            </a:r>
          </a:p>
          <a:p>
            <a:r>
              <a:rPr lang="en-US" altLang="zh-TW" sz="4800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 T(p-2) + O(1) + O(1)</a:t>
            </a:r>
          </a:p>
          <a:p>
            <a:r>
              <a:rPr lang="en-US" altLang="zh-TW" sz="4800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=…</a:t>
            </a:r>
          </a:p>
          <a:p>
            <a:r>
              <a:rPr lang="en-US" altLang="zh-TW" sz="4800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 O(p)</a:t>
            </a:r>
          </a:p>
          <a:p>
            <a:r>
              <a:rPr lang="en-US" altLang="zh-TW" sz="4800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 O(</a:t>
            </a:r>
            <a:r>
              <a:rPr lang="en-US" altLang="zh-TW" sz="4800" i="1" dirty="0" err="1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m+n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</a:t>
            </a:r>
            <a:endParaRPr lang="en-US" altLang="zh-TW" sz="4800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97547" y="644433"/>
            <a:ext cx="3475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d. Big-O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214377" y="1968166"/>
            <a:ext cx="838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原矩陣 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 </a:t>
            </a:r>
            <a:r>
              <a:rPr lang="zh-TW" altLang="en-US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子矩陣</a:t>
            </a:r>
            <a:r>
              <a:rPr lang="en-US" altLang="zh-TW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+ </a:t>
            </a:r>
            <a:r>
              <a:rPr lang="zh-TW" altLang="en-US" sz="4800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交換  ，即</a:t>
            </a:r>
            <a:endParaRPr lang="en-US" altLang="zh-TW" sz="4800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8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297850" y="318613"/>
            <a:ext cx="98149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e</a:t>
            </a:r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. show how to use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an </a:t>
            </a:r>
          </a:p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n*n Young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tableau </a:t>
            </a:r>
          </a:p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to sort n*n number 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812885" y="3632512"/>
            <a:ext cx="85804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no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other sorting method </a:t>
            </a:r>
          </a:p>
          <a:p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as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a 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subroutine</a:t>
            </a:r>
          </a:p>
          <a:p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2. In O(n^3)</a:t>
            </a:r>
            <a:r>
              <a:rPr lang="en-US" altLang="zh-TW" dirty="0"/>
              <a:t> </a:t>
            </a:r>
            <a:endParaRPr lang="en-US" altLang="zh-TW" sz="44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82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97546" y="811790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e. 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解法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823368" y="2451174"/>
            <a:ext cx="108534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使用 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empty tableau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&amp;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insertion</a:t>
            </a:r>
          </a:p>
          <a:p>
            <a:pPr marL="742950" indent="-742950">
              <a:buFontTx/>
              <a:buAutoNum type="arabicPeriod"/>
            </a:pPr>
            <a:r>
              <a:rPr lang="zh-TW" altLang="en-US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每次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insert </a:t>
            </a:r>
            <a:r>
              <a:rPr lang="zh-TW" altLang="en-US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花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T(p) = O(</a:t>
            </a:r>
            <a:r>
              <a:rPr lang="en-US" altLang="zh-TW" sz="4400" b="1" i="1" dirty="0" err="1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n+n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</a:t>
            </a:r>
            <a:r>
              <a:rPr lang="zh-TW" altLang="en-US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</a:t>
            </a:r>
            <a:r>
              <a:rPr lang="zh-TW" altLang="en-US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O(n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</a:t>
            </a:r>
          </a:p>
          <a:p>
            <a:pPr marL="742950" indent="-742950">
              <a:buFontTx/>
              <a:buAutoNum type="arabicPeriod"/>
            </a:pP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完成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Young Tableau</a:t>
            </a:r>
          </a:p>
          <a:p>
            <a:pPr marL="742950" indent="-742950">
              <a:buFontTx/>
              <a:buAutoNum type="arabicPeriod"/>
            </a:pP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連續做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extract-min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，放到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array</a:t>
            </a:r>
            <a:endParaRPr lang="en-US" altLang="zh-TW" sz="44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endParaRPr lang="en-US" altLang="zh-TW" sz="44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68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518567" y="748729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e. 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解法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926946" y="2178173"/>
            <a:ext cx="754565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有 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n^2 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個數要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insert</a:t>
            </a:r>
          </a:p>
          <a:p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=&gt; n^2*O(n) = O(n^3)</a:t>
            </a:r>
          </a:p>
          <a:p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有</a:t>
            </a:r>
            <a:r>
              <a:rPr lang="zh-TW" altLang="en-US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n^2 </a:t>
            </a:r>
            <a:r>
              <a:rPr lang="zh-TW" altLang="en-US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個數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要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extract-min</a:t>
            </a:r>
          </a:p>
          <a:p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=&gt;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n^2*O(n) = O(n^3)</a:t>
            </a:r>
          </a:p>
          <a:p>
            <a:endParaRPr lang="en-US" altLang="zh-TW" sz="44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3824065" y="5656048"/>
            <a:ext cx="77812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O(n^3) +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O(n^3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 = </a:t>
            </a:r>
            <a:r>
              <a:rPr lang="en-US" altLang="zh-TW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O(n^3)</a:t>
            </a:r>
          </a:p>
          <a:p>
            <a:endParaRPr lang="en-US" altLang="zh-TW" sz="44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6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812482" y="542332"/>
            <a:ext cx="2239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題目</a:t>
            </a:r>
            <a:endParaRPr lang="en-US" altLang="zh-TW" sz="8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271752" y="2386898"/>
            <a:ext cx="9962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先簡介</a:t>
            </a:r>
            <a:r>
              <a:rPr lang="en-US" altLang="zh-TW" sz="6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Young tableau</a:t>
            </a:r>
          </a:p>
          <a:p>
            <a:r>
              <a:rPr lang="en-US" altLang="zh-TW" sz="6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(</a:t>
            </a:r>
            <a:r>
              <a:rPr lang="zh-TW" altLang="en-US" sz="6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楊</a:t>
            </a:r>
            <a:r>
              <a:rPr lang="zh-TW" altLang="en-US" sz="6000" b="1" i="1" dirty="0">
                <a:solidFill>
                  <a:srgbClr val="70636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氏</a:t>
            </a:r>
            <a:r>
              <a:rPr lang="zh-TW" altLang="en-US" sz="6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矩陣</a:t>
            </a:r>
            <a:r>
              <a:rPr lang="en-US" altLang="zh-TW" sz="6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</a:t>
            </a:r>
          </a:p>
          <a:p>
            <a:r>
              <a:rPr lang="zh-TW" altLang="en-US" sz="6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再問相關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6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小</a:t>
            </a:r>
            <a:r>
              <a:rPr lang="zh-TW" altLang="en-US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題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870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97548" y="644432"/>
            <a:ext cx="10825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f. 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給一個演算法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to</a:t>
            </a:r>
          </a:p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determine whether a given number is stored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340501" y="4000612"/>
            <a:ext cx="5280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1. Run in O(</a:t>
            </a:r>
            <a:r>
              <a:rPr lang="en-US" altLang="zh-TW" sz="4400" b="1" i="1" dirty="0" err="1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m+n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7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518567" y="748729"/>
            <a:ext cx="2746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f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. 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解法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875920" y="2198926"/>
            <a:ext cx="958146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從左下角開始檢查</a:t>
            </a:r>
            <a:endParaRPr lang="en-US" altLang="zh-TW" sz="44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742950" indent="-742950">
              <a:buAutoNum type="arabicPeriod"/>
            </a:pP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若此格的值 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&gt;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要找的值，往上一格</a:t>
            </a:r>
            <a:endParaRPr lang="en-US" altLang="zh-TW" sz="44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742950" indent="-742950">
              <a:buFontTx/>
              <a:buAutoNum type="arabicPeriod"/>
            </a:pP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若</a:t>
            </a:r>
            <a:r>
              <a:rPr lang="zh-TW" altLang="en-US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此格的值 </a:t>
            </a:r>
            <a:r>
              <a:rPr lang="en-US" altLang="zh-TW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&lt;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 </a:t>
            </a:r>
            <a:r>
              <a:rPr lang="zh-TW" altLang="en-US" sz="44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要找的值，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往右一</a:t>
            </a: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格</a:t>
            </a:r>
            <a:endParaRPr lang="en-US" altLang="zh-TW" sz="44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742950" indent="-742950">
              <a:buFontTx/>
              <a:buAutoNum type="arabicPeriod"/>
            </a:pP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若找到，回傳有</a:t>
            </a:r>
            <a:endParaRPr lang="en-US" altLang="zh-TW" sz="44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pPr marL="742950" indent="-742950">
              <a:buFontTx/>
              <a:buAutoNum type="arabicPeriod"/>
            </a:pPr>
            <a:r>
              <a:rPr lang="zh-TW" altLang="en-US" sz="44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若超出矩陣，回傳沒有</a:t>
            </a:r>
            <a:endParaRPr lang="en-US" altLang="zh-TW" sz="44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21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518567" y="748729"/>
            <a:ext cx="531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f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. 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例子，找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16 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85737"/>
              </p:ext>
            </p:extLst>
          </p:nvPr>
        </p:nvGraphicFramePr>
        <p:xfrm>
          <a:off x="1776291" y="2102070"/>
          <a:ext cx="8450276" cy="4235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569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2112569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2112569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2112569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1052749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106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106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106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2" name="向右箭號 1"/>
          <p:cNvSpPr/>
          <p:nvPr/>
        </p:nvSpPr>
        <p:spPr>
          <a:xfrm rot="16200000">
            <a:off x="5317036" y="4981938"/>
            <a:ext cx="816340" cy="5524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424691" y="5666332"/>
            <a:ext cx="916081" cy="4945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5317036" y="3943680"/>
            <a:ext cx="816340" cy="5524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679162" y="3209030"/>
            <a:ext cx="921336" cy="4494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7362">
            <a:off x="11501090" y="6255696"/>
            <a:ext cx="611783" cy="4684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7362">
            <a:off x="10727487" y="6255696"/>
            <a:ext cx="611783" cy="4684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7362">
            <a:off x="9953884" y="6255699"/>
            <a:ext cx="611783" cy="4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812482" y="542332"/>
            <a:ext cx="6287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706363"/>
                </a:solidFill>
                <a:latin typeface="Arial Black" panose="020B0A04020102020204" pitchFamily="34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Young tableau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35417"/>
              </p:ext>
            </p:extLst>
          </p:nvPr>
        </p:nvGraphicFramePr>
        <p:xfrm>
          <a:off x="1166691" y="2049519"/>
          <a:ext cx="8450276" cy="4235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569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2112569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2112569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2112569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1052749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106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106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106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1791000" y="2714548"/>
            <a:ext cx="7651532" cy="46245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1317063" y="2270400"/>
            <a:ext cx="424613" cy="38415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791000" y="3728712"/>
            <a:ext cx="7651532" cy="46245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3289779" y="2270400"/>
            <a:ext cx="424613" cy="38415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9992196" y="2578877"/>
            <a:ext cx="2052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i="1" dirty="0" smtClean="0">
                <a:solidFill>
                  <a:srgbClr val="FF0000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遞增</a:t>
            </a:r>
            <a:endParaRPr lang="en-US" altLang="zh-TW" sz="6000" b="1" i="1" dirty="0">
              <a:solidFill>
                <a:srgbClr val="FF0000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9992196" y="4560077"/>
            <a:ext cx="2052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i="1" dirty="0" smtClean="0">
                <a:solidFill>
                  <a:srgbClr val="FFC000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遞增</a:t>
            </a:r>
            <a:endParaRPr lang="en-US" altLang="zh-TW" sz="6000" b="1" i="1" dirty="0">
              <a:solidFill>
                <a:srgbClr val="FFC000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43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791462" y="731518"/>
            <a:ext cx="8624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a. Draw 4x4 tableau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04403" y="2132728"/>
            <a:ext cx="11556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{ 9, </a:t>
            </a:r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16, 3, 2, 4, 8, 5, 14, 12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\}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28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791462" y="731518"/>
            <a:ext cx="8624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a. Draw 4x4 tableau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04403" y="2132728"/>
            <a:ext cx="11513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{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2</a:t>
            </a:r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, 3, 4, 5, 8, 9, 12, 14,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16\}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3270" y="3533938"/>
          <a:ext cx="444583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458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111458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111458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111458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19343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endParaRPr lang="zh-TW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19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19343"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19343"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6160947" y="3754654"/>
            <a:ext cx="4382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Tip:</a:t>
            </a:r>
          </a:p>
          <a:p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先填左上角</a:t>
            </a:r>
            <a:endParaRPr lang="en-US" altLang="zh-TW" sz="60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在</a:t>
            </a:r>
            <a:r>
              <a:rPr lang="zh-TW" altLang="en-US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填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外圍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338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791462" y="731518"/>
            <a:ext cx="8624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a. Draw 4x4 tableau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04403" y="2132728"/>
            <a:ext cx="11513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{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2</a:t>
            </a:r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, 3, 4, 5, 8, 9, 12, 14,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16\}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72583"/>
              </p:ext>
            </p:extLst>
          </p:nvPr>
        </p:nvGraphicFramePr>
        <p:xfrm>
          <a:off x="993270" y="3533938"/>
          <a:ext cx="444583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458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111458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111458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111458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19343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endParaRPr lang="zh-TW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19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4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19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19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6160947" y="3754654"/>
            <a:ext cx="4382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Tip:</a:t>
            </a:r>
          </a:p>
          <a:p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先填左上角</a:t>
            </a:r>
            <a:endParaRPr lang="en-US" altLang="zh-TW" sz="6000" b="1" i="1" dirty="0" smtClean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  <a:p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在</a:t>
            </a:r>
            <a:r>
              <a:rPr lang="zh-TW" altLang="en-US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填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外圍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6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791462" y="731518"/>
            <a:ext cx="704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b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. Argue </a:t>
            </a:r>
            <a:r>
              <a:rPr lang="zh-TW" altLang="en-US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提出</a:t>
            </a:r>
            <a:r>
              <a:rPr lang="zh-TW" altLang="en-US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理由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259172" y="2260774"/>
            <a:ext cx="93660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Young Tableau is empty</a:t>
            </a:r>
          </a:p>
          <a:p>
            <a:r>
              <a:rPr lang="en-US" altLang="zh-TW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if[1,1] </a:t>
            </a:r>
            <a:r>
              <a:rPr lang="en-US" altLang="zh-TW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=  ∞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1281230" y="4178912"/>
            <a:ext cx="8006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2. Young Tableau is full</a:t>
            </a:r>
          </a:p>
          <a:p>
            <a:r>
              <a:rPr lang="en-US" altLang="zh-TW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	</a:t>
            </a:r>
            <a:r>
              <a:rPr lang="en-US" altLang="zh-TW" sz="48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if[m, n] &lt; </a:t>
            </a:r>
            <a:r>
              <a:rPr lang="en-US" altLang="zh-TW" sz="48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∞ </a:t>
            </a:r>
          </a:p>
        </p:txBody>
      </p:sp>
    </p:spTree>
    <p:extLst>
      <p:ext uri="{BB962C8B-B14F-4D97-AF65-F5344CB8AC3E}">
        <p14:creationId xmlns:p14="http://schemas.microsoft.com/office/powerpoint/2010/main" val="34897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844"/>
              </p:ext>
            </p:extLst>
          </p:nvPr>
        </p:nvGraphicFramePr>
        <p:xfrm>
          <a:off x="518191" y="1702675"/>
          <a:ext cx="4232484" cy="306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1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6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756265" y="447738"/>
            <a:ext cx="6144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b-1. </a:t>
            </a:r>
            <a:r>
              <a:rPr lang="en-US" altLang="zh-TW" sz="6000" b="1" i="1" dirty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if[1,1] = 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∞ 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90"/>
              </p:ext>
            </p:extLst>
          </p:nvPr>
        </p:nvGraphicFramePr>
        <p:xfrm>
          <a:off x="7363776" y="168165"/>
          <a:ext cx="4232484" cy="306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1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6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50974"/>
              </p:ext>
            </p:extLst>
          </p:nvPr>
        </p:nvGraphicFramePr>
        <p:xfrm>
          <a:off x="7363776" y="3621861"/>
          <a:ext cx="4232484" cy="306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1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058121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6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∞</a:t>
                      </a:r>
                      <a:endParaRPr lang="zh-TW" alt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13" name="向右箭號 12"/>
          <p:cNvSpPr/>
          <p:nvPr/>
        </p:nvSpPr>
        <p:spPr>
          <a:xfrm rot="20241892">
            <a:off x="5274205" y="1963551"/>
            <a:ext cx="1566041" cy="10510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8820337" y="3009109"/>
            <a:ext cx="1319362" cy="8408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80367"/>
              </p:ext>
            </p:extLst>
          </p:nvPr>
        </p:nvGraphicFramePr>
        <p:xfrm>
          <a:off x="518191" y="1702675"/>
          <a:ext cx="4789532" cy="306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83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0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</a:t>
                      </a:r>
                      <a:r>
                        <a:rPr lang="en-US" altLang="zh-TW" sz="4000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zh-TW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∞</a:t>
                      </a:r>
                      <a:endParaRPr lang="zh-TW" alt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756265" y="447738"/>
            <a:ext cx="6401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b-2. if[</a:t>
            </a:r>
            <a:r>
              <a:rPr lang="en-US" altLang="zh-TW" sz="6000" b="1" i="1" dirty="0" err="1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m,n</a:t>
            </a:r>
            <a:r>
              <a:rPr lang="en-US" altLang="zh-TW" sz="6000" b="1" i="1" dirty="0" smtClean="0">
                <a:solidFill>
                  <a:srgbClr val="6D5353"/>
                </a:solidFill>
                <a:latin typeface="Arial Black" panose="020B0A04020102020204" pitchFamily="34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] &lt; ∞ </a:t>
            </a:r>
            <a:endParaRPr lang="en-US" altLang="zh-TW" sz="6000" b="1" i="1" dirty="0">
              <a:solidFill>
                <a:srgbClr val="6D5353"/>
              </a:solidFill>
              <a:latin typeface="Arial Black" panose="020B0A04020102020204" pitchFamily="34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10688"/>
              </p:ext>
            </p:extLst>
          </p:nvPr>
        </p:nvGraphicFramePr>
        <p:xfrm>
          <a:off x="7218536" y="447738"/>
          <a:ext cx="4789532" cy="300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83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679408"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r>
                        <a:rPr lang="zh-TW" altLang="en-US" sz="40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4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k&lt;∞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87972"/>
              </p:ext>
            </p:extLst>
          </p:nvPr>
        </p:nvGraphicFramePr>
        <p:xfrm>
          <a:off x="7218536" y="3699029"/>
          <a:ext cx="4789532" cy="300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83">
                  <a:extLst>
                    <a:ext uri="{9D8B030D-6E8A-4147-A177-3AD203B41FA5}">
                      <a16:colId xmlns:a16="http://schemas.microsoft.com/office/drawing/2014/main" val="1323250902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3656423751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338263441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2432113679"/>
                    </a:ext>
                  </a:extLst>
                </a:gridCol>
              </a:tblGrid>
              <a:tr h="679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k&lt;</a:t>
                      </a:r>
                      <a:endParaRPr lang="zh-TW" altLang="en-US" sz="40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4477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k&lt;</a:t>
                      </a:r>
                      <a:endParaRPr lang="zh-TW" altLang="en-US" sz="40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1223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0000"/>
                          </a:solidFill>
                        </a:rPr>
                        <a:t>&lt;k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k&lt;</a:t>
                      </a:r>
                      <a:endParaRPr lang="zh-TW" altLang="en-US" sz="40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58425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k&lt;</a:t>
                      </a:r>
                      <a:endParaRPr lang="zh-TW" altLang="en-US" sz="40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k&lt;</a:t>
                      </a:r>
                      <a:endParaRPr lang="zh-TW" altLang="en-US" sz="40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k&lt;</a:t>
                      </a:r>
                      <a:endParaRPr lang="zh-TW" altLang="en-US" sz="40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k&lt;∞</a:t>
                      </a:r>
                      <a:endParaRPr lang="zh-TW" altLang="en-US" sz="40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6826"/>
                  </a:ext>
                </a:extLst>
              </a:tr>
            </a:tbl>
          </a:graphicData>
        </a:graphic>
      </p:graphicFrame>
      <p:sp>
        <p:nvSpPr>
          <p:cNvPr id="17" name="向下箭號 16"/>
          <p:cNvSpPr/>
          <p:nvPr/>
        </p:nvSpPr>
        <p:spPr>
          <a:xfrm>
            <a:off x="8953621" y="3154373"/>
            <a:ext cx="1319362" cy="8408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20241892">
            <a:off x="5516781" y="2387119"/>
            <a:ext cx="1566041" cy="10510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3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625</Words>
  <Application>Microsoft Office PowerPoint</Application>
  <PresentationFormat>寬螢幕</PresentationFormat>
  <Paragraphs>264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新細明體</vt:lpstr>
      <vt:lpstr>Gen Jyuu Gothic Monospace Heav</vt:lpstr>
      <vt:lpstr>Arial Black</vt:lpstr>
      <vt:lpstr>Arial</vt:lpstr>
      <vt:lpstr>Bodoni</vt:lpstr>
      <vt:lpstr>Kozuka Mincho Pr6N R</vt:lpstr>
      <vt:lpstr>Calibri Light</vt:lpstr>
      <vt:lpstr>Algerian</vt:lpstr>
      <vt:lpstr>Calibri</vt:lpstr>
      <vt:lpstr>Gen Jyuu Gothic Monospace Norm</vt:lpstr>
      <vt:lpstr>Gen Jyuu Gothic Normal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又晨 鄧</cp:lastModifiedBy>
  <cp:revision>70</cp:revision>
  <dcterms:created xsi:type="dcterms:W3CDTF">2019-03-11T11:25:15Z</dcterms:created>
  <dcterms:modified xsi:type="dcterms:W3CDTF">2019-03-18T14:25:53Z</dcterms:modified>
</cp:coreProperties>
</file>