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981200"/>
            <a:ext cx="7772400" cy="1876428"/>
          </a:xfrm>
        </p:spPr>
        <p:txBody>
          <a:bodyPr anchor="b">
            <a:sp3d contourW="8890">
              <a:contourClr>
                <a:schemeClr val="accent3">
                  <a:shade val="55000"/>
                </a:schemeClr>
              </a:contourClr>
            </a:sp3d>
          </a:bodyPr>
          <a:lstStyle>
            <a:lvl1pPr algn="ctr">
              <a:defRPr sz="4400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57628"/>
            <a:ext cx="6400800" cy="17532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BB33-6919-4686-9F4D-F2B92EB67D94}" type="datetimeFigureOut">
              <a:rPr lang="zh-TW" altLang="en-US" smtClean="0"/>
              <a:t>2019/3/18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F2630-DF80-4AD5-8948-6A9310EA03D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BB33-6919-4686-9F4D-F2B92EB67D94}" type="datetimeFigureOut">
              <a:rPr lang="zh-TW" altLang="en-US" smtClean="0"/>
              <a:t>2019/3/18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F2630-DF80-4AD5-8948-6A9310EA03D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286644" y="274640"/>
            <a:ext cx="1400156" cy="5851525"/>
          </a:xfrm>
        </p:spPr>
        <p:txBody>
          <a:bodyPr vert="eaVert"/>
          <a:lstStyle>
            <a:lvl1pPr>
              <a:defRPr lang="zh-CN" altLang="en-US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829444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BB33-6919-4686-9F4D-F2B92EB67D94}" type="datetimeFigureOut">
              <a:rPr lang="zh-TW" altLang="en-US" smtClean="0"/>
              <a:t>2019/3/18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F2630-DF80-4AD5-8948-6A9310EA03D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BB33-6919-4686-9F4D-F2B92EB67D94}" type="datetimeFigureOut">
              <a:rPr lang="zh-TW" altLang="en-US" smtClean="0"/>
              <a:t>2019/3/18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F2630-DF80-4AD5-8948-6A9310EA03D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3854150"/>
            <a:ext cx="7772400" cy="1860850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2356428"/>
            <a:ext cx="7772400" cy="1501200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l">
              <a:buNone/>
              <a:defRPr sz="1800">
                <a:solidFill>
                  <a:schemeClr val="tx2"/>
                </a:solidFill>
              </a:defRPr>
            </a:lvl2pPr>
            <a:lvl3pPr marL="914400" indent="0" algn="l">
              <a:buNone/>
              <a:defRPr sz="1600">
                <a:solidFill>
                  <a:schemeClr val="tx2"/>
                </a:solidFill>
              </a:defRPr>
            </a:lvl3pPr>
            <a:lvl4pPr marL="1371600" indent="0" algn="l">
              <a:buNone/>
              <a:defRPr sz="1400">
                <a:solidFill>
                  <a:schemeClr val="tx2"/>
                </a:solidFill>
              </a:defRPr>
            </a:lvl4pPr>
            <a:lvl5pPr marL="1828800" indent="0" algn="l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BB33-6919-4686-9F4D-F2B92EB67D94}" type="datetimeFigureOut">
              <a:rPr lang="zh-TW" altLang="en-US" smtClean="0"/>
              <a:t>2019/3/18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F2630-DF80-4AD5-8948-6A9310EA03D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BB33-6919-4686-9F4D-F2B92EB67D94}" type="datetimeFigureOut">
              <a:rPr lang="zh-TW" altLang="en-US" smtClean="0"/>
              <a:t>2019/3/18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F2630-DF80-4AD5-8948-6A9310EA03D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BB33-6919-4686-9F4D-F2B92EB67D94}" type="datetimeFigureOut">
              <a:rPr lang="zh-TW" altLang="en-US" smtClean="0"/>
              <a:t>2019/3/18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F2630-DF80-4AD5-8948-6A9310EA03D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BB33-6919-4686-9F4D-F2B92EB67D94}" type="datetimeFigureOut">
              <a:rPr lang="zh-TW" altLang="en-US" smtClean="0"/>
              <a:t>2019/3/18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F2630-DF80-4AD5-8948-6A9310EA03D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BB33-6919-4686-9F4D-F2B92EB67D94}" type="datetimeFigureOut">
              <a:rPr lang="zh-TW" altLang="en-US" smtClean="0"/>
              <a:t>2019/3/18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F2630-DF80-4AD5-8948-6A9310EA03D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6258" y="381000"/>
            <a:ext cx="2667000" cy="1833554"/>
          </a:xfrm>
        </p:spPr>
        <p:txBody>
          <a:bodyPr anchor="ctr">
            <a:scene3d>
              <a:camera prst="orthographicFront"/>
              <a:lightRig rig="soft" dir="tl">
                <a:rot lat="0" lon="0" rev="0"/>
              </a:lightRig>
            </a:scene3d>
            <a:sp3d contourW="8890">
              <a:contourClr>
                <a:schemeClr val="accent3">
                  <a:shade val="55000"/>
                </a:schemeClr>
              </a:contourClr>
            </a:sp3d>
          </a:bodyPr>
          <a:lstStyle>
            <a:lvl1pPr algn="l">
              <a:defRPr sz="3200" b="1" kern="1200" cap="all" spc="50">
                <a:ln w="1587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2800" y="380999"/>
            <a:ext cx="5410200" cy="574516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26258" y="2214554"/>
            <a:ext cx="2667000" cy="391218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BB33-6919-4686-9F4D-F2B92EB67D94}" type="datetimeFigureOut">
              <a:rPr lang="zh-TW" altLang="en-US" smtClean="0"/>
              <a:t>2019/3/18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F2630-DF80-4AD5-8948-6A9310EA03D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>
          <a:xfrm>
            <a:off x="1580474" y="553734"/>
            <a:ext cx="7349244" cy="4741531"/>
            <a:chOff x="428596" y="553734"/>
            <a:chExt cx="7349244" cy="4741531"/>
          </a:xfrm>
        </p:grpSpPr>
        <p:sp>
          <p:nvSpPr>
            <p:cNvPr id="16" name="矩形 15"/>
            <p:cNvSpPr/>
            <p:nvPr/>
          </p:nvSpPr>
          <p:spPr>
            <a:xfrm rot="21480000">
              <a:off x="428596" y="580356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 rot="21540000">
              <a:off x="437473" y="571479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437481" y="553734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</p:grp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651912" y="612776"/>
            <a:ext cx="7215238" cy="4602175"/>
          </a:xfrm>
          <a:solidFill>
            <a:schemeClr val="bg2">
              <a:tint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 useBgFill="1"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95295"/>
            <a:ext cx="1357290" cy="5691227"/>
          </a:xfrm>
          <a:noFill/>
        </p:spPr>
        <p:txBody>
          <a:bodyPr vert="eaVert" anchor="ctr">
            <a:noAutofit/>
          </a:bodyPr>
          <a:lstStyle>
            <a:lvl1pPr algn="l">
              <a:defRPr lang="zh-CN" altLang="en-US" sz="3200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  <a:latin typeface="+mj-lt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14480" y="5481658"/>
            <a:ext cx="7215238" cy="804862"/>
          </a:xfrm>
        </p:spPr>
        <p:txBody>
          <a:bodyPr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BB33-6919-4686-9F4D-F2B92EB67D94}" type="datetimeFigureOut">
              <a:rPr lang="zh-TW" altLang="en-US" smtClean="0"/>
              <a:t>2019/3/18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F2630-DF80-4AD5-8948-6A9310EA03D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8890">
              <a:contourClr>
                <a:schemeClr val="accent3">
                  <a:shade val="55000"/>
                </a:schemeClr>
              </a:contourClr>
            </a:sp3d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878" y="6483997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8BB33-6919-4686-9F4D-F2B92EB67D94}" type="datetimeFigureOut">
              <a:rPr lang="zh-TW" altLang="en-US" smtClean="0"/>
              <a:t>2019/3/18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483997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992644" y="6483997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F2630-DF80-4AD5-8948-6A9310EA03D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000" b="1" kern="1200" cap="all" spc="50" dirty="0">
          <a:ln w="15875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31750" dir="3600000" algn="tl" rotWithShape="0">
              <a:srgbClr val="000000">
                <a:alpha val="6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90000"/>
        <a:buFont typeface="Cambria"/>
        <a:buChar char="+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100000"/>
        <a:buFont typeface="Cambria"/>
        <a:buChar char="–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Ï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90000"/>
        <a:buFont typeface="Calibri"/>
        <a:buChar char="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100000"/>
        <a:buFont typeface="Cambria"/>
        <a:buChar char="=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6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Algorithmics</a:t>
            </a:r>
            <a:r>
              <a:rPr lang="zh-TW" altLang="en-US" sz="6600" dirty="0"/>
              <a:t/>
            </a:r>
            <a:br>
              <a:rPr lang="zh-TW" altLang="en-US" sz="6600" dirty="0"/>
            </a:br>
            <a:endParaRPr lang="zh-TW" altLang="en-US" sz="6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03648" y="3140968"/>
            <a:ext cx="6400800" cy="1753200"/>
          </a:xfrm>
        </p:spPr>
        <p:txBody>
          <a:bodyPr>
            <a:normAutofit/>
          </a:bodyPr>
          <a:lstStyle/>
          <a:p>
            <a:r>
              <a:rPr lang="zh-TW" altLang="en-US" sz="4800" dirty="0" smtClean="0"/>
              <a:t>第</a:t>
            </a:r>
            <a:r>
              <a:rPr lang="en-US" altLang="zh-TW" sz="4800" dirty="0" smtClean="0"/>
              <a:t>9</a:t>
            </a:r>
            <a:r>
              <a:rPr lang="zh-TW" altLang="en-US" sz="4800" dirty="0" smtClean="0"/>
              <a:t>組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711744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Question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How would you modify Strassen’s algorithm to multiply </a:t>
            </a:r>
            <a:r>
              <a:rPr lang="en-US" altLang="zh-TW" dirty="0" smtClean="0"/>
              <a:t>n*n </a:t>
            </a:r>
            <a:r>
              <a:rPr lang="en-US" altLang="zh-TW" dirty="0"/>
              <a:t>matrices in which n is not an exact power of 2? Show that the resulting algorithm runs in time θ(n lg7 ).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369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令 </a:t>
                </a:r>
                <a:r>
                  <a:rPr lang="en-US" altLang="zh-TW" dirty="0" smtClean="0"/>
                  <a:t>C = AB</a:t>
                </a:r>
              </a:p>
              <a:p>
                <a:endParaRPr lang="en-US" altLang="zh-TW" dirty="0"/>
              </a:p>
              <a:p>
                <a:endParaRPr lang="en-US" altLang="zh-TW" dirty="0" smtClean="0"/>
              </a:p>
              <a:p>
                <a:endParaRPr lang="en-US" altLang="zh-TW" dirty="0"/>
              </a:p>
              <a:p>
                <a:endParaRPr lang="en-US" altLang="zh-TW" dirty="0" smtClean="0"/>
              </a:p>
              <a:p>
                <a:r>
                  <a:rPr lang="zh-TW" altLang="en-US" dirty="0" smtClean="0"/>
                  <a:t>因為</a:t>
                </a:r>
                <a:r>
                  <a:rPr lang="en-US" altLang="zh-TW" dirty="0" smtClean="0"/>
                  <a:t>A,B,C</a:t>
                </a:r>
                <a:r>
                  <a:rPr lang="zh-TW" altLang="en-US" dirty="0" smtClean="0"/>
                  <a:t>的行列數都不是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zh-TW" altLang="en-US" i="1">
                        <a:latin typeface="Cambria Math"/>
                      </a:rPr>
                      <m:t>，所以要補</m:t>
                    </m:r>
                    <m:r>
                      <a:rPr lang="en-US" altLang="zh-TW" i="1">
                        <a:latin typeface="Cambria Math"/>
                      </a:rPr>
                      <m:t>0</m:t>
                    </m:r>
                  </m:oMath>
                </a14:m>
                <a:endParaRPr lang="en-US" altLang="zh-TW" dirty="0" smtClean="0"/>
              </a:p>
              <a:p>
                <a:r>
                  <a:rPr lang="zh-TW" altLang="en-US" dirty="0" smtClean="0"/>
                  <a:t>令 </a:t>
                </a:r>
                <a:r>
                  <a:rPr lang="en-US" altLang="zh-TW" dirty="0" smtClean="0"/>
                  <a:t>m=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TW" altLang="en-US" dirty="0" smtClean="0"/>
                  <a:t>，</a:t>
                </a:r>
                <a:r>
                  <a:rPr lang="en-US" altLang="zh-TW" dirty="0" smtClean="0"/>
                  <a:t>m</a:t>
                </a:r>
                <a:r>
                  <a:rPr lang="zh-TW" altLang="en-US" dirty="0" smtClean="0"/>
                  <a:t>是</a:t>
                </a:r>
                <a:r>
                  <a:rPr lang="en-US" altLang="zh-TW" dirty="0" smtClean="0"/>
                  <a:t>A‘,B’,C‘</a:t>
                </a:r>
                <a:r>
                  <a:rPr lang="zh-TW" altLang="en-US" dirty="0" smtClean="0"/>
                  <a:t>的行列數</a:t>
                </a:r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80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063" y="2914650"/>
            <a:ext cx="50958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6494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TW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TW" dirty="0" smtClean="0"/>
                  <a:t> &lt; n &lt;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endParaRPr lang="en-US" altLang="zh-TW" dirty="0" smtClean="0"/>
              </a:p>
              <a:p>
                <a:pPr marL="0" indent="0">
                  <a:buNone/>
                </a:pPr>
                <a:r>
                  <a:rPr lang="en-US" altLang="zh-TW" dirty="0" smtClean="0"/>
                  <a:t>    </a:t>
                </a:r>
                <a:r>
                  <a:rPr lang="en-US" altLang="zh-TW" dirty="0" err="1" smtClean="0"/>
                  <a:t>lg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𝑘</m:t>
                        </m:r>
                        <m:r>
                          <a:rPr lang="en-US" altLang="zh-TW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TW" dirty="0" smtClean="0"/>
                  <a:t> &lt; </a:t>
                </a:r>
                <a:r>
                  <a:rPr lang="en-US" altLang="zh-TW" dirty="0" err="1" smtClean="0"/>
                  <a:t>lgn</a:t>
                </a:r>
                <a:r>
                  <a:rPr lang="en-US" altLang="zh-TW" dirty="0" smtClean="0"/>
                  <a:t> &lt; </a:t>
                </a:r>
                <a:r>
                  <a:rPr lang="en-US" altLang="zh-TW" dirty="0" err="1" smtClean="0"/>
                  <a:t>lg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endParaRPr lang="en-US" altLang="zh-TW" dirty="0" smtClean="0"/>
              </a:p>
              <a:p>
                <a:pPr marL="0" indent="0">
                  <a:buNone/>
                </a:pPr>
                <a:r>
                  <a:rPr lang="en-US" altLang="zh-TW" dirty="0" smtClean="0"/>
                  <a:t>    k-1 &lt; </a:t>
                </a:r>
                <a:r>
                  <a:rPr lang="en-US" altLang="zh-TW" dirty="0" err="1" smtClean="0"/>
                  <a:t>lgn</a:t>
                </a:r>
                <a:r>
                  <a:rPr lang="en-US" altLang="zh-TW" dirty="0" smtClean="0"/>
                  <a:t> &lt; k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</a:t>
                </a:r>
                <a:r>
                  <a:rPr lang="en-US" altLang="zh-TW" dirty="0" smtClean="0"/>
                  <a:t>   =&gt;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&gt;</m:t>
                    </m:r>
                    <m:sSup>
                      <m:sSupPr>
                        <m:ctrlPr>
                          <a:rPr lang="en-US" altLang="zh-TW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𝑙𝑔𝑛</m:t>
                        </m:r>
                      </m:sup>
                    </m:sSup>
                  </m:oMath>
                </a14:m>
                <a:endParaRPr lang="en-US" altLang="zh-TW" dirty="0" smtClean="0"/>
              </a:p>
              <a:p>
                <a:pPr marL="0" indent="0">
                  <a:buNone/>
                </a:pPr>
                <a:r>
                  <a:rPr lang="en-US" altLang="zh-TW" dirty="0" smtClean="0"/>
                  <a:t>          m 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𝑙𝑔𝑛</m:t>
                        </m:r>
                      </m:sup>
                    </m:sSup>
                  </m:oMath>
                </a14:m>
                <a:endParaRPr lang="en-US" altLang="zh-TW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4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3953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根據</a:t>
                </a:r>
                <a:r>
                  <a:rPr lang="en-US" altLang="zh-TW" dirty="0" err="1" smtClean="0"/>
                  <a:t>strassen’s</a:t>
                </a:r>
                <a:r>
                  <a:rPr lang="en-US" altLang="zh-TW" dirty="0" smtClean="0"/>
                  <a:t>  algorithm</a:t>
                </a:r>
                <a:r>
                  <a:rPr lang="zh-TW" altLang="en-US" dirty="0" smtClean="0"/>
                  <a:t>可以知道他的</a:t>
                </a:r>
                <a:r>
                  <a:rPr lang="en-US" altLang="zh-TW" dirty="0" smtClean="0"/>
                  <a:t>runtime</a:t>
                </a:r>
                <a:r>
                  <a:rPr lang="zh-TW" altLang="en-US" dirty="0" smtClean="0"/>
                  <a:t>是 </a:t>
                </a:r>
                <a:r>
                  <a:rPr lang="en-US" altLang="zh-TW" dirty="0" smtClean="0"/>
                  <a:t>θ(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𝑙𝑔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US" altLang="zh-TW" dirty="0" smtClean="0"/>
                  <a:t>)</a:t>
                </a:r>
              </a:p>
              <a:p>
                <a:r>
                  <a:rPr lang="zh-TW" altLang="en-US" dirty="0"/>
                  <a:t>因為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𝑘</m:t>
                        </m:r>
                        <m:r>
                          <a:rPr lang="en-US" altLang="zh-TW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TW" dirty="0" smtClean="0"/>
                  <a:t> &lt; n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     </m:t>
                        </m:r>
                        <m:r>
                          <a:rPr lang="en-US" altLang="zh-TW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 &lt;2</m:t>
                    </m:r>
                    <m:r>
                      <a:rPr lang="en-US" altLang="zh-TW" b="0" i="1" smtClean="0">
                        <a:latin typeface="Cambria Math"/>
                      </a:rPr>
                      <m:t>𝑛</m:t>
                    </m:r>
                  </m:oMath>
                </a14:m>
                <a:endParaRPr lang="en-US" altLang="zh-TW" b="0" dirty="0" smtClean="0"/>
              </a:p>
              <a:p>
                <a:pPr marL="0" indent="0">
                  <a:buNone/>
                </a:pPr>
                <a:r>
                  <a:rPr lang="en-US" altLang="zh-TW" dirty="0" smtClean="0"/>
                  <a:t>      m &lt; 2n</a:t>
                </a:r>
              </a:p>
              <a:p>
                <a:pPr marL="0" indent="0">
                  <a:buNone/>
                </a:pP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θ</a:t>
                </a:r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𝑙𝑔</m:t>
                        </m:r>
                        <m:r>
                          <a:rPr lang="en-US" altLang="zh-TW" i="1">
                            <a:latin typeface="Cambria Math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US" altLang="zh-TW" dirty="0"/>
                  <a:t>)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=</a:t>
                </a:r>
                <a:r>
                  <a:rPr lang="zh-TW" altLang="en-US" dirty="0" smtClean="0"/>
                  <a:t> </a:t>
                </a:r>
                <a:r>
                  <a:rPr lang="en-US" altLang="zh-TW" dirty="0"/>
                  <a:t>θ(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(2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𝑙𝑔</m:t>
                        </m:r>
                        <m:r>
                          <a:rPr lang="en-US" altLang="zh-TW" i="1">
                            <a:latin typeface="Cambria Math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US" altLang="zh-TW" dirty="0"/>
                  <a:t>)</a:t>
                </a:r>
                <a:r>
                  <a:rPr lang="en-US" altLang="zh-TW" dirty="0" smtClean="0"/>
                  <a:t> = </a:t>
                </a:r>
                <a:r>
                  <a:rPr lang="en-US" altLang="zh-TW" dirty="0"/>
                  <a:t>θ(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/>
                              </a:rPr>
                              <m:t>𝑙𝑔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7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/>
                          </a:rPr>
                          <m:t>∗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𝑙𝑔</m:t>
                        </m:r>
                        <m:r>
                          <a:rPr lang="en-US" altLang="zh-TW" i="1">
                            <a:latin typeface="Cambria Math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US" altLang="zh-TW" dirty="0"/>
                  <a:t>)</a:t>
                </a:r>
                <a:r>
                  <a:rPr lang="en-US" altLang="zh-TW" dirty="0" smtClean="0"/>
                  <a:t> = </a:t>
                </a:r>
                <a:r>
                  <a:rPr lang="en-US" altLang="zh-TW" dirty="0"/>
                  <a:t>θ</a:t>
                </a:r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𝑙𝑔</m:t>
                        </m:r>
                        <m:r>
                          <a:rPr lang="en-US" altLang="zh-TW" i="1">
                            <a:latin typeface="Cambria Math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US" altLang="zh-TW" dirty="0"/>
                  <a:t>)</a:t>
                </a:r>
                <a:r>
                  <a:rPr lang="zh-TW" altLang="en-US" dirty="0"/>
                  <a:t> </a:t>
                </a:r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80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7964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59832" y="3356992"/>
            <a:ext cx="2890664" cy="11087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7200" dirty="0" smtClean="0"/>
              <a:t>Thanks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4105483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行雲流水">
  <a:themeElements>
    <a:clrScheme name="行雲流水">
      <a:dk1>
        <a:sysClr val="windowText" lastClr="000000"/>
      </a:dk1>
      <a:lt1>
        <a:sysClr val="window" lastClr="FFFFFF"/>
      </a:lt1>
      <a:dk2>
        <a:srgbClr val="411401"/>
      </a:dk2>
      <a:lt2>
        <a:srgbClr val="FFE6E6"/>
      </a:lt2>
      <a:accent1>
        <a:srgbClr val="A24A48"/>
      </a:accent1>
      <a:accent2>
        <a:srgbClr val="B2935C"/>
      </a:accent2>
      <a:accent3>
        <a:srgbClr val="6A9A9A"/>
      </a:accent3>
      <a:accent4>
        <a:srgbClr val="B2B787"/>
      </a:accent4>
      <a:accent5>
        <a:srgbClr val="91644B"/>
      </a:accent5>
      <a:accent6>
        <a:srgbClr val="654A76"/>
      </a:accent6>
      <a:hlink>
        <a:srgbClr val="00A800"/>
      </a:hlink>
      <a:folHlink>
        <a:srgbClr val="FF00FF"/>
      </a:folHlink>
    </a:clrScheme>
    <a:fontScheme name="行雲流水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华文行楷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明朝"/>
        <a:font script="Hang" typeface="HY견명조"/>
        <a:font script="Hans" typeface="华文行楷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行雲流水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30000"/>
              </a:schemeClr>
            </a:gs>
            <a:gs pos="50000">
              <a:schemeClr val="phClr">
                <a:tint val="45000"/>
                <a:satMod val="220000"/>
              </a:schemeClr>
            </a:gs>
            <a:gs pos="100000">
              <a:schemeClr val="phClr">
                <a:tint val="90000"/>
                <a:satMod val="13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200000"/>
              </a:schemeClr>
            </a:gs>
            <a:gs pos="50000">
              <a:schemeClr val="phClr">
                <a:tint val="100000"/>
                <a:shade val="60000"/>
                <a:hueMod val="100000"/>
                <a:satMod val="180000"/>
              </a:schemeClr>
            </a:gs>
            <a:gs pos="100000">
              <a:schemeClr val="phClr">
                <a:tint val="100000"/>
                <a:shade val="90000"/>
                <a:hueMod val="100000"/>
                <a:satMod val="2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50600">
              <a:schemeClr val="phClr">
                <a:alpha val="40000"/>
              </a:schemeClr>
            </a:glow>
          </a:effectLst>
        </a:effectStyle>
        <a:effectStyle>
          <a:effectLst>
            <a:glow rad="101600">
              <a:schemeClr val="phClr">
                <a:alpha val="60000"/>
              </a:schemeClr>
            </a:glow>
          </a:effectLst>
          <a:scene3d>
            <a:camera prst="isometricLeftDown" fov="0">
              <a:rot lat="0" lon="0" rev="0"/>
            </a:camera>
            <a:lightRig rig="harsh" dir="tl">
              <a:rot lat="0" lon="0" rev="14280000"/>
            </a:lightRig>
          </a:scene3d>
          <a:sp3d prstMaterial="flat">
            <a:bevelT w="38100" h="50800" prst="softRound"/>
          </a:sp3d>
        </a:effectStyle>
        <a:effectStyle>
          <a:effectLst>
            <a:glow>
              <a:schemeClr val="phClr"/>
            </a:glow>
          </a:effectLst>
          <a:scene3d>
            <a:camera prst="isometricLeftDown">
              <a:rot lat="0" lon="0" rev="0"/>
            </a:camera>
            <a:lightRig rig="harsh" dir="tl">
              <a:rot lat="0" lon="0" rev="14280000"/>
            </a:lightRig>
          </a:scene3d>
          <a:sp3d extrusionH="63500" contourW="38100" prstMaterial="flat">
            <a:bevelT w="50800" h="635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300000"/>
              </a:schemeClr>
            </a:gs>
            <a:gs pos="72000">
              <a:schemeClr val="phClr">
                <a:tint val="100000"/>
                <a:shade val="100000"/>
                <a:hueMod val="100000"/>
                <a:satMod val="100000"/>
              </a:schemeClr>
            </a:gs>
            <a:gs pos="81000">
              <a:schemeClr val="phClr">
                <a:tint val="98000"/>
                <a:shade val="100000"/>
                <a:hueMod val="100000"/>
                <a:satMod val="15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39000"/>
                <a:hueMod val="100000"/>
                <a:satMod val="150000"/>
              </a:schemeClr>
              <a:schemeClr val="phClr">
                <a:tint val="90000"/>
                <a:shade val="100000"/>
                <a:hueMod val="100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Calligraphy</Template>
  <TotalTime>288</TotalTime>
  <Words>215</Words>
  <Application>Microsoft Office PowerPoint</Application>
  <PresentationFormat>如螢幕大小 (4:3)</PresentationFormat>
  <Paragraphs>23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行雲流水</vt:lpstr>
      <vt:lpstr>Algorithmics </vt:lpstr>
      <vt:lpstr>Question</vt:lpstr>
      <vt:lpstr>PowerPoint 簡報</vt:lpstr>
      <vt:lpstr>PowerPoint 簡報</vt:lpstr>
      <vt:lpstr>PowerPoint 簡報</vt:lpstr>
      <vt:lpstr>PowerPoint 簡報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Algorithmics</dc:title>
  <dc:creator>HP</dc:creator>
  <cp:lastModifiedBy>HP</cp:lastModifiedBy>
  <cp:revision>4</cp:revision>
  <dcterms:created xsi:type="dcterms:W3CDTF">2019-03-18T10:11:27Z</dcterms:created>
  <dcterms:modified xsi:type="dcterms:W3CDTF">2019-03-18T15:00:05Z</dcterms:modified>
</cp:coreProperties>
</file>