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6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DD67DAC-232D-4042-B5C0-E64770A42A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5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8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D460A6F-F31A-4CA3-B222-0B3C224FF998}" type="datetimeFigureOut">
              <a:rPr lang="en-US" smtClean="0"/>
              <a:t>4/9/2019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HW5</a:t>
            </a:r>
            <a:r>
              <a:rPr lang="zh-TW" altLang="en-US" dirty="0" smtClean="0"/>
              <a:t> 第七題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4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</a:t>
            </a:r>
            <a:r>
              <a:rPr lang="zh-TW" altLang="en-US" dirty="0" smtClean="0"/>
              <a:t>始值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09117"/>
              </p:ext>
            </p:extLst>
          </p:nvPr>
        </p:nvGraphicFramePr>
        <p:xfrm>
          <a:off x="1221971" y="3556884"/>
          <a:ext cx="507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1107743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2211244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661405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38540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527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9160255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2056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Φ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3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F(</a:t>
                      </a:r>
                      <a:r>
                        <a:rPr lang="en-US" altLang="zh-TW" sz="2400" dirty="0" err="1" smtClean="0"/>
                        <a:t>x,y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5595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21971" y="2218667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X’</a:t>
            </a:r>
            <a:r>
              <a:rPr lang="zh-TW" altLang="en-US" sz="2800" dirty="0" smtClean="0"/>
              <a:t> 、 </a:t>
            </a:r>
            <a:r>
              <a:rPr lang="en-US" altLang="zh-TW" sz="2800" dirty="0" smtClean="0"/>
              <a:t>Y’</a:t>
            </a:r>
            <a:r>
              <a:rPr lang="zh-TW" altLang="en-US" sz="2800" dirty="0" smtClean="0"/>
              <a:t> 分別與空集合做演算法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1621"/>
              </p:ext>
            </p:extLst>
          </p:nvPr>
        </p:nvGraphicFramePr>
        <p:xfrm>
          <a:off x="7168836" y="3556884"/>
          <a:ext cx="36709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291">
                  <a:extLst>
                    <a:ext uri="{9D8B030D-6E8A-4147-A177-3AD203B41FA5}">
                      <a16:colId xmlns:a16="http://schemas.microsoft.com/office/drawing/2014/main" val="1110774360"/>
                    </a:ext>
                  </a:extLst>
                </a:gridCol>
                <a:gridCol w="677167">
                  <a:extLst>
                    <a:ext uri="{9D8B030D-6E8A-4147-A177-3AD203B41FA5}">
                      <a16:colId xmlns:a16="http://schemas.microsoft.com/office/drawing/2014/main" val="3022112440"/>
                    </a:ext>
                  </a:extLst>
                </a:gridCol>
                <a:gridCol w="677167">
                  <a:extLst>
                    <a:ext uri="{9D8B030D-6E8A-4147-A177-3AD203B41FA5}">
                      <a16:colId xmlns:a16="http://schemas.microsoft.com/office/drawing/2014/main" val="2066140569"/>
                    </a:ext>
                  </a:extLst>
                </a:gridCol>
                <a:gridCol w="677167">
                  <a:extLst>
                    <a:ext uri="{9D8B030D-6E8A-4147-A177-3AD203B41FA5}">
                      <a16:colId xmlns:a16="http://schemas.microsoft.com/office/drawing/2014/main" val="2132930553"/>
                    </a:ext>
                  </a:extLst>
                </a:gridCol>
                <a:gridCol w="677167">
                  <a:extLst>
                    <a:ext uri="{9D8B030D-6E8A-4147-A177-3AD203B41FA5}">
                      <a16:colId xmlns:a16="http://schemas.microsoft.com/office/drawing/2014/main" val="318385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Φ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6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F(</a:t>
                      </a:r>
                      <a:r>
                        <a:rPr lang="en-US" altLang="zh-TW" sz="2400" dirty="0" err="1" smtClean="0"/>
                        <a:t>x,y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ookman Old Style" panose="02050604050505020204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5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0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0794" y="48463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填表 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65433"/>
              </p:ext>
            </p:extLst>
          </p:nvPr>
        </p:nvGraphicFramePr>
        <p:xfrm>
          <a:off x="2035048" y="2257521"/>
          <a:ext cx="8128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895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683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3493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9403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1561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168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9665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X’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Y’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0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6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9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0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0794" y="48463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完成填表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2506"/>
              </p:ext>
            </p:extLst>
          </p:nvPr>
        </p:nvGraphicFramePr>
        <p:xfrm>
          <a:off x="2035048" y="2257521"/>
          <a:ext cx="8128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895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683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3493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9403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1561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168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9665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X’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Y’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-5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-6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0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-6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FF00"/>
                          </a:solidFill>
                        </a:rPr>
                        <a:t>-4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9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20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02739"/>
              </p:ext>
            </p:extLst>
          </p:nvPr>
        </p:nvGraphicFramePr>
        <p:xfrm>
          <a:off x="2035048" y="2257521"/>
          <a:ext cx="8128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895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683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3493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9403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1561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168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9665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X’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Y’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-2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-5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-6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0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-6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∞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FF00"/>
                          </a:solidFill>
                        </a:rPr>
                        <a:t>-4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92146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如何填空字元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5865048" y="3832783"/>
            <a:ext cx="468000" cy="324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7858299" y="4998721"/>
            <a:ext cx="468000" cy="324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6852459" y="4414059"/>
            <a:ext cx="468000" cy="324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847514" y="5453766"/>
            <a:ext cx="4680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787834" y="3153912"/>
            <a:ext cx="4680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5816418" y="4253962"/>
            <a:ext cx="468000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4837040" y="3238271"/>
            <a:ext cx="468000" cy="324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837040" y="3832783"/>
            <a:ext cx="468000" cy="324196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62243" y="3238271"/>
            <a:ext cx="468000" cy="324196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466" y="100469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6" y="1535246"/>
            <a:ext cx="9952381" cy="2590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44" y="4043128"/>
            <a:ext cx="91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4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589" y="221118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0589" y="1830462"/>
            <a:ext cx="10058400" cy="4769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令 </a:t>
            </a:r>
            <a:r>
              <a:rPr lang="en-US" altLang="zh-TW" sz="2800" dirty="0" smtClean="0"/>
              <a:t>F( x , y ) =  1 ,  if x = y</a:t>
            </a:r>
          </a:p>
          <a:p>
            <a:pPr marL="0" indent="0">
              <a:buNone/>
            </a:pPr>
            <a:r>
              <a:rPr lang="en-US" altLang="zh-TW" sz="2800" dirty="0" smtClean="0"/>
              <a:t>    F( x , y ) = -1 ,  if x != y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F( x , y ) = -</a:t>
            </a:r>
            <a:r>
              <a:rPr lang="zh-TW" altLang="en-US" sz="2800" dirty="0" smtClean="0"/>
              <a:t>∞ </a:t>
            </a:r>
            <a:r>
              <a:rPr lang="en-US" altLang="zh-TW" sz="2800" dirty="0" smtClean="0"/>
              <a:t>,  if x = y = β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3600" dirty="0" smtClean="0"/>
              <a:t>     X =  a _ b c _ d    </a:t>
            </a:r>
          </a:p>
          <a:p>
            <a:pPr marL="0" indent="0">
              <a:buNone/>
            </a:pPr>
            <a:r>
              <a:rPr lang="en-US" altLang="zh-TW" sz="3600" dirty="0" smtClean="0"/>
              <a:t>     Y =  a b _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d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							</a:t>
            </a:r>
            <a:r>
              <a:rPr lang="en-US" altLang="zh-TW" sz="3600" dirty="0" smtClean="0">
                <a:solidFill>
                  <a:srgbClr val="FF0000"/>
                </a:solidFill>
              </a:rPr>
              <a:t>Similarity = -4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4821"/>
              </p:ext>
            </p:extLst>
          </p:nvPr>
        </p:nvGraphicFramePr>
        <p:xfrm>
          <a:off x="6420692" y="2126395"/>
          <a:ext cx="507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1107743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2211244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661405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38540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527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9160255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2056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3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F(</a:t>
                      </a:r>
                      <a:r>
                        <a:rPr lang="en-US" altLang="zh-TW" sz="2400" dirty="0" err="1" smtClean="0"/>
                        <a:t>x,y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559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61384"/>
              </p:ext>
            </p:extLst>
          </p:nvPr>
        </p:nvGraphicFramePr>
        <p:xfrm>
          <a:off x="6420692" y="4026270"/>
          <a:ext cx="507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1107743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2211244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661405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38540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527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9160255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2056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Y’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_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3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F(</a:t>
                      </a:r>
                      <a:r>
                        <a:rPr lang="en-US" altLang="zh-TW" sz="2400" dirty="0" err="1" smtClean="0"/>
                        <a:t>x,y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5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5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154505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55894"/>
            <a:ext cx="10817352" cy="478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X’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a</a:t>
            </a:r>
            <a:r>
              <a:rPr lang="en-US" altLang="zh-TW" sz="3600" dirty="0" smtClean="0"/>
              <a:t>      </a:t>
            </a:r>
            <a:r>
              <a:rPr lang="en-US" altLang="zh-TW" sz="2800" dirty="0" smtClean="0"/>
              <a:t>if X’[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] != Y’[ j ]  &amp;&amp;  X</a:t>
            </a:r>
            <a:r>
              <a:rPr lang="en-US" altLang="zh-TW" sz="2800" dirty="0"/>
              <a:t>’[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] and Y</a:t>
            </a:r>
            <a:r>
              <a:rPr lang="en-US" altLang="zh-TW" sz="2800" dirty="0"/>
              <a:t>’[ j </a:t>
            </a:r>
            <a:r>
              <a:rPr lang="en-US" altLang="zh-TW" sz="2800" dirty="0" smtClean="0"/>
              <a:t>] != </a:t>
            </a:r>
            <a:r>
              <a:rPr lang="en-US" altLang="zh-TW" sz="3200" dirty="0"/>
              <a:t>β</a:t>
            </a:r>
            <a:r>
              <a:rPr lang="en-US" altLang="zh-TW" sz="2800" dirty="0" smtClean="0"/>
              <a:t>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Y’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b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/>
              <a:t>(1)</a:t>
            </a:r>
            <a:r>
              <a:rPr lang="zh-TW" altLang="en-US" sz="2400" dirty="0" smtClean="0"/>
              <a:t> 不補空白： 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][ j ] =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– 1][ j – 1] </a:t>
            </a:r>
            <a:r>
              <a:rPr lang="zh-TW" altLang="en-US" sz="2400" dirty="0" smtClean="0"/>
              <a:t>－ </a:t>
            </a:r>
            <a:r>
              <a:rPr lang="en-US" altLang="zh-TW" sz="2400" dirty="0" smtClean="0"/>
              <a:t>1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(2)</a:t>
            </a:r>
            <a:r>
              <a:rPr lang="zh-TW" altLang="en-US" sz="2400" dirty="0" smtClean="0"/>
              <a:t> 在 </a:t>
            </a:r>
            <a:r>
              <a:rPr lang="en-US" altLang="zh-TW" sz="2400" dirty="0" smtClean="0"/>
              <a:t>X’</a:t>
            </a:r>
            <a:r>
              <a:rPr lang="zh-TW" altLang="en-US" sz="2400" dirty="0" smtClean="0"/>
              <a:t> 補空白</a:t>
            </a:r>
            <a:r>
              <a:rPr lang="zh-TW" altLang="en-US" sz="2400" dirty="0"/>
              <a:t>：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][ j ] =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1][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] </a:t>
            </a:r>
            <a:r>
              <a:rPr lang="zh-TW" altLang="en-US" sz="2400" dirty="0" smtClean="0"/>
              <a:t>－ </a:t>
            </a:r>
            <a:r>
              <a:rPr lang="en-US" altLang="zh-TW" sz="24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(3)</a:t>
            </a:r>
            <a:r>
              <a:rPr lang="zh-TW" altLang="en-US" sz="2400" dirty="0" smtClean="0"/>
              <a:t> 在 </a:t>
            </a:r>
            <a:r>
              <a:rPr lang="en-US" altLang="zh-TW" sz="2400" dirty="0" smtClean="0"/>
              <a:t>Y’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補空白：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][ j ] =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 smtClean="0"/>
              <a:t>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][ j </a:t>
            </a:r>
            <a:r>
              <a:rPr lang="en-US" altLang="zh-TW" sz="2400" dirty="0"/>
              <a:t>–</a:t>
            </a:r>
            <a:r>
              <a:rPr lang="en-US" altLang="zh-TW" sz="2400" dirty="0" smtClean="0"/>
              <a:t> 1] </a:t>
            </a:r>
            <a:r>
              <a:rPr lang="zh-TW" altLang="en-US" sz="2400" dirty="0"/>
              <a:t>－ </a:t>
            </a:r>
            <a:r>
              <a:rPr lang="en-US" altLang="zh-TW" sz="2400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2119745" y="1709235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19745" y="2355273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682836" y="2782186"/>
            <a:ext cx="22365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X’ =            </a:t>
            </a:r>
          </a:p>
          <a:p>
            <a:r>
              <a:rPr lang="en-US" altLang="zh-TW" sz="2800" dirty="0"/>
              <a:t>Y’ =          </a:t>
            </a:r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702108" y="2791724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702109" y="3359553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682836" y="4192920"/>
            <a:ext cx="32874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X’ = </a:t>
            </a:r>
            <a:r>
              <a:rPr lang="en-US" altLang="zh-TW" sz="2800" dirty="0" smtClean="0"/>
              <a:t>             _ a         </a:t>
            </a:r>
            <a:endParaRPr lang="en-US" altLang="zh-TW" sz="2800" dirty="0"/>
          </a:p>
          <a:p>
            <a:r>
              <a:rPr lang="en-US" altLang="zh-TW" sz="2800" dirty="0"/>
              <a:t>Y’ =          </a:t>
            </a:r>
            <a:r>
              <a:rPr lang="zh-TW" altLang="en-US" sz="2800" dirty="0" smtClean="0"/>
              <a:t>  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702108" y="4271422"/>
            <a:ext cx="120534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9702107" y="4759680"/>
            <a:ext cx="1579034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82836" y="5485582"/>
            <a:ext cx="32043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X’ = </a:t>
            </a:r>
            <a:r>
              <a:rPr lang="zh-TW" altLang="en-US" sz="2800" dirty="0" smtClean="0"/>
              <a:t>            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         </a:t>
            </a:r>
            <a:endParaRPr lang="en-US" altLang="zh-TW" sz="2800" dirty="0"/>
          </a:p>
          <a:p>
            <a:r>
              <a:rPr lang="en-US" altLang="zh-TW" sz="2800" dirty="0"/>
              <a:t>Y’ = </a:t>
            </a:r>
            <a:r>
              <a:rPr lang="en-US" altLang="zh-TW" sz="2800" dirty="0" smtClean="0"/>
              <a:t>           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_ b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702107" y="5531552"/>
            <a:ext cx="1579034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702106" y="6052342"/>
            <a:ext cx="120534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999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Case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55894"/>
            <a:ext cx="10817352" cy="478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X’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a</a:t>
            </a:r>
            <a:r>
              <a:rPr lang="en-US" altLang="zh-TW" sz="3600" dirty="0" smtClean="0"/>
              <a:t>      </a:t>
            </a:r>
            <a:r>
              <a:rPr lang="en-US" altLang="zh-TW" sz="2800" dirty="0" smtClean="0"/>
              <a:t>if X’[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] = Y’[ j ]  &amp;&amp;  X</a:t>
            </a:r>
            <a:r>
              <a:rPr lang="en-US" altLang="zh-TW" sz="2800" dirty="0"/>
              <a:t>’[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] and Y</a:t>
            </a:r>
            <a:r>
              <a:rPr lang="en-US" altLang="zh-TW" sz="2800" dirty="0"/>
              <a:t>’[ j </a:t>
            </a:r>
            <a:r>
              <a:rPr lang="en-US" altLang="zh-TW" sz="2800" dirty="0" smtClean="0"/>
              <a:t>] != </a:t>
            </a:r>
            <a:r>
              <a:rPr lang="en-US" altLang="zh-TW" sz="3200" dirty="0"/>
              <a:t>β</a:t>
            </a:r>
            <a:r>
              <a:rPr lang="en-US" altLang="zh-TW" sz="2800" dirty="0" smtClean="0"/>
              <a:t>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Y’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a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/>
              <a:t>(1)</a:t>
            </a:r>
            <a:r>
              <a:rPr lang="zh-TW" altLang="en-US" sz="2400" dirty="0" smtClean="0"/>
              <a:t> 不補空白： 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][ j ] =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– 1][ j – 1] </a:t>
            </a:r>
            <a:r>
              <a:rPr lang="zh-TW" altLang="en-US" sz="2400" dirty="0" smtClean="0">
                <a:solidFill>
                  <a:srgbClr val="FF0000"/>
                </a:solidFill>
              </a:rPr>
              <a:t>＋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(2)</a:t>
            </a:r>
            <a:r>
              <a:rPr lang="zh-TW" altLang="en-US" sz="2400" dirty="0" smtClean="0"/>
              <a:t> 在 </a:t>
            </a:r>
            <a:r>
              <a:rPr lang="en-US" altLang="zh-TW" sz="2400" dirty="0" smtClean="0"/>
              <a:t>X’</a:t>
            </a:r>
            <a:r>
              <a:rPr lang="zh-TW" altLang="en-US" sz="2400" dirty="0" smtClean="0"/>
              <a:t> 補空白</a:t>
            </a:r>
            <a:r>
              <a:rPr lang="zh-TW" altLang="en-US" sz="2400" dirty="0"/>
              <a:t>：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][ j ] =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1][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] </a:t>
            </a:r>
            <a:r>
              <a:rPr lang="zh-TW" altLang="en-US" sz="2400" dirty="0" smtClean="0"/>
              <a:t>－ </a:t>
            </a:r>
            <a:r>
              <a:rPr lang="en-US" altLang="zh-TW" sz="24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(3)</a:t>
            </a:r>
            <a:r>
              <a:rPr lang="zh-TW" altLang="en-US" sz="2400" dirty="0" smtClean="0"/>
              <a:t> 在 </a:t>
            </a:r>
            <a:r>
              <a:rPr lang="en-US" altLang="zh-TW" sz="2400" dirty="0" smtClean="0"/>
              <a:t>Y’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補空白： 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][ j ] =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 </a:t>
            </a:r>
            <a:r>
              <a:rPr lang="en-US" altLang="zh-TW" sz="2400" dirty="0" err="1" smtClean="0"/>
              <a:t>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][ j </a:t>
            </a:r>
            <a:r>
              <a:rPr lang="en-US" altLang="zh-TW" sz="2400" dirty="0"/>
              <a:t>–</a:t>
            </a:r>
            <a:r>
              <a:rPr lang="en-US" altLang="zh-TW" sz="2400" dirty="0" smtClean="0"/>
              <a:t> 1] </a:t>
            </a:r>
            <a:r>
              <a:rPr lang="zh-TW" altLang="en-US" sz="2400" dirty="0"/>
              <a:t>－ </a:t>
            </a:r>
            <a:r>
              <a:rPr lang="en-US" altLang="zh-TW" sz="2400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2119745" y="1709235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19745" y="2355273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682836" y="2782186"/>
            <a:ext cx="22365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X’ =            </a:t>
            </a:r>
          </a:p>
          <a:p>
            <a:r>
              <a:rPr lang="en-US" altLang="zh-TW" sz="2800" dirty="0"/>
              <a:t>Y’ =          </a:t>
            </a:r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702108" y="2791724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702109" y="3359553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682836" y="4192920"/>
            <a:ext cx="32874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X’ = </a:t>
            </a:r>
            <a:r>
              <a:rPr lang="en-US" altLang="zh-TW" sz="2800" dirty="0" smtClean="0"/>
              <a:t>             _ a         </a:t>
            </a:r>
            <a:endParaRPr lang="en-US" altLang="zh-TW" sz="2800" dirty="0"/>
          </a:p>
          <a:p>
            <a:r>
              <a:rPr lang="en-US" altLang="zh-TW" sz="2800" dirty="0"/>
              <a:t>Y’ =          </a:t>
            </a:r>
            <a:r>
              <a:rPr lang="zh-TW" altLang="en-US" sz="2800" dirty="0" smtClean="0"/>
              <a:t>  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702108" y="4271422"/>
            <a:ext cx="120534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9702107" y="4759680"/>
            <a:ext cx="1579034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82836" y="5485582"/>
            <a:ext cx="32043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X’ = </a:t>
            </a:r>
            <a:r>
              <a:rPr lang="zh-TW" altLang="en-US" sz="2800" dirty="0" smtClean="0"/>
              <a:t>            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         </a:t>
            </a:r>
            <a:endParaRPr lang="en-US" altLang="zh-TW" sz="2800" dirty="0"/>
          </a:p>
          <a:p>
            <a:r>
              <a:rPr lang="en-US" altLang="zh-TW" sz="2800" dirty="0"/>
              <a:t>Y’ = </a:t>
            </a:r>
            <a:r>
              <a:rPr lang="en-US" altLang="zh-TW" sz="2800" dirty="0" smtClean="0"/>
              <a:t>           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_ a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702107" y="5531552"/>
            <a:ext cx="1579034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702106" y="6052342"/>
            <a:ext cx="120534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999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Case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55894"/>
            <a:ext cx="10817352" cy="478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X’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a</a:t>
            </a:r>
            <a:r>
              <a:rPr lang="en-US" altLang="zh-TW" sz="3600" dirty="0" smtClean="0"/>
              <a:t>      </a:t>
            </a:r>
            <a:r>
              <a:rPr lang="en-US" altLang="zh-TW" sz="2800" dirty="0" smtClean="0"/>
              <a:t>if X’[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] != Y’[ j ]  &amp;&amp;  X</a:t>
            </a:r>
            <a:r>
              <a:rPr lang="en-US" altLang="zh-TW" sz="2800" dirty="0"/>
              <a:t>’[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] or Y</a:t>
            </a:r>
            <a:r>
              <a:rPr lang="en-US" altLang="zh-TW" sz="2800" dirty="0"/>
              <a:t>’[ j </a:t>
            </a:r>
            <a:r>
              <a:rPr lang="en-US" altLang="zh-TW" sz="2800" dirty="0" smtClean="0"/>
              <a:t>] = </a:t>
            </a:r>
            <a:r>
              <a:rPr lang="en-US" altLang="zh-TW" sz="3200" dirty="0"/>
              <a:t>β</a:t>
            </a:r>
            <a:r>
              <a:rPr lang="en-US" altLang="zh-TW" sz="2800" dirty="0" smtClean="0"/>
              <a:t>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Y’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_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不補空白： 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][ j ] =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– 1][ j – 1] </a:t>
            </a:r>
            <a:r>
              <a:rPr lang="zh-TW" altLang="en-US" sz="2400" dirty="0" smtClean="0"/>
              <a:t>－ </a:t>
            </a:r>
            <a:r>
              <a:rPr lang="en-US" altLang="zh-TW" sz="2400" dirty="0" smtClean="0"/>
              <a:t>1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2119745" y="1709235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19745" y="2355273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78524" y="4444731"/>
            <a:ext cx="22365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X’ =            </a:t>
            </a:r>
          </a:p>
          <a:p>
            <a:r>
              <a:rPr lang="en-US" altLang="zh-TW" sz="2800" dirty="0"/>
              <a:t>Y’ =          </a:t>
            </a:r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465985" y="4422393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465985" y="4955597"/>
            <a:ext cx="1579033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1739" y="137144"/>
            <a:ext cx="8822297" cy="1609344"/>
          </a:xfrm>
        </p:spPr>
        <p:txBody>
          <a:bodyPr/>
          <a:lstStyle/>
          <a:p>
            <a:r>
              <a:rPr lang="en-US" altLang="zh-TW" dirty="0" smtClean="0"/>
              <a:t>Case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6663" y="1988403"/>
            <a:ext cx="7824770" cy="448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X’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_</a:t>
            </a:r>
            <a:r>
              <a:rPr lang="en-US" altLang="zh-TW" sz="3600" dirty="0" smtClean="0"/>
              <a:t>      </a:t>
            </a:r>
            <a:r>
              <a:rPr lang="en-US" altLang="zh-TW" sz="2800" dirty="0" smtClean="0"/>
              <a:t>if X’[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] = Y’[ j ] = </a:t>
            </a:r>
            <a:r>
              <a:rPr lang="en-US" altLang="zh-TW" sz="3200" dirty="0"/>
              <a:t>β</a:t>
            </a:r>
            <a:r>
              <a:rPr lang="en-US" altLang="zh-TW" sz="2800" dirty="0" smtClean="0"/>
              <a:t>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Y’ =          </a:t>
            </a:r>
            <a:r>
              <a:rPr lang="en-US" altLang="zh-TW" sz="3600" dirty="0" smtClean="0">
                <a:solidFill>
                  <a:srgbClr val="FF0000"/>
                </a:solidFill>
              </a:rPr>
              <a:t>_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3200" dirty="0" smtClean="0"/>
              <a:t> </a:t>
            </a:r>
          </a:p>
          <a:p>
            <a:pPr marL="0" indent="0">
              <a:buNone/>
            </a:pPr>
            <a:r>
              <a:rPr lang="en-US" altLang="zh-TW" sz="3200" dirty="0" err="1" smtClean="0"/>
              <a:t>dp</a:t>
            </a:r>
            <a:r>
              <a:rPr lang="en-US" altLang="zh-TW" sz="3200" dirty="0" smtClean="0"/>
              <a:t>[ 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 ][ j ] =</a:t>
            </a:r>
            <a:r>
              <a:rPr lang="en-US" altLang="zh-TW" sz="3200" dirty="0"/>
              <a:t> -</a:t>
            </a:r>
            <a:r>
              <a:rPr lang="zh-TW" altLang="en-US" sz="3200" dirty="0"/>
              <a:t>∞</a:t>
            </a:r>
            <a:endParaRPr lang="en-US" altLang="zh-TW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 smtClean="0"/>
              <a:t>在哪補空白都會變成 </a:t>
            </a:r>
            <a:r>
              <a:rPr lang="en-US" altLang="zh-TW" sz="3200" dirty="0" smtClean="0"/>
              <a:t>F( β , β )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217025" y="2093146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217025" y="2721033"/>
            <a:ext cx="1205346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69672" y="4163858"/>
            <a:ext cx="32043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X’ = </a:t>
            </a:r>
            <a:r>
              <a:rPr lang="zh-TW" altLang="en-US" sz="2800" dirty="0" smtClean="0"/>
              <a:t>             </a:t>
            </a:r>
            <a:r>
              <a:rPr lang="en-US" altLang="zh-TW" sz="2800" dirty="0" smtClean="0"/>
              <a:t>_          </a:t>
            </a:r>
            <a:endParaRPr lang="en-US" altLang="zh-TW" sz="2800" dirty="0"/>
          </a:p>
          <a:p>
            <a:r>
              <a:rPr lang="en-US" altLang="zh-TW" sz="2800" dirty="0"/>
              <a:t>Y’ = </a:t>
            </a:r>
            <a:r>
              <a:rPr lang="en-US" altLang="zh-TW" sz="2800" dirty="0" smtClean="0"/>
              <a:t>           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_ _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272318" y="4232009"/>
            <a:ext cx="122912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8272318" y="4674233"/>
            <a:ext cx="1229129" cy="374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389" y="0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遞迴式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0923" y="1503771"/>
            <a:ext cx="9310532" cy="51962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max { </a:t>
            </a:r>
            <a:r>
              <a:rPr lang="en-US" altLang="zh-TW" dirty="0" err="1" smtClean="0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– 1][ j – 1] </a:t>
            </a:r>
            <a:r>
              <a:rPr lang="zh-TW" altLang="en-US" dirty="0"/>
              <a:t>－ </a:t>
            </a:r>
            <a:r>
              <a:rPr lang="en-US" altLang="zh-TW" dirty="0" smtClean="0"/>
              <a:t>1 , </a:t>
            </a:r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1][ j</a:t>
            </a:r>
            <a:r>
              <a:rPr lang="zh-TW" altLang="en-US" dirty="0"/>
              <a:t> </a:t>
            </a:r>
            <a:r>
              <a:rPr lang="en-US" altLang="zh-TW" dirty="0"/>
              <a:t>] </a:t>
            </a:r>
            <a:r>
              <a:rPr lang="zh-TW" altLang="en-US" dirty="0"/>
              <a:t>－ </a:t>
            </a:r>
            <a:r>
              <a:rPr lang="en-US" altLang="zh-TW" dirty="0" smtClean="0"/>
              <a:t>1 , </a:t>
            </a:r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][ j – 1] </a:t>
            </a:r>
            <a:r>
              <a:rPr lang="zh-TW" altLang="en-US" dirty="0"/>
              <a:t>－ </a:t>
            </a:r>
            <a:r>
              <a:rPr lang="en-US" altLang="zh-TW" dirty="0" smtClean="0"/>
              <a:t>1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case 1 : </a:t>
            </a:r>
            <a:r>
              <a:rPr lang="en-US" altLang="zh-TW" dirty="0"/>
              <a:t>if X’[ </a:t>
            </a:r>
            <a:r>
              <a:rPr lang="en-US" altLang="zh-TW" dirty="0" err="1"/>
              <a:t>i</a:t>
            </a:r>
            <a:r>
              <a:rPr lang="en-US" altLang="zh-TW" dirty="0"/>
              <a:t> ] != Y’[ j ]  &amp;&amp;  X’[ </a:t>
            </a:r>
            <a:r>
              <a:rPr lang="en-US" altLang="zh-TW" dirty="0" err="1"/>
              <a:t>i</a:t>
            </a:r>
            <a:r>
              <a:rPr lang="en-US" altLang="zh-TW" dirty="0"/>
              <a:t> ] </a:t>
            </a:r>
            <a:r>
              <a:rPr lang="en-US" altLang="zh-TW" dirty="0" smtClean="0"/>
              <a:t>and </a:t>
            </a:r>
            <a:r>
              <a:rPr lang="en-US" altLang="zh-TW" dirty="0"/>
              <a:t>Y’[ j ] != </a:t>
            </a:r>
            <a:r>
              <a:rPr lang="en-US" altLang="zh-TW" dirty="0" smtClean="0"/>
              <a:t>β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{ </a:t>
            </a:r>
            <a:r>
              <a:rPr lang="en-US" altLang="zh-TW" dirty="0" err="1" smtClean="0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– 1][ j – 1] </a:t>
            </a:r>
            <a:r>
              <a:rPr lang="zh-TW" altLang="en-US" dirty="0"/>
              <a:t>＋ </a:t>
            </a:r>
            <a:r>
              <a:rPr lang="en-US" altLang="zh-TW" dirty="0"/>
              <a:t>1</a:t>
            </a:r>
            <a:r>
              <a:rPr lang="en-US" altLang="zh-TW" dirty="0" smtClean="0"/>
              <a:t> , max { </a:t>
            </a:r>
            <a:r>
              <a:rPr lang="en-US" altLang="zh-TW" dirty="0" err="1" smtClean="0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1][ j</a:t>
            </a:r>
            <a:r>
              <a:rPr lang="zh-TW" altLang="en-US" dirty="0"/>
              <a:t> </a:t>
            </a:r>
            <a:r>
              <a:rPr lang="en-US" altLang="zh-TW" dirty="0"/>
              <a:t>] </a:t>
            </a:r>
            <a:r>
              <a:rPr lang="zh-TW" altLang="en-US" dirty="0"/>
              <a:t>－ </a:t>
            </a:r>
            <a:r>
              <a:rPr lang="en-US" altLang="zh-TW" dirty="0" smtClean="0"/>
              <a:t>1 , </a:t>
            </a:r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][ j – 1] </a:t>
            </a:r>
            <a:r>
              <a:rPr lang="zh-TW" altLang="en-US" dirty="0"/>
              <a:t>－ </a:t>
            </a:r>
            <a:r>
              <a:rPr lang="en-US" altLang="zh-TW" dirty="0" smtClean="0"/>
              <a:t>1 }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case 2 : </a:t>
            </a:r>
            <a:r>
              <a:rPr lang="en-US" altLang="zh-TW" dirty="0"/>
              <a:t>if X’[ </a:t>
            </a:r>
            <a:r>
              <a:rPr lang="en-US" altLang="zh-TW" dirty="0" err="1"/>
              <a:t>i</a:t>
            </a:r>
            <a:r>
              <a:rPr lang="en-US" altLang="zh-TW" dirty="0"/>
              <a:t> ] = Y’[ j ]  &amp;&amp;  X’[ </a:t>
            </a:r>
            <a:r>
              <a:rPr lang="en-US" altLang="zh-TW" dirty="0" err="1"/>
              <a:t>i</a:t>
            </a:r>
            <a:r>
              <a:rPr lang="en-US" altLang="zh-TW" dirty="0"/>
              <a:t> ] and Y’[ j ] != β 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– 1][ j – 1] </a:t>
            </a:r>
            <a:r>
              <a:rPr lang="zh-TW" altLang="en-US" dirty="0"/>
              <a:t>－ </a:t>
            </a:r>
            <a:r>
              <a:rPr lang="en-US" altLang="zh-TW" dirty="0" smtClean="0"/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case 3 : </a:t>
            </a:r>
            <a:r>
              <a:rPr lang="en-US" altLang="zh-TW" dirty="0"/>
              <a:t>if X’[ </a:t>
            </a:r>
            <a:r>
              <a:rPr lang="en-US" altLang="zh-TW" dirty="0" err="1"/>
              <a:t>i</a:t>
            </a:r>
            <a:r>
              <a:rPr lang="en-US" altLang="zh-TW" dirty="0"/>
              <a:t> ] != Y’[ j ]  &amp;&amp;  X’[ </a:t>
            </a:r>
            <a:r>
              <a:rPr lang="en-US" altLang="zh-TW" dirty="0" err="1"/>
              <a:t>i</a:t>
            </a:r>
            <a:r>
              <a:rPr lang="en-US" altLang="zh-TW" dirty="0"/>
              <a:t> ] or Y’[ j ] = β 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800" dirty="0"/>
              <a:t>-</a:t>
            </a:r>
            <a:r>
              <a:rPr lang="zh-TW" altLang="en-US" sz="2800" dirty="0" smtClean="0"/>
              <a:t>∞</a:t>
            </a:r>
            <a:r>
              <a:rPr lang="en-US" altLang="zh-TW" sz="2800" dirty="0" smtClean="0"/>
              <a:t>			</a:t>
            </a:r>
            <a:r>
              <a:rPr lang="en-US" altLang="zh-TW" dirty="0" smtClean="0"/>
              <a:t>case 4 : </a:t>
            </a:r>
            <a:r>
              <a:rPr lang="en-US" altLang="zh-TW" dirty="0"/>
              <a:t>if X’[ </a:t>
            </a:r>
            <a:r>
              <a:rPr lang="en-US" altLang="zh-TW" dirty="0" err="1"/>
              <a:t>i</a:t>
            </a:r>
            <a:r>
              <a:rPr lang="en-US" altLang="zh-TW" dirty="0"/>
              <a:t> ] = Y’[ j ] = β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001" y="3657424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][ j ] = </a:t>
            </a:r>
            <a:endParaRPr lang="zh-TW" altLang="en-US" sz="2400" dirty="0"/>
          </a:p>
        </p:txBody>
      </p:sp>
      <p:sp>
        <p:nvSpPr>
          <p:cNvPr id="5" name="左大括弧 4"/>
          <p:cNvSpPr/>
          <p:nvPr/>
        </p:nvSpPr>
        <p:spPr>
          <a:xfrm>
            <a:off x="1936865" y="1503771"/>
            <a:ext cx="515390" cy="48305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0794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填表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80298"/>
              </p:ext>
            </p:extLst>
          </p:nvPr>
        </p:nvGraphicFramePr>
        <p:xfrm>
          <a:off x="2035048" y="2257521"/>
          <a:ext cx="8128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895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683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3493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9403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15614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0168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9665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X’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Y’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0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_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2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9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1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木刻字型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152</TotalTime>
  <Words>832</Words>
  <Application>Microsoft Office PowerPoint</Application>
  <PresentationFormat>寬螢幕</PresentationFormat>
  <Paragraphs>281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標楷體</vt:lpstr>
      <vt:lpstr>Bookman Old Style</vt:lpstr>
      <vt:lpstr>Century Gothic</vt:lpstr>
      <vt:lpstr>Wingdings</vt:lpstr>
      <vt:lpstr>木刻字型</vt:lpstr>
      <vt:lpstr>HW5 第七題</vt:lpstr>
      <vt:lpstr>題目</vt:lpstr>
      <vt:lpstr>例子</vt:lpstr>
      <vt:lpstr>Case 1</vt:lpstr>
      <vt:lpstr>Case 2</vt:lpstr>
      <vt:lpstr>Case 3</vt:lpstr>
      <vt:lpstr>Case 4</vt:lpstr>
      <vt:lpstr>遞迴式</vt:lpstr>
      <vt:lpstr>填表</vt:lpstr>
      <vt:lpstr>初始值</vt:lpstr>
      <vt:lpstr>填表 continue</vt:lpstr>
      <vt:lpstr>完成填表</vt:lpstr>
      <vt:lpstr>如何填空字元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第七題</dc:title>
  <dc:creator>張哲嘉</dc:creator>
  <cp:lastModifiedBy>張哲嘉</cp:lastModifiedBy>
  <cp:revision>34</cp:revision>
  <dcterms:created xsi:type="dcterms:W3CDTF">2019-04-08T16:50:29Z</dcterms:created>
  <dcterms:modified xsi:type="dcterms:W3CDTF">2019-04-08T19:23:09Z</dcterms:modified>
</cp:coreProperties>
</file>