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3" d="100"/>
          <a:sy n="93"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92597" y="496221"/>
            <a:ext cx="7766936" cy="1646302"/>
          </a:xfrm>
        </p:spPr>
        <p:txBody>
          <a:bodyPr/>
          <a:lstStyle/>
          <a:p>
            <a:pPr algn="ctr"/>
            <a:r>
              <a:rPr lang="zh-HK" altLang="en-US" sz="4800" b="1" dirty="0">
                <a:solidFill>
                  <a:srgbClr val="706363"/>
                </a:solidFill>
                <a:latin typeface="Gen Jyuu Gothic Monospace Norm" pitchFamily="49"/>
              </a:rPr>
              <a:t>演算法</a:t>
            </a:r>
            <a:r>
              <a:rPr lang="en-US" sz="4800" b="1" dirty="0">
                <a:solidFill>
                  <a:srgbClr val="706363"/>
                </a:solidFill>
                <a:latin typeface="Gen Jyuu Gothic Monospace Norm" pitchFamily="49"/>
              </a:rPr>
              <a:t/>
            </a:r>
            <a:br>
              <a:rPr lang="en-US" sz="4800" b="1" dirty="0">
                <a:solidFill>
                  <a:srgbClr val="706363"/>
                </a:solidFill>
                <a:latin typeface="Gen Jyuu Gothic Monospace Norm" pitchFamily="49"/>
              </a:rPr>
            </a:br>
            <a:r>
              <a:rPr lang="en-US" sz="2800" b="1" i="1" dirty="0">
                <a:solidFill>
                  <a:srgbClr val="6D5353"/>
                </a:solidFill>
                <a:latin typeface="Bodoni" pitchFamily="18"/>
              </a:rPr>
              <a:t>Hw6  Promblem1</a:t>
            </a:r>
            <a:endParaRPr lang="en-US" sz="2800" dirty="0"/>
          </a:p>
        </p:txBody>
      </p:sp>
      <p:sp>
        <p:nvSpPr>
          <p:cNvPr id="3" name="副標題 2"/>
          <p:cNvSpPr>
            <a:spLocks noGrp="1"/>
          </p:cNvSpPr>
          <p:nvPr>
            <p:ph type="subTitle" idx="1"/>
          </p:nvPr>
        </p:nvSpPr>
        <p:spPr>
          <a:xfrm>
            <a:off x="1507067" y="2690191"/>
            <a:ext cx="7766936" cy="3485322"/>
          </a:xfrm>
        </p:spPr>
        <p:txBody>
          <a:bodyPr/>
          <a:lstStyle/>
          <a:p>
            <a:pPr lvl="0" algn="ctr">
              <a:lnSpc>
                <a:spcPct val="150000"/>
              </a:lnSpc>
            </a:pPr>
            <a:r>
              <a:rPr lang="en-US" i="1" dirty="0">
                <a:solidFill>
                  <a:srgbClr val="6D5353"/>
                </a:solidFill>
                <a:latin typeface="Bodoni" pitchFamily="18"/>
              </a:rPr>
              <a:t>Group8</a:t>
            </a:r>
          </a:p>
          <a:p>
            <a:pPr lvl="0" algn="ctr">
              <a:lnSpc>
                <a:spcPct val="150000"/>
              </a:lnSpc>
            </a:pPr>
            <a:r>
              <a:rPr lang="en-US" dirty="0">
                <a:solidFill>
                  <a:srgbClr val="6D5353"/>
                </a:solidFill>
                <a:latin typeface="Gen Jyuu Gothic Monospace Norm" pitchFamily="49"/>
              </a:rPr>
              <a:t>	</a:t>
            </a:r>
            <a:r>
              <a:rPr lang="zh-HK" altLang="en-US" dirty="0">
                <a:solidFill>
                  <a:srgbClr val="6D5353"/>
                </a:solidFill>
                <a:latin typeface="Gen Jyuu Gothic Monospace Norm" pitchFamily="49"/>
              </a:rPr>
              <a:t>田敬暘 趙庭浩</a:t>
            </a:r>
          </a:p>
          <a:p>
            <a:pPr lvl="0" algn="ctr">
              <a:lnSpc>
                <a:spcPct val="150000"/>
              </a:lnSpc>
            </a:pPr>
            <a:r>
              <a:rPr lang="en-US" dirty="0">
                <a:solidFill>
                  <a:srgbClr val="6D5353"/>
                </a:solidFill>
                <a:latin typeface="Gen Jyuu Gothic Monospace Norm" pitchFamily="49"/>
              </a:rPr>
              <a:t>	</a:t>
            </a:r>
            <a:r>
              <a:rPr lang="zh-HK" altLang="en-US" dirty="0">
                <a:solidFill>
                  <a:srgbClr val="6D5353"/>
                </a:solidFill>
                <a:latin typeface="Gen Jyuu Gothic Monospace Norm" pitchFamily="49"/>
              </a:rPr>
              <a:t>莊峻琳 杜萬珩</a:t>
            </a:r>
          </a:p>
          <a:p>
            <a:pPr lvl="0" algn="ctr">
              <a:lnSpc>
                <a:spcPct val="150000"/>
              </a:lnSpc>
            </a:pPr>
            <a:r>
              <a:rPr lang="en-US" dirty="0">
                <a:solidFill>
                  <a:srgbClr val="6D5353"/>
                </a:solidFill>
                <a:latin typeface="Gen Jyuu Gothic Monospace Norm" pitchFamily="49"/>
              </a:rPr>
              <a:t>	</a:t>
            </a:r>
            <a:r>
              <a:rPr lang="zh-HK" altLang="en-US" dirty="0">
                <a:solidFill>
                  <a:srgbClr val="6D5353"/>
                </a:solidFill>
                <a:latin typeface="Gen Jyuu Gothic Monospace Norm" pitchFamily="49"/>
              </a:rPr>
              <a:t>鄧又晨 李信鋌</a:t>
            </a:r>
          </a:p>
          <a:p>
            <a:pPr algn="ctr"/>
            <a:endParaRPr lang="en-US" dirty="0"/>
          </a:p>
        </p:txBody>
      </p:sp>
    </p:spTree>
    <p:extLst>
      <p:ext uri="{BB962C8B-B14F-4D97-AF65-F5344CB8AC3E}">
        <p14:creationId xmlns:p14="http://schemas.microsoft.com/office/powerpoint/2010/main" val="2959635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89113"/>
          </a:xfrm>
        </p:spPr>
        <p:txBody>
          <a:bodyPr/>
          <a:lstStyle/>
          <a:p>
            <a:r>
              <a:rPr lang="en-US" dirty="0">
                <a:ea typeface="新細明體" pitchFamily="2"/>
                <a:cs typeface="Tahoma" pitchFamily="2"/>
              </a:rPr>
              <a:t>Tug of War</a:t>
            </a:r>
            <a:endParaRPr lang="en-US" dirty="0"/>
          </a:p>
        </p:txBody>
      </p:sp>
      <p:sp>
        <p:nvSpPr>
          <p:cNvPr id="3" name="內容版面配置區 2"/>
          <p:cNvSpPr>
            <a:spLocks noGrp="1"/>
          </p:cNvSpPr>
          <p:nvPr>
            <p:ph idx="1"/>
          </p:nvPr>
        </p:nvSpPr>
        <p:spPr>
          <a:xfrm>
            <a:off x="677334" y="1426578"/>
            <a:ext cx="8596668" cy="5062331"/>
          </a:xfrm>
        </p:spPr>
        <p:txBody>
          <a:bodyPr>
            <a:normAutofit/>
          </a:bodyPr>
          <a:lstStyle/>
          <a:p>
            <a:pPr lvl="0">
              <a:buClr>
                <a:srgbClr val="0066FF"/>
              </a:buClr>
              <a:buSzPct val="40000"/>
              <a:buFont typeface="StarSymbol"/>
              <a:buChar char="●"/>
            </a:pPr>
            <a:r>
              <a:rPr lang="en-US" sz="3200" dirty="0">
                <a:ea typeface="新細明體" pitchFamily="2"/>
                <a:cs typeface="Tahoma" pitchFamily="2"/>
              </a:rPr>
              <a:t>There are 2n persons whose individual weight is an integer</a:t>
            </a:r>
            <a:r>
              <a:rPr lang="en-US" sz="3200" dirty="0" smtClean="0">
                <a:ea typeface="新細明體" pitchFamily="2"/>
                <a:cs typeface="Tahoma" pitchFamily="2"/>
              </a:rPr>
              <a:t>.</a:t>
            </a:r>
          </a:p>
          <a:p>
            <a:pPr lvl="0">
              <a:buClr>
                <a:srgbClr val="0066FF"/>
              </a:buClr>
              <a:buSzPct val="40000"/>
              <a:buFont typeface="StarSymbol"/>
              <a:buChar char="●"/>
            </a:pPr>
            <a:r>
              <a:rPr lang="en-US" sz="3200" dirty="0" smtClean="0">
                <a:ea typeface="新細明體" pitchFamily="2"/>
                <a:cs typeface="Tahoma" pitchFamily="2"/>
              </a:rPr>
              <a:t>a</a:t>
            </a:r>
            <a:r>
              <a:rPr lang="en-US" sz="3200" dirty="0">
                <a:ea typeface="新細明體" pitchFamily="2"/>
                <a:cs typeface="Tahoma" pitchFamily="2"/>
              </a:rPr>
              <a:t>. Design an algorithm to decide whether they can be divided into two teams with equal weight.</a:t>
            </a:r>
          </a:p>
          <a:p>
            <a:pPr lvl="0">
              <a:buClr>
                <a:srgbClr val="0066FF"/>
              </a:buClr>
              <a:buSzPct val="40000"/>
              <a:buFont typeface="StarSymbol"/>
              <a:buChar char="●"/>
            </a:pPr>
            <a:r>
              <a:rPr lang="en-US" sz="3200" dirty="0" smtClean="0">
                <a:ea typeface="新細明體" pitchFamily="2"/>
                <a:cs typeface="Tahoma" pitchFamily="2"/>
              </a:rPr>
              <a:t>b</a:t>
            </a:r>
            <a:r>
              <a:rPr lang="en-US" sz="3200" dirty="0">
                <a:ea typeface="新細明體" pitchFamily="2"/>
                <a:cs typeface="Tahoma" pitchFamily="2"/>
              </a:rPr>
              <a:t>. Design an algorithm to decide whether they can be divided into two teams with equal weight and each team has exactly n persons</a:t>
            </a:r>
            <a:r>
              <a:rPr lang="en-US" sz="3200" dirty="0" smtClean="0">
                <a:ea typeface="新細明體" pitchFamily="2"/>
                <a:cs typeface="Tahoma" pitchFamily="2"/>
              </a:rPr>
              <a:t>.</a:t>
            </a:r>
            <a:endParaRPr lang="en-US" sz="3200" dirty="0">
              <a:ea typeface="新細明體" pitchFamily="2"/>
              <a:cs typeface="Tahoma" pitchFamily="2"/>
            </a:endParaRPr>
          </a:p>
        </p:txBody>
      </p:sp>
    </p:spTree>
    <p:extLst>
      <p:ext uri="{BB962C8B-B14F-4D97-AF65-F5344CB8AC3E}">
        <p14:creationId xmlns:p14="http://schemas.microsoft.com/office/powerpoint/2010/main" val="200679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288324"/>
            <a:ext cx="8596668" cy="766119"/>
          </a:xfrm>
        </p:spPr>
        <p:txBody>
          <a:bodyPr/>
          <a:lstStyle/>
          <a:p>
            <a:r>
              <a:rPr lang="en-US" dirty="0" smtClean="0"/>
              <a:t>Example</a:t>
            </a:r>
            <a:endParaRPr lang="en-US" dirty="0"/>
          </a:p>
        </p:txBody>
      </p:sp>
      <p:sp>
        <p:nvSpPr>
          <p:cNvPr id="3" name="內容版面配置區 2"/>
          <p:cNvSpPr>
            <a:spLocks noGrp="1"/>
          </p:cNvSpPr>
          <p:nvPr>
            <p:ph idx="1"/>
          </p:nvPr>
        </p:nvSpPr>
        <p:spPr>
          <a:xfrm>
            <a:off x="677334" y="1276866"/>
            <a:ext cx="8596668" cy="5329880"/>
          </a:xfrm>
        </p:spPr>
        <p:txBody>
          <a:bodyPr>
            <a:normAutofit/>
          </a:bodyPr>
          <a:lstStyle/>
          <a:p>
            <a:r>
              <a:rPr lang="en-US" sz="2800" dirty="0" smtClean="0"/>
              <a:t>A. [13,14,15,16,17,18]  cannot divide into two groups with equal weight.</a:t>
            </a:r>
          </a:p>
          <a:p>
            <a:r>
              <a:rPr lang="en-US" sz="2800" dirty="0" smtClean="0"/>
              <a:t>B. [</a:t>
            </a:r>
            <a:r>
              <a:rPr lang="en-US" sz="2800" dirty="0" smtClean="0"/>
              <a:t>10,14,14,15,24,25] </a:t>
            </a:r>
            <a:r>
              <a:rPr lang="en-US" sz="2800" dirty="0" smtClean="0"/>
              <a:t>can divide into two groups with equal weight, but each team does not have the same member. </a:t>
            </a:r>
          </a:p>
          <a:p>
            <a:r>
              <a:rPr lang="en-US" sz="2800" dirty="0" smtClean="0"/>
              <a:t>[</a:t>
            </a:r>
            <a:r>
              <a:rPr lang="en-US" sz="2800" dirty="0" smtClean="0"/>
              <a:t>10,14,14,15</a:t>
            </a:r>
            <a:r>
              <a:rPr lang="en-US" sz="2800" dirty="0" smtClean="0"/>
              <a:t>] == </a:t>
            </a:r>
            <a:r>
              <a:rPr lang="en-US" sz="2800" smtClean="0"/>
              <a:t>[24,25]</a:t>
            </a:r>
            <a:endParaRPr lang="en-US" sz="2800" dirty="0" smtClean="0"/>
          </a:p>
          <a:p>
            <a:r>
              <a:rPr lang="en-US" sz="2800" dirty="0"/>
              <a:t>C</a:t>
            </a:r>
            <a:r>
              <a:rPr lang="en-US" sz="2800" dirty="0" smtClean="0"/>
              <a:t>. [16,17,17,18,19,19]  can divide into two groups with equal weight and each team has exactly 3 person.</a:t>
            </a:r>
          </a:p>
          <a:p>
            <a:r>
              <a:rPr lang="en-US" sz="2800" dirty="0" smtClean="0"/>
              <a:t>[16,18,19] == [17,17,19]</a:t>
            </a:r>
          </a:p>
        </p:txBody>
      </p:sp>
    </p:spTree>
    <p:extLst>
      <p:ext uri="{BB962C8B-B14F-4D97-AF65-F5344CB8AC3E}">
        <p14:creationId xmlns:p14="http://schemas.microsoft.com/office/powerpoint/2010/main" val="205360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62609"/>
          </a:xfrm>
        </p:spPr>
        <p:txBody>
          <a:bodyPr/>
          <a:lstStyle/>
          <a:p>
            <a:r>
              <a:rPr lang="en-US" dirty="0">
                <a:ea typeface="新細明體" pitchFamily="2"/>
                <a:cs typeface="Tahoma" pitchFamily="2"/>
              </a:rPr>
              <a:t>Thinking Path</a:t>
            </a:r>
            <a:endParaRPr lang="en-US" dirty="0"/>
          </a:p>
        </p:txBody>
      </p:sp>
      <p:sp>
        <p:nvSpPr>
          <p:cNvPr id="3" name="內容版面配置區 2"/>
          <p:cNvSpPr>
            <a:spLocks noGrp="1"/>
          </p:cNvSpPr>
          <p:nvPr>
            <p:ph idx="1"/>
          </p:nvPr>
        </p:nvSpPr>
        <p:spPr>
          <a:xfrm>
            <a:off x="677333" y="1524001"/>
            <a:ext cx="10254278" cy="5075582"/>
          </a:xfrm>
        </p:spPr>
        <p:txBody>
          <a:bodyPr>
            <a:noAutofit/>
          </a:bodyPr>
          <a:lstStyle/>
          <a:p>
            <a:pPr lvl="0">
              <a:buClr>
                <a:srgbClr val="0066FF"/>
              </a:buClr>
              <a:buSzPct val="40000"/>
              <a:buFont typeface="StarSymbol"/>
              <a:buChar char="●"/>
            </a:pPr>
            <a:r>
              <a:rPr lang="en-US" sz="2800" dirty="0" smtClean="0">
                <a:ea typeface="新細明體" pitchFamily="2"/>
                <a:cs typeface="Tahoma" pitchFamily="2"/>
              </a:rPr>
              <a:t>We </a:t>
            </a:r>
            <a:r>
              <a:rPr lang="en-US" sz="2800" dirty="0">
                <a:ea typeface="新細明體" pitchFamily="2"/>
                <a:cs typeface="Tahoma" pitchFamily="2"/>
              </a:rPr>
              <a:t>try every possible subset of half size. If one subset of half size is formed, the remaining elements form the other subset. We initialize current set as empty and one by one build it.</a:t>
            </a:r>
          </a:p>
          <a:p>
            <a:pPr lvl="0">
              <a:buClr>
                <a:srgbClr val="0066FF"/>
              </a:buClr>
              <a:buSzPct val="40000"/>
              <a:buFont typeface="StarSymbol"/>
              <a:buChar char="●"/>
            </a:pPr>
            <a:r>
              <a:rPr lang="en-US" sz="2800" dirty="0" smtClean="0">
                <a:ea typeface="新細明體" pitchFamily="2"/>
                <a:cs typeface="Tahoma" pitchFamily="2"/>
              </a:rPr>
              <a:t>There </a:t>
            </a:r>
            <a:r>
              <a:rPr lang="en-US" sz="2800" dirty="0">
                <a:ea typeface="新細明體" pitchFamily="2"/>
                <a:cs typeface="Tahoma" pitchFamily="2"/>
              </a:rPr>
              <a:t>are two possibilities for every element, either it is part of current set, or it is part of the remaining elements (other subset). We consider both possibilities for every element. When the size of current set becomes n/2, we check whether this solutions is better than the best solution available so far. If it is, then we update the best solution.</a:t>
            </a:r>
            <a:endParaRPr lang="en-US" sz="2800" dirty="0"/>
          </a:p>
        </p:txBody>
      </p:sp>
    </p:spTree>
    <p:extLst>
      <p:ext uri="{BB962C8B-B14F-4D97-AF65-F5344CB8AC3E}">
        <p14:creationId xmlns:p14="http://schemas.microsoft.com/office/powerpoint/2010/main" val="28658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49357"/>
          </a:xfrm>
        </p:spPr>
        <p:txBody>
          <a:bodyPr/>
          <a:lstStyle/>
          <a:p>
            <a:r>
              <a:rPr lang="en-US" dirty="0">
                <a:ea typeface="新細明體" pitchFamily="2"/>
                <a:cs typeface="Tahoma" pitchFamily="2"/>
              </a:rPr>
              <a:t>Pseudo code</a:t>
            </a:r>
            <a:endParaRPr lang="en-US" dirty="0"/>
          </a:p>
        </p:txBody>
      </p:sp>
      <p:sp>
        <p:nvSpPr>
          <p:cNvPr id="3" name="內容版面配置區 2"/>
          <p:cNvSpPr>
            <a:spLocks noGrp="1"/>
          </p:cNvSpPr>
          <p:nvPr>
            <p:ph idx="1"/>
          </p:nvPr>
        </p:nvSpPr>
        <p:spPr>
          <a:xfrm>
            <a:off x="677333" y="1258958"/>
            <a:ext cx="6885001" cy="5287616"/>
          </a:xfrm>
        </p:spPr>
        <p:txBody>
          <a:bodyPr>
            <a:normAutofit fontScale="25000" lnSpcReduction="20000"/>
          </a:bodyPr>
          <a:lstStyle/>
          <a:p>
            <a:pPr lvl="0">
              <a:buClr>
                <a:srgbClr val="0066FF"/>
              </a:buClr>
              <a:buSzPct val="40000"/>
              <a:buFont typeface="StarSymbol"/>
              <a:buChar char="●"/>
            </a:pPr>
            <a:r>
              <a:rPr lang="en-US" sz="4800" dirty="0">
                <a:ea typeface="新細明體" pitchFamily="2"/>
                <a:cs typeface="Tahoma" pitchFamily="2"/>
              </a:rPr>
              <a:t>Begin</a:t>
            </a:r>
          </a:p>
          <a:p>
            <a:pPr lvl="0">
              <a:buClr>
                <a:srgbClr val="0066FF"/>
              </a:buClr>
              <a:buSzPct val="40000"/>
              <a:buFont typeface="StarSymbol"/>
              <a:buChar char="●"/>
            </a:pPr>
            <a:r>
              <a:rPr lang="en-US" sz="4800" dirty="0">
                <a:ea typeface="新細明體" pitchFamily="2"/>
                <a:cs typeface="Tahoma" pitchFamily="2"/>
              </a:rPr>
              <a:t>   if position = n, then     //when all elements are taken</a:t>
            </a:r>
          </a:p>
          <a:p>
            <a:pPr lvl="0">
              <a:buClr>
                <a:srgbClr val="0066FF"/>
              </a:buClr>
              <a:buSzPct val="40000"/>
              <a:buFont typeface="StarSymbol"/>
              <a:buChar char="●"/>
            </a:pPr>
            <a:r>
              <a:rPr lang="en-US" sz="4800" dirty="0">
                <a:ea typeface="新細明體" pitchFamily="2"/>
                <a:cs typeface="Tahoma" pitchFamily="2"/>
              </a:rPr>
              <a:t>      return</a:t>
            </a:r>
          </a:p>
          <a:p>
            <a:pPr lvl="0">
              <a:buClr>
                <a:srgbClr val="0066FF"/>
              </a:buClr>
              <a:buSzPct val="40000"/>
              <a:buFont typeface="StarSymbol"/>
              <a:buChar char="●"/>
            </a:pPr>
            <a:r>
              <a:rPr lang="en-US" sz="4800" dirty="0">
                <a:ea typeface="新細明體" pitchFamily="2"/>
                <a:cs typeface="Tahoma" pitchFamily="2"/>
              </a:rPr>
              <a:t>   if (n/2-select) &gt; (n - position), then</a:t>
            </a:r>
          </a:p>
          <a:p>
            <a:pPr lvl="0">
              <a:buClr>
                <a:srgbClr val="0066FF"/>
              </a:buClr>
              <a:buSzPct val="40000"/>
              <a:buFont typeface="StarSymbol"/>
              <a:buChar char="●"/>
            </a:pPr>
            <a:r>
              <a:rPr lang="en-US" sz="4800" dirty="0">
                <a:ea typeface="新細明體" pitchFamily="2"/>
                <a:cs typeface="Tahoma" pitchFamily="2"/>
              </a:rPr>
              <a:t>      return</a:t>
            </a:r>
          </a:p>
          <a:p>
            <a:pPr lvl="0">
              <a:buClr>
                <a:srgbClr val="0066FF"/>
              </a:buClr>
              <a:buSzPct val="40000"/>
              <a:buFont typeface="StarSymbol"/>
              <a:buChar char="●"/>
            </a:pPr>
            <a:r>
              <a:rPr lang="en-US" sz="4800" dirty="0" smtClean="0">
                <a:ea typeface="新細明體" pitchFamily="2"/>
                <a:cs typeface="Tahoma" pitchFamily="2"/>
              </a:rPr>
              <a:t>   </a:t>
            </a:r>
            <a:r>
              <a:rPr lang="en-US" sz="4800" dirty="0" err="1" smtClean="0">
                <a:ea typeface="新細明體" pitchFamily="2"/>
                <a:cs typeface="Tahoma" pitchFamily="2"/>
              </a:rPr>
              <a:t>tugOfWar</a:t>
            </a:r>
            <a:r>
              <a:rPr lang="en-US" sz="4800" dirty="0" smtClean="0">
                <a:ea typeface="新細明體" pitchFamily="2"/>
                <a:cs typeface="Tahoma" pitchFamily="2"/>
              </a:rPr>
              <a:t>(weight, n, current, select, sol, diff, sum, total, position+1)</a:t>
            </a:r>
          </a:p>
          <a:p>
            <a:pPr lvl="0">
              <a:buClr>
                <a:srgbClr val="0066FF"/>
              </a:buClr>
              <a:buSzPct val="40000"/>
              <a:buFont typeface="StarSymbol"/>
              <a:buChar char="●"/>
            </a:pPr>
            <a:r>
              <a:rPr lang="en-US" sz="4800" dirty="0" smtClean="0">
                <a:ea typeface="新細明體" pitchFamily="2"/>
                <a:cs typeface="Tahoma" pitchFamily="2"/>
              </a:rPr>
              <a:t>   </a:t>
            </a:r>
            <a:r>
              <a:rPr lang="en-US" sz="4800" dirty="0">
                <a:ea typeface="新細明體" pitchFamily="2"/>
                <a:cs typeface="Tahoma" pitchFamily="2"/>
              </a:rPr>
              <a:t>select := select + 1</a:t>
            </a:r>
          </a:p>
          <a:p>
            <a:pPr lvl="0">
              <a:buClr>
                <a:srgbClr val="0066FF"/>
              </a:buClr>
              <a:buSzPct val="40000"/>
              <a:buFont typeface="StarSymbol"/>
              <a:buChar char="●"/>
            </a:pPr>
            <a:r>
              <a:rPr lang="en-US" sz="4800" dirty="0">
                <a:ea typeface="新細明體" pitchFamily="2"/>
                <a:cs typeface="Tahoma" pitchFamily="2"/>
              </a:rPr>
              <a:t>   total := total + weight[position]</a:t>
            </a:r>
          </a:p>
          <a:p>
            <a:pPr lvl="0">
              <a:buClr>
                <a:srgbClr val="0066FF"/>
              </a:buClr>
              <a:buSzPct val="40000"/>
              <a:buFont typeface="StarSymbol"/>
              <a:buChar char="●"/>
            </a:pPr>
            <a:r>
              <a:rPr lang="en-US" sz="4800" dirty="0">
                <a:ea typeface="新細明體" pitchFamily="2"/>
                <a:cs typeface="Tahoma" pitchFamily="2"/>
              </a:rPr>
              <a:t>   current[position] := true      //when item at position is </a:t>
            </a:r>
            <a:r>
              <a:rPr lang="en-US" sz="4800" dirty="0" smtClean="0">
                <a:ea typeface="新細明體" pitchFamily="2"/>
                <a:cs typeface="Tahoma" pitchFamily="2"/>
              </a:rPr>
              <a:t>taken</a:t>
            </a:r>
            <a:endParaRPr lang="en-US" sz="4800" dirty="0">
              <a:ea typeface="新細明體" pitchFamily="2"/>
              <a:cs typeface="Tahoma" pitchFamily="2"/>
            </a:endParaRPr>
          </a:p>
          <a:p>
            <a:pPr lvl="0">
              <a:buClr>
                <a:srgbClr val="0066FF"/>
              </a:buClr>
              <a:buSzPct val="40000"/>
              <a:buFont typeface="StarSymbol"/>
              <a:buChar char="●"/>
            </a:pPr>
            <a:r>
              <a:rPr lang="en-US" sz="4800" dirty="0">
                <a:ea typeface="新細明體" pitchFamily="2"/>
                <a:cs typeface="Tahoma" pitchFamily="2"/>
              </a:rPr>
              <a:t>   if select = n/2, then</a:t>
            </a:r>
          </a:p>
          <a:p>
            <a:pPr lvl="0">
              <a:buClr>
                <a:srgbClr val="0066FF"/>
              </a:buClr>
              <a:buSzPct val="40000"/>
              <a:buFont typeface="StarSymbol"/>
              <a:buChar char="●"/>
            </a:pPr>
            <a:r>
              <a:rPr lang="en-US" sz="4800" dirty="0">
                <a:ea typeface="新細明體" pitchFamily="2"/>
                <a:cs typeface="Tahoma" pitchFamily="2"/>
              </a:rPr>
              <a:t>      if difference of (sum/2 and total) &lt; diff, then</a:t>
            </a:r>
          </a:p>
          <a:p>
            <a:pPr lvl="0">
              <a:buClr>
                <a:srgbClr val="0066FF"/>
              </a:buClr>
              <a:buSzPct val="40000"/>
              <a:buFont typeface="StarSymbol"/>
              <a:buChar char="●"/>
            </a:pPr>
            <a:r>
              <a:rPr lang="en-US" sz="4800" dirty="0">
                <a:ea typeface="新細明體" pitchFamily="2"/>
                <a:cs typeface="Tahoma" pitchFamily="2"/>
              </a:rPr>
              <a:t>         diff := difference of (sum/2 and total)</a:t>
            </a:r>
          </a:p>
          <a:p>
            <a:pPr lvl="0">
              <a:buClr>
                <a:srgbClr val="0066FF"/>
              </a:buClr>
              <a:buSzPct val="40000"/>
              <a:buFont typeface="StarSymbol"/>
              <a:buChar char="●"/>
            </a:pPr>
            <a:r>
              <a:rPr lang="en-US" sz="4800" dirty="0">
                <a:ea typeface="新細明體" pitchFamily="2"/>
                <a:cs typeface="Tahoma" pitchFamily="2"/>
              </a:rPr>
              <a:t>         for </a:t>
            </a:r>
            <a:r>
              <a:rPr lang="en-US" sz="4800" dirty="0" err="1">
                <a:ea typeface="新細明體" pitchFamily="2"/>
                <a:cs typeface="Tahoma" pitchFamily="2"/>
              </a:rPr>
              <a:t>i</a:t>
            </a:r>
            <a:r>
              <a:rPr lang="en-US" sz="4800" dirty="0">
                <a:ea typeface="新細明體" pitchFamily="2"/>
                <a:cs typeface="Tahoma" pitchFamily="2"/>
              </a:rPr>
              <a:t> := 0 to n, do</a:t>
            </a:r>
          </a:p>
          <a:p>
            <a:pPr lvl="0">
              <a:buClr>
                <a:srgbClr val="0066FF"/>
              </a:buClr>
              <a:buSzPct val="40000"/>
              <a:buFont typeface="StarSymbol"/>
              <a:buChar char="●"/>
            </a:pPr>
            <a:r>
              <a:rPr lang="en-US" sz="4800" dirty="0">
                <a:ea typeface="新細明體" pitchFamily="2"/>
                <a:cs typeface="Tahoma" pitchFamily="2"/>
              </a:rPr>
              <a:t>            sol[</a:t>
            </a:r>
            <a:r>
              <a:rPr lang="en-US" sz="4800" dirty="0" err="1">
                <a:ea typeface="新細明體" pitchFamily="2"/>
                <a:cs typeface="Tahoma" pitchFamily="2"/>
              </a:rPr>
              <a:t>i</a:t>
            </a:r>
            <a:r>
              <a:rPr lang="en-US" sz="4800" dirty="0">
                <a:ea typeface="新細明體" pitchFamily="2"/>
                <a:cs typeface="Tahoma" pitchFamily="2"/>
              </a:rPr>
              <a:t>] := current[</a:t>
            </a:r>
            <a:r>
              <a:rPr lang="en-US" sz="4800" dirty="0" err="1">
                <a:ea typeface="新細明體" pitchFamily="2"/>
                <a:cs typeface="Tahoma" pitchFamily="2"/>
              </a:rPr>
              <a:t>i</a:t>
            </a:r>
            <a:r>
              <a:rPr lang="en-US" sz="4800" dirty="0">
                <a:ea typeface="新細明體" pitchFamily="2"/>
                <a:cs typeface="Tahoma" pitchFamily="2"/>
              </a:rPr>
              <a:t>]</a:t>
            </a:r>
          </a:p>
          <a:p>
            <a:pPr lvl="0">
              <a:buClr>
                <a:srgbClr val="0066FF"/>
              </a:buClr>
              <a:buSzPct val="40000"/>
              <a:buFont typeface="StarSymbol"/>
              <a:buChar char="●"/>
            </a:pPr>
            <a:r>
              <a:rPr lang="en-US" sz="4800" dirty="0">
                <a:ea typeface="新細明體" pitchFamily="2"/>
                <a:cs typeface="Tahoma" pitchFamily="2"/>
              </a:rPr>
              <a:t>         done</a:t>
            </a:r>
          </a:p>
          <a:p>
            <a:pPr lvl="0">
              <a:buClr>
                <a:srgbClr val="0066FF"/>
              </a:buClr>
              <a:buSzPct val="40000"/>
              <a:buFont typeface="StarSymbol"/>
              <a:buChar char="●"/>
            </a:pPr>
            <a:r>
              <a:rPr lang="en-US" sz="4800" dirty="0">
                <a:ea typeface="新細明體" pitchFamily="2"/>
                <a:cs typeface="Tahoma" pitchFamily="2"/>
              </a:rPr>
              <a:t>   else</a:t>
            </a:r>
          </a:p>
          <a:p>
            <a:pPr lvl="0">
              <a:buClr>
                <a:srgbClr val="0066FF"/>
              </a:buClr>
              <a:buSzPct val="40000"/>
              <a:buFont typeface="StarSymbol"/>
              <a:buChar char="●"/>
            </a:pPr>
            <a:r>
              <a:rPr lang="en-US" sz="4800" dirty="0">
                <a:ea typeface="新細明體" pitchFamily="2"/>
                <a:cs typeface="Tahoma" pitchFamily="2"/>
              </a:rPr>
              <a:t>      </a:t>
            </a:r>
            <a:r>
              <a:rPr lang="en-US" sz="4800" dirty="0" err="1">
                <a:ea typeface="新細明體" pitchFamily="2"/>
                <a:cs typeface="Tahoma" pitchFamily="2"/>
              </a:rPr>
              <a:t>tugOfWar</a:t>
            </a:r>
            <a:r>
              <a:rPr lang="en-US" sz="4800" dirty="0">
                <a:ea typeface="新細明體" pitchFamily="2"/>
                <a:cs typeface="Tahoma" pitchFamily="2"/>
              </a:rPr>
              <a:t>(weight, n, current, select, sol, diff, sum, total, position+1)</a:t>
            </a:r>
          </a:p>
          <a:p>
            <a:pPr lvl="0">
              <a:buClr>
                <a:srgbClr val="0066FF"/>
              </a:buClr>
              <a:buSzPct val="40000"/>
              <a:buFont typeface="StarSymbol"/>
              <a:buChar char="●"/>
            </a:pPr>
            <a:r>
              <a:rPr lang="en-US" sz="4800" dirty="0">
                <a:ea typeface="新細明體" pitchFamily="2"/>
                <a:cs typeface="Tahoma" pitchFamily="2"/>
              </a:rPr>
              <a:t>   current[position] := false    //remove current element if not properly done</a:t>
            </a:r>
          </a:p>
          <a:p>
            <a:pPr lvl="0">
              <a:buClr>
                <a:srgbClr val="0066FF"/>
              </a:buClr>
              <a:buSzPct val="40000"/>
              <a:buFont typeface="StarSymbol"/>
              <a:buChar char="●"/>
            </a:pPr>
            <a:r>
              <a:rPr lang="en-US" sz="4800" dirty="0">
                <a:ea typeface="新細明體" pitchFamily="2"/>
                <a:cs typeface="Tahoma" pitchFamily="2"/>
              </a:rPr>
              <a:t>Check number of members are the same or not, then print the </a:t>
            </a:r>
            <a:r>
              <a:rPr lang="en-US" sz="4800" dirty="0" smtClean="0">
                <a:ea typeface="新細明體" pitchFamily="2"/>
                <a:cs typeface="Tahoma" pitchFamily="2"/>
              </a:rPr>
              <a:t>results </a:t>
            </a:r>
            <a:r>
              <a:rPr lang="zh-CN" altLang="en-US" sz="4800" dirty="0" smtClean="0">
                <a:ea typeface="新細明體" pitchFamily="2"/>
                <a:cs typeface="Tahoma" pitchFamily="2"/>
              </a:rPr>
              <a:t>， </a:t>
            </a:r>
            <a:r>
              <a:rPr lang="en-US" altLang="zh-CN" sz="4800" dirty="0" smtClean="0">
                <a:ea typeface="新細明體" pitchFamily="2"/>
                <a:cs typeface="Tahoma" pitchFamily="2"/>
              </a:rPr>
              <a:t>used in b</a:t>
            </a:r>
            <a:endParaRPr lang="en-US" sz="4800" dirty="0">
              <a:ea typeface="新細明體" pitchFamily="2"/>
              <a:cs typeface="Tahoma" pitchFamily="2"/>
            </a:endParaRPr>
          </a:p>
          <a:p>
            <a:pPr lvl="0">
              <a:buClr>
                <a:srgbClr val="0066FF"/>
              </a:buClr>
              <a:buSzPct val="40000"/>
              <a:buFont typeface="StarSymbol"/>
              <a:buChar char="●"/>
            </a:pPr>
            <a:r>
              <a:rPr lang="en-US" sz="4800" dirty="0">
                <a:ea typeface="新細明體" pitchFamily="2"/>
                <a:cs typeface="Tahoma" pitchFamily="2"/>
              </a:rPr>
              <a:t>End</a:t>
            </a:r>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437476752"/>
              </p:ext>
            </p:extLst>
          </p:nvPr>
        </p:nvGraphicFramePr>
        <p:xfrm>
          <a:off x="8073081" y="285816"/>
          <a:ext cx="3874291" cy="3505200"/>
        </p:xfrm>
        <a:graphic>
          <a:graphicData uri="http://schemas.openxmlformats.org/drawingml/2006/table">
            <a:tbl>
              <a:tblPr firstRow="1" bandRow="1">
                <a:tableStyleId>{5C22544A-7EE6-4342-B048-85BDC9FD1C3A}</a:tableStyleId>
              </a:tblPr>
              <a:tblGrid>
                <a:gridCol w="1025734">
                  <a:extLst>
                    <a:ext uri="{9D8B030D-6E8A-4147-A177-3AD203B41FA5}">
                      <a16:colId xmlns:a16="http://schemas.microsoft.com/office/drawing/2014/main" val="3219379167"/>
                    </a:ext>
                  </a:extLst>
                </a:gridCol>
                <a:gridCol w="2848557">
                  <a:extLst>
                    <a:ext uri="{9D8B030D-6E8A-4147-A177-3AD203B41FA5}">
                      <a16:colId xmlns:a16="http://schemas.microsoft.com/office/drawing/2014/main" val="170967471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weight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Set of given weights</a:t>
                      </a:r>
                    </a:p>
                  </a:txBody>
                  <a:tcPr/>
                </a:tc>
                <a:extLst>
                  <a:ext uri="{0D108BD9-81ED-4DB2-BD59-A6C34878D82A}">
                    <a16:rowId xmlns:a16="http://schemas.microsoft.com/office/drawing/2014/main" val="39109204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number of weights</a:t>
                      </a:r>
                    </a:p>
                  </a:txBody>
                  <a:tcPr/>
                </a:tc>
                <a:extLst>
                  <a:ext uri="{0D108BD9-81ED-4DB2-BD59-A6C34878D82A}">
                    <a16:rowId xmlns:a16="http://schemas.microsoft.com/office/drawing/2014/main" val="26485112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current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current list</a:t>
                      </a:r>
                    </a:p>
                  </a:txBody>
                  <a:tcPr/>
                </a:tc>
                <a:extLst>
                  <a:ext uri="{0D108BD9-81ED-4DB2-BD59-A6C34878D82A}">
                    <a16:rowId xmlns:a16="http://schemas.microsoft.com/office/drawing/2014/main" val="233355024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select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number of selected items</a:t>
                      </a:r>
                    </a:p>
                  </a:txBody>
                  <a:tcPr/>
                </a:tc>
                <a:extLst>
                  <a:ext uri="{0D108BD9-81ED-4DB2-BD59-A6C34878D82A}">
                    <a16:rowId xmlns:a16="http://schemas.microsoft.com/office/drawing/2014/main" val="17221994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sol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Difference of two subset of sum</a:t>
                      </a:r>
                    </a:p>
                  </a:txBody>
                  <a:tcPr/>
                </a:tc>
                <a:extLst>
                  <a:ext uri="{0D108BD9-81ED-4DB2-BD59-A6C34878D82A}">
                    <a16:rowId xmlns:a16="http://schemas.microsoft.com/office/drawing/2014/main" val="22174056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diff</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the sum of all items</a:t>
                      </a:r>
                    </a:p>
                  </a:txBody>
                  <a:tcPr/>
                </a:tc>
                <a:extLst>
                  <a:ext uri="{0D108BD9-81ED-4DB2-BD59-A6C34878D82A}">
                    <a16:rowId xmlns:a16="http://schemas.microsoft.com/office/drawing/2014/main" val="35915034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total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total in the subset</a:t>
                      </a:r>
                    </a:p>
                  </a:txBody>
                  <a:tcPr/>
                </a:tc>
                <a:extLst>
                  <a:ext uri="{0D108BD9-81ED-4DB2-BD59-A6C34878D82A}">
                    <a16:rowId xmlns:a16="http://schemas.microsoft.com/office/drawing/2014/main" val="6764898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ln>
                            <a:noFill/>
                          </a:ln>
                          <a:latin typeface="Liberation Sans" pitchFamily="18"/>
                          <a:ea typeface="新細明體" pitchFamily="2"/>
                          <a:cs typeface="Tahoma" pitchFamily="2"/>
                        </a:rPr>
                        <a:t>position</a:t>
                      </a:r>
                    </a:p>
                  </a:txBody>
                  <a:tcPr/>
                </a:tc>
                <a:tc>
                  <a:txBody>
                    <a:bodyPr/>
                    <a:lstStyle/>
                    <a:p>
                      <a:r>
                        <a:rPr lang="en-US" sz="1800" b="0" i="0" u="none" strike="noStrike" kern="1200" dirty="0" smtClean="0">
                          <a:ln>
                            <a:noFill/>
                          </a:ln>
                          <a:latin typeface="Liberation Sans" pitchFamily="18"/>
                          <a:ea typeface="新細明體" pitchFamily="2"/>
                          <a:cs typeface="Tahoma" pitchFamily="2"/>
                        </a:rPr>
                        <a:t>position of the selected element</a:t>
                      </a:r>
                      <a:endParaRPr lang="en-US" dirty="0"/>
                    </a:p>
                  </a:txBody>
                  <a:tcPr/>
                </a:tc>
                <a:extLst>
                  <a:ext uri="{0D108BD9-81ED-4DB2-BD59-A6C34878D82A}">
                    <a16:rowId xmlns:a16="http://schemas.microsoft.com/office/drawing/2014/main" val="3151386684"/>
                  </a:ext>
                </a:extLst>
              </a:tr>
            </a:tbl>
          </a:graphicData>
        </a:graphic>
      </p:graphicFrame>
    </p:spTree>
    <p:extLst>
      <p:ext uri="{BB962C8B-B14F-4D97-AF65-F5344CB8AC3E}">
        <p14:creationId xmlns:p14="http://schemas.microsoft.com/office/powerpoint/2010/main" val="36290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Time complexity</a:t>
            </a:r>
            <a:endParaRPr lang="en-US" dirty="0"/>
          </a:p>
        </p:txBody>
      </p:sp>
      <p:sp>
        <p:nvSpPr>
          <p:cNvPr id="3" name="內容版面配置區 2"/>
          <p:cNvSpPr>
            <a:spLocks noGrp="1"/>
          </p:cNvSpPr>
          <p:nvPr>
            <p:ph idx="1"/>
          </p:nvPr>
        </p:nvSpPr>
        <p:spPr/>
        <p:txBody>
          <a:bodyPr/>
          <a:lstStyle/>
          <a:p>
            <a:pPr lvl="0">
              <a:buClr>
                <a:srgbClr val="0066FF"/>
              </a:buClr>
              <a:buSzPct val="40000"/>
              <a:buFont typeface="StarSymbol"/>
              <a:buChar char="●"/>
            </a:pPr>
            <a:r>
              <a:rPr lang="en-US" sz="2400" dirty="0">
                <a:ea typeface="新細明體" pitchFamily="2"/>
                <a:cs typeface="Tahoma" pitchFamily="2"/>
              </a:rPr>
              <a:t>a. O(sum*n)</a:t>
            </a:r>
          </a:p>
          <a:p>
            <a:pPr lvl="0">
              <a:buClr>
                <a:srgbClr val="0066FF"/>
              </a:buClr>
              <a:buSzPct val="40000"/>
              <a:buFont typeface="StarSymbol"/>
              <a:buChar char="●"/>
            </a:pPr>
            <a:r>
              <a:rPr lang="en-US" sz="2400" dirty="0">
                <a:ea typeface="新細明體" pitchFamily="2"/>
                <a:cs typeface="Tahoma" pitchFamily="2"/>
              </a:rPr>
              <a:t>b. O(sum*n)+O(1)  </a:t>
            </a:r>
          </a:p>
          <a:p>
            <a:endParaRPr lang="en-US" dirty="0"/>
          </a:p>
        </p:txBody>
      </p:sp>
    </p:spTree>
    <p:extLst>
      <p:ext uri="{BB962C8B-B14F-4D97-AF65-F5344CB8AC3E}">
        <p14:creationId xmlns:p14="http://schemas.microsoft.com/office/powerpoint/2010/main" val="2098683656"/>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476</Words>
  <Application>Microsoft Office PowerPoint</Application>
  <PresentationFormat>寬螢幕</PresentationFormat>
  <Paragraphs>58</Paragraphs>
  <Slides>6</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6</vt:i4>
      </vt:variant>
    </vt:vector>
  </HeadingPairs>
  <TitlesOfParts>
    <vt:vector size="17" baseType="lpstr">
      <vt:lpstr>Bodoni</vt:lpstr>
      <vt:lpstr>Gen Jyuu Gothic Monospace Norm</vt:lpstr>
      <vt:lpstr>StarSymbol</vt:lpstr>
      <vt:lpstr>微軟正黑體</vt:lpstr>
      <vt:lpstr>新細明體</vt:lpstr>
      <vt:lpstr>Arial</vt:lpstr>
      <vt:lpstr>Liberation Sans</vt:lpstr>
      <vt:lpstr>Tahoma</vt:lpstr>
      <vt:lpstr>Trebuchet MS</vt:lpstr>
      <vt:lpstr>Wingdings 3</vt:lpstr>
      <vt:lpstr>多面向</vt:lpstr>
      <vt:lpstr>演算法 Hw6  Promblem1</vt:lpstr>
      <vt:lpstr>Tug of War</vt:lpstr>
      <vt:lpstr>Example</vt:lpstr>
      <vt:lpstr>Thinking Path</vt:lpstr>
      <vt:lpstr>Pseudo code</vt:lpstr>
      <vt:lpstr>Time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 Hw6  Promblem1</dc:title>
  <dc:creator>Shun Ting Li</dc:creator>
  <cp:lastModifiedBy>Shun Ting Li</cp:lastModifiedBy>
  <cp:revision>17</cp:revision>
  <dcterms:created xsi:type="dcterms:W3CDTF">2019-04-07T09:46:49Z</dcterms:created>
  <dcterms:modified xsi:type="dcterms:W3CDTF">2019-04-08T04:02:43Z</dcterms:modified>
</cp:coreProperties>
</file>