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7" r:id="rId7"/>
    <p:sldId id="266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2" y="1934308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Algorithmics</a:t>
            </a:r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HW6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75484" y="4698249"/>
            <a:ext cx="5429127" cy="1676175"/>
          </a:xfrm>
        </p:spPr>
        <p:txBody>
          <a:bodyPr>
            <a:noAutofit/>
          </a:bodyPr>
          <a:lstStyle/>
          <a:p>
            <a:pPr algn="ctr"/>
            <a:r>
              <a:rPr lang="en-US" altLang="zh-TW" sz="1600" dirty="0"/>
              <a:t>Group 2</a:t>
            </a:r>
          </a:p>
          <a:p>
            <a:pPr algn="ctr"/>
            <a:r>
              <a:rPr lang="en-US" altLang="zh-TW" sz="1600" dirty="0"/>
              <a:t>104201015 </a:t>
            </a:r>
            <a:r>
              <a:rPr lang="zh-TW" altLang="en-US" sz="1600" dirty="0"/>
              <a:t>張昭德    </a:t>
            </a:r>
            <a:r>
              <a:rPr lang="en-US" altLang="zh-TW" sz="1600" dirty="0"/>
              <a:t>105201518 </a:t>
            </a:r>
            <a:r>
              <a:rPr lang="zh-TW" altLang="en-US" sz="1600" dirty="0"/>
              <a:t>林育愷</a:t>
            </a:r>
            <a:endParaRPr lang="en-US" altLang="zh-TW" sz="1600" dirty="0"/>
          </a:p>
          <a:p>
            <a:pPr algn="ctr"/>
            <a:r>
              <a:rPr lang="en-US" altLang="zh-TW" sz="1600" dirty="0"/>
              <a:t>105201004 </a:t>
            </a:r>
            <a:r>
              <a:rPr lang="zh-TW" altLang="en-US" sz="1600" dirty="0"/>
              <a:t>張宜榛    </a:t>
            </a:r>
            <a:r>
              <a:rPr lang="en-US" altLang="zh-TW" sz="1600" dirty="0"/>
              <a:t>105201529</a:t>
            </a:r>
            <a:r>
              <a:rPr lang="zh-TW" altLang="en-US" sz="1600" dirty="0"/>
              <a:t> 王顥鈞</a:t>
            </a:r>
            <a:endParaRPr lang="en-US" altLang="zh-TW" sz="1600" dirty="0"/>
          </a:p>
          <a:p>
            <a:pPr algn="ctr"/>
            <a:r>
              <a:rPr lang="en-US" altLang="zh-TW" sz="1600" dirty="0"/>
              <a:t>105201032</a:t>
            </a:r>
            <a:r>
              <a:rPr lang="zh-TW" altLang="en-US" sz="1600" dirty="0"/>
              <a:t> 吳冠軒    </a:t>
            </a:r>
            <a:r>
              <a:rPr lang="en-US" altLang="zh-TW" sz="1600" dirty="0"/>
              <a:t>105201537</a:t>
            </a:r>
            <a:r>
              <a:rPr lang="zh-TW" altLang="en-US" sz="1600" dirty="0"/>
              <a:t> 邱仲緯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01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588475"/>
            <a:ext cx="8915400" cy="43551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TW" sz="2800" dirty="0" smtClean="0"/>
              <a:t>(a) Design </a:t>
            </a:r>
            <a:r>
              <a:rPr lang="en-US" altLang="zh-TW" sz="2800" dirty="0"/>
              <a:t>an algorithm to find the most valuable load of the items that fit into the knapsack</a:t>
            </a:r>
            <a:r>
              <a:rPr lang="en-US" altLang="zh-TW" sz="2800" dirty="0" smtClean="0"/>
              <a:t>.</a:t>
            </a:r>
            <a:endParaRPr lang="zh-TW" altLang="en-US" sz="2800" dirty="0"/>
          </a:p>
          <a:p>
            <a:pPr algn="just">
              <a:lnSpc>
                <a:spcPct val="150000"/>
              </a:lnSpc>
            </a:pPr>
            <a:r>
              <a:rPr lang="en-US" altLang="zh-TW" sz="2800" dirty="0" smtClean="0"/>
              <a:t>(b) Design </a:t>
            </a:r>
            <a:r>
              <a:rPr lang="en-US" altLang="zh-TW" sz="2800" dirty="0"/>
              <a:t>a pseudo‐polynomial time algorithm to determine the optimal solution that the total weight </a:t>
            </a:r>
            <a:r>
              <a:rPr lang="en-US" altLang="zh-TW" sz="2800" b="1" dirty="0"/>
              <a:t>exactly equals </a:t>
            </a:r>
            <a:r>
              <a:rPr lang="en-US" altLang="zh-TW" sz="2800" dirty="0"/>
              <a:t>to </a:t>
            </a:r>
            <a:r>
              <a:rPr lang="en-US" altLang="zh-TW" sz="2800" i="1" dirty="0"/>
              <a:t>K</a:t>
            </a:r>
            <a:r>
              <a:rPr lang="en-US" altLang="zh-TW" sz="2800" dirty="0"/>
              <a:t>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53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 altLang="zh-TW" b="1" dirty="0" smtClean="0"/>
              <a:t>Definition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914525" y="1635366"/>
                <a:ext cx="8915400" cy="454841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TW" sz="2800" dirty="0" smtClean="0"/>
                  <a:t> K   : The capacity of knapsack.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TW" sz="2800" dirty="0"/>
                  <a:t> </a:t>
                </a:r>
                <a:r>
                  <a:rPr lang="en-US" altLang="zh-TW" sz="2800" dirty="0" smtClean="0"/>
                  <a:t>n   : The total number of items.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:  The weight of the </a:t>
                </a:r>
                <a:r>
                  <a:rPr lang="en-US" altLang="zh-TW" sz="2800" dirty="0" err="1" smtClean="0"/>
                  <a:t>i-th</a:t>
                </a:r>
                <a:r>
                  <a:rPr lang="en-US" altLang="zh-TW" sz="2800" dirty="0" smtClean="0"/>
                  <a:t> item.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: </a:t>
                </a:r>
                <a:r>
                  <a:rPr lang="en-US" altLang="zh-TW" sz="2800" dirty="0" smtClean="0"/>
                  <a:t> The value </a:t>
                </a:r>
                <a:r>
                  <a:rPr lang="en-US" altLang="zh-TW" sz="2800" dirty="0"/>
                  <a:t>of the </a:t>
                </a:r>
                <a:r>
                  <a:rPr lang="en-US" altLang="zh-TW" sz="2800" dirty="0" err="1"/>
                  <a:t>i-th</a:t>
                </a:r>
                <a:r>
                  <a:rPr lang="en-US" altLang="zh-TW" sz="2800" dirty="0"/>
                  <a:t> item.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sz="2800" dirty="0" smtClean="0"/>
                  <a:t>the value of the most valuable load of the </a:t>
                </a:r>
                <a:r>
                  <a:rPr lang="en-US" altLang="zh-TW" sz="2800" dirty="0" err="1" smtClean="0"/>
                  <a:t>subproblem</a:t>
                </a:r>
                <a:r>
                  <a:rPr lang="en-US" altLang="zh-TW" sz="2800" dirty="0" smtClean="0"/>
                  <a:t>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4525" y="1635366"/>
                <a:ext cx="8915400" cy="4548414"/>
              </a:xfrm>
              <a:blipFill>
                <a:blip r:embed="rId2"/>
                <a:stretch>
                  <a:fillRect l="-1230" t="-1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7828"/>
          </a:xfrm>
        </p:spPr>
        <p:txBody>
          <a:bodyPr/>
          <a:lstStyle/>
          <a:p>
            <a:r>
              <a:rPr lang="en-US" altLang="zh-TW" b="1" dirty="0" smtClean="0"/>
              <a:t>(a) 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809012" y="1556238"/>
                <a:ext cx="8915400" cy="435498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TW" sz="3200" b="0" i="1" dirty="0" smtClean="0">
                    <a:latin typeface="Cambria Math" panose="02040503050406030204" pitchFamily="18" charset="0"/>
                  </a:rPr>
                  <a:t>Suppose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=0 ,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3200" i="1" dirty="0" smtClean="0">
                    <a:latin typeface="Cambria Math" panose="02040503050406030204" pitchFamily="18" charset="0"/>
                  </a:rPr>
                  <a:t>The recursive is</a:t>
                </a:r>
              </a:p>
              <a:p>
                <a:pPr marL="0" indent="0">
                  <a:buNone/>
                </a:pPr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9012" y="1556238"/>
                <a:ext cx="8915400" cy="4354984"/>
              </a:xfrm>
              <a:blipFill>
                <a:blip r:embed="rId2"/>
                <a:stretch>
                  <a:fillRect l="-1778" t="-2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833816" y="5292972"/>
                <a:ext cx="26707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816" y="5292972"/>
                <a:ext cx="26707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5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(b)  idea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6942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800" dirty="0" smtClean="0"/>
              <a:t> Record the combination of weight for the maxima value.</a:t>
            </a:r>
            <a:endParaRPr lang="en-US" altLang="zh-TW" sz="2800" dirty="0"/>
          </a:p>
          <a:p>
            <a:pPr algn="just">
              <a:lnSpc>
                <a:spcPct val="150000"/>
              </a:lnSpc>
            </a:pPr>
            <a:r>
              <a:rPr lang="en-US" altLang="zh-TW" sz="2800" dirty="0" smtClean="0"/>
              <a:t> If there are more than one combination, just keep all of them.</a:t>
            </a:r>
          </a:p>
          <a:p>
            <a:pPr algn="just">
              <a:lnSpc>
                <a:spcPct val="150000"/>
              </a:lnSpc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Finally, if there is a sum of any combination is exactly equals to K, then we return true, otherwise return false.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76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3081"/>
              </p:ext>
            </p:extLst>
          </p:nvPr>
        </p:nvGraphicFramePr>
        <p:xfrm>
          <a:off x="2518099" y="2391507"/>
          <a:ext cx="9061338" cy="2831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147">
                  <a:extLst>
                    <a:ext uri="{9D8B030D-6E8A-4147-A177-3AD203B41FA5}">
                      <a16:colId xmlns:a16="http://schemas.microsoft.com/office/drawing/2014/main" val="2313515798"/>
                    </a:ext>
                  </a:extLst>
                </a:gridCol>
                <a:gridCol w="1595783">
                  <a:extLst>
                    <a:ext uri="{9D8B030D-6E8A-4147-A177-3AD203B41FA5}">
                      <a16:colId xmlns:a16="http://schemas.microsoft.com/office/drawing/2014/main" val="2926456397"/>
                    </a:ext>
                  </a:extLst>
                </a:gridCol>
                <a:gridCol w="1596875">
                  <a:extLst>
                    <a:ext uri="{9D8B030D-6E8A-4147-A177-3AD203B41FA5}">
                      <a16:colId xmlns:a16="http://schemas.microsoft.com/office/drawing/2014/main" val="511708832"/>
                    </a:ext>
                  </a:extLst>
                </a:gridCol>
                <a:gridCol w="1595783">
                  <a:extLst>
                    <a:ext uri="{9D8B030D-6E8A-4147-A177-3AD203B41FA5}">
                      <a16:colId xmlns:a16="http://schemas.microsoft.com/office/drawing/2014/main" val="2810996577"/>
                    </a:ext>
                  </a:extLst>
                </a:gridCol>
                <a:gridCol w="1596875">
                  <a:extLst>
                    <a:ext uri="{9D8B030D-6E8A-4147-A177-3AD203B41FA5}">
                      <a16:colId xmlns:a16="http://schemas.microsoft.com/office/drawing/2014/main" val="2375497572"/>
                    </a:ext>
                  </a:extLst>
                </a:gridCol>
                <a:gridCol w="1596875">
                  <a:extLst>
                    <a:ext uri="{9D8B030D-6E8A-4147-A177-3AD203B41FA5}">
                      <a16:colId xmlns:a16="http://schemas.microsoft.com/office/drawing/2014/main" val="877550571"/>
                    </a:ext>
                  </a:extLst>
                </a:gridCol>
              </a:tblGrid>
              <a:tr h="314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extLst>
                  <a:ext uri="{0D108BD9-81ED-4DB2-BD59-A6C34878D82A}">
                    <a16:rowId xmlns:a16="http://schemas.microsoft.com/office/drawing/2014/main" val="2887168857"/>
                  </a:ext>
                </a:extLst>
              </a:tr>
              <a:tr h="6291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$10 / 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$10 / 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$10 / 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$10 / 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$10 / 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$10 / 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extLst>
                  <a:ext uri="{0D108BD9-81ED-4DB2-BD59-A6C34878D82A}">
                    <a16:rowId xmlns:a16="http://schemas.microsoft.com/office/drawing/2014/main" val="1077567574"/>
                  </a:ext>
                </a:extLst>
              </a:tr>
              <a:tr h="6291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$15 / 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$10 / 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$15 / 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$25 / 1+2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$25 / 1+2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$25 / 1+2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extLst>
                  <a:ext uri="{0D108BD9-81ED-4DB2-BD59-A6C34878D82A}">
                    <a16:rowId xmlns:a16="http://schemas.microsoft.com/office/drawing/2014/main" val="3547465452"/>
                  </a:ext>
                </a:extLst>
              </a:tr>
              <a:tr h="6291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$60 / 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$10 / 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$15 / 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$60 / 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$70 / 1+3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$75 / 2+3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extLst>
                  <a:ext uri="{0D108BD9-81ED-4DB2-BD59-A6C34878D82A}">
                    <a16:rowId xmlns:a16="http://schemas.microsoft.com/office/drawing/2014/main" val="2041149109"/>
                  </a:ext>
                </a:extLst>
              </a:tr>
              <a:tr h="6291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$10 / 5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$10 / 1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$15 / 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$60 / 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$70 / 1+3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$75 / 2+3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1904" marR="91904" marT="0" marB="0" anchor="ctr"/>
                </a:tc>
                <a:extLst>
                  <a:ext uri="{0D108BD9-81ED-4DB2-BD59-A6C34878D82A}">
                    <a16:rowId xmlns:a16="http://schemas.microsoft.com/office/drawing/2014/main" val="2989078966"/>
                  </a:ext>
                </a:extLst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1452"/>
          </a:xfrm>
        </p:spPr>
        <p:txBody>
          <a:bodyPr/>
          <a:lstStyle/>
          <a:p>
            <a:r>
              <a:rPr lang="en-US" altLang="zh-TW" dirty="0" smtClean="0"/>
              <a:t>Example 1 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2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1452"/>
          </a:xfrm>
        </p:spPr>
        <p:txBody>
          <a:bodyPr/>
          <a:lstStyle/>
          <a:p>
            <a:r>
              <a:rPr lang="en-US" altLang="zh-TW" dirty="0" smtClean="0"/>
              <a:t>Example 2 :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93634"/>
              </p:ext>
            </p:extLst>
          </p:nvPr>
        </p:nvGraphicFramePr>
        <p:xfrm>
          <a:off x="2592925" y="1932920"/>
          <a:ext cx="9111483" cy="3483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119">
                  <a:extLst>
                    <a:ext uri="{9D8B030D-6E8A-4147-A177-3AD203B41FA5}">
                      <a16:colId xmlns:a16="http://schemas.microsoft.com/office/drawing/2014/main" val="1140049083"/>
                    </a:ext>
                  </a:extLst>
                </a:gridCol>
                <a:gridCol w="1604614">
                  <a:extLst>
                    <a:ext uri="{9D8B030D-6E8A-4147-A177-3AD203B41FA5}">
                      <a16:colId xmlns:a16="http://schemas.microsoft.com/office/drawing/2014/main" val="3303869907"/>
                    </a:ext>
                  </a:extLst>
                </a:gridCol>
                <a:gridCol w="1605712">
                  <a:extLst>
                    <a:ext uri="{9D8B030D-6E8A-4147-A177-3AD203B41FA5}">
                      <a16:colId xmlns:a16="http://schemas.microsoft.com/office/drawing/2014/main" val="441332417"/>
                    </a:ext>
                  </a:extLst>
                </a:gridCol>
                <a:gridCol w="1604614">
                  <a:extLst>
                    <a:ext uri="{9D8B030D-6E8A-4147-A177-3AD203B41FA5}">
                      <a16:colId xmlns:a16="http://schemas.microsoft.com/office/drawing/2014/main" val="3397267512"/>
                    </a:ext>
                  </a:extLst>
                </a:gridCol>
                <a:gridCol w="1605712">
                  <a:extLst>
                    <a:ext uri="{9D8B030D-6E8A-4147-A177-3AD203B41FA5}">
                      <a16:colId xmlns:a16="http://schemas.microsoft.com/office/drawing/2014/main" val="1219083603"/>
                    </a:ext>
                  </a:extLst>
                </a:gridCol>
                <a:gridCol w="1605712">
                  <a:extLst>
                    <a:ext uri="{9D8B030D-6E8A-4147-A177-3AD203B41FA5}">
                      <a16:colId xmlns:a16="http://schemas.microsoft.com/office/drawing/2014/main" val="237402432"/>
                    </a:ext>
                  </a:extLst>
                </a:gridCol>
              </a:tblGrid>
              <a:tr h="3163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 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1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4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extLst>
                  <a:ext uri="{0D108BD9-81ED-4DB2-BD59-A6C34878D82A}">
                    <a16:rowId xmlns:a16="http://schemas.microsoft.com/office/drawing/2014/main" val="3954969602"/>
                  </a:ext>
                </a:extLst>
              </a:tr>
              <a:tr h="7907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$60 / 1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$60 / 1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$60 / 1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$60 / 1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$60 / 1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$60 / 1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extLst>
                  <a:ext uri="{0D108BD9-81ED-4DB2-BD59-A6C34878D82A}">
                    <a16:rowId xmlns:a16="http://schemas.microsoft.com/office/drawing/2014/main" val="3985222680"/>
                  </a:ext>
                </a:extLst>
              </a:tr>
              <a:tr h="7907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$15 / 2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$60 / 1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$60 / 1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$75 / 1+2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$75 / 1+2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$75 / 1+2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extLst>
                  <a:ext uri="{0D108BD9-81ED-4DB2-BD59-A6C34878D82A}">
                    <a16:rowId xmlns:a16="http://schemas.microsoft.com/office/drawing/2014/main" val="3865982603"/>
                  </a:ext>
                </a:extLst>
              </a:tr>
              <a:tr h="7907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$60 / 3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$60 / 1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$60 / 1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$60 / 1</a:t>
                      </a:r>
                      <a:endParaRPr lang="zh-TW" sz="2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$60 / 3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$75 / 1+2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$75 / 1+2</a:t>
                      </a:r>
                      <a:endParaRPr lang="zh-TW" sz="2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$75 / 2+3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extLst>
                  <a:ext uri="{0D108BD9-81ED-4DB2-BD59-A6C34878D82A}">
                    <a16:rowId xmlns:a16="http://schemas.microsoft.com/office/drawing/2014/main" val="1171386042"/>
                  </a:ext>
                </a:extLst>
              </a:tr>
              <a:tr h="7907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$10 / 5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$60 / 1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$60 / 1</a:t>
                      </a:r>
                      <a:endParaRPr lang="zh-TW" sz="21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$60 / 1</a:t>
                      </a:r>
                      <a:endParaRPr lang="zh-TW" sz="2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$60 / 3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$75 / 1+2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$75 / 1+2</a:t>
                      </a:r>
                      <a:endParaRPr lang="zh-TW" sz="2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</a:rPr>
                        <a:t>$75 / 2+3</a:t>
                      </a:r>
                      <a:endParaRPr lang="zh-TW" sz="21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8616" marR="118616" marT="0" marB="0" anchor="ctr"/>
                </a:tc>
                <a:extLst>
                  <a:ext uri="{0D108BD9-81ED-4DB2-BD59-A6C34878D82A}">
                    <a16:rowId xmlns:a16="http://schemas.microsoft.com/office/drawing/2014/main" val="35254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/>
          <a:lstStyle/>
          <a:p>
            <a:r>
              <a:rPr lang="en-US" altLang="zh-TW" b="1" dirty="0" smtClean="0"/>
              <a:t>Analysis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702776"/>
                <a:ext cx="8915400" cy="377762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altLang="zh-TW" sz="2800" dirty="0" smtClean="0"/>
                  <a:t> Refer to Unit-06,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zh-TW" altLang="en-US" sz="2800" dirty="0" smtClean="0"/>
                  <a:t>     </a:t>
                </a:r>
                <a:r>
                  <a:rPr lang="en-US" altLang="zh-TW" sz="2800" dirty="0" smtClean="0"/>
                  <a:t>we know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that the time complexity is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𝑛𝐾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800" dirty="0" smtClean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altLang="zh-TW" sz="2800" dirty="0" smtClean="0"/>
                  <a:t> However, it is possible that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.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altLang="zh-TW" sz="2800" dirty="0"/>
                  <a:t>Thus, </a:t>
                </a:r>
                <a:r>
                  <a:rPr lang="en-US" altLang="zh-TW" sz="2800" dirty="0" smtClean="0"/>
                  <a:t>it is a pseudo-polynomial </a:t>
                </a:r>
                <a:r>
                  <a:rPr lang="en-US" altLang="zh-TW" sz="2800" dirty="0"/>
                  <a:t>time algorithm.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702776"/>
                <a:ext cx="8915400" cy="3777622"/>
              </a:xfrm>
              <a:blipFill>
                <a:blip r:embed="rId2"/>
                <a:stretch>
                  <a:fillRect l="-1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0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411</Words>
  <Application>Microsoft Office PowerPoint</Application>
  <PresentationFormat>寬螢幕</PresentationFormat>
  <Paragraphs>99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Cambria Math</vt:lpstr>
      <vt:lpstr>Century Gothic</vt:lpstr>
      <vt:lpstr>Times New Roman</vt:lpstr>
      <vt:lpstr>Wingdings 3</vt:lpstr>
      <vt:lpstr>絲縷</vt:lpstr>
      <vt:lpstr>Algorithmics - HW6</vt:lpstr>
      <vt:lpstr>Question 5</vt:lpstr>
      <vt:lpstr>Definition</vt:lpstr>
      <vt:lpstr>(a) </vt:lpstr>
      <vt:lpstr>(b)  idea</vt:lpstr>
      <vt:lpstr>Example 1 :</vt:lpstr>
      <vt:lpstr>Example 2 :</vt:lpstr>
      <vt:lpstr>Analysis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Algorithmics</dc:title>
  <dc:creator>Windows 使用者</dc:creator>
  <cp:lastModifiedBy>user</cp:lastModifiedBy>
  <cp:revision>32</cp:revision>
  <cp:lastPrinted>2019-04-08T12:40:53Z</cp:lastPrinted>
  <dcterms:created xsi:type="dcterms:W3CDTF">2019-03-04T18:32:20Z</dcterms:created>
  <dcterms:modified xsi:type="dcterms:W3CDTF">2019-04-08T13:38:05Z</dcterms:modified>
</cp:coreProperties>
</file>