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F2172F8-248F-2544-B0D5-85EEA13607FB}">
          <p14:sldIdLst>
            <p14:sldId id="256"/>
            <p14:sldId id="257"/>
            <p14:sldId id="258"/>
            <p14:sldId id="259"/>
            <p14:sldId id="260"/>
            <p14:sldId id="261"/>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4"/>
    <p:restoredTop sz="94630"/>
  </p:normalViewPr>
  <p:slideViewPr>
    <p:cSldViewPr snapToGrid="0" snapToObjects="1">
      <p:cViewPr varScale="1">
        <p:scale>
          <a:sx n="97" d="100"/>
          <a:sy n="97"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smtClean="0"/>
              <a:t>按一下以編輯母片標題樣式</a:t>
            </a:r>
            <a:endParaRPr kumimoji="1"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smtClean="0"/>
              <a:t>按一下以編輯母片副標題樣式</a:t>
            </a:r>
            <a:endParaRPr kumimoji="1" lang="zh-TW" altLang="en-US"/>
          </a:p>
        </p:txBody>
      </p:sp>
      <p:sp>
        <p:nvSpPr>
          <p:cNvPr id="4" name="日期版面配置區 3"/>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17967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186069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110248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45579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163409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3369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157302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2103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116864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53815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35AD4C63-D5C9-5A48-9BC1-6EE702F5BF1C}" type="datetimeFigureOut">
              <a:rPr kumimoji="1" lang="zh-TW" altLang="en-US" smtClean="0"/>
              <a:t>2019/4/9</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17222374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D4C63-D5C9-5A48-9BC1-6EE702F5BF1C}" type="datetimeFigureOut">
              <a:rPr kumimoji="1" lang="zh-TW" altLang="en-US" smtClean="0"/>
              <a:t>2019/4/9</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1C6F0-61A6-0D40-91BC-290DC6276081}" type="slidenum">
              <a:rPr kumimoji="1" lang="zh-TW" altLang="en-US" smtClean="0"/>
              <a:t>‹#›</a:t>
            </a:fld>
            <a:endParaRPr kumimoji="1" lang="zh-TW" altLang="en-US"/>
          </a:p>
        </p:txBody>
      </p:sp>
    </p:spTree>
    <p:extLst>
      <p:ext uri="{BB962C8B-B14F-4D97-AF65-F5344CB8AC3E}">
        <p14:creationId xmlns:p14="http://schemas.microsoft.com/office/powerpoint/2010/main" val="97057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586189"/>
            <a:ext cx="9144000" cy="1090750"/>
          </a:xfrm>
        </p:spPr>
        <p:txBody>
          <a:bodyPr/>
          <a:lstStyle/>
          <a:p>
            <a:r>
              <a:rPr kumimoji="1" lang="zh-TW" altLang="en-US" dirty="0" smtClean="0"/>
              <a:t>演算法</a:t>
            </a:r>
            <a:endParaRPr kumimoji="1" lang="zh-TW" altLang="en-US" dirty="0"/>
          </a:p>
        </p:txBody>
      </p:sp>
      <p:sp>
        <p:nvSpPr>
          <p:cNvPr id="3" name="副標題 2"/>
          <p:cNvSpPr>
            <a:spLocks noGrp="1"/>
          </p:cNvSpPr>
          <p:nvPr>
            <p:ph type="subTitle" idx="1"/>
          </p:nvPr>
        </p:nvSpPr>
        <p:spPr>
          <a:xfrm>
            <a:off x="1524000" y="3140765"/>
            <a:ext cx="9144000" cy="993913"/>
          </a:xfrm>
        </p:spPr>
        <p:txBody>
          <a:bodyPr>
            <a:normAutofit/>
          </a:bodyPr>
          <a:lstStyle/>
          <a:p>
            <a:r>
              <a:rPr kumimoji="1" lang="en-US" altLang="zh-TW" sz="4000" dirty="0" smtClean="0">
                <a:latin typeface="+mj-ea"/>
                <a:ea typeface="+mj-ea"/>
              </a:rPr>
              <a:t>HW6-6</a:t>
            </a:r>
          </a:p>
          <a:p>
            <a:endParaRPr kumimoji="1" lang="zh-TW" altLang="en-US" sz="4000" dirty="0"/>
          </a:p>
        </p:txBody>
      </p:sp>
    </p:spTree>
    <p:extLst>
      <p:ext uri="{BB962C8B-B14F-4D97-AF65-F5344CB8AC3E}">
        <p14:creationId xmlns:p14="http://schemas.microsoft.com/office/powerpoint/2010/main" val="37097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503582"/>
            <a:ext cx="10515600" cy="4929809"/>
          </a:xfrm>
        </p:spPr>
        <p:txBody>
          <a:bodyPr>
            <a:normAutofit fontScale="92500" lnSpcReduction="20000"/>
          </a:bodyPr>
          <a:lstStyle/>
          <a:p>
            <a:pPr marL="0" lvl="0" indent="0">
              <a:lnSpc>
                <a:spcPct val="100000"/>
              </a:lnSpc>
              <a:spcBef>
                <a:spcPts val="0"/>
              </a:spcBef>
              <a:buNone/>
            </a:pPr>
            <a:r>
              <a:rPr kumimoji="1" lang="en-US" altLang="zh-TW" dirty="0" smtClean="0">
                <a:latin typeface="+mj-ea"/>
                <a:ea typeface="+mj-ea"/>
              </a:rPr>
              <a:t>6. Professor </a:t>
            </a:r>
            <a:r>
              <a:rPr kumimoji="1" lang="en-US" altLang="zh-TW" dirty="0" err="1" smtClean="0">
                <a:latin typeface="+mj-ea"/>
                <a:ea typeface="+mj-ea"/>
              </a:rPr>
              <a:t>Gekko</a:t>
            </a:r>
            <a:r>
              <a:rPr kumimoji="1" lang="en-US" altLang="zh-TW" dirty="0" smtClean="0">
                <a:latin typeface="+mj-ea"/>
                <a:ea typeface="+mj-ea"/>
              </a:rPr>
              <a:t> has always dreamed of inline skating across North Dakota. He plans to cross the state on highway U.S. 2, which runs from Grand Forks, on the eastern border with Minnesota, to Williston, near the western border with Montana. The professor can carry two liters of water, and he can skate m miles before running out of water. (Because North Dakota is relatively flat, the professor does not have to worry about drinking water at a greater rate on uphill sections than on flat or downhill sections.) The professor will start in Grand Forks with two full liters of water. His official North Dakota state map shows all the places along U.S. 2 at which he can refill his water and the distances between these locations. The </a:t>
            </a:r>
            <a:r>
              <a:rPr kumimoji="1" lang="en-US" altLang="zh-TW" dirty="0" smtClean="0">
                <a:latin typeface="+mj-ea"/>
                <a:ea typeface="+mj-ea"/>
              </a:rPr>
              <a:t>professor’s </a:t>
            </a:r>
            <a:r>
              <a:rPr kumimoji="1" lang="en-US" altLang="zh-TW" dirty="0" smtClean="0">
                <a:latin typeface="+mj-ea"/>
                <a:ea typeface="+mj-ea"/>
              </a:rPr>
              <a:t>goal is to minimize the number of water stops along his route across the state. Give an efficient method by which he can determine which water stops he should make. Prove that your strategy yields an optimal solution, and give its running time. (Hint: There is only one route on the way.)</a:t>
            </a:r>
            <a:endParaRPr kumimoji="1" lang="zh-TW" altLang="en-US" dirty="0">
              <a:latin typeface="+mj-ea"/>
              <a:ea typeface="+mj-ea"/>
            </a:endParaRPr>
          </a:p>
        </p:txBody>
      </p:sp>
    </p:spTree>
    <p:extLst>
      <p:ext uri="{BB962C8B-B14F-4D97-AF65-F5344CB8AC3E}">
        <p14:creationId xmlns:p14="http://schemas.microsoft.com/office/powerpoint/2010/main" val="38869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219740" y="3332128"/>
            <a:ext cx="7487476" cy="7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內容版面配置區 2"/>
          <p:cNvSpPr>
            <a:spLocks noGrp="1"/>
          </p:cNvSpPr>
          <p:nvPr>
            <p:ph idx="1"/>
          </p:nvPr>
        </p:nvSpPr>
        <p:spPr>
          <a:xfrm>
            <a:off x="785192" y="712443"/>
            <a:ext cx="10515600" cy="559559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smtClean="0">
                <a:latin typeface="+mj-ea"/>
                <a:ea typeface="+mj-ea"/>
              </a:rPr>
              <a:t>裝滿水可以走的距離為</a:t>
            </a:r>
            <a:r>
              <a:rPr kumimoji="1" lang="en-US" altLang="zh-TW" dirty="0" smtClean="0">
                <a:latin typeface="+mj-ea"/>
                <a:ea typeface="+mj-ea"/>
              </a:rPr>
              <a:t> </a:t>
            </a:r>
            <a:r>
              <a:rPr kumimoji="1" lang="en-US" altLang="zh-TW" dirty="0" smtClean="0">
                <a:latin typeface="+mj-ea"/>
                <a:ea typeface="+mj-ea"/>
              </a:rPr>
              <a:t>m</a:t>
            </a:r>
            <a:r>
              <a:rPr kumimoji="1" lang="zh-TW" altLang="en-US" dirty="0" smtClean="0">
                <a:latin typeface="+mj-ea"/>
                <a:ea typeface="+mj-ea"/>
              </a:rPr>
              <a:t>，</a:t>
            </a:r>
            <a:r>
              <a:rPr kumimoji="1" lang="zh-TW" altLang="en-US" dirty="0" smtClean="0">
                <a:latin typeface="+mj-ea"/>
                <a:ea typeface="+mj-ea"/>
              </a:rPr>
              <a:t>從</a:t>
            </a:r>
            <a:r>
              <a:rPr kumimoji="1" lang="en-US" altLang="zh-TW" dirty="0" smtClean="0">
                <a:latin typeface="+mj-ea"/>
                <a:ea typeface="+mj-ea"/>
              </a:rPr>
              <a:t>A</a:t>
            </a:r>
            <a:r>
              <a:rPr kumimoji="1" lang="zh-TW" altLang="en-US" dirty="0" smtClean="0">
                <a:latin typeface="+mj-ea"/>
                <a:ea typeface="+mj-ea"/>
              </a:rPr>
              <a:t>走到</a:t>
            </a:r>
            <a:r>
              <a:rPr kumimoji="1" lang="en-US" altLang="zh-TW" dirty="0" smtClean="0">
                <a:latin typeface="+mj-ea"/>
                <a:ea typeface="+mj-ea"/>
              </a:rPr>
              <a:t>B</a:t>
            </a:r>
            <a:r>
              <a:rPr kumimoji="1" lang="zh-TW" altLang="en-US" dirty="0" smtClean="0">
                <a:latin typeface="+mj-ea"/>
                <a:ea typeface="+mj-ea"/>
              </a:rPr>
              <a:t>之間有許多加水點可以加水，加水的次數要最少。</a:t>
            </a:r>
            <a:endParaRPr kumimoji="1" lang="zh-TW" altLang="en-US" dirty="0">
              <a:latin typeface="+mj-ea"/>
              <a:ea typeface="+mj-ea"/>
            </a:endParaRPr>
          </a:p>
        </p:txBody>
      </p:sp>
      <p:sp>
        <p:nvSpPr>
          <p:cNvPr id="10" name="文字方塊 9"/>
          <p:cNvSpPr txBox="1"/>
          <p:nvPr/>
        </p:nvSpPr>
        <p:spPr>
          <a:xfrm>
            <a:off x="2133600" y="3669265"/>
            <a:ext cx="371061" cy="523220"/>
          </a:xfrm>
          <a:prstGeom prst="rect">
            <a:avLst/>
          </a:prstGeom>
          <a:noFill/>
        </p:spPr>
        <p:txBody>
          <a:bodyPr wrap="square" rtlCol="0">
            <a:spAutoFit/>
          </a:bodyPr>
          <a:lstStyle/>
          <a:p>
            <a:r>
              <a:rPr kumimoji="1" lang="en-US" altLang="zh-TW" sz="2800" dirty="0" smtClean="0">
                <a:latin typeface="+mj-ea"/>
                <a:ea typeface="+mj-ea"/>
              </a:rPr>
              <a:t>A</a:t>
            </a:r>
            <a:endParaRPr kumimoji="1" lang="zh-TW" altLang="en-US" sz="2800" dirty="0">
              <a:latin typeface="+mj-ea"/>
              <a:ea typeface="+mj-ea"/>
            </a:endParaRPr>
          </a:p>
        </p:txBody>
      </p:sp>
      <p:sp>
        <p:nvSpPr>
          <p:cNvPr id="12" name="文字方塊 11"/>
          <p:cNvSpPr txBox="1"/>
          <p:nvPr/>
        </p:nvSpPr>
        <p:spPr>
          <a:xfrm>
            <a:off x="9422296" y="3669265"/>
            <a:ext cx="349527" cy="523220"/>
          </a:xfrm>
          <a:prstGeom prst="rect">
            <a:avLst/>
          </a:prstGeom>
          <a:noFill/>
        </p:spPr>
        <p:txBody>
          <a:bodyPr wrap="square" rtlCol="0">
            <a:spAutoFit/>
          </a:bodyPr>
          <a:lstStyle/>
          <a:p>
            <a:r>
              <a:rPr kumimoji="1" lang="en-US" altLang="zh-TW" sz="2800" b="1" dirty="0">
                <a:latin typeface="+mj-ea"/>
                <a:ea typeface="+mj-ea"/>
              </a:rPr>
              <a:t>B</a:t>
            </a:r>
            <a:endParaRPr kumimoji="1" lang="zh-TW" altLang="en-US" sz="2800" b="1" dirty="0">
              <a:latin typeface="+mj-ea"/>
              <a:ea typeface="+mj-ea"/>
            </a:endParaRPr>
          </a:p>
        </p:txBody>
      </p:sp>
      <p:sp>
        <p:nvSpPr>
          <p:cNvPr id="16" name="橢圓 15"/>
          <p:cNvSpPr/>
          <p:nvPr/>
        </p:nvSpPr>
        <p:spPr>
          <a:xfrm>
            <a:off x="7832035" y="3233530"/>
            <a:ext cx="225287"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橢圓 17"/>
          <p:cNvSpPr/>
          <p:nvPr/>
        </p:nvSpPr>
        <p:spPr>
          <a:xfrm>
            <a:off x="9520034" y="3233530"/>
            <a:ext cx="251789" cy="27670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TW" altLang="en-US"/>
          </a:p>
        </p:txBody>
      </p:sp>
      <p:sp>
        <p:nvSpPr>
          <p:cNvPr id="17" name="橢圓 16"/>
          <p:cNvSpPr/>
          <p:nvPr/>
        </p:nvSpPr>
        <p:spPr>
          <a:xfrm>
            <a:off x="2140225" y="3233530"/>
            <a:ext cx="265044" cy="27670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13" name="橢圓 12"/>
          <p:cNvSpPr/>
          <p:nvPr/>
        </p:nvSpPr>
        <p:spPr>
          <a:xfrm>
            <a:off x="3260034" y="3260035"/>
            <a:ext cx="251792"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4452730" y="3233530"/>
            <a:ext cx="238539"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5671930" y="3233530"/>
            <a:ext cx="291548"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迴轉箭號 25"/>
          <p:cNvSpPr/>
          <p:nvPr/>
        </p:nvSpPr>
        <p:spPr>
          <a:xfrm>
            <a:off x="2272747" y="2525333"/>
            <a:ext cx="2286001" cy="384313"/>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27" name="迴轉箭號 26"/>
          <p:cNvSpPr/>
          <p:nvPr/>
        </p:nvSpPr>
        <p:spPr>
          <a:xfrm>
            <a:off x="4691270" y="2525333"/>
            <a:ext cx="3233530" cy="384313"/>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28" name="迴轉箭號 27"/>
          <p:cNvSpPr/>
          <p:nvPr/>
        </p:nvSpPr>
        <p:spPr>
          <a:xfrm>
            <a:off x="8057322" y="2525333"/>
            <a:ext cx="1649894" cy="384313"/>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114954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6353"/>
          </a:xfrm>
        </p:spPr>
        <p:txBody>
          <a:bodyPr/>
          <a:lstStyle/>
          <a:p>
            <a:r>
              <a:rPr kumimoji="1" lang="en-US" altLang="zh-TW" dirty="0" smtClean="0">
                <a:latin typeface="+mj-ea"/>
              </a:rPr>
              <a:t>Greedy Choice</a:t>
            </a:r>
            <a:endParaRPr kumimoji="1" lang="zh-TW" altLang="en-US" dirty="0">
              <a:latin typeface="+mj-ea"/>
            </a:endParaRPr>
          </a:p>
        </p:txBody>
      </p:sp>
      <p:sp>
        <p:nvSpPr>
          <p:cNvPr id="3" name="內容版面配置區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dirty="0" smtClean="0">
                <a:latin typeface="+mj-ea"/>
                <a:ea typeface="+mj-ea"/>
              </a:rPr>
              <a:t>1.</a:t>
            </a:r>
            <a:r>
              <a:rPr kumimoji="1" lang="zh-TW" altLang="en-US" dirty="0" smtClean="0">
                <a:latin typeface="+mj-ea"/>
                <a:ea typeface="+mj-ea"/>
              </a:rPr>
              <a:t>在最遠且可以抵達的加水點加水。</a:t>
            </a:r>
            <a:endParaRPr kumimoji="1" lang="en-US" altLang="zh-TW" dirty="0" smtClean="0">
              <a:latin typeface="+mj-ea"/>
              <a:ea typeface="+mj-ea"/>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dirty="0" smtClean="0">
                <a:latin typeface="+mj-ea"/>
                <a:ea typeface="+mj-ea"/>
              </a:rPr>
              <a:t>2.</a:t>
            </a:r>
            <a:r>
              <a:rPr kumimoji="1" lang="zh-TW" altLang="en-US" dirty="0" smtClean="0">
                <a:latin typeface="+mj-ea"/>
                <a:ea typeface="+mj-ea"/>
              </a:rPr>
              <a:t>每</a:t>
            </a:r>
            <a:r>
              <a:rPr kumimoji="1" lang="zh-TW" altLang="en-US" dirty="0" smtClean="0"/>
              <a:t>經過一個加水點時，判斷目前的水是否足夠走到下一個加水點。</a:t>
            </a:r>
            <a:endParaRPr kumimoji="1" lang="en-US" altLang="zh-TW"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smtClean="0"/>
              <a:t>如果可以，略過這個加水點，如果不行，停下來加水。</a:t>
            </a:r>
            <a:endParaRPr kumimoji="1" lang="zh-TW" altLang="en-US" dirty="0"/>
          </a:p>
        </p:txBody>
      </p:sp>
    </p:spTree>
    <p:extLst>
      <p:ext uri="{BB962C8B-B14F-4D97-AF65-F5344CB8AC3E}">
        <p14:creationId xmlns:p14="http://schemas.microsoft.com/office/powerpoint/2010/main" val="43769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8159" y="162098"/>
            <a:ext cx="10515600" cy="946840"/>
          </a:xfrm>
        </p:spPr>
        <p:txBody>
          <a:bodyPr/>
          <a:lstStyle/>
          <a:p>
            <a:r>
              <a:rPr kumimoji="1" lang="en-US" altLang="zh-TW" dirty="0" smtClean="0">
                <a:latin typeface="+mj-ea"/>
              </a:rPr>
              <a:t>Proof</a:t>
            </a:r>
            <a:endParaRPr kumimoji="1" lang="zh-TW" altLang="en-US" dirty="0">
              <a:latin typeface="+mj-ea"/>
            </a:endParaRPr>
          </a:p>
        </p:txBody>
      </p:sp>
      <p:sp>
        <p:nvSpPr>
          <p:cNvPr id="4" name="矩形 3"/>
          <p:cNvSpPr/>
          <p:nvPr/>
        </p:nvSpPr>
        <p:spPr>
          <a:xfrm>
            <a:off x="1928192" y="2550250"/>
            <a:ext cx="7487476" cy="7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1848677" y="2887387"/>
            <a:ext cx="364436" cy="523220"/>
          </a:xfrm>
          <a:prstGeom prst="rect">
            <a:avLst/>
          </a:prstGeom>
          <a:noFill/>
        </p:spPr>
        <p:txBody>
          <a:bodyPr wrap="square" rtlCol="0">
            <a:spAutoFit/>
          </a:bodyPr>
          <a:lstStyle/>
          <a:p>
            <a:r>
              <a:rPr kumimoji="1" lang="en-US" altLang="zh-TW" sz="2800" dirty="0" smtClean="0">
                <a:latin typeface="+mj-ea"/>
                <a:ea typeface="+mj-ea"/>
              </a:rPr>
              <a:t>A</a:t>
            </a:r>
            <a:endParaRPr kumimoji="1" lang="zh-TW" altLang="en-US" sz="2800" dirty="0">
              <a:latin typeface="+mj-ea"/>
              <a:ea typeface="+mj-ea"/>
            </a:endParaRPr>
          </a:p>
        </p:txBody>
      </p:sp>
      <p:sp>
        <p:nvSpPr>
          <p:cNvPr id="6" name="文字方塊 5"/>
          <p:cNvSpPr txBox="1"/>
          <p:nvPr/>
        </p:nvSpPr>
        <p:spPr>
          <a:xfrm>
            <a:off x="9130748" y="2887387"/>
            <a:ext cx="349527" cy="523220"/>
          </a:xfrm>
          <a:prstGeom prst="rect">
            <a:avLst/>
          </a:prstGeom>
          <a:noFill/>
        </p:spPr>
        <p:txBody>
          <a:bodyPr wrap="square" rtlCol="0">
            <a:spAutoFit/>
          </a:bodyPr>
          <a:lstStyle/>
          <a:p>
            <a:r>
              <a:rPr kumimoji="1" lang="en-US" altLang="zh-TW" sz="2800" b="1" dirty="0">
                <a:latin typeface="+mj-ea"/>
                <a:ea typeface="+mj-ea"/>
              </a:rPr>
              <a:t>B</a:t>
            </a:r>
            <a:endParaRPr kumimoji="1" lang="zh-TW" altLang="en-US" sz="2800" b="1" dirty="0">
              <a:latin typeface="+mj-ea"/>
              <a:ea typeface="+mj-ea"/>
            </a:endParaRPr>
          </a:p>
        </p:txBody>
      </p:sp>
      <p:sp>
        <p:nvSpPr>
          <p:cNvPr id="7" name="橢圓 6"/>
          <p:cNvSpPr/>
          <p:nvPr/>
        </p:nvSpPr>
        <p:spPr>
          <a:xfrm>
            <a:off x="7540487" y="2451652"/>
            <a:ext cx="225287"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9228486" y="2451652"/>
            <a:ext cx="251789" cy="27670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TW" altLang="en-US"/>
          </a:p>
        </p:txBody>
      </p:sp>
      <p:sp>
        <p:nvSpPr>
          <p:cNvPr id="9" name="橢圓 8"/>
          <p:cNvSpPr/>
          <p:nvPr/>
        </p:nvSpPr>
        <p:spPr>
          <a:xfrm>
            <a:off x="1848677" y="2451652"/>
            <a:ext cx="265044" cy="27670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10" name="橢圓 9"/>
          <p:cNvSpPr/>
          <p:nvPr/>
        </p:nvSpPr>
        <p:spPr>
          <a:xfrm>
            <a:off x="2968486" y="2478157"/>
            <a:ext cx="251792"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538042" y="2451652"/>
            <a:ext cx="238539"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5820185" y="2451652"/>
            <a:ext cx="291548"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p:cNvSpPr txBox="1"/>
          <p:nvPr/>
        </p:nvSpPr>
        <p:spPr>
          <a:xfrm>
            <a:off x="4451075" y="2887387"/>
            <a:ext cx="808383" cy="523220"/>
          </a:xfrm>
          <a:prstGeom prst="rect">
            <a:avLst/>
          </a:prstGeom>
          <a:noFill/>
        </p:spPr>
        <p:txBody>
          <a:bodyPr wrap="square" rtlCol="0">
            <a:spAutoFit/>
          </a:bodyPr>
          <a:lstStyle/>
          <a:p>
            <a:r>
              <a:rPr kumimoji="1" lang="en-US" altLang="zh-TW" sz="2800" dirty="0">
                <a:latin typeface="+mj-ea"/>
                <a:ea typeface="+mj-ea"/>
              </a:rPr>
              <a:t>S</a:t>
            </a:r>
            <a:endParaRPr kumimoji="1" lang="zh-TW" altLang="en-US" sz="2800" dirty="0">
              <a:latin typeface="+mj-ea"/>
              <a:ea typeface="+mj-ea"/>
            </a:endParaRPr>
          </a:p>
        </p:txBody>
      </p:sp>
      <p:sp>
        <p:nvSpPr>
          <p:cNvPr id="17" name="文字方塊 16"/>
          <p:cNvSpPr txBox="1"/>
          <p:nvPr/>
        </p:nvSpPr>
        <p:spPr>
          <a:xfrm>
            <a:off x="2968486" y="2887387"/>
            <a:ext cx="675862" cy="523220"/>
          </a:xfrm>
          <a:prstGeom prst="rect">
            <a:avLst/>
          </a:prstGeom>
          <a:noFill/>
        </p:spPr>
        <p:txBody>
          <a:bodyPr wrap="square" rtlCol="0">
            <a:spAutoFit/>
          </a:bodyPr>
          <a:lstStyle/>
          <a:p>
            <a:r>
              <a:rPr kumimoji="1" lang="en-US" altLang="zh-TW" sz="2800" dirty="0">
                <a:latin typeface="+mj-ea"/>
                <a:ea typeface="+mj-ea"/>
              </a:rPr>
              <a:t>S</a:t>
            </a:r>
            <a:r>
              <a:rPr kumimoji="1" lang="en-US" altLang="zh-TW" sz="2800" dirty="0" smtClean="0">
                <a:latin typeface="+mj-ea"/>
                <a:ea typeface="+mj-ea"/>
              </a:rPr>
              <a:t>1</a:t>
            </a:r>
            <a:endParaRPr kumimoji="1" lang="zh-TW" altLang="en-US" sz="2800" dirty="0">
              <a:latin typeface="+mj-ea"/>
              <a:ea typeface="+mj-ea"/>
            </a:endParaRPr>
          </a:p>
        </p:txBody>
      </p:sp>
      <p:sp>
        <p:nvSpPr>
          <p:cNvPr id="18" name="迴轉箭號 17"/>
          <p:cNvSpPr/>
          <p:nvPr/>
        </p:nvSpPr>
        <p:spPr>
          <a:xfrm>
            <a:off x="1848678" y="1789043"/>
            <a:ext cx="1265584" cy="490331"/>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19" name="文字方塊 18"/>
          <p:cNvSpPr txBox="1"/>
          <p:nvPr/>
        </p:nvSpPr>
        <p:spPr>
          <a:xfrm>
            <a:off x="1495840" y="3966645"/>
            <a:ext cx="6718852" cy="1661993"/>
          </a:xfrm>
          <a:prstGeom prst="rect">
            <a:avLst/>
          </a:prstGeom>
          <a:noFill/>
        </p:spPr>
        <p:txBody>
          <a:bodyPr wrap="square" rtlCol="0">
            <a:spAutoFit/>
          </a:bodyPr>
          <a:lstStyle/>
          <a:p>
            <a:r>
              <a:rPr kumimoji="1" lang="en-US" altLang="zh-TW" sz="2800" dirty="0" smtClean="0">
                <a:latin typeface="+mj-ea"/>
                <a:ea typeface="+mj-ea"/>
              </a:rPr>
              <a:t>Case 1 : S2 &gt; S</a:t>
            </a:r>
          </a:p>
          <a:p>
            <a:r>
              <a:rPr kumimoji="1" lang="en-US" altLang="zh-TW" sz="2800" dirty="0" smtClean="0">
                <a:latin typeface="+mj-ea"/>
                <a:ea typeface="+mj-ea"/>
              </a:rPr>
              <a:t>Case 2 : S2 = S</a:t>
            </a:r>
          </a:p>
          <a:p>
            <a:r>
              <a:rPr kumimoji="1" lang="en-US" altLang="zh-TW" sz="2800" dirty="0" smtClean="0">
                <a:latin typeface="+mj-ea"/>
                <a:ea typeface="+mj-ea"/>
              </a:rPr>
              <a:t>Case 3 : S2 &lt; S</a:t>
            </a:r>
          </a:p>
          <a:p>
            <a:endParaRPr kumimoji="1" lang="zh-TW" altLang="en-US" dirty="0"/>
          </a:p>
        </p:txBody>
      </p:sp>
    </p:spTree>
    <p:extLst>
      <p:ext uri="{BB962C8B-B14F-4D97-AF65-F5344CB8AC3E}">
        <p14:creationId xmlns:p14="http://schemas.microsoft.com/office/powerpoint/2010/main" val="623552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mj-ea"/>
              </a:rPr>
              <a:t>Case 1 : S2 &gt; S</a:t>
            </a:r>
            <a:endParaRPr kumimoji="1" lang="zh-TW" altLang="en-US" dirty="0">
              <a:latin typeface="+mj-ea"/>
            </a:endParaRPr>
          </a:p>
        </p:txBody>
      </p:sp>
      <p:sp>
        <p:nvSpPr>
          <p:cNvPr id="4" name="矩形 3"/>
          <p:cNvSpPr/>
          <p:nvPr/>
        </p:nvSpPr>
        <p:spPr>
          <a:xfrm>
            <a:off x="2286001" y="3146598"/>
            <a:ext cx="7487476" cy="7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2199861" y="3483735"/>
            <a:ext cx="371061" cy="523220"/>
          </a:xfrm>
          <a:prstGeom prst="rect">
            <a:avLst/>
          </a:prstGeom>
          <a:noFill/>
        </p:spPr>
        <p:txBody>
          <a:bodyPr wrap="square" rtlCol="0">
            <a:spAutoFit/>
          </a:bodyPr>
          <a:lstStyle/>
          <a:p>
            <a:r>
              <a:rPr kumimoji="1" lang="en-US" altLang="zh-TW" sz="2800" dirty="0" smtClean="0">
                <a:latin typeface="+mj-ea"/>
                <a:ea typeface="+mj-ea"/>
              </a:rPr>
              <a:t>A</a:t>
            </a:r>
            <a:endParaRPr kumimoji="1" lang="zh-TW" altLang="en-US" sz="2800" dirty="0">
              <a:latin typeface="+mj-ea"/>
              <a:ea typeface="+mj-ea"/>
            </a:endParaRPr>
          </a:p>
        </p:txBody>
      </p:sp>
      <p:sp>
        <p:nvSpPr>
          <p:cNvPr id="6" name="文字方塊 5"/>
          <p:cNvSpPr txBox="1"/>
          <p:nvPr/>
        </p:nvSpPr>
        <p:spPr>
          <a:xfrm>
            <a:off x="9488557" y="3483735"/>
            <a:ext cx="349527" cy="523220"/>
          </a:xfrm>
          <a:prstGeom prst="rect">
            <a:avLst/>
          </a:prstGeom>
          <a:noFill/>
        </p:spPr>
        <p:txBody>
          <a:bodyPr wrap="square" rtlCol="0">
            <a:spAutoFit/>
          </a:bodyPr>
          <a:lstStyle/>
          <a:p>
            <a:r>
              <a:rPr kumimoji="1" lang="en-US" altLang="zh-TW" sz="2800" b="1" dirty="0">
                <a:latin typeface="+mn-ea"/>
              </a:rPr>
              <a:t>B</a:t>
            </a:r>
            <a:endParaRPr kumimoji="1" lang="zh-TW" altLang="en-US" sz="2800" b="1" dirty="0">
              <a:latin typeface="+mn-ea"/>
            </a:endParaRPr>
          </a:p>
        </p:txBody>
      </p:sp>
      <p:sp>
        <p:nvSpPr>
          <p:cNvPr id="7" name="橢圓 6"/>
          <p:cNvSpPr/>
          <p:nvPr/>
        </p:nvSpPr>
        <p:spPr>
          <a:xfrm>
            <a:off x="7898296" y="3048000"/>
            <a:ext cx="225287"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9586295" y="3048000"/>
            <a:ext cx="251789" cy="27670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TW" altLang="en-US"/>
          </a:p>
        </p:txBody>
      </p:sp>
      <p:sp>
        <p:nvSpPr>
          <p:cNvPr id="9" name="橢圓 8"/>
          <p:cNvSpPr/>
          <p:nvPr/>
        </p:nvSpPr>
        <p:spPr>
          <a:xfrm>
            <a:off x="2206486" y="3048000"/>
            <a:ext cx="265044" cy="27670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10" name="橢圓 9"/>
          <p:cNvSpPr/>
          <p:nvPr/>
        </p:nvSpPr>
        <p:spPr>
          <a:xfrm>
            <a:off x="3326295" y="3074505"/>
            <a:ext cx="251792"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698724" y="3045082"/>
            <a:ext cx="238539"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6152736" y="3064168"/>
            <a:ext cx="291548"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p:cNvSpPr txBox="1"/>
          <p:nvPr/>
        </p:nvSpPr>
        <p:spPr>
          <a:xfrm>
            <a:off x="4666422" y="3483735"/>
            <a:ext cx="808383" cy="523220"/>
          </a:xfrm>
          <a:prstGeom prst="rect">
            <a:avLst/>
          </a:prstGeom>
          <a:noFill/>
        </p:spPr>
        <p:txBody>
          <a:bodyPr wrap="square" rtlCol="0">
            <a:spAutoFit/>
          </a:bodyPr>
          <a:lstStyle/>
          <a:p>
            <a:r>
              <a:rPr kumimoji="1" lang="en-US" altLang="zh-TW" sz="2800" dirty="0">
                <a:latin typeface="+mj-ea"/>
                <a:ea typeface="+mj-ea"/>
              </a:rPr>
              <a:t>S</a:t>
            </a:r>
            <a:endParaRPr kumimoji="1" lang="zh-TW" altLang="en-US" sz="2800" dirty="0">
              <a:latin typeface="+mj-ea"/>
              <a:ea typeface="+mj-ea"/>
            </a:endParaRPr>
          </a:p>
        </p:txBody>
      </p:sp>
      <p:sp>
        <p:nvSpPr>
          <p:cNvPr id="14" name="文字方塊 13"/>
          <p:cNvSpPr txBox="1"/>
          <p:nvPr/>
        </p:nvSpPr>
        <p:spPr>
          <a:xfrm>
            <a:off x="3287371" y="3483735"/>
            <a:ext cx="675862" cy="523220"/>
          </a:xfrm>
          <a:prstGeom prst="rect">
            <a:avLst/>
          </a:prstGeom>
          <a:noFill/>
        </p:spPr>
        <p:txBody>
          <a:bodyPr wrap="square" rtlCol="0">
            <a:spAutoFit/>
          </a:bodyPr>
          <a:lstStyle/>
          <a:p>
            <a:r>
              <a:rPr kumimoji="1" lang="en-US" altLang="zh-TW" sz="2800" dirty="0">
                <a:latin typeface="+mj-ea"/>
                <a:ea typeface="+mj-ea"/>
              </a:rPr>
              <a:t>S</a:t>
            </a:r>
            <a:r>
              <a:rPr kumimoji="1" lang="en-US" altLang="zh-TW" sz="2800" dirty="0" smtClean="0">
                <a:latin typeface="+mj-ea"/>
                <a:ea typeface="+mj-ea"/>
              </a:rPr>
              <a:t>1</a:t>
            </a:r>
            <a:endParaRPr kumimoji="1" lang="zh-TW" altLang="en-US" sz="2800" dirty="0">
              <a:latin typeface="+mj-ea"/>
              <a:ea typeface="+mj-ea"/>
            </a:endParaRPr>
          </a:p>
        </p:txBody>
      </p:sp>
      <p:sp>
        <p:nvSpPr>
          <p:cNvPr id="15" name="迴轉箭號 14"/>
          <p:cNvSpPr/>
          <p:nvPr/>
        </p:nvSpPr>
        <p:spPr>
          <a:xfrm>
            <a:off x="2206487" y="2385391"/>
            <a:ext cx="1265584" cy="490331"/>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16" name="文字方塊 15"/>
          <p:cNvSpPr txBox="1"/>
          <p:nvPr/>
        </p:nvSpPr>
        <p:spPr>
          <a:xfrm>
            <a:off x="5446643" y="3491155"/>
            <a:ext cx="731351" cy="523220"/>
          </a:xfrm>
          <a:prstGeom prst="rect">
            <a:avLst/>
          </a:prstGeom>
          <a:noFill/>
        </p:spPr>
        <p:txBody>
          <a:bodyPr wrap="square" rtlCol="0">
            <a:spAutoFit/>
          </a:bodyPr>
          <a:lstStyle/>
          <a:p>
            <a:r>
              <a:rPr kumimoji="1" lang="en-US" altLang="zh-TW" sz="2800" dirty="0">
                <a:latin typeface="+mj-ea"/>
                <a:ea typeface="+mj-ea"/>
              </a:rPr>
              <a:t>S</a:t>
            </a:r>
            <a:r>
              <a:rPr kumimoji="1" lang="en-US" altLang="zh-TW" sz="2800" dirty="0" smtClean="0">
                <a:latin typeface="+mj-ea"/>
                <a:ea typeface="+mj-ea"/>
              </a:rPr>
              <a:t>2</a:t>
            </a:r>
            <a:endParaRPr kumimoji="1" lang="zh-TW" altLang="en-US" sz="2800" dirty="0">
              <a:latin typeface="+mj-ea"/>
              <a:ea typeface="+mj-ea"/>
            </a:endParaRPr>
          </a:p>
        </p:txBody>
      </p:sp>
      <p:sp>
        <p:nvSpPr>
          <p:cNvPr id="17" name="橢圓 16"/>
          <p:cNvSpPr/>
          <p:nvPr/>
        </p:nvSpPr>
        <p:spPr>
          <a:xfrm>
            <a:off x="5569848" y="3045083"/>
            <a:ext cx="291548"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迴轉箭號 17"/>
          <p:cNvSpPr/>
          <p:nvPr/>
        </p:nvSpPr>
        <p:spPr>
          <a:xfrm>
            <a:off x="3578087" y="2385392"/>
            <a:ext cx="2133600" cy="484100"/>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20" name="迴轉箭號 19"/>
          <p:cNvSpPr/>
          <p:nvPr/>
        </p:nvSpPr>
        <p:spPr>
          <a:xfrm rot="10800000" flipH="1">
            <a:off x="2206485" y="4014375"/>
            <a:ext cx="2604053" cy="49136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21" name="迴轉箭號 20"/>
          <p:cNvSpPr/>
          <p:nvPr/>
        </p:nvSpPr>
        <p:spPr>
          <a:xfrm rot="10800000" flipH="1">
            <a:off x="4850709" y="4083430"/>
            <a:ext cx="1010687" cy="48394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76052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4936" y="441289"/>
            <a:ext cx="10515600" cy="1325563"/>
          </a:xfrm>
        </p:spPr>
        <p:txBody>
          <a:bodyPr/>
          <a:lstStyle/>
          <a:p>
            <a:r>
              <a:rPr kumimoji="1" lang="en-US" altLang="zh-TW" dirty="0" smtClean="0">
                <a:latin typeface="+mj-ea"/>
              </a:rPr>
              <a:t>Case 2 : S2 = S</a:t>
            </a:r>
            <a:endParaRPr kumimoji="1" lang="zh-TW" altLang="en-US" dirty="0">
              <a:latin typeface="+mj-ea"/>
            </a:endParaRPr>
          </a:p>
        </p:txBody>
      </p:sp>
      <p:sp>
        <p:nvSpPr>
          <p:cNvPr id="4" name="矩形 3"/>
          <p:cNvSpPr/>
          <p:nvPr/>
        </p:nvSpPr>
        <p:spPr>
          <a:xfrm>
            <a:off x="2286001" y="3146598"/>
            <a:ext cx="7487476" cy="7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2199861" y="3483735"/>
            <a:ext cx="371061" cy="523220"/>
          </a:xfrm>
          <a:prstGeom prst="rect">
            <a:avLst/>
          </a:prstGeom>
          <a:noFill/>
        </p:spPr>
        <p:txBody>
          <a:bodyPr wrap="square" rtlCol="0">
            <a:spAutoFit/>
          </a:bodyPr>
          <a:lstStyle/>
          <a:p>
            <a:r>
              <a:rPr kumimoji="1" lang="en-US" altLang="zh-TW" sz="2800" dirty="0" smtClean="0">
                <a:latin typeface="+mj-ea"/>
                <a:ea typeface="+mj-ea"/>
              </a:rPr>
              <a:t>A</a:t>
            </a:r>
            <a:endParaRPr kumimoji="1" lang="zh-TW" altLang="en-US" sz="2800" dirty="0">
              <a:latin typeface="+mj-ea"/>
              <a:ea typeface="+mj-ea"/>
            </a:endParaRPr>
          </a:p>
        </p:txBody>
      </p:sp>
      <p:sp>
        <p:nvSpPr>
          <p:cNvPr id="6" name="文字方塊 5"/>
          <p:cNvSpPr txBox="1"/>
          <p:nvPr/>
        </p:nvSpPr>
        <p:spPr>
          <a:xfrm>
            <a:off x="9488557" y="3483735"/>
            <a:ext cx="349527" cy="523220"/>
          </a:xfrm>
          <a:prstGeom prst="rect">
            <a:avLst/>
          </a:prstGeom>
          <a:noFill/>
        </p:spPr>
        <p:txBody>
          <a:bodyPr wrap="square" rtlCol="0">
            <a:spAutoFit/>
          </a:bodyPr>
          <a:lstStyle/>
          <a:p>
            <a:r>
              <a:rPr kumimoji="1" lang="en-US" altLang="zh-TW" sz="2800" b="1" dirty="0">
                <a:latin typeface="+mj-ea"/>
                <a:ea typeface="+mj-ea"/>
              </a:rPr>
              <a:t>B</a:t>
            </a:r>
            <a:endParaRPr kumimoji="1" lang="zh-TW" altLang="en-US" sz="2800" b="1" dirty="0">
              <a:latin typeface="+mj-ea"/>
              <a:ea typeface="+mj-ea"/>
            </a:endParaRPr>
          </a:p>
        </p:txBody>
      </p:sp>
      <p:sp>
        <p:nvSpPr>
          <p:cNvPr id="7" name="橢圓 6"/>
          <p:cNvSpPr/>
          <p:nvPr/>
        </p:nvSpPr>
        <p:spPr>
          <a:xfrm>
            <a:off x="7898296" y="3048000"/>
            <a:ext cx="225287"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9586295" y="3048000"/>
            <a:ext cx="251789" cy="27670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TW" altLang="en-US"/>
          </a:p>
        </p:txBody>
      </p:sp>
      <p:sp>
        <p:nvSpPr>
          <p:cNvPr id="9" name="橢圓 8"/>
          <p:cNvSpPr/>
          <p:nvPr/>
        </p:nvSpPr>
        <p:spPr>
          <a:xfrm>
            <a:off x="2206486" y="3048000"/>
            <a:ext cx="265044" cy="27670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10" name="橢圓 9"/>
          <p:cNvSpPr/>
          <p:nvPr/>
        </p:nvSpPr>
        <p:spPr>
          <a:xfrm>
            <a:off x="3326295" y="3074505"/>
            <a:ext cx="251792"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698724" y="3045082"/>
            <a:ext cx="238539"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6152736" y="3064168"/>
            <a:ext cx="291548"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p:cNvSpPr txBox="1"/>
          <p:nvPr/>
        </p:nvSpPr>
        <p:spPr>
          <a:xfrm>
            <a:off x="4666422" y="3483735"/>
            <a:ext cx="808383" cy="523220"/>
          </a:xfrm>
          <a:prstGeom prst="rect">
            <a:avLst/>
          </a:prstGeom>
          <a:noFill/>
        </p:spPr>
        <p:txBody>
          <a:bodyPr wrap="square" rtlCol="0">
            <a:spAutoFit/>
          </a:bodyPr>
          <a:lstStyle/>
          <a:p>
            <a:r>
              <a:rPr kumimoji="1" lang="en-US" altLang="zh-TW" sz="2800" dirty="0">
                <a:latin typeface="+mj-ea"/>
                <a:ea typeface="+mj-ea"/>
              </a:rPr>
              <a:t>S</a:t>
            </a:r>
            <a:endParaRPr kumimoji="1" lang="zh-TW" altLang="en-US" sz="2800" dirty="0">
              <a:latin typeface="+mj-ea"/>
              <a:ea typeface="+mj-ea"/>
            </a:endParaRPr>
          </a:p>
        </p:txBody>
      </p:sp>
      <p:sp>
        <p:nvSpPr>
          <p:cNvPr id="14" name="文字方塊 13"/>
          <p:cNvSpPr txBox="1"/>
          <p:nvPr/>
        </p:nvSpPr>
        <p:spPr>
          <a:xfrm>
            <a:off x="3326295" y="3483735"/>
            <a:ext cx="675862" cy="523220"/>
          </a:xfrm>
          <a:prstGeom prst="rect">
            <a:avLst/>
          </a:prstGeom>
          <a:noFill/>
        </p:spPr>
        <p:txBody>
          <a:bodyPr wrap="square" rtlCol="0">
            <a:spAutoFit/>
          </a:bodyPr>
          <a:lstStyle/>
          <a:p>
            <a:r>
              <a:rPr kumimoji="1" lang="en-US" altLang="zh-TW" sz="2800" dirty="0">
                <a:latin typeface="+mj-ea"/>
                <a:ea typeface="+mj-ea"/>
              </a:rPr>
              <a:t>S</a:t>
            </a:r>
            <a:r>
              <a:rPr kumimoji="1" lang="en-US" altLang="zh-TW" sz="2800" dirty="0" smtClean="0">
                <a:latin typeface="+mj-ea"/>
                <a:ea typeface="+mj-ea"/>
              </a:rPr>
              <a:t>1</a:t>
            </a:r>
            <a:endParaRPr kumimoji="1" lang="zh-TW" altLang="en-US" sz="2800" dirty="0">
              <a:latin typeface="+mj-ea"/>
              <a:ea typeface="+mj-ea"/>
            </a:endParaRPr>
          </a:p>
        </p:txBody>
      </p:sp>
      <p:sp>
        <p:nvSpPr>
          <p:cNvPr id="15" name="迴轉箭號 14"/>
          <p:cNvSpPr/>
          <p:nvPr/>
        </p:nvSpPr>
        <p:spPr>
          <a:xfrm>
            <a:off x="2206487" y="2385391"/>
            <a:ext cx="1265584" cy="490331"/>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16" name="文字方塊 15"/>
          <p:cNvSpPr txBox="1"/>
          <p:nvPr/>
        </p:nvSpPr>
        <p:spPr>
          <a:xfrm>
            <a:off x="4571587" y="3966129"/>
            <a:ext cx="731351" cy="523220"/>
          </a:xfrm>
          <a:prstGeom prst="rect">
            <a:avLst/>
          </a:prstGeom>
          <a:noFill/>
        </p:spPr>
        <p:txBody>
          <a:bodyPr wrap="square" rtlCol="0">
            <a:spAutoFit/>
          </a:bodyPr>
          <a:lstStyle/>
          <a:p>
            <a:r>
              <a:rPr kumimoji="1" lang="en-US" altLang="zh-TW" sz="2800" dirty="0">
                <a:latin typeface="+mj-ea"/>
                <a:ea typeface="+mj-ea"/>
              </a:rPr>
              <a:t>S</a:t>
            </a:r>
            <a:r>
              <a:rPr kumimoji="1" lang="en-US" altLang="zh-TW" sz="2800" dirty="0" smtClean="0">
                <a:latin typeface="+mj-ea"/>
                <a:ea typeface="+mj-ea"/>
              </a:rPr>
              <a:t>2</a:t>
            </a:r>
            <a:endParaRPr kumimoji="1" lang="zh-TW" altLang="en-US" sz="2800" dirty="0">
              <a:latin typeface="+mj-ea"/>
              <a:ea typeface="+mj-ea"/>
            </a:endParaRPr>
          </a:p>
        </p:txBody>
      </p:sp>
      <p:sp>
        <p:nvSpPr>
          <p:cNvPr id="18" name="迴轉箭號 17"/>
          <p:cNvSpPr/>
          <p:nvPr/>
        </p:nvSpPr>
        <p:spPr>
          <a:xfrm>
            <a:off x="3578087" y="2385392"/>
            <a:ext cx="1359176" cy="484100"/>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20" name="迴轉箭號 19"/>
          <p:cNvSpPr/>
          <p:nvPr/>
        </p:nvSpPr>
        <p:spPr>
          <a:xfrm rot="10800000" flipH="1">
            <a:off x="2199861" y="4489349"/>
            <a:ext cx="2730778" cy="49136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81292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mj-ea"/>
              </a:rPr>
              <a:t>Case 3 : S2 &lt; S</a:t>
            </a:r>
            <a:endParaRPr kumimoji="1" lang="zh-TW" altLang="en-US" dirty="0">
              <a:latin typeface="+mj-ea"/>
            </a:endParaRPr>
          </a:p>
        </p:txBody>
      </p:sp>
      <p:sp>
        <p:nvSpPr>
          <p:cNvPr id="4" name="矩形 3"/>
          <p:cNvSpPr/>
          <p:nvPr/>
        </p:nvSpPr>
        <p:spPr>
          <a:xfrm>
            <a:off x="2286001" y="3146598"/>
            <a:ext cx="7487476" cy="7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2199861" y="3483735"/>
            <a:ext cx="371061" cy="523220"/>
          </a:xfrm>
          <a:prstGeom prst="rect">
            <a:avLst/>
          </a:prstGeom>
          <a:noFill/>
        </p:spPr>
        <p:txBody>
          <a:bodyPr wrap="square" rtlCol="0">
            <a:spAutoFit/>
          </a:bodyPr>
          <a:lstStyle/>
          <a:p>
            <a:r>
              <a:rPr kumimoji="1" lang="en-US" altLang="zh-TW" sz="2800" dirty="0" smtClean="0">
                <a:latin typeface="+mj-ea"/>
                <a:ea typeface="+mj-ea"/>
              </a:rPr>
              <a:t>A</a:t>
            </a:r>
            <a:endParaRPr kumimoji="1" lang="zh-TW" altLang="en-US" sz="2800" dirty="0">
              <a:latin typeface="+mj-ea"/>
              <a:ea typeface="+mj-ea"/>
            </a:endParaRPr>
          </a:p>
        </p:txBody>
      </p:sp>
      <p:sp>
        <p:nvSpPr>
          <p:cNvPr id="6" name="文字方塊 5"/>
          <p:cNvSpPr txBox="1"/>
          <p:nvPr/>
        </p:nvSpPr>
        <p:spPr>
          <a:xfrm>
            <a:off x="9488557" y="3483735"/>
            <a:ext cx="349527" cy="523220"/>
          </a:xfrm>
          <a:prstGeom prst="rect">
            <a:avLst/>
          </a:prstGeom>
          <a:noFill/>
        </p:spPr>
        <p:txBody>
          <a:bodyPr wrap="square" rtlCol="0">
            <a:spAutoFit/>
          </a:bodyPr>
          <a:lstStyle/>
          <a:p>
            <a:r>
              <a:rPr kumimoji="1" lang="en-US" altLang="zh-TW" sz="2800" b="1" dirty="0">
                <a:latin typeface="+mj-ea"/>
                <a:ea typeface="+mj-ea"/>
              </a:rPr>
              <a:t>B</a:t>
            </a:r>
            <a:endParaRPr kumimoji="1" lang="zh-TW" altLang="en-US" sz="2800" b="1" dirty="0">
              <a:latin typeface="+mj-ea"/>
              <a:ea typeface="+mj-ea"/>
            </a:endParaRPr>
          </a:p>
        </p:txBody>
      </p:sp>
      <p:sp>
        <p:nvSpPr>
          <p:cNvPr id="7" name="橢圓 6"/>
          <p:cNvSpPr/>
          <p:nvPr/>
        </p:nvSpPr>
        <p:spPr>
          <a:xfrm>
            <a:off x="7898296" y="3048000"/>
            <a:ext cx="225287"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9586295" y="3048000"/>
            <a:ext cx="251789" cy="27670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TW" altLang="en-US"/>
          </a:p>
        </p:txBody>
      </p:sp>
      <p:sp>
        <p:nvSpPr>
          <p:cNvPr id="9" name="橢圓 8"/>
          <p:cNvSpPr/>
          <p:nvPr/>
        </p:nvSpPr>
        <p:spPr>
          <a:xfrm>
            <a:off x="2206486" y="3048000"/>
            <a:ext cx="265044" cy="27670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10" name="橢圓 9"/>
          <p:cNvSpPr/>
          <p:nvPr/>
        </p:nvSpPr>
        <p:spPr>
          <a:xfrm>
            <a:off x="3326295" y="3074505"/>
            <a:ext cx="251792"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711359" y="3064167"/>
            <a:ext cx="238539"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6152736" y="3064168"/>
            <a:ext cx="291548"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p:cNvSpPr txBox="1"/>
          <p:nvPr/>
        </p:nvSpPr>
        <p:spPr>
          <a:xfrm>
            <a:off x="4666422" y="3483735"/>
            <a:ext cx="808383" cy="523220"/>
          </a:xfrm>
          <a:prstGeom prst="rect">
            <a:avLst/>
          </a:prstGeom>
          <a:noFill/>
        </p:spPr>
        <p:txBody>
          <a:bodyPr wrap="square" rtlCol="0">
            <a:spAutoFit/>
          </a:bodyPr>
          <a:lstStyle/>
          <a:p>
            <a:r>
              <a:rPr kumimoji="1" lang="en-US" altLang="zh-TW" sz="2800" dirty="0">
                <a:latin typeface="+mj-ea"/>
                <a:ea typeface="+mj-ea"/>
              </a:rPr>
              <a:t>S</a:t>
            </a:r>
            <a:endParaRPr kumimoji="1" lang="zh-TW" altLang="en-US" sz="2800" dirty="0">
              <a:latin typeface="+mj-ea"/>
              <a:ea typeface="+mj-ea"/>
            </a:endParaRPr>
          </a:p>
        </p:txBody>
      </p:sp>
      <p:sp>
        <p:nvSpPr>
          <p:cNvPr id="14" name="文字方塊 13"/>
          <p:cNvSpPr txBox="1"/>
          <p:nvPr/>
        </p:nvSpPr>
        <p:spPr>
          <a:xfrm>
            <a:off x="3326295" y="3483735"/>
            <a:ext cx="675862" cy="523220"/>
          </a:xfrm>
          <a:prstGeom prst="rect">
            <a:avLst/>
          </a:prstGeom>
          <a:noFill/>
        </p:spPr>
        <p:txBody>
          <a:bodyPr wrap="square" rtlCol="0">
            <a:spAutoFit/>
          </a:bodyPr>
          <a:lstStyle/>
          <a:p>
            <a:r>
              <a:rPr kumimoji="1" lang="en-US" altLang="zh-TW" sz="2800" dirty="0">
                <a:latin typeface="+mj-ea"/>
                <a:ea typeface="+mj-ea"/>
              </a:rPr>
              <a:t>S</a:t>
            </a:r>
            <a:r>
              <a:rPr kumimoji="1" lang="en-US" altLang="zh-TW" sz="2800" dirty="0" smtClean="0">
                <a:latin typeface="+mj-ea"/>
                <a:ea typeface="+mj-ea"/>
              </a:rPr>
              <a:t>1</a:t>
            </a:r>
            <a:endParaRPr kumimoji="1" lang="zh-TW" altLang="en-US" sz="2800" dirty="0">
              <a:latin typeface="+mj-ea"/>
              <a:ea typeface="+mj-ea"/>
            </a:endParaRPr>
          </a:p>
        </p:txBody>
      </p:sp>
      <p:sp>
        <p:nvSpPr>
          <p:cNvPr id="15" name="迴轉箭號 14"/>
          <p:cNvSpPr/>
          <p:nvPr/>
        </p:nvSpPr>
        <p:spPr>
          <a:xfrm>
            <a:off x="2206487" y="2385391"/>
            <a:ext cx="1265584" cy="490331"/>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16" name="文字方塊 15"/>
          <p:cNvSpPr txBox="1"/>
          <p:nvPr/>
        </p:nvSpPr>
        <p:spPr>
          <a:xfrm>
            <a:off x="3935071" y="3482148"/>
            <a:ext cx="731351" cy="523220"/>
          </a:xfrm>
          <a:prstGeom prst="rect">
            <a:avLst/>
          </a:prstGeom>
          <a:noFill/>
        </p:spPr>
        <p:txBody>
          <a:bodyPr wrap="square" rtlCol="0">
            <a:spAutoFit/>
          </a:bodyPr>
          <a:lstStyle/>
          <a:p>
            <a:r>
              <a:rPr kumimoji="1" lang="en-US" altLang="zh-TW" sz="2800" dirty="0">
                <a:latin typeface="+mj-ea"/>
                <a:ea typeface="+mj-ea"/>
              </a:rPr>
              <a:t>S</a:t>
            </a:r>
            <a:r>
              <a:rPr kumimoji="1" lang="en-US" altLang="zh-TW" sz="2800" dirty="0" smtClean="0">
                <a:latin typeface="+mj-ea"/>
                <a:ea typeface="+mj-ea"/>
              </a:rPr>
              <a:t>2</a:t>
            </a:r>
            <a:endParaRPr kumimoji="1" lang="zh-TW" altLang="en-US" sz="2800" dirty="0">
              <a:latin typeface="+mj-ea"/>
              <a:ea typeface="+mj-ea"/>
            </a:endParaRPr>
          </a:p>
        </p:txBody>
      </p:sp>
      <p:sp>
        <p:nvSpPr>
          <p:cNvPr id="18" name="迴轉箭號 17"/>
          <p:cNvSpPr/>
          <p:nvPr/>
        </p:nvSpPr>
        <p:spPr>
          <a:xfrm>
            <a:off x="3578087" y="2385392"/>
            <a:ext cx="685905" cy="484100"/>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20" name="迴轉箭號 19"/>
          <p:cNvSpPr/>
          <p:nvPr/>
        </p:nvSpPr>
        <p:spPr>
          <a:xfrm rot="10800000" flipH="1">
            <a:off x="2206485" y="4489349"/>
            <a:ext cx="2724153" cy="49136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solidFill>
                <a:schemeClr val="tx1"/>
              </a:solidFill>
            </a:endParaRPr>
          </a:p>
        </p:txBody>
      </p:sp>
      <p:sp>
        <p:nvSpPr>
          <p:cNvPr id="19" name="橢圓 18"/>
          <p:cNvSpPr/>
          <p:nvPr/>
        </p:nvSpPr>
        <p:spPr>
          <a:xfrm>
            <a:off x="4025453" y="3033279"/>
            <a:ext cx="238539" cy="276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60377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867327"/>
          </a:xfrm>
        </p:spPr>
        <p:txBody>
          <a:bodyPr/>
          <a:lstStyle/>
          <a:p>
            <a:r>
              <a:rPr kumimoji="1" lang="en-US" altLang="zh-TW" dirty="0" smtClean="0">
                <a:latin typeface="+mj-ea"/>
              </a:rPr>
              <a:t>pseudocode</a:t>
            </a:r>
            <a:endParaRPr kumimoji="1" lang="zh-TW" altLang="en-US" dirty="0">
              <a:latin typeface="+mj-ea"/>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017"/>
            <a:ext cx="10515600" cy="3983076"/>
          </a:xfrm>
          <a:prstGeom prst="rect">
            <a:avLst/>
          </a:prstGeom>
        </p:spPr>
      </p:pic>
      <p:sp>
        <p:nvSpPr>
          <p:cNvPr id="5" name="文字方塊 4"/>
          <p:cNvSpPr txBox="1"/>
          <p:nvPr/>
        </p:nvSpPr>
        <p:spPr>
          <a:xfrm>
            <a:off x="7580243" y="5613093"/>
            <a:ext cx="2994992" cy="523220"/>
          </a:xfrm>
          <a:prstGeom prst="rect">
            <a:avLst/>
          </a:prstGeom>
          <a:noFill/>
        </p:spPr>
        <p:txBody>
          <a:bodyPr wrap="square" rtlCol="0">
            <a:spAutoFit/>
          </a:bodyPr>
          <a:lstStyle/>
          <a:p>
            <a:r>
              <a:rPr kumimoji="1" lang="en-US" altLang="zh-TW" sz="2800" dirty="0" smtClean="0">
                <a:latin typeface="+mj-ea"/>
                <a:ea typeface="+mj-ea"/>
              </a:rPr>
              <a:t>T(n)=O(n)</a:t>
            </a:r>
            <a:endParaRPr kumimoji="1" lang="zh-TW" altLang="en-US" sz="2800" dirty="0">
              <a:latin typeface="+mj-ea"/>
              <a:ea typeface="+mj-ea"/>
            </a:endParaRPr>
          </a:p>
        </p:txBody>
      </p:sp>
    </p:spTree>
    <p:extLst>
      <p:ext uri="{BB962C8B-B14F-4D97-AF65-F5344CB8AC3E}">
        <p14:creationId xmlns:p14="http://schemas.microsoft.com/office/powerpoint/2010/main" val="178753658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360</Words>
  <Application>Microsoft Macintosh PowerPoint</Application>
  <PresentationFormat>寬螢幕</PresentationFormat>
  <Paragraphs>38</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Calibri</vt:lpstr>
      <vt:lpstr>Calibri Light</vt:lpstr>
      <vt:lpstr>新細明體</vt:lpstr>
      <vt:lpstr>Arial</vt:lpstr>
      <vt:lpstr>Office 佈景主題</vt:lpstr>
      <vt:lpstr>演算法</vt:lpstr>
      <vt:lpstr>PowerPoint 簡報</vt:lpstr>
      <vt:lpstr>PowerPoint 簡報</vt:lpstr>
      <vt:lpstr>Greedy Choice</vt:lpstr>
      <vt:lpstr>Proof</vt:lpstr>
      <vt:lpstr>Case 1 : S2 &gt; S</vt:lpstr>
      <vt:lpstr>Case 2 : S2 = S</vt:lpstr>
      <vt:lpstr>Case 3 : S2 &lt; S</vt:lpstr>
      <vt:lpstr>pseudocode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dc:title>
  <dc:creator>Microsoft Office 使用者</dc:creator>
  <cp:lastModifiedBy>Microsoft Office 使用者</cp:lastModifiedBy>
  <cp:revision>22</cp:revision>
  <dcterms:created xsi:type="dcterms:W3CDTF">2019-04-08T16:31:02Z</dcterms:created>
  <dcterms:modified xsi:type="dcterms:W3CDTF">2019-04-08T18:21:14Z</dcterms:modified>
</cp:coreProperties>
</file>