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9" r:id="rId9"/>
    <p:sldId id="265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4BD97"/>
    <a:srgbClr val="DDD9C3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9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0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3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76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3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3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249B-F808-40AE-8D85-32FEE0061BBC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A72C-57F7-4742-A7A2-D02FAD1F3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335699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Show how to solve the fractional knapsack problem in O(n) time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62376" y="1340768"/>
            <a:ext cx="4466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problem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55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3568" y="47667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找出每組的中位數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1" y="1227302"/>
            <a:ext cx="8440328" cy="45059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66" y="1340768"/>
            <a:ext cx="777406" cy="41446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82" y="1340768"/>
            <a:ext cx="651481" cy="41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698" y="434450"/>
            <a:ext cx="744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找出所有中位數的中位數</a:t>
            </a:r>
            <a:r>
              <a:rPr lang="en-US" altLang="zh-TW" sz="3200" dirty="0" smtClean="0"/>
              <a:t>m (18)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9144000" cy="46082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86" y="1523281"/>
            <a:ext cx="736066" cy="39496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57" y="1523281"/>
            <a:ext cx="653220" cy="39102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55976" y="3761792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21153696">
            <a:off x="4950509" y="3747968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3755976" y="3068960"/>
            <a:ext cx="108810" cy="90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923928" y="396703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23928" y="3967036"/>
            <a:ext cx="0" cy="1505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3923928" y="5472889"/>
            <a:ext cx="676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2228" y="2348880"/>
            <a:ext cx="7200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Median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如圖所示，</a:t>
            </a:r>
            <a:r>
              <a:rPr lang="en-US" altLang="zh-TW" dirty="0"/>
              <a:t>L</a:t>
            </a:r>
            <a:r>
              <a:rPr lang="zh-TW" altLang="en-US" dirty="0"/>
              <a:t>跟</a:t>
            </a:r>
            <a:r>
              <a:rPr lang="en-US" altLang="zh-TW" dirty="0"/>
              <a:t>R</a:t>
            </a:r>
            <a:r>
              <a:rPr lang="zh-TW" altLang="en-US" dirty="0"/>
              <a:t>最大的大小為</a:t>
            </a:r>
            <a:r>
              <a:rPr lang="en-US" altLang="zh-TW" dirty="0"/>
              <a:t>1-3n/10=7n/10   (n</a:t>
            </a:r>
            <a:r>
              <a:rPr lang="zh-TW" altLang="en-US" dirty="0"/>
              <a:t>為數字數量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T(n)=T(7n/10)+T(n/5)+an  (an</a:t>
            </a:r>
            <a:r>
              <a:rPr lang="zh-TW" altLang="en-US" dirty="0"/>
              <a:t>為每次遞迴內部花費的時間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假設</a:t>
            </a:r>
            <a:r>
              <a:rPr lang="en-US" altLang="zh-TW" dirty="0"/>
              <a:t>T(m)&lt;cm  for 1&lt;=m&lt;n</a:t>
            </a:r>
            <a:endParaRPr lang="en-US" altLang="zh-TW" dirty="0"/>
          </a:p>
          <a:p>
            <a:r>
              <a:rPr lang="en-US" altLang="zh-TW" dirty="0"/>
              <a:t>T(n)&lt;c*7n/10+c*n/5+an</a:t>
            </a:r>
            <a:endParaRPr lang="en-US" altLang="zh-TW" dirty="0"/>
          </a:p>
          <a:p>
            <a:r>
              <a:rPr lang="en-US" altLang="zh-TW" dirty="0"/>
              <a:t>T(n)&lt;c*9n/10+an=(c*9/10+a)n </a:t>
            </a:r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a&lt;c*1/10</a:t>
            </a:r>
            <a:r>
              <a:rPr lang="zh-TW" altLang="en-US" dirty="0"/>
              <a:t>及</a:t>
            </a:r>
            <a:r>
              <a:rPr lang="en-US" altLang="zh-TW" dirty="0"/>
              <a:t>c&gt;10a </a:t>
            </a:r>
            <a:endParaRPr lang="en-US" altLang="zh-TW" dirty="0"/>
          </a:p>
          <a:p>
            <a:r>
              <a:rPr lang="zh-TW" altLang="en-US" dirty="0"/>
              <a:t>則</a:t>
            </a:r>
            <a:r>
              <a:rPr lang="en-US" altLang="zh-TW" dirty="0"/>
              <a:t>T(n)&lt;c*9n/10+an=(c*9/10+a)n&lt;</a:t>
            </a:r>
            <a:r>
              <a:rPr lang="en-US" altLang="zh-TW" dirty="0" err="1"/>
              <a:t>cn</a:t>
            </a:r>
            <a:endParaRPr lang="en-US" altLang="zh-TW" dirty="0"/>
          </a:p>
          <a:p>
            <a:r>
              <a:rPr lang="en-US" altLang="zh-TW" dirty="0"/>
              <a:t>T(1)=1&lt;c*1</a:t>
            </a:r>
            <a:endParaRPr lang="en-US" altLang="zh-TW" dirty="0"/>
          </a:p>
          <a:p>
            <a:r>
              <a:rPr lang="zh-TW" altLang="en-US" dirty="0"/>
              <a:t>由數學歸納法得出</a:t>
            </a:r>
            <a:r>
              <a:rPr lang="en-US" altLang="zh-TW" dirty="0"/>
              <a:t>T(n)&lt;</a:t>
            </a:r>
            <a:r>
              <a:rPr lang="en-US" altLang="zh-TW" dirty="0" err="1"/>
              <a:t>cn</a:t>
            </a:r>
            <a:r>
              <a:rPr lang="en-US" altLang="zh-TW" dirty="0"/>
              <a:t>=O(n)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6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55402" y="3933056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2376" y="1340768"/>
            <a:ext cx="44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First step</a:t>
            </a:r>
            <a:endParaRPr lang="zh-TW" altLang="en-US" sz="5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31640" y="3573016"/>
            <a:ext cx="7074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Use a linear-time median algorithm to calculate the median m of </a:t>
            </a:r>
            <a:r>
              <a:rPr lang="en-US" altLang="zh-TW" sz="3600" b="1" dirty="0" smtClean="0"/>
              <a:t>the</a:t>
            </a:r>
            <a:endParaRPr lang="en-US" altLang="zh-TW" sz="3600" b="1" dirty="0" smtClean="0"/>
          </a:p>
          <a:p>
            <a:r>
              <a:rPr lang="en-US" altLang="zh-TW" sz="3600" b="1" dirty="0"/>
              <a:t> </a:t>
            </a:r>
            <a:r>
              <a:rPr lang="en-US" altLang="zh-TW" sz="3600" b="1" dirty="0" err="1">
                <a:solidFill>
                  <a:srgbClr val="FF0000"/>
                </a:solidFill>
              </a:rPr>
              <a:t>v_i</a:t>
            </a:r>
            <a:r>
              <a:rPr lang="en-US" altLang="zh-TW" sz="3600" b="1" dirty="0">
                <a:solidFill>
                  <a:srgbClr val="FF0000"/>
                </a:solidFill>
              </a:rPr>
              <a:t> /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w_i</a:t>
            </a:r>
            <a:r>
              <a:rPr lang="en-US" altLang="zh-TW" sz="3600" b="1" i="1" dirty="0">
                <a:solidFill>
                  <a:srgbClr val="FF0000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/>
              <a:t>ratios</a:t>
            </a:r>
            <a:r>
              <a:rPr lang="en-US" altLang="zh-TW" sz="3200" dirty="0"/>
              <a:t>. 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39752" y="5687382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rgbClr val="FF0000"/>
                </a:solidFill>
              </a:rPr>
              <a:t>v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_i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=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value of item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i</a:t>
            </a:r>
            <a:endParaRPr lang="en-US" altLang="zh-TW" sz="3600" b="1" dirty="0">
              <a:solidFill>
                <a:srgbClr val="FF0000"/>
              </a:solidFill>
            </a:endParaRPr>
          </a:p>
          <a:p>
            <a:r>
              <a:rPr lang="en-US" altLang="zh-TW" sz="3600" b="1" dirty="0" err="1" smtClean="0">
                <a:solidFill>
                  <a:srgbClr val="FF0000"/>
                </a:solidFill>
              </a:rPr>
              <a:t>w_i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=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weight of item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99695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i="1" dirty="0" smtClean="0"/>
              <a:t>G </a:t>
            </a:r>
            <a:r>
              <a:rPr lang="en-US" altLang="zh-TW" sz="4800" b="1" dirty="0" smtClean="0"/>
              <a:t>= { </a:t>
            </a:r>
            <a:r>
              <a:rPr lang="en-US" altLang="zh-TW" sz="4800" b="1" i="1" dirty="0" err="1"/>
              <a:t>i</a:t>
            </a:r>
            <a:r>
              <a:rPr lang="en-US" altLang="zh-TW" sz="4800" b="1" i="1" dirty="0" smtClean="0"/>
              <a:t> </a:t>
            </a:r>
            <a:r>
              <a:rPr lang="en-US" altLang="zh-TW" sz="4800" b="1" dirty="0" smtClean="0"/>
              <a:t>: </a:t>
            </a:r>
            <a:r>
              <a:rPr lang="en-US" altLang="zh-TW" sz="4800" b="1" i="1" dirty="0" err="1" smtClean="0"/>
              <a:t>v_i</a:t>
            </a:r>
            <a:r>
              <a:rPr lang="en-US" altLang="zh-TW" sz="4800" b="1" dirty="0"/>
              <a:t>​/</a:t>
            </a:r>
            <a:r>
              <a:rPr lang="en-US" altLang="zh-TW" sz="4800" b="1" i="1" dirty="0" err="1" smtClean="0"/>
              <a:t>w_i</a:t>
            </a:r>
            <a:r>
              <a:rPr lang="en-US" altLang="zh-TW" sz="4800" b="1" dirty="0" smtClean="0"/>
              <a:t>​ &gt;</a:t>
            </a:r>
            <a:r>
              <a:rPr lang="en-US" altLang="zh-TW" sz="4800" b="1" i="1" dirty="0"/>
              <a:t>m</a:t>
            </a:r>
            <a:r>
              <a:rPr lang="en-US" altLang="zh-TW" sz="4800" b="1" dirty="0" smtClean="0"/>
              <a:t>}</a:t>
            </a:r>
          </a:p>
          <a:p>
            <a:r>
              <a:rPr lang="en-US" altLang="zh-TW" sz="4800" b="1" dirty="0" smtClean="0"/>
              <a:t>   E </a:t>
            </a:r>
            <a:r>
              <a:rPr lang="en-US" altLang="zh-TW" sz="4800" b="1" dirty="0"/>
              <a:t>= </a:t>
            </a:r>
            <a:r>
              <a:rPr lang="en-US" altLang="zh-TW" sz="4800" b="1" dirty="0" smtClean="0"/>
              <a:t>{ </a:t>
            </a:r>
            <a:r>
              <a:rPr lang="en-US" altLang="zh-TW" sz="4800" b="1" dirty="0" err="1" smtClean="0"/>
              <a:t>i</a:t>
            </a:r>
            <a:r>
              <a:rPr lang="en-US" altLang="zh-TW" sz="4800" b="1" dirty="0" smtClean="0"/>
              <a:t> </a:t>
            </a:r>
            <a:r>
              <a:rPr lang="en-US" altLang="zh-TW" sz="4800" b="1" dirty="0"/>
              <a:t>: </a:t>
            </a:r>
            <a:r>
              <a:rPr lang="en-US" altLang="zh-TW" sz="4800" b="1" dirty="0" err="1"/>
              <a:t>v_i</a:t>
            </a:r>
            <a:r>
              <a:rPr lang="en-US" altLang="zh-TW" sz="4800" b="1" dirty="0"/>
              <a:t> / </a:t>
            </a:r>
            <a:r>
              <a:rPr lang="en-US" altLang="zh-TW" sz="4800" b="1" dirty="0" err="1"/>
              <a:t>w_i</a:t>
            </a:r>
            <a:r>
              <a:rPr lang="en-US" altLang="zh-TW" sz="4800" b="1" dirty="0"/>
              <a:t> = </a:t>
            </a:r>
            <a:r>
              <a:rPr lang="en-US" altLang="zh-TW" sz="4800" b="1" dirty="0" smtClean="0"/>
              <a:t>m}</a:t>
            </a:r>
          </a:p>
          <a:p>
            <a:r>
              <a:rPr lang="en-US" altLang="zh-TW" sz="4800" b="1" dirty="0" smtClean="0"/>
              <a:t>       L </a:t>
            </a:r>
            <a:r>
              <a:rPr lang="en-US" altLang="zh-TW" sz="4800" b="1" dirty="0"/>
              <a:t>= </a:t>
            </a:r>
            <a:r>
              <a:rPr lang="en-US" altLang="zh-TW" sz="4800" b="1" dirty="0" smtClean="0"/>
              <a:t>{</a:t>
            </a:r>
            <a:r>
              <a:rPr lang="en-US" altLang="zh-TW" sz="4800" b="1" dirty="0" err="1"/>
              <a:t>i</a:t>
            </a:r>
            <a:r>
              <a:rPr lang="en-US" altLang="zh-TW" sz="4800" b="1" dirty="0"/>
              <a:t> : </a:t>
            </a:r>
            <a:r>
              <a:rPr lang="en-US" altLang="zh-TW" sz="4800" b="1" dirty="0" err="1"/>
              <a:t>v_i</a:t>
            </a:r>
            <a:r>
              <a:rPr lang="en-US" altLang="zh-TW" sz="4800" b="1" dirty="0"/>
              <a:t> / </a:t>
            </a:r>
            <a:r>
              <a:rPr lang="en-US" altLang="zh-TW" sz="4800" b="1" dirty="0" err="1"/>
              <a:t>w_i</a:t>
            </a:r>
            <a:r>
              <a:rPr lang="en-US" altLang="zh-TW" sz="4800" b="1" dirty="0"/>
              <a:t> &lt;</a:t>
            </a:r>
            <a:r>
              <a:rPr lang="en-US" altLang="zh-TW" sz="4800" b="1" dirty="0" smtClean="0"/>
              <a:t>m}</a:t>
            </a:r>
            <a:endParaRPr lang="zh-TW" altLang="en-US" sz="4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62376" y="1340768"/>
            <a:ext cx="446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/>
              <a:t>Second step</a:t>
            </a:r>
            <a:endParaRPr lang="zh-TW" altLang="en-US" sz="48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445478" y="5519489"/>
            <a:ext cx="469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//m = median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2420888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Case 1</a:t>
            </a:r>
            <a:endParaRPr lang="zh-TW" altLang="en-US" sz="4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6942" y="1312218"/>
            <a:ext cx="44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Solution part</a:t>
            </a:r>
            <a:endParaRPr lang="zh-TW" altLang="en-US" sz="5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3573016"/>
            <a:ext cx="87484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If </a:t>
            </a:r>
            <a:r>
              <a:rPr lang="en-US" altLang="zh-TW" sz="4400" b="1" dirty="0">
                <a:solidFill>
                  <a:srgbClr val="FF0000"/>
                </a:solidFill>
              </a:rPr>
              <a:t>W_G 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&gt; 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W</a:t>
            </a:r>
            <a:r>
              <a:rPr lang="en-US" altLang="zh-TW" sz="4400" b="1" i="1" dirty="0">
                <a:solidFill>
                  <a:srgbClr val="FF0000"/>
                </a:solidFill>
              </a:rPr>
              <a:t> </a:t>
            </a:r>
            <a:r>
              <a:rPr lang="en-US" altLang="zh-TW" sz="4400" b="1" dirty="0" smtClean="0"/>
              <a:t>, </a:t>
            </a:r>
            <a:r>
              <a:rPr lang="en-US" altLang="zh-TW" sz="4400" b="1" dirty="0"/>
              <a:t>then do not yet take any items in set </a:t>
            </a:r>
            <a:r>
              <a:rPr lang="en-US" altLang="zh-TW" sz="4400" b="1" dirty="0" smtClean="0"/>
              <a:t>G</a:t>
            </a:r>
            <a:r>
              <a:rPr lang="en-US" altLang="zh-TW" sz="4400" b="1" i="1" dirty="0" smtClean="0"/>
              <a:t> </a:t>
            </a:r>
            <a:r>
              <a:rPr lang="en-US" altLang="zh-TW" sz="4400" b="1" dirty="0" smtClean="0"/>
              <a:t>, </a:t>
            </a:r>
            <a:r>
              <a:rPr lang="en-US" altLang="zh-TW" sz="4400" b="1" dirty="0"/>
              <a:t>and instead </a:t>
            </a:r>
            <a:r>
              <a:rPr lang="en-US" altLang="zh-TW" sz="4400" b="1" dirty="0" err="1"/>
              <a:t>recurse</a:t>
            </a:r>
            <a:r>
              <a:rPr lang="en-US" altLang="zh-TW" sz="4400" b="1" dirty="0"/>
              <a:t> on the set of items </a:t>
            </a:r>
            <a:r>
              <a:rPr lang="en-US" altLang="zh-TW" sz="4400" b="1" dirty="0" smtClean="0"/>
              <a:t>G</a:t>
            </a:r>
            <a:r>
              <a:rPr lang="en-US" altLang="zh-TW" sz="4400" b="1" dirty="0"/>
              <a:t> and knapsack capacity </a:t>
            </a:r>
            <a:r>
              <a:rPr lang="en-US" altLang="zh-TW" sz="4400" b="1" dirty="0" smtClean="0"/>
              <a:t>W.</a:t>
            </a:r>
            <a:endParaRPr lang="en-US" altLang="zh-TW" sz="4400" b="1" dirty="0"/>
          </a:p>
          <a:p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8390" y="620688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W_G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= ∑​</a:t>
            </a:r>
            <a:r>
              <a:rPr lang="en-US" altLang="zh-TW" sz="3200" b="1" i="1" dirty="0" err="1" smtClean="0">
                <a:solidFill>
                  <a:srgbClr val="FF0000"/>
                </a:solidFill>
              </a:rPr>
              <a:t>w_i</a:t>
            </a:r>
            <a:r>
              <a:rPr lang="en-US" altLang="zh-TW" sz="3200" b="1" dirty="0">
                <a:solidFill>
                  <a:srgbClr val="FF0000"/>
                </a:solidFill>
              </a:rPr>
              <a:t>​ 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in G</a:t>
            </a:r>
            <a:r>
              <a:rPr lang="en-US" altLang="zh-TW" sz="3200" b="1" dirty="0">
                <a:solidFill>
                  <a:srgbClr val="FF0000"/>
                </a:solidFill>
              </a:rPr>
              <a:t> 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en-US" altLang="zh-TW" sz="3200" b="1" dirty="0" smtClean="0">
                <a:solidFill>
                  <a:srgbClr val="FF0000"/>
                </a:solidFill>
              </a:rPr>
              <a:t>W_E = ∑​</a:t>
            </a:r>
            <a:r>
              <a:rPr lang="en-US" altLang="zh-TW" sz="3200" b="1" i="1" dirty="0" err="1" smtClean="0">
                <a:solidFill>
                  <a:srgbClr val="FF0000"/>
                </a:solidFill>
              </a:rPr>
              <a:t>w_i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  in E</a:t>
            </a:r>
          </a:p>
          <a:p>
            <a:r>
              <a:rPr lang="en-US" altLang="zh-TW" sz="3200" b="1" i="1" dirty="0" smtClean="0">
                <a:solidFill>
                  <a:srgbClr val="FF0000"/>
                </a:solidFill>
              </a:rPr>
              <a:t>W = knapsack capacity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2056755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Case </a:t>
            </a:r>
            <a:r>
              <a:rPr lang="en-US" altLang="zh-TW" sz="4400" b="1" dirty="0" smtClean="0"/>
              <a:t>2</a:t>
            </a:r>
            <a:endParaRPr lang="zh-TW" altLang="en-US" sz="4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6942" y="1312218"/>
            <a:ext cx="44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Solution part</a:t>
            </a:r>
            <a:endParaRPr lang="zh-TW" altLang="en-US" sz="5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3190329"/>
            <a:ext cx="8748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i="1" dirty="0" smtClean="0">
                <a:solidFill>
                  <a:srgbClr val="FF0000"/>
                </a:solidFill>
              </a:rPr>
              <a:t>W_G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​ ≤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W</a:t>
            </a:r>
            <a:r>
              <a:rPr lang="en-US" altLang="zh-TW" sz="4000" b="1" dirty="0">
                <a:solidFill>
                  <a:srgbClr val="FF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≤W_G+W_E </a:t>
            </a:r>
            <a:r>
              <a:rPr lang="en-US" altLang="zh-TW" sz="4000" b="1" dirty="0" smtClean="0"/>
              <a:t>, </a:t>
            </a:r>
            <a:r>
              <a:rPr lang="en-US" altLang="zh-TW" sz="4000" b="1" dirty="0"/>
              <a:t>take all items in set </a:t>
            </a:r>
            <a:r>
              <a:rPr lang="en-US" altLang="zh-TW" sz="4000" b="1" dirty="0" smtClean="0"/>
              <a:t>G, </a:t>
            </a:r>
            <a:r>
              <a:rPr lang="en-US" altLang="zh-TW" sz="4000" b="1" dirty="0"/>
              <a:t>and take as much of the items in set </a:t>
            </a:r>
            <a:r>
              <a:rPr lang="en-US" altLang="zh-TW" sz="4000" b="1" dirty="0" smtClean="0"/>
              <a:t>E</a:t>
            </a:r>
            <a:r>
              <a:rPr lang="en-US" altLang="zh-TW" sz="4000" b="1" dirty="0"/>
              <a:t> as will fit in the remaining capacity </a:t>
            </a:r>
            <a:endParaRPr lang="en-US" altLang="zh-TW" sz="4000" b="1" dirty="0" smtClean="0"/>
          </a:p>
          <a:p>
            <a:r>
              <a:rPr lang="en-US" altLang="zh-TW" sz="4000" b="1" dirty="0">
                <a:solidFill>
                  <a:srgbClr val="FF0000"/>
                </a:solidFill>
              </a:rPr>
              <a:t>(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W </a:t>
            </a:r>
            <a:r>
              <a:rPr lang="en-US" altLang="zh-TW" sz="4000" b="1" dirty="0">
                <a:solidFill>
                  <a:srgbClr val="FF0000"/>
                </a:solidFill>
              </a:rPr>
              <a:t>-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W_G​)</a:t>
            </a:r>
            <a:r>
              <a:rPr lang="en-US" altLang="zh-TW" sz="4000" b="1" dirty="0" smtClean="0"/>
              <a:t>.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21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2056755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Case </a:t>
            </a:r>
            <a:r>
              <a:rPr lang="en-US" altLang="zh-TW" sz="4400" b="1" dirty="0" smtClean="0"/>
              <a:t>3</a:t>
            </a:r>
            <a:endParaRPr lang="zh-TW" altLang="en-US" sz="4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6942" y="1312218"/>
            <a:ext cx="44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Solution part</a:t>
            </a:r>
            <a:endParaRPr lang="zh-TW" altLang="en-US" sz="5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3284984"/>
            <a:ext cx="8748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i="1" dirty="0" smtClean="0">
                <a:solidFill>
                  <a:srgbClr val="FF0000"/>
                </a:solidFill>
              </a:rPr>
              <a:t>W_G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​ +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W_E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​ &lt;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W</a:t>
            </a:r>
            <a:r>
              <a:rPr lang="en-US" altLang="zh-TW" sz="4000" b="1" dirty="0" smtClean="0"/>
              <a:t>, </a:t>
            </a:r>
            <a:r>
              <a:rPr lang="en-US" altLang="zh-TW" sz="4000" b="1" dirty="0"/>
              <a:t>then after taking all the items in sets </a:t>
            </a:r>
            <a:r>
              <a:rPr lang="en-US" altLang="zh-TW" sz="4000" b="1" dirty="0" smtClean="0"/>
              <a:t>G</a:t>
            </a:r>
            <a:r>
              <a:rPr lang="en-US" altLang="zh-TW" sz="4000" b="1" dirty="0"/>
              <a:t> and </a:t>
            </a:r>
            <a:r>
              <a:rPr lang="en-US" altLang="zh-TW" sz="4000" b="1" dirty="0" smtClean="0"/>
              <a:t>E, </a:t>
            </a:r>
            <a:r>
              <a:rPr lang="en-US" altLang="zh-TW" sz="4000" b="1" dirty="0" err="1"/>
              <a:t>recurse</a:t>
            </a:r>
            <a:r>
              <a:rPr lang="en-US" altLang="zh-TW" sz="4000" b="1" dirty="0"/>
              <a:t> on the set of items </a:t>
            </a:r>
            <a:r>
              <a:rPr lang="en-US" altLang="zh-TW" sz="4000" b="1" dirty="0" smtClean="0"/>
              <a:t>L</a:t>
            </a:r>
            <a:r>
              <a:rPr lang="en-US" altLang="zh-TW" sz="4000" b="1" dirty="0"/>
              <a:t> and knapsack capacity </a:t>
            </a:r>
            <a:endParaRPr lang="en-US" altLang="zh-TW" sz="4000" b="1" dirty="0" smtClean="0"/>
          </a:p>
          <a:p>
            <a:r>
              <a:rPr lang="en-US" altLang="zh-TW" sz="4000" b="1" dirty="0">
                <a:solidFill>
                  <a:srgbClr val="FF0000"/>
                </a:solidFill>
              </a:rPr>
              <a:t>(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W </a:t>
            </a:r>
            <a:r>
              <a:rPr lang="en-US" altLang="zh-TW" sz="4000" b="1" dirty="0">
                <a:solidFill>
                  <a:srgbClr val="FF0000"/>
                </a:solidFill>
              </a:rPr>
              <a:t>- W_G -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W_E)</a:t>
            </a:r>
            <a:r>
              <a:rPr lang="en-US" altLang="zh-TW" sz="4000" b="1" dirty="0" smtClean="0"/>
              <a:t>​</a:t>
            </a:r>
            <a:r>
              <a:rPr lang="en-US" altLang="zh-TW" sz="4000" b="1" dirty="0"/>
              <a:t>.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4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124744" y="3789040"/>
            <a:ext cx="6408712" cy="3240360"/>
          </a:xfrm>
          <a:prstGeom prst="rect">
            <a:avLst/>
          </a:prstGeom>
          <a:solidFill>
            <a:srgbClr val="FFCCCC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84168" y="1080612"/>
            <a:ext cx="5076564" cy="936104"/>
          </a:xfrm>
          <a:prstGeom prst="rect">
            <a:avLst/>
          </a:prstGeom>
          <a:solidFill>
            <a:srgbClr val="C4BD97">
              <a:alpha val="8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5536" y="2056755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Final</a:t>
            </a:r>
            <a:endParaRPr lang="zh-TW" altLang="en-US" sz="4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6942" y="1312218"/>
            <a:ext cx="44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Solution part</a:t>
            </a:r>
            <a:endParaRPr lang="zh-TW" altLang="en-US" sz="5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7504" y="3284984"/>
            <a:ext cx="874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there </a:t>
            </a:r>
            <a:r>
              <a:rPr lang="en-US" altLang="zh-TW" sz="3600" b="1" dirty="0"/>
              <a:t>is a recursive call, there is just one, and it's for a problem of at most half the size. Thus, the running time is given by the recurrence </a:t>
            </a:r>
            <a:endParaRPr lang="en-US" altLang="zh-TW" sz="3600" b="1" dirty="0" smtClean="0"/>
          </a:p>
          <a:p>
            <a:r>
              <a:rPr lang="en-US" altLang="zh-TW" sz="3600" b="1" i="1" dirty="0" smtClean="0"/>
              <a:t>T</a:t>
            </a:r>
            <a:r>
              <a:rPr lang="en-US" altLang="zh-TW" sz="3600" b="1" dirty="0" smtClean="0"/>
              <a:t>(</a:t>
            </a:r>
            <a:r>
              <a:rPr lang="en-US" altLang="zh-TW" sz="3600" b="1" i="1" dirty="0" smtClean="0"/>
              <a:t>n</a:t>
            </a:r>
            <a:r>
              <a:rPr lang="en-US" altLang="zh-TW" sz="3600" b="1" dirty="0"/>
              <a:t>)≤</a:t>
            </a:r>
            <a:r>
              <a:rPr lang="en-US" altLang="zh-TW" sz="3600" b="1" i="1" dirty="0"/>
              <a:t>T</a:t>
            </a:r>
            <a:r>
              <a:rPr lang="en-US" altLang="zh-TW" sz="3600" b="1" dirty="0"/>
              <a:t>(</a:t>
            </a:r>
            <a:r>
              <a:rPr lang="en-US" altLang="zh-TW" sz="3600" b="1" i="1" dirty="0"/>
              <a:t>n</a:t>
            </a:r>
            <a:r>
              <a:rPr lang="en-US" altLang="zh-TW" sz="3600" b="1" dirty="0"/>
              <a:t>/2)+</a:t>
            </a:r>
            <a:r>
              <a:rPr lang="en-US" altLang="zh-TW" sz="3600" b="1" dirty="0" smtClean="0"/>
              <a:t>Θ(</a:t>
            </a:r>
            <a:r>
              <a:rPr lang="en-US" altLang="zh-TW" sz="3600" b="1" i="1" dirty="0" smtClean="0"/>
              <a:t>n</a:t>
            </a:r>
            <a:r>
              <a:rPr lang="en-US" altLang="zh-TW" sz="3600" b="1" dirty="0" smtClean="0"/>
              <a:t>)  , so T(n</a:t>
            </a:r>
            <a:r>
              <a:rPr lang="en-US" altLang="zh-TW" sz="3600" b="1" dirty="0"/>
              <a:t>) = </a:t>
            </a:r>
            <a:r>
              <a:rPr lang="en-US" altLang="zh-TW" sz="3600" b="1" dirty="0" smtClean="0"/>
              <a:t>O(n).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11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find median in O(n): Median of medians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此演算法可用於找出數列中第</a:t>
            </a:r>
            <a:r>
              <a:rPr lang="en-US" altLang="zh-TW" dirty="0"/>
              <a:t>k</a:t>
            </a:r>
            <a:r>
              <a:rPr lang="zh-TW" altLang="en-US" dirty="0"/>
              <a:t>小的值</a:t>
            </a:r>
            <a:endParaRPr lang="zh-TW" altLang="en-US" dirty="0"/>
          </a:p>
          <a:p>
            <a:r>
              <a:rPr lang="en-US" altLang="zh-TW" dirty="0"/>
              <a:t>1.</a:t>
            </a:r>
            <a:r>
              <a:rPr lang="zh-TW" altLang="en-US" dirty="0"/>
              <a:t>把所有的點分成每五個一組</a:t>
            </a: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找出每組的中位數</a:t>
            </a:r>
            <a:endParaRPr lang="zh-TW" altLang="en-US" dirty="0"/>
          </a:p>
          <a:p>
            <a:r>
              <a:rPr lang="en-US" altLang="zh-TW" dirty="0"/>
              <a:t>3.</a:t>
            </a:r>
            <a:r>
              <a:rPr lang="zh-TW" altLang="en-US" dirty="0"/>
              <a:t>找出所有中位數的中位數</a:t>
            </a:r>
            <a:r>
              <a:rPr lang="en-US" altLang="zh-TW" dirty="0"/>
              <a:t>m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把比此數</a:t>
            </a:r>
            <a:r>
              <a:rPr lang="en-US" altLang="zh-TW" dirty="0"/>
              <a:t>m</a:t>
            </a:r>
            <a:r>
              <a:rPr lang="zh-TW" altLang="en-US" dirty="0"/>
              <a:t>小的數分成一堆</a:t>
            </a:r>
            <a:r>
              <a:rPr lang="en-US" altLang="zh-TW" dirty="0"/>
              <a:t>L</a:t>
            </a:r>
            <a:r>
              <a:rPr lang="zh-TW" altLang="en-US" dirty="0"/>
              <a:t>內有</a:t>
            </a:r>
            <a:r>
              <a:rPr lang="en-US" altLang="zh-TW" dirty="0"/>
              <a:t>Ln</a:t>
            </a:r>
            <a:r>
              <a:rPr lang="zh-TW" altLang="en-US" dirty="0"/>
              <a:t>個值，比此數</a:t>
            </a:r>
            <a:r>
              <a:rPr lang="en-US" altLang="zh-TW" dirty="0"/>
              <a:t>m</a:t>
            </a:r>
            <a:r>
              <a:rPr lang="zh-TW" altLang="en-US" dirty="0"/>
              <a:t>大的數分成另一堆</a:t>
            </a:r>
            <a:r>
              <a:rPr lang="en-US" altLang="zh-TW" dirty="0"/>
              <a:t>R</a:t>
            </a:r>
            <a:r>
              <a:rPr lang="zh-TW" altLang="en-US" dirty="0"/>
              <a:t>內有</a:t>
            </a:r>
            <a:r>
              <a:rPr lang="en-US" altLang="zh-TW" dirty="0"/>
              <a:t>Rn</a:t>
            </a:r>
            <a:r>
              <a:rPr lang="zh-TW" altLang="en-US" dirty="0"/>
              <a:t>個值</a:t>
            </a:r>
            <a:endParaRPr lang="zh-TW" altLang="en-US" dirty="0"/>
          </a:p>
          <a:p>
            <a:r>
              <a:rPr lang="en-US" altLang="zh-TW" dirty="0"/>
              <a:t>if (Ln==k-1) return m</a:t>
            </a:r>
            <a:endParaRPr lang="en-US" altLang="zh-TW" dirty="0"/>
          </a:p>
          <a:p>
            <a:r>
              <a:rPr lang="en-US" altLang="zh-TW" dirty="0"/>
              <a:t>if (Ln&gt;k-1) return L</a:t>
            </a:r>
            <a:r>
              <a:rPr lang="zh-TW" altLang="en-US" dirty="0"/>
              <a:t>中的第</a:t>
            </a:r>
            <a:r>
              <a:rPr lang="en-US" altLang="zh-TW" dirty="0"/>
              <a:t>k</a:t>
            </a:r>
            <a:r>
              <a:rPr lang="zh-TW" altLang="en-US" dirty="0"/>
              <a:t>小的值</a:t>
            </a:r>
            <a:endParaRPr lang="zh-TW" altLang="en-US" dirty="0"/>
          </a:p>
          <a:p>
            <a:r>
              <a:rPr lang="en-US" altLang="zh-TW" dirty="0"/>
              <a:t>if (Ln&lt;k-1) return R</a:t>
            </a:r>
            <a:r>
              <a:rPr lang="zh-TW" altLang="en-US" dirty="0"/>
              <a:t>中的第</a:t>
            </a:r>
            <a:r>
              <a:rPr lang="en-US" altLang="zh-TW" dirty="0"/>
              <a:t>k-Ln-1</a:t>
            </a:r>
            <a:r>
              <a:rPr lang="zh-TW" altLang="en-US" dirty="0"/>
              <a:t>小的值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64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3568" y="476672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把</a:t>
            </a:r>
            <a:r>
              <a:rPr lang="zh-TW" altLang="en-US" sz="3200" dirty="0"/>
              <a:t>所有的點分成每五個一組</a:t>
            </a:r>
          </a:p>
          <a:p>
            <a:endParaRPr lang="zh-TW" altLang="en-US" sz="32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7" y="1484784"/>
            <a:ext cx="7773485" cy="455358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07" y="1514897"/>
            <a:ext cx="767341" cy="40180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869954" cy="4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317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to find median in O(n): Median of medians</vt:lpstr>
      <vt:lpstr>PowerPoint 簡報</vt:lpstr>
      <vt:lpstr>PowerPoint 簡報</vt:lpstr>
      <vt:lpstr>PowerPoint 簡報</vt:lpstr>
      <vt:lpstr>Find Median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USER</cp:lastModifiedBy>
  <cp:revision>16</cp:revision>
  <dcterms:created xsi:type="dcterms:W3CDTF">2019-04-03T10:52:19Z</dcterms:created>
  <dcterms:modified xsi:type="dcterms:W3CDTF">2019-04-04T16:10:15Z</dcterms:modified>
</cp:coreProperties>
</file>