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6" autoAdjust="0"/>
    <p:restoredTop sz="93830" autoAdjust="0"/>
  </p:normalViewPr>
  <p:slideViewPr>
    <p:cSldViewPr snapToGrid="0">
      <p:cViewPr varScale="1">
        <p:scale>
          <a:sx n="44" d="100"/>
          <a:sy n="44" d="100"/>
        </p:scale>
        <p:origin x="-10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2019/12/30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pPr/>
              <a:t>2019/12/30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pPr/>
              <a:t>2019/12/30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pPr rtl="0"/>
              <a:t>2019/12/30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pPr/>
              <a:t>2019/12/30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現代控制理論報告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104303206</a:t>
            </a:r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黃筱晴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Note: </a:t>
            </a:r>
            <a:r>
              <a:rPr lang="zh-TW" altLang="en-US" dirty="0" smtClean="0"/>
              <a:t>初值</a:t>
            </a:r>
            <a:r>
              <a:rPr lang="en-US" altLang="zh-TW" dirty="0" smtClean="0"/>
              <a:t>=(</a:t>
            </a:r>
            <a:r>
              <a:rPr lang="zh-TW" altLang="zh-TW" dirty="0" smtClean="0">
                <a:latin typeface="GungsuhChe" pitchFamily="49" charset="-127"/>
                <a:ea typeface="GungsuhChe" pitchFamily="49" charset="-127"/>
              </a:rPr>
              <a:t>π</a:t>
            </a:r>
            <a:r>
              <a:rPr lang="en-US" altLang="zh-TW" dirty="0" smtClean="0">
                <a:latin typeface="GungsuhChe" pitchFamily="49" charset="-127"/>
                <a:ea typeface="GungsuhChe" pitchFamily="49" charset="-127"/>
              </a:rPr>
              <a:t>-</a:t>
            </a:r>
            <a:r>
              <a:rPr lang="zh-TW" altLang="zh-TW" dirty="0" smtClean="0">
                <a:latin typeface="GungsuhChe" pitchFamily="49" charset="-127"/>
                <a:ea typeface="GungsuhChe" pitchFamily="49" charset="-127"/>
              </a:rPr>
              <a:t>π</a:t>
            </a:r>
            <a:r>
              <a:rPr lang="en-US" altLang="zh-TW" baseline="30000" dirty="0" smtClean="0">
                <a:latin typeface="GungsuhChe" pitchFamily="49" charset="-127"/>
                <a:ea typeface="GungsuhChe" pitchFamily="49" charset="-127"/>
              </a:rPr>
              <a:t>2</a:t>
            </a:r>
            <a:r>
              <a:rPr lang="en-US" altLang="zh-TW" dirty="0" smtClean="0">
                <a:latin typeface="GungsuhChe" pitchFamily="49" charset="-127"/>
                <a:ea typeface="GungsuhChe" pitchFamily="49" charset="-127"/>
              </a:rPr>
              <a:t>,-</a:t>
            </a:r>
            <a:r>
              <a:rPr lang="zh-TW" altLang="zh-TW" dirty="0" smtClean="0">
                <a:latin typeface="GungsuhChe" pitchFamily="49" charset="-127"/>
                <a:ea typeface="GungsuhChe" pitchFamily="49" charset="-127"/>
              </a:rPr>
              <a:t>π</a:t>
            </a:r>
            <a:r>
              <a:rPr lang="en-US" altLang="zh-TW" dirty="0" smtClean="0">
                <a:latin typeface="GungsuhChe" pitchFamily="49" charset="-127"/>
                <a:ea typeface="GungsuhChe" pitchFamily="49" charset="-127"/>
              </a:rPr>
              <a:t>,-</a:t>
            </a:r>
            <a:r>
              <a:rPr lang="zh-TW" altLang="zh-TW" dirty="0" smtClean="0">
                <a:latin typeface="GungsuhChe" pitchFamily="49" charset="-127"/>
                <a:ea typeface="GungsuhChe" pitchFamily="49" charset="-127"/>
              </a:rPr>
              <a:t>π</a:t>
            </a:r>
            <a:r>
              <a:rPr lang="en-US" altLang="zh-TW" baseline="30000" dirty="0" smtClean="0">
                <a:latin typeface="GungsuhChe" pitchFamily="49" charset="-127"/>
                <a:ea typeface="GungsuhChe" pitchFamily="49" charset="-127"/>
              </a:rPr>
              <a:t>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 descr="lyap_10sec_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77" y="2272728"/>
            <a:ext cx="5334000" cy="4000500"/>
          </a:xfrm>
        </p:spPr>
      </p:pic>
      <p:pic>
        <p:nvPicPr>
          <p:cNvPr id="7" name="圖片 6" descr="lyap_10sec_xd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72" y="224931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lyap_195sec_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93" y="2114232"/>
            <a:ext cx="5334000" cy="4000500"/>
          </a:xfrm>
        </p:spPr>
      </p:pic>
      <p:pic>
        <p:nvPicPr>
          <p:cNvPr id="5" name="圖片 4" descr="lyap_195sec_xd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0" y="2090814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sliding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令</a:t>
            </a:r>
            <a:r>
              <a:rPr lang="en-US" altLang="zh-TW" dirty="0" smtClean="0"/>
              <a:t>f= (D+</a:t>
            </a:r>
            <a:r>
              <a:rPr lang="zh-TW" altLang="zh-TW" dirty="0" smtClean="0"/>
              <a:t>λ</a:t>
            </a:r>
            <a:r>
              <a:rPr lang="en-US" altLang="zh-TW" dirty="0" smtClean="0"/>
              <a:t>)(x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)=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'+</a:t>
            </a:r>
            <a:r>
              <a:rPr lang="zh-TW" altLang="zh-TW" dirty="0" smtClean="0"/>
              <a:t>λ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+sin(x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)+</a:t>
            </a:r>
            <a:r>
              <a:rPr lang="zh-TW" altLang="zh-TW" dirty="0" smtClean="0"/>
              <a:t>λ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;</a:t>
            </a:r>
            <a:endParaRPr lang="zh-TW" altLang="zh-TW" dirty="0" smtClean="0"/>
          </a:p>
          <a:p>
            <a:r>
              <a:rPr lang="zh-TW" altLang="zh-TW" dirty="0" smtClean="0"/>
              <a:t>則</a:t>
            </a:r>
            <a:r>
              <a:rPr lang="en-US" altLang="zh-TW" dirty="0" smtClean="0"/>
              <a:t>f'=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'+x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'+(sin(x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))'+</a:t>
            </a:r>
            <a:r>
              <a:rPr lang="zh-TW" altLang="zh-TW" dirty="0" smtClean="0"/>
              <a:t>λ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</a:t>
            </a:r>
            <a:r>
              <a:rPr lang="zh-TW" altLang="zh-TW" dirty="0" smtClean="0"/>
              <a:t>≡α</a:t>
            </a:r>
            <a:r>
              <a:rPr lang="en-US" altLang="zh-TW" dirty="0" smtClean="0"/>
              <a:t>(x)+</a:t>
            </a:r>
            <a:r>
              <a:rPr lang="zh-TW" altLang="zh-TW" dirty="0" smtClean="0"/>
              <a:t>β</a:t>
            </a:r>
            <a:r>
              <a:rPr lang="en-US" altLang="zh-TW" dirty="0" smtClean="0"/>
              <a:t>(x)*u;</a:t>
            </a:r>
            <a:endParaRPr lang="zh-TW" altLang="zh-TW" dirty="0" smtClean="0"/>
          </a:p>
          <a:p>
            <a:r>
              <a:rPr lang="zh-TW" altLang="zh-TW" dirty="0" smtClean="0"/>
              <a:t>設計</a:t>
            </a:r>
            <a:r>
              <a:rPr lang="en-US" altLang="zh-TW" dirty="0" smtClean="0"/>
              <a:t>u</a:t>
            </a:r>
            <a:r>
              <a:rPr lang="zh-TW" altLang="zh-TW" dirty="0" smtClean="0"/>
              <a:t>使</a:t>
            </a:r>
            <a:r>
              <a:rPr lang="en-US" altLang="zh-TW" dirty="0" smtClean="0"/>
              <a:t>f'=-K*sign(f)</a:t>
            </a:r>
            <a:r>
              <a:rPr lang="zh-TW" altLang="zh-TW" dirty="0" smtClean="0"/>
              <a:t>，讓</a:t>
            </a:r>
            <a:r>
              <a:rPr lang="en-US" altLang="zh-TW" dirty="0" smtClean="0"/>
              <a:t>f</a:t>
            </a:r>
            <a:r>
              <a:rPr lang="zh-TW" altLang="zh-TW" dirty="0" smtClean="0"/>
              <a:t>以</a:t>
            </a:r>
            <a:r>
              <a:rPr lang="en-US" altLang="zh-TW" dirty="0" smtClean="0"/>
              <a:t>e</a:t>
            </a:r>
            <a:r>
              <a:rPr lang="en-US" altLang="zh-TW" baseline="30000" dirty="0" smtClean="0"/>
              <a:t>-</a:t>
            </a:r>
            <a:r>
              <a:rPr lang="zh-TW" altLang="zh-TW" baseline="30000" dirty="0" smtClean="0"/>
              <a:t>λ</a:t>
            </a:r>
            <a:r>
              <a:rPr lang="en-US" altLang="zh-TW" baseline="30000" dirty="0" smtClean="0"/>
              <a:t>t</a:t>
            </a:r>
            <a:r>
              <a:rPr lang="zh-TW" altLang="zh-TW" dirty="0" smtClean="0"/>
              <a:t>收斂。最後收斂到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=0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 smtClean="0"/>
              <a:t>λ </a:t>
            </a:r>
            <a:r>
              <a:rPr lang="en-US" altLang="zh-TW" dirty="0" smtClean="0"/>
              <a:t>=</a:t>
            </a:r>
            <a:r>
              <a:rPr lang="en-US" altLang="zh-TW" dirty="0" smtClean="0"/>
              <a:t>1; K=10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u=</a:t>
            </a:r>
            <a:r>
              <a:rPr lang="es-ES" altLang="zh-TW" dirty="0" smtClean="0"/>
              <a:t> (1/(1+cos(x1-x3)))*(K*sign(f(i))+((x3+(x1-x3)^2)+(x2+x1-x3)-sin(x1-x3)+cos(x1-x3)*(x2+x1-x3</a:t>
            </a:r>
            <a:r>
              <a:rPr lang="es-ES" altLang="zh-TW" dirty="0" smtClean="0"/>
              <a:t>)+</a:t>
            </a:r>
            <a:r>
              <a:rPr lang="zh-TW" altLang="zh-TW" dirty="0" smtClean="0"/>
              <a:t>λ</a:t>
            </a:r>
            <a:r>
              <a:rPr lang="es-ES" altLang="zh-TW" dirty="0" smtClean="0"/>
              <a:t>*(</a:t>
            </a:r>
            <a:r>
              <a:rPr lang="es-ES" altLang="zh-TW" dirty="0" smtClean="0"/>
              <a:t>x2+x1-x3+sin(x1-x3))))</a:t>
            </a:r>
            <a:endParaRPr lang="zh-TW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(D+lambda)(x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77" y="2223960"/>
            <a:ext cx="5334000" cy="4000500"/>
          </a:xfrm>
        </p:spPr>
      </p:pic>
      <p:pic>
        <p:nvPicPr>
          <p:cNvPr id="7" name="圖片 6" descr="(D+lambda)(x1)_3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48" y="2163966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sliding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令</a:t>
            </a:r>
            <a:r>
              <a:rPr lang="en-US" altLang="zh-TW" dirty="0" smtClean="0"/>
              <a:t>f=(D+</a:t>
            </a:r>
            <a:r>
              <a:rPr lang="zh-TW" altLang="zh-TW" dirty="0" smtClean="0"/>
              <a:t>λ</a:t>
            </a:r>
            <a:r>
              <a:rPr lang="en-US" altLang="zh-TW" dirty="0" smtClean="0"/>
              <a:t>)(x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)=x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+sin(x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)+(x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</a:t>
            </a:r>
            <a:r>
              <a:rPr lang="zh-TW" altLang="zh-TW" dirty="0" smtClean="0"/>
              <a:t>λ</a:t>
            </a:r>
            <a:r>
              <a:rPr lang="en-US" altLang="zh-TW" dirty="0" smtClean="0"/>
              <a:t>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);</a:t>
            </a:r>
            <a:endParaRPr lang="zh-TW" altLang="zh-TW" dirty="0" smtClean="0"/>
          </a:p>
          <a:p>
            <a:r>
              <a:rPr lang="zh-TW" altLang="zh-TW" dirty="0" smtClean="0"/>
              <a:t>則</a:t>
            </a:r>
            <a:r>
              <a:rPr lang="en-US" altLang="zh-TW" dirty="0" smtClean="0"/>
              <a:t>f'=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'+(sin(x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))'+2(x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'-x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')+</a:t>
            </a:r>
            <a:r>
              <a:rPr lang="zh-TW" altLang="zh-TW" dirty="0" smtClean="0"/>
              <a:t>λ</a:t>
            </a:r>
            <a:r>
              <a:rPr lang="en-US" altLang="zh-TW" dirty="0" smtClean="0"/>
              <a:t>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');</a:t>
            </a:r>
            <a:r>
              <a:rPr lang="zh-TW" altLang="zh-TW" dirty="0" smtClean="0"/>
              <a:t>≡α</a:t>
            </a:r>
            <a:r>
              <a:rPr lang="en-US" altLang="zh-TW" dirty="0" smtClean="0"/>
              <a:t>(x)+</a:t>
            </a:r>
            <a:r>
              <a:rPr lang="zh-TW" altLang="zh-TW" dirty="0" smtClean="0"/>
              <a:t>β</a:t>
            </a:r>
            <a:r>
              <a:rPr lang="en-US" altLang="zh-TW" dirty="0" smtClean="0"/>
              <a:t>(x)*u;</a:t>
            </a:r>
            <a:endParaRPr lang="zh-TW" altLang="zh-TW" dirty="0" smtClean="0"/>
          </a:p>
          <a:p>
            <a:r>
              <a:rPr lang="zh-TW" altLang="zh-TW" dirty="0" smtClean="0"/>
              <a:t>設計</a:t>
            </a:r>
            <a:r>
              <a:rPr lang="en-US" altLang="zh-TW" dirty="0" smtClean="0"/>
              <a:t>u</a:t>
            </a:r>
            <a:r>
              <a:rPr lang="zh-TW" altLang="zh-TW" dirty="0" smtClean="0"/>
              <a:t>使</a:t>
            </a:r>
            <a:r>
              <a:rPr lang="en-US" altLang="zh-TW" dirty="0" smtClean="0"/>
              <a:t>f'=-K*sign(f)</a:t>
            </a:r>
            <a:r>
              <a:rPr lang="zh-TW" altLang="zh-TW" dirty="0" smtClean="0"/>
              <a:t>，讓</a:t>
            </a:r>
            <a:r>
              <a:rPr lang="en-US" altLang="zh-TW" dirty="0" smtClean="0"/>
              <a:t>f</a:t>
            </a:r>
            <a:r>
              <a:rPr lang="zh-TW" altLang="zh-TW" dirty="0" smtClean="0"/>
              <a:t>以</a:t>
            </a:r>
            <a:r>
              <a:rPr lang="en-US" altLang="zh-TW" dirty="0" smtClean="0"/>
              <a:t>e</a:t>
            </a:r>
            <a:r>
              <a:rPr lang="en-US" altLang="zh-TW" baseline="30000" dirty="0" smtClean="0"/>
              <a:t>-</a:t>
            </a:r>
            <a:r>
              <a:rPr lang="zh-TW" altLang="zh-TW" baseline="30000" dirty="0" smtClean="0"/>
              <a:t>λ</a:t>
            </a:r>
            <a:r>
              <a:rPr lang="en-US" altLang="zh-TW" baseline="30000" dirty="0" smtClean="0"/>
              <a:t>t</a:t>
            </a:r>
            <a:r>
              <a:rPr lang="zh-TW" altLang="zh-TW" dirty="0" smtClean="0"/>
              <a:t>收斂。最後收斂到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=0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 smtClean="0"/>
              <a:t>λ </a:t>
            </a:r>
            <a:r>
              <a:rPr lang="en-US" altLang="zh-TW" dirty="0" smtClean="0"/>
              <a:t>=1; K=10;</a:t>
            </a:r>
          </a:p>
          <a:p>
            <a:r>
              <a:rPr lang="es-ES" altLang="zh-TW" dirty="0" smtClean="0"/>
              <a:t>u(i)=(K*sign(f(i))+(</a:t>
            </a:r>
            <a:r>
              <a:rPr lang="es-ES" altLang="zh-TW" dirty="0" smtClean="0"/>
              <a:t>1+</a:t>
            </a:r>
            <a:r>
              <a:rPr lang="zh-TW" altLang="zh-TW" dirty="0" smtClean="0"/>
              <a:t>λ</a:t>
            </a:r>
            <a:r>
              <a:rPr lang="es-ES" altLang="zh-TW" dirty="0" smtClean="0"/>
              <a:t>)*((</a:t>
            </a:r>
            <a:r>
              <a:rPr lang="es-ES" altLang="zh-TW" dirty="0" smtClean="0"/>
              <a:t>x2+x1-x3+sin(x1-x3))+(x3+(x1-x3)^2))+(cos(x1-x3)+2*(x1-x3))*(x2+x1-x3))/(cos(x1-x3)+2*(x1-x3));</a:t>
            </a:r>
            <a:endParaRPr lang="zh-TW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(D+lambda)(x1+x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93" y="2114232"/>
            <a:ext cx="5334000" cy="4000500"/>
          </a:xfrm>
        </p:spPr>
      </p:pic>
      <p:pic>
        <p:nvPicPr>
          <p:cNvPr id="5" name="圖片 4" descr="(D+lambda)(x1+x2)_3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08" y="2115198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題給：</a:t>
            </a:r>
            <a:endParaRPr lang="en-US" altLang="zh-TW" dirty="0" smtClean="0"/>
          </a:p>
          <a:p>
            <a:r>
              <a:rPr lang="pt-BR" altLang="zh-TW" dirty="0" smtClean="0"/>
              <a:t>A=[0 1 0;0 0 1;-12 -4 -3];</a:t>
            </a:r>
          </a:p>
          <a:p>
            <a:r>
              <a:rPr lang="pt-BR" altLang="zh-TW" dirty="0" smtClean="0"/>
              <a:t>b=1;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 err="1" smtClean="0"/>
              <a:t>modle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zh-TW" dirty="0" smtClean="0"/>
              <a:t>極點為</a:t>
            </a:r>
            <a:r>
              <a:rPr lang="en-US" altLang="zh-TW" dirty="0" smtClean="0"/>
              <a:t>s=-11,s=-12,s=-13</a:t>
            </a:r>
          </a:p>
          <a:p>
            <a:r>
              <a:rPr lang="en-US" altLang="zh-TW" dirty="0" smtClean="0"/>
              <a:t>Am=[0 1 0;0 0 1;-14 -4 -3];</a:t>
            </a:r>
          </a:p>
          <a:p>
            <a:r>
              <a:rPr lang="en-US" altLang="zh-TW" dirty="0" err="1" smtClean="0"/>
              <a:t>Bm</a:t>
            </a:r>
            <a:r>
              <a:rPr lang="en-US" altLang="zh-TW" dirty="0" smtClean="0"/>
              <a:t>=1;</a:t>
            </a:r>
          </a:p>
          <a:p>
            <a:endParaRPr lang="en-US" altLang="zh-TW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2858" y="2408754"/>
            <a:ext cx="6177438" cy="369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步階輸入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Q=I   </a:t>
            </a:r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0=</a:t>
            </a:r>
            <a:r>
              <a:rPr lang="el-GR" altLang="zh-TW" dirty="0" smtClean="0"/>
              <a:t>γ</a:t>
            </a:r>
            <a:r>
              <a:rPr lang="en-US" altLang="zh-TW" dirty="0" smtClean="0"/>
              <a:t>1=</a:t>
            </a:r>
            <a:r>
              <a:rPr lang="el-GR" altLang="zh-TW" dirty="0" smtClean="0"/>
              <a:t>γ</a:t>
            </a:r>
            <a:r>
              <a:rPr lang="en-US" altLang="zh-TW" dirty="0" smtClean="0"/>
              <a:t>2=</a:t>
            </a:r>
            <a:r>
              <a:rPr lang="el-GR" altLang="zh-TW" dirty="0" smtClean="0"/>
              <a:t>γ</a:t>
            </a:r>
            <a:r>
              <a:rPr lang="en-US" altLang="zh-TW" dirty="0" smtClean="0"/>
              <a:t>3=1</a:t>
            </a:r>
            <a:endParaRPr lang="zh-TW" altLang="en-US" dirty="0"/>
          </a:p>
        </p:txBody>
      </p:sp>
      <p:pic>
        <p:nvPicPr>
          <p:cNvPr id="6" name="圖片 5" descr="MRAC_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1740408"/>
            <a:ext cx="6240000" cy="46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步階輸入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Q=[0.0001 0 0;0 1 0;0 0 1000</a:t>
            </a:r>
            <a:r>
              <a:rPr lang="fr-FR" altLang="zh-TW" dirty="0" smtClean="0"/>
              <a:t>] ;</a:t>
            </a:r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0=</a:t>
            </a:r>
            <a:r>
              <a:rPr lang="el-GR" altLang="zh-TW" dirty="0" smtClean="0"/>
              <a:t>γ</a:t>
            </a:r>
            <a:r>
              <a:rPr lang="en-US" altLang="zh-TW" dirty="0" smtClean="0"/>
              <a:t>1=</a:t>
            </a:r>
            <a:r>
              <a:rPr lang="el-GR" altLang="zh-TW" dirty="0" smtClean="0"/>
              <a:t>γ</a:t>
            </a:r>
            <a:r>
              <a:rPr lang="en-US" altLang="zh-TW" dirty="0" smtClean="0"/>
              <a:t>2=</a:t>
            </a:r>
            <a:r>
              <a:rPr lang="el-GR" altLang="zh-TW" dirty="0" smtClean="0"/>
              <a:t>γ</a:t>
            </a:r>
            <a:r>
              <a:rPr lang="en-US" altLang="zh-TW" dirty="0" smtClean="0"/>
              <a:t>3=1</a:t>
            </a:r>
            <a:endParaRPr lang="fr-FR" altLang="zh-TW" dirty="0" smtClean="0"/>
          </a:p>
          <a:p>
            <a:endParaRPr lang="zh-TW" altLang="en-US" dirty="0"/>
          </a:p>
        </p:txBody>
      </p:sp>
      <p:pic>
        <p:nvPicPr>
          <p:cNvPr id="6" name="圖片 5" descr="MRAC_st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88" y="1364742"/>
            <a:ext cx="6600952" cy="4950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弦波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sz="2400" dirty="0" smtClean="0"/>
              <a:t>Q</a:t>
            </a:r>
            <a:r>
              <a:rPr lang="fr-FR" altLang="zh-TW" sz="2400" dirty="0" smtClean="0"/>
              <a:t>=[</a:t>
            </a:r>
            <a:r>
              <a:rPr lang="en-US" altLang="zh-TW" sz="2400" dirty="0" smtClean="0"/>
              <a:t>10^-5</a:t>
            </a:r>
            <a:r>
              <a:rPr lang="fr-FR" altLang="zh-TW" sz="2400" dirty="0" smtClean="0"/>
              <a:t> </a:t>
            </a:r>
            <a:r>
              <a:rPr lang="fr-FR" altLang="zh-TW" sz="2400" dirty="0" smtClean="0"/>
              <a:t>0 0;0 </a:t>
            </a:r>
            <a:r>
              <a:rPr lang="en-US" altLang="zh-TW" sz="2400" dirty="0" smtClean="0"/>
              <a:t>10^-5</a:t>
            </a:r>
            <a:r>
              <a:rPr lang="fr-FR" altLang="zh-TW" sz="2400" dirty="0" smtClean="0"/>
              <a:t> </a:t>
            </a:r>
            <a:r>
              <a:rPr lang="fr-FR" altLang="zh-TW" sz="2400" dirty="0" smtClean="0"/>
              <a:t>0;0 0 </a:t>
            </a:r>
            <a:r>
              <a:rPr lang="en-US" altLang="zh-TW" sz="2400" dirty="0" smtClean="0"/>
              <a:t>10^5</a:t>
            </a:r>
            <a:r>
              <a:rPr lang="fr-FR" altLang="zh-TW" sz="2400" dirty="0" smtClean="0"/>
              <a:t>]</a:t>
            </a:r>
          </a:p>
          <a:p>
            <a:r>
              <a:rPr lang="el-GR" altLang="zh-TW" sz="2400" dirty="0" smtClean="0"/>
              <a:t>γ</a:t>
            </a:r>
            <a:r>
              <a:rPr lang="en-US" altLang="zh-TW" sz="2400" dirty="0" smtClean="0"/>
              <a:t>0=</a:t>
            </a:r>
            <a:r>
              <a:rPr lang="el-GR" altLang="zh-TW" sz="2400" dirty="0" smtClean="0"/>
              <a:t>γ</a:t>
            </a:r>
            <a:r>
              <a:rPr lang="en-US" altLang="zh-TW" sz="2400" dirty="0" smtClean="0"/>
              <a:t>1=</a:t>
            </a:r>
            <a:r>
              <a:rPr lang="el-GR" altLang="zh-TW" sz="2400" dirty="0" smtClean="0"/>
              <a:t>γ</a:t>
            </a:r>
            <a:r>
              <a:rPr lang="en-US" altLang="zh-TW" sz="2400" dirty="0" smtClean="0"/>
              <a:t>2=</a:t>
            </a:r>
            <a:r>
              <a:rPr lang="el-GR" altLang="zh-TW" sz="2400" dirty="0" smtClean="0"/>
              <a:t>γ</a:t>
            </a:r>
            <a:r>
              <a:rPr lang="en-US" altLang="zh-TW" sz="2400" dirty="0" smtClean="0"/>
              <a:t>3=1</a:t>
            </a:r>
            <a:endParaRPr lang="fr-FR" altLang="zh-TW" sz="2400" dirty="0" smtClean="0"/>
          </a:p>
          <a:p>
            <a:endParaRPr lang="fr-FR" altLang="zh-TW" sz="2400" dirty="0" smtClean="0"/>
          </a:p>
          <a:p>
            <a:endParaRPr lang="zh-TW" altLang="en-US" dirty="0"/>
          </a:p>
        </p:txBody>
      </p:sp>
      <p:pic>
        <p:nvPicPr>
          <p:cNvPr id="7" name="圖片 6" descr="MRAC_s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104" y="1416558"/>
            <a:ext cx="5881624" cy="4411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042" y="1975104"/>
            <a:ext cx="10659472" cy="41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0579" y="2572513"/>
            <a:ext cx="10296580" cy="325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(s</a:t>
            </a:r>
            <a:r>
              <a:rPr lang="en-US" altLang="zh-TW" dirty="0" smtClean="0"/>
              <a:t>)=(s+1)/(s+100)</a:t>
            </a:r>
          </a:p>
          <a:p>
            <a:r>
              <a:rPr lang="en-US" altLang="zh-TW" dirty="0" smtClean="0"/>
              <a:t>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(s)=(s+50)/(</a:t>
            </a:r>
            <a:r>
              <a:rPr lang="en-US" altLang="zh-TW" dirty="0" smtClean="0"/>
              <a:t>s+100)</a:t>
            </a:r>
            <a:endParaRPr lang="zh-TW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圖片 5" descr="b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48" y="1659281"/>
            <a:ext cx="6851904" cy="444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Internal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96" y="1654629"/>
            <a:ext cx="9961342" cy="4910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36135" y="2717656"/>
            <a:ext cx="3859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 smtClean="0">
                <a:latin typeface="GungsuhChe" pitchFamily="49" charset="-127"/>
                <a:ea typeface="GungsuhChe" pitchFamily="49" charset="-127"/>
              </a:rPr>
              <a:t>THANKS</a:t>
            </a:r>
            <a:endParaRPr lang="zh-TW" altLang="en-US" sz="9600" dirty="0"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虛</a:t>
            </a:r>
            <a:r>
              <a:rPr lang="zh-TW" altLang="zh-TW" dirty="0" smtClean="0"/>
              <a:t>軸上</a:t>
            </a:r>
            <a:r>
              <a:rPr lang="zh-TW" altLang="zh-TW" dirty="0" smtClean="0"/>
              <a:t>有</a:t>
            </a:r>
            <a:r>
              <a:rPr lang="en-US" altLang="zh-TW" dirty="0" smtClean="0"/>
              <a:t>≧2</a:t>
            </a:r>
            <a:r>
              <a:rPr lang="zh-TW" altLang="zh-TW" dirty="0" smtClean="0"/>
              <a:t>極點：系統發散</a:t>
            </a:r>
            <a:endParaRPr lang="zh-TW" altLang="en-US" dirty="0"/>
          </a:p>
        </p:txBody>
      </p:sp>
      <p:pic>
        <p:nvPicPr>
          <p:cNvPr id="6" name="內容版面配置區 5" descr="發散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83" y="2224540"/>
            <a:ext cx="5334000" cy="4000500"/>
          </a:xfrm>
        </p:spPr>
      </p:pic>
      <p:pic>
        <p:nvPicPr>
          <p:cNvPr id="7" name="圖片 6" descr="發散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57" y="2188349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虛</a:t>
            </a:r>
            <a:r>
              <a:rPr lang="zh-TW" altLang="zh-TW" dirty="0" smtClean="0"/>
              <a:t>軸上有</a:t>
            </a:r>
            <a:r>
              <a:rPr lang="en-US" altLang="zh-TW" dirty="0" smtClean="0"/>
              <a:t>1</a:t>
            </a:r>
            <a:r>
              <a:rPr lang="zh-TW" altLang="zh-TW" dirty="0" smtClean="0"/>
              <a:t>極點</a:t>
            </a:r>
            <a:endParaRPr lang="zh-TW" altLang="en-US" dirty="0"/>
          </a:p>
        </p:txBody>
      </p:sp>
      <p:pic>
        <p:nvPicPr>
          <p:cNvPr id="6" name="內容版面配置區 5" descr="虛軸上有1極點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40" y="2137456"/>
            <a:ext cx="5334000" cy="4000500"/>
          </a:xfrm>
        </p:spPr>
      </p:pic>
      <p:pic>
        <p:nvPicPr>
          <p:cNvPr id="7" name="圖片 6" descr="虛軸上有1極點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485" y="2072236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zh-TW" dirty="0" smtClean="0"/>
              <a:t>實</a:t>
            </a:r>
            <a:r>
              <a:rPr lang="zh-TW" altLang="zh-TW" dirty="0" smtClean="0"/>
              <a:t>根</a:t>
            </a:r>
            <a:endParaRPr lang="zh-TW" altLang="en-US" dirty="0"/>
          </a:p>
        </p:txBody>
      </p:sp>
      <p:pic>
        <p:nvPicPr>
          <p:cNvPr id="6" name="內容版面配置區 5" descr="3相異實根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12" y="2180998"/>
            <a:ext cx="5334000" cy="4000500"/>
          </a:xfrm>
        </p:spPr>
      </p:pic>
      <p:pic>
        <p:nvPicPr>
          <p:cNvPr id="7" name="圖片 6" descr="3相異實根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42" y="2173836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共軛虛根為主極點</a:t>
            </a:r>
            <a:endParaRPr lang="zh-TW" altLang="en-US" dirty="0"/>
          </a:p>
        </p:txBody>
      </p:sp>
      <p:pic>
        <p:nvPicPr>
          <p:cNvPr id="6" name="內容版面配置區 5" descr="共軛虛根為主極點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870" y="2021340"/>
            <a:ext cx="5334000" cy="4000500"/>
          </a:xfrm>
        </p:spPr>
      </p:pic>
      <p:pic>
        <p:nvPicPr>
          <p:cNvPr id="7" name="圖片 6" descr="共軛虛根為主極點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" y="1956121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共軛虛根不是主極點</a:t>
            </a:r>
            <a:endParaRPr lang="zh-TW" altLang="en-US" dirty="0"/>
          </a:p>
        </p:txBody>
      </p:sp>
      <p:pic>
        <p:nvPicPr>
          <p:cNvPr id="6" name="內容版面配置區 5" descr="共軛虛根不是主極點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26" y="2253570"/>
            <a:ext cx="5334000" cy="4000500"/>
          </a:xfrm>
        </p:spPr>
      </p:pic>
      <p:pic>
        <p:nvPicPr>
          <p:cNvPr id="7" name="圖片 6" descr="共軛虛根不是主極點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72" y="2304464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1392" y="1926988"/>
            <a:ext cx="10119575" cy="41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Lyapunov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令</a:t>
            </a:r>
            <a:r>
              <a:rPr lang="en-US" altLang="zh-TW" dirty="0" smtClean="0"/>
              <a:t>v(x)=0.5*(x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r>
              <a:rPr lang="zh-TW" altLang="zh-TW" dirty="0" smtClean="0"/>
              <a:t>，恆≧</a:t>
            </a:r>
            <a:r>
              <a:rPr lang="en-US" altLang="zh-TW" dirty="0" smtClean="0"/>
              <a:t>0</a:t>
            </a:r>
            <a:r>
              <a:rPr lang="zh-TW" altLang="zh-TW" dirty="0" smtClean="0"/>
              <a:t>。</a:t>
            </a:r>
          </a:p>
          <a:p>
            <a:r>
              <a:rPr lang="zh-TW" altLang="zh-TW" dirty="0" smtClean="0"/>
              <a:t>則</a:t>
            </a:r>
            <a:r>
              <a:rPr lang="en-US" altLang="zh-TW" dirty="0" smtClean="0"/>
              <a:t>v'=(x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)( 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'+x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'+x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')</a:t>
            </a:r>
            <a:r>
              <a:rPr lang="zh-TW" altLang="zh-TW" dirty="0" smtClean="0"/>
              <a:t>≡α</a:t>
            </a:r>
            <a:r>
              <a:rPr lang="en-US" altLang="zh-TW" dirty="0" smtClean="0"/>
              <a:t>(x)+</a:t>
            </a:r>
            <a:r>
              <a:rPr lang="zh-TW" altLang="zh-TW" dirty="0" smtClean="0"/>
              <a:t>β</a:t>
            </a:r>
            <a:r>
              <a:rPr lang="en-US" altLang="zh-TW" dirty="0" smtClean="0"/>
              <a:t>(x)*u</a:t>
            </a:r>
            <a:endParaRPr lang="zh-TW" altLang="zh-TW" dirty="0" smtClean="0"/>
          </a:p>
          <a:p>
            <a:r>
              <a:rPr lang="zh-TW" altLang="zh-TW" dirty="0" smtClean="0"/>
              <a:t>設計</a:t>
            </a:r>
            <a:r>
              <a:rPr lang="en-US" altLang="zh-TW" dirty="0" smtClean="0"/>
              <a:t>u=(</a:t>
            </a:r>
            <a:r>
              <a:rPr lang="zh-TW" altLang="zh-TW" dirty="0" smtClean="0"/>
              <a:t>α</a:t>
            </a:r>
            <a:r>
              <a:rPr lang="en-US" altLang="zh-TW" dirty="0" smtClean="0"/>
              <a:t>(x)+1)/</a:t>
            </a:r>
            <a:r>
              <a:rPr lang="zh-TW" altLang="zh-TW" dirty="0" smtClean="0"/>
              <a:t>β</a:t>
            </a:r>
            <a:r>
              <a:rPr lang="en-US" altLang="zh-TW" dirty="0" smtClean="0"/>
              <a:t>(x)</a:t>
            </a:r>
            <a:r>
              <a:rPr lang="zh-TW" altLang="zh-TW" dirty="0" smtClean="0"/>
              <a:t>使</a:t>
            </a:r>
            <a:r>
              <a:rPr lang="en-US" altLang="zh-TW" dirty="0" smtClean="0"/>
              <a:t>v'</a:t>
            </a:r>
            <a:r>
              <a:rPr lang="zh-TW" altLang="zh-TW" dirty="0" smtClean="0"/>
              <a:t>恆等於</a:t>
            </a:r>
            <a:r>
              <a:rPr lang="en-US" altLang="zh-TW" dirty="0" smtClean="0"/>
              <a:t>-1</a:t>
            </a:r>
            <a:r>
              <a:rPr lang="zh-TW" altLang="zh-TW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</a:t>
            </a:r>
            <a:r>
              <a:rPr lang="en-US" altLang="zh-TW" dirty="0" smtClean="0"/>
              <a:t>'=( </a:t>
            </a:r>
            <a:r>
              <a:rPr lang="en-US" altLang="zh-TW" dirty="0" smtClean="0"/>
              <a:t>x1+x2+x3</a:t>
            </a:r>
            <a:r>
              <a:rPr lang="en-US" altLang="zh-TW" dirty="0" smtClean="0"/>
              <a:t>)*(x2+x1+2*(sin(x1-x3))+(x1-x3)^</a:t>
            </a:r>
            <a:r>
              <a:rPr lang="en-US" altLang="zh-TW" dirty="0" smtClean="0"/>
              <a:t>2+u)=-1</a:t>
            </a:r>
            <a:br>
              <a:rPr lang="en-US" altLang="zh-TW" dirty="0" smtClean="0"/>
            </a:br>
            <a:r>
              <a:rPr lang="en-US" altLang="zh-TW" dirty="0" smtClean="0"/>
              <a:t>u=(-(</a:t>
            </a:r>
            <a:r>
              <a:rPr lang="en-US" altLang="zh-TW" dirty="0" smtClean="0"/>
              <a:t>x2+x1+2*sin(x1-x3)+(x1-x3)^2)-1/(x1+x2+x3</a:t>
            </a:r>
            <a:r>
              <a:rPr lang="en-US" altLang="zh-TW" dirty="0" smtClean="0"/>
              <a:t>))</a:t>
            </a:r>
            <a:endParaRPr lang="zh-TW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</Template>
  <TotalTime>0</TotalTime>
  <Words>417</Words>
  <Application>Microsoft Office PowerPoint</Application>
  <PresentationFormat>自訂</PresentationFormat>
  <Paragraphs>52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tf22378848</vt:lpstr>
      <vt:lpstr>現代控制理論報告</vt:lpstr>
      <vt:lpstr>q1</vt:lpstr>
      <vt:lpstr>虛軸上有≧2極點：系統發散</vt:lpstr>
      <vt:lpstr>虛軸上有1極點</vt:lpstr>
      <vt:lpstr>3實根</vt:lpstr>
      <vt:lpstr>共軛虛根為主極點</vt:lpstr>
      <vt:lpstr>共軛虛根不是主極點</vt:lpstr>
      <vt:lpstr>q2</vt:lpstr>
      <vt:lpstr>Lyapunov controller</vt:lpstr>
      <vt:lpstr>Note: 初值=(π-π2,-π,-π2)</vt:lpstr>
      <vt:lpstr>投影片 11</vt:lpstr>
      <vt:lpstr>sliding mode</vt:lpstr>
      <vt:lpstr>投影片 13</vt:lpstr>
      <vt:lpstr>sliding mode</vt:lpstr>
      <vt:lpstr>投影片 15</vt:lpstr>
      <vt:lpstr>q3</vt:lpstr>
      <vt:lpstr>步階輸入</vt:lpstr>
      <vt:lpstr>步階輸入</vt:lpstr>
      <vt:lpstr>弦波輸入</vt:lpstr>
      <vt:lpstr>q4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2019-12-29T18:33:04Z</dcterms:created>
  <dcterms:modified xsi:type="dcterms:W3CDTF">2019-12-29T19:51:52Z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