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607" r:id="rId3"/>
    <p:sldId id="920" r:id="rId5"/>
    <p:sldId id="877" r:id="rId6"/>
    <p:sldId id="997" r:id="rId7"/>
    <p:sldId id="999" r:id="rId8"/>
    <p:sldId id="1004" r:id="rId9"/>
    <p:sldId id="1007" r:id="rId10"/>
    <p:sldId id="973" r:id="rId11"/>
    <p:sldId id="995" r:id="rId12"/>
    <p:sldId id="1025" r:id="rId13"/>
    <p:sldId id="1026" r:id="rId14"/>
    <p:sldId id="1027" r:id="rId15"/>
    <p:sldId id="1028" r:id="rId16"/>
    <p:sldId id="1029" r:id="rId17"/>
    <p:sldId id="1030" r:id="rId18"/>
    <p:sldId id="1039" r:id="rId19"/>
    <p:sldId id="1001" r:id="rId20"/>
    <p:sldId id="974" r:id="rId21"/>
    <p:sldId id="1031" r:id="rId22"/>
    <p:sldId id="1032" r:id="rId23"/>
    <p:sldId id="1035" r:id="rId24"/>
    <p:sldId id="1036" r:id="rId25"/>
    <p:sldId id="1048" r:id="rId26"/>
    <p:sldId id="1038" r:id="rId27"/>
  </p:sldIdLst>
  <p:sldSz cx="9144000" cy="5143500" type="screen16x9"/>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42" userDrawn="1">
          <p15:clr>
            <a:srgbClr val="A4A3A4"/>
          </p15:clr>
        </p15:guide>
        <p15:guide id="2" pos="278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5BF"/>
    <a:srgbClr val="034EA2"/>
    <a:srgbClr val="0087CD"/>
    <a:srgbClr val="C68F06"/>
    <a:srgbClr val="DB2C03"/>
    <a:srgbClr val="EBAC07"/>
    <a:srgbClr val="008487"/>
    <a:srgbClr val="163C46"/>
    <a:srgbClr val="008F92"/>
    <a:srgbClr val="0048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31" autoAdjust="0"/>
    <p:restoredTop sz="94651" autoAdjust="0"/>
  </p:normalViewPr>
  <p:slideViewPr>
    <p:cSldViewPr showGuides="1">
      <p:cViewPr varScale="1">
        <p:scale>
          <a:sx n="108" d="100"/>
          <a:sy n="108" d="100"/>
        </p:scale>
        <p:origin x="667" y="72"/>
      </p:cViewPr>
      <p:guideLst>
        <p:guide orient="horz" pos="1542"/>
        <p:guide pos="2783"/>
      </p:guideLst>
    </p:cSldViewPr>
  </p:slideViewPr>
  <p:outlineViewPr>
    <p:cViewPr>
      <p:scale>
        <a:sx n="33" d="100"/>
        <a:sy n="33" d="100"/>
      </p:scale>
      <p:origin x="0" y="0"/>
    </p:cViewPr>
  </p:outlineViewPr>
  <p:notesTextViewPr>
    <p:cViewPr>
      <p:scale>
        <a:sx n="1" d="1"/>
        <a:sy n="1" d="1"/>
      </p:scale>
      <p:origin x="0" y="0"/>
    </p:cViewPr>
  </p:notesTextViewPr>
  <p:sorterViewPr>
    <p:cViewPr>
      <p:scale>
        <a:sx n="75" d="100"/>
        <a:sy n="75" d="100"/>
      </p:scale>
      <p:origin x="0" y="0"/>
    </p:cViewPr>
  </p:sorterViewPr>
  <p:notesViewPr>
    <p:cSldViewPr>
      <p:cViewPr varScale="1">
        <p:scale>
          <a:sx n="65" d="100"/>
          <a:sy n="65" d="100"/>
        </p:scale>
        <p:origin x="-3360" y="-96"/>
      </p:cViewPr>
      <p:guideLst>
        <p:guide orient="horz" pos="2741"/>
        <p:guide pos="2088"/>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tags" Target="tags/tag27.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2A5992-9D73-4015-9385-ABE035416B2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95A699-AB68-4A20-99FB-6F69DC266D4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2565" algn="l" defTabSz="914400" rtl="0" eaLnBrk="1" latinLnBrk="0" hangingPunct="1">
      <a:defRPr sz="1200" kern="1200">
        <a:solidFill>
          <a:schemeClr val="tx1"/>
        </a:solidFill>
        <a:latin typeface="+mn-lt"/>
        <a:ea typeface="+mn-ea"/>
        <a:cs typeface="+mn-cs"/>
      </a:defRPr>
    </a:lvl7pPr>
    <a:lvl8pPr marL="3199765" algn="l" defTabSz="914400" rtl="0" eaLnBrk="1" latinLnBrk="0" hangingPunct="1">
      <a:defRPr sz="1200" kern="1200">
        <a:solidFill>
          <a:schemeClr val="tx1"/>
        </a:solidFill>
        <a:latin typeface="+mn-lt"/>
        <a:ea typeface="+mn-ea"/>
        <a:cs typeface="+mn-cs"/>
      </a:defRPr>
    </a:lvl8pPr>
    <a:lvl9pPr marL="3656965"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ln>
        </p:spPr>
      </p:sp>
      <p:sp>
        <p:nvSpPr>
          <p:cNvPr id="38915"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38916" name="灯片编号占位符 3"/>
          <p:cNvSpPr>
            <a:spLocks noGrp="1"/>
          </p:cNvSpPr>
          <p:nvPr>
            <p:ph type="sldNum" sz="quarter" idx="5"/>
          </p:nvPr>
        </p:nvSpPr>
        <p:spPr bwMode="auto">
          <a:noFill/>
          <a:ln>
            <a:miter lim="800000"/>
          </a:ln>
        </p:spPr>
        <p:txBody>
          <a:bodyPr/>
          <a:lstStyle/>
          <a:p>
            <a:fld id="{9295031C-36FB-4BFB-B547-5049AC3C4D20}" type="slidenum">
              <a:rPr lang="zh-CN" altLang="en-US"/>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幻灯片图像占位符 1"/>
          <p:cNvSpPr>
            <a:spLocks noGrp="1" noRot="1" noChangeAspect="1" noChangeArrowheads="1"/>
          </p:cNvSpPr>
          <p:nvPr>
            <p:ph type="sldImg" idx="4294967295"/>
          </p:nvPr>
        </p:nvSpPr>
        <p:spPr>
          <a:ln>
            <a:miter lim="800000"/>
          </a:ln>
        </p:spPr>
      </p:sp>
      <p:sp>
        <p:nvSpPr>
          <p:cNvPr id="58370" name="备注占位符 2"/>
          <p:cNvSpPr>
            <a:spLocks noGrp="1" noChangeArrowheads="1"/>
          </p:cNvSpPr>
          <p:nvPr>
            <p:ph type="body" idx="4294967295"/>
          </p:nvPr>
        </p:nvSpPr>
        <p:spPr/>
        <p:txBody>
          <a:bodyPr/>
          <a:lstStyle/>
          <a:p>
            <a:endParaRPr lang="zh-CN" altLang="en-US"/>
          </a:p>
        </p:txBody>
      </p:sp>
      <p:sp>
        <p:nvSpPr>
          <p:cNvPr id="58371" name="灯片编号占位符 3"/>
          <p:cNvSpPr>
            <a:spLocks noGrp="1" noChangeArrowheads="1"/>
          </p:cNvSpPr>
          <p:nvPr>
            <p:ph type="sldNum" sz="quarter" idx="5"/>
          </p:nvPr>
        </p:nvSpPr>
        <p:spPr bwMode="auto">
          <a:noFill/>
          <a:ln>
            <a:miter lim="800000"/>
          </a:ln>
        </p:spPr>
        <p:txBody>
          <a:bodyPr/>
          <a:lstStyle/>
          <a:p>
            <a:fld id="{3174A17E-35B6-42FD-8E6A-533C3BE16AF1}" type="slidenum">
              <a:rPr lang="zh-CN" altLang="en-US"/>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p:cNvSpPr>
            <a:spLocks noGrp="1" noRot="1" noChangeAspect="1" noChangeArrowheads="1"/>
          </p:cNvSpPr>
          <p:nvPr>
            <p:ph type="sldImg" idx="4294967295"/>
          </p:nvPr>
        </p:nvSpPr>
        <p:spPr>
          <a:ln>
            <a:miter lim="800000"/>
          </a:ln>
        </p:spPr>
      </p:sp>
      <p:sp>
        <p:nvSpPr>
          <p:cNvPr id="25602" name="备注占位符 2"/>
          <p:cNvSpPr>
            <a:spLocks noGrp="1" noChangeArrowheads="1"/>
          </p:cNvSpPr>
          <p:nvPr>
            <p:ph type="body" idx="4294967295"/>
          </p:nvPr>
        </p:nvSpPr>
        <p:spPr/>
        <p:txBody>
          <a:bodyPr/>
          <a:lstStyle/>
          <a:p>
            <a:endParaRPr lang="zh-CN" altLang="en-US"/>
          </a:p>
        </p:txBody>
      </p:sp>
      <p:sp>
        <p:nvSpPr>
          <p:cNvPr id="25603" name="灯片编号占位符 3"/>
          <p:cNvSpPr>
            <a:spLocks noGrp="1" noChangeArrowheads="1"/>
          </p:cNvSpPr>
          <p:nvPr>
            <p:ph type="sldNum" sz="quarter" idx="5"/>
          </p:nvPr>
        </p:nvSpPr>
        <p:spPr bwMode="auto">
          <a:noFill/>
          <a:ln>
            <a:miter lim="800000"/>
          </a:ln>
        </p:spPr>
        <p:txBody>
          <a:bodyPr/>
          <a:lstStyle/>
          <a:p>
            <a:fld id="{B299748B-1A6B-4B94-B982-E2C8837D34CA}" type="slidenum">
              <a:rPr lang="zh-CN" altLang="en-US"/>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fld>
            <a:endParaRPr lang="zh-CN" altLang="en-US"/>
          </a:p>
        </p:txBody>
      </p:sp>
      <p:sp>
        <p:nvSpPr>
          <p:cNvPr id="14" name="文本框 37"/>
          <p:cNvSpPr txBox="1"/>
          <p:nvPr userDrawn="1"/>
        </p:nvSpPr>
        <p:spPr>
          <a:xfrm>
            <a:off x="467544" y="289467"/>
            <a:ext cx="1990115" cy="312819"/>
          </a:xfrm>
          <a:prstGeom prst="rect">
            <a:avLst/>
          </a:prstGeom>
          <a:noFill/>
        </p:spPr>
        <p:txBody>
          <a:bodyPr wrap="none" lIns="96434" tIns="48217" rIns="96434" bIns="48217" rtlCol="0">
            <a:spAutoFit/>
          </a:bodyPr>
          <a:lstStyle/>
          <a:p>
            <a:pPr defTabSz="964565"/>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点击添加相关标题文字</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15" name="文本框 38"/>
          <p:cNvSpPr txBox="1"/>
          <p:nvPr userDrawn="1"/>
        </p:nvSpPr>
        <p:spPr>
          <a:xfrm>
            <a:off x="467544" y="482768"/>
            <a:ext cx="1804166" cy="266653"/>
          </a:xfrm>
          <a:prstGeom prst="rect">
            <a:avLst/>
          </a:prstGeom>
          <a:noFill/>
        </p:spPr>
        <p:txBody>
          <a:bodyPr wrap="none" lIns="96434" tIns="48217" rIns="96434" bIns="48217" rtlCol="0">
            <a:spAutoFit/>
          </a:bodyPr>
          <a:lstStyle/>
          <a:p>
            <a:pPr defTabSz="964565"/>
            <a:r>
              <a:rPr lang="en-US" altLang="zh-CN" sz="1050" dirty="0">
                <a:solidFill>
                  <a:schemeClr val="tx1">
                    <a:lumMod val="50000"/>
                    <a:lumOff val="50000"/>
                  </a:schemeClr>
                </a:solidFill>
                <a:cs typeface="+mn-ea"/>
                <a:sym typeface="+mn-lt"/>
              </a:rPr>
              <a:t>ADD RELATED TITLE WORDS</a:t>
            </a:r>
            <a:endParaRPr lang="zh-CN" altLang="en-US" sz="1050" dirty="0">
              <a:solidFill>
                <a:schemeClr val="tx1">
                  <a:lumMod val="50000"/>
                  <a:lumOff val="50000"/>
                </a:schemeClr>
              </a:solidFill>
              <a:cs typeface="+mn-ea"/>
              <a:sym typeface="+mn-lt"/>
            </a:endParaRP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空白页">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1" y="0"/>
            <a:ext cx="9143499" cy="5143500"/>
          </a:xfrm>
          <a:prstGeom prst="rect">
            <a:avLst/>
          </a:prstGeom>
        </p:spPr>
      </p:pic>
      <p:grpSp>
        <p:nvGrpSpPr>
          <p:cNvPr id="2" name="组合 3"/>
          <p:cNvGrpSpPr/>
          <p:nvPr userDrawn="1"/>
        </p:nvGrpSpPr>
        <p:grpSpPr bwMode="auto">
          <a:xfrm flipH="1">
            <a:off x="-1" y="248018"/>
            <a:ext cx="1797166" cy="507206"/>
            <a:chOff x="2370576" y="533400"/>
            <a:chExt cx="2417494" cy="675969"/>
          </a:xfrm>
          <a:solidFill>
            <a:srgbClr val="EE1C39"/>
          </a:solidFill>
        </p:grpSpPr>
        <p:sp>
          <p:nvSpPr>
            <p:cNvPr id="3" name="矩形 2"/>
            <p:cNvSpPr/>
            <p:nvPr/>
          </p:nvSpPr>
          <p:spPr>
            <a:xfrm>
              <a:off x="2738030" y="533400"/>
              <a:ext cx="2050040" cy="6759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25">
                <a:cs typeface="+mn-ea"/>
                <a:sym typeface="+mn-lt"/>
              </a:endParaRPr>
            </a:p>
          </p:txBody>
        </p:sp>
        <p:sp>
          <p:nvSpPr>
            <p:cNvPr id="4" name="椭圆 3"/>
            <p:cNvSpPr/>
            <p:nvPr/>
          </p:nvSpPr>
          <p:spPr>
            <a:xfrm>
              <a:off x="2370576" y="533400"/>
              <a:ext cx="623734" cy="67596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25">
                <a:cs typeface="+mn-ea"/>
                <a:sym typeface="+mn-lt"/>
              </a:endParaRPr>
            </a:p>
          </p:txBody>
        </p:sp>
      </p:grpSp>
      <p:sp>
        <p:nvSpPr>
          <p:cNvPr id="6" name="文本框 12"/>
          <p:cNvSpPr txBox="1">
            <a:spLocks noChangeArrowheads="1"/>
          </p:cNvSpPr>
          <p:nvPr userDrawn="1"/>
        </p:nvSpPr>
        <p:spPr bwMode="auto">
          <a:xfrm>
            <a:off x="-1" y="370296"/>
            <a:ext cx="1796090" cy="48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r>
              <a:rPr lang="zh-CN" altLang="en-US" sz="1280" dirty="0">
                <a:solidFill>
                  <a:schemeClr val="bg1"/>
                </a:solidFill>
                <a:latin typeface="微软雅黑" panose="020B0503020204020204" pitchFamily="34" charset="-122"/>
                <a:ea typeface="微软雅黑" panose="020B0503020204020204" pitchFamily="34" charset="-122"/>
                <a:cs typeface="+mn-ea"/>
                <a:sym typeface="+mn-lt"/>
              </a:rPr>
              <a:t>点击添加相关标题文字</a:t>
            </a:r>
            <a:endParaRPr lang="zh-CN" altLang="en-US" sz="1280" dirty="0">
              <a:solidFill>
                <a:schemeClr val="bg1"/>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文本框 32"/>
          <p:cNvSpPr txBox="1"/>
          <p:nvPr userDrawn="1"/>
        </p:nvSpPr>
        <p:spPr>
          <a:xfrm>
            <a:off x="783224" y="257096"/>
            <a:ext cx="1138781" cy="269226"/>
          </a:xfrm>
          <a:prstGeom prst="rect">
            <a:avLst/>
          </a:prstGeom>
          <a:noFill/>
        </p:spPr>
        <p:txBody>
          <a:bodyPr wrap="none" lIns="68584" tIns="34292" rIns="68584" bIns="34292">
            <a:spAutoFit/>
          </a:bodyPr>
          <a:lstStyle/>
          <a:p>
            <a:pPr defTabSz="685800">
              <a:defRPr/>
            </a:pPr>
            <a:r>
              <a:rPr lang="zh-CN" altLang="en-US" sz="13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年度工作概述</a:t>
            </a:r>
            <a:endParaRPr lang="zh-CN" altLang="en-US" sz="13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4" name="文本框 33"/>
          <p:cNvSpPr txBox="1"/>
          <p:nvPr userDrawn="1"/>
        </p:nvSpPr>
        <p:spPr>
          <a:xfrm>
            <a:off x="783223" y="464995"/>
            <a:ext cx="1196489" cy="207753"/>
          </a:xfrm>
          <a:prstGeom prst="rect">
            <a:avLst/>
          </a:prstGeom>
          <a:noFill/>
        </p:spPr>
        <p:txBody>
          <a:bodyPr wrap="none" lIns="68584" tIns="34292" rIns="68584" bIns="34292">
            <a:spAutoFit/>
          </a:bodyPr>
          <a:lstStyle/>
          <a:p>
            <a:pPr defTabSz="685800">
              <a:defRPr/>
            </a:pPr>
            <a:r>
              <a:rPr lang="en-US" altLang="zh-CN" sz="900" dirty="0">
                <a:solidFill>
                  <a:schemeClr val="tx1">
                    <a:lumMod val="50000"/>
                    <a:lumOff val="50000"/>
                  </a:schemeClr>
                </a:solidFill>
                <a:cs typeface="+mn-ea"/>
                <a:sym typeface="+mn-lt"/>
              </a:rPr>
              <a:t>Annual work summary</a:t>
            </a:r>
            <a:endParaRPr lang="zh-CN" altLang="en-US" sz="900" dirty="0">
              <a:solidFill>
                <a:schemeClr val="tx1">
                  <a:lumMod val="50000"/>
                  <a:lumOff val="50000"/>
                </a:schemeClr>
              </a:solidFill>
              <a:cs typeface="+mn-ea"/>
              <a:sym typeface="+mn-lt"/>
            </a:endParaRPr>
          </a:p>
        </p:txBody>
      </p:sp>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fld>
            <a:endParaRPr lang="zh-CN"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sp>
        <p:nvSpPr>
          <p:cNvPr id="3" name="文本框 32"/>
          <p:cNvSpPr txBox="1"/>
          <p:nvPr userDrawn="1"/>
        </p:nvSpPr>
        <p:spPr>
          <a:xfrm>
            <a:off x="840931" y="257096"/>
            <a:ext cx="1138781" cy="269226"/>
          </a:xfrm>
          <a:prstGeom prst="rect">
            <a:avLst/>
          </a:prstGeom>
          <a:noFill/>
        </p:spPr>
        <p:txBody>
          <a:bodyPr wrap="none" lIns="68584" tIns="34292" rIns="68584" bIns="34292">
            <a:spAutoFit/>
          </a:bodyPr>
          <a:lstStyle/>
          <a:p>
            <a:pPr defTabSz="685800">
              <a:defRPr/>
            </a:pPr>
            <a:r>
              <a:rPr lang="zh-CN" altLang="en-US" sz="13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工作完成情况</a:t>
            </a:r>
            <a:endParaRPr lang="zh-CN" altLang="en-US" sz="13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4" name="文本框 33"/>
          <p:cNvSpPr txBox="1"/>
          <p:nvPr userDrawn="1"/>
        </p:nvSpPr>
        <p:spPr>
          <a:xfrm>
            <a:off x="840931" y="464995"/>
            <a:ext cx="858256" cy="207753"/>
          </a:xfrm>
          <a:prstGeom prst="rect">
            <a:avLst/>
          </a:prstGeom>
          <a:noFill/>
        </p:spPr>
        <p:txBody>
          <a:bodyPr wrap="none" lIns="68584" tIns="34292" rIns="68584" bIns="34292">
            <a:spAutoFit/>
          </a:bodyPr>
          <a:lstStyle/>
          <a:p>
            <a:pPr defTabSz="685800">
              <a:defRPr/>
            </a:pPr>
            <a:r>
              <a:rPr lang="en-US" altLang="zh-CN" sz="900" dirty="0">
                <a:solidFill>
                  <a:schemeClr val="tx1">
                    <a:lumMod val="50000"/>
                    <a:lumOff val="50000"/>
                  </a:schemeClr>
                </a:solidFill>
                <a:cs typeface="+mn-ea"/>
                <a:sym typeface="+mn-lt"/>
              </a:rPr>
              <a:t>Job completion</a:t>
            </a:r>
            <a:endParaRPr lang="zh-CN" altLang="en-US" sz="900" dirty="0">
              <a:solidFill>
                <a:schemeClr val="tx1">
                  <a:lumMod val="50000"/>
                  <a:lumOff val="50000"/>
                </a:schemeClr>
              </a:solidFill>
              <a:cs typeface="+mn-ea"/>
              <a:sym typeface="+mn-lt"/>
            </a:endParaRPr>
          </a:p>
        </p:txBody>
      </p:sp>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fld>
            <a:endParaRPr lang="zh-CN"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仅标题">
    <p:spTree>
      <p:nvGrpSpPr>
        <p:cNvPr id="1" name=""/>
        <p:cNvGrpSpPr/>
        <p:nvPr/>
      </p:nvGrpSpPr>
      <p:grpSpPr>
        <a:xfrm>
          <a:off x="0" y="0"/>
          <a:ext cx="0" cy="0"/>
          <a:chOff x="0" y="0"/>
          <a:chExt cx="0" cy="0"/>
        </a:xfrm>
      </p:grpSpPr>
      <p:sp>
        <p:nvSpPr>
          <p:cNvPr id="3" name="文本框 32"/>
          <p:cNvSpPr txBox="1"/>
          <p:nvPr userDrawn="1"/>
        </p:nvSpPr>
        <p:spPr>
          <a:xfrm>
            <a:off x="804903" y="257096"/>
            <a:ext cx="1138781" cy="269226"/>
          </a:xfrm>
          <a:prstGeom prst="rect">
            <a:avLst/>
          </a:prstGeom>
          <a:noFill/>
        </p:spPr>
        <p:txBody>
          <a:bodyPr wrap="none" lIns="68584" tIns="34292" rIns="68584" bIns="34292">
            <a:spAutoFit/>
          </a:bodyPr>
          <a:lstStyle/>
          <a:p>
            <a:pPr defTabSz="685800">
              <a:defRPr/>
            </a:pPr>
            <a:r>
              <a:rPr lang="zh-CN" altLang="en-US" sz="13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成功项目展示</a:t>
            </a:r>
            <a:endParaRPr lang="zh-CN" altLang="en-US" sz="13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4" name="文本框 33"/>
          <p:cNvSpPr txBox="1"/>
          <p:nvPr userDrawn="1"/>
        </p:nvSpPr>
        <p:spPr>
          <a:xfrm>
            <a:off x="804902" y="464995"/>
            <a:ext cx="1606858" cy="207753"/>
          </a:xfrm>
          <a:prstGeom prst="rect">
            <a:avLst/>
          </a:prstGeom>
          <a:noFill/>
        </p:spPr>
        <p:txBody>
          <a:bodyPr wrap="none" lIns="68584" tIns="34292" rIns="68584" bIns="34292">
            <a:spAutoFit/>
          </a:bodyPr>
          <a:lstStyle/>
          <a:p>
            <a:pPr defTabSz="685800">
              <a:defRPr/>
            </a:pPr>
            <a:r>
              <a:rPr lang="en-US" altLang="zh-CN" sz="900" dirty="0">
                <a:solidFill>
                  <a:schemeClr val="tx1">
                    <a:lumMod val="50000"/>
                    <a:lumOff val="50000"/>
                  </a:schemeClr>
                </a:solidFill>
                <a:cs typeface="+mn-ea"/>
                <a:sym typeface="+mn-lt"/>
              </a:rPr>
              <a:t>Successful project presentation</a:t>
            </a:r>
            <a:endParaRPr lang="zh-CN" altLang="en-US" sz="900" dirty="0">
              <a:solidFill>
                <a:schemeClr val="tx1">
                  <a:lumMod val="50000"/>
                  <a:lumOff val="50000"/>
                </a:schemeClr>
              </a:solidFill>
              <a:cs typeface="+mn-ea"/>
              <a:sym typeface="+mn-lt"/>
            </a:endParaRPr>
          </a:p>
        </p:txBody>
      </p:sp>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fld>
            <a:endParaRPr lang="zh-CN"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仅标题">
    <p:spTree>
      <p:nvGrpSpPr>
        <p:cNvPr id="1" name=""/>
        <p:cNvGrpSpPr/>
        <p:nvPr/>
      </p:nvGrpSpPr>
      <p:grpSpPr>
        <a:xfrm>
          <a:off x="0" y="0"/>
          <a:ext cx="0" cy="0"/>
          <a:chOff x="0" y="0"/>
          <a:chExt cx="0" cy="0"/>
        </a:xfrm>
      </p:grpSpPr>
      <p:sp>
        <p:nvSpPr>
          <p:cNvPr id="3" name="文本框 32"/>
          <p:cNvSpPr txBox="1"/>
          <p:nvPr userDrawn="1"/>
        </p:nvSpPr>
        <p:spPr>
          <a:xfrm>
            <a:off x="842408" y="257096"/>
            <a:ext cx="1138781" cy="269226"/>
          </a:xfrm>
          <a:prstGeom prst="rect">
            <a:avLst/>
          </a:prstGeom>
          <a:noFill/>
        </p:spPr>
        <p:txBody>
          <a:bodyPr wrap="none" lIns="68584" tIns="34292" rIns="68584" bIns="34292">
            <a:spAutoFit/>
          </a:bodyPr>
          <a:lstStyle/>
          <a:p>
            <a:pPr defTabSz="685800">
              <a:defRPr/>
            </a:pPr>
            <a:r>
              <a:rPr lang="zh-CN" altLang="en-US" sz="13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明年工作计划</a:t>
            </a:r>
            <a:endParaRPr lang="zh-CN" altLang="en-US" sz="13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4" name="文本框 33"/>
          <p:cNvSpPr txBox="1"/>
          <p:nvPr userDrawn="1"/>
        </p:nvSpPr>
        <p:spPr>
          <a:xfrm>
            <a:off x="842407" y="464995"/>
            <a:ext cx="1209313" cy="207753"/>
          </a:xfrm>
          <a:prstGeom prst="rect">
            <a:avLst/>
          </a:prstGeom>
          <a:noFill/>
        </p:spPr>
        <p:txBody>
          <a:bodyPr wrap="none" lIns="68584" tIns="34292" rIns="68584" bIns="34292">
            <a:spAutoFit/>
          </a:bodyPr>
          <a:lstStyle/>
          <a:p>
            <a:pPr defTabSz="685800">
              <a:defRPr/>
            </a:pPr>
            <a:r>
              <a:rPr lang="en-US" altLang="zh-CN" sz="900" dirty="0">
                <a:solidFill>
                  <a:schemeClr val="tx1">
                    <a:lumMod val="50000"/>
                    <a:lumOff val="50000"/>
                  </a:schemeClr>
                </a:solidFill>
                <a:cs typeface="+mn-ea"/>
                <a:sym typeface="+mn-lt"/>
              </a:rPr>
              <a:t>Work plan for next yea</a:t>
            </a:r>
            <a:endParaRPr lang="zh-CN" altLang="en-US" sz="900" dirty="0">
              <a:solidFill>
                <a:schemeClr val="tx1">
                  <a:lumMod val="50000"/>
                  <a:lumOff val="50000"/>
                </a:schemeClr>
              </a:solidFill>
              <a:cs typeface="+mn-ea"/>
              <a:sym typeface="+mn-lt"/>
            </a:endParaRPr>
          </a:p>
        </p:txBody>
      </p:sp>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fld>
            <a:endParaRPr lang="zh-CN"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a:prstGeom prst="rect">
            <a:avLst/>
          </a:prstGeom>
        </p:spPr>
        <p:txBody>
          <a:bodyPr anchor="b"/>
          <a:lstStyle>
            <a:lvl1pPr algn="ctr">
              <a:defRPr sz="45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2701528"/>
            <a:ext cx="6858000" cy="1241822"/>
          </a:xfrm>
          <a:prstGeom prst="rect">
            <a:avLst/>
          </a:prstGeo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a:p>
        </p:txBody>
      </p:sp>
      <p:sp>
        <p:nvSpPr>
          <p:cNvPr id="4" name="日期占位符 3"/>
          <p:cNvSpPr>
            <a:spLocks noGrp="1"/>
          </p:cNvSpPr>
          <p:nvPr>
            <p:ph type="dt" sz="half" idx="10"/>
          </p:nvPr>
        </p:nvSpPr>
        <p:spPr>
          <a:xfrm>
            <a:off x="628650" y="4767263"/>
            <a:ext cx="2057400" cy="273844"/>
          </a:xfrm>
          <a:prstGeom prst="rect">
            <a:avLst/>
          </a:prstGeom>
        </p:spPr>
        <p:txBody>
          <a:bodyPr/>
          <a:lstStyle>
            <a:lvl1pPr eaLnBrk="1" fontAlgn="auto" hangingPunct="1">
              <a:spcBef>
                <a:spcPts val="0"/>
              </a:spcBef>
              <a:spcAft>
                <a:spcPts val="0"/>
              </a:spcAft>
              <a:defRPr>
                <a:latin typeface="+mn-lt"/>
                <a:ea typeface="+mn-ea"/>
              </a:defRPr>
            </a:lvl1pPr>
          </a:lstStyle>
          <a:p>
            <a:pPr>
              <a:defRPr/>
            </a:pPr>
            <a:fld id="{4C0F3E8C-8BCD-4A8F-98D8-F8D96B87BD28}" type="datetimeFigureOut">
              <a:rPr lang="zh-CN" altLang="en-US"/>
            </a:fld>
            <a:endParaRPr lang="zh-CN" altLang="en-US"/>
          </a:p>
        </p:txBody>
      </p:sp>
      <p:sp>
        <p:nvSpPr>
          <p:cNvPr id="5" name="页脚占位符 4"/>
          <p:cNvSpPr>
            <a:spLocks noGrp="1"/>
          </p:cNvSpPr>
          <p:nvPr>
            <p:ph type="ftr" sz="quarter" idx="11"/>
          </p:nvPr>
        </p:nvSpPr>
        <p:spPr>
          <a:xfrm>
            <a:off x="3028950" y="4767263"/>
            <a:ext cx="3086100" cy="273844"/>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457950" y="4767263"/>
            <a:ext cx="2057400" cy="273844"/>
          </a:xfrm>
          <a:prstGeom prst="rect">
            <a:avLst/>
          </a:prstGeom>
        </p:spPr>
        <p:txBody>
          <a:bodyPr vert="horz" wrap="square" lIns="68580" tIns="34290" rIns="68580" bIns="34290" numCol="1" anchor="t" anchorCtr="0" compatLnSpc="1"/>
          <a:lstStyle>
            <a:lvl1pPr eaLnBrk="1" hangingPunct="1">
              <a:defRPr smtClean="0"/>
            </a:lvl1pPr>
          </a:lstStyle>
          <a:p>
            <a:pPr>
              <a:defRPr/>
            </a:pPr>
            <a:fld id="{4AAA05D2-2F82-4D1D-9A69-4CC173608BCF}" type="slidenum">
              <a:rPr lang="zh-CN" altLang="en-US"/>
            </a:fld>
            <a:endParaRPr lang="zh-CN" altLang="en-US"/>
          </a:p>
        </p:txBody>
      </p:sp>
    </p:spTree>
  </p:cSld>
  <p:clrMapOvr>
    <a:masterClrMapping/>
  </p:clrMapOvr>
  <p:transition spd="slow" advClick="0" advTm="2000">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2969F21D-12A3-824C-80FA-D34F01E9177B}"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85CFEDB-804C-9249-87AB-F8162CDD6F1B}" type="slidenum">
              <a:rPr kumimoji="1" lang="zh-CN" altLang="en-US" smtClean="0"/>
            </a:fld>
            <a:endParaRPr kumimoji="1" lang="zh-CN"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1" y="205979"/>
            <a:ext cx="8229600" cy="857250"/>
          </a:xfrm>
          <a:prstGeom prst="rect">
            <a:avLst/>
          </a:prstGeom>
        </p:spPr>
        <p:txBody>
          <a:bodyPr vert="horz" lIns="91428" tIns="45714" rIns="91428" bIns="45714"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1" y="1200151"/>
            <a:ext cx="8229600" cy="3394472"/>
          </a:xfrm>
          <a:prstGeom prst="rect">
            <a:avLst/>
          </a:prstGeom>
        </p:spPr>
        <p:txBody>
          <a:bodyPr vert="horz" lIns="91428" tIns="45714" rIns="91428" bIns="45714"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1" y="4767264"/>
            <a:ext cx="2133600" cy="273844"/>
          </a:xfrm>
          <a:prstGeom prst="rect">
            <a:avLst/>
          </a:prstGeom>
        </p:spPr>
        <p:txBody>
          <a:bodyPr vert="horz" lIns="91428" tIns="45714" rIns="91428" bIns="45714" rtlCol="0" anchor="ctr"/>
          <a:lstStyle>
            <a:lvl1pPr algn="l">
              <a:defRPr sz="1200">
                <a:solidFill>
                  <a:schemeClr val="tx1">
                    <a:tint val="75000"/>
                  </a:schemeClr>
                </a:solidFill>
              </a:defRPr>
            </a:lvl1pPr>
          </a:lstStyle>
          <a:p>
            <a:fld id="{02854A03-91AF-448A-9954-517C0577E5F0}" type="datetimeFigureOut">
              <a:rPr lang="zh-CN" altLang="en-US" smtClean="0"/>
            </a:fld>
            <a:endParaRPr lang="zh-CN" altLang="en-US"/>
          </a:p>
        </p:txBody>
      </p:sp>
      <p:sp>
        <p:nvSpPr>
          <p:cNvPr id="5" name="页脚占位符 4"/>
          <p:cNvSpPr>
            <a:spLocks noGrp="1"/>
          </p:cNvSpPr>
          <p:nvPr>
            <p:ph type="ftr" sz="quarter" idx="3"/>
          </p:nvPr>
        </p:nvSpPr>
        <p:spPr>
          <a:xfrm>
            <a:off x="3124201" y="4767264"/>
            <a:ext cx="2895600" cy="273844"/>
          </a:xfrm>
          <a:prstGeom prst="rect">
            <a:avLst/>
          </a:prstGeom>
        </p:spPr>
        <p:txBody>
          <a:bodyPr vert="horz" lIns="91428" tIns="45714" rIns="91428" bIns="45714"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1" y="4767264"/>
            <a:ext cx="2133600" cy="273844"/>
          </a:xfrm>
          <a:prstGeom prst="rect">
            <a:avLst/>
          </a:prstGeom>
        </p:spPr>
        <p:txBody>
          <a:bodyPr vert="horz" lIns="91428" tIns="45714" rIns="91428" bIns="45714" rtlCol="0" anchor="ctr"/>
          <a:lstStyle>
            <a:lvl1pPr algn="r">
              <a:defRPr sz="1200">
                <a:solidFill>
                  <a:schemeClr val="tx1">
                    <a:tint val="75000"/>
                  </a:schemeClr>
                </a:solidFill>
              </a:defRPr>
            </a:lvl1pPr>
          </a:lstStyle>
          <a:p>
            <a:fld id="{2EEFC946-6D13-4F8C-9740-992A906A613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0.png"/><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8.png"/><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8" Type="http://schemas.openxmlformats.org/officeDocument/2006/relationships/notesSlide" Target="../notesSlides/notesSlide2.xml"/><Relationship Id="rId27" Type="http://schemas.openxmlformats.org/officeDocument/2006/relationships/slideLayout" Target="../slideLayouts/slideLayout9.xml"/><Relationship Id="rId26" Type="http://schemas.openxmlformats.org/officeDocument/2006/relationships/tags" Target="../tags/tag26.xml"/><Relationship Id="rId25" Type="http://schemas.openxmlformats.org/officeDocument/2006/relationships/tags" Target="../tags/tag25.xml"/><Relationship Id="rId24" Type="http://schemas.openxmlformats.org/officeDocument/2006/relationships/tags" Target="../tags/tag24.xml"/><Relationship Id="rId23" Type="http://schemas.openxmlformats.org/officeDocument/2006/relationships/tags" Target="../tags/tag23.xml"/><Relationship Id="rId22" Type="http://schemas.openxmlformats.org/officeDocument/2006/relationships/tags" Target="../tags/tag22.xml"/><Relationship Id="rId21" Type="http://schemas.openxmlformats.org/officeDocument/2006/relationships/tags" Target="../tags/tag21.xml"/><Relationship Id="rId20" Type="http://schemas.openxmlformats.org/officeDocument/2006/relationships/tags" Target="../tags/tag20.xml"/><Relationship Id="rId2" Type="http://schemas.openxmlformats.org/officeDocument/2006/relationships/tags" Target="../tags/tag2.xml"/><Relationship Id="rId19" Type="http://schemas.openxmlformats.org/officeDocument/2006/relationships/tags" Target="../tags/tag19.xml"/><Relationship Id="rId18" Type="http://schemas.openxmlformats.org/officeDocument/2006/relationships/tags" Target="../tags/tag18.xml"/><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0.png"/><Relationship Id="rId1"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2.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dministrator\Desktop\4859416e6be8372.jpg"/>
          <p:cNvPicPr>
            <a:picLocks noChangeAspect="1" noChangeArrowheads="1"/>
          </p:cNvPicPr>
          <p:nvPr/>
        </p:nvPicPr>
        <p:blipFill>
          <a:blip r:embed="rId1" cstate="print"/>
          <a:srcRect/>
          <a:stretch>
            <a:fillRect/>
          </a:stretch>
        </p:blipFill>
        <p:spPr bwMode="auto">
          <a:xfrm>
            <a:off x="0" y="-4762"/>
            <a:ext cx="9144000" cy="5148262"/>
          </a:xfrm>
          <a:prstGeom prst="rect">
            <a:avLst/>
          </a:prstGeom>
          <a:noFill/>
        </p:spPr>
      </p:pic>
      <p:sp>
        <p:nvSpPr>
          <p:cNvPr id="10" name="文本框 16"/>
          <p:cNvSpPr txBox="1"/>
          <p:nvPr/>
        </p:nvSpPr>
        <p:spPr>
          <a:xfrm>
            <a:off x="2195736" y="1996111"/>
            <a:ext cx="4968552" cy="618490"/>
          </a:xfrm>
          <a:prstGeom prst="rect">
            <a:avLst/>
          </a:prstGeom>
          <a:noFill/>
        </p:spPr>
        <p:txBody>
          <a:bodyPr wrap="square" lIns="65023" tIns="32511" rIns="65023" bIns="32511" rtlCol="0">
            <a:spAutoFit/>
          </a:bodyPr>
          <a:lstStyle/>
          <a:p>
            <a:pPr>
              <a:buNone/>
            </a:pPr>
            <a:r>
              <a:rPr sz="3600" b="1" cap="all"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员工离职数据分析报告</a:t>
            </a:r>
            <a:endParaRPr sz="3600" b="1" cap="all"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transition spd="med">
    <p:randomBa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AutoShape 61"/>
          <p:cNvSpPr>
            <a:spLocks noChangeAspect="1" noChangeArrowheads="1" noTextEdit="1"/>
          </p:cNvSpPr>
          <p:nvPr/>
        </p:nvSpPr>
        <p:spPr bwMode="auto">
          <a:xfrm rot="766448">
            <a:off x="3442698" y="1690304"/>
            <a:ext cx="2020490" cy="2020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68" tIns="34285" rIns="68568" bIns="34285"/>
          <a:lstStyle/>
          <a:p>
            <a:endParaRPr lang="zh-CN" altLang="en-US">
              <a:solidFill>
                <a:schemeClr val="tx1">
                  <a:lumMod val="65000"/>
                  <a:lumOff val="35000"/>
                </a:schemeClr>
              </a:solidFill>
            </a:endParaRPr>
          </a:p>
        </p:txBody>
      </p:sp>
      <p:sp>
        <p:nvSpPr>
          <p:cNvPr id="66" name="Freeform 67"/>
          <p:cNvSpPr/>
          <p:nvPr/>
        </p:nvSpPr>
        <p:spPr bwMode="auto">
          <a:xfrm rot="766448">
            <a:off x="3983241" y="3021423"/>
            <a:ext cx="4762" cy="5953"/>
          </a:xfrm>
          <a:custGeom>
            <a:avLst/>
            <a:gdLst>
              <a:gd name="T0" fmla="*/ 2147483646 w 5"/>
              <a:gd name="T1" fmla="*/ 2147483646 h 6"/>
              <a:gd name="T2" fmla="*/ 0 w 5"/>
              <a:gd name="T3" fmla="*/ 0 h 6"/>
              <a:gd name="T4" fmla="*/ 0 w 5"/>
              <a:gd name="T5" fmla="*/ 2147483646 h 6"/>
              <a:gd name="T6" fmla="*/ 2147483646 w 5"/>
              <a:gd name="T7" fmla="*/ 2147483646 h 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6">
                <a:moveTo>
                  <a:pt x="5" y="1"/>
                </a:moveTo>
                <a:cubicBezTo>
                  <a:pt x="0" y="0"/>
                  <a:pt x="0" y="0"/>
                  <a:pt x="0" y="0"/>
                </a:cubicBezTo>
                <a:cubicBezTo>
                  <a:pt x="0" y="2"/>
                  <a:pt x="0" y="4"/>
                  <a:pt x="0" y="6"/>
                </a:cubicBezTo>
                <a:cubicBezTo>
                  <a:pt x="2" y="4"/>
                  <a:pt x="3" y="2"/>
                  <a:pt x="5" y="1"/>
                </a:cubicBezTo>
                <a:close/>
              </a:path>
            </a:pathLst>
          </a:custGeom>
          <a:solidFill>
            <a:srgbClr val="FDB836">
              <a:alpha val="50195"/>
            </a:srgbClr>
          </a:solidFill>
          <a:ln>
            <a:noFill/>
          </a:ln>
          <a:extLst>
            <a:ext uri="{91240B29-F687-4F45-9708-019B960494DF}">
              <a14:hiddenLine xmlns:a14="http://schemas.microsoft.com/office/drawing/2010/main" w="9525">
                <a:solidFill>
                  <a:srgbClr val="000000"/>
                </a:solidFill>
                <a:round/>
              </a14:hiddenLine>
            </a:ext>
          </a:extLst>
        </p:spPr>
        <p:txBody>
          <a:bodyPr lIns="68568" tIns="34285" rIns="68568" bIns="34285"/>
          <a:lstStyle/>
          <a:p>
            <a:endParaRPr lang="zh-CN" altLang="en-US">
              <a:solidFill>
                <a:schemeClr val="tx1">
                  <a:lumMod val="65000"/>
                  <a:lumOff val="35000"/>
                </a:schemeClr>
              </a:solidFill>
            </a:endParaRPr>
          </a:p>
        </p:txBody>
      </p:sp>
      <p:sp>
        <p:nvSpPr>
          <p:cNvPr id="28" name="文本框 27"/>
          <p:cNvSpPr txBox="1"/>
          <p:nvPr/>
        </p:nvSpPr>
        <p:spPr>
          <a:xfrm>
            <a:off x="395605" y="297180"/>
            <a:ext cx="2573655" cy="368300"/>
          </a:xfrm>
          <a:prstGeom prst="rect">
            <a:avLst/>
          </a:prstGeom>
        </p:spPr>
        <p:style>
          <a:lnRef idx="0">
            <a:srgbClr val="FFFFFF"/>
          </a:lnRef>
          <a:fillRef idx="2">
            <a:schemeClr val="accent2"/>
          </a:fillRef>
          <a:effectRef idx="0">
            <a:srgbClr val="FFFFFF"/>
          </a:effectRef>
          <a:fontRef idx="minor">
            <a:schemeClr val="dk1"/>
          </a:fontRef>
        </p:style>
        <p:txBody>
          <a:bodyPr wrap="square" rtlCol="0">
            <a:spAutoFit/>
          </a:bodyPr>
          <a:p>
            <a:r>
              <a:rPr lang="zh-CN" altLang="zh-CN" b="1" dirty="0">
                <a:solidFill>
                  <a:schemeClr val="accent1"/>
                </a:solidFill>
                <a:latin typeface="微软雅黑" panose="020B0503020204020204" pitchFamily="34" charset="-122"/>
                <a:ea typeface="微软雅黑" panose="020B0503020204020204" pitchFamily="34" charset="-122"/>
              </a:rPr>
              <a:t>数据可视化展示与分析</a:t>
            </a:r>
            <a:endParaRPr lang="zh-CN" altLang="zh-CN" b="1" dirty="0">
              <a:solidFill>
                <a:schemeClr val="accent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3420110" y="483235"/>
            <a:ext cx="2256155" cy="368300"/>
          </a:xfrm>
          <a:prstGeom prst="rect">
            <a:avLst/>
          </a:prstGeom>
          <a:noFill/>
        </p:spPr>
        <p:txBody>
          <a:bodyPr wrap="square" rtlCol="0">
            <a:spAutoFit/>
          </a:bodyPr>
          <a:p>
            <a:r>
              <a:rPr lang="zh-CN" altLang="zh-CN" b="1" dirty="0">
                <a:solidFill>
                  <a:schemeClr val="accent1"/>
                </a:solidFill>
                <a:latin typeface="微软雅黑" panose="020B0503020204020204" pitchFamily="34" charset="-122"/>
                <a:ea typeface="微软雅黑" panose="020B0503020204020204" pitchFamily="34" charset="-122"/>
              </a:rPr>
              <a:t>各部门员工数据</a:t>
            </a:r>
            <a:r>
              <a:rPr lang="zh-CN" altLang="zh-CN" b="1" dirty="0">
                <a:solidFill>
                  <a:schemeClr val="accent1"/>
                </a:solidFill>
                <a:latin typeface="微软雅黑" panose="020B0503020204020204" pitchFamily="34" charset="-122"/>
                <a:ea typeface="微软雅黑" panose="020B0503020204020204" pitchFamily="34" charset="-122"/>
              </a:rPr>
              <a:t>统计</a:t>
            </a:r>
            <a:endParaRPr lang="zh-CN" altLang="zh-CN" b="1" dirty="0">
              <a:solidFill>
                <a:schemeClr val="accent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395605" y="843280"/>
            <a:ext cx="3148965" cy="4076700"/>
          </a:xfrm>
          <a:prstGeom prst="rect">
            <a:avLst/>
          </a:prstGeom>
        </p:spPr>
      </p:pic>
      <p:pic>
        <p:nvPicPr>
          <p:cNvPr id="6" name="图片 5"/>
          <p:cNvPicPr>
            <a:picLocks noChangeAspect="1"/>
          </p:cNvPicPr>
          <p:nvPr/>
        </p:nvPicPr>
        <p:blipFill>
          <a:blip r:embed="rId2"/>
          <a:stretch>
            <a:fillRect/>
          </a:stretch>
        </p:blipFill>
        <p:spPr>
          <a:xfrm>
            <a:off x="3707765" y="843280"/>
            <a:ext cx="3214370" cy="4114800"/>
          </a:xfrm>
          <a:prstGeom prst="rect">
            <a:avLst/>
          </a:prstGeom>
        </p:spPr>
      </p:pic>
      <p:sp>
        <p:nvSpPr>
          <p:cNvPr id="9" name="文本框 8"/>
          <p:cNvSpPr txBox="1"/>
          <p:nvPr/>
        </p:nvSpPr>
        <p:spPr>
          <a:xfrm>
            <a:off x="7040245" y="843280"/>
            <a:ext cx="2044065" cy="4098290"/>
          </a:xfrm>
          <a:prstGeom prst="rect">
            <a:avLst/>
          </a:prstGeom>
          <a:noFill/>
        </p:spPr>
        <p:txBody>
          <a:bodyPr wrap="square" rtlCol="0">
            <a:noAutofit/>
          </a:bodyPr>
          <a:p>
            <a:r>
              <a:rPr lang="en-US" altLang="zh-CN" sz="1400" b="1" dirty="0">
                <a:solidFill>
                  <a:schemeClr val="accent1"/>
                </a:solidFill>
                <a:latin typeface="微软雅黑" panose="020B0503020204020204" pitchFamily="34" charset="-122"/>
                <a:ea typeface="微软雅黑" panose="020B0503020204020204" pitchFamily="34" charset="-122"/>
              </a:rPr>
              <a:t>       </a:t>
            </a:r>
            <a:r>
              <a:rPr lang="zh-CN" altLang="zh-CN" sz="1400" b="1" dirty="0">
                <a:solidFill>
                  <a:schemeClr val="tx1"/>
                </a:solidFill>
                <a:latin typeface="微软雅黑" panose="020B0503020204020204" pitchFamily="34" charset="-122"/>
                <a:ea typeface="微软雅黑" panose="020B0503020204020204" pitchFamily="34" charset="-122"/>
              </a:rPr>
              <a:t>销售、技术、支持部门是公司的核心部门，人数最多，核心部门人员的招聘标准高，员工就职后随着技能的提升和工作经验的积累，会寻求更好的职业发展机会或更高的薪资待遇，从而导致离职和晋升的人数较多；</a:t>
            </a:r>
            <a:endParaRPr lang="zh-CN" altLang="zh-CN" sz="1400" b="1" dirty="0">
              <a:solidFill>
                <a:schemeClr val="tx1"/>
              </a:solidFill>
              <a:latin typeface="微软雅黑" panose="020B0503020204020204" pitchFamily="34" charset="-122"/>
              <a:ea typeface="微软雅黑" panose="020B0503020204020204" pitchFamily="34" charset="-122"/>
            </a:endParaRPr>
          </a:p>
          <a:p>
            <a:r>
              <a:rPr lang="zh-CN" altLang="zh-CN" sz="1400" b="1" dirty="0">
                <a:solidFill>
                  <a:schemeClr val="tx1"/>
                </a:solidFill>
                <a:latin typeface="微软雅黑" panose="020B0503020204020204" pitchFamily="34" charset="-122"/>
                <a:ea typeface="微软雅黑" panose="020B0503020204020204" pitchFamily="34" charset="-122"/>
              </a:rPr>
              <a:t> </a:t>
            </a:r>
            <a:r>
              <a:rPr lang="en-US" altLang="zh-CN" sz="1400" b="1" dirty="0">
                <a:solidFill>
                  <a:schemeClr val="tx1"/>
                </a:solidFill>
                <a:latin typeface="微软雅黑" panose="020B0503020204020204" pitchFamily="34" charset="-122"/>
                <a:ea typeface="微软雅黑" panose="020B0503020204020204" pitchFamily="34" charset="-122"/>
              </a:rPr>
              <a:t>      </a:t>
            </a:r>
            <a:r>
              <a:rPr lang="zh-CN" altLang="zh-CN" sz="1400" b="1" dirty="0">
                <a:solidFill>
                  <a:schemeClr val="tx1"/>
                </a:solidFill>
                <a:latin typeface="微软雅黑" panose="020B0503020204020204" pitchFamily="34" charset="-122"/>
                <a:ea typeface="微软雅黑" panose="020B0503020204020204" pitchFamily="34" charset="-122"/>
              </a:rPr>
              <a:t>这些部门的员工往往需要直接面对市场和客户，</a:t>
            </a:r>
            <a:r>
              <a:rPr lang="zh-CN" altLang="zh-CN" sz="1400" b="1" dirty="0">
                <a:solidFill>
                  <a:schemeClr val="tx1"/>
                </a:solidFill>
                <a:highlight>
                  <a:srgbClr val="FFFF00"/>
                </a:highlight>
                <a:latin typeface="微软雅黑" panose="020B0503020204020204" pitchFamily="34" charset="-122"/>
                <a:ea typeface="微软雅黑" panose="020B0503020204020204" pitchFamily="34" charset="-122"/>
              </a:rPr>
              <a:t>工作压力相对较大</a:t>
            </a:r>
            <a:r>
              <a:rPr lang="zh-CN" altLang="zh-CN" sz="1400" b="1" dirty="0">
                <a:solidFill>
                  <a:schemeClr val="tx1"/>
                </a:solidFill>
                <a:latin typeface="微软雅黑" panose="020B0503020204020204" pitchFamily="34" charset="-122"/>
                <a:ea typeface="微软雅黑" panose="020B0503020204020204" pitchFamily="34" charset="-122"/>
              </a:rPr>
              <a:t>，可能导致离职人数增多。当然离职原因也是多种多样的。</a:t>
            </a:r>
            <a:endParaRPr lang="zh-CN" altLang="zh-CN" sz="1400" b="1"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ransition spd="med">
    <p:comb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nodePh="1">
                                  <p:stCondLst>
                                    <p:cond delay="0"/>
                                  </p:stCondLst>
                                  <p:endCondLst>
                                    <p:cond evt="begin" delay="0">
                                      <p:tn val="5"/>
                                    </p:cond>
                                  </p:end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1000" fill="hold"/>
                                        <p:tgtEl>
                                          <p:spTgt spid="61"/>
                                        </p:tgtEl>
                                        <p:attrNameLst>
                                          <p:attrName>ppt_x</p:attrName>
                                        </p:attrNameLst>
                                      </p:cBhvr>
                                      <p:tavLst>
                                        <p:tav tm="0">
                                          <p:val>
                                            <p:strVal val="#ppt_x"/>
                                          </p:val>
                                        </p:tav>
                                        <p:tav tm="100000">
                                          <p:val>
                                            <p:strVal val="#ppt_x"/>
                                          </p:val>
                                        </p:tav>
                                      </p:tavLst>
                                    </p:anim>
                                    <p:anim calcmode="lin" valueType="num">
                                      <p:cBhvr additive="base">
                                        <p:cTn id="8" dur="1000" fill="hold"/>
                                        <p:tgtEl>
                                          <p:spTgt spid="61"/>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66"/>
                                        </p:tgtEl>
                                        <p:attrNameLst>
                                          <p:attrName>style.visibility</p:attrName>
                                        </p:attrNameLst>
                                      </p:cBhvr>
                                      <p:to>
                                        <p:strVal val="visible"/>
                                      </p:to>
                                    </p:set>
                                    <p:anim calcmode="lin" valueType="num">
                                      <p:cBhvr additive="base">
                                        <p:cTn id="11" dur="1000" fill="hold"/>
                                        <p:tgtEl>
                                          <p:spTgt spid="66"/>
                                        </p:tgtEl>
                                        <p:attrNameLst>
                                          <p:attrName>ppt_x</p:attrName>
                                        </p:attrNameLst>
                                      </p:cBhvr>
                                      <p:tavLst>
                                        <p:tav tm="0">
                                          <p:val>
                                            <p:strVal val="#ppt_x"/>
                                          </p:val>
                                        </p:tav>
                                        <p:tav tm="100000">
                                          <p:val>
                                            <p:strVal val="#ppt_x"/>
                                          </p:val>
                                        </p:tav>
                                      </p:tavLst>
                                    </p:anim>
                                    <p:anim calcmode="lin" valueType="num">
                                      <p:cBhvr additive="base">
                                        <p:cTn id="12" dur="1000" fill="hold"/>
                                        <p:tgtEl>
                                          <p:spTgt spid="6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6"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AutoShape 61"/>
          <p:cNvSpPr>
            <a:spLocks noChangeAspect="1" noChangeArrowheads="1" noTextEdit="1"/>
          </p:cNvSpPr>
          <p:nvPr/>
        </p:nvSpPr>
        <p:spPr bwMode="auto">
          <a:xfrm rot="766448">
            <a:off x="3442698" y="1690304"/>
            <a:ext cx="2020490" cy="2020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68" tIns="34285" rIns="68568" bIns="34285"/>
          <a:lstStyle/>
          <a:p>
            <a:endParaRPr lang="zh-CN" altLang="en-US">
              <a:solidFill>
                <a:schemeClr val="tx1">
                  <a:lumMod val="65000"/>
                  <a:lumOff val="35000"/>
                </a:schemeClr>
              </a:solidFill>
            </a:endParaRPr>
          </a:p>
        </p:txBody>
      </p:sp>
      <p:sp>
        <p:nvSpPr>
          <p:cNvPr id="66" name="Freeform 67"/>
          <p:cNvSpPr/>
          <p:nvPr/>
        </p:nvSpPr>
        <p:spPr bwMode="auto">
          <a:xfrm rot="766448">
            <a:off x="3983241" y="3021423"/>
            <a:ext cx="4762" cy="5953"/>
          </a:xfrm>
          <a:custGeom>
            <a:avLst/>
            <a:gdLst>
              <a:gd name="T0" fmla="*/ 2147483646 w 5"/>
              <a:gd name="T1" fmla="*/ 2147483646 h 6"/>
              <a:gd name="T2" fmla="*/ 0 w 5"/>
              <a:gd name="T3" fmla="*/ 0 h 6"/>
              <a:gd name="T4" fmla="*/ 0 w 5"/>
              <a:gd name="T5" fmla="*/ 2147483646 h 6"/>
              <a:gd name="T6" fmla="*/ 2147483646 w 5"/>
              <a:gd name="T7" fmla="*/ 2147483646 h 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6">
                <a:moveTo>
                  <a:pt x="5" y="1"/>
                </a:moveTo>
                <a:cubicBezTo>
                  <a:pt x="0" y="0"/>
                  <a:pt x="0" y="0"/>
                  <a:pt x="0" y="0"/>
                </a:cubicBezTo>
                <a:cubicBezTo>
                  <a:pt x="0" y="2"/>
                  <a:pt x="0" y="4"/>
                  <a:pt x="0" y="6"/>
                </a:cubicBezTo>
                <a:cubicBezTo>
                  <a:pt x="2" y="4"/>
                  <a:pt x="3" y="2"/>
                  <a:pt x="5" y="1"/>
                </a:cubicBezTo>
                <a:close/>
              </a:path>
            </a:pathLst>
          </a:custGeom>
          <a:solidFill>
            <a:srgbClr val="FDB836">
              <a:alpha val="50195"/>
            </a:srgbClr>
          </a:solidFill>
          <a:ln>
            <a:noFill/>
          </a:ln>
          <a:extLst>
            <a:ext uri="{91240B29-F687-4F45-9708-019B960494DF}">
              <a14:hiddenLine xmlns:a14="http://schemas.microsoft.com/office/drawing/2010/main" w="9525">
                <a:solidFill>
                  <a:srgbClr val="000000"/>
                </a:solidFill>
                <a:round/>
              </a14:hiddenLine>
            </a:ext>
          </a:extLst>
        </p:spPr>
        <p:txBody>
          <a:bodyPr lIns="68568" tIns="34285" rIns="68568" bIns="34285"/>
          <a:lstStyle/>
          <a:p>
            <a:endParaRPr lang="zh-CN" altLang="en-US">
              <a:solidFill>
                <a:schemeClr val="tx1">
                  <a:lumMod val="65000"/>
                  <a:lumOff val="35000"/>
                </a:schemeClr>
              </a:solidFill>
            </a:endParaRPr>
          </a:p>
        </p:txBody>
      </p:sp>
      <p:sp>
        <p:nvSpPr>
          <p:cNvPr id="28" name="文本框 27"/>
          <p:cNvSpPr txBox="1"/>
          <p:nvPr/>
        </p:nvSpPr>
        <p:spPr>
          <a:xfrm>
            <a:off x="395605" y="297180"/>
            <a:ext cx="2573655" cy="368300"/>
          </a:xfrm>
          <a:prstGeom prst="rect">
            <a:avLst/>
          </a:prstGeom>
        </p:spPr>
        <p:style>
          <a:lnRef idx="0">
            <a:srgbClr val="FFFFFF"/>
          </a:lnRef>
          <a:fillRef idx="2">
            <a:schemeClr val="accent2"/>
          </a:fillRef>
          <a:effectRef idx="0">
            <a:srgbClr val="FFFFFF"/>
          </a:effectRef>
          <a:fontRef idx="minor">
            <a:schemeClr val="dk1"/>
          </a:fontRef>
        </p:style>
        <p:txBody>
          <a:bodyPr wrap="square" rtlCol="0">
            <a:spAutoFit/>
          </a:bodyPr>
          <a:p>
            <a:r>
              <a:rPr lang="zh-CN" altLang="zh-CN" b="1" dirty="0">
                <a:solidFill>
                  <a:schemeClr val="accent1"/>
                </a:solidFill>
                <a:latin typeface="微软雅黑" panose="020B0503020204020204" pitchFamily="34" charset="-122"/>
                <a:ea typeface="微软雅黑" panose="020B0503020204020204" pitchFamily="34" charset="-122"/>
              </a:rPr>
              <a:t>数据可视化展示与分析</a:t>
            </a:r>
            <a:endParaRPr lang="zh-CN" altLang="zh-CN" b="1" dirty="0">
              <a:solidFill>
                <a:schemeClr val="accent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3420110" y="483235"/>
            <a:ext cx="3227070" cy="368300"/>
          </a:xfrm>
          <a:prstGeom prst="rect">
            <a:avLst/>
          </a:prstGeom>
          <a:noFill/>
        </p:spPr>
        <p:txBody>
          <a:bodyPr wrap="square" rtlCol="0">
            <a:spAutoFit/>
          </a:bodyPr>
          <a:p>
            <a:r>
              <a:rPr lang="zh-CN" altLang="zh-CN" b="1" dirty="0">
                <a:solidFill>
                  <a:schemeClr val="accent1"/>
                </a:solidFill>
                <a:latin typeface="微软雅黑" panose="020B0503020204020204" pitchFamily="34" charset="-122"/>
                <a:ea typeface="微软雅黑" panose="020B0503020204020204" pitchFamily="34" charset="-122"/>
              </a:rPr>
              <a:t>各部门</a:t>
            </a:r>
            <a:r>
              <a:rPr lang="zh-CN" altLang="zh-CN" b="1" dirty="0">
                <a:solidFill>
                  <a:schemeClr val="accent1"/>
                </a:solidFill>
                <a:latin typeface="微软雅黑" panose="020B0503020204020204" pitchFamily="34" charset="-122"/>
                <a:ea typeface="微软雅黑" panose="020B0503020204020204" pitchFamily="34" charset="-122"/>
              </a:rPr>
              <a:t>平均绩效评估</a:t>
            </a:r>
            <a:r>
              <a:rPr lang="zh-CN" altLang="zh-CN" b="1" dirty="0">
                <a:solidFill>
                  <a:schemeClr val="accent1"/>
                </a:solidFill>
                <a:latin typeface="微软雅黑" panose="020B0503020204020204" pitchFamily="34" charset="-122"/>
                <a:ea typeface="微软雅黑" panose="020B0503020204020204" pitchFamily="34" charset="-122"/>
              </a:rPr>
              <a:t>得分统计</a:t>
            </a:r>
            <a:endParaRPr lang="zh-CN" altLang="zh-CN" b="1" dirty="0">
              <a:solidFill>
                <a:schemeClr val="accent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755650" y="4299585"/>
            <a:ext cx="7496175" cy="798195"/>
          </a:xfrm>
          <a:prstGeom prst="rect">
            <a:avLst/>
          </a:prstGeom>
          <a:noFill/>
        </p:spPr>
        <p:txBody>
          <a:bodyPr wrap="square" rtlCol="0">
            <a:noAutofit/>
          </a:bodyPr>
          <a:p>
            <a:r>
              <a:rPr lang="zh-CN" altLang="zh-CN" sz="1400" b="1" dirty="0">
                <a:solidFill>
                  <a:schemeClr val="tx1"/>
                </a:solidFill>
                <a:latin typeface="微软雅黑" panose="020B0503020204020204" pitchFamily="34" charset="-122"/>
                <a:ea typeface="微软雅黑" panose="020B0503020204020204" pitchFamily="34" charset="-122"/>
              </a:rPr>
              <a:t>根据图中数据，各部门的平均绩效得分相近，但是各部门晋升员工的平均绩效得分却不一样，说明绩效得分对晋升的影响不是很大，晋升会受到多方面的影响，晋升员工的平均绩效评估得分反映员工在一定时间内的工作成果和质量，过低也不是一件好事。</a:t>
            </a:r>
            <a:endParaRPr lang="zh-CN" altLang="zh-CN" sz="1400" b="1" dirty="0">
              <a:solidFill>
                <a:schemeClr val="tx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755650" y="915670"/>
            <a:ext cx="7491095" cy="3331210"/>
          </a:xfrm>
          <a:prstGeom prst="rect">
            <a:avLst/>
          </a:prstGeom>
        </p:spPr>
      </p:pic>
    </p:spTree>
  </p:cSld>
  <p:clrMapOvr>
    <a:masterClrMapping/>
  </p:clrMapOvr>
  <p:transition spd="med">
    <p:comb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nodePh="1">
                                  <p:stCondLst>
                                    <p:cond delay="0"/>
                                  </p:stCondLst>
                                  <p:endCondLst>
                                    <p:cond evt="begin" delay="0">
                                      <p:tn val="5"/>
                                    </p:cond>
                                  </p:end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1000" fill="hold"/>
                                        <p:tgtEl>
                                          <p:spTgt spid="61"/>
                                        </p:tgtEl>
                                        <p:attrNameLst>
                                          <p:attrName>ppt_x</p:attrName>
                                        </p:attrNameLst>
                                      </p:cBhvr>
                                      <p:tavLst>
                                        <p:tav tm="0">
                                          <p:val>
                                            <p:strVal val="#ppt_x"/>
                                          </p:val>
                                        </p:tav>
                                        <p:tav tm="100000">
                                          <p:val>
                                            <p:strVal val="#ppt_x"/>
                                          </p:val>
                                        </p:tav>
                                      </p:tavLst>
                                    </p:anim>
                                    <p:anim calcmode="lin" valueType="num">
                                      <p:cBhvr additive="base">
                                        <p:cTn id="8" dur="1000" fill="hold"/>
                                        <p:tgtEl>
                                          <p:spTgt spid="61"/>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66"/>
                                        </p:tgtEl>
                                        <p:attrNameLst>
                                          <p:attrName>style.visibility</p:attrName>
                                        </p:attrNameLst>
                                      </p:cBhvr>
                                      <p:to>
                                        <p:strVal val="visible"/>
                                      </p:to>
                                    </p:set>
                                    <p:anim calcmode="lin" valueType="num">
                                      <p:cBhvr additive="base">
                                        <p:cTn id="11" dur="1000" fill="hold"/>
                                        <p:tgtEl>
                                          <p:spTgt spid="66"/>
                                        </p:tgtEl>
                                        <p:attrNameLst>
                                          <p:attrName>ppt_x</p:attrName>
                                        </p:attrNameLst>
                                      </p:cBhvr>
                                      <p:tavLst>
                                        <p:tav tm="0">
                                          <p:val>
                                            <p:strVal val="#ppt_x"/>
                                          </p:val>
                                        </p:tav>
                                        <p:tav tm="100000">
                                          <p:val>
                                            <p:strVal val="#ppt_x"/>
                                          </p:val>
                                        </p:tav>
                                      </p:tavLst>
                                    </p:anim>
                                    <p:anim calcmode="lin" valueType="num">
                                      <p:cBhvr additive="base">
                                        <p:cTn id="12" dur="1000" fill="hold"/>
                                        <p:tgtEl>
                                          <p:spTgt spid="6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6"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AutoShape 61"/>
          <p:cNvSpPr>
            <a:spLocks noChangeAspect="1" noChangeArrowheads="1" noTextEdit="1"/>
          </p:cNvSpPr>
          <p:nvPr/>
        </p:nvSpPr>
        <p:spPr bwMode="auto">
          <a:xfrm rot="766448">
            <a:off x="3442698" y="1690304"/>
            <a:ext cx="2020490" cy="2020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68" tIns="34285" rIns="68568" bIns="34285"/>
          <a:lstStyle/>
          <a:p>
            <a:endParaRPr lang="zh-CN" altLang="en-US">
              <a:solidFill>
                <a:schemeClr val="tx1">
                  <a:lumMod val="65000"/>
                  <a:lumOff val="35000"/>
                </a:schemeClr>
              </a:solidFill>
            </a:endParaRPr>
          </a:p>
        </p:txBody>
      </p:sp>
      <p:sp>
        <p:nvSpPr>
          <p:cNvPr id="66" name="Freeform 67"/>
          <p:cNvSpPr/>
          <p:nvPr/>
        </p:nvSpPr>
        <p:spPr bwMode="auto">
          <a:xfrm rot="766448">
            <a:off x="3983241" y="3021423"/>
            <a:ext cx="4762" cy="5953"/>
          </a:xfrm>
          <a:custGeom>
            <a:avLst/>
            <a:gdLst>
              <a:gd name="T0" fmla="*/ 2147483646 w 5"/>
              <a:gd name="T1" fmla="*/ 2147483646 h 6"/>
              <a:gd name="T2" fmla="*/ 0 w 5"/>
              <a:gd name="T3" fmla="*/ 0 h 6"/>
              <a:gd name="T4" fmla="*/ 0 w 5"/>
              <a:gd name="T5" fmla="*/ 2147483646 h 6"/>
              <a:gd name="T6" fmla="*/ 2147483646 w 5"/>
              <a:gd name="T7" fmla="*/ 2147483646 h 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6">
                <a:moveTo>
                  <a:pt x="5" y="1"/>
                </a:moveTo>
                <a:cubicBezTo>
                  <a:pt x="0" y="0"/>
                  <a:pt x="0" y="0"/>
                  <a:pt x="0" y="0"/>
                </a:cubicBezTo>
                <a:cubicBezTo>
                  <a:pt x="0" y="2"/>
                  <a:pt x="0" y="4"/>
                  <a:pt x="0" y="6"/>
                </a:cubicBezTo>
                <a:cubicBezTo>
                  <a:pt x="2" y="4"/>
                  <a:pt x="3" y="2"/>
                  <a:pt x="5" y="1"/>
                </a:cubicBezTo>
                <a:close/>
              </a:path>
            </a:pathLst>
          </a:custGeom>
          <a:solidFill>
            <a:srgbClr val="FDB836">
              <a:alpha val="50195"/>
            </a:srgbClr>
          </a:solidFill>
          <a:ln>
            <a:noFill/>
          </a:ln>
          <a:extLst>
            <a:ext uri="{91240B29-F687-4F45-9708-019B960494DF}">
              <a14:hiddenLine xmlns:a14="http://schemas.microsoft.com/office/drawing/2010/main" w="9525">
                <a:solidFill>
                  <a:srgbClr val="000000"/>
                </a:solidFill>
                <a:round/>
              </a14:hiddenLine>
            </a:ext>
          </a:extLst>
        </p:spPr>
        <p:txBody>
          <a:bodyPr lIns="68568" tIns="34285" rIns="68568" bIns="34285"/>
          <a:lstStyle/>
          <a:p>
            <a:endParaRPr lang="zh-CN" altLang="en-US">
              <a:solidFill>
                <a:schemeClr val="tx1">
                  <a:lumMod val="65000"/>
                  <a:lumOff val="35000"/>
                </a:schemeClr>
              </a:solidFill>
            </a:endParaRPr>
          </a:p>
        </p:txBody>
      </p:sp>
      <p:sp>
        <p:nvSpPr>
          <p:cNvPr id="28" name="文本框 27"/>
          <p:cNvSpPr txBox="1"/>
          <p:nvPr/>
        </p:nvSpPr>
        <p:spPr>
          <a:xfrm>
            <a:off x="395605" y="297180"/>
            <a:ext cx="2573655" cy="368300"/>
          </a:xfrm>
          <a:prstGeom prst="rect">
            <a:avLst/>
          </a:prstGeom>
        </p:spPr>
        <p:style>
          <a:lnRef idx="0">
            <a:srgbClr val="FFFFFF"/>
          </a:lnRef>
          <a:fillRef idx="2">
            <a:schemeClr val="accent2"/>
          </a:fillRef>
          <a:effectRef idx="0">
            <a:srgbClr val="FFFFFF"/>
          </a:effectRef>
          <a:fontRef idx="minor">
            <a:schemeClr val="dk1"/>
          </a:fontRef>
        </p:style>
        <p:txBody>
          <a:bodyPr wrap="square" rtlCol="0">
            <a:spAutoFit/>
          </a:bodyPr>
          <a:p>
            <a:r>
              <a:rPr lang="zh-CN" altLang="zh-CN" b="1" dirty="0">
                <a:solidFill>
                  <a:schemeClr val="accent1"/>
                </a:solidFill>
                <a:latin typeface="微软雅黑" panose="020B0503020204020204" pitchFamily="34" charset="-122"/>
                <a:ea typeface="微软雅黑" panose="020B0503020204020204" pitchFamily="34" charset="-122"/>
              </a:rPr>
              <a:t>数据可视化展示与分析</a:t>
            </a:r>
            <a:endParaRPr lang="zh-CN" altLang="zh-CN" b="1" dirty="0">
              <a:solidFill>
                <a:schemeClr val="accent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3420110" y="483235"/>
            <a:ext cx="3227070" cy="368300"/>
          </a:xfrm>
          <a:prstGeom prst="rect">
            <a:avLst/>
          </a:prstGeom>
          <a:noFill/>
        </p:spPr>
        <p:txBody>
          <a:bodyPr wrap="square" rtlCol="0">
            <a:spAutoFit/>
          </a:bodyPr>
          <a:p>
            <a:r>
              <a:rPr lang="zh-CN" altLang="zh-CN" b="1" dirty="0">
                <a:solidFill>
                  <a:schemeClr val="accent1"/>
                </a:solidFill>
                <a:latin typeface="微软雅黑" panose="020B0503020204020204" pitchFamily="34" charset="-122"/>
                <a:ea typeface="微软雅黑" panose="020B0503020204020204" pitchFamily="34" charset="-122"/>
              </a:rPr>
              <a:t>薪资水平对离职、晋升的</a:t>
            </a:r>
            <a:r>
              <a:rPr lang="zh-CN" altLang="zh-CN" b="1" dirty="0">
                <a:solidFill>
                  <a:schemeClr val="accent1"/>
                </a:solidFill>
                <a:latin typeface="微软雅黑" panose="020B0503020204020204" pitchFamily="34" charset="-122"/>
                <a:ea typeface="微软雅黑" panose="020B0503020204020204" pitchFamily="34" charset="-122"/>
              </a:rPr>
              <a:t>影响</a:t>
            </a:r>
            <a:endParaRPr lang="zh-CN" altLang="zh-CN" b="1" dirty="0">
              <a:solidFill>
                <a:schemeClr val="accent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755650" y="4299585"/>
            <a:ext cx="7496175" cy="798195"/>
          </a:xfrm>
          <a:prstGeom prst="rect">
            <a:avLst/>
          </a:prstGeom>
          <a:noFill/>
        </p:spPr>
        <p:txBody>
          <a:bodyPr wrap="square" rtlCol="0">
            <a:noAutofit/>
          </a:bodyPr>
          <a:p>
            <a:r>
              <a:rPr lang="zh-CN" altLang="zh-CN" sz="1400" b="1" dirty="0">
                <a:solidFill>
                  <a:schemeClr val="tx1"/>
                </a:solidFill>
                <a:latin typeface="微软雅黑" panose="020B0503020204020204" pitchFamily="34" charset="-122"/>
                <a:ea typeface="微软雅黑" panose="020B0503020204020204" pitchFamily="34" charset="-122"/>
              </a:rPr>
              <a:t>底薪资下的高离职率，说明</a:t>
            </a:r>
            <a:r>
              <a:rPr lang="zh-CN" altLang="zh-CN" sz="1400" b="1" dirty="0">
                <a:solidFill>
                  <a:schemeClr val="tx1"/>
                </a:solidFill>
                <a:highlight>
                  <a:srgbClr val="FFFF00"/>
                </a:highlight>
                <a:latin typeface="微软雅黑" panose="020B0503020204020204" pitchFamily="34" charset="-122"/>
                <a:ea typeface="微软雅黑" panose="020B0503020204020204" pitchFamily="34" charset="-122"/>
              </a:rPr>
              <a:t>低薪资是造成员工离职的重要原因</a:t>
            </a:r>
            <a:r>
              <a:rPr lang="zh-CN" altLang="zh-CN" sz="1400" b="1" dirty="0">
                <a:solidFill>
                  <a:schemeClr val="tx1"/>
                </a:solidFill>
                <a:latin typeface="微软雅黑" panose="020B0503020204020204" pitchFamily="34" charset="-122"/>
                <a:ea typeface="微软雅黑" panose="020B0503020204020204" pitchFamily="34" charset="-122"/>
              </a:rPr>
              <a:t>，员工认为自己的付出与回报不成正比，或者他们找到了薪资更高的工作机会；中等薪资下的高晋升率，说明中等薪资的员工积累了经验和技能后更想努力去获得更高的职位和薪资。</a:t>
            </a:r>
            <a:endParaRPr lang="zh-CN" altLang="zh-CN" sz="1400" b="1" dirty="0">
              <a:solidFill>
                <a:schemeClr val="tx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1386840" y="990600"/>
            <a:ext cx="6370320" cy="3162300"/>
          </a:xfrm>
          <a:prstGeom prst="rect">
            <a:avLst/>
          </a:prstGeom>
        </p:spPr>
      </p:pic>
    </p:spTree>
  </p:cSld>
  <p:clrMapOvr>
    <a:masterClrMapping/>
  </p:clrMapOvr>
  <p:transition spd="med">
    <p:comb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nodePh="1">
                                  <p:stCondLst>
                                    <p:cond delay="0"/>
                                  </p:stCondLst>
                                  <p:endCondLst>
                                    <p:cond evt="begin" delay="0">
                                      <p:tn val="5"/>
                                    </p:cond>
                                  </p:end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1000" fill="hold"/>
                                        <p:tgtEl>
                                          <p:spTgt spid="61"/>
                                        </p:tgtEl>
                                        <p:attrNameLst>
                                          <p:attrName>ppt_x</p:attrName>
                                        </p:attrNameLst>
                                      </p:cBhvr>
                                      <p:tavLst>
                                        <p:tav tm="0">
                                          <p:val>
                                            <p:strVal val="#ppt_x"/>
                                          </p:val>
                                        </p:tav>
                                        <p:tav tm="100000">
                                          <p:val>
                                            <p:strVal val="#ppt_x"/>
                                          </p:val>
                                        </p:tav>
                                      </p:tavLst>
                                    </p:anim>
                                    <p:anim calcmode="lin" valueType="num">
                                      <p:cBhvr additive="base">
                                        <p:cTn id="8" dur="1000" fill="hold"/>
                                        <p:tgtEl>
                                          <p:spTgt spid="61"/>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66"/>
                                        </p:tgtEl>
                                        <p:attrNameLst>
                                          <p:attrName>style.visibility</p:attrName>
                                        </p:attrNameLst>
                                      </p:cBhvr>
                                      <p:to>
                                        <p:strVal val="visible"/>
                                      </p:to>
                                    </p:set>
                                    <p:anim calcmode="lin" valueType="num">
                                      <p:cBhvr additive="base">
                                        <p:cTn id="11" dur="1000" fill="hold"/>
                                        <p:tgtEl>
                                          <p:spTgt spid="66"/>
                                        </p:tgtEl>
                                        <p:attrNameLst>
                                          <p:attrName>ppt_x</p:attrName>
                                        </p:attrNameLst>
                                      </p:cBhvr>
                                      <p:tavLst>
                                        <p:tav tm="0">
                                          <p:val>
                                            <p:strVal val="#ppt_x"/>
                                          </p:val>
                                        </p:tav>
                                        <p:tav tm="100000">
                                          <p:val>
                                            <p:strVal val="#ppt_x"/>
                                          </p:val>
                                        </p:tav>
                                      </p:tavLst>
                                    </p:anim>
                                    <p:anim calcmode="lin" valueType="num">
                                      <p:cBhvr additive="base">
                                        <p:cTn id="12" dur="1000" fill="hold"/>
                                        <p:tgtEl>
                                          <p:spTgt spid="6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6"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AutoShape 61"/>
          <p:cNvSpPr>
            <a:spLocks noChangeAspect="1" noChangeArrowheads="1" noTextEdit="1"/>
          </p:cNvSpPr>
          <p:nvPr/>
        </p:nvSpPr>
        <p:spPr bwMode="auto">
          <a:xfrm rot="766448">
            <a:off x="3442698" y="1690304"/>
            <a:ext cx="2020490" cy="2020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68" tIns="34285" rIns="68568" bIns="34285"/>
          <a:lstStyle/>
          <a:p>
            <a:endParaRPr lang="zh-CN" altLang="en-US">
              <a:solidFill>
                <a:schemeClr val="tx1">
                  <a:lumMod val="65000"/>
                  <a:lumOff val="35000"/>
                </a:schemeClr>
              </a:solidFill>
            </a:endParaRPr>
          </a:p>
        </p:txBody>
      </p:sp>
      <p:sp>
        <p:nvSpPr>
          <p:cNvPr id="66" name="Freeform 67"/>
          <p:cNvSpPr/>
          <p:nvPr/>
        </p:nvSpPr>
        <p:spPr bwMode="auto">
          <a:xfrm rot="766448">
            <a:off x="3983241" y="3021423"/>
            <a:ext cx="4762" cy="5953"/>
          </a:xfrm>
          <a:custGeom>
            <a:avLst/>
            <a:gdLst>
              <a:gd name="T0" fmla="*/ 2147483646 w 5"/>
              <a:gd name="T1" fmla="*/ 2147483646 h 6"/>
              <a:gd name="T2" fmla="*/ 0 w 5"/>
              <a:gd name="T3" fmla="*/ 0 h 6"/>
              <a:gd name="T4" fmla="*/ 0 w 5"/>
              <a:gd name="T5" fmla="*/ 2147483646 h 6"/>
              <a:gd name="T6" fmla="*/ 2147483646 w 5"/>
              <a:gd name="T7" fmla="*/ 2147483646 h 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6">
                <a:moveTo>
                  <a:pt x="5" y="1"/>
                </a:moveTo>
                <a:cubicBezTo>
                  <a:pt x="0" y="0"/>
                  <a:pt x="0" y="0"/>
                  <a:pt x="0" y="0"/>
                </a:cubicBezTo>
                <a:cubicBezTo>
                  <a:pt x="0" y="2"/>
                  <a:pt x="0" y="4"/>
                  <a:pt x="0" y="6"/>
                </a:cubicBezTo>
                <a:cubicBezTo>
                  <a:pt x="2" y="4"/>
                  <a:pt x="3" y="2"/>
                  <a:pt x="5" y="1"/>
                </a:cubicBezTo>
                <a:close/>
              </a:path>
            </a:pathLst>
          </a:custGeom>
          <a:solidFill>
            <a:srgbClr val="FDB836">
              <a:alpha val="50195"/>
            </a:srgbClr>
          </a:solidFill>
          <a:ln>
            <a:noFill/>
          </a:ln>
          <a:extLst>
            <a:ext uri="{91240B29-F687-4F45-9708-019B960494DF}">
              <a14:hiddenLine xmlns:a14="http://schemas.microsoft.com/office/drawing/2010/main" w="9525">
                <a:solidFill>
                  <a:srgbClr val="000000"/>
                </a:solidFill>
                <a:round/>
              </a14:hiddenLine>
            </a:ext>
          </a:extLst>
        </p:spPr>
        <p:txBody>
          <a:bodyPr lIns="68568" tIns="34285" rIns="68568" bIns="34285"/>
          <a:lstStyle/>
          <a:p>
            <a:endParaRPr lang="zh-CN" altLang="en-US">
              <a:solidFill>
                <a:schemeClr val="tx1">
                  <a:lumMod val="65000"/>
                  <a:lumOff val="35000"/>
                </a:schemeClr>
              </a:solidFill>
            </a:endParaRPr>
          </a:p>
        </p:txBody>
      </p:sp>
      <p:sp>
        <p:nvSpPr>
          <p:cNvPr id="28" name="文本框 27"/>
          <p:cNvSpPr txBox="1"/>
          <p:nvPr/>
        </p:nvSpPr>
        <p:spPr>
          <a:xfrm>
            <a:off x="395605" y="297180"/>
            <a:ext cx="2573655" cy="368300"/>
          </a:xfrm>
          <a:prstGeom prst="rect">
            <a:avLst/>
          </a:prstGeom>
        </p:spPr>
        <p:style>
          <a:lnRef idx="0">
            <a:srgbClr val="FFFFFF"/>
          </a:lnRef>
          <a:fillRef idx="2">
            <a:schemeClr val="accent2"/>
          </a:fillRef>
          <a:effectRef idx="0">
            <a:srgbClr val="FFFFFF"/>
          </a:effectRef>
          <a:fontRef idx="minor">
            <a:schemeClr val="dk1"/>
          </a:fontRef>
        </p:style>
        <p:txBody>
          <a:bodyPr wrap="square" rtlCol="0">
            <a:spAutoFit/>
          </a:bodyPr>
          <a:p>
            <a:r>
              <a:rPr lang="zh-CN" altLang="zh-CN" b="1" dirty="0">
                <a:solidFill>
                  <a:schemeClr val="accent1"/>
                </a:solidFill>
                <a:latin typeface="微软雅黑" panose="020B0503020204020204" pitchFamily="34" charset="-122"/>
                <a:ea typeface="微软雅黑" panose="020B0503020204020204" pitchFamily="34" charset="-122"/>
              </a:rPr>
              <a:t>数据可视化展示与分析</a:t>
            </a:r>
            <a:endParaRPr lang="zh-CN" altLang="zh-CN" b="1" dirty="0">
              <a:solidFill>
                <a:schemeClr val="accent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3420110" y="483235"/>
            <a:ext cx="3637280" cy="368300"/>
          </a:xfrm>
          <a:prstGeom prst="rect">
            <a:avLst/>
          </a:prstGeom>
          <a:noFill/>
        </p:spPr>
        <p:txBody>
          <a:bodyPr wrap="square" rtlCol="0">
            <a:spAutoFit/>
          </a:bodyPr>
          <a:p>
            <a:r>
              <a:rPr lang="zh-CN" altLang="zh-CN" b="1" dirty="0">
                <a:solidFill>
                  <a:schemeClr val="accent1"/>
                </a:solidFill>
                <a:latin typeface="微软雅黑" panose="020B0503020204020204" pitchFamily="34" charset="-122"/>
                <a:ea typeface="微软雅黑" panose="020B0503020204020204" pitchFamily="34" charset="-122"/>
              </a:rPr>
              <a:t>出现工作事故对离职的影响</a:t>
            </a:r>
            <a:r>
              <a:rPr lang="zh-CN" altLang="zh-CN" b="1" dirty="0">
                <a:solidFill>
                  <a:schemeClr val="accent1"/>
                </a:solidFill>
                <a:latin typeface="微软雅黑" panose="020B0503020204020204" pitchFamily="34" charset="-122"/>
                <a:ea typeface="微软雅黑" panose="020B0503020204020204" pitchFamily="34" charset="-122"/>
              </a:rPr>
              <a:t>影响</a:t>
            </a:r>
            <a:endParaRPr lang="zh-CN" altLang="zh-CN" b="1" dirty="0">
              <a:solidFill>
                <a:schemeClr val="accent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804025" y="916305"/>
            <a:ext cx="2063750" cy="4248150"/>
          </a:xfrm>
          <a:prstGeom prst="rect">
            <a:avLst/>
          </a:prstGeom>
          <a:noFill/>
        </p:spPr>
        <p:txBody>
          <a:bodyPr wrap="square" rtlCol="0">
            <a:noAutofit/>
          </a:bodyPr>
          <a:p>
            <a:endParaRPr lang="zh-CN" altLang="zh-CN" sz="1400" b="1" dirty="0">
              <a:solidFill>
                <a:schemeClr val="tx1"/>
              </a:solidFill>
              <a:latin typeface="微软雅黑" panose="020B0503020204020204" pitchFamily="34" charset="-122"/>
              <a:ea typeface="微软雅黑" panose="020B0503020204020204" pitchFamily="34" charset="-122"/>
            </a:endParaRPr>
          </a:p>
          <a:p>
            <a:endParaRPr lang="zh-CN" altLang="zh-CN" sz="1400" b="1" dirty="0">
              <a:solidFill>
                <a:schemeClr val="tx1"/>
              </a:solidFill>
              <a:latin typeface="微软雅黑" panose="020B0503020204020204" pitchFamily="34" charset="-122"/>
              <a:ea typeface="微软雅黑" panose="020B0503020204020204" pitchFamily="34" charset="-122"/>
            </a:endParaRPr>
          </a:p>
          <a:p>
            <a:endParaRPr lang="zh-CN" altLang="zh-CN" sz="1400" b="1" dirty="0">
              <a:solidFill>
                <a:schemeClr val="tx1"/>
              </a:solidFill>
              <a:latin typeface="微软雅黑" panose="020B0503020204020204" pitchFamily="34" charset="-122"/>
              <a:ea typeface="微软雅黑" panose="020B0503020204020204" pitchFamily="34" charset="-122"/>
            </a:endParaRPr>
          </a:p>
          <a:p>
            <a:endParaRPr lang="zh-CN" altLang="zh-CN" sz="1400" b="1" dirty="0">
              <a:solidFill>
                <a:schemeClr val="tx1"/>
              </a:solidFill>
              <a:latin typeface="微软雅黑" panose="020B0503020204020204" pitchFamily="34" charset="-122"/>
              <a:ea typeface="微软雅黑" panose="020B0503020204020204" pitchFamily="34" charset="-122"/>
            </a:endParaRPr>
          </a:p>
          <a:p>
            <a:r>
              <a:rPr lang="zh-CN" altLang="zh-CN" sz="1400" b="1" dirty="0">
                <a:solidFill>
                  <a:schemeClr val="tx1"/>
                </a:solidFill>
                <a:latin typeface="微软雅黑" panose="020B0503020204020204" pitchFamily="34" charset="-122"/>
                <a:ea typeface="微软雅黑" panose="020B0503020204020204" pitchFamily="34" charset="-122"/>
              </a:rPr>
              <a:t> </a:t>
            </a:r>
            <a:r>
              <a:rPr lang="en-US" altLang="zh-CN" sz="1400" b="1" dirty="0">
                <a:solidFill>
                  <a:schemeClr val="tx1"/>
                </a:solidFill>
                <a:latin typeface="微软雅黑" panose="020B0503020204020204" pitchFamily="34" charset="-122"/>
                <a:ea typeface="微软雅黑" panose="020B0503020204020204" pitchFamily="34" charset="-122"/>
              </a:rPr>
              <a:t>     </a:t>
            </a:r>
            <a:r>
              <a:rPr lang="zh-CN" altLang="zh-CN" sz="1400" b="1" dirty="0">
                <a:solidFill>
                  <a:schemeClr val="tx1"/>
                </a:solidFill>
                <a:latin typeface="微软雅黑" panose="020B0503020204020204" pitchFamily="34" charset="-122"/>
                <a:ea typeface="微软雅黑" panose="020B0503020204020204" pitchFamily="34" charset="-122"/>
              </a:rPr>
              <a:t>每个部门都有出现工作事故，但是有工作事故离职的只占总人数的</a:t>
            </a:r>
            <a:r>
              <a:rPr lang="en-US" altLang="zh-CN" sz="1400" b="1" dirty="0">
                <a:solidFill>
                  <a:schemeClr val="tx1"/>
                </a:solidFill>
                <a:latin typeface="微软雅黑" panose="020B0503020204020204" pitchFamily="34" charset="-122"/>
                <a:ea typeface="微软雅黑" panose="020B0503020204020204" pitchFamily="34" charset="-122"/>
              </a:rPr>
              <a:t>5.3%</a:t>
            </a:r>
            <a:r>
              <a:rPr lang="zh-CN" altLang="en-US" sz="1400" b="1" dirty="0">
                <a:solidFill>
                  <a:schemeClr val="tx1"/>
                </a:solidFill>
                <a:latin typeface="微软雅黑" panose="020B0503020204020204" pitchFamily="34" charset="-122"/>
                <a:ea typeface="微软雅黑" panose="020B0503020204020204" pitchFamily="34" charset="-122"/>
              </a:rPr>
              <a:t>，意味着公司对于工作事故的处理措施相对有效，能够在很大程度上缓解事故对员工离职意愿的影响，出现</a:t>
            </a:r>
            <a:r>
              <a:rPr lang="zh-CN" altLang="en-US" sz="1400" b="1" dirty="0">
                <a:solidFill>
                  <a:schemeClr val="tx1"/>
                </a:solidFill>
                <a:highlight>
                  <a:srgbClr val="FFFF00"/>
                </a:highlight>
                <a:latin typeface="微软雅黑" panose="020B0503020204020204" pitchFamily="34" charset="-122"/>
                <a:ea typeface="微软雅黑" panose="020B0503020204020204" pitchFamily="34" charset="-122"/>
              </a:rPr>
              <a:t>工作事并不是影响员工离职的主要原因</a:t>
            </a:r>
            <a:r>
              <a:rPr lang="zh-CN" altLang="en-US" sz="1400" b="1" dirty="0">
                <a:solidFill>
                  <a:schemeClr val="tx1"/>
                </a:solidFill>
                <a:latin typeface="微软雅黑" panose="020B0503020204020204" pitchFamily="34" charset="-122"/>
                <a:ea typeface="微软雅黑" panose="020B0503020204020204" pitchFamily="34" charset="-122"/>
              </a:rPr>
              <a:t>。</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179705" y="915670"/>
            <a:ext cx="6187440" cy="4094480"/>
          </a:xfrm>
          <a:prstGeom prst="rect">
            <a:avLst/>
          </a:prstGeom>
        </p:spPr>
      </p:pic>
    </p:spTree>
  </p:cSld>
  <p:clrMapOvr>
    <a:masterClrMapping/>
  </p:clrMapOvr>
  <p:transition spd="med">
    <p:comb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nodePh="1">
                                  <p:stCondLst>
                                    <p:cond delay="0"/>
                                  </p:stCondLst>
                                  <p:endCondLst>
                                    <p:cond evt="begin" delay="0">
                                      <p:tn val="5"/>
                                    </p:cond>
                                  </p:end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1000" fill="hold"/>
                                        <p:tgtEl>
                                          <p:spTgt spid="61"/>
                                        </p:tgtEl>
                                        <p:attrNameLst>
                                          <p:attrName>ppt_x</p:attrName>
                                        </p:attrNameLst>
                                      </p:cBhvr>
                                      <p:tavLst>
                                        <p:tav tm="0">
                                          <p:val>
                                            <p:strVal val="#ppt_x"/>
                                          </p:val>
                                        </p:tav>
                                        <p:tav tm="100000">
                                          <p:val>
                                            <p:strVal val="#ppt_x"/>
                                          </p:val>
                                        </p:tav>
                                      </p:tavLst>
                                    </p:anim>
                                    <p:anim calcmode="lin" valueType="num">
                                      <p:cBhvr additive="base">
                                        <p:cTn id="8" dur="1000" fill="hold"/>
                                        <p:tgtEl>
                                          <p:spTgt spid="61"/>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66"/>
                                        </p:tgtEl>
                                        <p:attrNameLst>
                                          <p:attrName>style.visibility</p:attrName>
                                        </p:attrNameLst>
                                      </p:cBhvr>
                                      <p:to>
                                        <p:strVal val="visible"/>
                                      </p:to>
                                    </p:set>
                                    <p:anim calcmode="lin" valueType="num">
                                      <p:cBhvr additive="base">
                                        <p:cTn id="11" dur="1000" fill="hold"/>
                                        <p:tgtEl>
                                          <p:spTgt spid="66"/>
                                        </p:tgtEl>
                                        <p:attrNameLst>
                                          <p:attrName>ppt_x</p:attrName>
                                        </p:attrNameLst>
                                      </p:cBhvr>
                                      <p:tavLst>
                                        <p:tav tm="0">
                                          <p:val>
                                            <p:strVal val="#ppt_x"/>
                                          </p:val>
                                        </p:tav>
                                        <p:tav tm="100000">
                                          <p:val>
                                            <p:strVal val="#ppt_x"/>
                                          </p:val>
                                        </p:tav>
                                      </p:tavLst>
                                    </p:anim>
                                    <p:anim calcmode="lin" valueType="num">
                                      <p:cBhvr additive="base">
                                        <p:cTn id="12" dur="1000" fill="hold"/>
                                        <p:tgtEl>
                                          <p:spTgt spid="6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6"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AutoShape 61"/>
          <p:cNvSpPr>
            <a:spLocks noChangeAspect="1" noChangeArrowheads="1" noTextEdit="1"/>
          </p:cNvSpPr>
          <p:nvPr/>
        </p:nvSpPr>
        <p:spPr bwMode="auto">
          <a:xfrm rot="766448">
            <a:off x="3442698" y="1690304"/>
            <a:ext cx="2020490" cy="2020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68" tIns="34285" rIns="68568" bIns="34285"/>
          <a:lstStyle/>
          <a:p>
            <a:endParaRPr lang="zh-CN" altLang="en-US">
              <a:solidFill>
                <a:schemeClr val="tx1">
                  <a:lumMod val="65000"/>
                  <a:lumOff val="35000"/>
                </a:schemeClr>
              </a:solidFill>
            </a:endParaRPr>
          </a:p>
        </p:txBody>
      </p:sp>
      <p:sp>
        <p:nvSpPr>
          <p:cNvPr id="66" name="Freeform 67"/>
          <p:cNvSpPr/>
          <p:nvPr/>
        </p:nvSpPr>
        <p:spPr bwMode="auto">
          <a:xfrm rot="766448">
            <a:off x="3983241" y="3021423"/>
            <a:ext cx="4762" cy="5953"/>
          </a:xfrm>
          <a:custGeom>
            <a:avLst/>
            <a:gdLst>
              <a:gd name="T0" fmla="*/ 2147483646 w 5"/>
              <a:gd name="T1" fmla="*/ 2147483646 h 6"/>
              <a:gd name="T2" fmla="*/ 0 w 5"/>
              <a:gd name="T3" fmla="*/ 0 h 6"/>
              <a:gd name="T4" fmla="*/ 0 w 5"/>
              <a:gd name="T5" fmla="*/ 2147483646 h 6"/>
              <a:gd name="T6" fmla="*/ 2147483646 w 5"/>
              <a:gd name="T7" fmla="*/ 2147483646 h 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6">
                <a:moveTo>
                  <a:pt x="5" y="1"/>
                </a:moveTo>
                <a:cubicBezTo>
                  <a:pt x="0" y="0"/>
                  <a:pt x="0" y="0"/>
                  <a:pt x="0" y="0"/>
                </a:cubicBezTo>
                <a:cubicBezTo>
                  <a:pt x="0" y="2"/>
                  <a:pt x="0" y="4"/>
                  <a:pt x="0" y="6"/>
                </a:cubicBezTo>
                <a:cubicBezTo>
                  <a:pt x="2" y="4"/>
                  <a:pt x="3" y="2"/>
                  <a:pt x="5" y="1"/>
                </a:cubicBezTo>
                <a:close/>
              </a:path>
            </a:pathLst>
          </a:custGeom>
          <a:solidFill>
            <a:srgbClr val="FDB836">
              <a:alpha val="50195"/>
            </a:srgbClr>
          </a:solidFill>
          <a:ln>
            <a:noFill/>
          </a:ln>
          <a:extLst>
            <a:ext uri="{91240B29-F687-4F45-9708-019B960494DF}">
              <a14:hiddenLine xmlns:a14="http://schemas.microsoft.com/office/drawing/2010/main" w="9525">
                <a:solidFill>
                  <a:srgbClr val="000000"/>
                </a:solidFill>
                <a:round/>
              </a14:hiddenLine>
            </a:ext>
          </a:extLst>
        </p:spPr>
        <p:txBody>
          <a:bodyPr lIns="68568" tIns="34285" rIns="68568" bIns="34285"/>
          <a:lstStyle/>
          <a:p>
            <a:endParaRPr lang="zh-CN" altLang="en-US">
              <a:solidFill>
                <a:schemeClr val="tx1">
                  <a:lumMod val="65000"/>
                  <a:lumOff val="35000"/>
                </a:schemeClr>
              </a:solidFill>
            </a:endParaRPr>
          </a:p>
        </p:txBody>
      </p:sp>
      <p:sp>
        <p:nvSpPr>
          <p:cNvPr id="28" name="文本框 27"/>
          <p:cNvSpPr txBox="1"/>
          <p:nvPr/>
        </p:nvSpPr>
        <p:spPr>
          <a:xfrm>
            <a:off x="395605" y="297180"/>
            <a:ext cx="2573655" cy="368300"/>
          </a:xfrm>
          <a:prstGeom prst="rect">
            <a:avLst/>
          </a:prstGeom>
        </p:spPr>
        <p:style>
          <a:lnRef idx="0">
            <a:srgbClr val="FFFFFF"/>
          </a:lnRef>
          <a:fillRef idx="2">
            <a:schemeClr val="accent2"/>
          </a:fillRef>
          <a:effectRef idx="0">
            <a:srgbClr val="FFFFFF"/>
          </a:effectRef>
          <a:fontRef idx="minor">
            <a:schemeClr val="dk1"/>
          </a:fontRef>
        </p:style>
        <p:txBody>
          <a:bodyPr wrap="square" rtlCol="0">
            <a:spAutoFit/>
          </a:bodyPr>
          <a:p>
            <a:r>
              <a:rPr lang="zh-CN" altLang="zh-CN" b="1" dirty="0">
                <a:solidFill>
                  <a:schemeClr val="accent1"/>
                </a:solidFill>
                <a:latin typeface="微软雅黑" panose="020B0503020204020204" pitchFamily="34" charset="-122"/>
                <a:ea typeface="微软雅黑" panose="020B0503020204020204" pitchFamily="34" charset="-122"/>
              </a:rPr>
              <a:t>数据可视化展示与分析</a:t>
            </a:r>
            <a:endParaRPr lang="zh-CN" altLang="zh-CN" b="1" dirty="0">
              <a:solidFill>
                <a:schemeClr val="accent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3420110" y="483235"/>
            <a:ext cx="4071620" cy="368300"/>
          </a:xfrm>
          <a:prstGeom prst="rect">
            <a:avLst/>
          </a:prstGeom>
          <a:noFill/>
        </p:spPr>
        <p:txBody>
          <a:bodyPr wrap="square" rtlCol="0">
            <a:spAutoFit/>
          </a:bodyPr>
          <a:p>
            <a:r>
              <a:rPr lang="zh-CN" altLang="zh-CN" b="1" dirty="0">
                <a:solidFill>
                  <a:schemeClr val="accent1"/>
                </a:solidFill>
                <a:latin typeface="微软雅黑" panose="020B0503020204020204" pitchFamily="34" charset="-122"/>
                <a:ea typeface="微软雅黑" panose="020B0503020204020204" pitchFamily="34" charset="-122"/>
              </a:rPr>
              <a:t>员工工作</a:t>
            </a:r>
            <a:r>
              <a:rPr lang="zh-CN" altLang="zh-CN" b="1" dirty="0">
                <a:solidFill>
                  <a:schemeClr val="accent1"/>
                </a:solidFill>
                <a:latin typeface="微软雅黑" panose="020B0503020204020204" pitchFamily="34" charset="-122"/>
                <a:ea typeface="微软雅黑" panose="020B0503020204020204" pitchFamily="34" charset="-122"/>
              </a:rPr>
              <a:t>满意度对离职的影响</a:t>
            </a:r>
            <a:endParaRPr lang="zh-CN" altLang="zh-CN" b="1" dirty="0">
              <a:solidFill>
                <a:schemeClr val="accent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5075555" y="915670"/>
            <a:ext cx="2629535" cy="4248150"/>
          </a:xfrm>
          <a:prstGeom prst="rect">
            <a:avLst/>
          </a:prstGeom>
          <a:noFill/>
        </p:spPr>
        <p:txBody>
          <a:bodyPr wrap="square" rtlCol="0">
            <a:noAutofit/>
          </a:bodyPr>
          <a:p>
            <a:r>
              <a:rPr lang="en-US" altLang="zh-CN" sz="1400" b="1" dirty="0">
                <a:solidFill>
                  <a:schemeClr val="tx1"/>
                </a:solidFill>
                <a:latin typeface="微软雅黑" panose="020B0503020204020204" pitchFamily="34" charset="-122"/>
                <a:ea typeface="微软雅黑" panose="020B0503020204020204" pitchFamily="34" charset="-122"/>
              </a:rPr>
              <a:t>       </a:t>
            </a:r>
            <a:endParaRPr lang="en-US" altLang="zh-CN" sz="1400" b="1" dirty="0">
              <a:solidFill>
                <a:schemeClr val="tx1"/>
              </a:solidFill>
              <a:latin typeface="微软雅黑" panose="020B0503020204020204" pitchFamily="34" charset="-122"/>
              <a:ea typeface="微软雅黑" panose="020B0503020204020204" pitchFamily="34" charset="-122"/>
            </a:endParaRPr>
          </a:p>
          <a:p>
            <a:endParaRPr lang="en-US" altLang="zh-CN" sz="1400" b="1" dirty="0">
              <a:solidFill>
                <a:schemeClr val="tx1"/>
              </a:solidFill>
              <a:latin typeface="微软雅黑" panose="020B0503020204020204" pitchFamily="34" charset="-122"/>
              <a:ea typeface="微软雅黑" panose="020B0503020204020204" pitchFamily="34" charset="-122"/>
            </a:endParaRPr>
          </a:p>
          <a:p>
            <a:endParaRPr lang="en-US" altLang="zh-CN" sz="1400" b="1" dirty="0">
              <a:solidFill>
                <a:schemeClr val="tx1"/>
              </a:solidFill>
              <a:latin typeface="微软雅黑" panose="020B0503020204020204" pitchFamily="34" charset="-122"/>
              <a:ea typeface="微软雅黑" panose="020B0503020204020204" pitchFamily="34" charset="-122"/>
            </a:endParaRPr>
          </a:p>
          <a:p>
            <a:endParaRPr lang="en-US" altLang="zh-CN" sz="1400" b="1" dirty="0">
              <a:solidFill>
                <a:schemeClr val="tx1"/>
              </a:solidFill>
              <a:latin typeface="微软雅黑" panose="020B0503020204020204" pitchFamily="34" charset="-122"/>
              <a:ea typeface="微软雅黑" panose="020B0503020204020204" pitchFamily="34" charset="-122"/>
            </a:endParaRPr>
          </a:p>
          <a:p>
            <a:r>
              <a:rPr lang="en-US" altLang="zh-CN" sz="1400" b="1" dirty="0">
                <a:solidFill>
                  <a:schemeClr val="tx1"/>
                </a:solidFill>
                <a:latin typeface="微软雅黑" panose="020B0503020204020204" pitchFamily="34" charset="-122"/>
                <a:ea typeface="微软雅黑" panose="020B0503020204020204" pitchFamily="34" charset="-122"/>
              </a:rPr>
              <a:t>       </a:t>
            </a:r>
            <a:r>
              <a:rPr lang="zh-CN" altLang="en-US" sz="1400" b="1" dirty="0">
                <a:solidFill>
                  <a:schemeClr val="tx1"/>
                </a:solidFill>
                <a:latin typeface="微软雅黑" panose="020B0503020204020204" pitchFamily="34" charset="-122"/>
                <a:ea typeface="微软雅黑" panose="020B0503020204020204" pitchFamily="34" charset="-122"/>
              </a:rPr>
              <a:t>未离职</a:t>
            </a:r>
            <a:r>
              <a:rPr lang="zh-CN" altLang="en-US" sz="1400" b="1" dirty="0">
                <a:solidFill>
                  <a:schemeClr val="tx1"/>
                </a:solidFill>
                <a:latin typeface="微软雅黑" panose="020B0503020204020204" pitchFamily="34" charset="-122"/>
                <a:ea typeface="微软雅黑" panose="020B0503020204020204" pitchFamily="34" charset="-122"/>
              </a:rPr>
              <a:t>员工的工作满意度数据分布相对较为集中，中位数偏高，说明这部分员工的工作满意度普遍较高，离职者工作满意度数据分布较为分散，中位数偏低，说明离职员工</a:t>
            </a:r>
            <a:r>
              <a:rPr lang="zh-CN" altLang="en-US" sz="1400" b="1" dirty="0">
                <a:solidFill>
                  <a:schemeClr val="tx1"/>
                </a:solidFill>
                <a:latin typeface="微软雅黑" panose="020B0503020204020204" pitchFamily="34" charset="-122"/>
                <a:ea typeface="微软雅黑" panose="020B0503020204020204" pitchFamily="34" charset="-122"/>
              </a:rPr>
              <a:t>的工作满意度普遍较低或存在较大的差异。</a:t>
            </a:r>
            <a:endParaRPr lang="zh-CN" altLang="en-US" sz="1400" b="1" dirty="0">
              <a:solidFill>
                <a:schemeClr val="tx1"/>
              </a:solidFill>
              <a:latin typeface="微软雅黑" panose="020B0503020204020204" pitchFamily="34" charset="-122"/>
              <a:ea typeface="微软雅黑" panose="020B0503020204020204" pitchFamily="34" charset="-122"/>
            </a:endParaRPr>
          </a:p>
          <a:p>
            <a:r>
              <a:rPr lang="en-US" altLang="zh-CN" sz="1400" b="1" dirty="0">
                <a:solidFill>
                  <a:schemeClr val="tx1"/>
                </a:solidFill>
                <a:latin typeface="微软雅黑" panose="020B0503020204020204" pitchFamily="34" charset="-122"/>
                <a:ea typeface="微软雅黑" panose="020B0503020204020204" pitchFamily="34" charset="-122"/>
              </a:rPr>
              <a:t>       </a:t>
            </a:r>
            <a:r>
              <a:rPr lang="zh-CN" altLang="en-US" sz="1400" b="1" dirty="0">
                <a:solidFill>
                  <a:schemeClr val="tx1"/>
                </a:solidFill>
                <a:highlight>
                  <a:srgbClr val="FFFF00"/>
                </a:highlight>
                <a:latin typeface="微软雅黑" panose="020B0503020204020204" pitchFamily="34" charset="-122"/>
                <a:ea typeface="微软雅黑" panose="020B0503020204020204" pitchFamily="34" charset="-122"/>
              </a:rPr>
              <a:t>说明工作满意度越低或许员工的离职率会越高</a:t>
            </a:r>
            <a:r>
              <a:rPr lang="zh-CN" altLang="en-US" sz="1400" b="1" dirty="0">
                <a:solidFill>
                  <a:schemeClr val="tx1"/>
                </a:solidFill>
                <a:latin typeface="微软雅黑" panose="020B0503020204020204" pitchFamily="34" charset="-122"/>
                <a:ea typeface="微软雅黑" panose="020B0503020204020204" pitchFamily="34" charset="-122"/>
              </a:rPr>
              <a:t>。</a:t>
            </a:r>
            <a:endParaRPr lang="zh-CN" altLang="en-US" sz="1400" b="1" dirty="0">
              <a:solidFill>
                <a:schemeClr val="tx1"/>
              </a:solidFill>
              <a:latin typeface="微软雅黑" panose="020B0503020204020204" pitchFamily="34" charset="-122"/>
              <a:ea typeface="微软雅黑" panose="020B0503020204020204" pitchFamily="34" charset="-122"/>
            </a:endParaRPr>
          </a:p>
          <a:p>
            <a:endParaRPr lang="zh-CN" altLang="en-US" sz="1400" b="1" dirty="0">
              <a:solidFill>
                <a:schemeClr val="tx1"/>
              </a:solidFill>
              <a:latin typeface="微软雅黑" panose="020B0503020204020204" pitchFamily="34" charset="-122"/>
              <a:ea typeface="微软雅黑" panose="020B0503020204020204" pitchFamily="34" charset="-122"/>
            </a:endParaRPr>
          </a:p>
          <a:p>
            <a:r>
              <a:rPr lang="en-US" altLang="zh-CN" sz="1400" b="1" dirty="0">
                <a:solidFill>
                  <a:schemeClr val="tx1"/>
                </a:solidFill>
                <a:latin typeface="微软雅黑" panose="020B0503020204020204" pitchFamily="34" charset="-122"/>
                <a:ea typeface="微软雅黑" panose="020B0503020204020204" pitchFamily="34" charset="-122"/>
              </a:rPr>
              <a:t>       </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1691640" y="915670"/>
            <a:ext cx="2811780" cy="4114800"/>
          </a:xfrm>
          <a:prstGeom prst="rect">
            <a:avLst/>
          </a:prstGeom>
        </p:spPr>
      </p:pic>
    </p:spTree>
  </p:cSld>
  <p:clrMapOvr>
    <a:masterClrMapping/>
  </p:clrMapOvr>
  <p:transition spd="med">
    <p:comb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nodePh="1">
                                  <p:stCondLst>
                                    <p:cond delay="0"/>
                                  </p:stCondLst>
                                  <p:endCondLst>
                                    <p:cond evt="begin" delay="0">
                                      <p:tn val="5"/>
                                    </p:cond>
                                  </p:end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1000" fill="hold"/>
                                        <p:tgtEl>
                                          <p:spTgt spid="61"/>
                                        </p:tgtEl>
                                        <p:attrNameLst>
                                          <p:attrName>ppt_x</p:attrName>
                                        </p:attrNameLst>
                                      </p:cBhvr>
                                      <p:tavLst>
                                        <p:tav tm="0">
                                          <p:val>
                                            <p:strVal val="#ppt_x"/>
                                          </p:val>
                                        </p:tav>
                                        <p:tav tm="100000">
                                          <p:val>
                                            <p:strVal val="#ppt_x"/>
                                          </p:val>
                                        </p:tav>
                                      </p:tavLst>
                                    </p:anim>
                                    <p:anim calcmode="lin" valueType="num">
                                      <p:cBhvr additive="base">
                                        <p:cTn id="8" dur="1000" fill="hold"/>
                                        <p:tgtEl>
                                          <p:spTgt spid="61"/>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66"/>
                                        </p:tgtEl>
                                        <p:attrNameLst>
                                          <p:attrName>style.visibility</p:attrName>
                                        </p:attrNameLst>
                                      </p:cBhvr>
                                      <p:to>
                                        <p:strVal val="visible"/>
                                      </p:to>
                                    </p:set>
                                    <p:anim calcmode="lin" valueType="num">
                                      <p:cBhvr additive="base">
                                        <p:cTn id="11" dur="1000" fill="hold"/>
                                        <p:tgtEl>
                                          <p:spTgt spid="66"/>
                                        </p:tgtEl>
                                        <p:attrNameLst>
                                          <p:attrName>ppt_x</p:attrName>
                                        </p:attrNameLst>
                                      </p:cBhvr>
                                      <p:tavLst>
                                        <p:tav tm="0">
                                          <p:val>
                                            <p:strVal val="#ppt_x"/>
                                          </p:val>
                                        </p:tav>
                                        <p:tav tm="100000">
                                          <p:val>
                                            <p:strVal val="#ppt_x"/>
                                          </p:val>
                                        </p:tav>
                                      </p:tavLst>
                                    </p:anim>
                                    <p:anim calcmode="lin" valueType="num">
                                      <p:cBhvr additive="base">
                                        <p:cTn id="12" dur="1000" fill="hold"/>
                                        <p:tgtEl>
                                          <p:spTgt spid="6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6"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AutoShape 61"/>
          <p:cNvSpPr>
            <a:spLocks noChangeAspect="1" noChangeArrowheads="1" noTextEdit="1"/>
          </p:cNvSpPr>
          <p:nvPr/>
        </p:nvSpPr>
        <p:spPr bwMode="auto">
          <a:xfrm rot="766448">
            <a:off x="3442698" y="1690304"/>
            <a:ext cx="2020490" cy="2020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68" tIns="34285" rIns="68568" bIns="34285"/>
          <a:lstStyle/>
          <a:p>
            <a:endParaRPr lang="zh-CN" altLang="en-US">
              <a:solidFill>
                <a:schemeClr val="tx1">
                  <a:lumMod val="65000"/>
                  <a:lumOff val="35000"/>
                </a:schemeClr>
              </a:solidFill>
            </a:endParaRPr>
          </a:p>
        </p:txBody>
      </p:sp>
      <p:sp>
        <p:nvSpPr>
          <p:cNvPr id="66" name="Freeform 67"/>
          <p:cNvSpPr/>
          <p:nvPr/>
        </p:nvSpPr>
        <p:spPr bwMode="auto">
          <a:xfrm rot="766448">
            <a:off x="3983241" y="3021423"/>
            <a:ext cx="4762" cy="5953"/>
          </a:xfrm>
          <a:custGeom>
            <a:avLst/>
            <a:gdLst>
              <a:gd name="T0" fmla="*/ 2147483646 w 5"/>
              <a:gd name="T1" fmla="*/ 2147483646 h 6"/>
              <a:gd name="T2" fmla="*/ 0 w 5"/>
              <a:gd name="T3" fmla="*/ 0 h 6"/>
              <a:gd name="T4" fmla="*/ 0 w 5"/>
              <a:gd name="T5" fmla="*/ 2147483646 h 6"/>
              <a:gd name="T6" fmla="*/ 2147483646 w 5"/>
              <a:gd name="T7" fmla="*/ 2147483646 h 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6">
                <a:moveTo>
                  <a:pt x="5" y="1"/>
                </a:moveTo>
                <a:cubicBezTo>
                  <a:pt x="0" y="0"/>
                  <a:pt x="0" y="0"/>
                  <a:pt x="0" y="0"/>
                </a:cubicBezTo>
                <a:cubicBezTo>
                  <a:pt x="0" y="2"/>
                  <a:pt x="0" y="4"/>
                  <a:pt x="0" y="6"/>
                </a:cubicBezTo>
                <a:cubicBezTo>
                  <a:pt x="2" y="4"/>
                  <a:pt x="3" y="2"/>
                  <a:pt x="5" y="1"/>
                </a:cubicBezTo>
                <a:close/>
              </a:path>
            </a:pathLst>
          </a:custGeom>
          <a:solidFill>
            <a:srgbClr val="FDB836">
              <a:alpha val="50195"/>
            </a:srgbClr>
          </a:solidFill>
          <a:ln>
            <a:noFill/>
          </a:ln>
          <a:extLst>
            <a:ext uri="{91240B29-F687-4F45-9708-019B960494DF}">
              <a14:hiddenLine xmlns:a14="http://schemas.microsoft.com/office/drawing/2010/main" w="9525">
                <a:solidFill>
                  <a:srgbClr val="000000"/>
                </a:solidFill>
                <a:round/>
              </a14:hiddenLine>
            </a:ext>
          </a:extLst>
        </p:spPr>
        <p:txBody>
          <a:bodyPr lIns="68568" tIns="34285" rIns="68568" bIns="34285"/>
          <a:lstStyle/>
          <a:p>
            <a:endParaRPr lang="zh-CN" altLang="en-US">
              <a:solidFill>
                <a:schemeClr val="tx1">
                  <a:lumMod val="65000"/>
                  <a:lumOff val="35000"/>
                </a:schemeClr>
              </a:solidFill>
            </a:endParaRPr>
          </a:p>
        </p:txBody>
      </p:sp>
      <p:sp>
        <p:nvSpPr>
          <p:cNvPr id="28" name="文本框 27"/>
          <p:cNvSpPr txBox="1"/>
          <p:nvPr/>
        </p:nvSpPr>
        <p:spPr>
          <a:xfrm>
            <a:off x="395605" y="297180"/>
            <a:ext cx="2573655" cy="368300"/>
          </a:xfrm>
          <a:prstGeom prst="rect">
            <a:avLst/>
          </a:prstGeom>
        </p:spPr>
        <p:style>
          <a:lnRef idx="0">
            <a:srgbClr val="FFFFFF"/>
          </a:lnRef>
          <a:fillRef idx="2">
            <a:schemeClr val="accent2"/>
          </a:fillRef>
          <a:effectRef idx="0">
            <a:srgbClr val="FFFFFF"/>
          </a:effectRef>
          <a:fontRef idx="minor">
            <a:schemeClr val="dk1"/>
          </a:fontRef>
        </p:style>
        <p:txBody>
          <a:bodyPr wrap="square" rtlCol="0">
            <a:spAutoFit/>
          </a:bodyPr>
          <a:p>
            <a:r>
              <a:rPr lang="zh-CN" altLang="zh-CN" b="1" dirty="0">
                <a:solidFill>
                  <a:schemeClr val="accent1"/>
                </a:solidFill>
                <a:latin typeface="微软雅黑" panose="020B0503020204020204" pitchFamily="34" charset="-122"/>
                <a:ea typeface="微软雅黑" panose="020B0503020204020204" pitchFamily="34" charset="-122"/>
              </a:rPr>
              <a:t>数据可视化展示与分析</a:t>
            </a:r>
            <a:endParaRPr lang="zh-CN" altLang="zh-CN" b="1" dirty="0">
              <a:solidFill>
                <a:schemeClr val="accent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3420110" y="483235"/>
            <a:ext cx="3636645" cy="368300"/>
          </a:xfrm>
          <a:prstGeom prst="rect">
            <a:avLst/>
          </a:prstGeom>
          <a:noFill/>
        </p:spPr>
        <p:txBody>
          <a:bodyPr wrap="square" rtlCol="0">
            <a:spAutoFit/>
          </a:bodyPr>
          <a:p>
            <a:r>
              <a:rPr lang="zh-CN" altLang="zh-CN" b="1" dirty="0">
                <a:solidFill>
                  <a:schemeClr val="accent1"/>
                </a:solidFill>
                <a:latin typeface="微软雅黑" panose="020B0503020204020204" pitchFamily="34" charset="-122"/>
                <a:ea typeface="微软雅黑" panose="020B0503020204020204" pitchFamily="34" charset="-122"/>
              </a:rPr>
              <a:t>绩效评估得分对离职的影响</a:t>
            </a:r>
            <a:endParaRPr lang="zh-CN" altLang="zh-CN" b="1" dirty="0">
              <a:solidFill>
                <a:schemeClr val="accent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5435600" y="895350"/>
            <a:ext cx="2506345" cy="4248150"/>
          </a:xfrm>
          <a:prstGeom prst="rect">
            <a:avLst/>
          </a:prstGeom>
          <a:noFill/>
        </p:spPr>
        <p:txBody>
          <a:bodyPr wrap="square" rtlCol="0">
            <a:noAutofit/>
          </a:bodyPr>
          <a:p>
            <a:r>
              <a:rPr lang="en-US" altLang="zh-CN" sz="1400" b="1" dirty="0">
                <a:latin typeface="微软雅黑" panose="020B0503020204020204" pitchFamily="34" charset="-122"/>
                <a:ea typeface="微软雅黑" panose="020B0503020204020204" pitchFamily="34" charset="-122"/>
                <a:sym typeface="+mn-ea"/>
              </a:rPr>
              <a:t>       </a:t>
            </a:r>
            <a:endParaRPr lang="en-US" altLang="zh-CN" sz="1400" b="1" dirty="0">
              <a:latin typeface="微软雅黑" panose="020B0503020204020204" pitchFamily="34" charset="-122"/>
              <a:ea typeface="微软雅黑" panose="020B0503020204020204" pitchFamily="34" charset="-122"/>
              <a:sym typeface="+mn-ea"/>
            </a:endParaRPr>
          </a:p>
          <a:p>
            <a:endParaRPr lang="en-US" altLang="zh-CN" sz="1400" b="1" dirty="0">
              <a:latin typeface="微软雅黑" panose="020B0503020204020204" pitchFamily="34" charset="-122"/>
              <a:ea typeface="微软雅黑" panose="020B0503020204020204" pitchFamily="34" charset="-122"/>
              <a:sym typeface="+mn-ea"/>
            </a:endParaRPr>
          </a:p>
          <a:p>
            <a:endParaRPr lang="en-US" altLang="zh-CN" sz="1400" b="1" dirty="0">
              <a:latin typeface="微软雅黑" panose="020B0503020204020204" pitchFamily="34" charset="-122"/>
              <a:ea typeface="微软雅黑" panose="020B0503020204020204" pitchFamily="34" charset="-122"/>
              <a:sym typeface="+mn-ea"/>
            </a:endParaRPr>
          </a:p>
          <a:p>
            <a:endParaRPr lang="en-US" altLang="zh-CN" sz="1400" b="1" dirty="0">
              <a:latin typeface="微软雅黑" panose="020B0503020204020204" pitchFamily="34" charset="-122"/>
              <a:ea typeface="微软雅黑" panose="020B0503020204020204" pitchFamily="34" charset="-122"/>
              <a:sym typeface="+mn-ea"/>
            </a:endParaRPr>
          </a:p>
          <a:p>
            <a:r>
              <a:rPr lang="en-US" altLang="zh-CN" sz="1400" b="1" dirty="0">
                <a:latin typeface="微软雅黑" panose="020B0503020204020204" pitchFamily="34" charset="-122"/>
                <a:ea typeface="微软雅黑" panose="020B0503020204020204" pitchFamily="34" charset="-122"/>
                <a:sym typeface="+mn-ea"/>
              </a:rPr>
              <a:t>       </a:t>
            </a:r>
            <a:r>
              <a:rPr lang="zh-CN" altLang="en-US" sz="1400" b="1" dirty="0">
                <a:latin typeface="微软雅黑" panose="020B0503020204020204" pitchFamily="34" charset="-122"/>
                <a:ea typeface="微软雅黑" panose="020B0503020204020204" pitchFamily="34" charset="-122"/>
                <a:sym typeface="+mn-ea"/>
              </a:rPr>
              <a:t>图中，离职员工的绩效评估得分范围更加分散，表明他们在绩效评估中的得分差异较大。</a:t>
            </a:r>
            <a:endParaRPr lang="zh-CN" altLang="en-US" sz="1400" b="1" dirty="0">
              <a:latin typeface="微软雅黑" panose="020B0503020204020204" pitchFamily="34" charset="-122"/>
              <a:ea typeface="微软雅黑" panose="020B0503020204020204" pitchFamily="34" charset="-122"/>
              <a:sym typeface="+mn-ea"/>
            </a:endParaRPr>
          </a:p>
          <a:p>
            <a:r>
              <a:rPr lang="en-US" altLang="zh-CN" sz="1400" b="1" dirty="0">
                <a:latin typeface="微软雅黑" panose="020B0503020204020204" pitchFamily="34" charset="-122"/>
                <a:ea typeface="微软雅黑" panose="020B0503020204020204" pitchFamily="34" charset="-122"/>
                <a:sym typeface="+mn-ea"/>
              </a:rPr>
              <a:t>       </a:t>
            </a:r>
            <a:r>
              <a:rPr lang="zh-CN" altLang="en-US" sz="1400" b="1" dirty="0">
                <a:latin typeface="微软雅黑" panose="020B0503020204020204" pitchFamily="34" charset="-122"/>
                <a:ea typeface="微软雅黑" panose="020B0503020204020204" pitchFamily="34" charset="-122"/>
                <a:sym typeface="+mn-ea"/>
              </a:rPr>
              <a:t>说明</a:t>
            </a:r>
            <a:r>
              <a:rPr lang="zh-CN" altLang="en-US" sz="1400" b="1" dirty="0">
                <a:highlight>
                  <a:srgbClr val="FFFF00"/>
                </a:highlight>
                <a:latin typeface="微软雅黑" panose="020B0503020204020204" pitchFamily="34" charset="-122"/>
                <a:ea typeface="微软雅黑" panose="020B0503020204020204" pitchFamily="34" charset="-122"/>
                <a:sym typeface="+mn-ea"/>
              </a:rPr>
              <a:t>绩效评估得分并不是离职的一种决定因素</a:t>
            </a:r>
            <a:r>
              <a:rPr lang="zh-CN" altLang="en-US" sz="1400" b="1" dirty="0">
                <a:latin typeface="微软雅黑" panose="020B0503020204020204" pitchFamily="34" charset="-122"/>
                <a:ea typeface="微软雅黑" panose="020B0503020204020204" pitchFamily="34" charset="-122"/>
                <a:sym typeface="+mn-ea"/>
              </a:rPr>
              <a:t>，还可能与其他因素如工作环境、薪资待遇等有关</a:t>
            </a:r>
            <a:endParaRPr lang="zh-CN" altLang="en-US" sz="1400" b="1" dirty="0">
              <a:latin typeface="微软雅黑" panose="020B0503020204020204" pitchFamily="34" charset="-122"/>
              <a:ea typeface="微软雅黑" panose="020B0503020204020204" pitchFamily="34" charset="-122"/>
              <a:sym typeface="+mn-ea"/>
            </a:endParaRPr>
          </a:p>
          <a:p>
            <a:endParaRPr lang="zh-CN" altLang="en-US" sz="1400" b="1" dirty="0">
              <a:solidFill>
                <a:schemeClr val="tx1"/>
              </a:solidFill>
              <a:latin typeface="微软雅黑" panose="020B0503020204020204" pitchFamily="34" charset="-122"/>
              <a:ea typeface="微软雅黑" panose="020B0503020204020204" pitchFamily="34" charset="-122"/>
            </a:endParaRPr>
          </a:p>
          <a:p>
            <a:r>
              <a:rPr lang="en-US" altLang="zh-CN" sz="1400" b="1" dirty="0">
                <a:latin typeface="微软雅黑" panose="020B0503020204020204" pitchFamily="34" charset="-122"/>
                <a:ea typeface="微软雅黑" panose="020B0503020204020204" pitchFamily="34" charset="-122"/>
                <a:sym typeface="+mn-ea"/>
              </a:rPr>
              <a:t>       </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1979295" y="916305"/>
            <a:ext cx="2819400" cy="4107180"/>
          </a:xfrm>
          <a:prstGeom prst="rect">
            <a:avLst/>
          </a:prstGeom>
        </p:spPr>
      </p:pic>
    </p:spTree>
  </p:cSld>
  <p:clrMapOvr>
    <a:masterClrMapping/>
  </p:clrMapOvr>
  <p:transition spd="med">
    <p:comb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nodePh="1">
                                  <p:stCondLst>
                                    <p:cond delay="0"/>
                                  </p:stCondLst>
                                  <p:endCondLst>
                                    <p:cond evt="begin" delay="0">
                                      <p:tn val="5"/>
                                    </p:cond>
                                  </p:end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1000" fill="hold"/>
                                        <p:tgtEl>
                                          <p:spTgt spid="61"/>
                                        </p:tgtEl>
                                        <p:attrNameLst>
                                          <p:attrName>ppt_x</p:attrName>
                                        </p:attrNameLst>
                                      </p:cBhvr>
                                      <p:tavLst>
                                        <p:tav tm="0">
                                          <p:val>
                                            <p:strVal val="#ppt_x"/>
                                          </p:val>
                                        </p:tav>
                                        <p:tav tm="100000">
                                          <p:val>
                                            <p:strVal val="#ppt_x"/>
                                          </p:val>
                                        </p:tav>
                                      </p:tavLst>
                                    </p:anim>
                                    <p:anim calcmode="lin" valueType="num">
                                      <p:cBhvr additive="base">
                                        <p:cTn id="8" dur="1000" fill="hold"/>
                                        <p:tgtEl>
                                          <p:spTgt spid="61"/>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66"/>
                                        </p:tgtEl>
                                        <p:attrNameLst>
                                          <p:attrName>style.visibility</p:attrName>
                                        </p:attrNameLst>
                                      </p:cBhvr>
                                      <p:to>
                                        <p:strVal val="visible"/>
                                      </p:to>
                                    </p:set>
                                    <p:anim calcmode="lin" valueType="num">
                                      <p:cBhvr additive="base">
                                        <p:cTn id="11" dur="1000" fill="hold"/>
                                        <p:tgtEl>
                                          <p:spTgt spid="66"/>
                                        </p:tgtEl>
                                        <p:attrNameLst>
                                          <p:attrName>ppt_x</p:attrName>
                                        </p:attrNameLst>
                                      </p:cBhvr>
                                      <p:tavLst>
                                        <p:tav tm="0">
                                          <p:val>
                                            <p:strVal val="#ppt_x"/>
                                          </p:val>
                                        </p:tav>
                                        <p:tav tm="100000">
                                          <p:val>
                                            <p:strVal val="#ppt_x"/>
                                          </p:val>
                                        </p:tav>
                                      </p:tavLst>
                                    </p:anim>
                                    <p:anim calcmode="lin" valueType="num">
                                      <p:cBhvr additive="base">
                                        <p:cTn id="12" dur="1000" fill="hold"/>
                                        <p:tgtEl>
                                          <p:spTgt spid="6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6"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AutoShape 61"/>
          <p:cNvSpPr>
            <a:spLocks noChangeAspect="1" noChangeArrowheads="1" noTextEdit="1"/>
          </p:cNvSpPr>
          <p:nvPr/>
        </p:nvSpPr>
        <p:spPr bwMode="auto">
          <a:xfrm rot="766448">
            <a:off x="3442698" y="1690304"/>
            <a:ext cx="2020490" cy="2020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68" tIns="34285" rIns="68568" bIns="34285"/>
          <a:lstStyle/>
          <a:p>
            <a:endParaRPr lang="zh-CN" altLang="en-US">
              <a:solidFill>
                <a:schemeClr val="tx1">
                  <a:lumMod val="65000"/>
                  <a:lumOff val="35000"/>
                </a:schemeClr>
              </a:solidFill>
            </a:endParaRPr>
          </a:p>
        </p:txBody>
      </p:sp>
      <p:sp>
        <p:nvSpPr>
          <p:cNvPr id="66" name="Freeform 67"/>
          <p:cNvSpPr/>
          <p:nvPr/>
        </p:nvSpPr>
        <p:spPr bwMode="auto">
          <a:xfrm rot="766448">
            <a:off x="3983241" y="3021423"/>
            <a:ext cx="4762" cy="5953"/>
          </a:xfrm>
          <a:custGeom>
            <a:avLst/>
            <a:gdLst>
              <a:gd name="T0" fmla="*/ 2147483646 w 5"/>
              <a:gd name="T1" fmla="*/ 2147483646 h 6"/>
              <a:gd name="T2" fmla="*/ 0 w 5"/>
              <a:gd name="T3" fmla="*/ 0 h 6"/>
              <a:gd name="T4" fmla="*/ 0 w 5"/>
              <a:gd name="T5" fmla="*/ 2147483646 h 6"/>
              <a:gd name="T6" fmla="*/ 2147483646 w 5"/>
              <a:gd name="T7" fmla="*/ 2147483646 h 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6">
                <a:moveTo>
                  <a:pt x="5" y="1"/>
                </a:moveTo>
                <a:cubicBezTo>
                  <a:pt x="0" y="0"/>
                  <a:pt x="0" y="0"/>
                  <a:pt x="0" y="0"/>
                </a:cubicBezTo>
                <a:cubicBezTo>
                  <a:pt x="0" y="2"/>
                  <a:pt x="0" y="4"/>
                  <a:pt x="0" y="6"/>
                </a:cubicBezTo>
                <a:cubicBezTo>
                  <a:pt x="2" y="4"/>
                  <a:pt x="3" y="2"/>
                  <a:pt x="5" y="1"/>
                </a:cubicBezTo>
                <a:close/>
              </a:path>
            </a:pathLst>
          </a:custGeom>
          <a:solidFill>
            <a:srgbClr val="FDB836">
              <a:alpha val="50195"/>
            </a:srgbClr>
          </a:solidFill>
          <a:ln>
            <a:noFill/>
          </a:ln>
          <a:extLst>
            <a:ext uri="{91240B29-F687-4F45-9708-019B960494DF}">
              <a14:hiddenLine xmlns:a14="http://schemas.microsoft.com/office/drawing/2010/main" w="9525">
                <a:solidFill>
                  <a:srgbClr val="000000"/>
                </a:solidFill>
                <a:round/>
              </a14:hiddenLine>
            </a:ext>
          </a:extLst>
        </p:spPr>
        <p:txBody>
          <a:bodyPr lIns="68568" tIns="34285" rIns="68568" bIns="34285"/>
          <a:lstStyle/>
          <a:p>
            <a:endParaRPr lang="zh-CN" altLang="en-US">
              <a:solidFill>
                <a:schemeClr val="tx1">
                  <a:lumMod val="65000"/>
                  <a:lumOff val="35000"/>
                </a:schemeClr>
              </a:solidFill>
            </a:endParaRPr>
          </a:p>
        </p:txBody>
      </p:sp>
      <p:sp>
        <p:nvSpPr>
          <p:cNvPr id="28" name="文本框 27"/>
          <p:cNvSpPr txBox="1"/>
          <p:nvPr/>
        </p:nvSpPr>
        <p:spPr>
          <a:xfrm>
            <a:off x="395605" y="297180"/>
            <a:ext cx="2573655" cy="368300"/>
          </a:xfrm>
          <a:prstGeom prst="rect">
            <a:avLst/>
          </a:prstGeom>
        </p:spPr>
        <p:style>
          <a:lnRef idx="0">
            <a:srgbClr val="FFFFFF"/>
          </a:lnRef>
          <a:fillRef idx="2">
            <a:schemeClr val="accent2"/>
          </a:fillRef>
          <a:effectRef idx="0">
            <a:srgbClr val="FFFFFF"/>
          </a:effectRef>
          <a:fontRef idx="minor">
            <a:schemeClr val="dk1"/>
          </a:fontRef>
        </p:style>
        <p:txBody>
          <a:bodyPr wrap="square" rtlCol="0">
            <a:spAutoFit/>
          </a:bodyPr>
          <a:p>
            <a:r>
              <a:rPr lang="zh-CN" altLang="zh-CN" b="1" dirty="0">
                <a:solidFill>
                  <a:schemeClr val="accent1"/>
                </a:solidFill>
                <a:latin typeface="微软雅黑" panose="020B0503020204020204" pitchFamily="34" charset="-122"/>
                <a:ea typeface="微软雅黑" panose="020B0503020204020204" pitchFamily="34" charset="-122"/>
              </a:rPr>
              <a:t>数据可视化展示与分析</a:t>
            </a:r>
            <a:endParaRPr lang="zh-CN" altLang="zh-CN" b="1" dirty="0">
              <a:solidFill>
                <a:schemeClr val="accent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3420110" y="483235"/>
            <a:ext cx="4586605" cy="368300"/>
          </a:xfrm>
          <a:prstGeom prst="rect">
            <a:avLst/>
          </a:prstGeom>
          <a:noFill/>
        </p:spPr>
        <p:txBody>
          <a:bodyPr wrap="square" rtlCol="0">
            <a:spAutoFit/>
          </a:bodyPr>
          <a:p>
            <a:r>
              <a:rPr lang="zh-CN" altLang="zh-CN" b="1" dirty="0">
                <a:solidFill>
                  <a:schemeClr val="accent1"/>
                </a:solidFill>
                <a:latin typeface="微软雅黑" panose="020B0503020204020204" pitchFamily="34" charset="-122"/>
                <a:ea typeface="微软雅黑" panose="020B0503020204020204" pitchFamily="34" charset="-122"/>
              </a:rPr>
              <a:t>平均每月工作的</a:t>
            </a:r>
            <a:r>
              <a:rPr lang="zh-CN" altLang="zh-CN" b="1" dirty="0">
                <a:solidFill>
                  <a:schemeClr val="accent1"/>
                </a:solidFill>
                <a:latin typeface="微软雅黑" panose="020B0503020204020204" pitchFamily="34" charset="-122"/>
                <a:ea typeface="微软雅黑" panose="020B0503020204020204" pitchFamily="34" charset="-122"/>
              </a:rPr>
              <a:t>小时数对离职的影响</a:t>
            </a:r>
            <a:endParaRPr lang="zh-CN" altLang="zh-CN" b="1" dirty="0">
              <a:solidFill>
                <a:schemeClr val="accent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5652135" y="916305"/>
            <a:ext cx="2506345" cy="3982085"/>
          </a:xfrm>
          <a:prstGeom prst="rect">
            <a:avLst/>
          </a:prstGeom>
          <a:noFill/>
        </p:spPr>
        <p:txBody>
          <a:bodyPr wrap="square" rtlCol="0">
            <a:noAutofit/>
          </a:bodyPr>
          <a:p>
            <a:r>
              <a:rPr lang="en-US" altLang="zh-CN" sz="1400" b="1" dirty="0">
                <a:latin typeface="微软雅黑" panose="020B0503020204020204" pitchFamily="34" charset="-122"/>
                <a:ea typeface="微软雅黑" panose="020B0503020204020204" pitchFamily="34" charset="-122"/>
                <a:sym typeface="+mn-ea"/>
              </a:rPr>
              <a:t>       </a:t>
            </a:r>
            <a:endParaRPr lang="en-US" altLang="zh-CN" sz="1400" b="1" dirty="0">
              <a:latin typeface="微软雅黑" panose="020B0503020204020204" pitchFamily="34" charset="-122"/>
              <a:ea typeface="微软雅黑" panose="020B0503020204020204" pitchFamily="34" charset="-122"/>
              <a:sym typeface="+mn-ea"/>
            </a:endParaRPr>
          </a:p>
          <a:p>
            <a:endParaRPr lang="en-US" altLang="zh-CN" sz="1400" b="1" dirty="0">
              <a:latin typeface="微软雅黑" panose="020B0503020204020204" pitchFamily="34" charset="-122"/>
              <a:ea typeface="微软雅黑" panose="020B0503020204020204" pitchFamily="34" charset="-122"/>
              <a:sym typeface="+mn-ea"/>
            </a:endParaRPr>
          </a:p>
          <a:p>
            <a:endParaRPr lang="en-US" altLang="zh-CN" sz="1400" b="1" dirty="0">
              <a:latin typeface="微软雅黑" panose="020B0503020204020204" pitchFamily="34" charset="-122"/>
              <a:ea typeface="微软雅黑" panose="020B0503020204020204" pitchFamily="34" charset="-122"/>
              <a:sym typeface="+mn-ea"/>
            </a:endParaRPr>
          </a:p>
          <a:p>
            <a:endParaRPr lang="en-US" altLang="zh-CN" sz="1400" b="1" dirty="0">
              <a:latin typeface="微软雅黑" panose="020B0503020204020204" pitchFamily="34" charset="-122"/>
              <a:ea typeface="微软雅黑" panose="020B0503020204020204" pitchFamily="34" charset="-122"/>
              <a:sym typeface="+mn-ea"/>
            </a:endParaRPr>
          </a:p>
          <a:p>
            <a:pPr indent="457200"/>
            <a:r>
              <a:rPr lang="zh-CN" altLang="en-US" sz="1400" b="1" dirty="0">
                <a:latin typeface="微软雅黑" panose="020B0503020204020204" pitchFamily="34" charset="-122"/>
                <a:ea typeface="微软雅黑" panose="020B0503020204020204" pitchFamily="34" charset="-122"/>
                <a:sym typeface="+mn-ea"/>
              </a:rPr>
              <a:t>图一中，离职员工的平均每月工作的小时数范围更加分散，表明他们的平均每月工作的小时数差异较大，离职员工的最大最小工作小时数都要高于未离职的</a:t>
            </a:r>
            <a:r>
              <a:rPr lang="zh-CN" altLang="en-US" sz="1400" b="1" dirty="0">
                <a:latin typeface="微软雅黑" panose="020B0503020204020204" pitchFamily="34" charset="-122"/>
                <a:ea typeface="微软雅黑" panose="020B0503020204020204" pitchFamily="34" charset="-122"/>
                <a:sym typeface="+mn-ea"/>
              </a:rPr>
              <a:t>员工。</a:t>
            </a:r>
            <a:endParaRPr lang="zh-CN" altLang="en-US" sz="1400" b="1" dirty="0">
              <a:latin typeface="微软雅黑" panose="020B0503020204020204" pitchFamily="34" charset="-122"/>
              <a:ea typeface="微软雅黑" panose="020B0503020204020204" pitchFamily="34" charset="-122"/>
              <a:sym typeface="+mn-ea"/>
            </a:endParaRPr>
          </a:p>
          <a:p>
            <a:r>
              <a:rPr lang="en-US" altLang="zh-CN" sz="1400" b="1" dirty="0">
                <a:latin typeface="微软雅黑" panose="020B0503020204020204" pitchFamily="34" charset="-122"/>
                <a:ea typeface="微软雅黑" panose="020B0503020204020204" pitchFamily="34" charset="-122"/>
                <a:sym typeface="+mn-ea"/>
              </a:rPr>
              <a:t>       </a:t>
            </a:r>
            <a:r>
              <a:rPr lang="zh-CN" altLang="en-US" sz="1400" b="1" dirty="0">
                <a:latin typeface="微软雅黑" panose="020B0503020204020204" pitchFamily="34" charset="-122"/>
                <a:ea typeface="微软雅黑" panose="020B0503020204020204" pitchFamily="34" charset="-122"/>
                <a:sym typeface="+mn-ea"/>
              </a:rPr>
              <a:t>说明</a:t>
            </a:r>
            <a:r>
              <a:rPr lang="zh-CN" altLang="en-US" sz="1400" b="1" dirty="0">
                <a:highlight>
                  <a:srgbClr val="FFFF00"/>
                </a:highlight>
                <a:latin typeface="微软雅黑" panose="020B0503020204020204" pitchFamily="34" charset="-122"/>
                <a:ea typeface="微软雅黑" panose="020B0503020204020204" pitchFamily="34" charset="-122"/>
                <a:sym typeface="+mn-ea"/>
              </a:rPr>
              <a:t>平均每月工作的小时数或许是员工们离职的一种原因。</a:t>
            </a:r>
            <a:endParaRPr lang="zh-CN" altLang="en-US" sz="1400" b="1" dirty="0">
              <a:highlight>
                <a:srgbClr val="FFFF00"/>
              </a:highlight>
              <a:latin typeface="微软雅黑" panose="020B0503020204020204" pitchFamily="34" charset="-122"/>
              <a:ea typeface="微软雅黑" panose="020B0503020204020204" pitchFamily="34" charset="-122"/>
              <a:sym typeface="+mn-ea"/>
            </a:endParaRPr>
          </a:p>
          <a:p>
            <a:endParaRPr lang="zh-CN" altLang="en-US" sz="1400" b="1" dirty="0">
              <a:solidFill>
                <a:schemeClr val="tx1"/>
              </a:solidFill>
              <a:latin typeface="微软雅黑" panose="020B0503020204020204" pitchFamily="34" charset="-122"/>
              <a:ea typeface="微软雅黑" panose="020B0503020204020204" pitchFamily="34" charset="-122"/>
            </a:endParaRPr>
          </a:p>
          <a:p>
            <a:r>
              <a:rPr lang="en-US" altLang="zh-CN" sz="1400" b="1" dirty="0">
                <a:latin typeface="微软雅黑" panose="020B0503020204020204" pitchFamily="34" charset="-122"/>
                <a:ea typeface="微软雅黑" panose="020B0503020204020204" pitchFamily="34" charset="-122"/>
                <a:sym typeface="+mn-ea"/>
              </a:rPr>
              <a:t>       </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1835785" y="851535"/>
            <a:ext cx="2872740" cy="4107180"/>
          </a:xfrm>
          <a:prstGeom prst="rect">
            <a:avLst/>
          </a:prstGeom>
        </p:spPr>
      </p:pic>
    </p:spTree>
  </p:cSld>
  <p:clrMapOvr>
    <a:masterClrMapping/>
  </p:clrMapOvr>
  <p:transition spd="med">
    <p:comb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nodePh="1">
                                  <p:stCondLst>
                                    <p:cond delay="0"/>
                                  </p:stCondLst>
                                  <p:endCondLst>
                                    <p:cond evt="begin" delay="0">
                                      <p:tn val="5"/>
                                    </p:cond>
                                  </p:end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1000" fill="hold"/>
                                        <p:tgtEl>
                                          <p:spTgt spid="61"/>
                                        </p:tgtEl>
                                        <p:attrNameLst>
                                          <p:attrName>ppt_x</p:attrName>
                                        </p:attrNameLst>
                                      </p:cBhvr>
                                      <p:tavLst>
                                        <p:tav tm="0">
                                          <p:val>
                                            <p:strVal val="#ppt_x"/>
                                          </p:val>
                                        </p:tav>
                                        <p:tav tm="100000">
                                          <p:val>
                                            <p:strVal val="#ppt_x"/>
                                          </p:val>
                                        </p:tav>
                                      </p:tavLst>
                                    </p:anim>
                                    <p:anim calcmode="lin" valueType="num">
                                      <p:cBhvr additive="base">
                                        <p:cTn id="8" dur="1000" fill="hold"/>
                                        <p:tgtEl>
                                          <p:spTgt spid="61"/>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66"/>
                                        </p:tgtEl>
                                        <p:attrNameLst>
                                          <p:attrName>style.visibility</p:attrName>
                                        </p:attrNameLst>
                                      </p:cBhvr>
                                      <p:to>
                                        <p:strVal val="visible"/>
                                      </p:to>
                                    </p:set>
                                    <p:anim calcmode="lin" valueType="num">
                                      <p:cBhvr additive="base">
                                        <p:cTn id="11" dur="1000" fill="hold"/>
                                        <p:tgtEl>
                                          <p:spTgt spid="66"/>
                                        </p:tgtEl>
                                        <p:attrNameLst>
                                          <p:attrName>ppt_x</p:attrName>
                                        </p:attrNameLst>
                                      </p:cBhvr>
                                      <p:tavLst>
                                        <p:tav tm="0">
                                          <p:val>
                                            <p:strVal val="#ppt_x"/>
                                          </p:val>
                                        </p:tav>
                                        <p:tav tm="100000">
                                          <p:val>
                                            <p:strVal val="#ppt_x"/>
                                          </p:val>
                                        </p:tav>
                                      </p:tavLst>
                                    </p:anim>
                                    <p:anim calcmode="lin" valueType="num">
                                      <p:cBhvr additive="base">
                                        <p:cTn id="12" dur="1000" fill="hold"/>
                                        <p:tgtEl>
                                          <p:spTgt spid="6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6"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27"/>
          <p:cNvSpPr txBox="1"/>
          <p:nvPr/>
        </p:nvSpPr>
        <p:spPr>
          <a:xfrm>
            <a:off x="899795" y="267335"/>
            <a:ext cx="1082040" cy="368300"/>
          </a:xfrm>
          <a:prstGeom prst="rect">
            <a:avLst/>
          </a:prstGeom>
        </p:spPr>
        <p:style>
          <a:lnRef idx="0">
            <a:srgbClr val="FFFFFF"/>
          </a:lnRef>
          <a:fillRef idx="2">
            <a:schemeClr val="accent2"/>
          </a:fillRef>
          <a:effectRef idx="0">
            <a:srgbClr val="FFFFFF"/>
          </a:effectRef>
          <a:fontRef idx="minor">
            <a:schemeClr val="dk1"/>
          </a:fontRef>
        </p:style>
        <p:txBody>
          <a:bodyPr wrap="square" rtlCol="0">
            <a:spAutoFit/>
          </a:bodyPr>
          <a:p>
            <a:r>
              <a:rPr lang="en-US" altLang="zh-CN"/>
              <a:t>    </a:t>
            </a:r>
            <a:r>
              <a:rPr lang="zh-CN" altLang="en-US"/>
              <a:t>总结</a:t>
            </a:r>
            <a:endParaRPr lang="zh-CN" altLang="en-US"/>
          </a:p>
        </p:txBody>
      </p:sp>
      <p:sp>
        <p:nvSpPr>
          <p:cNvPr id="2" name="文本框 1"/>
          <p:cNvSpPr txBox="1"/>
          <p:nvPr/>
        </p:nvSpPr>
        <p:spPr>
          <a:xfrm>
            <a:off x="951230" y="913765"/>
            <a:ext cx="7223760" cy="3581400"/>
          </a:xfrm>
          <a:prstGeom prst="rect">
            <a:avLst/>
          </a:prstGeom>
          <a:noFill/>
        </p:spPr>
        <p:txBody>
          <a:bodyPr wrap="square" rtlCol="0">
            <a:noAutofit/>
          </a:bodyPr>
          <a:p>
            <a:r>
              <a:rPr lang="zh-CN" altLang="en-US" b="1" dirty="0">
                <a:latin typeface="微软雅黑" panose="020B0503020204020204" pitchFamily="34" charset="-122"/>
                <a:ea typeface="微软雅黑" panose="020B0503020204020204" pitchFamily="34" charset="-122"/>
              </a:rPr>
              <a:t>①职工龄3-5年的员工离职最多，低薪资，工作满意度低也是员工离职的主要原因，公司可以对这些员工根据工作内容</a:t>
            </a:r>
            <a:r>
              <a:rPr lang="zh-CN" altLang="en-US" b="1" dirty="0">
                <a:highlight>
                  <a:srgbClr val="FFFF00"/>
                </a:highlight>
                <a:latin typeface="微软雅黑" panose="020B0503020204020204" pitchFamily="34" charset="-122"/>
                <a:ea typeface="微软雅黑" panose="020B0503020204020204" pitchFamily="34" charset="-122"/>
              </a:rPr>
              <a:t>适当的涨薪</a:t>
            </a:r>
            <a:r>
              <a:rPr lang="zh-CN" altLang="en-US" b="1" dirty="0">
                <a:latin typeface="微软雅黑" panose="020B0503020204020204" pitchFamily="34" charset="-122"/>
                <a:ea typeface="微软雅黑" panose="020B0503020204020204" pitchFamily="34" charset="-122"/>
              </a:rPr>
              <a:t>，或者</a:t>
            </a:r>
            <a:r>
              <a:rPr lang="zh-CN" altLang="en-US" b="1" dirty="0">
                <a:highlight>
                  <a:srgbClr val="FFFF00"/>
                </a:highlight>
                <a:latin typeface="微软雅黑" panose="020B0503020204020204" pitchFamily="34" charset="-122"/>
                <a:ea typeface="微软雅黑" panose="020B0503020204020204" pitchFamily="34" charset="-122"/>
              </a:rPr>
              <a:t>给出明确的晋升途径</a:t>
            </a:r>
            <a:r>
              <a:rPr lang="zh-CN" altLang="en-US" b="1" dirty="0">
                <a:latin typeface="微软雅黑" panose="020B0503020204020204" pitchFamily="34" charset="-122"/>
                <a:ea typeface="微软雅黑" panose="020B0503020204020204" pitchFamily="34" charset="-122"/>
              </a:rPr>
              <a:t>，让这些员工有明确的目标，发现留在公司的前景</a:t>
            </a:r>
            <a:endParaRPr lang="zh-CN" altLang="en-US" b="1" dirty="0">
              <a:latin typeface="微软雅黑" panose="020B0503020204020204" pitchFamily="34" charset="-122"/>
              <a:ea typeface="微软雅黑" panose="020B0503020204020204" pitchFamily="34" charset="-122"/>
            </a:endParaRPr>
          </a:p>
          <a:p>
            <a:endParaRPr lang="zh-CN" altLang="en-US" b="1" dirty="0">
              <a:latin typeface="微软雅黑" panose="020B0503020204020204" pitchFamily="34" charset="-122"/>
              <a:ea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rPr>
              <a:t>②对于核心部门的员工，人数多离职人数也多，像销售部和support部门，多要与客户沟通交流，可以同步</a:t>
            </a:r>
            <a:r>
              <a:rPr lang="zh-CN" altLang="en-US" b="1" dirty="0">
                <a:highlight>
                  <a:srgbClr val="FFFF00"/>
                </a:highlight>
                <a:latin typeface="微软雅黑" panose="020B0503020204020204" pitchFamily="34" charset="-122"/>
                <a:ea typeface="微软雅黑" panose="020B0503020204020204" pitchFamily="34" charset="-122"/>
              </a:rPr>
              <a:t>设置阶段奖励或奖金</a:t>
            </a:r>
            <a:r>
              <a:rPr lang="zh-CN" altLang="en-US" b="1" dirty="0">
                <a:latin typeface="微软雅黑" panose="020B0503020204020204" pitchFamily="34" charset="-122"/>
                <a:ea typeface="微软雅黑" panose="020B0503020204020204" pitchFamily="34" charset="-122"/>
              </a:rPr>
              <a:t>，激励员工们更加努力工作，避免离职，所有部门都应如此。</a:t>
            </a:r>
            <a:endParaRPr lang="zh-CN" altLang="en-US" b="1" dirty="0">
              <a:latin typeface="微软雅黑" panose="020B0503020204020204" pitchFamily="34" charset="-122"/>
              <a:ea typeface="微软雅黑" panose="020B0503020204020204" pitchFamily="34" charset="-122"/>
            </a:endParaRPr>
          </a:p>
          <a:p>
            <a:endParaRPr lang="zh-CN" altLang="en-US" b="1" dirty="0">
              <a:latin typeface="微软雅黑" panose="020B0503020204020204" pitchFamily="34" charset="-122"/>
              <a:ea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rPr>
              <a:t>③各部门晋升员工的平均绩效得分，应该根据部门的实际情况和需要来</a:t>
            </a:r>
            <a:r>
              <a:rPr lang="zh-CN" altLang="en-US" b="1" dirty="0">
                <a:highlight>
                  <a:srgbClr val="FFFF00"/>
                </a:highlight>
                <a:latin typeface="微软雅黑" panose="020B0503020204020204" pitchFamily="34" charset="-122"/>
                <a:ea typeface="微软雅黑" panose="020B0503020204020204" pitchFamily="34" charset="-122"/>
              </a:rPr>
              <a:t>制定合适的绩效评估标准</a:t>
            </a:r>
            <a:r>
              <a:rPr lang="zh-CN" altLang="en-US" b="1" dirty="0">
                <a:latin typeface="微软雅黑" panose="020B0503020204020204" pitchFamily="34" charset="-122"/>
                <a:ea typeface="微软雅黑" panose="020B0503020204020204" pitchFamily="34" charset="-122"/>
              </a:rPr>
              <a:t>，明确侧重点，要确保公平性和一致性，减少主观偏见和歧视的可能性。</a:t>
            </a:r>
            <a:endParaRPr lang="zh-CN" altLang="en-US" b="1" dirty="0">
              <a:latin typeface="微软雅黑" panose="020B0503020204020204" pitchFamily="34" charset="-122"/>
              <a:ea typeface="微软雅黑" panose="020B0503020204020204" pitchFamily="34" charset="-122"/>
            </a:endParaRPr>
          </a:p>
          <a:p>
            <a:endParaRPr lang="zh-CN" altLang="en-US" b="1" dirty="0">
              <a:latin typeface="微软雅黑" panose="020B0503020204020204" pitchFamily="34" charset="-122"/>
              <a:ea typeface="微软雅黑" panose="020B0503020204020204" pitchFamily="34" charset="-122"/>
            </a:endParaRPr>
          </a:p>
          <a:p>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p:transition spd="med">
    <p:blinds/>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Administrator\Desktop\4859416e6be8372.jpg"/>
          <p:cNvPicPr>
            <a:picLocks noChangeAspect="1" noChangeArrowheads="1"/>
          </p:cNvPicPr>
          <p:nvPr/>
        </p:nvPicPr>
        <p:blipFill>
          <a:blip r:embed="rId1" cstate="print"/>
          <a:srcRect/>
          <a:stretch>
            <a:fillRect/>
          </a:stretch>
        </p:blipFill>
        <p:spPr bwMode="auto">
          <a:xfrm>
            <a:off x="0" y="-4762"/>
            <a:ext cx="9144000" cy="5148262"/>
          </a:xfrm>
          <a:prstGeom prst="rect">
            <a:avLst/>
          </a:prstGeom>
          <a:noFill/>
        </p:spPr>
      </p:pic>
      <p:sp>
        <p:nvSpPr>
          <p:cNvPr id="9" name="矩形 8"/>
          <p:cNvSpPr/>
          <p:nvPr/>
        </p:nvSpPr>
        <p:spPr>
          <a:xfrm>
            <a:off x="4427855" y="2211705"/>
            <a:ext cx="2998470" cy="430530"/>
          </a:xfrm>
          <a:prstGeom prst="rect">
            <a:avLst/>
          </a:prstGeom>
        </p:spPr>
        <p:txBody>
          <a:bodyPr wrap="square" lIns="0" tIns="0" rIns="0" bIns="0">
            <a:spAutoFit/>
          </a:bodyPr>
          <a:lstStyle/>
          <a:p>
            <a:pPr lvl="0"/>
            <a:r>
              <a:rPr lang="zh-CN" altLang="en-US" sz="2800" b="1" dirty="0">
                <a:solidFill>
                  <a:schemeClr val="accent3"/>
                </a:solidFill>
                <a:latin typeface="微软雅黑" panose="020B0503020204020204" pitchFamily="34" charset="-122"/>
                <a:ea typeface="微软雅黑" panose="020B0503020204020204" pitchFamily="34" charset="-122"/>
              </a:rPr>
              <a:t>机器学习</a:t>
            </a:r>
            <a:endParaRPr lang="zh-CN" altLang="en-US" sz="2800" b="1" dirty="0">
              <a:solidFill>
                <a:schemeClr val="accent3"/>
              </a:solidFill>
              <a:latin typeface="微软雅黑" panose="020B0503020204020204" pitchFamily="34" charset="-122"/>
              <a:ea typeface="微软雅黑" panose="020B0503020204020204" pitchFamily="34" charset="-122"/>
            </a:endParaRPr>
          </a:p>
        </p:txBody>
      </p:sp>
      <p:sp>
        <p:nvSpPr>
          <p:cNvPr id="12" name="椭圆 11"/>
          <p:cNvSpPr/>
          <p:nvPr/>
        </p:nvSpPr>
        <p:spPr>
          <a:xfrm>
            <a:off x="1763688" y="1454179"/>
            <a:ext cx="2232248" cy="2232248"/>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800" b="1" dirty="0">
                <a:solidFill>
                  <a:schemeClr val="bg1"/>
                </a:solidFill>
              </a:rPr>
              <a:t>03</a:t>
            </a:r>
            <a:endParaRPr lang="zh-CN" altLang="en-US" sz="8800" b="1" dirty="0">
              <a:solidFill>
                <a:schemeClr val="bg1"/>
              </a:solidFill>
            </a:endParaRP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strVal val="4*#ppt_w"/>
                                          </p:val>
                                        </p:tav>
                                        <p:tav tm="100000">
                                          <p:val>
                                            <p:strVal val="#ppt_w"/>
                                          </p:val>
                                        </p:tav>
                                      </p:tavLst>
                                    </p:anim>
                                    <p:anim calcmode="lin" valueType="num">
                                      <p:cBhvr>
                                        <p:cTn id="8" dur="500" fill="hold"/>
                                        <p:tgtEl>
                                          <p:spTgt spid="9"/>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AutoShape 61"/>
          <p:cNvSpPr>
            <a:spLocks noChangeAspect="1" noChangeArrowheads="1" noTextEdit="1"/>
          </p:cNvSpPr>
          <p:nvPr/>
        </p:nvSpPr>
        <p:spPr bwMode="auto">
          <a:xfrm rot="766448">
            <a:off x="3474448" y="1690304"/>
            <a:ext cx="2020490" cy="2020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68" tIns="34285" rIns="68568" bIns="34285"/>
          <a:lstStyle/>
          <a:p>
            <a:endParaRPr lang="zh-CN" altLang="en-US">
              <a:solidFill>
                <a:schemeClr val="tx1">
                  <a:lumMod val="65000"/>
                  <a:lumOff val="35000"/>
                </a:schemeClr>
              </a:solidFill>
            </a:endParaRPr>
          </a:p>
        </p:txBody>
      </p:sp>
      <p:sp>
        <p:nvSpPr>
          <p:cNvPr id="66" name="Freeform 67"/>
          <p:cNvSpPr/>
          <p:nvPr/>
        </p:nvSpPr>
        <p:spPr bwMode="auto">
          <a:xfrm rot="766448">
            <a:off x="3983241" y="3021423"/>
            <a:ext cx="4762" cy="5953"/>
          </a:xfrm>
          <a:custGeom>
            <a:avLst/>
            <a:gdLst>
              <a:gd name="T0" fmla="*/ 2147483646 w 5"/>
              <a:gd name="T1" fmla="*/ 2147483646 h 6"/>
              <a:gd name="T2" fmla="*/ 0 w 5"/>
              <a:gd name="T3" fmla="*/ 0 h 6"/>
              <a:gd name="T4" fmla="*/ 0 w 5"/>
              <a:gd name="T5" fmla="*/ 2147483646 h 6"/>
              <a:gd name="T6" fmla="*/ 2147483646 w 5"/>
              <a:gd name="T7" fmla="*/ 2147483646 h 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6">
                <a:moveTo>
                  <a:pt x="5" y="1"/>
                </a:moveTo>
                <a:cubicBezTo>
                  <a:pt x="0" y="0"/>
                  <a:pt x="0" y="0"/>
                  <a:pt x="0" y="0"/>
                </a:cubicBezTo>
                <a:cubicBezTo>
                  <a:pt x="0" y="2"/>
                  <a:pt x="0" y="4"/>
                  <a:pt x="0" y="6"/>
                </a:cubicBezTo>
                <a:cubicBezTo>
                  <a:pt x="2" y="4"/>
                  <a:pt x="3" y="2"/>
                  <a:pt x="5" y="1"/>
                </a:cubicBezTo>
                <a:close/>
              </a:path>
            </a:pathLst>
          </a:custGeom>
          <a:solidFill>
            <a:srgbClr val="FDB836">
              <a:alpha val="50195"/>
            </a:srgbClr>
          </a:solidFill>
          <a:ln>
            <a:noFill/>
          </a:ln>
          <a:extLst>
            <a:ext uri="{91240B29-F687-4F45-9708-019B960494DF}">
              <a14:hiddenLine xmlns:a14="http://schemas.microsoft.com/office/drawing/2010/main" w="9525">
                <a:solidFill>
                  <a:srgbClr val="000000"/>
                </a:solidFill>
                <a:round/>
              </a14:hiddenLine>
            </a:ext>
          </a:extLst>
        </p:spPr>
        <p:txBody>
          <a:bodyPr lIns="68568" tIns="34285" rIns="68568" bIns="34285"/>
          <a:lstStyle/>
          <a:p>
            <a:endParaRPr lang="zh-CN" altLang="en-US">
              <a:solidFill>
                <a:schemeClr val="tx1">
                  <a:lumMod val="65000"/>
                  <a:lumOff val="35000"/>
                </a:schemeClr>
              </a:solidFill>
            </a:endParaRPr>
          </a:p>
        </p:txBody>
      </p:sp>
      <p:sp>
        <p:nvSpPr>
          <p:cNvPr id="6" name="文本框 5"/>
          <p:cNvSpPr txBox="1"/>
          <p:nvPr/>
        </p:nvSpPr>
        <p:spPr>
          <a:xfrm>
            <a:off x="35560" y="51435"/>
            <a:ext cx="2125980" cy="368300"/>
          </a:xfrm>
          <a:prstGeom prst="rect">
            <a:avLst/>
          </a:prstGeom>
        </p:spPr>
        <p:style>
          <a:lnRef idx="0">
            <a:srgbClr val="FFFFFF"/>
          </a:lnRef>
          <a:fillRef idx="2">
            <a:schemeClr val="accent2"/>
          </a:fillRef>
          <a:effectRef idx="0">
            <a:srgbClr val="FFFFFF"/>
          </a:effectRef>
          <a:fontRef idx="minor">
            <a:schemeClr val="dk1"/>
          </a:fontRef>
        </p:style>
        <p:txBody>
          <a:bodyPr wrap="square" rtlCol="0">
            <a:spAutoFit/>
          </a:bodyPr>
          <a:p>
            <a:r>
              <a:rPr lang="en-US" altLang="zh-CN"/>
              <a:t>          </a:t>
            </a:r>
            <a:r>
              <a:rPr lang="zh-CN" altLang="zh-CN" b="1" dirty="0">
                <a:solidFill>
                  <a:schemeClr val="accent1"/>
                </a:solidFill>
                <a:latin typeface="微软雅黑" panose="020B0503020204020204" pitchFamily="34" charset="-122"/>
                <a:ea typeface="微软雅黑" panose="020B0503020204020204" pitchFamily="34" charset="-122"/>
                <a:sym typeface="+mn-ea"/>
              </a:rPr>
              <a:t>特征值化</a:t>
            </a:r>
            <a:endParaRPr lang="zh-CN" altLang="en-US"/>
          </a:p>
        </p:txBody>
      </p:sp>
      <p:pic>
        <p:nvPicPr>
          <p:cNvPr id="10" name="图片 9"/>
          <p:cNvPicPr>
            <a:picLocks noChangeAspect="1"/>
          </p:cNvPicPr>
          <p:nvPr/>
        </p:nvPicPr>
        <p:blipFill>
          <a:blip r:embed="rId1"/>
          <a:srcRect b="3708"/>
          <a:stretch>
            <a:fillRect/>
          </a:stretch>
        </p:blipFill>
        <p:spPr>
          <a:xfrm>
            <a:off x="0" y="419735"/>
            <a:ext cx="6064885" cy="2160270"/>
          </a:xfrm>
          <a:prstGeom prst="rect">
            <a:avLst/>
          </a:prstGeom>
        </p:spPr>
      </p:pic>
      <p:pic>
        <p:nvPicPr>
          <p:cNvPr id="11" name="图片 10"/>
          <p:cNvPicPr>
            <a:picLocks noChangeAspect="1"/>
          </p:cNvPicPr>
          <p:nvPr/>
        </p:nvPicPr>
        <p:blipFill>
          <a:blip r:embed="rId2"/>
          <a:stretch>
            <a:fillRect/>
          </a:stretch>
        </p:blipFill>
        <p:spPr>
          <a:xfrm>
            <a:off x="0" y="2715895"/>
            <a:ext cx="6030595" cy="2279015"/>
          </a:xfrm>
          <a:prstGeom prst="rect">
            <a:avLst/>
          </a:prstGeom>
        </p:spPr>
      </p:pic>
      <p:sp>
        <p:nvSpPr>
          <p:cNvPr id="13" name="文本框 12"/>
          <p:cNvSpPr txBox="1"/>
          <p:nvPr/>
        </p:nvSpPr>
        <p:spPr>
          <a:xfrm>
            <a:off x="6266180" y="821055"/>
            <a:ext cx="610235" cy="1476375"/>
          </a:xfrm>
          <a:prstGeom prst="rect">
            <a:avLst/>
          </a:prstGeom>
          <a:noFill/>
        </p:spPr>
        <p:txBody>
          <a:bodyPr wrap="square" rtlCol="0">
            <a:spAutoFit/>
          </a:bodyPr>
          <a:p>
            <a:pPr algn="l">
              <a:buClrTx/>
              <a:buSzTx/>
              <a:buFontTx/>
            </a:pPr>
            <a:r>
              <a:rPr lang="zh-CN" altLang="zh-CN" b="1" dirty="0">
                <a:solidFill>
                  <a:schemeClr val="accent1"/>
                </a:solidFill>
                <a:latin typeface="微软雅黑" panose="020B0503020204020204" pitchFamily="34" charset="-122"/>
                <a:ea typeface="微软雅黑" panose="020B0503020204020204" pitchFamily="34" charset="-122"/>
              </a:rPr>
              <a:t>特征值化前</a:t>
            </a:r>
            <a:endParaRPr lang="zh-CN" altLang="zh-CN" b="1" dirty="0">
              <a:solidFill>
                <a:schemeClr val="accent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6266180" y="3075940"/>
            <a:ext cx="610235" cy="1476375"/>
          </a:xfrm>
          <a:prstGeom prst="rect">
            <a:avLst/>
          </a:prstGeom>
          <a:noFill/>
        </p:spPr>
        <p:txBody>
          <a:bodyPr wrap="square" rtlCol="0">
            <a:spAutoFit/>
          </a:bodyPr>
          <a:p>
            <a:pPr algn="l">
              <a:buClrTx/>
              <a:buSzTx/>
              <a:buFontTx/>
            </a:pPr>
            <a:r>
              <a:rPr lang="zh-CN" altLang="zh-CN" b="1" dirty="0">
                <a:solidFill>
                  <a:schemeClr val="accent1"/>
                </a:solidFill>
                <a:latin typeface="微软雅黑" panose="020B0503020204020204" pitchFamily="34" charset="-122"/>
                <a:ea typeface="微软雅黑" panose="020B0503020204020204" pitchFamily="34" charset="-122"/>
              </a:rPr>
              <a:t>特征值化</a:t>
            </a:r>
            <a:r>
              <a:rPr lang="zh-CN" altLang="zh-CN" b="1" dirty="0">
                <a:solidFill>
                  <a:schemeClr val="accent1"/>
                </a:solidFill>
                <a:latin typeface="微软雅黑" panose="020B0503020204020204" pitchFamily="34" charset="-122"/>
                <a:ea typeface="微软雅黑" panose="020B0503020204020204" pitchFamily="34" charset="-122"/>
              </a:rPr>
              <a:t>后</a:t>
            </a:r>
            <a:endParaRPr lang="zh-CN" altLang="zh-CN" b="1" dirty="0">
              <a:solidFill>
                <a:schemeClr val="accent1"/>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6948805" y="821055"/>
            <a:ext cx="1943100" cy="2433320"/>
          </a:xfrm>
          <a:prstGeom prst="rect">
            <a:avLst/>
          </a:prstGeom>
          <a:noFill/>
        </p:spPr>
        <p:txBody>
          <a:bodyPr wrap="square" rtlCol="0">
            <a:noAutofit/>
          </a:bodyPr>
          <a:p>
            <a:r>
              <a:rPr lang="en-US" altLang="zh-CN" sz="1400" b="1" dirty="0">
                <a:latin typeface="微软雅黑" panose="020B0503020204020204" pitchFamily="34" charset="-122"/>
                <a:ea typeface="微软雅黑" panose="020B0503020204020204" pitchFamily="34" charset="-122"/>
                <a:sym typeface="+mn-ea"/>
              </a:rPr>
              <a:t>      </a:t>
            </a:r>
            <a:endParaRPr lang="en-US" altLang="zh-CN" sz="1400" b="1" dirty="0">
              <a:latin typeface="微软雅黑" panose="020B0503020204020204" pitchFamily="34" charset="-122"/>
              <a:ea typeface="微软雅黑" panose="020B0503020204020204" pitchFamily="34" charset="-122"/>
              <a:sym typeface="+mn-ea"/>
            </a:endParaRPr>
          </a:p>
          <a:p>
            <a:r>
              <a:rPr lang="en-US" altLang="zh-CN" sz="1400" b="1" dirty="0">
                <a:latin typeface="微软雅黑" panose="020B0503020204020204" pitchFamily="34" charset="-122"/>
                <a:ea typeface="微软雅黑" panose="020B0503020204020204" pitchFamily="34" charset="-122"/>
                <a:sym typeface="+mn-ea"/>
              </a:rPr>
              <a:t>      </a:t>
            </a:r>
            <a:r>
              <a:rPr lang="zh-CN" altLang="en-US" sz="1400" b="1" dirty="0">
                <a:latin typeface="微软雅黑" panose="020B0503020204020204" pitchFamily="34" charset="-122"/>
                <a:ea typeface="微软雅黑" panose="020B0503020204020204" pitchFamily="34" charset="-122"/>
                <a:sym typeface="+mn-ea"/>
              </a:rPr>
              <a:t>对部门列进行特征值化，通过映射对每个部门赋值，并返回</a:t>
            </a:r>
            <a:r>
              <a:rPr lang="zh-CN" altLang="en-US" sz="1400" b="1" dirty="0">
                <a:latin typeface="微软雅黑" panose="020B0503020204020204" pitchFamily="34" charset="-122"/>
                <a:ea typeface="微软雅黑" panose="020B0503020204020204" pitchFamily="34" charset="-122"/>
                <a:sym typeface="+mn-ea"/>
              </a:rPr>
              <a:t>原数据</a:t>
            </a:r>
            <a:endParaRPr lang="zh-CN" altLang="en-US" sz="1400" b="1" dirty="0">
              <a:latin typeface="微软雅黑" panose="020B0503020204020204" pitchFamily="34" charset="-122"/>
              <a:ea typeface="微软雅黑" panose="020B0503020204020204" pitchFamily="34" charset="-122"/>
              <a:sym typeface="+mn-ea"/>
            </a:endParaRPr>
          </a:p>
          <a:p>
            <a:endParaRPr lang="zh-CN" altLang="en-US" sz="1400" b="1" dirty="0">
              <a:latin typeface="微软雅黑" panose="020B0503020204020204" pitchFamily="34" charset="-122"/>
              <a:ea typeface="微软雅黑" panose="020B0503020204020204" pitchFamily="34" charset="-122"/>
              <a:sym typeface="+mn-ea"/>
            </a:endParaRPr>
          </a:p>
          <a:p>
            <a:r>
              <a:rPr lang="en-US" altLang="zh-CN" sz="1400" b="1" dirty="0">
                <a:latin typeface="微软雅黑" panose="020B0503020204020204" pitchFamily="34" charset="-122"/>
                <a:ea typeface="微软雅黑" panose="020B0503020204020204" pitchFamily="34" charset="-122"/>
                <a:sym typeface="+mn-ea"/>
              </a:rPr>
              <a:t>    'sales': 1,</a:t>
            </a:r>
            <a:endParaRPr lang="en-US" altLang="zh-CN" sz="1400" b="1" dirty="0">
              <a:latin typeface="微软雅黑" panose="020B0503020204020204" pitchFamily="34" charset="-122"/>
              <a:ea typeface="微软雅黑" panose="020B0503020204020204" pitchFamily="34" charset="-122"/>
              <a:sym typeface="+mn-ea"/>
            </a:endParaRPr>
          </a:p>
          <a:p>
            <a:r>
              <a:rPr lang="en-US" altLang="zh-CN" sz="1400" b="1" dirty="0">
                <a:latin typeface="微软雅黑" panose="020B0503020204020204" pitchFamily="34" charset="-122"/>
                <a:ea typeface="微软雅黑" panose="020B0503020204020204" pitchFamily="34" charset="-122"/>
                <a:sym typeface="+mn-ea"/>
              </a:rPr>
              <a:t>    'accounting': 2,</a:t>
            </a:r>
            <a:endParaRPr lang="en-US" altLang="zh-CN" sz="1400" b="1" dirty="0">
              <a:latin typeface="微软雅黑" panose="020B0503020204020204" pitchFamily="34" charset="-122"/>
              <a:ea typeface="微软雅黑" panose="020B0503020204020204" pitchFamily="34" charset="-122"/>
              <a:sym typeface="+mn-ea"/>
            </a:endParaRPr>
          </a:p>
          <a:p>
            <a:r>
              <a:rPr lang="en-US" altLang="zh-CN" sz="1400" b="1" dirty="0">
                <a:latin typeface="微软雅黑" panose="020B0503020204020204" pitchFamily="34" charset="-122"/>
                <a:ea typeface="微软雅黑" panose="020B0503020204020204" pitchFamily="34" charset="-122"/>
                <a:sym typeface="+mn-ea"/>
              </a:rPr>
              <a:t>    'hr': 3,</a:t>
            </a:r>
            <a:endParaRPr lang="en-US" altLang="zh-CN" sz="1400" b="1" dirty="0">
              <a:latin typeface="微软雅黑" panose="020B0503020204020204" pitchFamily="34" charset="-122"/>
              <a:ea typeface="微软雅黑" panose="020B0503020204020204" pitchFamily="34" charset="-122"/>
              <a:sym typeface="+mn-ea"/>
            </a:endParaRPr>
          </a:p>
          <a:p>
            <a:r>
              <a:rPr lang="en-US" altLang="zh-CN" sz="1400" b="1" dirty="0">
                <a:latin typeface="微软雅黑" panose="020B0503020204020204" pitchFamily="34" charset="-122"/>
                <a:ea typeface="微软雅黑" panose="020B0503020204020204" pitchFamily="34" charset="-122"/>
                <a:sym typeface="+mn-ea"/>
              </a:rPr>
              <a:t>    'technical': 4,</a:t>
            </a:r>
            <a:endParaRPr lang="en-US" altLang="zh-CN" sz="1400" b="1" dirty="0">
              <a:latin typeface="微软雅黑" panose="020B0503020204020204" pitchFamily="34" charset="-122"/>
              <a:ea typeface="微软雅黑" panose="020B0503020204020204" pitchFamily="34" charset="-122"/>
              <a:sym typeface="+mn-ea"/>
            </a:endParaRPr>
          </a:p>
          <a:p>
            <a:r>
              <a:rPr lang="en-US" altLang="zh-CN" sz="1400" b="1" dirty="0">
                <a:latin typeface="微软雅黑" panose="020B0503020204020204" pitchFamily="34" charset="-122"/>
                <a:ea typeface="微软雅黑" panose="020B0503020204020204" pitchFamily="34" charset="-122"/>
                <a:sym typeface="+mn-ea"/>
              </a:rPr>
              <a:t>    'support': 5,</a:t>
            </a:r>
            <a:endParaRPr lang="en-US" altLang="zh-CN" sz="1400" b="1" dirty="0">
              <a:latin typeface="微软雅黑" panose="020B0503020204020204" pitchFamily="34" charset="-122"/>
              <a:ea typeface="微软雅黑" panose="020B0503020204020204" pitchFamily="34" charset="-122"/>
              <a:sym typeface="+mn-ea"/>
            </a:endParaRPr>
          </a:p>
          <a:p>
            <a:r>
              <a:rPr lang="en-US" altLang="zh-CN" sz="1400" b="1" dirty="0">
                <a:latin typeface="微软雅黑" panose="020B0503020204020204" pitchFamily="34" charset="-122"/>
                <a:ea typeface="微软雅黑" panose="020B0503020204020204" pitchFamily="34" charset="-122"/>
                <a:sym typeface="+mn-ea"/>
              </a:rPr>
              <a:t>    'management': 6,</a:t>
            </a:r>
            <a:endParaRPr lang="en-US" altLang="zh-CN" sz="1400" b="1" dirty="0">
              <a:latin typeface="微软雅黑" panose="020B0503020204020204" pitchFamily="34" charset="-122"/>
              <a:ea typeface="微软雅黑" panose="020B0503020204020204" pitchFamily="34" charset="-122"/>
              <a:sym typeface="+mn-ea"/>
            </a:endParaRPr>
          </a:p>
          <a:p>
            <a:r>
              <a:rPr lang="en-US" altLang="zh-CN" sz="1400" b="1" dirty="0">
                <a:latin typeface="微软雅黑" panose="020B0503020204020204" pitchFamily="34" charset="-122"/>
                <a:ea typeface="微软雅黑" panose="020B0503020204020204" pitchFamily="34" charset="-122"/>
                <a:sym typeface="+mn-ea"/>
              </a:rPr>
              <a:t>    'IT': 7,</a:t>
            </a:r>
            <a:endParaRPr lang="en-US" altLang="zh-CN" sz="1400" b="1" dirty="0">
              <a:latin typeface="微软雅黑" panose="020B0503020204020204" pitchFamily="34" charset="-122"/>
              <a:ea typeface="微软雅黑" panose="020B0503020204020204" pitchFamily="34" charset="-122"/>
              <a:sym typeface="+mn-ea"/>
            </a:endParaRPr>
          </a:p>
          <a:p>
            <a:r>
              <a:rPr lang="en-US" altLang="zh-CN" sz="1400" b="1" dirty="0">
                <a:latin typeface="微软雅黑" panose="020B0503020204020204" pitchFamily="34" charset="-122"/>
                <a:ea typeface="微软雅黑" panose="020B0503020204020204" pitchFamily="34" charset="-122"/>
                <a:sym typeface="+mn-ea"/>
              </a:rPr>
              <a:t>    'product_mng': 8,</a:t>
            </a:r>
            <a:endParaRPr lang="en-US" altLang="zh-CN" sz="1400" b="1" dirty="0">
              <a:latin typeface="微软雅黑" panose="020B0503020204020204" pitchFamily="34" charset="-122"/>
              <a:ea typeface="微软雅黑" panose="020B0503020204020204" pitchFamily="34" charset="-122"/>
              <a:sym typeface="+mn-ea"/>
            </a:endParaRPr>
          </a:p>
          <a:p>
            <a:r>
              <a:rPr lang="en-US" altLang="zh-CN" sz="1400" b="1" dirty="0">
                <a:latin typeface="微软雅黑" panose="020B0503020204020204" pitchFamily="34" charset="-122"/>
                <a:ea typeface="微软雅黑" panose="020B0503020204020204" pitchFamily="34" charset="-122"/>
                <a:sym typeface="+mn-ea"/>
              </a:rPr>
              <a:t>    'marketing': 9,</a:t>
            </a:r>
            <a:endParaRPr lang="en-US" altLang="zh-CN" sz="1400" b="1" dirty="0">
              <a:latin typeface="微软雅黑" panose="020B0503020204020204" pitchFamily="34" charset="-122"/>
              <a:ea typeface="微软雅黑" panose="020B0503020204020204" pitchFamily="34" charset="-122"/>
              <a:sym typeface="+mn-ea"/>
            </a:endParaRPr>
          </a:p>
          <a:p>
            <a:r>
              <a:rPr lang="en-US" altLang="zh-CN" sz="1400" b="1" dirty="0">
                <a:latin typeface="微软雅黑" panose="020B0503020204020204" pitchFamily="34" charset="-122"/>
                <a:ea typeface="微软雅黑" panose="020B0503020204020204" pitchFamily="34" charset="-122"/>
                <a:sym typeface="+mn-ea"/>
              </a:rPr>
              <a:t>    'RandD': 10</a:t>
            </a:r>
            <a:endParaRPr lang="en-US" altLang="zh-CN" sz="1400" b="1" dirty="0">
              <a:latin typeface="微软雅黑" panose="020B0503020204020204" pitchFamily="34" charset="-122"/>
              <a:ea typeface="微软雅黑" panose="020B0503020204020204" pitchFamily="34" charset="-122"/>
              <a:sym typeface="+mn-ea"/>
            </a:endParaRPr>
          </a:p>
        </p:txBody>
      </p:sp>
    </p:spTree>
  </p:cSld>
  <p:clrMapOvr>
    <a:masterClrMapping/>
  </p:clrMapOvr>
  <p:transition spd="med">
    <p:comb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nodePh="1">
                                  <p:stCondLst>
                                    <p:cond delay="0"/>
                                  </p:stCondLst>
                                  <p:endCondLst>
                                    <p:cond evt="begin" delay="0">
                                      <p:tn val="5"/>
                                    </p:cond>
                                  </p:end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1000" fill="hold"/>
                                        <p:tgtEl>
                                          <p:spTgt spid="61"/>
                                        </p:tgtEl>
                                        <p:attrNameLst>
                                          <p:attrName>ppt_x</p:attrName>
                                        </p:attrNameLst>
                                      </p:cBhvr>
                                      <p:tavLst>
                                        <p:tav tm="0">
                                          <p:val>
                                            <p:strVal val="#ppt_x"/>
                                          </p:val>
                                        </p:tav>
                                        <p:tav tm="100000">
                                          <p:val>
                                            <p:strVal val="#ppt_x"/>
                                          </p:val>
                                        </p:tav>
                                      </p:tavLst>
                                    </p:anim>
                                    <p:anim calcmode="lin" valueType="num">
                                      <p:cBhvr additive="base">
                                        <p:cTn id="8" dur="1000" fill="hold"/>
                                        <p:tgtEl>
                                          <p:spTgt spid="61"/>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66"/>
                                        </p:tgtEl>
                                        <p:attrNameLst>
                                          <p:attrName>style.visibility</p:attrName>
                                        </p:attrNameLst>
                                      </p:cBhvr>
                                      <p:to>
                                        <p:strVal val="visible"/>
                                      </p:to>
                                    </p:set>
                                    <p:anim calcmode="lin" valueType="num">
                                      <p:cBhvr additive="base">
                                        <p:cTn id="11" dur="1000" fill="hold"/>
                                        <p:tgtEl>
                                          <p:spTgt spid="66"/>
                                        </p:tgtEl>
                                        <p:attrNameLst>
                                          <p:attrName>ppt_x</p:attrName>
                                        </p:attrNameLst>
                                      </p:cBhvr>
                                      <p:tavLst>
                                        <p:tav tm="0">
                                          <p:val>
                                            <p:strVal val="#ppt_x"/>
                                          </p:val>
                                        </p:tav>
                                        <p:tav tm="100000">
                                          <p:val>
                                            <p:strVal val="#ppt_x"/>
                                          </p:val>
                                        </p:tav>
                                      </p:tavLst>
                                    </p:anim>
                                    <p:anim calcmode="lin" valueType="num">
                                      <p:cBhvr additive="base">
                                        <p:cTn id="12" dur="1000" fill="hold"/>
                                        <p:tgtEl>
                                          <p:spTgt spid="6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6"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41"/>
          <p:cNvGrpSpPr/>
          <p:nvPr>
            <p:custDataLst>
              <p:tags r:id="rId1"/>
            </p:custDataLst>
          </p:nvPr>
        </p:nvGrpSpPr>
        <p:grpSpPr bwMode="auto">
          <a:xfrm>
            <a:off x="4493339" y="1670203"/>
            <a:ext cx="441833" cy="400110"/>
            <a:chOff x="2727102" y="1805798"/>
            <a:chExt cx="798858" cy="723619"/>
          </a:xfrm>
        </p:grpSpPr>
        <p:grpSp>
          <p:nvGrpSpPr>
            <p:cNvPr id="17" name="组合 35"/>
            <p:cNvGrpSpPr/>
            <p:nvPr/>
          </p:nvGrpSpPr>
          <p:grpSpPr bwMode="auto">
            <a:xfrm>
              <a:off x="2727102" y="1809520"/>
              <a:ext cx="789301" cy="711133"/>
              <a:chOff x="3696385" y="1762464"/>
              <a:chExt cx="2543112" cy="2379436"/>
            </a:xfrm>
          </p:grpSpPr>
          <p:sp>
            <p:nvSpPr>
              <p:cNvPr id="29" name="矩形 28"/>
              <p:cNvSpPr/>
              <p:nvPr>
                <p:custDataLst>
                  <p:tags r:id="rId2"/>
                </p:custDataLst>
              </p:nvPr>
            </p:nvSpPr>
            <p:spPr>
              <a:xfrm>
                <a:off x="3855008" y="1760639"/>
                <a:ext cx="2379374" cy="2381261"/>
              </a:xfrm>
              <a:prstGeom prst="rect">
                <a:avLst/>
              </a:prstGeom>
              <a:solidFill>
                <a:schemeClr val="accent1">
                  <a:alpha val="89000"/>
                </a:schemeClr>
              </a:solidFill>
              <a:ln w="9525">
                <a:solidFill>
                  <a:schemeClr val="bg1"/>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chemeClr val="bg1"/>
                  </a:solidFill>
                </a:endParaRPr>
              </a:p>
            </p:txBody>
          </p:sp>
          <p:sp>
            <p:nvSpPr>
              <p:cNvPr id="30" name="矩形 34"/>
              <p:cNvSpPr/>
              <p:nvPr>
                <p:custDataLst>
                  <p:tags r:id="rId3"/>
                </p:custDataLst>
              </p:nvPr>
            </p:nvSpPr>
            <p:spPr>
              <a:xfrm>
                <a:off x="3696385" y="1803162"/>
                <a:ext cx="2543112" cy="1041802"/>
              </a:xfrm>
              <a:custGeom>
                <a:avLst/>
                <a:gdLst>
                  <a:gd name="connsiteX0" fmla="*/ 0 w 658424"/>
                  <a:gd name="connsiteY0" fmla="*/ 0 h 286509"/>
                  <a:gd name="connsiteX1" fmla="*/ 658424 w 658424"/>
                  <a:gd name="connsiteY1" fmla="*/ 0 h 286509"/>
                  <a:gd name="connsiteX2" fmla="*/ 658424 w 658424"/>
                  <a:gd name="connsiteY2" fmla="*/ 286509 h 286509"/>
                  <a:gd name="connsiteX3" fmla="*/ 0 w 658424"/>
                  <a:gd name="connsiteY3" fmla="*/ 286509 h 286509"/>
                  <a:gd name="connsiteX4" fmla="*/ 0 w 658424"/>
                  <a:gd name="connsiteY4" fmla="*/ 0 h 286509"/>
                  <a:gd name="connsiteX0-1" fmla="*/ 0 w 658424"/>
                  <a:gd name="connsiteY0-2" fmla="*/ 0 h 286509"/>
                  <a:gd name="connsiteX1-3" fmla="*/ 658424 w 658424"/>
                  <a:gd name="connsiteY1-4" fmla="*/ 0 h 286509"/>
                  <a:gd name="connsiteX2-5" fmla="*/ 658424 w 658424"/>
                  <a:gd name="connsiteY2-6" fmla="*/ 286509 h 286509"/>
                  <a:gd name="connsiteX3-7" fmla="*/ 0 w 658424"/>
                  <a:gd name="connsiteY3-8" fmla="*/ 286509 h 286509"/>
                  <a:gd name="connsiteX4-9" fmla="*/ 0 w 658424"/>
                  <a:gd name="connsiteY4-10" fmla="*/ 0 h 286509"/>
                  <a:gd name="connsiteX0-11" fmla="*/ 0 w 658424"/>
                  <a:gd name="connsiteY0-12" fmla="*/ 0 h 410686"/>
                  <a:gd name="connsiteX1-13" fmla="*/ 658424 w 658424"/>
                  <a:gd name="connsiteY1-14" fmla="*/ 0 h 410686"/>
                  <a:gd name="connsiteX2-15" fmla="*/ 658424 w 658424"/>
                  <a:gd name="connsiteY2-16" fmla="*/ 286509 h 410686"/>
                  <a:gd name="connsiteX3-17" fmla="*/ 0 w 658424"/>
                  <a:gd name="connsiteY3-18" fmla="*/ 286509 h 410686"/>
                  <a:gd name="connsiteX4-19" fmla="*/ 0 w 658424"/>
                  <a:gd name="connsiteY4-20" fmla="*/ 0 h 410686"/>
                  <a:gd name="connsiteX0-21" fmla="*/ 0 w 658424"/>
                  <a:gd name="connsiteY0-22" fmla="*/ 0 h 410686"/>
                  <a:gd name="connsiteX1-23" fmla="*/ 658424 w 658424"/>
                  <a:gd name="connsiteY1-24" fmla="*/ 0 h 410686"/>
                  <a:gd name="connsiteX2-25" fmla="*/ 658424 w 658424"/>
                  <a:gd name="connsiteY2-26" fmla="*/ 286509 h 410686"/>
                  <a:gd name="connsiteX3-27" fmla="*/ 0 w 658424"/>
                  <a:gd name="connsiteY3-28" fmla="*/ 286509 h 410686"/>
                  <a:gd name="connsiteX4-29" fmla="*/ 0 w 658424"/>
                  <a:gd name="connsiteY4-30" fmla="*/ 0 h 410686"/>
                  <a:gd name="connsiteX0-31" fmla="*/ 0 w 658424"/>
                  <a:gd name="connsiteY0-32" fmla="*/ 0 h 393753"/>
                  <a:gd name="connsiteX1-33" fmla="*/ 658424 w 658424"/>
                  <a:gd name="connsiteY1-34" fmla="*/ 0 h 393753"/>
                  <a:gd name="connsiteX2-35" fmla="*/ 658424 w 658424"/>
                  <a:gd name="connsiteY2-36" fmla="*/ 286509 h 393753"/>
                  <a:gd name="connsiteX3-37" fmla="*/ 0 w 658424"/>
                  <a:gd name="connsiteY3-38" fmla="*/ 286509 h 393753"/>
                  <a:gd name="connsiteX4-39" fmla="*/ 0 w 658424"/>
                  <a:gd name="connsiteY4-40" fmla="*/ 0 h 393753"/>
                  <a:gd name="connsiteX0-41" fmla="*/ 45292 w 703716"/>
                  <a:gd name="connsiteY0-42" fmla="*/ 0 h 371837"/>
                  <a:gd name="connsiteX1-43" fmla="*/ 703716 w 703716"/>
                  <a:gd name="connsiteY1-44" fmla="*/ 0 h 371837"/>
                  <a:gd name="connsiteX2-45" fmla="*/ 703716 w 703716"/>
                  <a:gd name="connsiteY2-46" fmla="*/ 286509 h 371837"/>
                  <a:gd name="connsiteX3-47" fmla="*/ 0 w 703716"/>
                  <a:gd name="connsiteY3-48" fmla="*/ 180681 h 371837"/>
                  <a:gd name="connsiteX4-49" fmla="*/ 45292 w 703716"/>
                  <a:gd name="connsiteY4-50" fmla="*/ 0 h 37183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03716" h="371837">
                    <a:moveTo>
                      <a:pt x="45292" y="0"/>
                    </a:moveTo>
                    <a:lnTo>
                      <a:pt x="703716" y="0"/>
                    </a:lnTo>
                    <a:lnTo>
                      <a:pt x="703716" y="286509"/>
                    </a:lnTo>
                    <a:cubicBezTo>
                      <a:pt x="458841" y="527809"/>
                      <a:pt x="219475" y="180681"/>
                      <a:pt x="0" y="180681"/>
                    </a:cubicBezTo>
                    <a:lnTo>
                      <a:pt x="45292" y="0"/>
                    </a:lnTo>
                    <a:close/>
                  </a:path>
                </a:pathLst>
              </a:custGeom>
              <a:solidFill>
                <a:schemeClr val="bg1">
                  <a:alpha val="18000"/>
                </a:schemeClr>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chemeClr val="bg1"/>
                  </a:solidFill>
                </a:endParaRPr>
              </a:p>
            </p:txBody>
          </p:sp>
        </p:grpSp>
        <p:sp>
          <p:nvSpPr>
            <p:cNvPr id="28" name="文本框 39"/>
            <p:cNvSpPr txBox="1">
              <a:spLocks noChangeArrowheads="1"/>
            </p:cNvSpPr>
            <p:nvPr>
              <p:custDataLst>
                <p:tags r:id="rId4"/>
              </p:custDataLst>
            </p:nvPr>
          </p:nvSpPr>
          <p:spPr bwMode="auto">
            <a:xfrm>
              <a:off x="2766020" y="1805798"/>
              <a:ext cx="759940" cy="723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2000" dirty="0">
                  <a:solidFill>
                    <a:schemeClr val="bg1"/>
                  </a:solidFill>
                  <a:latin typeface="Impact" panose="020B0806030902050204" pitchFamily="34" charset="0"/>
                  <a:ea typeface="时尚中黑简体" pitchFamily="2" charset="-122"/>
                  <a:cs typeface="Arial" panose="020B0604020202020204" pitchFamily="34" charset="0"/>
                </a:rPr>
                <a:t>01</a:t>
              </a:r>
              <a:endParaRPr lang="zh-CN" altLang="en-US" sz="2000" dirty="0">
                <a:solidFill>
                  <a:schemeClr val="bg1"/>
                </a:solidFill>
                <a:latin typeface="Impact" panose="020B0806030902050204" pitchFamily="34" charset="0"/>
                <a:ea typeface="时尚中黑简体" pitchFamily="2" charset="-122"/>
                <a:cs typeface="Arial" panose="020B0604020202020204" pitchFamily="34" charset="0"/>
              </a:endParaRPr>
            </a:p>
          </p:txBody>
        </p:sp>
      </p:grpSp>
      <p:grpSp>
        <p:nvGrpSpPr>
          <p:cNvPr id="31" name="组合 42"/>
          <p:cNvGrpSpPr/>
          <p:nvPr>
            <p:custDataLst>
              <p:tags r:id="rId5"/>
            </p:custDataLst>
          </p:nvPr>
        </p:nvGrpSpPr>
        <p:grpSpPr bwMode="auto">
          <a:xfrm>
            <a:off x="5125406" y="1671767"/>
            <a:ext cx="2830970" cy="410007"/>
            <a:chOff x="3859762" y="1809521"/>
            <a:chExt cx="5116559" cy="740587"/>
          </a:xfrm>
        </p:grpSpPr>
        <p:grpSp>
          <p:nvGrpSpPr>
            <p:cNvPr id="32" name="组合 36"/>
            <p:cNvGrpSpPr/>
            <p:nvPr/>
          </p:nvGrpSpPr>
          <p:grpSpPr bwMode="auto">
            <a:xfrm>
              <a:off x="3859762" y="1809521"/>
              <a:ext cx="5116559" cy="711133"/>
              <a:chOff x="3856314" y="1762464"/>
              <a:chExt cx="2383183" cy="2379436"/>
            </a:xfrm>
          </p:grpSpPr>
          <p:sp>
            <p:nvSpPr>
              <p:cNvPr id="34" name="矩形 33"/>
              <p:cNvSpPr/>
              <p:nvPr>
                <p:custDataLst>
                  <p:tags r:id="rId6"/>
                </p:custDataLst>
              </p:nvPr>
            </p:nvSpPr>
            <p:spPr>
              <a:xfrm>
                <a:off x="3856314" y="1763631"/>
                <a:ext cx="2379486" cy="2378269"/>
              </a:xfrm>
              <a:prstGeom prst="rect">
                <a:avLst/>
              </a:prstGeom>
              <a:solidFill>
                <a:schemeClr val="accent1">
                  <a:alpha val="89000"/>
                </a:schemeClr>
              </a:solidFill>
              <a:ln w="9525">
                <a:solidFill>
                  <a:schemeClr val="bg1"/>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chemeClr val="bg1"/>
                  </a:solidFill>
                </a:endParaRPr>
              </a:p>
            </p:txBody>
          </p:sp>
          <p:sp>
            <p:nvSpPr>
              <p:cNvPr id="35" name="矩形 34"/>
              <p:cNvSpPr/>
              <p:nvPr>
                <p:custDataLst>
                  <p:tags r:id="rId7"/>
                </p:custDataLst>
              </p:nvPr>
            </p:nvSpPr>
            <p:spPr>
              <a:xfrm>
                <a:off x="3860011" y="1806100"/>
                <a:ext cx="2379486" cy="1576663"/>
              </a:xfrm>
              <a:custGeom>
                <a:avLst/>
                <a:gdLst>
                  <a:gd name="connsiteX0" fmla="*/ 0 w 658424"/>
                  <a:gd name="connsiteY0" fmla="*/ 0 h 286509"/>
                  <a:gd name="connsiteX1" fmla="*/ 658424 w 658424"/>
                  <a:gd name="connsiteY1" fmla="*/ 0 h 286509"/>
                  <a:gd name="connsiteX2" fmla="*/ 658424 w 658424"/>
                  <a:gd name="connsiteY2" fmla="*/ 286509 h 286509"/>
                  <a:gd name="connsiteX3" fmla="*/ 0 w 658424"/>
                  <a:gd name="connsiteY3" fmla="*/ 286509 h 286509"/>
                  <a:gd name="connsiteX4" fmla="*/ 0 w 658424"/>
                  <a:gd name="connsiteY4" fmla="*/ 0 h 286509"/>
                  <a:gd name="connsiteX0-1" fmla="*/ 0 w 658424"/>
                  <a:gd name="connsiteY0-2" fmla="*/ 0 h 286509"/>
                  <a:gd name="connsiteX1-3" fmla="*/ 658424 w 658424"/>
                  <a:gd name="connsiteY1-4" fmla="*/ 0 h 286509"/>
                  <a:gd name="connsiteX2-5" fmla="*/ 658424 w 658424"/>
                  <a:gd name="connsiteY2-6" fmla="*/ 286509 h 286509"/>
                  <a:gd name="connsiteX3-7" fmla="*/ 0 w 658424"/>
                  <a:gd name="connsiteY3-8" fmla="*/ 286509 h 286509"/>
                  <a:gd name="connsiteX4-9" fmla="*/ 0 w 658424"/>
                  <a:gd name="connsiteY4-10" fmla="*/ 0 h 286509"/>
                  <a:gd name="connsiteX0-11" fmla="*/ 0 w 658424"/>
                  <a:gd name="connsiteY0-12" fmla="*/ 0 h 410686"/>
                  <a:gd name="connsiteX1-13" fmla="*/ 658424 w 658424"/>
                  <a:gd name="connsiteY1-14" fmla="*/ 0 h 410686"/>
                  <a:gd name="connsiteX2-15" fmla="*/ 658424 w 658424"/>
                  <a:gd name="connsiteY2-16" fmla="*/ 286509 h 410686"/>
                  <a:gd name="connsiteX3-17" fmla="*/ 0 w 658424"/>
                  <a:gd name="connsiteY3-18" fmla="*/ 286509 h 410686"/>
                  <a:gd name="connsiteX4-19" fmla="*/ 0 w 658424"/>
                  <a:gd name="connsiteY4-20" fmla="*/ 0 h 410686"/>
                  <a:gd name="connsiteX0-21" fmla="*/ 0 w 658424"/>
                  <a:gd name="connsiteY0-22" fmla="*/ 0 h 410686"/>
                  <a:gd name="connsiteX1-23" fmla="*/ 658424 w 658424"/>
                  <a:gd name="connsiteY1-24" fmla="*/ 0 h 410686"/>
                  <a:gd name="connsiteX2-25" fmla="*/ 658424 w 658424"/>
                  <a:gd name="connsiteY2-26" fmla="*/ 286509 h 410686"/>
                  <a:gd name="connsiteX3-27" fmla="*/ 0 w 658424"/>
                  <a:gd name="connsiteY3-28" fmla="*/ 286509 h 410686"/>
                  <a:gd name="connsiteX4-29" fmla="*/ 0 w 658424"/>
                  <a:gd name="connsiteY4-30" fmla="*/ 0 h 410686"/>
                  <a:gd name="connsiteX0-31" fmla="*/ 0 w 658424"/>
                  <a:gd name="connsiteY0-32" fmla="*/ 0 h 393753"/>
                  <a:gd name="connsiteX1-33" fmla="*/ 658424 w 658424"/>
                  <a:gd name="connsiteY1-34" fmla="*/ 0 h 393753"/>
                  <a:gd name="connsiteX2-35" fmla="*/ 658424 w 658424"/>
                  <a:gd name="connsiteY2-36" fmla="*/ 286509 h 393753"/>
                  <a:gd name="connsiteX3-37" fmla="*/ 0 w 658424"/>
                  <a:gd name="connsiteY3-38" fmla="*/ 286509 h 393753"/>
                  <a:gd name="connsiteX4-39" fmla="*/ 0 w 658424"/>
                  <a:gd name="connsiteY4-40" fmla="*/ 0 h 393753"/>
                  <a:gd name="connsiteX0-41" fmla="*/ 45292 w 703716"/>
                  <a:gd name="connsiteY0-42" fmla="*/ 0 h 371837"/>
                  <a:gd name="connsiteX1-43" fmla="*/ 703716 w 703716"/>
                  <a:gd name="connsiteY1-44" fmla="*/ 0 h 371837"/>
                  <a:gd name="connsiteX2-45" fmla="*/ 703716 w 703716"/>
                  <a:gd name="connsiteY2-46" fmla="*/ 286509 h 371837"/>
                  <a:gd name="connsiteX3-47" fmla="*/ 0 w 703716"/>
                  <a:gd name="connsiteY3-48" fmla="*/ 180681 h 371837"/>
                  <a:gd name="connsiteX4-49" fmla="*/ 45292 w 703716"/>
                  <a:gd name="connsiteY4-50" fmla="*/ 0 h 371837"/>
                  <a:gd name="connsiteX0-51" fmla="*/ 45292 w 703716"/>
                  <a:gd name="connsiteY0-52" fmla="*/ 0 h 525639"/>
                  <a:gd name="connsiteX1-53" fmla="*/ 703716 w 703716"/>
                  <a:gd name="connsiteY1-54" fmla="*/ 0 h 525639"/>
                  <a:gd name="connsiteX2-55" fmla="*/ 703716 w 703716"/>
                  <a:gd name="connsiteY2-56" fmla="*/ 286509 h 525639"/>
                  <a:gd name="connsiteX3-57" fmla="*/ 0 w 703716"/>
                  <a:gd name="connsiteY3-58" fmla="*/ 180681 h 525639"/>
                  <a:gd name="connsiteX4-59" fmla="*/ 45292 w 703716"/>
                  <a:gd name="connsiteY4-60" fmla="*/ 0 h 525639"/>
                  <a:gd name="connsiteX0-61" fmla="*/ 45292 w 703716"/>
                  <a:gd name="connsiteY0-62" fmla="*/ 0 h 286509"/>
                  <a:gd name="connsiteX1-63" fmla="*/ 703716 w 703716"/>
                  <a:gd name="connsiteY1-64" fmla="*/ 0 h 286509"/>
                  <a:gd name="connsiteX2-65" fmla="*/ 703716 w 703716"/>
                  <a:gd name="connsiteY2-66" fmla="*/ 286509 h 286509"/>
                  <a:gd name="connsiteX3-67" fmla="*/ 0 w 703716"/>
                  <a:gd name="connsiteY3-68" fmla="*/ 180681 h 286509"/>
                  <a:gd name="connsiteX4-69" fmla="*/ 45292 w 703716"/>
                  <a:gd name="connsiteY4-70" fmla="*/ 0 h 286509"/>
                  <a:gd name="connsiteX0-71" fmla="*/ 0 w 658424"/>
                  <a:gd name="connsiteY0-72" fmla="*/ 0 h 474648"/>
                  <a:gd name="connsiteX1-73" fmla="*/ 658424 w 658424"/>
                  <a:gd name="connsiteY1-74" fmla="*/ 0 h 474648"/>
                  <a:gd name="connsiteX2-75" fmla="*/ 658424 w 658424"/>
                  <a:gd name="connsiteY2-76" fmla="*/ 286509 h 474648"/>
                  <a:gd name="connsiteX3-77" fmla="*/ 2177 w 658424"/>
                  <a:gd name="connsiteY3-78" fmla="*/ 474648 h 474648"/>
                  <a:gd name="connsiteX4-79" fmla="*/ 0 w 658424"/>
                  <a:gd name="connsiteY4-80" fmla="*/ 0 h 474648"/>
                  <a:gd name="connsiteX0-81" fmla="*/ 0 w 658424"/>
                  <a:gd name="connsiteY0-82" fmla="*/ 0 h 474648"/>
                  <a:gd name="connsiteX1-83" fmla="*/ 658424 w 658424"/>
                  <a:gd name="connsiteY1-84" fmla="*/ 0 h 474648"/>
                  <a:gd name="connsiteX2-85" fmla="*/ 658424 w 658424"/>
                  <a:gd name="connsiteY2-86" fmla="*/ 286509 h 474648"/>
                  <a:gd name="connsiteX3-87" fmla="*/ 2177 w 658424"/>
                  <a:gd name="connsiteY3-88" fmla="*/ 474648 h 474648"/>
                  <a:gd name="connsiteX4-89" fmla="*/ 0 w 658424"/>
                  <a:gd name="connsiteY4-90" fmla="*/ 0 h 474648"/>
                  <a:gd name="connsiteX0-91" fmla="*/ 0 w 658424"/>
                  <a:gd name="connsiteY0-92" fmla="*/ 0 h 478579"/>
                  <a:gd name="connsiteX1-93" fmla="*/ 658424 w 658424"/>
                  <a:gd name="connsiteY1-94" fmla="*/ 0 h 478579"/>
                  <a:gd name="connsiteX2-95" fmla="*/ 658424 w 658424"/>
                  <a:gd name="connsiteY2-96" fmla="*/ 286509 h 478579"/>
                  <a:gd name="connsiteX3-97" fmla="*/ 2177 w 658424"/>
                  <a:gd name="connsiteY3-98" fmla="*/ 474648 h 478579"/>
                  <a:gd name="connsiteX4-99" fmla="*/ 0 w 658424"/>
                  <a:gd name="connsiteY4-100" fmla="*/ 0 h 478579"/>
                  <a:gd name="connsiteX0-101" fmla="*/ 0 w 658424"/>
                  <a:gd name="connsiteY0-102" fmla="*/ 0 h 477010"/>
                  <a:gd name="connsiteX1-103" fmla="*/ 658424 w 658424"/>
                  <a:gd name="connsiteY1-104" fmla="*/ 0 h 477010"/>
                  <a:gd name="connsiteX2-105" fmla="*/ 658424 w 658424"/>
                  <a:gd name="connsiteY2-106" fmla="*/ 286509 h 477010"/>
                  <a:gd name="connsiteX3-107" fmla="*/ 2177 w 658424"/>
                  <a:gd name="connsiteY3-108" fmla="*/ 474648 h 477010"/>
                  <a:gd name="connsiteX4-109" fmla="*/ 0 w 658424"/>
                  <a:gd name="connsiteY4-110" fmla="*/ 0 h 477010"/>
                  <a:gd name="connsiteX0-111" fmla="*/ 0 w 658424"/>
                  <a:gd name="connsiteY0-112" fmla="*/ 0 h 505769"/>
                  <a:gd name="connsiteX1-113" fmla="*/ 658424 w 658424"/>
                  <a:gd name="connsiteY1-114" fmla="*/ 0 h 505769"/>
                  <a:gd name="connsiteX2-115" fmla="*/ 658424 w 658424"/>
                  <a:gd name="connsiteY2-116" fmla="*/ 286509 h 505769"/>
                  <a:gd name="connsiteX3-117" fmla="*/ 2177 w 658424"/>
                  <a:gd name="connsiteY3-118" fmla="*/ 474648 h 505769"/>
                  <a:gd name="connsiteX4-119" fmla="*/ 0 w 658424"/>
                  <a:gd name="connsiteY4-120" fmla="*/ 0 h 505769"/>
                  <a:gd name="connsiteX0-121" fmla="*/ 0 w 658424"/>
                  <a:gd name="connsiteY0-122" fmla="*/ 0 h 525981"/>
                  <a:gd name="connsiteX1-123" fmla="*/ 658424 w 658424"/>
                  <a:gd name="connsiteY1-124" fmla="*/ 0 h 525981"/>
                  <a:gd name="connsiteX2-125" fmla="*/ 658424 w 658424"/>
                  <a:gd name="connsiteY2-126" fmla="*/ 286509 h 525981"/>
                  <a:gd name="connsiteX3-127" fmla="*/ 2177 w 658424"/>
                  <a:gd name="connsiteY3-128" fmla="*/ 474648 h 525981"/>
                  <a:gd name="connsiteX4-129" fmla="*/ 0 w 658424"/>
                  <a:gd name="connsiteY4-130" fmla="*/ 0 h 525981"/>
                  <a:gd name="connsiteX0-131" fmla="*/ 0 w 658424"/>
                  <a:gd name="connsiteY0-132" fmla="*/ 0 h 436868"/>
                  <a:gd name="connsiteX1-133" fmla="*/ 658424 w 658424"/>
                  <a:gd name="connsiteY1-134" fmla="*/ 0 h 436868"/>
                  <a:gd name="connsiteX2-135" fmla="*/ 658424 w 658424"/>
                  <a:gd name="connsiteY2-136" fmla="*/ 286509 h 436868"/>
                  <a:gd name="connsiteX3-137" fmla="*/ 2177 w 658424"/>
                  <a:gd name="connsiteY3-138" fmla="*/ 251233 h 436868"/>
                  <a:gd name="connsiteX4-139" fmla="*/ 0 w 658424"/>
                  <a:gd name="connsiteY4-140" fmla="*/ 0 h 43686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58424" h="436868">
                    <a:moveTo>
                      <a:pt x="0" y="0"/>
                    </a:moveTo>
                    <a:lnTo>
                      <a:pt x="658424" y="0"/>
                    </a:lnTo>
                    <a:lnTo>
                      <a:pt x="658424" y="286509"/>
                    </a:lnTo>
                    <a:cubicBezTo>
                      <a:pt x="356259" y="621878"/>
                      <a:pt x="90702" y="298268"/>
                      <a:pt x="2177" y="251233"/>
                    </a:cubicBezTo>
                    <a:cubicBezTo>
                      <a:pt x="1451" y="93017"/>
                      <a:pt x="726" y="158216"/>
                      <a:pt x="0" y="0"/>
                    </a:cubicBezTo>
                    <a:close/>
                  </a:path>
                </a:pathLst>
              </a:custGeom>
              <a:solidFill>
                <a:schemeClr val="bg1">
                  <a:alpha val="18000"/>
                </a:schemeClr>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chemeClr val="bg1"/>
                  </a:solidFill>
                </a:endParaRPr>
              </a:p>
            </p:txBody>
          </p:sp>
        </p:grpSp>
        <p:sp>
          <p:nvSpPr>
            <p:cNvPr id="33" name="矩形 32"/>
            <p:cNvSpPr/>
            <p:nvPr>
              <p:custDataLst>
                <p:tags r:id="rId8"/>
              </p:custDataLst>
            </p:nvPr>
          </p:nvSpPr>
          <p:spPr>
            <a:xfrm>
              <a:off x="4576521" y="1941059"/>
              <a:ext cx="3268560" cy="609049"/>
            </a:xfrm>
            <a:prstGeom prst="rect">
              <a:avLst/>
            </a:prstGeom>
          </p:spPr>
          <p:txBody>
            <a:bodyPr wrap="none">
              <a:spAutoFit/>
            </a:bodyPr>
            <a:lstStyle/>
            <a:p>
              <a:pPr lvl="0"/>
              <a:r>
                <a:rPr lang="zh-CN" altLang="zh-CN" sz="1600" b="1" dirty="0">
                  <a:solidFill>
                    <a:schemeClr val="bg1"/>
                  </a:solidFill>
                  <a:latin typeface="微软雅黑" panose="020B0503020204020204" pitchFamily="34" charset="-122"/>
                  <a:ea typeface="微软雅黑" panose="020B0503020204020204" pitchFamily="34" charset="-122"/>
                </a:rPr>
                <a:t>数据查看与</a:t>
              </a:r>
              <a:r>
                <a:rPr lang="zh-CN" altLang="zh-CN" sz="1600" b="1" dirty="0">
                  <a:solidFill>
                    <a:schemeClr val="bg1"/>
                  </a:solidFill>
                  <a:latin typeface="微软雅黑" panose="020B0503020204020204" pitchFamily="34" charset="-122"/>
                  <a:ea typeface="微软雅黑" panose="020B0503020204020204" pitchFamily="34" charset="-122"/>
                </a:rPr>
                <a:t>预处理</a:t>
              </a:r>
              <a:endParaRPr lang="zh-CN" altLang="zh-CN" sz="1600" b="1" dirty="0">
                <a:solidFill>
                  <a:schemeClr val="bg1"/>
                </a:solidFill>
                <a:latin typeface="微软雅黑" panose="020B0503020204020204" pitchFamily="34" charset="-122"/>
                <a:ea typeface="微软雅黑" panose="020B0503020204020204" pitchFamily="34" charset="-122"/>
              </a:endParaRPr>
            </a:p>
          </p:txBody>
        </p:sp>
      </p:grpSp>
      <p:grpSp>
        <p:nvGrpSpPr>
          <p:cNvPr id="36" name="组合 41"/>
          <p:cNvGrpSpPr/>
          <p:nvPr>
            <p:custDataLst>
              <p:tags r:id="rId9"/>
            </p:custDataLst>
          </p:nvPr>
        </p:nvGrpSpPr>
        <p:grpSpPr bwMode="auto">
          <a:xfrm>
            <a:off x="4481274" y="2184914"/>
            <a:ext cx="450766" cy="400110"/>
            <a:chOff x="2705291" y="1805798"/>
            <a:chExt cx="815010" cy="723619"/>
          </a:xfrm>
        </p:grpSpPr>
        <p:grpSp>
          <p:nvGrpSpPr>
            <p:cNvPr id="37" name="组合 35"/>
            <p:cNvGrpSpPr/>
            <p:nvPr/>
          </p:nvGrpSpPr>
          <p:grpSpPr bwMode="auto">
            <a:xfrm>
              <a:off x="2727102" y="1809520"/>
              <a:ext cx="789301" cy="711133"/>
              <a:chOff x="3696385" y="1762464"/>
              <a:chExt cx="2543112" cy="2379436"/>
            </a:xfrm>
          </p:grpSpPr>
          <p:sp>
            <p:nvSpPr>
              <p:cNvPr id="39" name="矩形 38"/>
              <p:cNvSpPr/>
              <p:nvPr>
                <p:custDataLst>
                  <p:tags r:id="rId10"/>
                </p:custDataLst>
              </p:nvPr>
            </p:nvSpPr>
            <p:spPr>
              <a:xfrm>
                <a:off x="3855008" y="1760639"/>
                <a:ext cx="2379374" cy="2381261"/>
              </a:xfrm>
              <a:prstGeom prst="rect">
                <a:avLst/>
              </a:prstGeom>
              <a:solidFill>
                <a:schemeClr val="accent2">
                  <a:alpha val="89000"/>
                </a:schemeClr>
              </a:solidFill>
              <a:ln w="9525">
                <a:solidFill>
                  <a:schemeClr val="bg1"/>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chemeClr val="bg1"/>
                  </a:solidFill>
                </a:endParaRPr>
              </a:p>
            </p:txBody>
          </p:sp>
          <p:sp>
            <p:nvSpPr>
              <p:cNvPr id="40" name="矩形 34"/>
              <p:cNvSpPr/>
              <p:nvPr>
                <p:custDataLst>
                  <p:tags r:id="rId11"/>
                </p:custDataLst>
              </p:nvPr>
            </p:nvSpPr>
            <p:spPr>
              <a:xfrm>
                <a:off x="3696385" y="1803162"/>
                <a:ext cx="2543112" cy="1041802"/>
              </a:xfrm>
              <a:custGeom>
                <a:avLst/>
                <a:gdLst>
                  <a:gd name="connsiteX0" fmla="*/ 0 w 658424"/>
                  <a:gd name="connsiteY0" fmla="*/ 0 h 286509"/>
                  <a:gd name="connsiteX1" fmla="*/ 658424 w 658424"/>
                  <a:gd name="connsiteY1" fmla="*/ 0 h 286509"/>
                  <a:gd name="connsiteX2" fmla="*/ 658424 w 658424"/>
                  <a:gd name="connsiteY2" fmla="*/ 286509 h 286509"/>
                  <a:gd name="connsiteX3" fmla="*/ 0 w 658424"/>
                  <a:gd name="connsiteY3" fmla="*/ 286509 h 286509"/>
                  <a:gd name="connsiteX4" fmla="*/ 0 w 658424"/>
                  <a:gd name="connsiteY4" fmla="*/ 0 h 286509"/>
                  <a:gd name="connsiteX0-1" fmla="*/ 0 w 658424"/>
                  <a:gd name="connsiteY0-2" fmla="*/ 0 h 286509"/>
                  <a:gd name="connsiteX1-3" fmla="*/ 658424 w 658424"/>
                  <a:gd name="connsiteY1-4" fmla="*/ 0 h 286509"/>
                  <a:gd name="connsiteX2-5" fmla="*/ 658424 w 658424"/>
                  <a:gd name="connsiteY2-6" fmla="*/ 286509 h 286509"/>
                  <a:gd name="connsiteX3-7" fmla="*/ 0 w 658424"/>
                  <a:gd name="connsiteY3-8" fmla="*/ 286509 h 286509"/>
                  <a:gd name="connsiteX4-9" fmla="*/ 0 w 658424"/>
                  <a:gd name="connsiteY4-10" fmla="*/ 0 h 286509"/>
                  <a:gd name="connsiteX0-11" fmla="*/ 0 w 658424"/>
                  <a:gd name="connsiteY0-12" fmla="*/ 0 h 410686"/>
                  <a:gd name="connsiteX1-13" fmla="*/ 658424 w 658424"/>
                  <a:gd name="connsiteY1-14" fmla="*/ 0 h 410686"/>
                  <a:gd name="connsiteX2-15" fmla="*/ 658424 w 658424"/>
                  <a:gd name="connsiteY2-16" fmla="*/ 286509 h 410686"/>
                  <a:gd name="connsiteX3-17" fmla="*/ 0 w 658424"/>
                  <a:gd name="connsiteY3-18" fmla="*/ 286509 h 410686"/>
                  <a:gd name="connsiteX4-19" fmla="*/ 0 w 658424"/>
                  <a:gd name="connsiteY4-20" fmla="*/ 0 h 410686"/>
                  <a:gd name="connsiteX0-21" fmla="*/ 0 w 658424"/>
                  <a:gd name="connsiteY0-22" fmla="*/ 0 h 410686"/>
                  <a:gd name="connsiteX1-23" fmla="*/ 658424 w 658424"/>
                  <a:gd name="connsiteY1-24" fmla="*/ 0 h 410686"/>
                  <a:gd name="connsiteX2-25" fmla="*/ 658424 w 658424"/>
                  <a:gd name="connsiteY2-26" fmla="*/ 286509 h 410686"/>
                  <a:gd name="connsiteX3-27" fmla="*/ 0 w 658424"/>
                  <a:gd name="connsiteY3-28" fmla="*/ 286509 h 410686"/>
                  <a:gd name="connsiteX4-29" fmla="*/ 0 w 658424"/>
                  <a:gd name="connsiteY4-30" fmla="*/ 0 h 410686"/>
                  <a:gd name="connsiteX0-31" fmla="*/ 0 w 658424"/>
                  <a:gd name="connsiteY0-32" fmla="*/ 0 h 393753"/>
                  <a:gd name="connsiteX1-33" fmla="*/ 658424 w 658424"/>
                  <a:gd name="connsiteY1-34" fmla="*/ 0 h 393753"/>
                  <a:gd name="connsiteX2-35" fmla="*/ 658424 w 658424"/>
                  <a:gd name="connsiteY2-36" fmla="*/ 286509 h 393753"/>
                  <a:gd name="connsiteX3-37" fmla="*/ 0 w 658424"/>
                  <a:gd name="connsiteY3-38" fmla="*/ 286509 h 393753"/>
                  <a:gd name="connsiteX4-39" fmla="*/ 0 w 658424"/>
                  <a:gd name="connsiteY4-40" fmla="*/ 0 h 393753"/>
                  <a:gd name="connsiteX0-41" fmla="*/ 45292 w 703716"/>
                  <a:gd name="connsiteY0-42" fmla="*/ 0 h 371837"/>
                  <a:gd name="connsiteX1-43" fmla="*/ 703716 w 703716"/>
                  <a:gd name="connsiteY1-44" fmla="*/ 0 h 371837"/>
                  <a:gd name="connsiteX2-45" fmla="*/ 703716 w 703716"/>
                  <a:gd name="connsiteY2-46" fmla="*/ 286509 h 371837"/>
                  <a:gd name="connsiteX3-47" fmla="*/ 0 w 703716"/>
                  <a:gd name="connsiteY3-48" fmla="*/ 180681 h 371837"/>
                  <a:gd name="connsiteX4-49" fmla="*/ 45292 w 703716"/>
                  <a:gd name="connsiteY4-50" fmla="*/ 0 h 37183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03716" h="371837">
                    <a:moveTo>
                      <a:pt x="45292" y="0"/>
                    </a:moveTo>
                    <a:lnTo>
                      <a:pt x="703716" y="0"/>
                    </a:lnTo>
                    <a:lnTo>
                      <a:pt x="703716" y="286509"/>
                    </a:lnTo>
                    <a:cubicBezTo>
                      <a:pt x="458841" y="527809"/>
                      <a:pt x="219475" y="180681"/>
                      <a:pt x="0" y="180681"/>
                    </a:cubicBezTo>
                    <a:lnTo>
                      <a:pt x="45292" y="0"/>
                    </a:lnTo>
                    <a:close/>
                  </a:path>
                </a:pathLst>
              </a:custGeom>
              <a:solidFill>
                <a:schemeClr val="bg1">
                  <a:alpha val="18000"/>
                </a:schemeClr>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chemeClr val="bg1"/>
                  </a:solidFill>
                </a:endParaRPr>
              </a:p>
            </p:txBody>
          </p:sp>
        </p:grpSp>
        <p:sp>
          <p:nvSpPr>
            <p:cNvPr id="38" name="文本框 39"/>
            <p:cNvSpPr txBox="1">
              <a:spLocks noChangeArrowheads="1"/>
            </p:cNvSpPr>
            <p:nvPr>
              <p:custDataLst>
                <p:tags r:id="rId12"/>
              </p:custDataLst>
            </p:nvPr>
          </p:nvSpPr>
          <p:spPr bwMode="auto">
            <a:xfrm>
              <a:off x="2705291" y="1805798"/>
              <a:ext cx="815010" cy="723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2000" dirty="0">
                  <a:solidFill>
                    <a:schemeClr val="bg1"/>
                  </a:solidFill>
                  <a:latin typeface="Impact" panose="020B0806030902050204" pitchFamily="34" charset="0"/>
                  <a:ea typeface="时尚中黑简体" pitchFamily="2" charset="-122"/>
                  <a:cs typeface="Arial" panose="020B0604020202020204" pitchFamily="34" charset="0"/>
                </a:rPr>
                <a:t>02</a:t>
              </a:r>
              <a:endParaRPr lang="zh-CN" altLang="en-US" sz="2000" dirty="0">
                <a:solidFill>
                  <a:schemeClr val="bg1"/>
                </a:solidFill>
                <a:latin typeface="Impact" panose="020B0806030902050204" pitchFamily="34" charset="0"/>
                <a:ea typeface="时尚中黑简体" pitchFamily="2" charset="-122"/>
                <a:cs typeface="Arial" panose="020B0604020202020204" pitchFamily="34" charset="0"/>
              </a:endParaRPr>
            </a:p>
          </p:txBody>
        </p:sp>
      </p:grpSp>
      <p:grpSp>
        <p:nvGrpSpPr>
          <p:cNvPr id="41" name="组合 42"/>
          <p:cNvGrpSpPr/>
          <p:nvPr>
            <p:custDataLst>
              <p:tags r:id="rId13"/>
            </p:custDataLst>
          </p:nvPr>
        </p:nvGrpSpPr>
        <p:grpSpPr bwMode="auto">
          <a:xfrm>
            <a:off x="5125406" y="2186476"/>
            <a:ext cx="2830970" cy="393701"/>
            <a:chOff x="3859762" y="1809521"/>
            <a:chExt cx="5116559" cy="711133"/>
          </a:xfrm>
        </p:grpSpPr>
        <p:grpSp>
          <p:nvGrpSpPr>
            <p:cNvPr id="42" name="组合 36"/>
            <p:cNvGrpSpPr/>
            <p:nvPr/>
          </p:nvGrpSpPr>
          <p:grpSpPr bwMode="auto">
            <a:xfrm>
              <a:off x="3859762" y="1809521"/>
              <a:ext cx="5116559" cy="711133"/>
              <a:chOff x="3856314" y="1762464"/>
              <a:chExt cx="2383183" cy="2379436"/>
            </a:xfrm>
          </p:grpSpPr>
          <p:sp>
            <p:nvSpPr>
              <p:cNvPr id="44" name="矩形 43"/>
              <p:cNvSpPr/>
              <p:nvPr>
                <p:custDataLst>
                  <p:tags r:id="rId14"/>
                </p:custDataLst>
              </p:nvPr>
            </p:nvSpPr>
            <p:spPr>
              <a:xfrm>
                <a:off x="3856314" y="1763631"/>
                <a:ext cx="2379486" cy="2378269"/>
              </a:xfrm>
              <a:prstGeom prst="rect">
                <a:avLst/>
              </a:prstGeom>
              <a:solidFill>
                <a:schemeClr val="accent2">
                  <a:alpha val="89000"/>
                </a:schemeClr>
              </a:solidFill>
              <a:ln w="9525">
                <a:solidFill>
                  <a:schemeClr val="bg1"/>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chemeClr val="bg1"/>
                  </a:solidFill>
                </a:endParaRPr>
              </a:p>
            </p:txBody>
          </p:sp>
          <p:sp>
            <p:nvSpPr>
              <p:cNvPr id="45" name="矩形 34"/>
              <p:cNvSpPr/>
              <p:nvPr>
                <p:custDataLst>
                  <p:tags r:id="rId15"/>
                </p:custDataLst>
              </p:nvPr>
            </p:nvSpPr>
            <p:spPr>
              <a:xfrm>
                <a:off x="3860011" y="1806100"/>
                <a:ext cx="2379486" cy="1576663"/>
              </a:xfrm>
              <a:custGeom>
                <a:avLst/>
                <a:gdLst>
                  <a:gd name="connsiteX0" fmla="*/ 0 w 658424"/>
                  <a:gd name="connsiteY0" fmla="*/ 0 h 286509"/>
                  <a:gd name="connsiteX1" fmla="*/ 658424 w 658424"/>
                  <a:gd name="connsiteY1" fmla="*/ 0 h 286509"/>
                  <a:gd name="connsiteX2" fmla="*/ 658424 w 658424"/>
                  <a:gd name="connsiteY2" fmla="*/ 286509 h 286509"/>
                  <a:gd name="connsiteX3" fmla="*/ 0 w 658424"/>
                  <a:gd name="connsiteY3" fmla="*/ 286509 h 286509"/>
                  <a:gd name="connsiteX4" fmla="*/ 0 w 658424"/>
                  <a:gd name="connsiteY4" fmla="*/ 0 h 286509"/>
                  <a:gd name="connsiteX0-1" fmla="*/ 0 w 658424"/>
                  <a:gd name="connsiteY0-2" fmla="*/ 0 h 286509"/>
                  <a:gd name="connsiteX1-3" fmla="*/ 658424 w 658424"/>
                  <a:gd name="connsiteY1-4" fmla="*/ 0 h 286509"/>
                  <a:gd name="connsiteX2-5" fmla="*/ 658424 w 658424"/>
                  <a:gd name="connsiteY2-6" fmla="*/ 286509 h 286509"/>
                  <a:gd name="connsiteX3-7" fmla="*/ 0 w 658424"/>
                  <a:gd name="connsiteY3-8" fmla="*/ 286509 h 286509"/>
                  <a:gd name="connsiteX4-9" fmla="*/ 0 w 658424"/>
                  <a:gd name="connsiteY4-10" fmla="*/ 0 h 286509"/>
                  <a:gd name="connsiteX0-11" fmla="*/ 0 w 658424"/>
                  <a:gd name="connsiteY0-12" fmla="*/ 0 h 410686"/>
                  <a:gd name="connsiteX1-13" fmla="*/ 658424 w 658424"/>
                  <a:gd name="connsiteY1-14" fmla="*/ 0 h 410686"/>
                  <a:gd name="connsiteX2-15" fmla="*/ 658424 w 658424"/>
                  <a:gd name="connsiteY2-16" fmla="*/ 286509 h 410686"/>
                  <a:gd name="connsiteX3-17" fmla="*/ 0 w 658424"/>
                  <a:gd name="connsiteY3-18" fmla="*/ 286509 h 410686"/>
                  <a:gd name="connsiteX4-19" fmla="*/ 0 w 658424"/>
                  <a:gd name="connsiteY4-20" fmla="*/ 0 h 410686"/>
                  <a:gd name="connsiteX0-21" fmla="*/ 0 w 658424"/>
                  <a:gd name="connsiteY0-22" fmla="*/ 0 h 410686"/>
                  <a:gd name="connsiteX1-23" fmla="*/ 658424 w 658424"/>
                  <a:gd name="connsiteY1-24" fmla="*/ 0 h 410686"/>
                  <a:gd name="connsiteX2-25" fmla="*/ 658424 w 658424"/>
                  <a:gd name="connsiteY2-26" fmla="*/ 286509 h 410686"/>
                  <a:gd name="connsiteX3-27" fmla="*/ 0 w 658424"/>
                  <a:gd name="connsiteY3-28" fmla="*/ 286509 h 410686"/>
                  <a:gd name="connsiteX4-29" fmla="*/ 0 w 658424"/>
                  <a:gd name="connsiteY4-30" fmla="*/ 0 h 410686"/>
                  <a:gd name="connsiteX0-31" fmla="*/ 0 w 658424"/>
                  <a:gd name="connsiteY0-32" fmla="*/ 0 h 393753"/>
                  <a:gd name="connsiteX1-33" fmla="*/ 658424 w 658424"/>
                  <a:gd name="connsiteY1-34" fmla="*/ 0 h 393753"/>
                  <a:gd name="connsiteX2-35" fmla="*/ 658424 w 658424"/>
                  <a:gd name="connsiteY2-36" fmla="*/ 286509 h 393753"/>
                  <a:gd name="connsiteX3-37" fmla="*/ 0 w 658424"/>
                  <a:gd name="connsiteY3-38" fmla="*/ 286509 h 393753"/>
                  <a:gd name="connsiteX4-39" fmla="*/ 0 w 658424"/>
                  <a:gd name="connsiteY4-40" fmla="*/ 0 h 393753"/>
                  <a:gd name="connsiteX0-41" fmla="*/ 45292 w 703716"/>
                  <a:gd name="connsiteY0-42" fmla="*/ 0 h 371837"/>
                  <a:gd name="connsiteX1-43" fmla="*/ 703716 w 703716"/>
                  <a:gd name="connsiteY1-44" fmla="*/ 0 h 371837"/>
                  <a:gd name="connsiteX2-45" fmla="*/ 703716 w 703716"/>
                  <a:gd name="connsiteY2-46" fmla="*/ 286509 h 371837"/>
                  <a:gd name="connsiteX3-47" fmla="*/ 0 w 703716"/>
                  <a:gd name="connsiteY3-48" fmla="*/ 180681 h 371837"/>
                  <a:gd name="connsiteX4-49" fmla="*/ 45292 w 703716"/>
                  <a:gd name="connsiteY4-50" fmla="*/ 0 h 371837"/>
                  <a:gd name="connsiteX0-51" fmla="*/ 45292 w 703716"/>
                  <a:gd name="connsiteY0-52" fmla="*/ 0 h 525639"/>
                  <a:gd name="connsiteX1-53" fmla="*/ 703716 w 703716"/>
                  <a:gd name="connsiteY1-54" fmla="*/ 0 h 525639"/>
                  <a:gd name="connsiteX2-55" fmla="*/ 703716 w 703716"/>
                  <a:gd name="connsiteY2-56" fmla="*/ 286509 h 525639"/>
                  <a:gd name="connsiteX3-57" fmla="*/ 0 w 703716"/>
                  <a:gd name="connsiteY3-58" fmla="*/ 180681 h 525639"/>
                  <a:gd name="connsiteX4-59" fmla="*/ 45292 w 703716"/>
                  <a:gd name="connsiteY4-60" fmla="*/ 0 h 525639"/>
                  <a:gd name="connsiteX0-61" fmla="*/ 45292 w 703716"/>
                  <a:gd name="connsiteY0-62" fmla="*/ 0 h 286509"/>
                  <a:gd name="connsiteX1-63" fmla="*/ 703716 w 703716"/>
                  <a:gd name="connsiteY1-64" fmla="*/ 0 h 286509"/>
                  <a:gd name="connsiteX2-65" fmla="*/ 703716 w 703716"/>
                  <a:gd name="connsiteY2-66" fmla="*/ 286509 h 286509"/>
                  <a:gd name="connsiteX3-67" fmla="*/ 0 w 703716"/>
                  <a:gd name="connsiteY3-68" fmla="*/ 180681 h 286509"/>
                  <a:gd name="connsiteX4-69" fmla="*/ 45292 w 703716"/>
                  <a:gd name="connsiteY4-70" fmla="*/ 0 h 286509"/>
                  <a:gd name="connsiteX0-71" fmla="*/ 0 w 658424"/>
                  <a:gd name="connsiteY0-72" fmla="*/ 0 h 474648"/>
                  <a:gd name="connsiteX1-73" fmla="*/ 658424 w 658424"/>
                  <a:gd name="connsiteY1-74" fmla="*/ 0 h 474648"/>
                  <a:gd name="connsiteX2-75" fmla="*/ 658424 w 658424"/>
                  <a:gd name="connsiteY2-76" fmla="*/ 286509 h 474648"/>
                  <a:gd name="connsiteX3-77" fmla="*/ 2177 w 658424"/>
                  <a:gd name="connsiteY3-78" fmla="*/ 474648 h 474648"/>
                  <a:gd name="connsiteX4-79" fmla="*/ 0 w 658424"/>
                  <a:gd name="connsiteY4-80" fmla="*/ 0 h 474648"/>
                  <a:gd name="connsiteX0-81" fmla="*/ 0 w 658424"/>
                  <a:gd name="connsiteY0-82" fmla="*/ 0 h 474648"/>
                  <a:gd name="connsiteX1-83" fmla="*/ 658424 w 658424"/>
                  <a:gd name="connsiteY1-84" fmla="*/ 0 h 474648"/>
                  <a:gd name="connsiteX2-85" fmla="*/ 658424 w 658424"/>
                  <a:gd name="connsiteY2-86" fmla="*/ 286509 h 474648"/>
                  <a:gd name="connsiteX3-87" fmla="*/ 2177 w 658424"/>
                  <a:gd name="connsiteY3-88" fmla="*/ 474648 h 474648"/>
                  <a:gd name="connsiteX4-89" fmla="*/ 0 w 658424"/>
                  <a:gd name="connsiteY4-90" fmla="*/ 0 h 474648"/>
                  <a:gd name="connsiteX0-91" fmla="*/ 0 w 658424"/>
                  <a:gd name="connsiteY0-92" fmla="*/ 0 h 478579"/>
                  <a:gd name="connsiteX1-93" fmla="*/ 658424 w 658424"/>
                  <a:gd name="connsiteY1-94" fmla="*/ 0 h 478579"/>
                  <a:gd name="connsiteX2-95" fmla="*/ 658424 w 658424"/>
                  <a:gd name="connsiteY2-96" fmla="*/ 286509 h 478579"/>
                  <a:gd name="connsiteX3-97" fmla="*/ 2177 w 658424"/>
                  <a:gd name="connsiteY3-98" fmla="*/ 474648 h 478579"/>
                  <a:gd name="connsiteX4-99" fmla="*/ 0 w 658424"/>
                  <a:gd name="connsiteY4-100" fmla="*/ 0 h 478579"/>
                  <a:gd name="connsiteX0-101" fmla="*/ 0 w 658424"/>
                  <a:gd name="connsiteY0-102" fmla="*/ 0 h 477010"/>
                  <a:gd name="connsiteX1-103" fmla="*/ 658424 w 658424"/>
                  <a:gd name="connsiteY1-104" fmla="*/ 0 h 477010"/>
                  <a:gd name="connsiteX2-105" fmla="*/ 658424 w 658424"/>
                  <a:gd name="connsiteY2-106" fmla="*/ 286509 h 477010"/>
                  <a:gd name="connsiteX3-107" fmla="*/ 2177 w 658424"/>
                  <a:gd name="connsiteY3-108" fmla="*/ 474648 h 477010"/>
                  <a:gd name="connsiteX4-109" fmla="*/ 0 w 658424"/>
                  <a:gd name="connsiteY4-110" fmla="*/ 0 h 477010"/>
                  <a:gd name="connsiteX0-111" fmla="*/ 0 w 658424"/>
                  <a:gd name="connsiteY0-112" fmla="*/ 0 h 505769"/>
                  <a:gd name="connsiteX1-113" fmla="*/ 658424 w 658424"/>
                  <a:gd name="connsiteY1-114" fmla="*/ 0 h 505769"/>
                  <a:gd name="connsiteX2-115" fmla="*/ 658424 w 658424"/>
                  <a:gd name="connsiteY2-116" fmla="*/ 286509 h 505769"/>
                  <a:gd name="connsiteX3-117" fmla="*/ 2177 w 658424"/>
                  <a:gd name="connsiteY3-118" fmla="*/ 474648 h 505769"/>
                  <a:gd name="connsiteX4-119" fmla="*/ 0 w 658424"/>
                  <a:gd name="connsiteY4-120" fmla="*/ 0 h 505769"/>
                  <a:gd name="connsiteX0-121" fmla="*/ 0 w 658424"/>
                  <a:gd name="connsiteY0-122" fmla="*/ 0 h 525981"/>
                  <a:gd name="connsiteX1-123" fmla="*/ 658424 w 658424"/>
                  <a:gd name="connsiteY1-124" fmla="*/ 0 h 525981"/>
                  <a:gd name="connsiteX2-125" fmla="*/ 658424 w 658424"/>
                  <a:gd name="connsiteY2-126" fmla="*/ 286509 h 525981"/>
                  <a:gd name="connsiteX3-127" fmla="*/ 2177 w 658424"/>
                  <a:gd name="connsiteY3-128" fmla="*/ 474648 h 525981"/>
                  <a:gd name="connsiteX4-129" fmla="*/ 0 w 658424"/>
                  <a:gd name="connsiteY4-130" fmla="*/ 0 h 525981"/>
                  <a:gd name="connsiteX0-131" fmla="*/ 0 w 658424"/>
                  <a:gd name="connsiteY0-132" fmla="*/ 0 h 436868"/>
                  <a:gd name="connsiteX1-133" fmla="*/ 658424 w 658424"/>
                  <a:gd name="connsiteY1-134" fmla="*/ 0 h 436868"/>
                  <a:gd name="connsiteX2-135" fmla="*/ 658424 w 658424"/>
                  <a:gd name="connsiteY2-136" fmla="*/ 286509 h 436868"/>
                  <a:gd name="connsiteX3-137" fmla="*/ 2177 w 658424"/>
                  <a:gd name="connsiteY3-138" fmla="*/ 251233 h 436868"/>
                  <a:gd name="connsiteX4-139" fmla="*/ 0 w 658424"/>
                  <a:gd name="connsiteY4-140" fmla="*/ 0 h 43686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58424" h="436868">
                    <a:moveTo>
                      <a:pt x="0" y="0"/>
                    </a:moveTo>
                    <a:lnTo>
                      <a:pt x="658424" y="0"/>
                    </a:lnTo>
                    <a:lnTo>
                      <a:pt x="658424" y="286509"/>
                    </a:lnTo>
                    <a:cubicBezTo>
                      <a:pt x="356259" y="621878"/>
                      <a:pt x="90702" y="298268"/>
                      <a:pt x="2177" y="251233"/>
                    </a:cubicBezTo>
                    <a:cubicBezTo>
                      <a:pt x="1451" y="93017"/>
                      <a:pt x="726" y="158216"/>
                      <a:pt x="0" y="0"/>
                    </a:cubicBezTo>
                    <a:close/>
                  </a:path>
                </a:pathLst>
              </a:custGeom>
              <a:solidFill>
                <a:schemeClr val="bg1">
                  <a:alpha val="18000"/>
                </a:schemeClr>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chemeClr val="bg1"/>
                  </a:solidFill>
                </a:endParaRPr>
              </a:p>
            </p:txBody>
          </p:sp>
        </p:grpSp>
        <p:sp>
          <p:nvSpPr>
            <p:cNvPr id="43" name="矩形 42"/>
            <p:cNvSpPr/>
            <p:nvPr>
              <p:custDataLst>
                <p:tags r:id="rId16"/>
              </p:custDataLst>
            </p:nvPr>
          </p:nvSpPr>
          <p:spPr>
            <a:xfrm>
              <a:off x="4576520" y="1881416"/>
              <a:ext cx="4003068" cy="609049"/>
            </a:xfrm>
            <a:prstGeom prst="rect">
              <a:avLst/>
            </a:prstGeom>
          </p:spPr>
          <p:txBody>
            <a:bodyPr wrap="none">
              <a:spAutoFit/>
            </a:bodyPr>
            <a:lstStyle/>
            <a:p>
              <a:pPr lvl="0"/>
              <a:r>
                <a:rPr lang="zh-CN" altLang="zh-CN" sz="1600" b="1" dirty="0">
                  <a:solidFill>
                    <a:schemeClr val="bg1"/>
                  </a:solidFill>
                  <a:latin typeface="微软雅黑" panose="020B0503020204020204" pitchFamily="34" charset="-122"/>
                  <a:ea typeface="微软雅黑" panose="020B0503020204020204" pitchFamily="34" charset="-122"/>
                </a:rPr>
                <a:t>数据可视化分析与</a:t>
              </a:r>
              <a:r>
                <a:rPr lang="zh-CN" altLang="zh-CN" sz="1600" b="1" dirty="0">
                  <a:solidFill>
                    <a:schemeClr val="bg1"/>
                  </a:solidFill>
                  <a:latin typeface="微软雅黑" panose="020B0503020204020204" pitchFamily="34" charset="-122"/>
                  <a:ea typeface="微软雅黑" panose="020B0503020204020204" pitchFamily="34" charset="-122"/>
                </a:rPr>
                <a:t>总结</a:t>
              </a:r>
              <a:endParaRPr lang="zh-CN" altLang="zh-CN" sz="1600" b="1" dirty="0">
                <a:solidFill>
                  <a:schemeClr val="bg1"/>
                </a:solidFill>
                <a:latin typeface="微软雅黑" panose="020B0503020204020204" pitchFamily="34" charset="-122"/>
                <a:ea typeface="微软雅黑" panose="020B0503020204020204" pitchFamily="34" charset="-122"/>
              </a:endParaRPr>
            </a:p>
          </p:txBody>
        </p:sp>
      </p:grpSp>
      <p:grpSp>
        <p:nvGrpSpPr>
          <p:cNvPr id="46" name="组合 41"/>
          <p:cNvGrpSpPr/>
          <p:nvPr>
            <p:custDataLst>
              <p:tags r:id="rId17"/>
            </p:custDataLst>
          </p:nvPr>
        </p:nvGrpSpPr>
        <p:grpSpPr bwMode="auto">
          <a:xfrm>
            <a:off x="4473260" y="2713168"/>
            <a:ext cx="458780" cy="400110"/>
            <a:chOff x="2690801" y="1805798"/>
            <a:chExt cx="829500" cy="723619"/>
          </a:xfrm>
        </p:grpSpPr>
        <p:grpSp>
          <p:nvGrpSpPr>
            <p:cNvPr id="47" name="组合 35"/>
            <p:cNvGrpSpPr/>
            <p:nvPr/>
          </p:nvGrpSpPr>
          <p:grpSpPr bwMode="auto">
            <a:xfrm>
              <a:off x="2727102" y="1809520"/>
              <a:ext cx="789301" cy="711133"/>
              <a:chOff x="3696385" y="1762464"/>
              <a:chExt cx="2543112" cy="2379436"/>
            </a:xfrm>
          </p:grpSpPr>
          <p:sp>
            <p:nvSpPr>
              <p:cNvPr id="49" name="矩形 48"/>
              <p:cNvSpPr/>
              <p:nvPr>
                <p:custDataLst>
                  <p:tags r:id="rId18"/>
                </p:custDataLst>
              </p:nvPr>
            </p:nvSpPr>
            <p:spPr>
              <a:xfrm>
                <a:off x="3855008" y="1760639"/>
                <a:ext cx="2379374" cy="2381261"/>
              </a:xfrm>
              <a:prstGeom prst="rect">
                <a:avLst/>
              </a:prstGeom>
              <a:solidFill>
                <a:schemeClr val="accent3">
                  <a:alpha val="89000"/>
                </a:schemeClr>
              </a:solidFill>
              <a:ln w="9525">
                <a:solidFill>
                  <a:schemeClr val="bg1"/>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chemeClr val="bg1"/>
                  </a:solidFill>
                </a:endParaRPr>
              </a:p>
            </p:txBody>
          </p:sp>
          <p:sp>
            <p:nvSpPr>
              <p:cNvPr id="50" name="矩形 34"/>
              <p:cNvSpPr/>
              <p:nvPr>
                <p:custDataLst>
                  <p:tags r:id="rId19"/>
                </p:custDataLst>
              </p:nvPr>
            </p:nvSpPr>
            <p:spPr>
              <a:xfrm>
                <a:off x="3696385" y="1803162"/>
                <a:ext cx="2543112" cy="1041802"/>
              </a:xfrm>
              <a:custGeom>
                <a:avLst/>
                <a:gdLst>
                  <a:gd name="connsiteX0" fmla="*/ 0 w 658424"/>
                  <a:gd name="connsiteY0" fmla="*/ 0 h 286509"/>
                  <a:gd name="connsiteX1" fmla="*/ 658424 w 658424"/>
                  <a:gd name="connsiteY1" fmla="*/ 0 h 286509"/>
                  <a:gd name="connsiteX2" fmla="*/ 658424 w 658424"/>
                  <a:gd name="connsiteY2" fmla="*/ 286509 h 286509"/>
                  <a:gd name="connsiteX3" fmla="*/ 0 w 658424"/>
                  <a:gd name="connsiteY3" fmla="*/ 286509 h 286509"/>
                  <a:gd name="connsiteX4" fmla="*/ 0 w 658424"/>
                  <a:gd name="connsiteY4" fmla="*/ 0 h 286509"/>
                  <a:gd name="connsiteX0-1" fmla="*/ 0 w 658424"/>
                  <a:gd name="connsiteY0-2" fmla="*/ 0 h 286509"/>
                  <a:gd name="connsiteX1-3" fmla="*/ 658424 w 658424"/>
                  <a:gd name="connsiteY1-4" fmla="*/ 0 h 286509"/>
                  <a:gd name="connsiteX2-5" fmla="*/ 658424 w 658424"/>
                  <a:gd name="connsiteY2-6" fmla="*/ 286509 h 286509"/>
                  <a:gd name="connsiteX3-7" fmla="*/ 0 w 658424"/>
                  <a:gd name="connsiteY3-8" fmla="*/ 286509 h 286509"/>
                  <a:gd name="connsiteX4-9" fmla="*/ 0 w 658424"/>
                  <a:gd name="connsiteY4-10" fmla="*/ 0 h 286509"/>
                  <a:gd name="connsiteX0-11" fmla="*/ 0 w 658424"/>
                  <a:gd name="connsiteY0-12" fmla="*/ 0 h 410686"/>
                  <a:gd name="connsiteX1-13" fmla="*/ 658424 w 658424"/>
                  <a:gd name="connsiteY1-14" fmla="*/ 0 h 410686"/>
                  <a:gd name="connsiteX2-15" fmla="*/ 658424 w 658424"/>
                  <a:gd name="connsiteY2-16" fmla="*/ 286509 h 410686"/>
                  <a:gd name="connsiteX3-17" fmla="*/ 0 w 658424"/>
                  <a:gd name="connsiteY3-18" fmla="*/ 286509 h 410686"/>
                  <a:gd name="connsiteX4-19" fmla="*/ 0 w 658424"/>
                  <a:gd name="connsiteY4-20" fmla="*/ 0 h 410686"/>
                  <a:gd name="connsiteX0-21" fmla="*/ 0 w 658424"/>
                  <a:gd name="connsiteY0-22" fmla="*/ 0 h 410686"/>
                  <a:gd name="connsiteX1-23" fmla="*/ 658424 w 658424"/>
                  <a:gd name="connsiteY1-24" fmla="*/ 0 h 410686"/>
                  <a:gd name="connsiteX2-25" fmla="*/ 658424 w 658424"/>
                  <a:gd name="connsiteY2-26" fmla="*/ 286509 h 410686"/>
                  <a:gd name="connsiteX3-27" fmla="*/ 0 w 658424"/>
                  <a:gd name="connsiteY3-28" fmla="*/ 286509 h 410686"/>
                  <a:gd name="connsiteX4-29" fmla="*/ 0 w 658424"/>
                  <a:gd name="connsiteY4-30" fmla="*/ 0 h 410686"/>
                  <a:gd name="connsiteX0-31" fmla="*/ 0 w 658424"/>
                  <a:gd name="connsiteY0-32" fmla="*/ 0 h 393753"/>
                  <a:gd name="connsiteX1-33" fmla="*/ 658424 w 658424"/>
                  <a:gd name="connsiteY1-34" fmla="*/ 0 h 393753"/>
                  <a:gd name="connsiteX2-35" fmla="*/ 658424 w 658424"/>
                  <a:gd name="connsiteY2-36" fmla="*/ 286509 h 393753"/>
                  <a:gd name="connsiteX3-37" fmla="*/ 0 w 658424"/>
                  <a:gd name="connsiteY3-38" fmla="*/ 286509 h 393753"/>
                  <a:gd name="connsiteX4-39" fmla="*/ 0 w 658424"/>
                  <a:gd name="connsiteY4-40" fmla="*/ 0 h 393753"/>
                  <a:gd name="connsiteX0-41" fmla="*/ 45292 w 703716"/>
                  <a:gd name="connsiteY0-42" fmla="*/ 0 h 371837"/>
                  <a:gd name="connsiteX1-43" fmla="*/ 703716 w 703716"/>
                  <a:gd name="connsiteY1-44" fmla="*/ 0 h 371837"/>
                  <a:gd name="connsiteX2-45" fmla="*/ 703716 w 703716"/>
                  <a:gd name="connsiteY2-46" fmla="*/ 286509 h 371837"/>
                  <a:gd name="connsiteX3-47" fmla="*/ 0 w 703716"/>
                  <a:gd name="connsiteY3-48" fmla="*/ 180681 h 371837"/>
                  <a:gd name="connsiteX4-49" fmla="*/ 45292 w 703716"/>
                  <a:gd name="connsiteY4-50" fmla="*/ 0 h 37183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03716" h="371837">
                    <a:moveTo>
                      <a:pt x="45292" y="0"/>
                    </a:moveTo>
                    <a:lnTo>
                      <a:pt x="703716" y="0"/>
                    </a:lnTo>
                    <a:lnTo>
                      <a:pt x="703716" y="286509"/>
                    </a:lnTo>
                    <a:cubicBezTo>
                      <a:pt x="458841" y="527809"/>
                      <a:pt x="219475" y="180681"/>
                      <a:pt x="0" y="180681"/>
                    </a:cubicBezTo>
                    <a:lnTo>
                      <a:pt x="45292" y="0"/>
                    </a:lnTo>
                    <a:close/>
                  </a:path>
                </a:pathLst>
              </a:custGeom>
              <a:solidFill>
                <a:schemeClr val="bg1">
                  <a:alpha val="18000"/>
                </a:schemeClr>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chemeClr val="bg1"/>
                  </a:solidFill>
                </a:endParaRPr>
              </a:p>
            </p:txBody>
          </p:sp>
        </p:grpSp>
        <p:sp>
          <p:nvSpPr>
            <p:cNvPr id="48" name="文本框 39"/>
            <p:cNvSpPr txBox="1">
              <a:spLocks noChangeArrowheads="1"/>
            </p:cNvSpPr>
            <p:nvPr>
              <p:custDataLst>
                <p:tags r:id="rId20"/>
              </p:custDataLst>
            </p:nvPr>
          </p:nvSpPr>
          <p:spPr bwMode="auto">
            <a:xfrm>
              <a:off x="2690801" y="1805798"/>
              <a:ext cx="829500" cy="723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2000" dirty="0">
                  <a:solidFill>
                    <a:schemeClr val="bg1"/>
                  </a:solidFill>
                  <a:latin typeface="Impact" panose="020B0806030902050204" pitchFamily="34" charset="0"/>
                  <a:ea typeface="时尚中黑简体" pitchFamily="2" charset="-122"/>
                  <a:cs typeface="Arial" panose="020B0604020202020204" pitchFamily="34" charset="0"/>
                </a:rPr>
                <a:t>03</a:t>
              </a:r>
              <a:endParaRPr lang="zh-CN" altLang="en-US" sz="2000" dirty="0">
                <a:solidFill>
                  <a:schemeClr val="bg1"/>
                </a:solidFill>
                <a:latin typeface="Impact" panose="020B0806030902050204" pitchFamily="34" charset="0"/>
                <a:ea typeface="时尚中黑简体" pitchFamily="2" charset="-122"/>
                <a:cs typeface="Arial" panose="020B0604020202020204" pitchFamily="34" charset="0"/>
              </a:endParaRPr>
            </a:p>
          </p:txBody>
        </p:sp>
      </p:grpSp>
      <p:grpSp>
        <p:nvGrpSpPr>
          <p:cNvPr id="51" name="组合 42"/>
          <p:cNvGrpSpPr/>
          <p:nvPr>
            <p:custDataLst>
              <p:tags r:id="rId21"/>
            </p:custDataLst>
          </p:nvPr>
        </p:nvGrpSpPr>
        <p:grpSpPr bwMode="auto">
          <a:xfrm>
            <a:off x="5125406" y="2714732"/>
            <a:ext cx="2830970" cy="393701"/>
            <a:chOff x="3859762" y="1809521"/>
            <a:chExt cx="5116559" cy="711133"/>
          </a:xfrm>
        </p:grpSpPr>
        <p:grpSp>
          <p:nvGrpSpPr>
            <p:cNvPr id="52" name="组合 36"/>
            <p:cNvGrpSpPr/>
            <p:nvPr/>
          </p:nvGrpSpPr>
          <p:grpSpPr bwMode="auto">
            <a:xfrm>
              <a:off x="3859762" y="1809521"/>
              <a:ext cx="5116559" cy="711133"/>
              <a:chOff x="3856314" y="1762464"/>
              <a:chExt cx="2383183" cy="2379436"/>
            </a:xfrm>
          </p:grpSpPr>
          <p:sp>
            <p:nvSpPr>
              <p:cNvPr id="54" name="矩形 53"/>
              <p:cNvSpPr/>
              <p:nvPr>
                <p:custDataLst>
                  <p:tags r:id="rId22"/>
                </p:custDataLst>
              </p:nvPr>
            </p:nvSpPr>
            <p:spPr>
              <a:xfrm>
                <a:off x="3856314" y="1763631"/>
                <a:ext cx="2379486" cy="2378269"/>
              </a:xfrm>
              <a:prstGeom prst="rect">
                <a:avLst/>
              </a:prstGeom>
              <a:solidFill>
                <a:schemeClr val="accent3">
                  <a:alpha val="89000"/>
                </a:schemeClr>
              </a:solidFill>
              <a:ln w="9525">
                <a:solidFill>
                  <a:schemeClr val="bg1"/>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chemeClr val="bg1"/>
                  </a:solidFill>
                </a:endParaRPr>
              </a:p>
            </p:txBody>
          </p:sp>
          <p:sp>
            <p:nvSpPr>
              <p:cNvPr id="55" name="矩形 34"/>
              <p:cNvSpPr/>
              <p:nvPr>
                <p:custDataLst>
                  <p:tags r:id="rId23"/>
                </p:custDataLst>
              </p:nvPr>
            </p:nvSpPr>
            <p:spPr>
              <a:xfrm>
                <a:off x="3860011" y="1806100"/>
                <a:ext cx="2379486" cy="1576663"/>
              </a:xfrm>
              <a:custGeom>
                <a:avLst/>
                <a:gdLst>
                  <a:gd name="connsiteX0" fmla="*/ 0 w 658424"/>
                  <a:gd name="connsiteY0" fmla="*/ 0 h 286509"/>
                  <a:gd name="connsiteX1" fmla="*/ 658424 w 658424"/>
                  <a:gd name="connsiteY1" fmla="*/ 0 h 286509"/>
                  <a:gd name="connsiteX2" fmla="*/ 658424 w 658424"/>
                  <a:gd name="connsiteY2" fmla="*/ 286509 h 286509"/>
                  <a:gd name="connsiteX3" fmla="*/ 0 w 658424"/>
                  <a:gd name="connsiteY3" fmla="*/ 286509 h 286509"/>
                  <a:gd name="connsiteX4" fmla="*/ 0 w 658424"/>
                  <a:gd name="connsiteY4" fmla="*/ 0 h 286509"/>
                  <a:gd name="connsiteX0-1" fmla="*/ 0 w 658424"/>
                  <a:gd name="connsiteY0-2" fmla="*/ 0 h 286509"/>
                  <a:gd name="connsiteX1-3" fmla="*/ 658424 w 658424"/>
                  <a:gd name="connsiteY1-4" fmla="*/ 0 h 286509"/>
                  <a:gd name="connsiteX2-5" fmla="*/ 658424 w 658424"/>
                  <a:gd name="connsiteY2-6" fmla="*/ 286509 h 286509"/>
                  <a:gd name="connsiteX3-7" fmla="*/ 0 w 658424"/>
                  <a:gd name="connsiteY3-8" fmla="*/ 286509 h 286509"/>
                  <a:gd name="connsiteX4-9" fmla="*/ 0 w 658424"/>
                  <a:gd name="connsiteY4-10" fmla="*/ 0 h 286509"/>
                  <a:gd name="connsiteX0-11" fmla="*/ 0 w 658424"/>
                  <a:gd name="connsiteY0-12" fmla="*/ 0 h 410686"/>
                  <a:gd name="connsiteX1-13" fmla="*/ 658424 w 658424"/>
                  <a:gd name="connsiteY1-14" fmla="*/ 0 h 410686"/>
                  <a:gd name="connsiteX2-15" fmla="*/ 658424 w 658424"/>
                  <a:gd name="connsiteY2-16" fmla="*/ 286509 h 410686"/>
                  <a:gd name="connsiteX3-17" fmla="*/ 0 w 658424"/>
                  <a:gd name="connsiteY3-18" fmla="*/ 286509 h 410686"/>
                  <a:gd name="connsiteX4-19" fmla="*/ 0 w 658424"/>
                  <a:gd name="connsiteY4-20" fmla="*/ 0 h 410686"/>
                  <a:gd name="connsiteX0-21" fmla="*/ 0 w 658424"/>
                  <a:gd name="connsiteY0-22" fmla="*/ 0 h 410686"/>
                  <a:gd name="connsiteX1-23" fmla="*/ 658424 w 658424"/>
                  <a:gd name="connsiteY1-24" fmla="*/ 0 h 410686"/>
                  <a:gd name="connsiteX2-25" fmla="*/ 658424 w 658424"/>
                  <a:gd name="connsiteY2-26" fmla="*/ 286509 h 410686"/>
                  <a:gd name="connsiteX3-27" fmla="*/ 0 w 658424"/>
                  <a:gd name="connsiteY3-28" fmla="*/ 286509 h 410686"/>
                  <a:gd name="connsiteX4-29" fmla="*/ 0 w 658424"/>
                  <a:gd name="connsiteY4-30" fmla="*/ 0 h 410686"/>
                  <a:gd name="connsiteX0-31" fmla="*/ 0 w 658424"/>
                  <a:gd name="connsiteY0-32" fmla="*/ 0 h 393753"/>
                  <a:gd name="connsiteX1-33" fmla="*/ 658424 w 658424"/>
                  <a:gd name="connsiteY1-34" fmla="*/ 0 h 393753"/>
                  <a:gd name="connsiteX2-35" fmla="*/ 658424 w 658424"/>
                  <a:gd name="connsiteY2-36" fmla="*/ 286509 h 393753"/>
                  <a:gd name="connsiteX3-37" fmla="*/ 0 w 658424"/>
                  <a:gd name="connsiteY3-38" fmla="*/ 286509 h 393753"/>
                  <a:gd name="connsiteX4-39" fmla="*/ 0 w 658424"/>
                  <a:gd name="connsiteY4-40" fmla="*/ 0 h 393753"/>
                  <a:gd name="connsiteX0-41" fmla="*/ 45292 w 703716"/>
                  <a:gd name="connsiteY0-42" fmla="*/ 0 h 371837"/>
                  <a:gd name="connsiteX1-43" fmla="*/ 703716 w 703716"/>
                  <a:gd name="connsiteY1-44" fmla="*/ 0 h 371837"/>
                  <a:gd name="connsiteX2-45" fmla="*/ 703716 w 703716"/>
                  <a:gd name="connsiteY2-46" fmla="*/ 286509 h 371837"/>
                  <a:gd name="connsiteX3-47" fmla="*/ 0 w 703716"/>
                  <a:gd name="connsiteY3-48" fmla="*/ 180681 h 371837"/>
                  <a:gd name="connsiteX4-49" fmla="*/ 45292 w 703716"/>
                  <a:gd name="connsiteY4-50" fmla="*/ 0 h 371837"/>
                  <a:gd name="connsiteX0-51" fmla="*/ 45292 w 703716"/>
                  <a:gd name="connsiteY0-52" fmla="*/ 0 h 525639"/>
                  <a:gd name="connsiteX1-53" fmla="*/ 703716 w 703716"/>
                  <a:gd name="connsiteY1-54" fmla="*/ 0 h 525639"/>
                  <a:gd name="connsiteX2-55" fmla="*/ 703716 w 703716"/>
                  <a:gd name="connsiteY2-56" fmla="*/ 286509 h 525639"/>
                  <a:gd name="connsiteX3-57" fmla="*/ 0 w 703716"/>
                  <a:gd name="connsiteY3-58" fmla="*/ 180681 h 525639"/>
                  <a:gd name="connsiteX4-59" fmla="*/ 45292 w 703716"/>
                  <a:gd name="connsiteY4-60" fmla="*/ 0 h 525639"/>
                  <a:gd name="connsiteX0-61" fmla="*/ 45292 w 703716"/>
                  <a:gd name="connsiteY0-62" fmla="*/ 0 h 286509"/>
                  <a:gd name="connsiteX1-63" fmla="*/ 703716 w 703716"/>
                  <a:gd name="connsiteY1-64" fmla="*/ 0 h 286509"/>
                  <a:gd name="connsiteX2-65" fmla="*/ 703716 w 703716"/>
                  <a:gd name="connsiteY2-66" fmla="*/ 286509 h 286509"/>
                  <a:gd name="connsiteX3-67" fmla="*/ 0 w 703716"/>
                  <a:gd name="connsiteY3-68" fmla="*/ 180681 h 286509"/>
                  <a:gd name="connsiteX4-69" fmla="*/ 45292 w 703716"/>
                  <a:gd name="connsiteY4-70" fmla="*/ 0 h 286509"/>
                  <a:gd name="connsiteX0-71" fmla="*/ 0 w 658424"/>
                  <a:gd name="connsiteY0-72" fmla="*/ 0 h 474648"/>
                  <a:gd name="connsiteX1-73" fmla="*/ 658424 w 658424"/>
                  <a:gd name="connsiteY1-74" fmla="*/ 0 h 474648"/>
                  <a:gd name="connsiteX2-75" fmla="*/ 658424 w 658424"/>
                  <a:gd name="connsiteY2-76" fmla="*/ 286509 h 474648"/>
                  <a:gd name="connsiteX3-77" fmla="*/ 2177 w 658424"/>
                  <a:gd name="connsiteY3-78" fmla="*/ 474648 h 474648"/>
                  <a:gd name="connsiteX4-79" fmla="*/ 0 w 658424"/>
                  <a:gd name="connsiteY4-80" fmla="*/ 0 h 474648"/>
                  <a:gd name="connsiteX0-81" fmla="*/ 0 w 658424"/>
                  <a:gd name="connsiteY0-82" fmla="*/ 0 h 474648"/>
                  <a:gd name="connsiteX1-83" fmla="*/ 658424 w 658424"/>
                  <a:gd name="connsiteY1-84" fmla="*/ 0 h 474648"/>
                  <a:gd name="connsiteX2-85" fmla="*/ 658424 w 658424"/>
                  <a:gd name="connsiteY2-86" fmla="*/ 286509 h 474648"/>
                  <a:gd name="connsiteX3-87" fmla="*/ 2177 w 658424"/>
                  <a:gd name="connsiteY3-88" fmla="*/ 474648 h 474648"/>
                  <a:gd name="connsiteX4-89" fmla="*/ 0 w 658424"/>
                  <a:gd name="connsiteY4-90" fmla="*/ 0 h 474648"/>
                  <a:gd name="connsiteX0-91" fmla="*/ 0 w 658424"/>
                  <a:gd name="connsiteY0-92" fmla="*/ 0 h 478579"/>
                  <a:gd name="connsiteX1-93" fmla="*/ 658424 w 658424"/>
                  <a:gd name="connsiteY1-94" fmla="*/ 0 h 478579"/>
                  <a:gd name="connsiteX2-95" fmla="*/ 658424 w 658424"/>
                  <a:gd name="connsiteY2-96" fmla="*/ 286509 h 478579"/>
                  <a:gd name="connsiteX3-97" fmla="*/ 2177 w 658424"/>
                  <a:gd name="connsiteY3-98" fmla="*/ 474648 h 478579"/>
                  <a:gd name="connsiteX4-99" fmla="*/ 0 w 658424"/>
                  <a:gd name="connsiteY4-100" fmla="*/ 0 h 478579"/>
                  <a:gd name="connsiteX0-101" fmla="*/ 0 w 658424"/>
                  <a:gd name="connsiteY0-102" fmla="*/ 0 h 477010"/>
                  <a:gd name="connsiteX1-103" fmla="*/ 658424 w 658424"/>
                  <a:gd name="connsiteY1-104" fmla="*/ 0 h 477010"/>
                  <a:gd name="connsiteX2-105" fmla="*/ 658424 w 658424"/>
                  <a:gd name="connsiteY2-106" fmla="*/ 286509 h 477010"/>
                  <a:gd name="connsiteX3-107" fmla="*/ 2177 w 658424"/>
                  <a:gd name="connsiteY3-108" fmla="*/ 474648 h 477010"/>
                  <a:gd name="connsiteX4-109" fmla="*/ 0 w 658424"/>
                  <a:gd name="connsiteY4-110" fmla="*/ 0 h 477010"/>
                  <a:gd name="connsiteX0-111" fmla="*/ 0 w 658424"/>
                  <a:gd name="connsiteY0-112" fmla="*/ 0 h 505769"/>
                  <a:gd name="connsiteX1-113" fmla="*/ 658424 w 658424"/>
                  <a:gd name="connsiteY1-114" fmla="*/ 0 h 505769"/>
                  <a:gd name="connsiteX2-115" fmla="*/ 658424 w 658424"/>
                  <a:gd name="connsiteY2-116" fmla="*/ 286509 h 505769"/>
                  <a:gd name="connsiteX3-117" fmla="*/ 2177 w 658424"/>
                  <a:gd name="connsiteY3-118" fmla="*/ 474648 h 505769"/>
                  <a:gd name="connsiteX4-119" fmla="*/ 0 w 658424"/>
                  <a:gd name="connsiteY4-120" fmla="*/ 0 h 505769"/>
                  <a:gd name="connsiteX0-121" fmla="*/ 0 w 658424"/>
                  <a:gd name="connsiteY0-122" fmla="*/ 0 h 525981"/>
                  <a:gd name="connsiteX1-123" fmla="*/ 658424 w 658424"/>
                  <a:gd name="connsiteY1-124" fmla="*/ 0 h 525981"/>
                  <a:gd name="connsiteX2-125" fmla="*/ 658424 w 658424"/>
                  <a:gd name="connsiteY2-126" fmla="*/ 286509 h 525981"/>
                  <a:gd name="connsiteX3-127" fmla="*/ 2177 w 658424"/>
                  <a:gd name="connsiteY3-128" fmla="*/ 474648 h 525981"/>
                  <a:gd name="connsiteX4-129" fmla="*/ 0 w 658424"/>
                  <a:gd name="connsiteY4-130" fmla="*/ 0 h 525981"/>
                  <a:gd name="connsiteX0-131" fmla="*/ 0 w 658424"/>
                  <a:gd name="connsiteY0-132" fmla="*/ 0 h 436868"/>
                  <a:gd name="connsiteX1-133" fmla="*/ 658424 w 658424"/>
                  <a:gd name="connsiteY1-134" fmla="*/ 0 h 436868"/>
                  <a:gd name="connsiteX2-135" fmla="*/ 658424 w 658424"/>
                  <a:gd name="connsiteY2-136" fmla="*/ 286509 h 436868"/>
                  <a:gd name="connsiteX3-137" fmla="*/ 2177 w 658424"/>
                  <a:gd name="connsiteY3-138" fmla="*/ 251233 h 436868"/>
                  <a:gd name="connsiteX4-139" fmla="*/ 0 w 658424"/>
                  <a:gd name="connsiteY4-140" fmla="*/ 0 h 43686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58424" h="436868">
                    <a:moveTo>
                      <a:pt x="0" y="0"/>
                    </a:moveTo>
                    <a:lnTo>
                      <a:pt x="658424" y="0"/>
                    </a:lnTo>
                    <a:lnTo>
                      <a:pt x="658424" y="286509"/>
                    </a:lnTo>
                    <a:cubicBezTo>
                      <a:pt x="356259" y="621878"/>
                      <a:pt x="90702" y="298268"/>
                      <a:pt x="2177" y="251233"/>
                    </a:cubicBezTo>
                    <a:cubicBezTo>
                      <a:pt x="1451" y="93017"/>
                      <a:pt x="726" y="158216"/>
                      <a:pt x="0" y="0"/>
                    </a:cubicBezTo>
                    <a:close/>
                  </a:path>
                </a:pathLst>
              </a:custGeom>
              <a:solidFill>
                <a:schemeClr val="bg1">
                  <a:alpha val="18000"/>
                </a:schemeClr>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chemeClr val="bg1"/>
                  </a:solidFill>
                </a:endParaRPr>
              </a:p>
            </p:txBody>
          </p:sp>
        </p:grpSp>
        <p:sp>
          <p:nvSpPr>
            <p:cNvPr id="53" name="矩形 52"/>
            <p:cNvSpPr/>
            <p:nvPr>
              <p:custDataLst>
                <p:tags r:id="rId24"/>
              </p:custDataLst>
            </p:nvPr>
          </p:nvSpPr>
          <p:spPr>
            <a:xfrm>
              <a:off x="5355788" y="1826361"/>
              <a:ext cx="1799544" cy="609049"/>
            </a:xfrm>
            <a:prstGeom prst="rect">
              <a:avLst/>
            </a:prstGeom>
          </p:spPr>
          <p:txBody>
            <a:bodyPr wrap="none">
              <a:spAutoFit/>
            </a:bodyPr>
            <a:lstStyle/>
            <a:p>
              <a:pPr lvl="0"/>
              <a:r>
                <a:rPr lang="zh-CN" altLang="zh-CN" sz="1600" b="1" dirty="0">
                  <a:solidFill>
                    <a:schemeClr val="bg1"/>
                  </a:solidFill>
                  <a:latin typeface="微软雅黑" panose="020B0503020204020204" pitchFamily="34" charset="-122"/>
                  <a:ea typeface="微软雅黑" panose="020B0503020204020204" pitchFamily="34" charset="-122"/>
                </a:rPr>
                <a:t>机器学习</a:t>
              </a:r>
              <a:endParaRPr lang="zh-CN" altLang="zh-CN" sz="1600" b="1" dirty="0">
                <a:solidFill>
                  <a:schemeClr val="bg1"/>
                </a:solidFill>
                <a:latin typeface="微软雅黑" panose="020B0503020204020204" pitchFamily="34" charset="-122"/>
                <a:ea typeface="微软雅黑" panose="020B0503020204020204" pitchFamily="34" charset="-122"/>
              </a:endParaRPr>
            </a:p>
          </p:txBody>
        </p:sp>
      </p:grpSp>
      <p:sp>
        <p:nvSpPr>
          <p:cNvPr id="2" name="椭圆 1"/>
          <p:cNvSpPr/>
          <p:nvPr/>
        </p:nvSpPr>
        <p:spPr>
          <a:xfrm>
            <a:off x="1476038" y="1267489"/>
            <a:ext cx="2232248" cy="2232248"/>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MH_Others_1"/>
          <p:cNvSpPr txBox="1"/>
          <p:nvPr>
            <p:custDataLst>
              <p:tags r:id="rId25"/>
            </p:custDataLst>
          </p:nvPr>
        </p:nvSpPr>
        <p:spPr>
          <a:xfrm>
            <a:off x="2267889" y="1059467"/>
            <a:ext cx="923330" cy="2698377"/>
          </a:xfrm>
          <a:prstGeom prst="rect">
            <a:avLst/>
          </a:prstGeom>
          <a:noFill/>
        </p:spPr>
        <p:txBody>
          <a:bodyPr vert="eaVert" wrap="square" lIns="0" tIns="0" rIns="0" bIns="0" rtlCol="0" anchor="ctr" anchorCtr="0">
            <a:spAutoFit/>
          </a:bodyPr>
          <a:lstStyle/>
          <a:p>
            <a:pPr algn="ctr"/>
            <a:r>
              <a:rPr lang="zh-CN" altLang="en-US" sz="60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目录</a:t>
            </a:r>
            <a:endParaRPr lang="zh-CN" altLang="en-US" sz="6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MH_Others_2"/>
          <p:cNvSpPr txBox="1"/>
          <p:nvPr>
            <p:custDataLst>
              <p:tags r:id="rId26"/>
            </p:custDataLst>
          </p:nvPr>
        </p:nvSpPr>
        <p:spPr>
          <a:xfrm rot="5400000">
            <a:off x="873121" y="2302229"/>
            <a:ext cx="2346166" cy="276999"/>
          </a:xfrm>
          <a:prstGeom prst="rect">
            <a:avLst/>
          </a:prstGeom>
          <a:noFill/>
        </p:spPr>
        <p:txBody>
          <a:bodyPr wrap="square" lIns="0" tIns="0" rIns="0" bIns="0">
            <a:spAutoFit/>
          </a:bodyPr>
          <a:lstStyle/>
          <a:p>
            <a:pPr algn="ctr">
              <a:defRPr/>
            </a:pPr>
            <a:r>
              <a:rPr lang="en-US" altLang="zh-CN"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transition spd="med">
    <p:randomBa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AutoShape 61"/>
          <p:cNvSpPr>
            <a:spLocks noChangeAspect="1" noChangeArrowheads="1" noTextEdit="1"/>
          </p:cNvSpPr>
          <p:nvPr/>
        </p:nvSpPr>
        <p:spPr bwMode="auto">
          <a:xfrm rot="766448">
            <a:off x="3474448" y="1690304"/>
            <a:ext cx="2020490" cy="2020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68" tIns="34285" rIns="68568" bIns="34285"/>
          <a:lstStyle/>
          <a:p>
            <a:endParaRPr lang="zh-CN" altLang="en-US">
              <a:solidFill>
                <a:schemeClr val="tx1">
                  <a:lumMod val="65000"/>
                  <a:lumOff val="35000"/>
                </a:schemeClr>
              </a:solidFill>
            </a:endParaRPr>
          </a:p>
        </p:txBody>
      </p:sp>
      <p:sp>
        <p:nvSpPr>
          <p:cNvPr id="66" name="Freeform 67"/>
          <p:cNvSpPr/>
          <p:nvPr/>
        </p:nvSpPr>
        <p:spPr bwMode="auto">
          <a:xfrm rot="766448">
            <a:off x="3983241" y="3021423"/>
            <a:ext cx="4762" cy="5953"/>
          </a:xfrm>
          <a:custGeom>
            <a:avLst/>
            <a:gdLst>
              <a:gd name="T0" fmla="*/ 2147483646 w 5"/>
              <a:gd name="T1" fmla="*/ 2147483646 h 6"/>
              <a:gd name="T2" fmla="*/ 0 w 5"/>
              <a:gd name="T3" fmla="*/ 0 h 6"/>
              <a:gd name="T4" fmla="*/ 0 w 5"/>
              <a:gd name="T5" fmla="*/ 2147483646 h 6"/>
              <a:gd name="T6" fmla="*/ 2147483646 w 5"/>
              <a:gd name="T7" fmla="*/ 2147483646 h 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6">
                <a:moveTo>
                  <a:pt x="5" y="1"/>
                </a:moveTo>
                <a:cubicBezTo>
                  <a:pt x="0" y="0"/>
                  <a:pt x="0" y="0"/>
                  <a:pt x="0" y="0"/>
                </a:cubicBezTo>
                <a:cubicBezTo>
                  <a:pt x="0" y="2"/>
                  <a:pt x="0" y="4"/>
                  <a:pt x="0" y="6"/>
                </a:cubicBezTo>
                <a:cubicBezTo>
                  <a:pt x="2" y="4"/>
                  <a:pt x="3" y="2"/>
                  <a:pt x="5" y="1"/>
                </a:cubicBezTo>
                <a:close/>
              </a:path>
            </a:pathLst>
          </a:custGeom>
          <a:solidFill>
            <a:srgbClr val="FDB836">
              <a:alpha val="50195"/>
            </a:srgbClr>
          </a:solidFill>
          <a:ln>
            <a:noFill/>
          </a:ln>
          <a:extLst>
            <a:ext uri="{91240B29-F687-4F45-9708-019B960494DF}">
              <a14:hiddenLine xmlns:a14="http://schemas.microsoft.com/office/drawing/2010/main" w="9525">
                <a:solidFill>
                  <a:srgbClr val="000000"/>
                </a:solidFill>
                <a:round/>
              </a14:hiddenLine>
            </a:ext>
          </a:extLst>
        </p:spPr>
        <p:txBody>
          <a:bodyPr lIns="68568" tIns="34285" rIns="68568" bIns="34285"/>
          <a:lstStyle/>
          <a:p>
            <a:endParaRPr lang="zh-CN" altLang="en-US">
              <a:solidFill>
                <a:schemeClr val="tx1">
                  <a:lumMod val="65000"/>
                  <a:lumOff val="35000"/>
                </a:schemeClr>
              </a:solidFill>
            </a:endParaRPr>
          </a:p>
        </p:txBody>
      </p:sp>
      <p:sp>
        <p:nvSpPr>
          <p:cNvPr id="3" name="文本框 2"/>
          <p:cNvSpPr txBox="1"/>
          <p:nvPr/>
        </p:nvSpPr>
        <p:spPr>
          <a:xfrm>
            <a:off x="6948805" y="1347470"/>
            <a:ext cx="1943100" cy="2433320"/>
          </a:xfrm>
          <a:prstGeom prst="rect">
            <a:avLst/>
          </a:prstGeom>
          <a:noFill/>
        </p:spPr>
        <p:txBody>
          <a:bodyPr wrap="square" rtlCol="0">
            <a:noAutofit/>
          </a:bodyPr>
          <a:p>
            <a:r>
              <a:rPr lang="en-US" altLang="zh-CN" sz="1400" b="1" dirty="0">
                <a:latin typeface="微软雅黑" panose="020B0503020204020204" pitchFamily="34" charset="-122"/>
                <a:ea typeface="微软雅黑" panose="020B0503020204020204" pitchFamily="34" charset="-122"/>
                <a:sym typeface="+mn-ea"/>
              </a:rPr>
              <a:t>      </a:t>
            </a:r>
            <a:endParaRPr lang="en-US" altLang="zh-CN" sz="1400" b="1" dirty="0">
              <a:latin typeface="微软雅黑" panose="020B0503020204020204" pitchFamily="34" charset="-122"/>
              <a:ea typeface="微软雅黑" panose="020B0503020204020204" pitchFamily="34" charset="-122"/>
              <a:sym typeface="+mn-ea"/>
            </a:endParaRPr>
          </a:p>
          <a:p>
            <a:r>
              <a:rPr lang="en-US" altLang="zh-CN" sz="1400" b="1" dirty="0">
                <a:latin typeface="微软雅黑" panose="020B0503020204020204" pitchFamily="34" charset="-122"/>
                <a:ea typeface="微软雅黑" panose="020B0503020204020204" pitchFamily="34" charset="-122"/>
                <a:sym typeface="+mn-ea"/>
              </a:rPr>
              <a:t>      </a:t>
            </a:r>
            <a:r>
              <a:rPr lang="zh-CN" altLang="en-US" sz="1400" b="1" dirty="0">
                <a:latin typeface="微软雅黑" panose="020B0503020204020204" pitchFamily="34" charset="-122"/>
                <a:ea typeface="微软雅黑" panose="020B0503020204020204" pitchFamily="34" charset="-122"/>
                <a:sym typeface="+mn-ea"/>
              </a:rPr>
              <a:t>对薪资水平列进行特征值化，通过</a:t>
            </a:r>
            <a:r>
              <a:rPr lang="zh-CN" altLang="en-US" sz="1400" b="1" dirty="0">
                <a:latin typeface="微软雅黑" panose="020B0503020204020204" pitchFamily="34" charset="-122"/>
                <a:ea typeface="微软雅黑" panose="020B0503020204020204" pitchFamily="34" charset="-122"/>
                <a:sym typeface="+mn-ea"/>
              </a:rPr>
              <a:t>映射对每个</a:t>
            </a:r>
            <a:r>
              <a:rPr lang="zh-CN" altLang="en-US" sz="1400" b="1" dirty="0">
                <a:latin typeface="微软雅黑" panose="020B0503020204020204" pitchFamily="34" charset="-122"/>
                <a:ea typeface="微软雅黑" panose="020B0503020204020204" pitchFamily="34" charset="-122"/>
                <a:sym typeface="+mn-ea"/>
              </a:rPr>
              <a:t>薪资赋值，并返回</a:t>
            </a:r>
            <a:r>
              <a:rPr lang="zh-CN" altLang="en-US" sz="1400" b="1" dirty="0">
                <a:latin typeface="微软雅黑" panose="020B0503020204020204" pitchFamily="34" charset="-122"/>
                <a:ea typeface="微软雅黑" panose="020B0503020204020204" pitchFamily="34" charset="-122"/>
                <a:sym typeface="+mn-ea"/>
              </a:rPr>
              <a:t>原数据</a:t>
            </a:r>
            <a:endParaRPr lang="zh-CN" altLang="en-US" sz="1400" b="1" dirty="0">
              <a:latin typeface="微软雅黑" panose="020B0503020204020204" pitchFamily="34" charset="-122"/>
              <a:ea typeface="微软雅黑" panose="020B0503020204020204" pitchFamily="34" charset="-122"/>
              <a:sym typeface="+mn-ea"/>
            </a:endParaRPr>
          </a:p>
          <a:p>
            <a:endParaRPr lang="zh-CN" altLang="en-US" sz="1400" b="1" dirty="0">
              <a:latin typeface="微软雅黑" panose="020B0503020204020204" pitchFamily="34" charset="-122"/>
              <a:ea typeface="微软雅黑" panose="020B0503020204020204" pitchFamily="34" charset="-122"/>
              <a:sym typeface="+mn-ea"/>
            </a:endParaRPr>
          </a:p>
          <a:p>
            <a:endParaRPr lang="zh-CN" altLang="en-US" sz="1400" b="1" dirty="0">
              <a:latin typeface="微软雅黑" panose="020B0503020204020204" pitchFamily="34" charset="-122"/>
              <a:ea typeface="微软雅黑" panose="020B0503020204020204" pitchFamily="34" charset="-122"/>
              <a:sym typeface="+mn-ea"/>
            </a:endParaRPr>
          </a:p>
          <a:p>
            <a:r>
              <a:rPr lang="en-US" altLang="zh-CN" sz="1400" b="1" dirty="0">
                <a:latin typeface="微软雅黑" panose="020B0503020204020204" pitchFamily="34" charset="-122"/>
                <a:ea typeface="微软雅黑" panose="020B0503020204020204" pitchFamily="34" charset="-122"/>
                <a:sym typeface="+mn-ea"/>
              </a:rPr>
              <a:t>'low': 1,</a:t>
            </a:r>
            <a:endParaRPr lang="en-US" altLang="zh-CN" sz="1400" b="1" dirty="0">
              <a:latin typeface="微软雅黑" panose="020B0503020204020204" pitchFamily="34" charset="-122"/>
              <a:ea typeface="微软雅黑" panose="020B0503020204020204" pitchFamily="34" charset="-122"/>
              <a:sym typeface="+mn-ea"/>
            </a:endParaRPr>
          </a:p>
          <a:p>
            <a:r>
              <a:rPr lang="en-US" altLang="zh-CN" sz="1400" b="1" dirty="0">
                <a:latin typeface="微软雅黑" panose="020B0503020204020204" pitchFamily="34" charset="-122"/>
                <a:ea typeface="微软雅黑" panose="020B0503020204020204" pitchFamily="34" charset="-122"/>
                <a:sym typeface="+mn-ea"/>
              </a:rPr>
              <a:t>'medium': 2,</a:t>
            </a:r>
            <a:endParaRPr lang="en-US" altLang="zh-CN" sz="1400" b="1" dirty="0">
              <a:latin typeface="微软雅黑" panose="020B0503020204020204" pitchFamily="34" charset="-122"/>
              <a:ea typeface="微软雅黑" panose="020B0503020204020204" pitchFamily="34" charset="-122"/>
              <a:sym typeface="+mn-ea"/>
            </a:endParaRPr>
          </a:p>
          <a:p>
            <a:r>
              <a:rPr lang="en-US" altLang="zh-CN" sz="1400" b="1" dirty="0">
                <a:latin typeface="微软雅黑" panose="020B0503020204020204" pitchFamily="34" charset="-122"/>
                <a:ea typeface="微软雅黑" panose="020B0503020204020204" pitchFamily="34" charset="-122"/>
                <a:sym typeface="+mn-ea"/>
              </a:rPr>
              <a:t>'high': 3</a:t>
            </a:r>
            <a:endParaRPr lang="en-US" altLang="zh-CN" sz="1400" b="1" dirty="0">
              <a:latin typeface="微软雅黑" panose="020B0503020204020204" pitchFamily="34" charset="-122"/>
              <a:ea typeface="微软雅黑" panose="020B0503020204020204" pitchFamily="34" charset="-122"/>
              <a:sym typeface="+mn-ea"/>
            </a:endParaRPr>
          </a:p>
        </p:txBody>
      </p:sp>
      <p:sp>
        <p:nvSpPr>
          <p:cNvPr id="6" name="文本框 5"/>
          <p:cNvSpPr txBox="1"/>
          <p:nvPr/>
        </p:nvSpPr>
        <p:spPr>
          <a:xfrm>
            <a:off x="35560" y="51435"/>
            <a:ext cx="2125980" cy="368300"/>
          </a:xfrm>
          <a:prstGeom prst="rect">
            <a:avLst/>
          </a:prstGeom>
        </p:spPr>
        <p:style>
          <a:lnRef idx="0">
            <a:srgbClr val="FFFFFF"/>
          </a:lnRef>
          <a:fillRef idx="2">
            <a:schemeClr val="accent2"/>
          </a:fillRef>
          <a:effectRef idx="0">
            <a:srgbClr val="FFFFFF"/>
          </a:effectRef>
          <a:fontRef idx="minor">
            <a:schemeClr val="dk1"/>
          </a:fontRef>
        </p:style>
        <p:txBody>
          <a:bodyPr wrap="square" rtlCol="0">
            <a:spAutoFit/>
          </a:bodyPr>
          <a:p>
            <a:r>
              <a:rPr lang="en-US" altLang="zh-CN"/>
              <a:t>          </a:t>
            </a:r>
            <a:r>
              <a:rPr lang="zh-CN" altLang="zh-CN" b="1" dirty="0">
                <a:solidFill>
                  <a:schemeClr val="accent1"/>
                </a:solidFill>
                <a:latin typeface="微软雅黑" panose="020B0503020204020204" pitchFamily="34" charset="-122"/>
                <a:ea typeface="微软雅黑" panose="020B0503020204020204" pitchFamily="34" charset="-122"/>
                <a:sym typeface="+mn-ea"/>
              </a:rPr>
              <a:t>特征值化</a:t>
            </a:r>
            <a:endParaRPr lang="zh-CN" altLang="en-US"/>
          </a:p>
        </p:txBody>
      </p:sp>
      <p:sp>
        <p:nvSpPr>
          <p:cNvPr id="13" name="文本框 12"/>
          <p:cNvSpPr txBox="1"/>
          <p:nvPr/>
        </p:nvSpPr>
        <p:spPr>
          <a:xfrm>
            <a:off x="6266180" y="821055"/>
            <a:ext cx="610235" cy="1476375"/>
          </a:xfrm>
          <a:prstGeom prst="rect">
            <a:avLst/>
          </a:prstGeom>
          <a:noFill/>
        </p:spPr>
        <p:txBody>
          <a:bodyPr wrap="square" rtlCol="0">
            <a:spAutoFit/>
          </a:bodyPr>
          <a:p>
            <a:pPr algn="l">
              <a:buClrTx/>
              <a:buSzTx/>
              <a:buFontTx/>
            </a:pPr>
            <a:r>
              <a:rPr lang="zh-CN" altLang="zh-CN" b="1" dirty="0">
                <a:solidFill>
                  <a:schemeClr val="accent1"/>
                </a:solidFill>
                <a:latin typeface="微软雅黑" panose="020B0503020204020204" pitchFamily="34" charset="-122"/>
                <a:ea typeface="微软雅黑" panose="020B0503020204020204" pitchFamily="34" charset="-122"/>
              </a:rPr>
              <a:t>特征值化前</a:t>
            </a:r>
            <a:endParaRPr lang="zh-CN" altLang="zh-CN" b="1" dirty="0">
              <a:solidFill>
                <a:schemeClr val="accent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6266180" y="3075940"/>
            <a:ext cx="610235" cy="1476375"/>
          </a:xfrm>
          <a:prstGeom prst="rect">
            <a:avLst/>
          </a:prstGeom>
          <a:noFill/>
        </p:spPr>
        <p:txBody>
          <a:bodyPr wrap="square" rtlCol="0">
            <a:spAutoFit/>
          </a:bodyPr>
          <a:p>
            <a:pPr algn="l">
              <a:buClrTx/>
              <a:buSzTx/>
              <a:buFontTx/>
            </a:pPr>
            <a:r>
              <a:rPr lang="zh-CN" altLang="zh-CN" b="1" dirty="0">
                <a:solidFill>
                  <a:schemeClr val="accent1"/>
                </a:solidFill>
                <a:latin typeface="微软雅黑" panose="020B0503020204020204" pitchFamily="34" charset="-122"/>
                <a:ea typeface="微软雅黑" panose="020B0503020204020204" pitchFamily="34" charset="-122"/>
              </a:rPr>
              <a:t>特征值化</a:t>
            </a:r>
            <a:r>
              <a:rPr lang="zh-CN" altLang="zh-CN" b="1" dirty="0">
                <a:solidFill>
                  <a:schemeClr val="accent1"/>
                </a:solidFill>
                <a:latin typeface="微软雅黑" panose="020B0503020204020204" pitchFamily="34" charset="-122"/>
                <a:ea typeface="微软雅黑" panose="020B0503020204020204" pitchFamily="34" charset="-122"/>
              </a:rPr>
              <a:t>后</a:t>
            </a:r>
            <a:endParaRPr lang="zh-CN" altLang="zh-CN" b="1" dirty="0">
              <a:solidFill>
                <a:schemeClr val="accent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0" y="411480"/>
            <a:ext cx="6030595" cy="2379345"/>
          </a:xfrm>
          <a:prstGeom prst="rect">
            <a:avLst/>
          </a:prstGeom>
        </p:spPr>
      </p:pic>
      <p:pic>
        <p:nvPicPr>
          <p:cNvPr id="4" name="图片 3"/>
          <p:cNvPicPr>
            <a:picLocks noChangeAspect="1"/>
          </p:cNvPicPr>
          <p:nvPr/>
        </p:nvPicPr>
        <p:blipFill>
          <a:blip r:embed="rId2"/>
          <a:stretch>
            <a:fillRect/>
          </a:stretch>
        </p:blipFill>
        <p:spPr>
          <a:xfrm>
            <a:off x="35560" y="2859405"/>
            <a:ext cx="5995035" cy="2265680"/>
          </a:xfrm>
          <a:prstGeom prst="rect">
            <a:avLst/>
          </a:prstGeom>
        </p:spPr>
      </p:pic>
    </p:spTree>
  </p:cSld>
  <p:clrMapOvr>
    <a:masterClrMapping/>
  </p:clrMapOvr>
  <p:transition spd="med">
    <p:comb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nodePh="1">
                                  <p:stCondLst>
                                    <p:cond delay="0"/>
                                  </p:stCondLst>
                                  <p:endCondLst>
                                    <p:cond evt="begin" delay="0">
                                      <p:tn val="5"/>
                                    </p:cond>
                                  </p:end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1000" fill="hold"/>
                                        <p:tgtEl>
                                          <p:spTgt spid="61"/>
                                        </p:tgtEl>
                                        <p:attrNameLst>
                                          <p:attrName>ppt_x</p:attrName>
                                        </p:attrNameLst>
                                      </p:cBhvr>
                                      <p:tavLst>
                                        <p:tav tm="0">
                                          <p:val>
                                            <p:strVal val="#ppt_x"/>
                                          </p:val>
                                        </p:tav>
                                        <p:tav tm="100000">
                                          <p:val>
                                            <p:strVal val="#ppt_x"/>
                                          </p:val>
                                        </p:tav>
                                      </p:tavLst>
                                    </p:anim>
                                    <p:anim calcmode="lin" valueType="num">
                                      <p:cBhvr additive="base">
                                        <p:cTn id="8" dur="1000" fill="hold"/>
                                        <p:tgtEl>
                                          <p:spTgt spid="61"/>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66"/>
                                        </p:tgtEl>
                                        <p:attrNameLst>
                                          <p:attrName>style.visibility</p:attrName>
                                        </p:attrNameLst>
                                      </p:cBhvr>
                                      <p:to>
                                        <p:strVal val="visible"/>
                                      </p:to>
                                    </p:set>
                                    <p:anim calcmode="lin" valueType="num">
                                      <p:cBhvr additive="base">
                                        <p:cTn id="11" dur="1000" fill="hold"/>
                                        <p:tgtEl>
                                          <p:spTgt spid="66"/>
                                        </p:tgtEl>
                                        <p:attrNameLst>
                                          <p:attrName>ppt_x</p:attrName>
                                        </p:attrNameLst>
                                      </p:cBhvr>
                                      <p:tavLst>
                                        <p:tav tm="0">
                                          <p:val>
                                            <p:strVal val="#ppt_x"/>
                                          </p:val>
                                        </p:tav>
                                        <p:tav tm="100000">
                                          <p:val>
                                            <p:strVal val="#ppt_x"/>
                                          </p:val>
                                        </p:tav>
                                      </p:tavLst>
                                    </p:anim>
                                    <p:anim calcmode="lin" valueType="num">
                                      <p:cBhvr additive="base">
                                        <p:cTn id="12" dur="1000" fill="hold"/>
                                        <p:tgtEl>
                                          <p:spTgt spid="6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6"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AutoShape 61"/>
          <p:cNvSpPr>
            <a:spLocks noChangeAspect="1" noChangeArrowheads="1" noTextEdit="1"/>
          </p:cNvSpPr>
          <p:nvPr/>
        </p:nvSpPr>
        <p:spPr bwMode="auto">
          <a:xfrm rot="766448">
            <a:off x="3474448" y="1690304"/>
            <a:ext cx="2020490" cy="2020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68" tIns="34285" rIns="68568" bIns="34285"/>
          <a:lstStyle/>
          <a:p>
            <a:endParaRPr lang="zh-CN" altLang="en-US">
              <a:solidFill>
                <a:schemeClr val="tx1">
                  <a:lumMod val="65000"/>
                  <a:lumOff val="35000"/>
                </a:schemeClr>
              </a:solidFill>
            </a:endParaRPr>
          </a:p>
        </p:txBody>
      </p:sp>
      <p:sp>
        <p:nvSpPr>
          <p:cNvPr id="66" name="Freeform 67"/>
          <p:cNvSpPr/>
          <p:nvPr/>
        </p:nvSpPr>
        <p:spPr bwMode="auto">
          <a:xfrm rot="766448">
            <a:off x="3983241" y="3021423"/>
            <a:ext cx="4762" cy="5953"/>
          </a:xfrm>
          <a:custGeom>
            <a:avLst/>
            <a:gdLst>
              <a:gd name="T0" fmla="*/ 2147483646 w 5"/>
              <a:gd name="T1" fmla="*/ 2147483646 h 6"/>
              <a:gd name="T2" fmla="*/ 0 w 5"/>
              <a:gd name="T3" fmla="*/ 0 h 6"/>
              <a:gd name="T4" fmla="*/ 0 w 5"/>
              <a:gd name="T5" fmla="*/ 2147483646 h 6"/>
              <a:gd name="T6" fmla="*/ 2147483646 w 5"/>
              <a:gd name="T7" fmla="*/ 2147483646 h 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6">
                <a:moveTo>
                  <a:pt x="5" y="1"/>
                </a:moveTo>
                <a:cubicBezTo>
                  <a:pt x="0" y="0"/>
                  <a:pt x="0" y="0"/>
                  <a:pt x="0" y="0"/>
                </a:cubicBezTo>
                <a:cubicBezTo>
                  <a:pt x="0" y="2"/>
                  <a:pt x="0" y="4"/>
                  <a:pt x="0" y="6"/>
                </a:cubicBezTo>
                <a:cubicBezTo>
                  <a:pt x="2" y="4"/>
                  <a:pt x="3" y="2"/>
                  <a:pt x="5" y="1"/>
                </a:cubicBezTo>
                <a:close/>
              </a:path>
            </a:pathLst>
          </a:custGeom>
          <a:solidFill>
            <a:srgbClr val="FDB836">
              <a:alpha val="50195"/>
            </a:srgbClr>
          </a:solidFill>
          <a:ln>
            <a:noFill/>
          </a:ln>
          <a:extLst>
            <a:ext uri="{91240B29-F687-4F45-9708-019B960494DF}">
              <a14:hiddenLine xmlns:a14="http://schemas.microsoft.com/office/drawing/2010/main" w="9525">
                <a:solidFill>
                  <a:srgbClr val="000000"/>
                </a:solidFill>
                <a:round/>
              </a14:hiddenLine>
            </a:ext>
          </a:extLst>
        </p:spPr>
        <p:txBody>
          <a:bodyPr lIns="68568" tIns="34285" rIns="68568" bIns="34285"/>
          <a:lstStyle/>
          <a:p>
            <a:endParaRPr lang="zh-CN" altLang="en-US">
              <a:solidFill>
                <a:schemeClr val="tx1">
                  <a:lumMod val="65000"/>
                  <a:lumOff val="35000"/>
                </a:schemeClr>
              </a:solidFill>
            </a:endParaRPr>
          </a:p>
        </p:txBody>
      </p:sp>
      <p:sp>
        <p:nvSpPr>
          <p:cNvPr id="3" name="文本框 2"/>
          <p:cNvSpPr txBox="1"/>
          <p:nvPr/>
        </p:nvSpPr>
        <p:spPr>
          <a:xfrm>
            <a:off x="5507990" y="915670"/>
            <a:ext cx="3274695" cy="3509010"/>
          </a:xfrm>
          <a:prstGeom prst="rect">
            <a:avLst/>
          </a:prstGeom>
          <a:noFill/>
        </p:spPr>
        <p:txBody>
          <a:bodyPr wrap="square" rtlCol="0">
            <a:noAutofit/>
          </a:bodyPr>
          <a:p>
            <a:r>
              <a:rPr lang="en-US" altLang="zh-CN" sz="1400" b="1" dirty="0">
                <a:latin typeface="微软雅黑" panose="020B0503020204020204" pitchFamily="34" charset="-122"/>
                <a:ea typeface="微软雅黑" panose="020B0503020204020204" pitchFamily="34" charset="-122"/>
                <a:sym typeface="+mn-ea"/>
              </a:rPr>
              <a:t>      </a:t>
            </a:r>
            <a:endParaRPr lang="en-US" altLang="zh-CN" sz="1400" b="1" dirty="0">
              <a:latin typeface="微软雅黑" panose="020B0503020204020204" pitchFamily="34" charset="-122"/>
              <a:ea typeface="微软雅黑" panose="020B0503020204020204" pitchFamily="34" charset="-122"/>
              <a:sym typeface="+mn-ea"/>
            </a:endParaRPr>
          </a:p>
          <a:p>
            <a:r>
              <a:rPr lang="en-US" altLang="zh-CN" sz="1400" b="1" dirty="0">
                <a:latin typeface="微软雅黑" panose="020B0503020204020204" pitchFamily="34" charset="-122"/>
                <a:ea typeface="微软雅黑" panose="020B0503020204020204" pitchFamily="34" charset="-122"/>
                <a:sym typeface="+mn-ea"/>
              </a:rPr>
              <a:t>      </a:t>
            </a:r>
            <a:r>
              <a:rPr lang="zh-CN" altLang="en-US" sz="1400" b="1" dirty="0">
                <a:latin typeface="微软雅黑" panose="020B0503020204020204" pitchFamily="34" charset="-122"/>
                <a:ea typeface="微软雅黑" panose="020B0503020204020204" pitchFamily="34" charset="-122"/>
                <a:sym typeface="+mn-ea"/>
              </a:rPr>
              <a:t>通过查看</a:t>
            </a:r>
            <a:r>
              <a:rPr lang="zh-CN" altLang="en-US" sz="1400" b="1" dirty="0">
                <a:latin typeface="微软雅黑" panose="020B0503020204020204" pitchFamily="34" charset="-122"/>
                <a:ea typeface="微软雅黑" panose="020B0503020204020204" pitchFamily="34" charset="-122"/>
                <a:sym typeface="+mn-ea"/>
              </a:rPr>
              <a:t>决策树的性能报告，</a:t>
            </a:r>
            <a:endParaRPr lang="zh-CN" altLang="en-US" sz="1400" b="1" dirty="0">
              <a:latin typeface="微软雅黑" panose="020B0503020204020204" pitchFamily="34" charset="-122"/>
              <a:ea typeface="微软雅黑" panose="020B0503020204020204" pitchFamily="34" charset="-122"/>
              <a:sym typeface="+mn-ea"/>
            </a:endParaRPr>
          </a:p>
          <a:p>
            <a:endParaRPr lang="zh-CN" altLang="en-US" sz="1400" b="1" dirty="0">
              <a:latin typeface="微软雅黑" panose="020B0503020204020204" pitchFamily="34" charset="-122"/>
              <a:ea typeface="微软雅黑" panose="020B0503020204020204" pitchFamily="34" charset="-122"/>
              <a:sym typeface="+mn-ea"/>
            </a:endParaRPr>
          </a:p>
          <a:p>
            <a:r>
              <a:rPr lang="zh-CN" altLang="en-US" sz="1400" b="1" dirty="0">
                <a:latin typeface="微软雅黑" panose="020B0503020204020204" pitchFamily="34" charset="-122"/>
                <a:ea typeface="微软雅黑" panose="020B0503020204020204" pitchFamily="34" charset="-122"/>
                <a:sym typeface="+mn-ea"/>
              </a:rPr>
              <a:t>精确度（precision）：</a:t>
            </a:r>
            <a:r>
              <a:rPr lang="en-US" altLang="zh-CN" sz="1400" b="1" dirty="0">
                <a:latin typeface="微软雅黑" panose="020B0503020204020204" pitchFamily="34" charset="-122"/>
                <a:ea typeface="微软雅黑" panose="020B0503020204020204" pitchFamily="34" charset="-122"/>
                <a:sym typeface="+mn-ea"/>
              </a:rPr>
              <a:t>0.98   0.96</a:t>
            </a:r>
            <a:endParaRPr lang="zh-CN" altLang="en-US" sz="1400" b="1" dirty="0">
              <a:latin typeface="微软雅黑" panose="020B0503020204020204" pitchFamily="34" charset="-122"/>
              <a:ea typeface="微软雅黑" panose="020B0503020204020204" pitchFamily="34" charset="-122"/>
              <a:sym typeface="+mn-ea"/>
            </a:endParaRPr>
          </a:p>
          <a:p>
            <a:endParaRPr lang="zh-CN" altLang="en-US" sz="1400" b="1" dirty="0">
              <a:latin typeface="微软雅黑" panose="020B0503020204020204" pitchFamily="34" charset="-122"/>
              <a:ea typeface="微软雅黑" panose="020B0503020204020204" pitchFamily="34" charset="-122"/>
              <a:sym typeface="+mn-ea"/>
            </a:endParaRPr>
          </a:p>
          <a:p>
            <a:r>
              <a:rPr lang="zh-CN" altLang="en-US" sz="1400" b="1" dirty="0">
                <a:latin typeface="微软雅黑" panose="020B0503020204020204" pitchFamily="34" charset="-122"/>
                <a:ea typeface="微软雅黑" panose="020B0503020204020204" pitchFamily="34" charset="-122"/>
                <a:sym typeface="+mn-ea"/>
              </a:rPr>
              <a:t>召回率（recall）：</a:t>
            </a:r>
            <a:r>
              <a:rPr lang="en-US" altLang="zh-CN" sz="1400" b="1" dirty="0">
                <a:latin typeface="微软雅黑" panose="020B0503020204020204" pitchFamily="34" charset="-122"/>
                <a:ea typeface="微软雅黑" panose="020B0503020204020204" pitchFamily="34" charset="-122"/>
                <a:sym typeface="+mn-ea"/>
              </a:rPr>
              <a:t>0.99   0.91</a:t>
            </a:r>
            <a:endParaRPr lang="zh-CN" altLang="en-US" sz="1400" b="1" dirty="0">
              <a:latin typeface="微软雅黑" panose="020B0503020204020204" pitchFamily="34" charset="-122"/>
              <a:ea typeface="微软雅黑" panose="020B0503020204020204" pitchFamily="34" charset="-122"/>
              <a:sym typeface="+mn-ea"/>
            </a:endParaRPr>
          </a:p>
          <a:p>
            <a:endParaRPr lang="zh-CN" altLang="en-US" sz="1400" b="1" dirty="0">
              <a:latin typeface="微软雅黑" panose="020B0503020204020204" pitchFamily="34" charset="-122"/>
              <a:ea typeface="微软雅黑" panose="020B0503020204020204" pitchFamily="34" charset="-122"/>
              <a:sym typeface="+mn-ea"/>
            </a:endParaRPr>
          </a:p>
          <a:p>
            <a:r>
              <a:rPr lang="zh-CN" altLang="en-US" sz="1400" b="1" dirty="0">
                <a:latin typeface="微软雅黑" panose="020B0503020204020204" pitchFamily="34" charset="-122"/>
                <a:ea typeface="微软雅黑" panose="020B0503020204020204" pitchFamily="34" charset="-122"/>
                <a:sym typeface="+mn-ea"/>
              </a:rPr>
              <a:t>F1分数（F1-score）：</a:t>
            </a:r>
            <a:r>
              <a:rPr lang="en-US" altLang="zh-CN" sz="1400" b="1" dirty="0">
                <a:latin typeface="微软雅黑" panose="020B0503020204020204" pitchFamily="34" charset="-122"/>
                <a:ea typeface="微软雅黑" panose="020B0503020204020204" pitchFamily="34" charset="-122"/>
                <a:sym typeface="+mn-ea"/>
              </a:rPr>
              <a:t>0.99  0.93</a:t>
            </a:r>
            <a:endParaRPr lang="zh-CN" altLang="en-US" sz="1400" b="1" dirty="0">
              <a:latin typeface="微软雅黑" panose="020B0503020204020204" pitchFamily="34" charset="-122"/>
              <a:ea typeface="微软雅黑" panose="020B0503020204020204" pitchFamily="34" charset="-122"/>
              <a:sym typeface="+mn-ea"/>
            </a:endParaRPr>
          </a:p>
          <a:p>
            <a:endParaRPr lang="zh-CN" altLang="en-US" sz="1400" b="1" dirty="0">
              <a:latin typeface="微软雅黑" panose="020B0503020204020204" pitchFamily="34" charset="-122"/>
              <a:ea typeface="微软雅黑" panose="020B0503020204020204" pitchFamily="34" charset="-122"/>
              <a:sym typeface="+mn-ea"/>
            </a:endParaRPr>
          </a:p>
          <a:p>
            <a:r>
              <a:rPr lang="zh-CN" altLang="en-US" sz="1400" b="1" dirty="0">
                <a:latin typeface="微软雅黑" panose="020B0503020204020204" pitchFamily="34" charset="-122"/>
                <a:ea typeface="微软雅黑" panose="020B0503020204020204" pitchFamily="34" charset="-122"/>
                <a:sym typeface="+mn-ea"/>
              </a:rPr>
              <a:t>准确度（Accuracy）：</a:t>
            </a:r>
            <a:r>
              <a:rPr lang="en-US" altLang="zh-CN" sz="1400" b="1" dirty="0">
                <a:latin typeface="微软雅黑" panose="020B0503020204020204" pitchFamily="34" charset="-122"/>
                <a:ea typeface="微软雅黑" panose="020B0503020204020204" pitchFamily="34" charset="-122"/>
                <a:sym typeface="+mn-ea"/>
              </a:rPr>
              <a:t>0.98</a:t>
            </a:r>
            <a:endParaRPr lang="en-US" altLang="zh-CN" sz="1400" b="1" dirty="0">
              <a:latin typeface="微软雅黑" panose="020B0503020204020204" pitchFamily="34" charset="-122"/>
              <a:ea typeface="微软雅黑" panose="020B0503020204020204" pitchFamily="34" charset="-122"/>
              <a:sym typeface="+mn-ea"/>
            </a:endParaRPr>
          </a:p>
          <a:p>
            <a:endParaRPr lang="en-US" altLang="zh-CN" sz="1400" b="1" dirty="0">
              <a:latin typeface="微软雅黑" panose="020B0503020204020204" pitchFamily="34" charset="-122"/>
              <a:ea typeface="微软雅黑" panose="020B0503020204020204" pitchFamily="34" charset="-122"/>
              <a:sym typeface="+mn-ea"/>
            </a:endParaRPr>
          </a:p>
          <a:p>
            <a:endParaRPr lang="en-US" altLang="zh-CN" sz="1400" b="1" dirty="0">
              <a:latin typeface="微软雅黑" panose="020B0503020204020204" pitchFamily="34" charset="-122"/>
              <a:ea typeface="微软雅黑" panose="020B0503020204020204" pitchFamily="34" charset="-122"/>
              <a:sym typeface="+mn-ea"/>
            </a:endParaRPr>
          </a:p>
          <a:p>
            <a:endParaRPr lang="zh-CN" altLang="en-US" sz="1400" b="1" dirty="0">
              <a:latin typeface="微软雅黑" panose="020B0503020204020204" pitchFamily="34" charset="-122"/>
              <a:ea typeface="微软雅黑" panose="020B0503020204020204" pitchFamily="34" charset="-122"/>
              <a:sym typeface="+mn-ea"/>
            </a:endParaRPr>
          </a:p>
        </p:txBody>
      </p:sp>
      <p:sp>
        <p:nvSpPr>
          <p:cNvPr id="6" name="文本框 5"/>
          <p:cNvSpPr txBox="1"/>
          <p:nvPr/>
        </p:nvSpPr>
        <p:spPr>
          <a:xfrm>
            <a:off x="107315" y="267335"/>
            <a:ext cx="2848610" cy="368300"/>
          </a:xfrm>
          <a:prstGeom prst="rect">
            <a:avLst/>
          </a:prstGeom>
        </p:spPr>
        <p:style>
          <a:lnRef idx="0">
            <a:srgbClr val="FFFFFF"/>
          </a:lnRef>
          <a:fillRef idx="2">
            <a:schemeClr val="accent2"/>
          </a:fillRef>
          <a:effectRef idx="0">
            <a:srgbClr val="FFFFFF"/>
          </a:effectRef>
          <a:fontRef idx="minor">
            <a:schemeClr val="dk1"/>
          </a:fontRef>
        </p:style>
        <p:txBody>
          <a:bodyPr wrap="square" rtlCol="0">
            <a:spAutoFit/>
          </a:bodyPr>
          <a:p>
            <a:r>
              <a:rPr lang="en-US" altLang="zh-CN"/>
              <a:t>          </a:t>
            </a:r>
            <a:r>
              <a:rPr lang="zh-CN" altLang="zh-CN" b="1" dirty="0">
                <a:solidFill>
                  <a:schemeClr val="accent1"/>
                </a:solidFill>
                <a:latin typeface="微软雅黑" panose="020B0503020204020204" pitchFamily="34" charset="-122"/>
                <a:ea typeface="微软雅黑" panose="020B0503020204020204" pitchFamily="34" charset="-122"/>
                <a:sym typeface="+mn-ea"/>
              </a:rPr>
              <a:t>模型预测：</a:t>
            </a:r>
            <a:r>
              <a:rPr lang="zh-CN" altLang="zh-CN" b="1" dirty="0">
                <a:solidFill>
                  <a:schemeClr val="accent1"/>
                </a:solidFill>
                <a:latin typeface="微软雅黑" panose="020B0503020204020204" pitchFamily="34" charset="-122"/>
                <a:ea typeface="微软雅黑" panose="020B0503020204020204" pitchFamily="34" charset="-122"/>
                <a:sym typeface="+mn-ea"/>
              </a:rPr>
              <a:t>决策树</a:t>
            </a:r>
            <a:endParaRPr lang="zh-CN" altLang="zh-CN" b="1" dirty="0">
              <a:solidFill>
                <a:schemeClr val="accent1"/>
              </a:solidFill>
              <a:latin typeface="微软雅黑" panose="020B0503020204020204" pitchFamily="34" charset="-122"/>
              <a:ea typeface="微软雅黑" panose="020B0503020204020204" pitchFamily="34" charset="-122"/>
              <a:sym typeface="+mn-ea"/>
            </a:endParaRPr>
          </a:p>
        </p:txBody>
      </p:sp>
      <p:pic>
        <p:nvPicPr>
          <p:cNvPr id="4" name="图片 3"/>
          <p:cNvPicPr>
            <a:picLocks noChangeAspect="1"/>
          </p:cNvPicPr>
          <p:nvPr/>
        </p:nvPicPr>
        <p:blipFill>
          <a:blip r:embed="rId1"/>
          <a:stretch>
            <a:fillRect/>
          </a:stretch>
        </p:blipFill>
        <p:spPr>
          <a:xfrm>
            <a:off x="179705" y="855345"/>
            <a:ext cx="5134610" cy="1945640"/>
          </a:xfrm>
          <a:prstGeom prst="rect">
            <a:avLst/>
          </a:prstGeom>
        </p:spPr>
      </p:pic>
      <p:sp>
        <p:nvSpPr>
          <p:cNvPr id="8" name="文本框 7"/>
          <p:cNvSpPr txBox="1"/>
          <p:nvPr/>
        </p:nvSpPr>
        <p:spPr>
          <a:xfrm>
            <a:off x="611505" y="2888615"/>
            <a:ext cx="3679190" cy="1801495"/>
          </a:xfrm>
          <a:prstGeom prst="rect">
            <a:avLst/>
          </a:prstGeom>
          <a:noFill/>
        </p:spPr>
        <p:txBody>
          <a:bodyPr wrap="square" rtlCol="0">
            <a:noAutofit/>
          </a:bodyPr>
          <a:p>
            <a:r>
              <a:rPr lang="en-US" altLang="zh-CN" sz="1400" b="1" dirty="0">
                <a:latin typeface="微软雅黑" panose="020B0503020204020204" pitchFamily="34" charset="-122"/>
                <a:ea typeface="微软雅黑" panose="020B0503020204020204" pitchFamily="34" charset="-122"/>
                <a:sym typeface="+mn-ea"/>
              </a:rPr>
              <a:t>      </a:t>
            </a:r>
            <a:endParaRPr lang="en-US" altLang="zh-CN" sz="1400" b="1" dirty="0">
              <a:latin typeface="微软雅黑" panose="020B0503020204020204" pitchFamily="34" charset="-122"/>
              <a:ea typeface="微软雅黑" panose="020B0503020204020204" pitchFamily="34" charset="-122"/>
              <a:sym typeface="+mn-ea"/>
            </a:endParaRPr>
          </a:p>
          <a:p>
            <a:r>
              <a:rPr lang="en-US" altLang="zh-CN" sz="1200" b="1" dirty="0">
                <a:latin typeface="微软雅黑" panose="020B0503020204020204" pitchFamily="34" charset="-122"/>
                <a:ea typeface="微软雅黑" panose="020B0503020204020204" pitchFamily="34" charset="-122"/>
                <a:sym typeface="+mn-ea"/>
              </a:rPr>
              <a:t> </a:t>
            </a:r>
            <a:r>
              <a:rPr lang="zh-CN" altLang="en-US" sz="1200" b="1" dirty="0">
                <a:latin typeface="微软雅黑" panose="020B0503020204020204" pitchFamily="34" charset="-122"/>
                <a:ea typeface="微软雅黑" panose="020B0503020204020204" pitchFamily="34" charset="-122"/>
                <a:sym typeface="+mn-ea"/>
              </a:rPr>
              <a:t>对决策树模型使用网格搜索进行查找最优参数，为：</a:t>
            </a:r>
            <a:endParaRPr lang="zh-CN" altLang="en-US" sz="1200" b="1" dirty="0">
              <a:latin typeface="微软雅黑" panose="020B0503020204020204" pitchFamily="34" charset="-122"/>
              <a:ea typeface="微软雅黑" panose="020B0503020204020204" pitchFamily="34" charset="-122"/>
              <a:sym typeface="+mn-ea"/>
            </a:endParaRPr>
          </a:p>
          <a:p>
            <a:endParaRPr lang="zh-CN" altLang="en-US" sz="1200" b="1" dirty="0">
              <a:latin typeface="微软雅黑" panose="020B0503020204020204" pitchFamily="34" charset="-122"/>
              <a:ea typeface="微软雅黑" panose="020B0503020204020204" pitchFamily="34" charset="-122"/>
              <a:sym typeface="+mn-ea"/>
            </a:endParaRPr>
          </a:p>
          <a:p>
            <a:r>
              <a:rPr lang="zh-CN" altLang="en-US" sz="1200" b="1" dirty="0">
                <a:latin typeface="微软雅黑" panose="020B0503020204020204" pitchFamily="34" charset="-122"/>
                <a:ea typeface="微软雅黑" panose="020B0503020204020204" pitchFamily="34" charset="-122"/>
                <a:sym typeface="+mn-ea"/>
              </a:rPr>
              <a:t>'criterion': 'entropy', </a:t>
            </a:r>
            <a:endParaRPr lang="zh-CN" altLang="en-US" sz="1200" b="1" dirty="0">
              <a:latin typeface="微软雅黑" panose="020B0503020204020204" pitchFamily="34" charset="-122"/>
              <a:ea typeface="微软雅黑" panose="020B0503020204020204" pitchFamily="34" charset="-122"/>
              <a:sym typeface="+mn-ea"/>
            </a:endParaRPr>
          </a:p>
          <a:p>
            <a:r>
              <a:rPr lang="zh-CN" altLang="en-US" sz="1200" b="1" dirty="0">
                <a:latin typeface="微软雅黑" panose="020B0503020204020204" pitchFamily="34" charset="-122"/>
                <a:ea typeface="微软雅黑" panose="020B0503020204020204" pitchFamily="34" charset="-122"/>
                <a:sym typeface="+mn-ea"/>
              </a:rPr>
              <a:t>'max_depth': 8,</a:t>
            </a:r>
            <a:endParaRPr lang="zh-CN" altLang="en-US" sz="1200" b="1" dirty="0">
              <a:latin typeface="微软雅黑" panose="020B0503020204020204" pitchFamily="34" charset="-122"/>
              <a:ea typeface="微软雅黑" panose="020B0503020204020204" pitchFamily="34" charset="-122"/>
              <a:sym typeface="+mn-ea"/>
            </a:endParaRPr>
          </a:p>
          <a:p>
            <a:r>
              <a:rPr lang="zh-CN" altLang="en-US" sz="1200" b="1" dirty="0">
                <a:latin typeface="微软雅黑" panose="020B0503020204020204" pitchFamily="34" charset="-122"/>
                <a:ea typeface="微软雅黑" panose="020B0503020204020204" pitchFamily="34" charset="-122"/>
                <a:sym typeface="+mn-ea"/>
              </a:rPr>
              <a:t> 'max_features': None, </a:t>
            </a:r>
            <a:endParaRPr lang="zh-CN" altLang="en-US" sz="1200" b="1" dirty="0">
              <a:latin typeface="微软雅黑" panose="020B0503020204020204" pitchFamily="34" charset="-122"/>
              <a:ea typeface="微软雅黑" panose="020B0503020204020204" pitchFamily="34" charset="-122"/>
              <a:sym typeface="+mn-ea"/>
            </a:endParaRPr>
          </a:p>
          <a:p>
            <a:r>
              <a:rPr lang="zh-CN" altLang="en-US" sz="1200" b="1" dirty="0">
                <a:latin typeface="微软雅黑" panose="020B0503020204020204" pitchFamily="34" charset="-122"/>
                <a:ea typeface="微软雅黑" panose="020B0503020204020204" pitchFamily="34" charset="-122"/>
                <a:sym typeface="+mn-ea"/>
              </a:rPr>
              <a:t>'min_samples_leaf': 2, </a:t>
            </a:r>
            <a:endParaRPr lang="zh-CN" altLang="en-US" sz="1200" b="1" dirty="0">
              <a:latin typeface="微软雅黑" panose="020B0503020204020204" pitchFamily="34" charset="-122"/>
              <a:ea typeface="微软雅黑" panose="020B0503020204020204" pitchFamily="34" charset="-122"/>
              <a:sym typeface="+mn-ea"/>
            </a:endParaRPr>
          </a:p>
          <a:p>
            <a:r>
              <a:rPr lang="zh-CN" altLang="en-US" sz="1200" b="1" dirty="0">
                <a:latin typeface="微软雅黑" panose="020B0503020204020204" pitchFamily="34" charset="-122"/>
                <a:ea typeface="微软雅黑" panose="020B0503020204020204" pitchFamily="34" charset="-122"/>
                <a:sym typeface="+mn-ea"/>
              </a:rPr>
              <a:t>'min_samples_split': 4</a:t>
            </a:r>
            <a:endParaRPr lang="zh-CN" altLang="en-US" sz="1200" b="1" dirty="0">
              <a:latin typeface="微软雅黑" panose="020B0503020204020204" pitchFamily="34" charset="-122"/>
              <a:ea typeface="微软雅黑" panose="020B0503020204020204" pitchFamily="34" charset="-122"/>
              <a:sym typeface="+mn-ea"/>
            </a:endParaRPr>
          </a:p>
        </p:txBody>
      </p:sp>
    </p:spTree>
  </p:cSld>
  <p:clrMapOvr>
    <a:masterClrMapping/>
  </p:clrMapOvr>
  <p:transition spd="med">
    <p:comb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nodePh="1">
                                  <p:stCondLst>
                                    <p:cond delay="0"/>
                                  </p:stCondLst>
                                  <p:endCondLst>
                                    <p:cond evt="begin" delay="0">
                                      <p:tn val="5"/>
                                    </p:cond>
                                  </p:end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1000" fill="hold"/>
                                        <p:tgtEl>
                                          <p:spTgt spid="61"/>
                                        </p:tgtEl>
                                        <p:attrNameLst>
                                          <p:attrName>ppt_x</p:attrName>
                                        </p:attrNameLst>
                                      </p:cBhvr>
                                      <p:tavLst>
                                        <p:tav tm="0">
                                          <p:val>
                                            <p:strVal val="#ppt_x"/>
                                          </p:val>
                                        </p:tav>
                                        <p:tav tm="100000">
                                          <p:val>
                                            <p:strVal val="#ppt_x"/>
                                          </p:val>
                                        </p:tav>
                                      </p:tavLst>
                                    </p:anim>
                                    <p:anim calcmode="lin" valueType="num">
                                      <p:cBhvr additive="base">
                                        <p:cTn id="8" dur="1000" fill="hold"/>
                                        <p:tgtEl>
                                          <p:spTgt spid="61"/>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66"/>
                                        </p:tgtEl>
                                        <p:attrNameLst>
                                          <p:attrName>style.visibility</p:attrName>
                                        </p:attrNameLst>
                                      </p:cBhvr>
                                      <p:to>
                                        <p:strVal val="visible"/>
                                      </p:to>
                                    </p:set>
                                    <p:anim calcmode="lin" valueType="num">
                                      <p:cBhvr additive="base">
                                        <p:cTn id="11" dur="1000" fill="hold"/>
                                        <p:tgtEl>
                                          <p:spTgt spid="66"/>
                                        </p:tgtEl>
                                        <p:attrNameLst>
                                          <p:attrName>ppt_x</p:attrName>
                                        </p:attrNameLst>
                                      </p:cBhvr>
                                      <p:tavLst>
                                        <p:tav tm="0">
                                          <p:val>
                                            <p:strVal val="#ppt_x"/>
                                          </p:val>
                                        </p:tav>
                                        <p:tav tm="100000">
                                          <p:val>
                                            <p:strVal val="#ppt_x"/>
                                          </p:val>
                                        </p:tav>
                                      </p:tavLst>
                                    </p:anim>
                                    <p:anim calcmode="lin" valueType="num">
                                      <p:cBhvr additive="base">
                                        <p:cTn id="12" dur="1000" fill="hold"/>
                                        <p:tgtEl>
                                          <p:spTgt spid="6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6"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AutoShape 61"/>
          <p:cNvSpPr>
            <a:spLocks noChangeAspect="1" noChangeArrowheads="1" noTextEdit="1"/>
          </p:cNvSpPr>
          <p:nvPr/>
        </p:nvSpPr>
        <p:spPr bwMode="auto">
          <a:xfrm rot="766448">
            <a:off x="3474448" y="1690304"/>
            <a:ext cx="2020490" cy="2020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68" tIns="34285" rIns="68568" bIns="34285"/>
          <a:lstStyle/>
          <a:p>
            <a:endParaRPr lang="zh-CN" altLang="en-US">
              <a:solidFill>
                <a:schemeClr val="tx1">
                  <a:lumMod val="65000"/>
                  <a:lumOff val="35000"/>
                </a:schemeClr>
              </a:solidFill>
            </a:endParaRPr>
          </a:p>
        </p:txBody>
      </p:sp>
      <p:sp>
        <p:nvSpPr>
          <p:cNvPr id="66" name="Freeform 67"/>
          <p:cNvSpPr/>
          <p:nvPr/>
        </p:nvSpPr>
        <p:spPr bwMode="auto">
          <a:xfrm rot="766448">
            <a:off x="3983241" y="3021423"/>
            <a:ext cx="4762" cy="5953"/>
          </a:xfrm>
          <a:custGeom>
            <a:avLst/>
            <a:gdLst>
              <a:gd name="T0" fmla="*/ 2147483646 w 5"/>
              <a:gd name="T1" fmla="*/ 2147483646 h 6"/>
              <a:gd name="T2" fmla="*/ 0 w 5"/>
              <a:gd name="T3" fmla="*/ 0 h 6"/>
              <a:gd name="T4" fmla="*/ 0 w 5"/>
              <a:gd name="T5" fmla="*/ 2147483646 h 6"/>
              <a:gd name="T6" fmla="*/ 2147483646 w 5"/>
              <a:gd name="T7" fmla="*/ 2147483646 h 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6">
                <a:moveTo>
                  <a:pt x="5" y="1"/>
                </a:moveTo>
                <a:cubicBezTo>
                  <a:pt x="0" y="0"/>
                  <a:pt x="0" y="0"/>
                  <a:pt x="0" y="0"/>
                </a:cubicBezTo>
                <a:cubicBezTo>
                  <a:pt x="0" y="2"/>
                  <a:pt x="0" y="4"/>
                  <a:pt x="0" y="6"/>
                </a:cubicBezTo>
                <a:cubicBezTo>
                  <a:pt x="2" y="4"/>
                  <a:pt x="3" y="2"/>
                  <a:pt x="5" y="1"/>
                </a:cubicBezTo>
                <a:close/>
              </a:path>
            </a:pathLst>
          </a:custGeom>
          <a:solidFill>
            <a:srgbClr val="FDB836">
              <a:alpha val="50195"/>
            </a:srgbClr>
          </a:solidFill>
          <a:ln>
            <a:noFill/>
          </a:ln>
          <a:extLst>
            <a:ext uri="{91240B29-F687-4F45-9708-019B960494DF}">
              <a14:hiddenLine xmlns:a14="http://schemas.microsoft.com/office/drawing/2010/main" w="9525">
                <a:solidFill>
                  <a:srgbClr val="000000"/>
                </a:solidFill>
                <a:round/>
              </a14:hiddenLine>
            </a:ext>
          </a:extLst>
        </p:spPr>
        <p:txBody>
          <a:bodyPr lIns="68568" tIns="34285" rIns="68568" bIns="34285"/>
          <a:lstStyle/>
          <a:p>
            <a:endParaRPr lang="zh-CN" altLang="en-US">
              <a:solidFill>
                <a:schemeClr val="tx1">
                  <a:lumMod val="65000"/>
                  <a:lumOff val="35000"/>
                </a:schemeClr>
              </a:solidFill>
            </a:endParaRPr>
          </a:p>
        </p:txBody>
      </p:sp>
      <p:sp>
        <p:nvSpPr>
          <p:cNvPr id="3" name="文本框 2"/>
          <p:cNvSpPr txBox="1"/>
          <p:nvPr/>
        </p:nvSpPr>
        <p:spPr>
          <a:xfrm>
            <a:off x="5507990" y="915670"/>
            <a:ext cx="3274695" cy="3509010"/>
          </a:xfrm>
          <a:prstGeom prst="rect">
            <a:avLst/>
          </a:prstGeom>
          <a:noFill/>
        </p:spPr>
        <p:txBody>
          <a:bodyPr wrap="square" rtlCol="0">
            <a:noAutofit/>
          </a:bodyPr>
          <a:p>
            <a:r>
              <a:rPr lang="en-US" altLang="zh-CN" sz="1400" b="1" dirty="0">
                <a:latin typeface="微软雅黑" panose="020B0503020204020204" pitchFamily="34" charset="-122"/>
                <a:ea typeface="微软雅黑" panose="020B0503020204020204" pitchFamily="34" charset="-122"/>
                <a:sym typeface="+mn-ea"/>
              </a:rPr>
              <a:t>      </a:t>
            </a:r>
            <a:endParaRPr lang="en-US" altLang="zh-CN" sz="1400" b="1" dirty="0">
              <a:latin typeface="微软雅黑" panose="020B0503020204020204" pitchFamily="34" charset="-122"/>
              <a:ea typeface="微软雅黑" panose="020B0503020204020204" pitchFamily="34" charset="-122"/>
              <a:sym typeface="+mn-ea"/>
            </a:endParaRPr>
          </a:p>
          <a:p>
            <a:r>
              <a:rPr lang="en-US" altLang="zh-CN" sz="1400" b="1" dirty="0">
                <a:latin typeface="微软雅黑" panose="020B0503020204020204" pitchFamily="34" charset="-122"/>
                <a:ea typeface="微软雅黑" panose="020B0503020204020204" pitchFamily="34" charset="-122"/>
                <a:sym typeface="+mn-ea"/>
              </a:rPr>
              <a:t>      </a:t>
            </a:r>
            <a:r>
              <a:rPr lang="zh-CN" altLang="en-US" sz="1400" b="1" dirty="0">
                <a:latin typeface="微软雅黑" panose="020B0503020204020204" pitchFamily="34" charset="-122"/>
                <a:ea typeface="微软雅黑" panose="020B0503020204020204" pitchFamily="34" charset="-122"/>
                <a:sym typeface="+mn-ea"/>
              </a:rPr>
              <a:t>通过查看</a:t>
            </a:r>
            <a:r>
              <a:rPr lang="zh-CN" altLang="en-US" sz="1400" b="1" dirty="0">
                <a:latin typeface="微软雅黑" panose="020B0503020204020204" pitchFamily="34" charset="-122"/>
                <a:ea typeface="微软雅黑" panose="020B0503020204020204" pitchFamily="34" charset="-122"/>
                <a:sym typeface="+mn-ea"/>
              </a:rPr>
              <a:t>随机森林的性能报告，</a:t>
            </a:r>
            <a:endParaRPr lang="zh-CN" altLang="en-US" sz="1400" b="1" dirty="0">
              <a:latin typeface="微软雅黑" panose="020B0503020204020204" pitchFamily="34" charset="-122"/>
              <a:ea typeface="微软雅黑" panose="020B0503020204020204" pitchFamily="34" charset="-122"/>
              <a:sym typeface="+mn-ea"/>
            </a:endParaRPr>
          </a:p>
          <a:p>
            <a:endParaRPr lang="zh-CN" altLang="en-US" sz="1400" b="1" dirty="0">
              <a:latin typeface="微软雅黑" panose="020B0503020204020204" pitchFamily="34" charset="-122"/>
              <a:ea typeface="微软雅黑" panose="020B0503020204020204" pitchFamily="34" charset="-122"/>
              <a:sym typeface="+mn-ea"/>
            </a:endParaRPr>
          </a:p>
          <a:p>
            <a:r>
              <a:rPr lang="zh-CN" altLang="en-US" sz="1400" b="1" dirty="0">
                <a:latin typeface="微软雅黑" panose="020B0503020204020204" pitchFamily="34" charset="-122"/>
                <a:ea typeface="微软雅黑" panose="020B0503020204020204" pitchFamily="34" charset="-122"/>
                <a:sym typeface="+mn-ea"/>
              </a:rPr>
              <a:t>精确度（precision）：</a:t>
            </a:r>
            <a:r>
              <a:rPr lang="en-US" altLang="zh-CN" sz="1400" b="1" dirty="0">
                <a:latin typeface="微软雅黑" panose="020B0503020204020204" pitchFamily="34" charset="-122"/>
                <a:ea typeface="微软雅黑" panose="020B0503020204020204" pitchFamily="34" charset="-122"/>
                <a:sym typeface="+mn-ea"/>
              </a:rPr>
              <a:t>0.98   0.98</a:t>
            </a:r>
            <a:endParaRPr lang="zh-CN" altLang="en-US" sz="1400" b="1" dirty="0">
              <a:latin typeface="微软雅黑" panose="020B0503020204020204" pitchFamily="34" charset="-122"/>
              <a:ea typeface="微软雅黑" panose="020B0503020204020204" pitchFamily="34" charset="-122"/>
              <a:sym typeface="+mn-ea"/>
            </a:endParaRPr>
          </a:p>
          <a:p>
            <a:endParaRPr lang="zh-CN" altLang="en-US" sz="1400" b="1" dirty="0">
              <a:latin typeface="微软雅黑" panose="020B0503020204020204" pitchFamily="34" charset="-122"/>
              <a:ea typeface="微软雅黑" panose="020B0503020204020204" pitchFamily="34" charset="-122"/>
              <a:sym typeface="+mn-ea"/>
            </a:endParaRPr>
          </a:p>
          <a:p>
            <a:r>
              <a:rPr lang="zh-CN" altLang="en-US" sz="1400" b="1" dirty="0">
                <a:latin typeface="微软雅黑" panose="020B0503020204020204" pitchFamily="34" charset="-122"/>
                <a:ea typeface="微软雅黑" panose="020B0503020204020204" pitchFamily="34" charset="-122"/>
                <a:sym typeface="+mn-ea"/>
              </a:rPr>
              <a:t>召回率（recall）：</a:t>
            </a:r>
            <a:r>
              <a:rPr lang="en-US" altLang="zh-CN" sz="1400" b="1" dirty="0">
                <a:latin typeface="微软雅黑" panose="020B0503020204020204" pitchFamily="34" charset="-122"/>
                <a:ea typeface="微软雅黑" panose="020B0503020204020204" pitchFamily="34" charset="-122"/>
                <a:sym typeface="+mn-ea"/>
              </a:rPr>
              <a:t>1.0</a:t>
            </a:r>
            <a:r>
              <a:rPr lang="en-US" altLang="zh-CN" sz="1400" b="1" dirty="0">
                <a:latin typeface="微软雅黑" panose="020B0503020204020204" pitchFamily="34" charset="-122"/>
                <a:ea typeface="微软雅黑" panose="020B0503020204020204" pitchFamily="34" charset="-122"/>
                <a:sym typeface="+mn-ea"/>
              </a:rPr>
              <a:t>   0.90</a:t>
            </a:r>
            <a:endParaRPr lang="zh-CN" altLang="en-US" sz="1400" b="1" dirty="0">
              <a:latin typeface="微软雅黑" panose="020B0503020204020204" pitchFamily="34" charset="-122"/>
              <a:ea typeface="微软雅黑" panose="020B0503020204020204" pitchFamily="34" charset="-122"/>
              <a:sym typeface="+mn-ea"/>
            </a:endParaRPr>
          </a:p>
          <a:p>
            <a:endParaRPr lang="zh-CN" altLang="en-US" sz="1400" b="1" dirty="0">
              <a:latin typeface="微软雅黑" panose="020B0503020204020204" pitchFamily="34" charset="-122"/>
              <a:ea typeface="微软雅黑" panose="020B0503020204020204" pitchFamily="34" charset="-122"/>
              <a:sym typeface="+mn-ea"/>
            </a:endParaRPr>
          </a:p>
          <a:p>
            <a:r>
              <a:rPr lang="zh-CN" altLang="en-US" sz="1400" b="1" dirty="0">
                <a:latin typeface="微软雅黑" panose="020B0503020204020204" pitchFamily="34" charset="-122"/>
                <a:ea typeface="微软雅黑" panose="020B0503020204020204" pitchFamily="34" charset="-122"/>
                <a:sym typeface="+mn-ea"/>
              </a:rPr>
              <a:t>F1分数（F1-score）：</a:t>
            </a:r>
            <a:r>
              <a:rPr lang="en-US" altLang="zh-CN" sz="1400" b="1" dirty="0">
                <a:latin typeface="微软雅黑" panose="020B0503020204020204" pitchFamily="34" charset="-122"/>
                <a:ea typeface="微软雅黑" panose="020B0503020204020204" pitchFamily="34" charset="-122"/>
                <a:sym typeface="+mn-ea"/>
              </a:rPr>
              <a:t>0.99  0.94</a:t>
            </a:r>
            <a:endParaRPr lang="zh-CN" altLang="en-US" sz="1400" b="1" dirty="0">
              <a:latin typeface="微软雅黑" panose="020B0503020204020204" pitchFamily="34" charset="-122"/>
              <a:ea typeface="微软雅黑" panose="020B0503020204020204" pitchFamily="34" charset="-122"/>
              <a:sym typeface="+mn-ea"/>
            </a:endParaRPr>
          </a:p>
          <a:p>
            <a:endParaRPr lang="zh-CN" altLang="en-US" sz="1400" b="1" dirty="0">
              <a:latin typeface="微软雅黑" panose="020B0503020204020204" pitchFamily="34" charset="-122"/>
              <a:ea typeface="微软雅黑" panose="020B0503020204020204" pitchFamily="34" charset="-122"/>
              <a:sym typeface="+mn-ea"/>
            </a:endParaRPr>
          </a:p>
          <a:p>
            <a:r>
              <a:rPr lang="zh-CN" altLang="en-US" sz="1400" b="1" dirty="0">
                <a:latin typeface="微软雅黑" panose="020B0503020204020204" pitchFamily="34" charset="-122"/>
                <a:ea typeface="微软雅黑" panose="020B0503020204020204" pitchFamily="34" charset="-122"/>
                <a:sym typeface="+mn-ea"/>
              </a:rPr>
              <a:t>准确度（Accuracy）：</a:t>
            </a:r>
            <a:r>
              <a:rPr lang="en-US" altLang="zh-CN" sz="1400" b="1" dirty="0">
                <a:latin typeface="微软雅黑" panose="020B0503020204020204" pitchFamily="34" charset="-122"/>
                <a:ea typeface="微软雅黑" panose="020B0503020204020204" pitchFamily="34" charset="-122"/>
                <a:sym typeface="+mn-ea"/>
              </a:rPr>
              <a:t>0.98</a:t>
            </a:r>
            <a:endParaRPr lang="en-US" altLang="zh-CN" sz="1400" b="1" dirty="0">
              <a:latin typeface="微软雅黑" panose="020B0503020204020204" pitchFamily="34" charset="-122"/>
              <a:ea typeface="微软雅黑" panose="020B0503020204020204" pitchFamily="34" charset="-122"/>
              <a:sym typeface="+mn-ea"/>
            </a:endParaRPr>
          </a:p>
          <a:p>
            <a:endParaRPr lang="en-US" altLang="zh-CN" sz="1400" b="1" dirty="0">
              <a:latin typeface="微软雅黑" panose="020B0503020204020204" pitchFamily="34" charset="-122"/>
              <a:ea typeface="微软雅黑" panose="020B0503020204020204" pitchFamily="34" charset="-122"/>
              <a:sym typeface="+mn-ea"/>
            </a:endParaRPr>
          </a:p>
          <a:p>
            <a:endParaRPr lang="en-US" altLang="zh-CN" sz="1400" b="1" dirty="0">
              <a:latin typeface="微软雅黑" panose="020B0503020204020204" pitchFamily="34" charset="-122"/>
              <a:ea typeface="微软雅黑" panose="020B0503020204020204" pitchFamily="34" charset="-122"/>
              <a:sym typeface="+mn-ea"/>
            </a:endParaRPr>
          </a:p>
          <a:p>
            <a:endParaRPr lang="zh-CN" altLang="en-US" sz="1400" b="1" dirty="0">
              <a:latin typeface="微软雅黑" panose="020B0503020204020204" pitchFamily="34" charset="-122"/>
              <a:ea typeface="微软雅黑" panose="020B0503020204020204" pitchFamily="34" charset="-122"/>
              <a:sym typeface="+mn-ea"/>
            </a:endParaRPr>
          </a:p>
        </p:txBody>
      </p:sp>
      <p:sp>
        <p:nvSpPr>
          <p:cNvPr id="6" name="文本框 5"/>
          <p:cNvSpPr txBox="1"/>
          <p:nvPr/>
        </p:nvSpPr>
        <p:spPr>
          <a:xfrm>
            <a:off x="107315" y="267335"/>
            <a:ext cx="2848610" cy="368300"/>
          </a:xfrm>
          <a:prstGeom prst="rect">
            <a:avLst/>
          </a:prstGeom>
        </p:spPr>
        <p:style>
          <a:lnRef idx="0">
            <a:srgbClr val="FFFFFF"/>
          </a:lnRef>
          <a:fillRef idx="2">
            <a:schemeClr val="accent2"/>
          </a:fillRef>
          <a:effectRef idx="0">
            <a:srgbClr val="FFFFFF"/>
          </a:effectRef>
          <a:fontRef idx="minor">
            <a:schemeClr val="dk1"/>
          </a:fontRef>
        </p:style>
        <p:txBody>
          <a:bodyPr wrap="square" rtlCol="0">
            <a:spAutoFit/>
          </a:bodyPr>
          <a:p>
            <a:r>
              <a:rPr lang="en-US" altLang="zh-CN"/>
              <a:t>          </a:t>
            </a:r>
            <a:r>
              <a:rPr lang="zh-CN" altLang="zh-CN" b="1" dirty="0">
                <a:solidFill>
                  <a:schemeClr val="accent1"/>
                </a:solidFill>
                <a:latin typeface="微软雅黑" panose="020B0503020204020204" pitchFamily="34" charset="-122"/>
                <a:ea typeface="微软雅黑" panose="020B0503020204020204" pitchFamily="34" charset="-122"/>
                <a:sym typeface="+mn-ea"/>
              </a:rPr>
              <a:t>模型预测：</a:t>
            </a:r>
            <a:r>
              <a:rPr lang="zh-CN" altLang="zh-CN" b="1" dirty="0">
                <a:solidFill>
                  <a:schemeClr val="accent1"/>
                </a:solidFill>
                <a:latin typeface="微软雅黑" panose="020B0503020204020204" pitchFamily="34" charset="-122"/>
                <a:ea typeface="微软雅黑" panose="020B0503020204020204" pitchFamily="34" charset="-122"/>
                <a:sym typeface="+mn-ea"/>
              </a:rPr>
              <a:t>随机森林</a:t>
            </a:r>
            <a:endParaRPr lang="zh-CN" altLang="zh-CN" b="1" dirty="0">
              <a:solidFill>
                <a:schemeClr val="accent1"/>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611505" y="2888615"/>
            <a:ext cx="3679190" cy="1801495"/>
          </a:xfrm>
          <a:prstGeom prst="rect">
            <a:avLst/>
          </a:prstGeom>
          <a:noFill/>
        </p:spPr>
        <p:txBody>
          <a:bodyPr wrap="square" rtlCol="0">
            <a:noAutofit/>
          </a:bodyPr>
          <a:p>
            <a:r>
              <a:rPr lang="en-US" altLang="zh-CN" sz="1400" b="1" dirty="0">
                <a:latin typeface="微软雅黑" panose="020B0503020204020204" pitchFamily="34" charset="-122"/>
                <a:ea typeface="微软雅黑" panose="020B0503020204020204" pitchFamily="34" charset="-122"/>
                <a:sym typeface="+mn-ea"/>
              </a:rPr>
              <a:t>      </a:t>
            </a:r>
            <a:endParaRPr lang="en-US" altLang="zh-CN" sz="1400" b="1" dirty="0">
              <a:latin typeface="微软雅黑" panose="020B0503020204020204" pitchFamily="34" charset="-122"/>
              <a:ea typeface="微软雅黑" panose="020B0503020204020204" pitchFamily="34" charset="-122"/>
              <a:sym typeface="+mn-ea"/>
            </a:endParaRPr>
          </a:p>
          <a:p>
            <a:r>
              <a:rPr lang="en-US" altLang="zh-CN" sz="1200" b="1" dirty="0">
                <a:latin typeface="微软雅黑" panose="020B0503020204020204" pitchFamily="34" charset="-122"/>
                <a:ea typeface="微软雅黑" panose="020B0503020204020204" pitchFamily="34" charset="-122"/>
                <a:sym typeface="+mn-ea"/>
              </a:rPr>
              <a:t> </a:t>
            </a:r>
            <a:r>
              <a:rPr lang="zh-CN" altLang="en-US" sz="1200" b="1" dirty="0">
                <a:latin typeface="微软雅黑" panose="020B0503020204020204" pitchFamily="34" charset="-122"/>
                <a:ea typeface="微软雅黑" panose="020B0503020204020204" pitchFamily="34" charset="-122"/>
                <a:sym typeface="+mn-ea"/>
              </a:rPr>
              <a:t>对随机森林模型使用</a:t>
            </a:r>
            <a:r>
              <a:rPr lang="zh-CN" altLang="en-US" sz="1200" b="1" dirty="0">
                <a:latin typeface="微软雅黑" panose="020B0503020204020204" pitchFamily="34" charset="-122"/>
                <a:ea typeface="微软雅黑" panose="020B0503020204020204" pitchFamily="34" charset="-122"/>
                <a:sym typeface="+mn-ea"/>
              </a:rPr>
              <a:t>随机搜索进行查找最优参数，为：</a:t>
            </a:r>
            <a:endParaRPr lang="zh-CN" altLang="en-US" sz="1200" b="1" dirty="0">
              <a:latin typeface="微软雅黑" panose="020B0503020204020204" pitchFamily="34" charset="-122"/>
              <a:ea typeface="微软雅黑" panose="020B0503020204020204" pitchFamily="34" charset="-122"/>
              <a:sym typeface="+mn-ea"/>
            </a:endParaRPr>
          </a:p>
          <a:p>
            <a:endParaRPr lang="zh-CN" altLang="en-US" sz="1200" b="1" dirty="0">
              <a:latin typeface="微软雅黑" panose="020B0503020204020204" pitchFamily="34" charset="-122"/>
              <a:ea typeface="微软雅黑" panose="020B0503020204020204" pitchFamily="34" charset="-122"/>
              <a:sym typeface="+mn-ea"/>
            </a:endParaRPr>
          </a:p>
          <a:p>
            <a:r>
              <a:rPr lang="zh-CN" altLang="en-US" sz="1200" b="1" dirty="0">
                <a:latin typeface="微软雅黑" panose="020B0503020204020204" pitchFamily="34" charset="-122"/>
                <a:ea typeface="微软雅黑" panose="020B0503020204020204" pitchFamily="34" charset="-122"/>
                <a:sym typeface="+mn-ea"/>
              </a:rPr>
              <a:t>'n_estimators': 160,</a:t>
            </a:r>
            <a:endParaRPr lang="zh-CN" altLang="en-US" sz="1200" b="1" dirty="0">
              <a:latin typeface="微软雅黑" panose="020B0503020204020204" pitchFamily="34" charset="-122"/>
              <a:ea typeface="微软雅黑" panose="020B0503020204020204" pitchFamily="34" charset="-122"/>
              <a:sym typeface="+mn-ea"/>
            </a:endParaRPr>
          </a:p>
          <a:p>
            <a:r>
              <a:rPr lang="zh-CN" altLang="en-US" sz="1200" b="1" dirty="0">
                <a:latin typeface="微软雅黑" panose="020B0503020204020204" pitchFamily="34" charset="-122"/>
                <a:ea typeface="微软雅黑" panose="020B0503020204020204" pitchFamily="34" charset="-122"/>
                <a:sym typeface="+mn-ea"/>
              </a:rPr>
              <a:t> 'min_samples_split': 3,</a:t>
            </a:r>
            <a:endParaRPr lang="zh-CN" altLang="en-US" sz="1200" b="1" dirty="0">
              <a:latin typeface="微软雅黑" panose="020B0503020204020204" pitchFamily="34" charset="-122"/>
              <a:ea typeface="微软雅黑" panose="020B0503020204020204" pitchFamily="34" charset="-122"/>
              <a:sym typeface="+mn-ea"/>
            </a:endParaRPr>
          </a:p>
          <a:p>
            <a:r>
              <a:rPr lang="zh-CN" altLang="en-US" sz="1200" b="1" dirty="0">
                <a:latin typeface="微软雅黑" panose="020B0503020204020204" pitchFamily="34" charset="-122"/>
                <a:ea typeface="微软雅黑" panose="020B0503020204020204" pitchFamily="34" charset="-122"/>
                <a:sym typeface="+mn-ea"/>
              </a:rPr>
              <a:t>'min_samples_leaf': 1, </a:t>
            </a:r>
            <a:endParaRPr lang="zh-CN" altLang="en-US" sz="1200" b="1" dirty="0">
              <a:latin typeface="微软雅黑" panose="020B0503020204020204" pitchFamily="34" charset="-122"/>
              <a:ea typeface="微软雅黑" panose="020B0503020204020204" pitchFamily="34" charset="-122"/>
              <a:sym typeface="+mn-ea"/>
            </a:endParaRPr>
          </a:p>
          <a:p>
            <a:r>
              <a:rPr lang="zh-CN" altLang="en-US" sz="1200" b="1" dirty="0">
                <a:latin typeface="微软雅黑" panose="020B0503020204020204" pitchFamily="34" charset="-122"/>
                <a:ea typeface="微软雅黑" panose="020B0503020204020204" pitchFamily="34" charset="-122"/>
                <a:sym typeface="+mn-ea"/>
              </a:rPr>
              <a:t>'max_depth': 9</a:t>
            </a:r>
            <a:endParaRPr lang="zh-CN" altLang="en-US" sz="1200" b="1" dirty="0">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1"/>
          <a:stretch>
            <a:fillRect/>
          </a:stretch>
        </p:blipFill>
        <p:spPr>
          <a:xfrm>
            <a:off x="251460" y="843280"/>
            <a:ext cx="5023485" cy="1951355"/>
          </a:xfrm>
          <a:prstGeom prst="rect">
            <a:avLst/>
          </a:prstGeom>
        </p:spPr>
      </p:pic>
    </p:spTree>
  </p:cSld>
  <p:clrMapOvr>
    <a:masterClrMapping/>
  </p:clrMapOvr>
  <p:transition spd="med">
    <p:comb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nodePh="1">
                                  <p:stCondLst>
                                    <p:cond delay="0"/>
                                  </p:stCondLst>
                                  <p:endCondLst>
                                    <p:cond evt="begin" delay="0">
                                      <p:tn val="5"/>
                                    </p:cond>
                                  </p:end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1000" fill="hold"/>
                                        <p:tgtEl>
                                          <p:spTgt spid="61"/>
                                        </p:tgtEl>
                                        <p:attrNameLst>
                                          <p:attrName>ppt_x</p:attrName>
                                        </p:attrNameLst>
                                      </p:cBhvr>
                                      <p:tavLst>
                                        <p:tav tm="0">
                                          <p:val>
                                            <p:strVal val="#ppt_x"/>
                                          </p:val>
                                        </p:tav>
                                        <p:tav tm="100000">
                                          <p:val>
                                            <p:strVal val="#ppt_x"/>
                                          </p:val>
                                        </p:tav>
                                      </p:tavLst>
                                    </p:anim>
                                    <p:anim calcmode="lin" valueType="num">
                                      <p:cBhvr additive="base">
                                        <p:cTn id="8" dur="1000" fill="hold"/>
                                        <p:tgtEl>
                                          <p:spTgt spid="61"/>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66"/>
                                        </p:tgtEl>
                                        <p:attrNameLst>
                                          <p:attrName>style.visibility</p:attrName>
                                        </p:attrNameLst>
                                      </p:cBhvr>
                                      <p:to>
                                        <p:strVal val="visible"/>
                                      </p:to>
                                    </p:set>
                                    <p:anim calcmode="lin" valueType="num">
                                      <p:cBhvr additive="base">
                                        <p:cTn id="11" dur="1000" fill="hold"/>
                                        <p:tgtEl>
                                          <p:spTgt spid="66"/>
                                        </p:tgtEl>
                                        <p:attrNameLst>
                                          <p:attrName>ppt_x</p:attrName>
                                        </p:attrNameLst>
                                      </p:cBhvr>
                                      <p:tavLst>
                                        <p:tav tm="0">
                                          <p:val>
                                            <p:strVal val="#ppt_x"/>
                                          </p:val>
                                        </p:tav>
                                        <p:tav tm="100000">
                                          <p:val>
                                            <p:strVal val="#ppt_x"/>
                                          </p:val>
                                        </p:tav>
                                      </p:tavLst>
                                    </p:anim>
                                    <p:anim calcmode="lin" valueType="num">
                                      <p:cBhvr additive="base">
                                        <p:cTn id="12" dur="1000" fill="hold"/>
                                        <p:tgtEl>
                                          <p:spTgt spid="6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6"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AutoShape 61"/>
          <p:cNvSpPr>
            <a:spLocks noChangeAspect="1" noChangeArrowheads="1" noTextEdit="1"/>
          </p:cNvSpPr>
          <p:nvPr/>
        </p:nvSpPr>
        <p:spPr bwMode="auto">
          <a:xfrm rot="766448">
            <a:off x="3474448" y="1690304"/>
            <a:ext cx="2020490" cy="2020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68" tIns="34285" rIns="68568" bIns="34285"/>
          <a:lstStyle/>
          <a:p>
            <a:endParaRPr lang="zh-CN" altLang="en-US">
              <a:solidFill>
                <a:schemeClr val="tx1">
                  <a:lumMod val="65000"/>
                  <a:lumOff val="35000"/>
                </a:schemeClr>
              </a:solidFill>
            </a:endParaRPr>
          </a:p>
        </p:txBody>
      </p:sp>
      <p:sp>
        <p:nvSpPr>
          <p:cNvPr id="66" name="Freeform 67"/>
          <p:cNvSpPr/>
          <p:nvPr/>
        </p:nvSpPr>
        <p:spPr bwMode="auto">
          <a:xfrm rot="766448">
            <a:off x="3983241" y="3021423"/>
            <a:ext cx="4762" cy="5953"/>
          </a:xfrm>
          <a:custGeom>
            <a:avLst/>
            <a:gdLst>
              <a:gd name="T0" fmla="*/ 2147483646 w 5"/>
              <a:gd name="T1" fmla="*/ 2147483646 h 6"/>
              <a:gd name="T2" fmla="*/ 0 w 5"/>
              <a:gd name="T3" fmla="*/ 0 h 6"/>
              <a:gd name="T4" fmla="*/ 0 w 5"/>
              <a:gd name="T5" fmla="*/ 2147483646 h 6"/>
              <a:gd name="T6" fmla="*/ 2147483646 w 5"/>
              <a:gd name="T7" fmla="*/ 2147483646 h 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6">
                <a:moveTo>
                  <a:pt x="5" y="1"/>
                </a:moveTo>
                <a:cubicBezTo>
                  <a:pt x="0" y="0"/>
                  <a:pt x="0" y="0"/>
                  <a:pt x="0" y="0"/>
                </a:cubicBezTo>
                <a:cubicBezTo>
                  <a:pt x="0" y="2"/>
                  <a:pt x="0" y="4"/>
                  <a:pt x="0" y="6"/>
                </a:cubicBezTo>
                <a:cubicBezTo>
                  <a:pt x="2" y="4"/>
                  <a:pt x="3" y="2"/>
                  <a:pt x="5" y="1"/>
                </a:cubicBezTo>
                <a:close/>
              </a:path>
            </a:pathLst>
          </a:custGeom>
          <a:solidFill>
            <a:srgbClr val="FDB836">
              <a:alpha val="50195"/>
            </a:srgbClr>
          </a:solidFill>
          <a:ln>
            <a:noFill/>
          </a:ln>
          <a:extLst>
            <a:ext uri="{91240B29-F687-4F45-9708-019B960494DF}">
              <a14:hiddenLine xmlns:a14="http://schemas.microsoft.com/office/drawing/2010/main" w="9525">
                <a:solidFill>
                  <a:srgbClr val="000000"/>
                </a:solidFill>
                <a:round/>
              </a14:hiddenLine>
            </a:ext>
          </a:extLst>
        </p:spPr>
        <p:txBody>
          <a:bodyPr lIns="68568" tIns="34285" rIns="68568" bIns="34285"/>
          <a:lstStyle/>
          <a:p>
            <a:endParaRPr lang="zh-CN" altLang="en-US">
              <a:solidFill>
                <a:schemeClr val="tx1">
                  <a:lumMod val="65000"/>
                  <a:lumOff val="35000"/>
                </a:schemeClr>
              </a:solidFill>
            </a:endParaRPr>
          </a:p>
        </p:txBody>
      </p:sp>
      <p:sp>
        <p:nvSpPr>
          <p:cNvPr id="3" name="文本框 2"/>
          <p:cNvSpPr txBox="1"/>
          <p:nvPr/>
        </p:nvSpPr>
        <p:spPr>
          <a:xfrm>
            <a:off x="2118360" y="2571750"/>
            <a:ext cx="5171440" cy="3509010"/>
          </a:xfrm>
          <a:prstGeom prst="rect">
            <a:avLst/>
          </a:prstGeom>
          <a:noFill/>
        </p:spPr>
        <p:txBody>
          <a:bodyPr wrap="square" rtlCol="0">
            <a:noAutofit/>
          </a:bodyPr>
          <a:p>
            <a:r>
              <a:rPr lang="en-US" altLang="zh-CN" sz="1400" b="1" dirty="0">
                <a:latin typeface="微软雅黑" panose="020B0503020204020204" pitchFamily="34" charset="-122"/>
                <a:ea typeface="微软雅黑" panose="020B0503020204020204" pitchFamily="34" charset="-122"/>
                <a:sym typeface="+mn-ea"/>
              </a:rPr>
              <a:t>      </a:t>
            </a:r>
            <a:endParaRPr lang="en-US" altLang="zh-CN" sz="1400" b="1" dirty="0">
              <a:latin typeface="微软雅黑" panose="020B0503020204020204" pitchFamily="34" charset="-122"/>
              <a:ea typeface="微软雅黑" panose="020B0503020204020204" pitchFamily="34" charset="-122"/>
              <a:sym typeface="+mn-ea"/>
            </a:endParaRPr>
          </a:p>
          <a:p>
            <a:r>
              <a:rPr lang="en-US" altLang="zh-CN" sz="1400" b="1" dirty="0">
                <a:latin typeface="微软雅黑" panose="020B0503020204020204" pitchFamily="34" charset="-122"/>
                <a:ea typeface="微软雅黑" panose="020B0503020204020204" pitchFamily="34" charset="-122"/>
                <a:sym typeface="+mn-ea"/>
              </a:rPr>
              <a:t>      </a:t>
            </a:r>
            <a:endParaRPr lang="en-US" altLang="zh-CN" sz="1400" b="1" dirty="0">
              <a:latin typeface="微软雅黑" panose="020B0503020204020204" pitchFamily="34" charset="-122"/>
              <a:ea typeface="微软雅黑" panose="020B0503020204020204" pitchFamily="34" charset="-122"/>
              <a:sym typeface="+mn-ea"/>
            </a:endParaRPr>
          </a:p>
          <a:p>
            <a:endParaRPr lang="en-US" altLang="zh-CN" sz="1400" b="1" dirty="0">
              <a:latin typeface="微软雅黑" panose="020B0503020204020204" pitchFamily="34" charset="-122"/>
              <a:ea typeface="微软雅黑" panose="020B0503020204020204" pitchFamily="34" charset="-122"/>
              <a:sym typeface="+mn-ea"/>
            </a:endParaRPr>
          </a:p>
          <a:p>
            <a:r>
              <a:rPr lang="zh-CN" altLang="en-US" sz="1400" b="1" dirty="0">
                <a:latin typeface="微软雅黑" panose="020B0503020204020204" pitchFamily="34" charset="-122"/>
                <a:ea typeface="微软雅黑" panose="020B0503020204020204" pitchFamily="34" charset="-122"/>
                <a:sym typeface="+mn-ea"/>
              </a:rPr>
              <a:t>可以看出，随机森林模型在全部样本中正确分类的比例非常高，且相较于决策树，对于</a:t>
            </a:r>
            <a:r>
              <a:rPr lang="en-US" altLang="zh-CN" sz="1400" b="1" dirty="0">
                <a:latin typeface="微软雅黑" panose="020B0503020204020204" pitchFamily="34" charset="-122"/>
                <a:ea typeface="微软雅黑" panose="020B0503020204020204" pitchFamily="34" charset="-122"/>
                <a:sym typeface="+mn-ea"/>
              </a:rPr>
              <a:t>0</a:t>
            </a:r>
            <a:r>
              <a:rPr lang="zh-CN" altLang="en-US" sz="1400" b="1" dirty="0">
                <a:latin typeface="微软雅黑" panose="020B0503020204020204" pitchFamily="34" charset="-122"/>
                <a:ea typeface="微软雅黑" panose="020B0503020204020204" pitchFamily="34" charset="-122"/>
                <a:sym typeface="+mn-ea"/>
              </a:rPr>
              <a:t>类别的数据上的性能更好。</a:t>
            </a:r>
            <a:endParaRPr lang="zh-CN" altLang="en-US" sz="1400" b="1" dirty="0">
              <a:latin typeface="微软雅黑" panose="020B0503020204020204" pitchFamily="34" charset="-122"/>
              <a:ea typeface="微软雅黑" panose="020B0503020204020204" pitchFamily="34" charset="-122"/>
              <a:sym typeface="+mn-ea"/>
            </a:endParaRPr>
          </a:p>
          <a:p>
            <a:endParaRPr lang="zh-CN" altLang="en-US" sz="1400" b="1" dirty="0">
              <a:latin typeface="微软雅黑" panose="020B0503020204020204" pitchFamily="34" charset="-122"/>
              <a:ea typeface="微软雅黑" panose="020B0503020204020204" pitchFamily="34" charset="-122"/>
              <a:sym typeface="+mn-ea"/>
            </a:endParaRPr>
          </a:p>
        </p:txBody>
      </p:sp>
      <p:sp>
        <p:nvSpPr>
          <p:cNvPr id="6" name="文本框 5"/>
          <p:cNvSpPr txBox="1"/>
          <p:nvPr/>
        </p:nvSpPr>
        <p:spPr>
          <a:xfrm>
            <a:off x="107315" y="267335"/>
            <a:ext cx="3875405" cy="368300"/>
          </a:xfrm>
          <a:prstGeom prst="rect">
            <a:avLst/>
          </a:prstGeom>
        </p:spPr>
        <p:style>
          <a:lnRef idx="0">
            <a:srgbClr val="FFFFFF"/>
          </a:lnRef>
          <a:fillRef idx="2">
            <a:schemeClr val="accent2"/>
          </a:fillRef>
          <a:effectRef idx="0">
            <a:srgbClr val="FFFFFF"/>
          </a:effectRef>
          <a:fontRef idx="minor">
            <a:schemeClr val="dk1"/>
          </a:fontRef>
        </p:style>
        <p:txBody>
          <a:bodyPr wrap="square" rtlCol="0">
            <a:spAutoFit/>
          </a:bodyPr>
          <a:p>
            <a:r>
              <a:rPr lang="en-US" altLang="zh-CN"/>
              <a:t>          </a:t>
            </a:r>
            <a:r>
              <a:rPr lang="zh-CN" altLang="zh-CN" b="1" dirty="0">
                <a:solidFill>
                  <a:schemeClr val="accent1"/>
                </a:solidFill>
                <a:latin typeface="微软雅黑" panose="020B0503020204020204" pitchFamily="34" charset="-122"/>
                <a:ea typeface="微软雅黑" panose="020B0503020204020204" pitchFamily="34" charset="-122"/>
                <a:sym typeface="+mn-ea"/>
              </a:rPr>
              <a:t>模型预测：决策树</a:t>
            </a:r>
            <a:r>
              <a:rPr lang="zh-CN" altLang="zh-CN" b="1" dirty="0">
                <a:solidFill>
                  <a:schemeClr val="accent1"/>
                </a:solidFill>
                <a:latin typeface="微软雅黑" panose="020B0503020204020204" pitchFamily="34" charset="-122"/>
                <a:ea typeface="微软雅黑" panose="020B0503020204020204" pitchFamily="34" charset="-122"/>
                <a:sym typeface="+mn-ea"/>
              </a:rPr>
              <a:t>和随机森林</a:t>
            </a:r>
            <a:endParaRPr lang="zh-CN" altLang="zh-CN" b="1" dirty="0">
              <a:solidFill>
                <a:schemeClr val="accent1"/>
              </a:solidFill>
              <a:latin typeface="微软雅黑" panose="020B0503020204020204" pitchFamily="34" charset="-122"/>
              <a:ea typeface="微软雅黑" panose="020B0503020204020204" pitchFamily="34" charset="-122"/>
              <a:sym typeface="+mn-ea"/>
            </a:endParaRPr>
          </a:p>
        </p:txBody>
      </p:sp>
      <p:pic>
        <p:nvPicPr>
          <p:cNvPr id="4" name="图片 3"/>
          <p:cNvPicPr>
            <a:picLocks noChangeAspect="1"/>
          </p:cNvPicPr>
          <p:nvPr/>
        </p:nvPicPr>
        <p:blipFill>
          <a:blip r:embed="rId1"/>
          <a:stretch>
            <a:fillRect/>
          </a:stretch>
        </p:blipFill>
        <p:spPr>
          <a:xfrm>
            <a:off x="1043940" y="915670"/>
            <a:ext cx="6750685" cy="1793240"/>
          </a:xfrm>
          <a:prstGeom prst="rect">
            <a:avLst/>
          </a:prstGeom>
        </p:spPr>
      </p:pic>
    </p:spTree>
  </p:cSld>
  <p:clrMapOvr>
    <a:masterClrMapping/>
  </p:clrMapOvr>
  <p:transition spd="med">
    <p:comb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nodePh="1">
                                  <p:stCondLst>
                                    <p:cond delay="0"/>
                                  </p:stCondLst>
                                  <p:endCondLst>
                                    <p:cond evt="begin" delay="0">
                                      <p:tn val="5"/>
                                    </p:cond>
                                  </p:end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1000" fill="hold"/>
                                        <p:tgtEl>
                                          <p:spTgt spid="61"/>
                                        </p:tgtEl>
                                        <p:attrNameLst>
                                          <p:attrName>ppt_x</p:attrName>
                                        </p:attrNameLst>
                                      </p:cBhvr>
                                      <p:tavLst>
                                        <p:tav tm="0">
                                          <p:val>
                                            <p:strVal val="#ppt_x"/>
                                          </p:val>
                                        </p:tav>
                                        <p:tav tm="100000">
                                          <p:val>
                                            <p:strVal val="#ppt_x"/>
                                          </p:val>
                                        </p:tav>
                                      </p:tavLst>
                                    </p:anim>
                                    <p:anim calcmode="lin" valueType="num">
                                      <p:cBhvr additive="base">
                                        <p:cTn id="8" dur="1000" fill="hold"/>
                                        <p:tgtEl>
                                          <p:spTgt spid="61"/>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66"/>
                                        </p:tgtEl>
                                        <p:attrNameLst>
                                          <p:attrName>style.visibility</p:attrName>
                                        </p:attrNameLst>
                                      </p:cBhvr>
                                      <p:to>
                                        <p:strVal val="visible"/>
                                      </p:to>
                                    </p:set>
                                    <p:anim calcmode="lin" valueType="num">
                                      <p:cBhvr additive="base">
                                        <p:cTn id="11" dur="1000" fill="hold"/>
                                        <p:tgtEl>
                                          <p:spTgt spid="66"/>
                                        </p:tgtEl>
                                        <p:attrNameLst>
                                          <p:attrName>ppt_x</p:attrName>
                                        </p:attrNameLst>
                                      </p:cBhvr>
                                      <p:tavLst>
                                        <p:tav tm="0">
                                          <p:val>
                                            <p:strVal val="#ppt_x"/>
                                          </p:val>
                                        </p:tav>
                                        <p:tav tm="100000">
                                          <p:val>
                                            <p:strVal val="#ppt_x"/>
                                          </p:val>
                                        </p:tav>
                                      </p:tavLst>
                                    </p:anim>
                                    <p:anim calcmode="lin" valueType="num">
                                      <p:cBhvr additive="base">
                                        <p:cTn id="12" dur="1000" fill="hold"/>
                                        <p:tgtEl>
                                          <p:spTgt spid="6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6"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AutoShape 61"/>
          <p:cNvSpPr>
            <a:spLocks noChangeAspect="1" noChangeArrowheads="1" noTextEdit="1"/>
          </p:cNvSpPr>
          <p:nvPr/>
        </p:nvSpPr>
        <p:spPr bwMode="auto">
          <a:xfrm rot="766448">
            <a:off x="3474448" y="1690304"/>
            <a:ext cx="2020490" cy="2020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68" tIns="34285" rIns="68568" bIns="34285"/>
          <a:lstStyle/>
          <a:p>
            <a:endParaRPr lang="zh-CN" altLang="en-US">
              <a:solidFill>
                <a:schemeClr val="tx1">
                  <a:lumMod val="65000"/>
                  <a:lumOff val="35000"/>
                </a:schemeClr>
              </a:solidFill>
            </a:endParaRPr>
          </a:p>
        </p:txBody>
      </p:sp>
      <p:sp>
        <p:nvSpPr>
          <p:cNvPr id="66" name="Freeform 67"/>
          <p:cNvSpPr/>
          <p:nvPr/>
        </p:nvSpPr>
        <p:spPr bwMode="auto">
          <a:xfrm rot="766448">
            <a:off x="3983241" y="3021423"/>
            <a:ext cx="4762" cy="5953"/>
          </a:xfrm>
          <a:custGeom>
            <a:avLst/>
            <a:gdLst>
              <a:gd name="T0" fmla="*/ 2147483646 w 5"/>
              <a:gd name="T1" fmla="*/ 2147483646 h 6"/>
              <a:gd name="T2" fmla="*/ 0 w 5"/>
              <a:gd name="T3" fmla="*/ 0 h 6"/>
              <a:gd name="T4" fmla="*/ 0 w 5"/>
              <a:gd name="T5" fmla="*/ 2147483646 h 6"/>
              <a:gd name="T6" fmla="*/ 2147483646 w 5"/>
              <a:gd name="T7" fmla="*/ 2147483646 h 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6">
                <a:moveTo>
                  <a:pt x="5" y="1"/>
                </a:moveTo>
                <a:cubicBezTo>
                  <a:pt x="0" y="0"/>
                  <a:pt x="0" y="0"/>
                  <a:pt x="0" y="0"/>
                </a:cubicBezTo>
                <a:cubicBezTo>
                  <a:pt x="0" y="2"/>
                  <a:pt x="0" y="4"/>
                  <a:pt x="0" y="6"/>
                </a:cubicBezTo>
                <a:cubicBezTo>
                  <a:pt x="2" y="4"/>
                  <a:pt x="3" y="2"/>
                  <a:pt x="5" y="1"/>
                </a:cubicBezTo>
                <a:close/>
              </a:path>
            </a:pathLst>
          </a:custGeom>
          <a:solidFill>
            <a:srgbClr val="FDB836">
              <a:alpha val="50195"/>
            </a:srgbClr>
          </a:solidFill>
          <a:ln>
            <a:noFill/>
          </a:ln>
          <a:extLst>
            <a:ext uri="{91240B29-F687-4F45-9708-019B960494DF}">
              <a14:hiddenLine xmlns:a14="http://schemas.microsoft.com/office/drawing/2010/main" w="9525">
                <a:solidFill>
                  <a:srgbClr val="000000"/>
                </a:solidFill>
                <a:round/>
              </a14:hiddenLine>
            </a:ext>
          </a:extLst>
        </p:spPr>
        <p:txBody>
          <a:bodyPr lIns="68568" tIns="34285" rIns="68568" bIns="34285"/>
          <a:lstStyle/>
          <a:p>
            <a:endParaRPr lang="zh-CN" altLang="en-US">
              <a:solidFill>
                <a:schemeClr val="tx1">
                  <a:lumMod val="65000"/>
                  <a:lumOff val="35000"/>
                </a:schemeClr>
              </a:solidFill>
            </a:endParaRPr>
          </a:p>
        </p:txBody>
      </p:sp>
      <p:sp>
        <p:nvSpPr>
          <p:cNvPr id="3" name="文本框 2"/>
          <p:cNvSpPr txBox="1"/>
          <p:nvPr/>
        </p:nvSpPr>
        <p:spPr>
          <a:xfrm>
            <a:off x="1547495" y="1707515"/>
            <a:ext cx="6029325" cy="1087120"/>
          </a:xfrm>
          <a:prstGeom prst="rect">
            <a:avLst/>
          </a:prstGeom>
          <a:noFill/>
        </p:spPr>
        <p:txBody>
          <a:bodyPr wrap="square" rtlCol="0">
            <a:noAutofit/>
          </a:bodyPr>
          <a:p>
            <a:r>
              <a:rPr lang="en-US" altLang="zh-CN" sz="1400" b="1" dirty="0">
                <a:latin typeface="微软雅黑" panose="020B0503020204020204" pitchFamily="34" charset="-122"/>
                <a:ea typeface="微软雅黑" panose="020B0503020204020204" pitchFamily="34" charset="-122"/>
                <a:sym typeface="+mn-ea"/>
              </a:rPr>
              <a:t>      </a:t>
            </a:r>
            <a:endParaRPr lang="en-US" altLang="zh-CN" sz="1400" b="1" dirty="0">
              <a:latin typeface="微软雅黑" panose="020B0503020204020204" pitchFamily="34" charset="-122"/>
              <a:ea typeface="微软雅黑" panose="020B0503020204020204" pitchFamily="34" charset="-122"/>
              <a:sym typeface="+mn-ea"/>
            </a:endParaRPr>
          </a:p>
          <a:p>
            <a:r>
              <a:rPr lang="en-US" altLang="zh-CN" sz="1400" b="1" dirty="0">
                <a:latin typeface="微软雅黑" panose="020B0503020204020204" pitchFamily="34" charset="-122"/>
                <a:ea typeface="微软雅黑" panose="020B0503020204020204" pitchFamily="34" charset="-122"/>
                <a:sym typeface="+mn-ea"/>
              </a:rPr>
              <a:t>      </a:t>
            </a:r>
            <a:r>
              <a:rPr lang="zh-CN" altLang="en-US" b="1" dirty="0">
                <a:latin typeface="微软雅黑" panose="020B0503020204020204" pitchFamily="34" charset="-122"/>
                <a:ea typeface="微软雅黑" panose="020B0503020204020204" pitchFamily="34" charset="-122"/>
                <a:sym typeface="+mn-ea"/>
              </a:rPr>
              <a:t>通过各个模型的性能报告，随机森林的性能是最好的</a:t>
            </a:r>
            <a:endParaRPr lang="zh-CN" altLang="en-US" b="1" dirty="0">
              <a:latin typeface="微软雅黑" panose="020B0503020204020204" pitchFamily="34" charset="-122"/>
              <a:ea typeface="微软雅黑" panose="020B0503020204020204" pitchFamily="34" charset="-122"/>
              <a:sym typeface="+mn-ea"/>
            </a:endParaRPr>
          </a:p>
        </p:txBody>
      </p:sp>
      <p:sp>
        <p:nvSpPr>
          <p:cNvPr id="6" name="文本框 5"/>
          <p:cNvSpPr txBox="1"/>
          <p:nvPr/>
        </p:nvSpPr>
        <p:spPr>
          <a:xfrm>
            <a:off x="179705" y="274320"/>
            <a:ext cx="2451735" cy="368300"/>
          </a:xfrm>
          <a:prstGeom prst="rect">
            <a:avLst/>
          </a:prstGeom>
        </p:spPr>
        <p:style>
          <a:lnRef idx="0">
            <a:srgbClr val="FFFFFF"/>
          </a:lnRef>
          <a:fillRef idx="2">
            <a:schemeClr val="accent2"/>
          </a:fillRef>
          <a:effectRef idx="0">
            <a:srgbClr val="FFFFFF"/>
          </a:effectRef>
          <a:fontRef idx="minor">
            <a:schemeClr val="dk1"/>
          </a:fontRef>
        </p:style>
        <p:txBody>
          <a:bodyPr wrap="square" rtlCol="0">
            <a:spAutoFit/>
          </a:bodyPr>
          <a:p>
            <a:r>
              <a:rPr lang="en-US" altLang="zh-CN"/>
              <a:t>          </a:t>
            </a:r>
            <a:r>
              <a:rPr lang="zh-CN" altLang="zh-CN" b="1" dirty="0">
                <a:solidFill>
                  <a:schemeClr val="accent1"/>
                </a:solidFill>
                <a:latin typeface="微软雅黑" panose="020B0503020204020204" pitchFamily="34" charset="-122"/>
                <a:ea typeface="微软雅黑" panose="020B0503020204020204" pitchFamily="34" charset="-122"/>
                <a:sym typeface="+mn-ea"/>
              </a:rPr>
              <a:t>模型预测：</a:t>
            </a:r>
            <a:r>
              <a:rPr lang="zh-CN" altLang="zh-CN" b="1" dirty="0">
                <a:solidFill>
                  <a:schemeClr val="accent1"/>
                </a:solidFill>
                <a:latin typeface="微软雅黑" panose="020B0503020204020204" pitchFamily="34" charset="-122"/>
                <a:ea typeface="微软雅黑" panose="020B0503020204020204" pitchFamily="34" charset="-122"/>
                <a:sym typeface="+mn-ea"/>
              </a:rPr>
              <a:t>总结</a:t>
            </a:r>
            <a:endParaRPr lang="zh-CN" altLang="zh-CN" b="1" dirty="0">
              <a:solidFill>
                <a:schemeClr val="accent1"/>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med">
    <p:comb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nodePh="1">
                                  <p:stCondLst>
                                    <p:cond delay="0"/>
                                  </p:stCondLst>
                                  <p:endCondLst>
                                    <p:cond evt="begin" delay="0">
                                      <p:tn val="5"/>
                                    </p:cond>
                                  </p:end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1000" fill="hold"/>
                                        <p:tgtEl>
                                          <p:spTgt spid="61"/>
                                        </p:tgtEl>
                                        <p:attrNameLst>
                                          <p:attrName>ppt_x</p:attrName>
                                        </p:attrNameLst>
                                      </p:cBhvr>
                                      <p:tavLst>
                                        <p:tav tm="0">
                                          <p:val>
                                            <p:strVal val="#ppt_x"/>
                                          </p:val>
                                        </p:tav>
                                        <p:tav tm="100000">
                                          <p:val>
                                            <p:strVal val="#ppt_x"/>
                                          </p:val>
                                        </p:tav>
                                      </p:tavLst>
                                    </p:anim>
                                    <p:anim calcmode="lin" valueType="num">
                                      <p:cBhvr additive="base">
                                        <p:cTn id="8" dur="1000" fill="hold"/>
                                        <p:tgtEl>
                                          <p:spTgt spid="61"/>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66"/>
                                        </p:tgtEl>
                                        <p:attrNameLst>
                                          <p:attrName>style.visibility</p:attrName>
                                        </p:attrNameLst>
                                      </p:cBhvr>
                                      <p:to>
                                        <p:strVal val="visible"/>
                                      </p:to>
                                    </p:set>
                                    <p:anim calcmode="lin" valueType="num">
                                      <p:cBhvr additive="base">
                                        <p:cTn id="11" dur="1000" fill="hold"/>
                                        <p:tgtEl>
                                          <p:spTgt spid="66"/>
                                        </p:tgtEl>
                                        <p:attrNameLst>
                                          <p:attrName>ppt_x</p:attrName>
                                        </p:attrNameLst>
                                      </p:cBhvr>
                                      <p:tavLst>
                                        <p:tav tm="0">
                                          <p:val>
                                            <p:strVal val="#ppt_x"/>
                                          </p:val>
                                        </p:tav>
                                        <p:tav tm="100000">
                                          <p:val>
                                            <p:strVal val="#ppt_x"/>
                                          </p:val>
                                        </p:tav>
                                      </p:tavLst>
                                    </p:anim>
                                    <p:anim calcmode="lin" valueType="num">
                                      <p:cBhvr additive="base">
                                        <p:cTn id="12" dur="1000" fill="hold"/>
                                        <p:tgtEl>
                                          <p:spTgt spid="6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6"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Administrator\Desktop\4859416e6be8372.jpg"/>
          <p:cNvPicPr>
            <a:picLocks noChangeAspect="1" noChangeArrowheads="1"/>
          </p:cNvPicPr>
          <p:nvPr/>
        </p:nvPicPr>
        <p:blipFill>
          <a:blip r:embed="rId1" cstate="print"/>
          <a:srcRect/>
          <a:stretch>
            <a:fillRect/>
          </a:stretch>
        </p:blipFill>
        <p:spPr bwMode="auto">
          <a:xfrm>
            <a:off x="35560" y="-20637"/>
            <a:ext cx="9144000" cy="5148262"/>
          </a:xfrm>
          <a:prstGeom prst="rect">
            <a:avLst/>
          </a:prstGeom>
          <a:noFill/>
        </p:spPr>
      </p:pic>
      <p:sp>
        <p:nvSpPr>
          <p:cNvPr id="9" name="矩形 8"/>
          <p:cNvSpPr/>
          <p:nvPr/>
        </p:nvSpPr>
        <p:spPr>
          <a:xfrm>
            <a:off x="4427855" y="2355850"/>
            <a:ext cx="2947035" cy="1292225"/>
          </a:xfrm>
          <a:prstGeom prst="rect">
            <a:avLst/>
          </a:prstGeom>
        </p:spPr>
        <p:txBody>
          <a:bodyPr wrap="square" lIns="0" tIns="0" rIns="0" bIns="0">
            <a:spAutoFit/>
          </a:bodyPr>
          <a:lstStyle/>
          <a:p>
            <a:pPr lvl="0"/>
            <a:r>
              <a:rPr lang="zh-CN" altLang="zh-CN" sz="2800" b="1" dirty="0">
                <a:solidFill>
                  <a:schemeClr val="accent1"/>
                </a:solidFill>
                <a:latin typeface="微软雅黑" panose="020B0503020204020204" pitchFamily="34" charset="-122"/>
                <a:ea typeface="微软雅黑" panose="020B0503020204020204" pitchFamily="34" charset="-122"/>
              </a:rPr>
              <a:t>数据查看与预处理</a:t>
            </a:r>
            <a:r>
              <a:rPr lang="zh-CN" altLang="zh-CN" sz="2800" b="1" dirty="0">
                <a:solidFill>
                  <a:schemeClr val="bg1"/>
                </a:solidFill>
                <a:latin typeface="微软雅黑" panose="020B0503020204020204" pitchFamily="34" charset="-122"/>
                <a:ea typeface="微软雅黑" panose="020B0503020204020204" pitchFamily="34" charset="-122"/>
                <a:sym typeface="+mn-ea"/>
              </a:rPr>
              <a:t>数据查看与预处理</a:t>
            </a:r>
            <a:endParaRPr lang="zh-CN" altLang="zh-CN" sz="2800" b="1" dirty="0">
              <a:solidFill>
                <a:schemeClr val="bg1"/>
              </a:solidFill>
              <a:latin typeface="微软雅黑" panose="020B0503020204020204" pitchFamily="34" charset="-122"/>
              <a:ea typeface="微软雅黑" panose="020B0503020204020204" pitchFamily="34" charset="-122"/>
            </a:endParaRPr>
          </a:p>
          <a:p>
            <a:pPr lvl="0"/>
            <a:endParaRPr lang="zh-CN" altLang="zh-CN" sz="2800" b="1" dirty="0">
              <a:solidFill>
                <a:schemeClr val="accent1"/>
              </a:solidFill>
              <a:latin typeface="微软雅黑" panose="020B0503020204020204" pitchFamily="34" charset="-122"/>
              <a:ea typeface="微软雅黑" panose="020B0503020204020204" pitchFamily="34" charset="-122"/>
            </a:endParaRPr>
          </a:p>
        </p:txBody>
      </p:sp>
      <p:sp>
        <p:nvSpPr>
          <p:cNvPr id="12" name="椭圆 11"/>
          <p:cNvSpPr/>
          <p:nvPr/>
        </p:nvSpPr>
        <p:spPr>
          <a:xfrm>
            <a:off x="1763688" y="1454179"/>
            <a:ext cx="2232248" cy="2232248"/>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800" b="1" dirty="0">
                <a:solidFill>
                  <a:schemeClr val="bg1"/>
                </a:solidFill>
              </a:rPr>
              <a:t>01</a:t>
            </a:r>
            <a:endParaRPr lang="zh-CN" altLang="en-US" sz="8800" b="1" dirty="0">
              <a:solidFill>
                <a:schemeClr val="bg1"/>
              </a:solidFill>
            </a:endParaRPr>
          </a:p>
        </p:txBody>
      </p:sp>
    </p:spTree>
  </p:cSld>
  <p:clrMapOvr>
    <a:masterClrMapping/>
  </p:clrMapOvr>
  <p:transition spd="med">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strVal val="4*#ppt_w"/>
                                          </p:val>
                                        </p:tav>
                                        <p:tav tm="100000">
                                          <p:val>
                                            <p:strVal val="#ppt_w"/>
                                          </p:val>
                                        </p:tav>
                                      </p:tavLst>
                                    </p:anim>
                                    <p:anim calcmode="lin" valueType="num">
                                      <p:cBhvr>
                                        <p:cTn id="8" dur="500" fill="hold"/>
                                        <p:tgtEl>
                                          <p:spTgt spid="9"/>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27"/>
          <p:cNvSpPr txBox="1"/>
          <p:nvPr/>
        </p:nvSpPr>
        <p:spPr>
          <a:xfrm>
            <a:off x="395605" y="297180"/>
            <a:ext cx="2202815" cy="368300"/>
          </a:xfrm>
          <a:prstGeom prst="rect">
            <a:avLst/>
          </a:prstGeom>
        </p:spPr>
        <p:style>
          <a:lnRef idx="0">
            <a:srgbClr val="FFFFFF"/>
          </a:lnRef>
          <a:fillRef idx="2">
            <a:schemeClr val="accent2"/>
          </a:fillRef>
          <a:effectRef idx="0">
            <a:srgbClr val="FFFFFF"/>
          </a:effectRef>
          <a:fontRef idx="minor">
            <a:schemeClr val="dk1"/>
          </a:fontRef>
        </p:style>
        <p:txBody>
          <a:bodyPr wrap="square" rtlCol="0">
            <a:spAutoFit/>
          </a:bodyPr>
          <a:p>
            <a:r>
              <a:rPr lang="zh-CN" altLang="zh-CN" b="1" dirty="0">
                <a:solidFill>
                  <a:schemeClr val="accent1"/>
                </a:solidFill>
                <a:latin typeface="微软雅黑" panose="020B0503020204020204" pitchFamily="34" charset="-122"/>
                <a:ea typeface="微软雅黑" panose="020B0503020204020204" pitchFamily="34" charset="-122"/>
              </a:rPr>
              <a:t>数据查看与预处理</a:t>
            </a:r>
            <a:endParaRPr lang="zh-CN" altLang="zh-CN" b="1" dirty="0">
              <a:solidFill>
                <a:schemeClr val="accent1"/>
              </a:solidFill>
              <a:latin typeface="微软雅黑" panose="020B0503020204020204" pitchFamily="34" charset="-122"/>
              <a:ea typeface="微软雅黑" panose="020B0503020204020204" pitchFamily="34" charset="-122"/>
            </a:endParaRPr>
          </a:p>
        </p:txBody>
      </p:sp>
      <p:pic>
        <p:nvPicPr>
          <p:cNvPr id="29" name="图片 28"/>
          <p:cNvPicPr>
            <a:picLocks noChangeAspect="1"/>
          </p:cNvPicPr>
          <p:nvPr/>
        </p:nvPicPr>
        <p:blipFill>
          <a:blip r:embed="rId1"/>
          <a:stretch>
            <a:fillRect/>
          </a:stretch>
        </p:blipFill>
        <p:spPr>
          <a:xfrm>
            <a:off x="755650" y="915670"/>
            <a:ext cx="7456805" cy="3686175"/>
          </a:xfrm>
          <a:prstGeom prst="rect">
            <a:avLst/>
          </a:prstGeom>
        </p:spPr>
      </p:pic>
    </p:spTree>
  </p:cSld>
  <p:clrMapOvr>
    <a:masterClrMapping/>
  </p:clrMapOvr>
  <p:transition spd="med">
    <p:randomBa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5605" y="297180"/>
            <a:ext cx="2202815" cy="368300"/>
          </a:xfrm>
          <a:prstGeom prst="rect">
            <a:avLst/>
          </a:prstGeom>
        </p:spPr>
        <p:style>
          <a:lnRef idx="0">
            <a:srgbClr val="FFFFFF"/>
          </a:lnRef>
          <a:fillRef idx="2">
            <a:schemeClr val="accent2"/>
          </a:fillRef>
          <a:effectRef idx="0">
            <a:srgbClr val="FFFFFF"/>
          </a:effectRef>
          <a:fontRef idx="minor">
            <a:schemeClr val="dk1"/>
          </a:fontRef>
        </p:style>
        <p:txBody>
          <a:bodyPr wrap="square" rtlCol="0">
            <a:spAutoFit/>
          </a:bodyPr>
          <a:p>
            <a:pPr algn="l">
              <a:buClrTx/>
              <a:buSzTx/>
              <a:buFontTx/>
            </a:pPr>
            <a:r>
              <a:rPr lang="zh-CN" altLang="zh-CN" b="1" dirty="0">
                <a:solidFill>
                  <a:schemeClr val="accent1"/>
                </a:solidFill>
                <a:latin typeface="微软雅黑" panose="020B0503020204020204" pitchFamily="34" charset="-122"/>
                <a:ea typeface="微软雅黑" panose="020B0503020204020204" pitchFamily="34" charset="-122"/>
              </a:rPr>
              <a:t>数据查看与预处理</a:t>
            </a:r>
            <a:endParaRPr lang="zh-CN" altLang="zh-CN" b="1" dirty="0">
              <a:solidFill>
                <a:schemeClr val="accent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251460" y="1275715"/>
            <a:ext cx="3606165" cy="3444240"/>
          </a:xfrm>
          <a:prstGeom prst="rect">
            <a:avLst/>
          </a:prstGeom>
        </p:spPr>
      </p:pic>
      <p:sp>
        <p:nvSpPr>
          <p:cNvPr id="4" name="文本框 3"/>
          <p:cNvSpPr txBox="1"/>
          <p:nvPr/>
        </p:nvSpPr>
        <p:spPr>
          <a:xfrm>
            <a:off x="899795" y="915670"/>
            <a:ext cx="1763395" cy="368300"/>
          </a:xfrm>
          <a:prstGeom prst="rect">
            <a:avLst/>
          </a:prstGeom>
          <a:noFill/>
        </p:spPr>
        <p:txBody>
          <a:bodyPr wrap="square" rtlCol="0">
            <a:spAutoFit/>
          </a:bodyPr>
          <a:p>
            <a:r>
              <a:rPr lang="zh-CN" altLang="zh-CN" b="1" dirty="0">
                <a:solidFill>
                  <a:schemeClr val="accent1"/>
                </a:solidFill>
                <a:latin typeface="微软雅黑" panose="020B0503020204020204" pitchFamily="34" charset="-122"/>
                <a:ea typeface="微软雅黑" panose="020B0503020204020204" pitchFamily="34" charset="-122"/>
              </a:rPr>
              <a:t>查看缺失值</a:t>
            </a:r>
            <a:endParaRPr lang="zh-CN" altLang="zh-CN" b="1" dirty="0">
              <a:solidFill>
                <a:schemeClr val="accent1"/>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4356100" y="1283970"/>
            <a:ext cx="3346450" cy="1735455"/>
          </a:xfrm>
          <a:prstGeom prst="rect">
            <a:avLst/>
          </a:prstGeom>
        </p:spPr>
      </p:pic>
      <p:sp>
        <p:nvSpPr>
          <p:cNvPr id="6" name="文本框 5"/>
          <p:cNvSpPr txBox="1"/>
          <p:nvPr/>
        </p:nvSpPr>
        <p:spPr>
          <a:xfrm>
            <a:off x="4932045" y="907415"/>
            <a:ext cx="1763395" cy="368300"/>
          </a:xfrm>
          <a:prstGeom prst="rect">
            <a:avLst/>
          </a:prstGeom>
          <a:noFill/>
        </p:spPr>
        <p:txBody>
          <a:bodyPr wrap="square" rtlCol="0">
            <a:spAutoFit/>
          </a:bodyPr>
          <a:p>
            <a:r>
              <a:rPr lang="zh-CN" altLang="zh-CN" b="1" dirty="0">
                <a:solidFill>
                  <a:schemeClr val="accent1"/>
                </a:solidFill>
                <a:latin typeface="微软雅黑" panose="020B0503020204020204" pitchFamily="34" charset="-122"/>
                <a:ea typeface="微软雅黑" panose="020B0503020204020204" pitchFamily="34" charset="-122"/>
              </a:rPr>
              <a:t>查看</a:t>
            </a:r>
            <a:r>
              <a:rPr lang="zh-CN" altLang="zh-CN" b="1" dirty="0">
                <a:solidFill>
                  <a:schemeClr val="accent1"/>
                </a:solidFill>
                <a:latin typeface="微软雅黑" panose="020B0503020204020204" pitchFamily="34" charset="-122"/>
                <a:ea typeface="微软雅黑" panose="020B0503020204020204" pitchFamily="34" charset="-122"/>
              </a:rPr>
              <a:t>重复值</a:t>
            </a:r>
            <a:endParaRPr lang="zh-CN" altLang="zh-CN" b="1" dirty="0">
              <a:solidFill>
                <a:schemeClr val="accent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4356100" y="3363595"/>
            <a:ext cx="3604260" cy="1092835"/>
          </a:xfrm>
          <a:prstGeom prst="rect">
            <a:avLst/>
          </a:prstGeom>
          <a:noFill/>
        </p:spPr>
        <p:txBody>
          <a:bodyPr wrap="square" rtlCol="0">
            <a:noAutofit/>
          </a:bodyPr>
          <a:p>
            <a:r>
              <a:rPr lang="zh-CN" altLang="zh-CN" b="1" dirty="0">
                <a:solidFill>
                  <a:schemeClr val="tx1"/>
                </a:solidFill>
                <a:latin typeface="微软雅黑" panose="020B0503020204020204" pitchFamily="34" charset="-122"/>
                <a:ea typeface="微软雅黑" panose="020B0503020204020204" pitchFamily="34" charset="-122"/>
              </a:rPr>
              <a:t>数据没有缺失值，且只保留第一次出现的数据，其他重复的数据都删除</a:t>
            </a:r>
            <a:endParaRPr lang="zh-CN" altLang="zh-CN" b="1"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ransition spd="med">
    <p:randomBa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27"/>
          <p:cNvSpPr txBox="1"/>
          <p:nvPr/>
        </p:nvSpPr>
        <p:spPr>
          <a:xfrm>
            <a:off x="395605" y="297180"/>
            <a:ext cx="2202815" cy="368300"/>
          </a:xfrm>
          <a:prstGeom prst="rect">
            <a:avLst/>
          </a:prstGeom>
        </p:spPr>
        <p:style>
          <a:lnRef idx="0">
            <a:srgbClr val="FFFFFF"/>
          </a:lnRef>
          <a:fillRef idx="2">
            <a:schemeClr val="accent2"/>
          </a:fillRef>
          <a:effectRef idx="0">
            <a:srgbClr val="FFFFFF"/>
          </a:effectRef>
          <a:fontRef idx="minor">
            <a:schemeClr val="dk1"/>
          </a:fontRef>
        </p:style>
        <p:txBody>
          <a:bodyPr wrap="square" rtlCol="0">
            <a:spAutoFit/>
          </a:bodyPr>
          <a:p>
            <a:pPr algn="l">
              <a:buClrTx/>
              <a:buSzTx/>
              <a:buFontTx/>
            </a:pPr>
            <a:r>
              <a:rPr lang="zh-CN" altLang="zh-CN" b="1" dirty="0">
                <a:solidFill>
                  <a:schemeClr val="accent1"/>
                </a:solidFill>
                <a:latin typeface="微软雅黑" panose="020B0503020204020204" pitchFamily="34" charset="-122"/>
                <a:ea typeface="微软雅黑" panose="020B0503020204020204" pitchFamily="34" charset="-122"/>
              </a:rPr>
              <a:t>数据查看与预处理</a:t>
            </a:r>
            <a:endParaRPr lang="zh-CN" altLang="zh-CN" b="1" dirty="0">
              <a:solidFill>
                <a:schemeClr val="accent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611505" y="915670"/>
            <a:ext cx="2256155" cy="368300"/>
          </a:xfrm>
          <a:prstGeom prst="rect">
            <a:avLst/>
          </a:prstGeom>
          <a:noFill/>
        </p:spPr>
        <p:txBody>
          <a:bodyPr wrap="square" rtlCol="0">
            <a:spAutoFit/>
          </a:bodyPr>
          <a:p>
            <a:r>
              <a:rPr lang="zh-CN" altLang="zh-CN" b="1" dirty="0">
                <a:solidFill>
                  <a:schemeClr val="accent1"/>
                </a:solidFill>
                <a:latin typeface="微软雅黑" panose="020B0503020204020204" pitchFamily="34" charset="-122"/>
                <a:ea typeface="微软雅黑" panose="020B0503020204020204" pitchFamily="34" charset="-122"/>
              </a:rPr>
              <a:t>查看描述性统计</a:t>
            </a:r>
            <a:r>
              <a:rPr lang="zh-CN" altLang="zh-CN" b="1" dirty="0">
                <a:solidFill>
                  <a:schemeClr val="accent1"/>
                </a:solidFill>
                <a:latin typeface="微软雅黑" panose="020B0503020204020204" pitchFamily="34" charset="-122"/>
                <a:ea typeface="微软雅黑" panose="020B0503020204020204" pitchFamily="34" charset="-122"/>
              </a:rPr>
              <a:t>信息</a:t>
            </a:r>
            <a:endParaRPr lang="zh-CN" altLang="zh-CN" b="1" dirty="0">
              <a:solidFill>
                <a:schemeClr val="accent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179705" y="1419225"/>
            <a:ext cx="8602980" cy="3002280"/>
          </a:xfrm>
          <a:prstGeom prst="rect">
            <a:avLst/>
          </a:prstGeom>
        </p:spPr>
      </p:pic>
      <p:sp>
        <p:nvSpPr>
          <p:cNvPr id="5" name="文本框 4"/>
          <p:cNvSpPr txBox="1"/>
          <p:nvPr/>
        </p:nvSpPr>
        <p:spPr>
          <a:xfrm>
            <a:off x="755650" y="4556760"/>
            <a:ext cx="3147060" cy="368300"/>
          </a:xfrm>
          <a:prstGeom prst="rect">
            <a:avLst/>
          </a:prstGeom>
          <a:noFill/>
        </p:spPr>
        <p:txBody>
          <a:bodyPr wrap="square" rtlCol="0">
            <a:spAutoFit/>
          </a:bodyPr>
          <a:p>
            <a:r>
              <a:rPr lang="zh-CN" altLang="zh-CN" b="1" dirty="0">
                <a:solidFill>
                  <a:schemeClr val="tx1"/>
                </a:solidFill>
                <a:latin typeface="微软雅黑" panose="020B0503020204020204" pitchFamily="34" charset="-122"/>
                <a:ea typeface="微软雅黑" panose="020B0503020204020204" pitchFamily="34" charset="-122"/>
              </a:rPr>
              <a:t>没有明显的异常值</a:t>
            </a:r>
            <a:endParaRPr lang="zh-CN" altLang="zh-CN" b="1"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ransition spd="med">
    <p:randomBa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5605" y="297180"/>
            <a:ext cx="2202815" cy="368300"/>
          </a:xfrm>
          <a:prstGeom prst="rect">
            <a:avLst/>
          </a:prstGeom>
        </p:spPr>
        <p:style>
          <a:lnRef idx="0">
            <a:srgbClr val="FFFFFF"/>
          </a:lnRef>
          <a:fillRef idx="2">
            <a:schemeClr val="accent2"/>
          </a:fillRef>
          <a:effectRef idx="0">
            <a:srgbClr val="FFFFFF"/>
          </a:effectRef>
          <a:fontRef idx="minor">
            <a:schemeClr val="dk1"/>
          </a:fontRef>
        </p:style>
        <p:txBody>
          <a:bodyPr wrap="square" rtlCol="0">
            <a:spAutoFit/>
          </a:bodyPr>
          <a:p>
            <a:pPr algn="l">
              <a:buClrTx/>
              <a:buSzTx/>
              <a:buFontTx/>
            </a:pPr>
            <a:r>
              <a:rPr lang="zh-CN" altLang="zh-CN" b="1" dirty="0">
                <a:solidFill>
                  <a:schemeClr val="accent1"/>
                </a:solidFill>
                <a:latin typeface="微软雅黑" panose="020B0503020204020204" pitchFamily="34" charset="-122"/>
                <a:ea typeface="微软雅黑" panose="020B0503020204020204" pitchFamily="34" charset="-122"/>
              </a:rPr>
              <a:t>数据查看与预处理</a:t>
            </a:r>
            <a:endParaRPr lang="zh-CN" altLang="zh-CN" b="1" dirty="0">
              <a:solidFill>
                <a:schemeClr val="accent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467360" y="1563370"/>
            <a:ext cx="7324090" cy="2696210"/>
          </a:xfrm>
          <a:prstGeom prst="rect">
            <a:avLst/>
          </a:prstGeom>
        </p:spPr>
      </p:pic>
      <p:sp>
        <p:nvSpPr>
          <p:cNvPr id="7" name="文本框 6"/>
          <p:cNvSpPr txBox="1"/>
          <p:nvPr/>
        </p:nvSpPr>
        <p:spPr>
          <a:xfrm>
            <a:off x="611505" y="915670"/>
            <a:ext cx="2256155" cy="368300"/>
          </a:xfrm>
          <a:prstGeom prst="rect">
            <a:avLst/>
          </a:prstGeom>
          <a:noFill/>
        </p:spPr>
        <p:txBody>
          <a:bodyPr wrap="square" rtlCol="0">
            <a:spAutoFit/>
          </a:bodyPr>
          <a:p>
            <a:r>
              <a:rPr lang="zh-CN" altLang="zh-CN" b="1" dirty="0">
                <a:solidFill>
                  <a:schemeClr val="accent1"/>
                </a:solidFill>
                <a:latin typeface="微软雅黑" panose="020B0503020204020204" pitchFamily="34" charset="-122"/>
                <a:ea typeface="微软雅黑" panose="020B0503020204020204" pitchFamily="34" charset="-122"/>
              </a:rPr>
              <a:t>查看特征的</a:t>
            </a:r>
            <a:r>
              <a:rPr lang="zh-CN" altLang="zh-CN" b="1" dirty="0">
                <a:solidFill>
                  <a:schemeClr val="accent1"/>
                </a:solidFill>
                <a:latin typeface="微软雅黑" panose="020B0503020204020204" pitchFamily="34" charset="-122"/>
                <a:ea typeface="微软雅黑" panose="020B0503020204020204" pitchFamily="34" charset="-122"/>
              </a:rPr>
              <a:t>唯一值</a:t>
            </a:r>
            <a:endParaRPr lang="zh-CN" altLang="zh-CN" b="1"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ransition spd="med">
    <p:randomBa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Administrator\Desktop\4859416e6be8372.jpg"/>
          <p:cNvPicPr>
            <a:picLocks noChangeAspect="1" noChangeArrowheads="1"/>
          </p:cNvPicPr>
          <p:nvPr/>
        </p:nvPicPr>
        <p:blipFill>
          <a:blip r:embed="rId1" cstate="print"/>
          <a:srcRect/>
          <a:stretch>
            <a:fillRect/>
          </a:stretch>
        </p:blipFill>
        <p:spPr bwMode="auto">
          <a:xfrm>
            <a:off x="0" y="-4762"/>
            <a:ext cx="9144000" cy="5148262"/>
          </a:xfrm>
          <a:prstGeom prst="rect">
            <a:avLst/>
          </a:prstGeom>
          <a:noFill/>
        </p:spPr>
      </p:pic>
      <p:sp>
        <p:nvSpPr>
          <p:cNvPr id="9" name="矩形 8"/>
          <p:cNvSpPr/>
          <p:nvPr/>
        </p:nvSpPr>
        <p:spPr>
          <a:xfrm>
            <a:off x="4356100" y="2356485"/>
            <a:ext cx="3699510" cy="430530"/>
          </a:xfrm>
          <a:prstGeom prst="rect">
            <a:avLst/>
          </a:prstGeom>
        </p:spPr>
        <p:txBody>
          <a:bodyPr wrap="square" lIns="0" tIns="0" rIns="0" bIns="0">
            <a:spAutoFit/>
          </a:bodyPr>
          <a:lstStyle/>
          <a:p>
            <a:pPr lvl="0"/>
            <a:r>
              <a:rPr lang="zh-CN" altLang="en-US" sz="2800" b="1" dirty="0">
                <a:solidFill>
                  <a:schemeClr val="accent2"/>
                </a:solidFill>
                <a:latin typeface="微软雅黑" panose="020B0503020204020204" pitchFamily="34" charset="-122"/>
                <a:ea typeface="微软雅黑" panose="020B0503020204020204" pitchFamily="34" charset="-122"/>
              </a:rPr>
              <a:t>数据可视化展示与</a:t>
            </a:r>
            <a:r>
              <a:rPr lang="zh-CN" altLang="en-US" sz="2800" b="1" dirty="0">
                <a:solidFill>
                  <a:schemeClr val="accent2"/>
                </a:solidFill>
                <a:latin typeface="微软雅黑" panose="020B0503020204020204" pitchFamily="34" charset="-122"/>
                <a:ea typeface="微软雅黑" panose="020B0503020204020204" pitchFamily="34" charset="-122"/>
              </a:rPr>
              <a:t>分析</a:t>
            </a:r>
            <a:endParaRPr lang="zh-CN" altLang="en-US" sz="2800" b="1" dirty="0">
              <a:solidFill>
                <a:schemeClr val="accent2"/>
              </a:solidFill>
              <a:latin typeface="微软雅黑" panose="020B0503020204020204" pitchFamily="34" charset="-122"/>
              <a:ea typeface="微软雅黑" panose="020B0503020204020204" pitchFamily="34" charset="-122"/>
            </a:endParaRPr>
          </a:p>
        </p:txBody>
      </p:sp>
      <p:sp>
        <p:nvSpPr>
          <p:cNvPr id="12" name="椭圆 11"/>
          <p:cNvSpPr/>
          <p:nvPr/>
        </p:nvSpPr>
        <p:spPr>
          <a:xfrm>
            <a:off x="1763688" y="1454179"/>
            <a:ext cx="2232248" cy="2232248"/>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800" b="1" dirty="0">
                <a:solidFill>
                  <a:schemeClr val="bg1"/>
                </a:solidFill>
              </a:rPr>
              <a:t>02</a:t>
            </a:r>
            <a:endParaRPr lang="zh-CN" altLang="en-US" sz="8800" b="1" dirty="0">
              <a:solidFill>
                <a:schemeClr val="bg1"/>
              </a:solidFill>
            </a:endParaRPr>
          </a:p>
        </p:txBody>
      </p:sp>
    </p:spTree>
  </p:cSld>
  <p:clrMapOvr>
    <a:masterClrMapping/>
  </p:clrMapOvr>
  <p:transition spd="med">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strVal val="4*#ppt_w"/>
                                          </p:val>
                                        </p:tav>
                                        <p:tav tm="100000">
                                          <p:val>
                                            <p:strVal val="#ppt_w"/>
                                          </p:val>
                                        </p:tav>
                                      </p:tavLst>
                                    </p:anim>
                                    <p:anim calcmode="lin" valueType="num">
                                      <p:cBhvr>
                                        <p:cTn id="8" dur="500" fill="hold"/>
                                        <p:tgtEl>
                                          <p:spTgt spid="9"/>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AutoShape 61"/>
          <p:cNvSpPr>
            <a:spLocks noChangeAspect="1" noChangeArrowheads="1" noTextEdit="1"/>
          </p:cNvSpPr>
          <p:nvPr/>
        </p:nvSpPr>
        <p:spPr bwMode="auto">
          <a:xfrm rot="766448">
            <a:off x="3442698" y="1690304"/>
            <a:ext cx="2020490" cy="2020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68" tIns="34285" rIns="68568" bIns="34285"/>
          <a:lstStyle/>
          <a:p>
            <a:endParaRPr lang="zh-CN" altLang="en-US">
              <a:solidFill>
                <a:schemeClr val="tx1">
                  <a:lumMod val="65000"/>
                  <a:lumOff val="35000"/>
                </a:schemeClr>
              </a:solidFill>
            </a:endParaRPr>
          </a:p>
        </p:txBody>
      </p:sp>
      <p:sp>
        <p:nvSpPr>
          <p:cNvPr id="66" name="Freeform 67"/>
          <p:cNvSpPr/>
          <p:nvPr/>
        </p:nvSpPr>
        <p:spPr bwMode="auto">
          <a:xfrm rot="766448">
            <a:off x="3983241" y="3021423"/>
            <a:ext cx="4762" cy="5953"/>
          </a:xfrm>
          <a:custGeom>
            <a:avLst/>
            <a:gdLst>
              <a:gd name="T0" fmla="*/ 2147483646 w 5"/>
              <a:gd name="T1" fmla="*/ 2147483646 h 6"/>
              <a:gd name="T2" fmla="*/ 0 w 5"/>
              <a:gd name="T3" fmla="*/ 0 h 6"/>
              <a:gd name="T4" fmla="*/ 0 w 5"/>
              <a:gd name="T5" fmla="*/ 2147483646 h 6"/>
              <a:gd name="T6" fmla="*/ 2147483646 w 5"/>
              <a:gd name="T7" fmla="*/ 2147483646 h 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6">
                <a:moveTo>
                  <a:pt x="5" y="1"/>
                </a:moveTo>
                <a:cubicBezTo>
                  <a:pt x="0" y="0"/>
                  <a:pt x="0" y="0"/>
                  <a:pt x="0" y="0"/>
                </a:cubicBezTo>
                <a:cubicBezTo>
                  <a:pt x="0" y="2"/>
                  <a:pt x="0" y="4"/>
                  <a:pt x="0" y="6"/>
                </a:cubicBezTo>
                <a:cubicBezTo>
                  <a:pt x="2" y="4"/>
                  <a:pt x="3" y="2"/>
                  <a:pt x="5" y="1"/>
                </a:cubicBezTo>
                <a:close/>
              </a:path>
            </a:pathLst>
          </a:custGeom>
          <a:solidFill>
            <a:srgbClr val="FDB836">
              <a:alpha val="50195"/>
            </a:srgbClr>
          </a:solidFill>
          <a:ln>
            <a:noFill/>
          </a:ln>
          <a:extLst>
            <a:ext uri="{91240B29-F687-4F45-9708-019B960494DF}">
              <a14:hiddenLine xmlns:a14="http://schemas.microsoft.com/office/drawing/2010/main" w="9525">
                <a:solidFill>
                  <a:srgbClr val="000000"/>
                </a:solidFill>
                <a:round/>
              </a14:hiddenLine>
            </a:ext>
          </a:extLst>
        </p:spPr>
        <p:txBody>
          <a:bodyPr lIns="68568" tIns="34285" rIns="68568" bIns="34285"/>
          <a:lstStyle/>
          <a:p>
            <a:endParaRPr lang="zh-CN" altLang="en-US">
              <a:solidFill>
                <a:schemeClr val="tx1">
                  <a:lumMod val="65000"/>
                  <a:lumOff val="35000"/>
                </a:schemeClr>
              </a:solidFill>
            </a:endParaRPr>
          </a:p>
        </p:txBody>
      </p:sp>
      <p:sp>
        <p:nvSpPr>
          <p:cNvPr id="28" name="文本框 27"/>
          <p:cNvSpPr txBox="1"/>
          <p:nvPr/>
        </p:nvSpPr>
        <p:spPr>
          <a:xfrm>
            <a:off x="395605" y="297180"/>
            <a:ext cx="2573655" cy="368300"/>
          </a:xfrm>
          <a:prstGeom prst="rect">
            <a:avLst/>
          </a:prstGeom>
        </p:spPr>
        <p:style>
          <a:lnRef idx="0">
            <a:srgbClr val="FFFFFF"/>
          </a:lnRef>
          <a:fillRef idx="2">
            <a:schemeClr val="accent2"/>
          </a:fillRef>
          <a:effectRef idx="0">
            <a:srgbClr val="FFFFFF"/>
          </a:effectRef>
          <a:fontRef idx="minor">
            <a:schemeClr val="dk1"/>
          </a:fontRef>
        </p:style>
        <p:txBody>
          <a:bodyPr wrap="square" rtlCol="0">
            <a:spAutoFit/>
          </a:bodyPr>
          <a:p>
            <a:r>
              <a:rPr lang="zh-CN" altLang="zh-CN" b="1" dirty="0">
                <a:solidFill>
                  <a:schemeClr val="accent1"/>
                </a:solidFill>
                <a:latin typeface="微软雅黑" panose="020B0503020204020204" pitchFamily="34" charset="-122"/>
                <a:ea typeface="微软雅黑" panose="020B0503020204020204" pitchFamily="34" charset="-122"/>
              </a:rPr>
              <a:t>数据可视化展示与分析</a:t>
            </a:r>
            <a:endParaRPr lang="zh-CN" altLang="zh-CN" b="1" dirty="0">
              <a:solidFill>
                <a:schemeClr val="accent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3420110" y="483235"/>
            <a:ext cx="2256155" cy="368300"/>
          </a:xfrm>
          <a:prstGeom prst="rect">
            <a:avLst/>
          </a:prstGeom>
          <a:noFill/>
        </p:spPr>
        <p:txBody>
          <a:bodyPr wrap="square" rtlCol="0">
            <a:spAutoFit/>
          </a:bodyPr>
          <a:p>
            <a:r>
              <a:rPr lang="zh-CN" altLang="zh-CN" b="1" dirty="0">
                <a:solidFill>
                  <a:schemeClr val="accent1"/>
                </a:solidFill>
                <a:latin typeface="微软雅黑" panose="020B0503020204020204" pitchFamily="34" charset="-122"/>
                <a:ea typeface="微软雅黑" panose="020B0503020204020204" pitchFamily="34" charset="-122"/>
              </a:rPr>
              <a:t>在职员工数据</a:t>
            </a:r>
            <a:r>
              <a:rPr lang="zh-CN" altLang="zh-CN" b="1" dirty="0">
                <a:solidFill>
                  <a:schemeClr val="accent1"/>
                </a:solidFill>
                <a:latin typeface="微软雅黑" panose="020B0503020204020204" pitchFamily="34" charset="-122"/>
                <a:ea typeface="微软雅黑" panose="020B0503020204020204" pitchFamily="34" charset="-122"/>
              </a:rPr>
              <a:t>统计</a:t>
            </a:r>
            <a:endParaRPr lang="zh-CN" altLang="zh-CN" b="1" dirty="0">
              <a:solidFill>
                <a:schemeClr val="accent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755650" y="915670"/>
            <a:ext cx="7385685" cy="3295015"/>
          </a:xfrm>
          <a:prstGeom prst="rect">
            <a:avLst/>
          </a:prstGeom>
        </p:spPr>
      </p:pic>
      <p:sp>
        <p:nvSpPr>
          <p:cNvPr id="3" name="文本框 2"/>
          <p:cNvSpPr txBox="1"/>
          <p:nvPr/>
        </p:nvSpPr>
        <p:spPr>
          <a:xfrm>
            <a:off x="755650" y="4299585"/>
            <a:ext cx="7496175" cy="798195"/>
          </a:xfrm>
          <a:prstGeom prst="rect">
            <a:avLst/>
          </a:prstGeom>
          <a:noFill/>
        </p:spPr>
        <p:txBody>
          <a:bodyPr wrap="square" rtlCol="0">
            <a:noAutofit/>
          </a:bodyPr>
          <a:p>
            <a:r>
              <a:rPr lang="zh-CN" altLang="zh-CN" sz="1400" b="1" dirty="0">
                <a:solidFill>
                  <a:schemeClr val="tx1"/>
                </a:solidFill>
                <a:latin typeface="微软雅黑" panose="020B0503020204020204" pitchFamily="34" charset="-122"/>
                <a:ea typeface="微软雅黑" panose="020B0503020204020204" pitchFamily="34" charset="-122"/>
              </a:rPr>
              <a:t>在职员工工龄在</a:t>
            </a:r>
            <a:r>
              <a:rPr lang="en-US" altLang="zh-CN" sz="1400" b="1" dirty="0">
                <a:solidFill>
                  <a:schemeClr val="tx1"/>
                </a:solidFill>
                <a:latin typeface="微软雅黑" panose="020B0503020204020204" pitchFamily="34" charset="-122"/>
                <a:ea typeface="微软雅黑" panose="020B0503020204020204" pitchFamily="34" charset="-122"/>
              </a:rPr>
              <a:t>2-5</a:t>
            </a:r>
            <a:r>
              <a:rPr lang="zh-CN" altLang="en-US" sz="1400" b="1" dirty="0">
                <a:solidFill>
                  <a:schemeClr val="tx1"/>
                </a:solidFill>
                <a:latin typeface="微软雅黑" panose="020B0503020204020204" pitchFamily="34" charset="-122"/>
                <a:ea typeface="微软雅黑" panose="020B0503020204020204" pitchFamily="34" charset="-122"/>
              </a:rPr>
              <a:t>年的人数居多，且工龄在</a:t>
            </a:r>
            <a:r>
              <a:rPr lang="en-US" altLang="zh-CN" sz="1400" b="1" dirty="0">
                <a:solidFill>
                  <a:schemeClr val="tx1"/>
                </a:solidFill>
                <a:latin typeface="微软雅黑" panose="020B0503020204020204" pitchFamily="34" charset="-122"/>
                <a:ea typeface="微软雅黑" panose="020B0503020204020204" pitchFamily="34" charset="-122"/>
              </a:rPr>
              <a:t>3-5</a:t>
            </a:r>
            <a:r>
              <a:rPr lang="zh-CN" altLang="en-US" sz="1400" b="1" dirty="0">
                <a:solidFill>
                  <a:schemeClr val="tx1"/>
                </a:solidFill>
                <a:latin typeface="微软雅黑" panose="020B0503020204020204" pitchFamily="34" charset="-122"/>
                <a:ea typeface="微软雅黑" panose="020B0503020204020204" pitchFamily="34" charset="-122"/>
              </a:rPr>
              <a:t>年的员工离职人数最多，意味着工龄为</a:t>
            </a:r>
            <a:r>
              <a:rPr lang="en-US" altLang="zh-CN" sz="1400" b="1" dirty="0">
                <a:solidFill>
                  <a:schemeClr val="tx1"/>
                </a:solidFill>
                <a:latin typeface="微软雅黑" panose="020B0503020204020204" pitchFamily="34" charset="-122"/>
                <a:ea typeface="微软雅黑" panose="020B0503020204020204" pitchFamily="34" charset="-122"/>
              </a:rPr>
              <a:t>2-5</a:t>
            </a:r>
            <a:r>
              <a:rPr lang="zh-CN" altLang="en-US" sz="1400" b="1" dirty="0">
                <a:solidFill>
                  <a:schemeClr val="tx1"/>
                </a:solidFill>
                <a:latin typeface="微软雅黑" panose="020B0503020204020204" pitchFamily="34" charset="-122"/>
                <a:ea typeface="微软雅黑" panose="020B0503020204020204" pitchFamily="34" charset="-122"/>
              </a:rPr>
              <a:t>年的员工稳定性较高，对公司有了一定的了解和适应，工龄</a:t>
            </a:r>
            <a:r>
              <a:rPr lang="en-US" altLang="zh-CN" sz="1400" b="1" dirty="0">
                <a:solidFill>
                  <a:schemeClr val="tx1"/>
                </a:solidFill>
                <a:latin typeface="微软雅黑" panose="020B0503020204020204" pitchFamily="34" charset="-122"/>
                <a:ea typeface="微软雅黑" panose="020B0503020204020204" pitchFamily="34" charset="-122"/>
              </a:rPr>
              <a:t>3-5</a:t>
            </a:r>
            <a:r>
              <a:rPr lang="zh-CN" altLang="en-US" sz="1400" b="1" dirty="0">
                <a:solidFill>
                  <a:schemeClr val="tx1"/>
                </a:solidFill>
                <a:latin typeface="微软雅黑" panose="020B0503020204020204" pitchFamily="34" charset="-122"/>
                <a:ea typeface="微软雅黑" panose="020B0503020204020204" pitchFamily="34" charset="-122"/>
              </a:rPr>
              <a:t>年的员工离职人数最多，说明此时这些员工遇到了</a:t>
            </a:r>
            <a:r>
              <a:rPr lang="zh-CN" altLang="en-US" sz="1400" b="1" dirty="0">
                <a:solidFill>
                  <a:schemeClr val="tx1"/>
                </a:solidFill>
                <a:highlight>
                  <a:srgbClr val="FFFF00"/>
                </a:highlight>
                <a:latin typeface="微软雅黑" panose="020B0503020204020204" pitchFamily="34" charset="-122"/>
                <a:ea typeface="微软雅黑" panose="020B0503020204020204" pitchFamily="34" charset="-122"/>
              </a:rPr>
              <a:t>发展瓶颈</a:t>
            </a:r>
            <a:r>
              <a:rPr lang="zh-CN" altLang="en-US" sz="1400" b="1" dirty="0">
                <a:solidFill>
                  <a:schemeClr val="tx1"/>
                </a:solidFill>
                <a:latin typeface="微软雅黑" panose="020B0503020204020204" pitchFamily="34" charset="-122"/>
                <a:ea typeface="微软雅黑" panose="020B0503020204020204" pitchFamily="34" charset="-122"/>
              </a:rPr>
              <a:t>，或者由于薪资的增长缓慢，晋升困难，工作压力大而离职</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ransition spd="med">
    <p:comb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nodePh="1">
                                  <p:stCondLst>
                                    <p:cond delay="0"/>
                                  </p:stCondLst>
                                  <p:endCondLst>
                                    <p:cond evt="begin" delay="0">
                                      <p:tn val="5"/>
                                    </p:cond>
                                  </p:end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1000" fill="hold"/>
                                        <p:tgtEl>
                                          <p:spTgt spid="61"/>
                                        </p:tgtEl>
                                        <p:attrNameLst>
                                          <p:attrName>ppt_x</p:attrName>
                                        </p:attrNameLst>
                                      </p:cBhvr>
                                      <p:tavLst>
                                        <p:tav tm="0">
                                          <p:val>
                                            <p:strVal val="#ppt_x"/>
                                          </p:val>
                                        </p:tav>
                                        <p:tav tm="100000">
                                          <p:val>
                                            <p:strVal val="#ppt_x"/>
                                          </p:val>
                                        </p:tav>
                                      </p:tavLst>
                                    </p:anim>
                                    <p:anim calcmode="lin" valueType="num">
                                      <p:cBhvr additive="base">
                                        <p:cTn id="8" dur="1000" fill="hold"/>
                                        <p:tgtEl>
                                          <p:spTgt spid="61"/>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66"/>
                                        </p:tgtEl>
                                        <p:attrNameLst>
                                          <p:attrName>style.visibility</p:attrName>
                                        </p:attrNameLst>
                                      </p:cBhvr>
                                      <p:to>
                                        <p:strVal val="visible"/>
                                      </p:to>
                                    </p:set>
                                    <p:anim calcmode="lin" valueType="num">
                                      <p:cBhvr additive="base">
                                        <p:cTn id="11" dur="1000" fill="hold"/>
                                        <p:tgtEl>
                                          <p:spTgt spid="66"/>
                                        </p:tgtEl>
                                        <p:attrNameLst>
                                          <p:attrName>ppt_x</p:attrName>
                                        </p:attrNameLst>
                                      </p:cBhvr>
                                      <p:tavLst>
                                        <p:tav tm="0">
                                          <p:val>
                                            <p:strVal val="#ppt_x"/>
                                          </p:val>
                                        </p:tav>
                                        <p:tav tm="100000">
                                          <p:val>
                                            <p:strVal val="#ppt_x"/>
                                          </p:val>
                                        </p:tav>
                                      </p:tavLst>
                                    </p:anim>
                                    <p:anim calcmode="lin" valueType="num">
                                      <p:cBhvr additive="base">
                                        <p:cTn id="12" dur="1000" fill="hold"/>
                                        <p:tgtEl>
                                          <p:spTgt spid="6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6" grpId="0" animBg="1"/>
    </p:bldLst>
  </p:timing>
</p:sld>
</file>

<file path=ppt/tags/tag1.xml><?xml version="1.0" encoding="utf-8"?>
<p:tagLst xmlns:p="http://schemas.openxmlformats.org/presentationml/2006/main">
  <p:tag name="KSO_WM_DIAGRAM_VIRTUALLY_FRAME" val="{&quot;height&quot;:157.35590551181105,&quot;left&quot;:352.2251968503937,&quot;top&quot;:131.5120472440945,&quot;width&quot;:285.1267839531789}"/>
</p:tagLst>
</file>

<file path=ppt/tags/tag10.xml><?xml version="1.0" encoding="utf-8"?>
<p:tagLst xmlns:p="http://schemas.openxmlformats.org/presentationml/2006/main">
  <p:tag name="KSO_WM_DIAGRAM_VIRTUALLY_FRAME" val="{&quot;height&quot;:157.35590551181105,&quot;left&quot;:352.2251968503937,&quot;top&quot;:131.5120472440945,&quot;width&quot;:285.1267839531789}"/>
</p:tagLst>
</file>

<file path=ppt/tags/tag11.xml><?xml version="1.0" encoding="utf-8"?>
<p:tagLst xmlns:p="http://schemas.openxmlformats.org/presentationml/2006/main">
  <p:tag name="KSO_WM_DIAGRAM_VIRTUALLY_FRAME" val="{&quot;height&quot;:157.35590551181105,&quot;left&quot;:352.2251968503937,&quot;top&quot;:131.5120472440945,&quot;width&quot;:285.1267839531789}"/>
</p:tagLst>
</file>

<file path=ppt/tags/tag12.xml><?xml version="1.0" encoding="utf-8"?>
<p:tagLst xmlns:p="http://schemas.openxmlformats.org/presentationml/2006/main">
  <p:tag name="KSO_WM_DIAGRAM_VIRTUALLY_FRAME" val="{&quot;height&quot;:157.35590551181105,&quot;left&quot;:352.2251968503937,&quot;top&quot;:131.5120472440945,&quot;width&quot;:285.1267839531789}"/>
</p:tagLst>
</file>

<file path=ppt/tags/tag13.xml><?xml version="1.0" encoding="utf-8"?>
<p:tagLst xmlns:p="http://schemas.openxmlformats.org/presentationml/2006/main">
  <p:tag name="KSO_WM_DIAGRAM_VIRTUALLY_FRAME" val="{&quot;height&quot;:157.35590551181105,&quot;left&quot;:352.2251968503937,&quot;top&quot;:131.5120472440945,&quot;width&quot;:285.1267839531789}"/>
</p:tagLst>
</file>

<file path=ppt/tags/tag14.xml><?xml version="1.0" encoding="utf-8"?>
<p:tagLst xmlns:p="http://schemas.openxmlformats.org/presentationml/2006/main">
  <p:tag name="KSO_WM_DIAGRAM_VIRTUALLY_FRAME" val="{&quot;height&quot;:157.35590551181105,&quot;left&quot;:352.2251968503937,&quot;top&quot;:131.5120472440945,&quot;width&quot;:285.1267839531789}"/>
</p:tagLst>
</file>

<file path=ppt/tags/tag15.xml><?xml version="1.0" encoding="utf-8"?>
<p:tagLst xmlns:p="http://schemas.openxmlformats.org/presentationml/2006/main">
  <p:tag name="KSO_WM_DIAGRAM_VIRTUALLY_FRAME" val="{&quot;height&quot;:157.35590551181105,&quot;left&quot;:352.2251968503937,&quot;top&quot;:131.5120472440945,&quot;width&quot;:285.1267839531789}"/>
</p:tagLst>
</file>

<file path=ppt/tags/tag16.xml><?xml version="1.0" encoding="utf-8"?>
<p:tagLst xmlns:p="http://schemas.openxmlformats.org/presentationml/2006/main">
  <p:tag name="KSO_WM_DIAGRAM_VIRTUALLY_FRAME" val="{&quot;height&quot;:157.35590551181105,&quot;left&quot;:352.2251968503937,&quot;top&quot;:131.5120472440945,&quot;width&quot;:285.1267839531789}"/>
</p:tagLst>
</file>

<file path=ppt/tags/tag17.xml><?xml version="1.0" encoding="utf-8"?>
<p:tagLst xmlns:p="http://schemas.openxmlformats.org/presentationml/2006/main">
  <p:tag name="KSO_WM_DIAGRAM_VIRTUALLY_FRAME" val="{&quot;height&quot;:157.35590551181105,&quot;left&quot;:352.2251968503937,&quot;top&quot;:131.5120472440945,&quot;width&quot;:285.1267839531789}"/>
</p:tagLst>
</file>

<file path=ppt/tags/tag18.xml><?xml version="1.0" encoding="utf-8"?>
<p:tagLst xmlns:p="http://schemas.openxmlformats.org/presentationml/2006/main">
  <p:tag name="KSO_WM_DIAGRAM_VIRTUALLY_FRAME" val="{&quot;height&quot;:157.35590551181105,&quot;left&quot;:352.2251968503937,&quot;top&quot;:131.5120472440945,&quot;width&quot;:285.1267839531789}"/>
</p:tagLst>
</file>

<file path=ppt/tags/tag19.xml><?xml version="1.0" encoding="utf-8"?>
<p:tagLst xmlns:p="http://schemas.openxmlformats.org/presentationml/2006/main">
  <p:tag name="KSO_WM_DIAGRAM_VIRTUALLY_FRAME" val="{&quot;height&quot;:157.35590551181105,&quot;left&quot;:352.2251968503937,&quot;top&quot;:131.5120472440945,&quot;width&quot;:285.1267839531789}"/>
</p:tagLst>
</file>

<file path=ppt/tags/tag2.xml><?xml version="1.0" encoding="utf-8"?>
<p:tagLst xmlns:p="http://schemas.openxmlformats.org/presentationml/2006/main">
  <p:tag name="KSO_WM_DIAGRAM_VIRTUALLY_FRAME" val="{&quot;height&quot;:157.35590551181105,&quot;left&quot;:352.2251968503937,&quot;top&quot;:131.5120472440945,&quot;width&quot;:285.1267839531789}"/>
</p:tagLst>
</file>

<file path=ppt/tags/tag20.xml><?xml version="1.0" encoding="utf-8"?>
<p:tagLst xmlns:p="http://schemas.openxmlformats.org/presentationml/2006/main">
  <p:tag name="KSO_WM_DIAGRAM_VIRTUALLY_FRAME" val="{&quot;height&quot;:157.35590551181105,&quot;left&quot;:352.2251968503937,&quot;top&quot;:131.5120472440945,&quot;width&quot;:285.1267839531789}"/>
</p:tagLst>
</file>

<file path=ppt/tags/tag21.xml><?xml version="1.0" encoding="utf-8"?>
<p:tagLst xmlns:p="http://schemas.openxmlformats.org/presentationml/2006/main">
  <p:tag name="KSO_WM_DIAGRAM_VIRTUALLY_FRAME" val="{&quot;height&quot;:157.35590551181105,&quot;left&quot;:352.2251968503937,&quot;top&quot;:131.5120472440945,&quot;width&quot;:285.1267839531789}"/>
</p:tagLst>
</file>

<file path=ppt/tags/tag22.xml><?xml version="1.0" encoding="utf-8"?>
<p:tagLst xmlns:p="http://schemas.openxmlformats.org/presentationml/2006/main">
  <p:tag name="KSO_WM_DIAGRAM_VIRTUALLY_FRAME" val="{&quot;height&quot;:157.35590551181105,&quot;left&quot;:352.2251968503937,&quot;top&quot;:131.5120472440945,&quot;width&quot;:285.1267839531789}"/>
</p:tagLst>
</file>

<file path=ppt/tags/tag23.xml><?xml version="1.0" encoding="utf-8"?>
<p:tagLst xmlns:p="http://schemas.openxmlformats.org/presentationml/2006/main">
  <p:tag name="KSO_WM_DIAGRAM_VIRTUALLY_FRAME" val="{&quot;height&quot;:157.35590551181105,&quot;left&quot;:352.2251968503937,&quot;top&quot;:131.5120472440945,&quot;width&quot;:285.1267839531789}"/>
</p:tagLst>
</file>

<file path=ppt/tags/tag24.xml><?xml version="1.0" encoding="utf-8"?>
<p:tagLst xmlns:p="http://schemas.openxmlformats.org/presentationml/2006/main">
  <p:tag name="KSO_WM_DIAGRAM_VIRTUALLY_FRAME" val="{&quot;height&quot;:157.35590551181105,&quot;left&quot;:352.2251968503937,&quot;top&quot;:131.5120472440945,&quot;width&quot;:285.1267839531789}"/>
</p:tagLst>
</file>

<file path=ppt/tags/tag25.xml><?xml version="1.0" encoding="utf-8"?>
<p:tagLst xmlns:p="http://schemas.openxmlformats.org/presentationml/2006/main">
  <p:tag name="MH" val="20160830110146"/>
  <p:tag name="MH_LIBRARY" val="CONTENTS"/>
  <p:tag name="MH_TYPE" val="OTHERS"/>
  <p:tag name="ID" val="553512"/>
</p:tagLst>
</file>

<file path=ppt/tags/tag26.xml><?xml version="1.0" encoding="utf-8"?>
<p:tagLst xmlns:p="http://schemas.openxmlformats.org/presentationml/2006/main">
  <p:tag name="MH" val="20160830110146"/>
  <p:tag name="MH_LIBRARY" val="CONTENTS"/>
  <p:tag name="MH_TYPE" val="OTHERS"/>
  <p:tag name="ID" val="553512"/>
</p:tagLst>
</file>

<file path=ppt/tags/tag27.xml><?xml version="1.0" encoding="utf-8"?>
<p:tagLst xmlns:p="http://schemas.openxmlformats.org/presentationml/2006/main">
  <p:tag name="ISPRING_PRESENTATION_TITLE" val="多彩年度工作总结"/>
  <p:tag name="commondata" val="eyJoZGlkIjoiZTQ3NmIzZWY0NGY2OGQzMmJkNDllNzNhM2FkNWM3M2MifQ=="/>
</p:tagLst>
</file>

<file path=ppt/tags/tag3.xml><?xml version="1.0" encoding="utf-8"?>
<p:tagLst xmlns:p="http://schemas.openxmlformats.org/presentationml/2006/main">
  <p:tag name="KSO_WM_DIAGRAM_VIRTUALLY_FRAME" val="{&quot;height&quot;:157.35590551181105,&quot;left&quot;:352.2251968503937,&quot;top&quot;:131.5120472440945,&quot;width&quot;:285.1267839531789}"/>
</p:tagLst>
</file>

<file path=ppt/tags/tag4.xml><?xml version="1.0" encoding="utf-8"?>
<p:tagLst xmlns:p="http://schemas.openxmlformats.org/presentationml/2006/main">
  <p:tag name="KSO_WM_DIAGRAM_VIRTUALLY_FRAME" val="{&quot;height&quot;:157.35590551181105,&quot;left&quot;:352.2251968503937,&quot;top&quot;:131.5120472440945,&quot;width&quot;:285.1267839531789}"/>
</p:tagLst>
</file>

<file path=ppt/tags/tag5.xml><?xml version="1.0" encoding="utf-8"?>
<p:tagLst xmlns:p="http://schemas.openxmlformats.org/presentationml/2006/main">
  <p:tag name="KSO_WM_DIAGRAM_VIRTUALLY_FRAME" val="{&quot;height&quot;:157.35590551181105,&quot;left&quot;:352.2251968503937,&quot;top&quot;:131.5120472440945,&quot;width&quot;:285.1267839531789}"/>
</p:tagLst>
</file>

<file path=ppt/tags/tag6.xml><?xml version="1.0" encoding="utf-8"?>
<p:tagLst xmlns:p="http://schemas.openxmlformats.org/presentationml/2006/main">
  <p:tag name="KSO_WM_DIAGRAM_VIRTUALLY_FRAME" val="{&quot;height&quot;:157.35590551181105,&quot;left&quot;:352.2251968503937,&quot;top&quot;:131.5120472440945,&quot;width&quot;:285.1267839531789}"/>
</p:tagLst>
</file>

<file path=ppt/tags/tag7.xml><?xml version="1.0" encoding="utf-8"?>
<p:tagLst xmlns:p="http://schemas.openxmlformats.org/presentationml/2006/main">
  <p:tag name="KSO_WM_DIAGRAM_VIRTUALLY_FRAME" val="{&quot;height&quot;:157.35590551181105,&quot;left&quot;:352.2251968503937,&quot;top&quot;:131.5120472440945,&quot;width&quot;:285.1267839531789}"/>
</p:tagLst>
</file>

<file path=ppt/tags/tag8.xml><?xml version="1.0" encoding="utf-8"?>
<p:tagLst xmlns:p="http://schemas.openxmlformats.org/presentationml/2006/main">
  <p:tag name="KSO_WM_DIAGRAM_VIRTUALLY_FRAME" val="{&quot;height&quot;:157.35590551181105,&quot;left&quot;:352.2251968503937,&quot;top&quot;:131.5120472440945,&quot;width&quot;:285.1267839531789}"/>
</p:tagLst>
</file>

<file path=ppt/tags/tag9.xml><?xml version="1.0" encoding="utf-8"?>
<p:tagLst xmlns:p="http://schemas.openxmlformats.org/presentationml/2006/main">
  <p:tag name="KSO_WM_DIAGRAM_VIRTUALLY_FRAME" val="{&quot;height&quot;:157.35590551181105,&quot;left&quot;:352.2251968503937,&quot;top&quot;:131.5120472440945,&quot;width&quot;:285.1267839531789}"/>
</p:tagLst>
</file>

<file path=ppt/theme/theme1.xml><?xml version="1.0" encoding="utf-8"?>
<a:theme xmlns:a="http://schemas.openxmlformats.org/drawingml/2006/main" name="Office 主题​​">
  <a:themeElements>
    <a:clrScheme name="自定义 1238">
      <a:dk1>
        <a:sysClr val="windowText" lastClr="000000"/>
      </a:dk1>
      <a:lt1>
        <a:sysClr val="window" lastClr="FFFFFF"/>
      </a:lt1>
      <a:dk2>
        <a:srgbClr val="5A6378"/>
      </a:dk2>
      <a:lt2>
        <a:srgbClr val="7F7F7F"/>
      </a:lt2>
      <a:accent1>
        <a:srgbClr val="60B5CC"/>
      </a:accent1>
      <a:accent2>
        <a:srgbClr val="A6D3A7"/>
      </a:accent2>
      <a:accent3>
        <a:srgbClr val="60B5CC"/>
      </a:accent3>
      <a:accent4>
        <a:srgbClr val="A6D3A7"/>
      </a:accent4>
      <a:accent5>
        <a:srgbClr val="60B5CC"/>
      </a:accent5>
      <a:accent6>
        <a:srgbClr val="A6D3A7"/>
      </a:accent6>
      <a:hlink>
        <a:srgbClr val="168BBA"/>
      </a:hlink>
      <a:folHlink>
        <a:srgbClr val="68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2590</Words>
  <Application>WPS 演示</Application>
  <PresentationFormat>全屏显示(16:9)</PresentationFormat>
  <Paragraphs>230</Paragraphs>
  <Slides>24</Slides>
  <Notes>19</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24</vt:i4>
      </vt:variant>
    </vt:vector>
  </HeadingPairs>
  <TitlesOfParts>
    <vt:vector size="37" baseType="lpstr">
      <vt:lpstr>Arial</vt:lpstr>
      <vt:lpstr>宋体</vt:lpstr>
      <vt:lpstr>Wingdings</vt:lpstr>
      <vt:lpstr>微软雅黑</vt:lpstr>
      <vt:lpstr>Open Sans</vt:lpstr>
      <vt:lpstr>Segoe Print</vt:lpstr>
      <vt:lpstr>冬青黑体简体中文 W3</vt:lpstr>
      <vt:lpstr>黑体</vt:lpstr>
      <vt:lpstr>Impact</vt:lpstr>
      <vt:lpstr>时尚中黑简体</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ccccc</cp:lastModifiedBy>
  <cp:revision>419</cp:revision>
  <dcterms:created xsi:type="dcterms:W3CDTF">2014-11-09T01:07:00Z</dcterms:created>
  <dcterms:modified xsi:type="dcterms:W3CDTF">2024-04-15T12:59:18Z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E26EAD91E5A645448B306B86F7CEAA7A_12</vt:lpwstr>
  </property>
  <property fmtid="{D5CDD505-2E9C-101B-9397-08002B2CF9AE}" pid="3" name="KSOProductBuildVer">
    <vt:lpwstr>2052-12.1.0.16729</vt:lpwstr>
  </property>
</Properties>
</file>