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sldIdLst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A2A"/>
    <a:srgbClr val="E1762E"/>
    <a:srgbClr val="ED7D31"/>
    <a:srgbClr val="FFC000"/>
    <a:srgbClr val="F3B500"/>
    <a:srgbClr val="4472C4"/>
    <a:srgbClr val="A5A5A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99" autoAdjust="0"/>
  </p:normalViewPr>
  <p:slideViewPr>
    <p:cSldViewPr snapToGrid="0">
      <p:cViewPr varScale="1">
        <p:scale>
          <a:sx n="163" d="100"/>
          <a:sy n="163" d="100"/>
        </p:scale>
        <p:origin x="17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6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37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2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36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87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7811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3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91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2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5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7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2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45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FE79-B17E-4715-8A66-49BF30B30247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095F-342F-475C-B579-F26ED7FB5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1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4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550879" y="296052"/>
            <a:ext cx="58463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0" dirty="0" smtClean="0">
                <a:solidFill>
                  <a:schemeClr val="bg1"/>
                </a:solidFill>
                <a:latin typeface="+mj-lt"/>
              </a:rPr>
              <a:t>Compiler </a:t>
            </a:r>
          </a:p>
          <a:p>
            <a:pPr algn="r"/>
            <a:r>
              <a:rPr lang="en-US" sz="8000" dirty="0" smtClean="0">
                <a:solidFill>
                  <a:schemeClr val="bg1"/>
                </a:solidFill>
                <a:latin typeface="+mj-lt"/>
              </a:rPr>
              <a:t>Final</a:t>
            </a:r>
          </a:p>
          <a:p>
            <a:pPr algn="r"/>
            <a:r>
              <a:rPr lang="en-US" sz="8000" dirty="0" smtClean="0">
                <a:solidFill>
                  <a:schemeClr val="bg1"/>
                </a:solidFill>
                <a:latin typeface="+mj-lt"/>
              </a:rPr>
              <a:t>Project </a:t>
            </a:r>
            <a:endParaRPr lang="en-US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864467" y="4179369"/>
            <a:ext cx="22584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cs typeface="Arial" pitchFamily="34" charset="0"/>
              </a:rPr>
              <a:t>Group 14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00757019 </a:t>
            </a:r>
            <a:r>
              <a:rPr lang="zh-TW" altLang="en-US" sz="2000" b="1" dirty="0" smtClean="0">
                <a:solidFill>
                  <a:schemeClr val="bg1"/>
                </a:solidFill>
                <a:cs typeface="Arial" pitchFamily="34" charset="0"/>
              </a:rPr>
              <a:t>沈奎宏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00757046</a:t>
            </a:r>
            <a:r>
              <a:rPr lang="zh-TW" altLang="en-US" sz="2000" b="1" dirty="0" smtClean="0">
                <a:solidFill>
                  <a:schemeClr val="bg1"/>
                </a:solidFill>
                <a:cs typeface="Arial" pitchFamily="34" charset="0"/>
              </a:rPr>
              <a:t> 黃子軒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4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6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DFPOYangXunW5-B5" panose="03000500000000000000" pitchFamily="66" charset="-122"/>
                <a:ea typeface="DFPOYangXunW5-B5" panose="03000500000000000000" pitchFamily="66" charset="-122"/>
              </a:rPr>
              <a:t>題目：多功能計算編譯器</a:t>
            </a:r>
            <a:endParaRPr lang="en-US" dirty="0">
              <a:latin typeface="DFPOYangXunW5-B5" panose="03000500000000000000" pitchFamily="66" charset="-122"/>
              <a:ea typeface="DFPOYangXunW5-B5" panose="03000500000000000000" pitchFamily="66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6801029" y="1297625"/>
            <a:ext cx="497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  <a:cs typeface="Calibri" pitchFamily="34" charset="0"/>
              </a:rPr>
              <a:t>此編譯器可實作部分計算機功能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6801029" y="1856289"/>
            <a:ext cx="53206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+, -, *, /, :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代表最基本的加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減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乘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除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% :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代表取餘數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^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: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代表做次方運算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!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: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代表做階乘運算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) :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代表做括弧運算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[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 ] :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代表計算出兩數的最小公倍數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{ , } :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代表計算出兩數的最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大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公因數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(- ) :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代表支援負正整數加入運算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  <a:p>
            <a:pPr marL="228600" indent="-228600">
              <a:buFont typeface="+mj-lt"/>
              <a:buAutoNum type="arabicPeriod"/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華康宗楷體W7(P)" panose="03000700000000000000" pitchFamily="66" charset="-122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981878" y="1835170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3595370" y="3371362"/>
            <a:ext cx="796444" cy="105400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矩形 41"/>
          <p:cNvSpPr/>
          <p:nvPr/>
        </p:nvSpPr>
        <p:spPr>
          <a:xfrm>
            <a:off x="2413272" y="195682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50256" y="47648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_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88714" y="245482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*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4544" y="2329527"/>
            <a:ext cx="689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%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04929" y="4609133"/>
            <a:ext cx="4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/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02777" y="473898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^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76454" y="3430541"/>
            <a:ext cx="5759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  <a:endParaRPr lang="zh-TW" alt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02950" y="1781410"/>
            <a:ext cx="427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endParaRPr lang="zh-TW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5235191" flipH="1">
            <a:off x="10266481" y="2796866"/>
            <a:ext cx="1355048" cy="134420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9092806" y="3832839"/>
            <a:ext cx="329262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華康宗楷體W7(P)" panose="03000700000000000000" pitchFamily="66" charset="-122"/>
                <a:ea typeface="華康宗楷體W7(P)" panose="03000700000000000000" pitchFamily="66" charset="-122"/>
                <a:cs typeface="Arial" pitchFamily="34" charset="0"/>
              </a:rPr>
              <a:t>程式說明</a:t>
            </a:r>
            <a:endParaRPr kumimoji="0" lang="ko-KR" altLang="en-US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華康宗楷體W7(P)" panose="03000700000000000000" pitchFamily="66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7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Program </a:t>
            </a:r>
            <a:r>
              <a:rPr lang="en-US" altLang="zh-TW" dirty="0"/>
              <a:t>E</a:t>
            </a:r>
            <a:r>
              <a:rPr lang="en-US" dirty="0" smtClean="0"/>
              <a:t>xplanation</a:t>
            </a:r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153236" y="4305530"/>
            <a:ext cx="3546653" cy="2163509"/>
          </a:xfrm>
          <a:prstGeom prst="bentConnector3">
            <a:avLst>
              <a:gd name="adj1" fmla="val 77706"/>
            </a:avLst>
          </a:prstGeom>
          <a:ln w="25400">
            <a:solidFill>
              <a:srgbClr val="5B9BD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  <a:endCxn id="37" idx="2"/>
          </p:cNvCxnSpPr>
          <p:nvPr/>
        </p:nvCxnSpPr>
        <p:spPr>
          <a:xfrm rot="5400000" flipH="1" flipV="1">
            <a:off x="4167527" y="4507015"/>
            <a:ext cx="2023586" cy="1896171"/>
          </a:xfrm>
          <a:prstGeom prst="bentConnector3">
            <a:avLst>
              <a:gd name="adj1" fmla="val 9957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7529736" y="4436261"/>
            <a:ext cx="2057809" cy="1988731"/>
          </a:xfrm>
          <a:prstGeom prst="bentConnector3">
            <a:avLst>
              <a:gd name="adj1" fmla="val 78850"/>
            </a:avLst>
          </a:prstGeom>
          <a:ln w="2540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1696028" y="997418"/>
            <a:ext cx="436304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+, -, *, /, : </a:t>
            </a:r>
            <a:r>
              <a:rPr lang="zh-TW" altLang="en-US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代表最基本的加</a:t>
            </a:r>
            <a:r>
              <a:rPr lang="en-US" altLang="zh-TW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</a:t>
            </a:r>
            <a:r>
              <a:rPr lang="zh-TW" altLang="en-US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減</a:t>
            </a:r>
            <a:r>
              <a:rPr lang="en-US" altLang="zh-TW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</a:t>
            </a:r>
            <a:r>
              <a:rPr lang="zh-TW" altLang="en-US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乘</a:t>
            </a:r>
            <a:r>
              <a:rPr lang="en-US" altLang="zh-TW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</a:t>
            </a:r>
            <a:r>
              <a:rPr lang="zh-TW" altLang="en-US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除</a:t>
            </a:r>
            <a:endParaRPr lang="en-US" altLang="zh-TW" sz="2000" dirty="0" smtClean="0">
              <a:solidFill>
                <a:srgbClr val="ED7D31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 rot="5400000">
            <a:off x="-370510" y="1881587"/>
            <a:ext cx="2606887" cy="1342167"/>
          </a:xfrm>
          <a:prstGeom prst="bentConnector3">
            <a:avLst>
              <a:gd name="adj1" fmla="val 265"/>
            </a:avLst>
          </a:prstGeom>
          <a:ln w="25400">
            <a:solidFill>
              <a:srgbClr val="ED7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6810683" y="1249227"/>
            <a:ext cx="4721675" cy="1632469"/>
          </a:xfrm>
          <a:prstGeom prst="bentConnector3">
            <a:avLst>
              <a:gd name="adj1" fmla="val 110555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4090537" y="2322585"/>
            <a:ext cx="4039180" cy="2120722"/>
            <a:chOff x="3262372" y="1986967"/>
            <a:chExt cx="5961684" cy="313011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9647152-983C-49E8-9F34-F9883A63DBB6}"/>
                </a:ext>
              </a:extLst>
            </p:cNvPr>
            <p:cNvSpPr/>
            <p:nvPr/>
          </p:nvSpPr>
          <p:spPr>
            <a:xfrm>
              <a:off x="3262372" y="2925876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EE95F1F-FB62-4B4C-9F0B-FA681AEE1E2B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CE3B5B2-728D-403D-9D87-14149A2E1A61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E07440-AFB1-402B-A374-9476FBA9AC8B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FB48C7-9C68-47C0-8DB6-68A116A59A79}"/>
                </a:ext>
              </a:extLst>
            </p:cNvPr>
            <p:cNvSpPr/>
            <p:nvPr/>
          </p:nvSpPr>
          <p:spPr>
            <a:xfrm>
              <a:off x="7449187" y="2901245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1981F-9D0F-42BF-84F8-7196EDC532C4}"/>
                </a:ext>
              </a:extLst>
            </p:cNvPr>
            <p:cNvSpPr txBox="1"/>
            <p:nvPr/>
          </p:nvSpPr>
          <p:spPr>
            <a:xfrm>
              <a:off x="3549227" y="4344823"/>
              <a:ext cx="1201157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5B9BD5"/>
                  </a:solidFill>
                  <a:cs typeface="Arial" pitchFamily="34" charset="0"/>
                </a:rPr>
                <a:t>^</a:t>
              </a:r>
              <a:endParaRPr lang="ko-KR" altLang="en-US" sz="2800" b="1" dirty="0">
                <a:solidFill>
                  <a:srgbClr val="5B9BD5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1FA560-CE42-44CE-A8AE-4C8814BE529E}"/>
                </a:ext>
              </a:extLst>
            </p:cNvPr>
            <p:cNvSpPr txBox="1"/>
            <p:nvPr/>
          </p:nvSpPr>
          <p:spPr>
            <a:xfrm>
              <a:off x="5668139" y="4344823"/>
              <a:ext cx="1201157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A5A5A5"/>
                  </a:solidFill>
                  <a:cs typeface="Arial" pitchFamily="34" charset="0"/>
                </a:rPr>
                <a:t>!</a:t>
              </a:r>
              <a:endParaRPr lang="ko-KR" altLang="en-US" sz="2800" b="1" dirty="0">
                <a:solidFill>
                  <a:srgbClr val="A5A5A5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ACA858-56D0-406F-A257-F1E8EA6481D2}"/>
                </a:ext>
              </a:extLst>
            </p:cNvPr>
            <p:cNvSpPr txBox="1"/>
            <p:nvPr/>
          </p:nvSpPr>
          <p:spPr>
            <a:xfrm>
              <a:off x="7736042" y="4299988"/>
              <a:ext cx="1201157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accent5"/>
                  </a:solidFill>
                  <a:cs typeface="Arial" pitchFamily="34" charset="0"/>
                </a:rPr>
                <a:t>(</a:t>
              </a:r>
              <a:r>
                <a:rPr lang="zh-TW" altLang="en-US" sz="2800" b="1" dirty="0" smtClean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r>
                <a:rPr lang="en-US" altLang="zh-TW" sz="2800" b="1" dirty="0" smtClean="0">
                  <a:solidFill>
                    <a:schemeClr val="accent5"/>
                  </a:solidFill>
                  <a:cs typeface="Arial" pitchFamily="34" charset="0"/>
                </a:rPr>
                <a:t>)</a:t>
              </a:r>
              <a:endParaRPr lang="ko-KR" altLang="en-US" sz="28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6D214D-E295-44AA-97D6-6389CA1FCAED}"/>
                </a:ext>
              </a:extLst>
            </p:cNvPr>
            <p:cNvSpPr txBox="1"/>
            <p:nvPr/>
          </p:nvSpPr>
          <p:spPr>
            <a:xfrm>
              <a:off x="4220302" y="1986967"/>
              <a:ext cx="2220121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2"/>
                  </a:solidFill>
                  <a:cs typeface="Arial" pitchFamily="34" charset="0"/>
                </a:rPr>
                <a:t>+, -, *, /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90D6E0-A396-4A9A-93BF-E70A237B25BC}"/>
                </a:ext>
              </a:extLst>
            </p:cNvPr>
            <p:cNvSpPr txBox="1"/>
            <p:nvPr/>
          </p:nvSpPr>
          <p:spPr>
            <a:xfrm>
              <a:off x="6676631" y="2016730"/>
              <a:ext cx="1201157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54" name="圖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4" y="1401896"/>
            <a:ext cx="3139712" cy="142506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81" y="1400578"/>
            <a:ext cx="2976831" cy="97929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59" y="2956665"/>
            <a:ext cx="3462365" cy="820524"/>
          </a:xfrm>
          <a:prstGeom prst="rect">
            <a:avLst/>
          </a:prstGeom>
          <a:effectLst>
            <a:softEdge rad="25400"/>
          </a:effectLst>
        </p:spPr>
      </p:pic>
      <p:cxnSp>
        <p:nvCxnSpPr>
          <p:cNvPr id="57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 flipV="1">
            <a:off x="257753" y="2877740"/>
            <a:ext cx="3599923" cy="978374"/>
          </a:xfrm>
          <a:prstGeom prst="bentConnector3">
            <a:avLst>
              <a:gd name="adj1" fmla="val 100232"/>
            </a:avLst>
          </a:prstGeom>
          <a:ln w="25400">
            <a:solidFill>
              <a:srgbClr val="ED7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 flipV="1">
            <a:off x="3857676" y="2871639"/>
            <a:ext cx="1544944" cy="6101"/>
          </a:xfrm>
          <a:prstGeom prst="straightConnector1">
            <a:avLst/>
          </a:prstGeom>
          <a:ln w="25400">
            <a:solidFill>
              <a:srgbClr val="ED7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9435224" y="1005789"/>
            <a:ext cx="245334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2. </a:t>
            </a:r>
            <a:r>
              <a:rPr lang="en-US" altLang="ko-KR" sz="2000" dirty="0" smtClean="0">
                <a:solidFill>
                  <a:srgbClr val="FFC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% : </a:t>
            </a:r>
            <a:r>
              <a:rPr lang="zh-TW" altLang="en-US" sz="2000" dirty="0" smtClean="0">
                <a:solidFill>
                  <a:srgbClr val="FFC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代表取餘數</a:t>
            </a:r>
            <a:endParaRPr lang="en-US" altLang="zh-TW" sz="2000" dirty="0" smtClean="0">
              <a:solidFill>
                <a:srgbClr val="FFC000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130" y="1360727"/>
            <a:ext cx="3086367" cy="38103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804" y="2025935"/>
            <a:ext cx="4275190" cy="72396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93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4428390" y="6224936"/>
            <a:ext cx="245334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000" dirty="0" smtClean="0">
                <a:solidFill>
                  <a:srgbClr val="A5A5A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4.</a:t>
            </a:r>
            <a:r>
              <a:rPr lang="zh-TW" altLang="en-US" sz="2000" dirty="0" smtClean="0">
                <a:solidFill>
                  <a:srgbClr val="A5A5A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rgbClr val="A5A5A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!</a:t>
            </a:r>
            <a:r>
              <a:rPr lang="zh-TW" altLang="en-US" sz="2000" dirty="0" smtClean="0">
                <a:solidFill>
                  <a:srgbClr val="A5A5A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rgbClr val="A5A5A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:</a:t>
            </a:r>
            <a:r>
              <a:rPr lang="zh-TW" altLang="en-US" sz="2000" dirty="0" smtClean="0">
                <a:solidFill>
                  <a:srgbClr val="A5A5A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代表做階乘運算</a:t>
            </a:r>
            <a:endParaRPr lang="en-US" altLang="zh-TW" sz="2000" dirty="0">
              <a:solidFill>
                <a:srgbClr val="A5A5A5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407126" y="4107116"/>
            <a:ext cx="245334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SzPts val="2400"/>
            </a:pPr>
            <a:r>
              <a:rPr lang="en-US" altLang="zh-TW" sz="2000" dirty="0" smtClean="0">
                <a:solidFill>
                  <a:srgbClr val="5B9BD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3. ^</a:t>
            </a:r>
            <a:r>
              <a:rPr lang="zh-TW" altLang="zh-TW" sz="2000" dirty="0" smtClean="0">
                <a:solidFill>
                  <a:srgbClr val="5B9BD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>
                <a:solidFill>
                  <a:srgbClr val="5B9BD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:</a:t>
            </a:r>
            <a:r>
              <a:rPr lang="zh-TW" altLang="zh-TW" sz="2000" dirty="0">
                <a:solidFill>
                  <a:srgbClr val="5B9BD5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代表做次方運算</a:t>
            </a:r>
          </a:p>
        </p:txBody>
      </p:sp>
      <p:cxnSp>
        <p:nvCxnSpPr>
          <p:cNvPr id="109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56723" y="4956934"/>
            <a:ext cx="2124434" cy="895483"/>
          </a:xfrm>
          <a:prstGeom prst="bentConnector3">
            <a:avLst>
              <a:gd name="adj1" fmla="val 100108"/>
            </a:avLst>
          </a:prstGeom>
          <a:ln w="25400">
            <a:solidFill>
              <a:srgbClr val="5B9BD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圖片 1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9" y="4512706"/>
            <a:ext cx="2624387" cy="33530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17" name="圖片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9" y="5334352"/>
            <a:ext cx="3518053" cy="82587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31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8108739" y="3616120"/>
            <a:ext cx="267969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5.</a:t>
            </a:r>
            <a:r>
              <a:rPr lang="zh-TW" altLang="en-US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(</a:t>
            </a:r>
            <a:r>
              <a:rPr lang="zh-TW" altLang="en-US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)</a:t>
            </a:r>
            <a:r>
              <a:rPr lang="zh-TW" altLang="en-US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:</a:t>
            </a:r>
            <a:r>
              <a:rPr lang="zh-TW" altLang="en-US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代表</a:t>
            </a:r>
            <a:r>
              <a:rPr lang="zh-TW" altLang="en-US" sz="2000" dirty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做括弧運算</a:t>
            </a:r>
            <a:endParaRPr lang="en-US" altLang="zh-TW" sz="2000" dirty="0">
              <a:solidFill>
                <a:srgbClr val="4472C4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pic>
        <p:nvPicPr>
          <p:cNvPr id="132" name="圖片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680" y="4528758"/>
            <a:ext cx="2635536" cy="33590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33" name="圖片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8680" y="5206665"/>
            <a:ext cx="3526531" cy="825871"/>
          </a:xfrm>
          <a:prstGeom prst="rect">
            <a:avLst/>
          </a:prstGeom>
          <a:effectLst>
            <a:softEdge rad="25400"/>
          </a:effectLst>
        </p:spPr>
      </p:pic>
      <p:cxnSp>
        <p:nvCxnSpPr>
          <p:cNvPr id="138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40248" y="3976674"/>
            <a:ext cx="2595617" cy="2301023"/>
          </a:xfrm>
          <a:prstGeom prst="bentConnector3">
            <a:avLst>
              <a:gd name="adj1" fmla="val 838"/>
            </a:avLst>
          </a:prstGeom>
          <a:ln w="2540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>
            <a:off x="10835528" y="3829377"/>
            <a:ext cx="1061198" cy="1"/>
          </a:xfrm>
          <a:prstGeom prst="straightConnector1">
            <a:avLst/>
          </a:prstGeom>
          <a:ln w="2540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圖片 1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9716" y="4016230"/>
            <a:ext cx="3375953" cy="69348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47" name="圖片 1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8739" y="5131457"/>
            <a:ext cx="3642676" cy="723963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06312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Program </a:t>
            </a:r>
            <a:r>
              <a:rPr lang="en-US" altLang="zh-TW" dirty="0"/>
              <a:t>E</a:t>
            </a:r>
            <a:r>
              <a:rPr lang="en-US" dirty="0" smtClean="0"/>
              <a:t>xplanation</a:t>
            </a:r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153236" y="5063320"/>
            <a:ext cx="3989230" cy="1494429"/>
          </a:xfrm>
          <a:prstGeom prst="bentConnector3">
            <a:avLst>
              <a:gd name="adj1" fmla="val 136384"/>
            </a:avLst>
          </a:prstGeom>
          <a:ln w="25400">
            <a:solidFill>
              <a:srgbClr val="ED7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6577066" y="3856044"/>
            <a:ext cx="1123603" cy="844413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1696028" y="997418"/>
            <a:ext cx="436304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altLang="zh-TW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6.</a:t>
            </a:r>
            <a:r>
              <a:rPr lang="zh-TW" altLang="en-US" sz="2000" dirty="0" smtClean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[</a:t>
            </a:r>
            <a:r>
              <a:rPr lang="zh-TW" altLang="en-US" sz="2000" dirty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 ] : </a:t>
            </a:r>
            <a:r>
              <a:rPr lang="zh-TW" altLang="en-US" sz="2000" dirty="0">
                <a:solidFill>
                  <a:srgbClr val="4472C4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代表計算出兩數的最小公倍數</a:t>
            </a:r>
            <a:endParaRPr lang="en-US" altLang="zh-TW" sz="2000" dirty="0">
              <a:solidFill>
                <a:srgbClr val="4472C4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 rot="5400000">
            <a:off x="-264922" y="1771901"/>
            <a:ext cx="2391615" cy="1346266"/>
          </a:xfrm>
          <a:prstGeom prst="bentConnector3">
            <a:avLst>
              <a:gd name="adj1" fmla="val 353"/>
            </a:avLst>
          </a:prstGeom>
          <a:ln w="2540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>
            <a:endCxn id="131" idx="3"/>
          </p:cNvCxnSpPr>
          <p:nvPr/>
        </p:nvCxnSpPr>
        <p:spPr>
          <a:xfrm rot="16200000" flipV="1">
            <a:off x="9839217" y="2504759"/>
            <a:ext cx="3506287" cy="885106"/>
          </a:xfrm>
          <a:prstGeom prst="bentConnector2">
            <a:avLst/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4364158" y="3111493"/>
            <a:ext cx="2613291" cy="2189413"/>
            <a:chOff x="4049573" y="1998638"/>
            <a:chExt cx="3857123" cy="323149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EE95F1F-FB62-4B4C-9F0B-FA681AEE1E2B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CE3B5B2-728D-403D-9D87-14149A2E1A61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rgbClr val="4472C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E07440-AFB1-402B-A374-9476FBA9AC8B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1981F-9D0F-42BF-84F8-7196EDC532C4}"/>
                </a:ext>
              </a:extLst>
            </p:cNvPr>
            <p:cNvSpPr txBox="1"/>
            <p:nvPr/>
          </p:nvSpPr>
          <p:spPr>
            <a:xfrm>
              <a:off x="4049573" y="4457879"/>
              <a:ext cx="1201157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ED7D31"/>
                  </a:solidFill>
                  <a:cs typeface="Arial" pitchFamily="34" charset="0"/>
                </a:rPr>
                <a:t>{ , }</a:t>
              </a:r>
              <a:endParaRPr lang="ko-KR" altLang="en-US" sz="28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6D214D-E295-44AA-97D6-6389CA1FCAED}"/>
                </a:ext>
              </a:extLst>
            </p:cNvPr>
            <p:cNvSpPr txBox="1"/>
            <p:nvPr/>
          </p:nvSpPr>
          <p:spPr>
            <a:xfrm>
              <a:off x="5097733" y="1998638"/>
              <a:ext cx="2220121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4472C4"/>
                  </a:solidFill>
                  <a:cs typeface="Arial" pitchFamily="34" charset="0"/>
                </a:rPr>
                <a:t>[</a:t>
              </a:r>
              <a:r>
                <a:rPr lang="zh-TW" altLang="en-US" sz="2800" b="1" dirty="0" smtClean="0">
                  <a:solidFill>
                    <a:srgbClr val="4472C4"/>
                  </a:solidFill>
                  <a:cs typeface="Arial" pitchFamily="34" charset="0"/>
                </a:rPr>
                <a:t> </a:t>
              </a:r>
              <a:r>
                <a:rPr lang="en-US" altLang="zh-TW" sz="2800" b="1" dirty="0" smtClean="0">
                  <a:solidFill>
                    <a:srgbClr val="4472C4"/>
                  </a:solidFill>
                  <a:cs typeface="Arial" pitchFamily="34" charset="0"/>
                </a:rPr>
                <a:t>, ]</a:t>
              </a:r>
              <a:endParaRPr lang="ko-KR" altLang="en-US" sz="2800" b="1" dirty="0">
                <a:solidFill>
                  <a:srgbClr val="4472C4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90D6E0-A396-4A9A-93BF-E70A237B25BC}"/>
                </a:ext>
              </a:extLst>
            </p:cNvPr>
            <p:cNvSpPr txBox="1"/>
            <p:nvPr/>
          </p:nvSpPr>
          <p:spPr>
            <a:xfrm>
              <a:off x="6705539" y="2248765"/>
              <a:ext cx="1201157" cy="77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4"/>
                  </a:solidFill>
                  <a:cs typeface="Arial" pitchFamily="34" charset="0"/>
                </a:rPr>
                <a:t>(- )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57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>
            <a:endCxn id="39" idx="2"/>
          </p:cNvCxnSpPr>
          <p:nvPr/>
        </p:nvCxnSpPr>
        <p:spPr>
          <a:xfrm flipV="1">
            <a:off x="257752" y="3634713"/>
            <a:ext cx="5568651" cy="12258"/>
          </a:xfrm>
          <a:prstGeom prst="straightConnector1">
            <a:avLst/>
          </a:prstGeom>
          <a:ln w="25400">
            <a:solidFill>
              <a:srgbClr val="4472C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407126" y="4107116"/>
            <a:ext cx="423867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altLang="zh-TW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7. { </a:t>
            </a:r>
            <a:r>
              <a:rPr lang="en-US" altLang="zh-TW" sz="2000" dirty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, } :</a:t>
            </a:r>
            <a:r>
              <a:rPr lang="zh-TW" altLang="en-US" sz="2000" dirty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代表計算出兩數的最大公因數</a:t>
            </a:r>
            <a:endParaRPr lang="en-US" altLang="zh-TW" sz="2000" dirty="0">
              <a:solidFill>
                <a:srgbClr val="ED7D31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cxnSp>
        <p:nvCxnSpPr>
          <p:cNvPr id="109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02151" y="5002362"/>
            <a:ext cx="2215292" cy="895486"/>
          </a:xfrm>
          <a:prstGeom prst="bentConnector3">
            <a:avLst>
              <a:gd name="adj1" fmla="val 99902"/>
            </a:avLst>
          </a:prstGeom>
          <a:ln w="25400">
            <a:solidFill>
              <a:srgbClr val="ED7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7186425" y="994113"/>
            <a:ext cx="396338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altLang="zh-TW" sz="2000" dirty="0" smtClean="0">
                <a:solidFill>
                  <a:srgbClr val="FFC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8.</a:t>
            </a:r>
            <a:r>
              <a:rPr lang="zh-TW" altLang="en-US" sz="2000" dirty="0" smtClean="0">
                <a:solidFill>
                  <a:srgbClr val="FFC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 </a:t>
            </a:r>
            <a:r>
              <a:rPr lang="en-US" altLang="zh-TW" sz="2000" dirty="0">
                <a:solidFill>
                  <a:srgbClr val="FFC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(- ) : </a:t>
            </a:r>
            <a:r>
              <a:rPr lang="zh-TW" altLang="en-US" sz="2000" dirty="0">
                <a:solidFill>
                  <a:srgbClr val="FFC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代表支援負正整數加入運算</a:t>
            </a:r>
            <a:endParaRPr lang="en-US" altLang="zh-TW" sz="2000" dirty="0">
              <a:solidFill>
                <a:srgbClr val="FFC000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cxnSp>
        <p:nvCxnSpPr>
          <p:cNvPr id="138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flipV="1">
            <a:off x="7700669" y="4700455"/>
            <a:ext cx="433424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圖片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50" y="1585772"/>
            <a:ext cx="3375953" cy="69348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49" name="圖片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2" y="1349611"/>
            <a:ext cx="3246401" cy="74682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50" name="圖片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04" y="5494136"/>
            <a:ext cx="6060607" cy="91200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51" name="圖片 1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22" y="2306770"/>
            <a:ext cx="6085004" cy="90917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52" name="圖片 1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04" y="4530687"/>
            <a:ext cx="3215919" cy="72396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53" name="圖片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394" y="3402739"/>
            <a:ext cx="4419983" cy="104403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56" name="圖片 1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04" y="3732351"/>
            <a:ext cx="3215919" cy="34196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7450" y="2661910"/>
            <a:ext cx="3124471" cy="35817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39150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Program </a:t>
            </a:r>
            <a:r>
              <a:rPr lang="en-US" altLang="zh-TW" dirty="0"/>
              <a:t>E</a:t>
            </a:r>
            <a:r>
              <a:rPr lang="en-US" dirty="0" smtClean="0"/>
              <a:t>xplanation</a:t>
            </a:r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153236" y="5063320"/>
            <a:ext cx="3989230" cy="1494429"/>
          </a:xfrm>
          <a:prstGeom prst="bentConnector3">
            <a:avLst>
              <a:gd name="adj1" fmla="val 136384"/>
            </a:avLst>
          </a:prstGeom>
          <a:ln w="25400">
            <a:solidFill>
              <a:srgbClr val="ED7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6577070" y="3856046"/>
            <a:ext cx="2497343" cy="2226039"/>
          </a:xfrm>
          <a:prstGeom prst="bentConnector3">
            <a:avLst>
              <a:gd name="adj1" fmla="val 81697"/>
            </a:avLst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1847789" y="983902"/>
            <a:ext cx="436304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altLang="zh-TW" sz="2000" dirty="0" smtClean="0">
                <a:solidFill>
                  <a:srgbClr val="00B05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fac() : </a:t>
            </a:r>
            <a:r>
              <a:rPr lang="zh-TW" altLang="en-US" sz="2000" dirty="0" smtClean="0">
                <a:solidFill>
                  <a:srgbClr val="00B05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計算階乘函式</a:t>
            </a:r>
            <a:endParaRPr lang="en-US" altLang="zh-TW" sz="2000" dirty="0">
              <a:solidFill>
                <a:srgbClr val="00B050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 rot="5400000">
            <a:off x="-264922" y="1771901"/>
            <a:ext cx="2391615" cy="1346266"/>
          </a:xfrm>
          <a:prstGeom prst="bentConnector3">
            <a:avLst>
              <a:gd name="adj1" fmla="val 353"/>
            </a:avLst>
          </a:prstGeom>
          <a:ln w="254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>
            <a:endCxn id="131" idx="3"/>
          </p:cNvCxnSpPr>
          <p:nvPr/>
        </p:nvCxnSpPr>
        <p:spPr>
          <a:xfrm rot="16200000" flipV="1">
            <a:off x="9839217" y="2504759"/>
            <a:ext cx="3506287" cy="885106"/>
          </a:xfrm>
          <a:prstGeom prst="bentConnector2">
            <a:avLst/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4785524" y="3738442"/>
            <a:ext cx="2126189" cy="1208470"/>
            <a:chOff x="4671494" y="2923992"/>
            <a:chExt cx="3138178" cy="17836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EE95F1F-FB62-4B4C-9F0B-FA681AEE1E2B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CE3B5B2-728D-403D-9D87-14149A2E1A61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rgbClr val="00B050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E07440-AFB1-402B-A374-9476FBA9AC8B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rgbClr val="C00000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7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>
            <a:endCxn id="39" idx="2"/>
          </p:cNvCxnSpPr>
          <p:nvPr/>
        </p:nvCxnSpPr>
        <p:spPr>
          <a:xfrm flipV="1">
            <a:off x="257752" y="3634713"/>
            <a:ext cx="5568651" cy="12258"/>
          </a:xfrm>
          <a:prstGeom prst="straightConnector1">
            <a:avLst/>
          </a:prstGeom>
          <a:ln w="254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407126" y="4107116"/>
            <a:ext cx="423867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altLang="zh-TW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lcm() :</a:t>
            </a:r>
            <a:r>
              <a:rPr lang="zh-TW" altLang="en-US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計算兩</a:t>
            </a:r>
            <a:r>
              <a:rPr lang="zh-TW" altLang="en-US" sz="2000" dirty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數</a:t>
            </a:r>
            <a:r>
              <a:rPr lang="zh-TW" altLang="en-US" sz="2000" dirty="0" smtClean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的最小公倍數函</a:t>
            </a:r>
            <a:r>
              <a:rPr lang="zh-TW" altLang="en-US" sz="2000" dirty="0">
                <a:solidFill>
                  <a:srgbClr val="ED7D31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式</a:t>
            </a:r>
            <a:endParaRPr lang="en-US" altLang="zh-TW" sz="2000" dirty="0">
              <a:solidFill>
                <a:srgbClr val="ED7D31"/>
              </a:solidFill>
              <a:latin typeface="華康宗楷體W7(P)" panose="03000700000000000000" pitchFamily="66" charset="-122"/>
              <a:ea typeface="華康宗楷體W7(P)" panose="03000700000000000000" pitchFamily="66" charset="-122"/>
            </a:endParaRPr>
          </a:p>
        </p:txBody>
      </p:sp>
      <p:cxnSp>
        <p:nvCxnSpPr>
          <p:cNvPr id="109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02151" y="5002362"/>
            <a:ext cx="2215292" cy="895486"/>
          </a:xfrm>
          <a:prstGeom prst="bentConnector3">
            <a:avLst>
              <a:gd name="adj1" fmla="val 99902"/>
            </a:avLst>
          </a:prstGeom>
          <a:ln w="25400">
            <a:solidFill>
              <a:srgbClr val="ED7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7186425" y="994113"/>
            <a:ext cx="396338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altLang="zh-TW" sz="2000" dirty="0" err="1" smtClean="0">
                <a:solidFill>
                  <a:srgbClr val="C00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gcd</a:t>
            </a:r>
            <a:r>
              <a:rPr lang="en-US" altLang="zh-TW" sz="2000" dirty="0" smtClean="0">
                <a:solidFill>
                  <a:srgbClr val="C00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() :</a:t>
            </a:r>
            <a:r>
              <a:rPr lang="zh-TW" altLang="en-US" sz="2000" dirty="0" smtClean="0">
                <a:solidFill>
                  <a:srgbClr val="C00000"/>
                </a:solidFill>
                <a:latin typeface="華康宗楷體W7(P)" panose="03000700000000000000" pitchFamily="66" charset="-122"/>
                <a:ea typeface="華康宗楷體W7(P)" panose="03000700000000000000" pitchFamily="66" charset="-122"/>
              </a:rPr>
              <a:t>計算兩數的最大公因數函式</a:t>
            </a:r>
          </a:p>
        </p:txBody>
      </p:sp>
      <p:cxnSp>
        <p:nvCxnSpPr>
          <p:cNvPr id="138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flipV="1">
            <a:off x="9074413" y="4700456"/>
            <a:ext cx="2960501" cy="1381630"/>
          </a:xfrm>
          <a:prstGeom prst="bentConnector3">
            <a:avLst>
              <a:gd name="adj1" fmla="val 100479"/>
            </a:avLst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25" y="1435910"/>
            <a:ext cx="4618433" cy="439760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7" y="5191227"/>
            <a:ext cx="4994120" cy="119424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99" y="1370415"/>
            <a:ext cx="3036072" cy="21431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022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組員</a:t>
            </a:r>
            <a:r>
              <a:rPr lang="zh-TW" altLang="en-US" dirty="0" smtClean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分配</a:t>
            </a:r>
            <a:r>
              <a:rPr lang="zh-TW" altLang="en-US" dirty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的工作</a:t>
            </a:r>
            <a:endParaRPr lang="en-US" dirty="0">
              <a:solidFill>
                <a:srgbClr val="C00000"/>
              </a:solidFill>
              <a:latin typeface="DFPOYangXunW5-B5" panose="03000500000000000000" pitchFamily="66" charset="-122"/>
              <a:ea typeface="DFPOYangXunW5-B5" panose="03000500000000000000" pitchFamily="66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10127" y="2175406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8544" y="2859406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10127" y="3543406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8544" y="4227406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81100" y="1999025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4681" y="2199651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42717" y="376043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6F85632E-9427-4EAF-BB32-82469E15E652}"/>
              </a:ext>
            </a:extLst>
          </p:cNvPr>
          <p:cNvSpPr/>
          <p:nvPr/>
        </p:nvSpPr>
        <p:spPr>
          <a:xfrm>
            <a:off x="5953248" y="439607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C19C39FC-3F16-4956-A9F9-82B9C041D87C}"/>
              </a:ext>
            </a:extLst>
          </p:cNvPr>
          <p:cNvSpPr/>
          <p:nvPr/>
        </p:nvSpPr>
        <p:spPr>
          <a:xfrm flipH="1">
            <a:off x="5904169" y="234256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4D082ADF-B67B-404F-A2EB-9353A0CAFCF4}"/>
              </a:ext>
            </a:extLst>
          </p:cNvPr>
          <p:cNvSpPr>
            <a:spLocks noChangeAspect="1"/>
          </p:cNvSpPr>
          <p:nvPr/>
        </p:nvSpPr>
        <p:spPr>
          <a:xfrm>
            <a:off x="5900544" y="303524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693235" y="1475316"/>
            <a:ext cx="2212680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沈</a:t>
            </a:r>
            <a:r>
              <a:rPr lang="zh-TW" altLang="en-US" sz="3600" dirty="0" smtClean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奎宏：</a:t>
            </a:r>
            <a:endParaRPr lang="en-US" altLang="zh-TW" sz="3600" dirty="0">
              <a:latin typeface="DFPOYangXunW5-B5" panose="03000500000000000000" pitchFamily="66" charset="-122"/>
              <a:ea typeface="DFPOYangXunW5-B5" panose="03000500000000000000" pitchFamily="66" charset="-122"/>
            </a:endParaRP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6608471" y="1418236"/>
            <a:ext cx="2212680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 smtClean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黃子軒：</a:t>
            </a:r>
            <a:endParaRPr lang="en-US" sz="3600" dirty="0">
              <a:latin typeface="DFPOYangXunW5-B5" panose="03000500000000000000" pitchFamily="66" charset="-122"/>
              <a:ea typeface="DFPOYangXunW5-B5" panose="03000500000000000000" pitchFamily="66" charset="-122"/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878544" y="2279176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題目發想、</a:t>
            </a:r>
            <a:endParaRPr lang="en-US" altLang="zh-TW" sz="2800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  <p:sp>
        <p:nvSpPr>
          <p:cNvPr id="43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878544" y="2898793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b="1" dirty="0">
                <a:solidFill>
                  <a:schemeClr val="bg1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詞彙分析、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864285" y="4288668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b="1" dirty="0">
                <a:solidFill>
                  <a:schemeClr val="bg1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程式撰寫、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844609" y="3606389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文法設計、</a:t>
            </a: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893658" y="4987898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程式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Debug</a:t>
            </a: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、</a:t>
            </a: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844609" y="5564413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程式測試、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7698513" y="2242516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b="1" dirty="0">
                <a:solidFill>
                  <a:schemeClr val="bg1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查詢資料、</a:t>
            </a: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7714811" y="3605738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b="1" dirty="0">
                <a:solidFill>
                  <a:schemeClr val="bg1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文法設計、</a:t>
            </a: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7684675" y="2937268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詞彙分析、</a:t>
            </a:r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7698513" y="4237481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程式撰寫、</a:t>
            </a: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FE4B151B-5B54-4415-8FCE-78F6E838E3E4}"/>
              </a:ext>
            </a:extLst>
          </p:cNvPr>
          <p:cNvSpPr txBox="1"/>
          <p:nvPr/>
        </p:nvSpPr>
        <p:spPr>
          <a:xfrm>
            <a:off x="7684675" y="4792544"/>
            <a:ext cx="36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製作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PPT</a:t>
            </a: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、</a:t>
            </a:r>
            <a:endParaRPr lang="en-US" altLang="zh-TW" sz="2800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4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7603291" y="3980961"/>
            <a:ext cx="338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我們在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測試</a:t>
            </a:r>
            <a:r>
              <a:rPr lang="en-US" altLang="zh-TW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POW(^)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時，發現次方可以為負數，</a:t>
            </a:r>
            <a: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/>
            </a:r>
            <a:b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</a:b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而計算機也確實會進行次方為負數的運算，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但可惜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的是</a:t>
            </a:r>
            <a:r>
              <a:rPr lang="en-US" altLang="zh-TW" sz="1300" b="1" dirty="0" err="1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Flex&amp;Bison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編譯器最終只能印出整數部分，小數點後的值無法顯示出來。</a:t>
            </a:r>
            <a:endParaRPr lang="en-US" altLang="zh-TW" sz="1300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  <a:p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我們嘗試從</a:t>
            </a:r>
            <a: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.</a:t>
            </a:r>
            <a:r>
              <a:rPr lang="en-US" altLang="zh-TW" sz="1300" b="1" dirty="0" err="1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tab.c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和</a:t>
            </a:r>
            <a: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.</a:t>
            </a:r>
            <a:r>
              <a:rPr lang="en-US" altLang="zh-TW" sz="1300" b="1" dirty="0" err="1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tab.h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檔去更改答案型態，</a:t>
            </a:r>
            <a:endParaRPr lang="en-US" altLang="zh-TW" sz="1300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  <a:p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可每次執行時，仍會更新成原本的</a:t>
            </a:r>
            <a:r>
              <a:rPr lang="en-US" altLang="zh-TW" sz="1300" b="1" dirty="0" err="1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int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型態。</a:t>
            </a:r>
            <a:endParaRPr lang="ko-KR" altLang="en-US" sz="1300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26942" y="300367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專題中遭遇的困難</a:t>
            </a:r>
            <a:endParaRPr lang="en-US" dirty="0">
              <a:solidFill>
                <a:srgbClr val="C00000"/>
              </a:solidFill>
              <a:latin typeface="DFPOYangXunW5-B5" panose="03000500000000000000" pitchFamily="66" charset="-122"/>
              <a:ea typeface="DFPOYangXunW5-B5" panose="03000500000000000000" pitchFamily="66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77036" y="357985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最終印出的答案型態不能更動</a:t>
            </a:r>
            <a:endParaRPr lang="en-US" altLang="zh-TW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5542149" y="3713770"/>
            <a:ext cx="428428" cy="36386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7194953" y="3848380"/>
            <a:ext cx="255289" cy="21681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152218" y="3161702"/>
            <a:ext cx="338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我們在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測試各式運算時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，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發現負整數的加入會導致程式出錯，讓程式無法精準判別正負號，於是我們加入「負整數之負號必須加在括弧內」的限制，藉此可以和</a:t>
            </a:r>
            <a:r>
              <a:rPr lang="en-US" altLang="zh-TW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SUB(-)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做出區隔，也可以讓整體運算回歸清晰且正確。</a:t>
            </a:r>
            <a: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/>
            </a:r>
            <a:b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</a:br>
            <a:endParaRPr lang="ko-KR" altLang="en-US" sz="1300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5963" y="276059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負整數會影響四則運算結果</a:t>
            </a:r>
            <a:endParaRPr lang="en-US" altLang="zh-TW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136166" y="4656698"/>
            <a:ext cx="33840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我們在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測試階乘、最大公因數、最小公倍數時</a:t>
            </a:r>
            <a:r>
              <a:rPr lang="zh-TW" altLang="en-US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，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發現負整數的加入並不符合數學邏輯，於是我們將只能放入正整數</a:t>
            </a:r>
            <a:r>
              <a:rPr lang="en-US" altLang="zh-TW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token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的位置換成</a:t>
            </a:r>
            <a:r>
              <a:rPr lang="en-US" altLang="zh-TW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NUMBER</a:t>
            </a:r>
            <a:r>
              <a:rPr lang="zh-TW" altLang="en-US" sz="1300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，如此就能達到「僅有正整數能出現的位置是正整數」的效果，確保整體運算正確。</a:t>
            </a:r>
            <a: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/>
            </a:r>
            <a:br>
              <a:rPr lang="en-US" altLang="zh-TW" sz="1300" b="1" dirty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</a:br>
            <a:endParaRPr lang="ko-KR" altLang="en-US" sz="1300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09911" y="425558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DFPOYangXunW5-B5" panose="03000500000000000000" pitchFamily="66" charset="-122"/>
                <a:ea typeface="DFPOYangXunW5-B5" panose="03000500000000000000" pitchFamily="66" charset="-122"/>
                <a:cs typeface="Arial" pitchFamily="34" charset="0"/>
              </a:rPr>
              <a:t>只能放正整數的運算</a:t>
            </a:r>
            <a:endParaRPr lang="en-US" altLang="zh-TW" b="1" dirty="0">
              <a:solidFill>
                <a:schemeClr val="accent4">
                  <a:lumMod val="50000"/>
                </a:schemeClr>
              </a:solidFill>
              <a:latin typeface="DFPOYangXunW5-B5" panose="03000500000000000000" pitchFamily="66" charset="-122"/>
              <a:ea typeface="DFPOYangXunW5-B5" panose="03000500000000000000" pitchFamily="66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4910574" y="1839958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rgbClr val="C96A2A"/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rgbClr val="231F20"/>
                </a:solidFill>
                <a:latin typeface="DFPOYangXunW5-B5" panose="03000500000000000000" pitchFamily="66" charset="-122"/>
                <a:ea typeface="DFPOYangXunW5-B5" panose="03000500000000000000" pitchFamily="66" charset="-122"/>
              </a:rPr>
              <a:t>測資規定與執行結果</a:t>
            </a:r>
            <a:endParaRPr lang="en-US" altLang="zh-TW" dirty="0">
              <a:solidFill>
                <a:srgbClr val="C00000"/>
              </a:solidFill>
              <a:latin typeface="DFPOYangXunW5-B5" panose="03000500000000000000" pitchFamily="66" charset="-122"/>
              <a:ea typeface="DFPOYangXunW5-B5" panose="03000500000000000000" pitchFamily="66" charset="-122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3" y="1417186"/>
            <a:ext cx="4294405" cy="518259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80" y="1417186"/>
            <a:ext cx="5294166" cy="5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3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470</Words>
  <Application>Microsoft Office PowerPoint</Application>
  <PresentationFormat>寬螢幕</PresentationFormat>
  <Paragraphs>80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 Unicode MS</vt:lpstr>
      <vt:lpstr>DFPOYangXunW5-B5</vt:lpstr>
      <vt:lpstr>Malgun Gothic</vt:lpstr>
      <vt:lpstr>華康宗楷體W7(P)</vt:lpstr>
      <vt:lpstr>新細明體</vt:lpstr>
      <vt:lpstr>Arial</vt:lpstr>
      <vt:lpstr>Calibri</vt:lpstr>
      <vt:lpstr>Calibri Light</vt:lpstr>
      <vt:lpstr>Office 佈景主題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子軒 黃</dc:creator>
  <cp:lastModifiedBy>子軒 黃</cp:lastModifiedBy>
  <cp:revision>22</cp:revision>
  <dcterms:created xsi:type="dcterms:W3CDTF">2021-06-14T13:18:24Z</dcterms:created>
  <dcterms:modified xsi:type="dcterms:W3CDTF">2021-06-14T17:25:32Z</dcterms:modified>
</cp:coreProperties>
</file>