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7" r:id="rId3"/>
    <p:sldId id="259" r:id="rId4"/>
    <p:sldId id="258" r:id="rId5"/>
    <p:sldId id="260" r:id="rId6"/>
    <p:sldId id="261" r:id="rId7"/>
    <p:sldId id="269" r:id="rId8"/>
    <p:sldId id="264" r:id="rId9"/>
    <p:sldId id="266" r:id="rId10"/>
    <p:sldId id="267" r:id="rId11"/>
    <p:sldId id="268"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a:srgbClr val="9C0135"/>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C17177D-4939-4DDA-A66F-1C56510EB27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DFA3BA46-8C51-4F65-8F3A-F72F5EDCE9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4638E3-D2CE-4F8E-B7E7-FBD3C1C6E096}" type="datetimeFigureOut">
              <a:rPr lang="en-GB" smtClean="0"/>
              <a:t>27/10/2022</a:t>
            </a:fld>
            <a:endParaRPr lang="en-GB"/>
          </a:p>
        </p:txBody>
      </p:sp>
      <p:sp>
        <p:nvSpPr>
          <p:cNvPr id="4" name="Footer Placeholder 3">
            <a:extLst>
              <a:ext uri="{FF2B5EF4-FFF2-40B4-BE49-F238E27FC236}">
                <a16:creationId xmlns:a16="http://schemas.microsoft.com/office/drawing/2014/main" id="{CC6C5F4D-34D5-4A73-9FF5-1FD76165CAB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1BECB45C-8154-4A6A-A674-644F4CBA19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623EA61-029C-468C-AC07-7E3510FC84CF}" type="slidenum">
              <a:rPr lang="en-GB" smtClean="0"/>
              <a:t>‹#›</a:t>
            </a:fld>
            <a:endParaRPr lang="en-GB"/>
          </a:p>
        </p:txBody>
      </p:sp>
    </p:spTree>
    <p:extLst>
      <p:ext uri="{BB962C8B-B14F-4D97-AF65-F5344CB8AC3E}">
        <p14:creationId xmlns:p14="http://schemas.microsoft.com/office/powerpoint/2010/main" val="39539813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591A5B-5AE9-41A5-A8FF-0E11DAF10D55}" type="datetimeFigureOut">
              <a:rPr lang="en-GB" smtClean="0"/>
              <a:t>27/10/2022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6053FB-3F85-4E90-884B-ACB195734DFE}" type="slidenum">
              <a:rPr lang="en-GB" smtClean="0"/>
              <a:t>‹#›</a:t>
            </a:fld>
            <a:endParaRPr lang="en-GB"/>
          </a:p>
        </p:txBody>
      </p:sp>
    </p:spTree>
    <p:extLst>
      <p:ext uri="{BB962C8B-B14F-4D97-AF65-F5344CB8AC3E}">
        <p14:creationId xmlns:p14="http://schemas.microsoft.com/office/powerpoint/2010/main" val="83434222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CB1E5-0060-4200-A3B6-AAC3ADB2A8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0192C8B-5511-4F0A-AB6D-105BE227A1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0FF24F4-7487-456A-A402-F6C7A7A4D9C8}"/>
              </a:ext>
            </a:extLst>
          </p:cNvPr>
          <p:cNvSpPr>
            <a:spLocks noGrp="1"/>
          </p:cNvSpPr>
          <p:nvPr>
            <p:ph type="dt" sz="half" idx="10"/>
          </p:nvPr>
        </p:nvSpPr>
        <p:spPr/>
        <p:txBody>
          <a:bodyPr/>
          <a:lstStyle/>
          <a:p>
            <a:fld id="{D93255DF-A678-4C07-8DB6-73D66252C9EA}" type="datetime1">
              <a:rPr lang="en-GB" smtClean="0"/>
              <a:t>27/10/2022</a:t>
            </a:fld>
            <a:endParaRPr lang="en-GB"/>
          </a:p>
        </p:txBody>
      </p:sp>
      <p:sp>
        <p:nvSpPr>
          <p:cNvPr id="5" name="Footer Placeholder 4">
            <a:extLst>
              <a:ext uri="{FF2B5EF4-FFF2-40B4-BE49-F238E27FC236}">
                <a16:creationId xmlns:a16="http://schemas.microsoft.com/office/drawing/2014/main" id="{00AE1EF6-2711-4946-BDB8-689E018DD0E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9A4DD0B-B660-4A5A-87C7-47F64C078D2A}"/>
              </a:ext>
            </a:extLst>
          </p:cNvPr>
          <p:cNvSpPr>
            <a:spLocks noGrp="1"/>
          </p:cNvSpPr>
          <p:nvPr>
            <p:ph type="sldNum" sz="quarter" idx="12"/>
          </p:nvPr>
        </p:nvSpPr>
        <p:spPr/>
        <p:txBody>
          <a:bodyPr/>
          <a:lstStyle/>
          <a:p>
            <a:fld id="{DC080AB5-F645-4CC4-9BAA-3E07517B0AAC}" type="slidenum">
              <a:rPr lang="en-GB" smtClean="0"/>
              <a:t>‹#›</a:t>
            </a:fld>
            <a:endParaRPr lang="en-GB"/>
          </a:p>
        </p:txBody>
      </p:sp>
    </p:spTree>
    <p:extLst>
      <p:ext uri="{BB962C8B-B14F-4D97-AF65-F5344CB8AC3E}">
        <p14:creationId xmlns:p14="http://schemas.microsoft.com/office/powerpoint/2010/main" val="707539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18293-739F-4D4E-B877-8302E4328AE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72E6B8-BB75-47A9-8E1F-B00765DB3F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3477C8-F19D-44A5-AFB7-7CE43B6664CC}"/>
              </a:ext>
            </a:extLst>
          </p:cNvPr>
          <p:cNvSpPr>
            <a:spLocks noGrp="1"/>
          </p:cNvSpPr>
          <p:nvPr>
            <p:ph type="dt" sz="half" idx="10"/>
          </p:nvPr>
        </p:nvSpPr>
        <p:spPr/>
        <p:txBody>
          <a:bodyPr/>
          <a:lstStyle/>
          <a:p>
            <a:fld id="{3B68EA86-316E-4129-90AB-D713594F1F5C}" type="datetime1">
              <a:rPr lang="en-GB" smtClean="0"/>
              <a:t>27/10/2022</a:t>
            </a:fld>
            <a:endParaRPr lang="en-GB"/>
          </a:p>
        </p:txBody>
      </p:sp>
      <p:sp>
        <p:nvSpPr>
          <p:cNvPr id="5" name="Footer Placeholder 4">
            <a:extLst>
              <a:ext uri="{FF2B5EF4-FFF2-40B4-BE49-F238E27FC236}">
                <a16:creationId xmlns:a16="http://schemas.microsoft.com/office/drawing/2014/main" id="{A7A60F9E-9F0D-4C1E-A643-E7EF9C86F29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8591A19-3F07-4FBF-8596-8D5ECC3786C9}"/>
              </a:ext>
            </a:extLst>
          </p:cNvPr>
          <p:cNvSpPr>
            <a:spLocks noGrp="1"/>
          </p:cNvSpPr>
          <p:nvPr>
            <p:ph type="sldNum" sz="quarter" idx="12"/>
          </p:nvPr>
        </p:nvSpPr>
        <p:spPr/>
        <p:txBody>
          <a:bodyPr/>
          <a:lstStyle/>
          <a:p>
            <a:fld id="{DC080AB5-F645-4CC4-9BAA-3E07517B0AAC}" type="slidenum">
              <a:rPr lang="en-GB" smtClean="0"/>
              <a:t>‹#›</a:t>
            </a:fld>
            <a:endParaRPr lang="en-GB"/>
          </a:p>
        </p:txBody>
      </p:sp>
    </p:spTree>
    <p:extLst>
      <p:ext uri="{BB962C8B-B14F-4D97-AF65-F5344CB8AC3E}">
        <p14:creationId xmlns:p14="http://schemas.microsoft.com/office/powerpoint/2010/main" val="3381453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C8ED4C-5973-4B16-A114-0F89B83FCB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913619B-E529-4EAC-BC62-1B7504B291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7B6042E-734F-4FF1-9B3A-EA67903534D9}"/>
              </a:ext>
            </a:extLst>
          </p:cNvPr>
          <p:cNvSpPr>
            <a:spLocks noGrp="1"/>
          </p:cNvSpPr>
          <p:nvPr>
            <p:ph type="dt" sz="half" idx="10"/>
          </p:nvPr>
        </p:nvSpPr>
        <p:spPr/>
        <p:txBody>
          <a:bodyPr/>
          <a:lstStyle/>
          <a:p>
            <a:fld id="{D1DF3EA1-B5D7-49F6-A11F-6C509BE8CD9F}" type="datetime1">
              <a:rPr lang="en-GB" smtClean="0"/>
              <a:t>27/10/2022</a:t>
            </a:fld>
            <a:endParaRPr lang="en-GB"/>
          </a:p>
        </p:txBody>
      </p:sp>
      <p:sp>
        <p:nvSpPr>
          <p:cNvPr id="5" name="Footer Placeholder 4">
            <a:extLst>
              <a:ext uri="{FF2B5EF4-FFF2-40B4-BE49-F238E27FC236}">
                <a16:creationId xmlns:a16="http://schemas.microsoft.com/office/drawing/2014/main" id="{1AC01D0A-5094-4F61-B37E-F66C02A3453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740B04E-9960-469E-B846-A388EE00B17F}"/>
              </a:ext>
            </a:extLst>
          </p:cNvPr>
          <p:cNvSpPr>
            <a:spLocks noGrp="1"/>
          </p:cNvSpPr>
          <p:nvPr>
            <p:ph type="sldNum" sz="quarter" idx="12"/>
          </p:nvPr>
        </p:nvSpPr>
        <p:spPr/>
        <p:txBody>
          <a:bodyPr/>
          <a:lstStyle/>
          <a:p>
            <a:fld id="{DC080AB5-F645-4CC4-9BAA-3E07517B0AAC}" type="slidenum">
              <a:rPr lang="en-GB" smtClean="0"/>
              <a:t>‹#›</a:t>
            </a:fld>
            <a:endParaRPr lang="en-GB"/>
          </a:p>
        </p:txBody>
      </p:sp>
    </p:spTree>
    <p:extLst>
      <p:ext uri="{BB962C8B-B14F-4D97-AF65-F5344CB8AC3E}">
        <p14:creationId xmlns:p14="http://schemas.microsoft.com/office/powerpoint/2010/main" val="3316785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5C038-19A4-4088-94EB-E039930A514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C969A4B-1714-4FB1-B07D-54482E81FA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AA52E8C-1F38-40C0-970A-2E8CDAB94B60}"/>
              </a:ext>
            </a:extLst>
          </p:cNvPr>
          <p:cNvSpPr>
            <a:spLocks noGrp="1"/>
          </p:cNvSpPr>
          <p:nvPr>
            <p:ph type="dt" sz="half" idx="10"/>
          </p:nvPr>
        </p:nvSpPr>
        <p:spPr/>
        <p:txBody>
          <a:bodyPr/>
          <a:lstStyle/>
          <a:p>
            <a:fld id="{9E14097E-02E2-4BFD-86AB-FA7A9D062DB9}" type="datetime1">
              <a:rPr lang="en-GB" smtClean="0"/>
              <a:t>27/10/2022</a:t>
            </a:fld>
            <a:endParaRPr lang="en-GB"/>
          </a:p>
        </p:txBody>
      </p:sp>
      <p:sp>
        <p:nvSpPr>
          <p:cNvPr id="5" name="Footer Placeholder 4">
            <a:extLst>
              <a:ext uri="{FF2B5EF4-FFF2-40B4-BE49-F238E27FC236}">
                <a16:creationId xmlns:a16="http://schemas.microsoft.com/office/drawing/2014/main" id="{42DC920A-2425-4ADB-8ED0-59BF898557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823A32D-7EEC-48D7-9C3E-C4581E8B18FD}"/>
              </a:ext>
            </a:extLst>
          </p:cNvPr>
          <p:cNvSpPr>
            <a:spLocks noGrp="1"/>
          </p:cNvSpPr>
          <p:nvPr>
            <p:ph type="sldNum" sz="quarter" idx="12"/>
          </p:nvPr>
        </p:nvSpPr>
        <p:spPr/>
        <p:txBody>
          <a:bodyPr/>
          <a:lstStyle/>
          <a:p>
            <a:fld id="{DC080AB5-F645-4CC4-9BAA-3E07517B0AAC}" type="slidenum">
              <a:rPr lang="en-GB" smtClean="0"/>
              <a:t>‹#›</a:t>
            </a:fld>
            <a:endParaRPr lang="en-GB"/>
          </a:p>
        </p:txBody>
      </p:sp>
    </p:spTree>
    <p:extLst>
      <p:ext uri="{BB962C8B-B14F-4D97-AF65-F5344CB8AC3E}">
        <p14:creationId xmlns:p14="http://schemas.microsoft.com/office/powerpoint/2010/main" val="1560332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38B1D-6070-4665-84BC-98B7D7D25B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BD447DF-281A-4630-9AAB-02BB7688CD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91770A-E860-4253-BD08-B484235BCD5A}"/>
              </a:ext>
            </a:extLst>
          </p:cNvPr>
          <p:cNvSpPr>
            <a:spLocks noGrp="1"/>
          </p:cNvSpPr>
          <p:nvPr>
            <p:ph type="dt" sz="half" idx="10"/>
          </p:nvPr>
        </p:nvSpPr>
        <p:spPr/>
        <p:txBody>
          <a:bodyPr/>
          <a:lstStyle/>
          <a:p>
            <a:fld id="{F06AAA16-E612-4E43-B17E-4CB0DAE71CC1}" type="datetime1">
              <a:rPr lang="en-GB" smtClean="0"/>
              <a:t>27/10/2022</a:t>
            </a:fld>
            <a:endParaRPr lang="en-GB"/>
          </a:p>
        </p:txBody>
      </p:sp>
      <p:sp>
        <p:nvSpPr>
          <p:cNvPr id="5" name="Footer Placeholder 4">
            <a:extLst>
              <a:ext uri="{FF2B5EF4-FFF2-40B4-BE49-F238E27FC236}">
                <a16:creationId xmlns:a16="http://schemas.microsoft.com/office/drawing/2014/main" id="{F14B0B95-826C-4A10-95BA-26119965C4F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BB4603-20DC-450C-85B7-30A980E0B8EC}"/>
              </a:ext>
            </a:extLst>
          </p:cNvPr>
          <p:cNvSpPr>
            <a:spLocks noGrp="1"/>
          </p:cNvSpPr>
          <p:nvPr>
            <p:ph type="sldNum" sz="quarter" idx="12"/>
          </p:nvPr>
        </p:nvSpPr>
        <p:spPr/>
        <p:txBody>
          <a:bodyPr/>
          <a:lstStyle/>
          <a:p>
            <a:fld id="{DC080AB5-F645-4CC4-9BAA-3E07517B0AAC}" type="slidenum">
              <a:rPr lang="en-GB" smtClean="0"/>
              <a:t>‹#›</a:t>
            </a:fld>
            <a:endParaRPr lang="en-GB"/>
          </a:p>
        </p:txBody>
      </p:sp>
    </p:spTree>
    <p:extLst>
      <p:ext uri="{BB962C8B-B14F-4D97-AF65-F5344CB8AC3E}">
        <p14:creationId xmlns:p14="http://schemas.microsoft.com/office/powerpoint/2010/main" val="1819374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675C9-A69A-4E04-9540-694EE021F2E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70D15-4C97-4A10-AFF9-D2E270AA73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9DAB9C9-C30F-4607-988C-78A4895FE6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D7F2001-3C0E-4497-B2D9-1D98B7A95BA1}"/>
              </a:ext>
            </a:extLst>
          </p:cNvPr>
          <p:cNvSpPr>
            <a:spLocks noGrp="1"/>
          </p:cNvSpPr>
          <p:nvPr>
            <p:ph type="dt" sz="half" idx="10"/>
          </p:nvPr>
        </p:nvSpPr>
        <p:spPr/>
        <p:txBody>
          <a:bodyPr/>
          <a:lstStyle/>
          <a:p>
            <a:fld id="{4C62B40D-EEC6-489A-8EC4-BDD83FC815D9}" type="datetime1">
              <a:rPr lang="en-GB" smtClean="0"/>
              <a:t>27/10/2022</a:t>
            </a:fld>
            <a:endParaRPr lang="en-GB"/>
          </a:p>
        </p:txBody>
      </p:sp>
      <p:sp>
        <p:nvSpPr>
          <p:cNvPr id="6" name="Footer Placeholder 5">
            <a:extLst>
              <a:ext uri="{FF2B5EF4-FFF2-40B4-BE49-F238E27FC236}">
                <a16:creationId xmlns:a16="http://schemas.microsoft.com/office/drawing/2014/main" id="{7DCE63A0-4231-4F7B-9D66-A5C31A6EC4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9DAE050-5F54-46E9-8762-107DB8E10325}"/>
              </a:ext>
            </a:extLst>
          </p:cNvPr>
          <p:cNvSpPr>
            <a:spLocks noGrp="1"/>
          </p:cNvSpPr>
          <p:nvPr>
            <p:ph type="sldNum" sz="quarter" idx="12"/>
          </p:nvPr>
        </p:nvSpPr>
        <p:spPr/>
        <p:txBody>
          <a:bodyPr/>
          <a:lstStyle/>
          <a:p>
            <a:fld id="{DC080AB5-F645-4CC4-9BAA-3E07517B0AAC}" type="slidenum">
              <a:rPr lang="en-GB" smtClean="0"/>
              <a:t>‹#›</a:t>
            </a:fld>
            <a:endParaRPr lang="en-GB"/>
          </a:p>
        </p:txBody>
      </p:sp>
    </p:spTree>
    <p:extLst>
      <p:ext uri="{BB962C8B-B14F-4D97-AF65-F5344CB8AC3E}">
        <p14:creationId xmlns:p14="http://schemas.microsoft.com/office/powerpoint/2010/main" val="68459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9E7FE-E4ED-46B7-BBF9-C6E7EB8D47A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E7FDD9E-FBEA-4945-A921-45C80D91F6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1D7A24-1173-4D3C-A36E-D148D2DE77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F0E0E8A-BBD5-4AFE-958A-1AF0ABC44A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38FE8D-00C0-4993-BFF1-215C36E559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37A3B74-0827-4F31-A070-A422E918DEB2}"/>
              </a:ext>
            </a:extLst>
          </p:cNvPr>
          <p:cNvSpPr>
            <a:spLocks noGrp="1"/>
          </p:cNvSpPr>
          <p:nvPr>
            <p:ph type="dt" sz="half" idx="10"/>
          </p:nvPr>
        </p:nvSpPr>
        <p:spPr/>
        <p:txBody>
          <a:bodyPr/>
          <a:lstStyle/>
          <a:p>
            <a:fld id="{CA59C6BC-A266-4BB3-80D7-8772E64B3E57}" type="datetime1">
              <a:rPr lang="en-GB" smtClean="0"/>
              <a:t>27/10/2022</a:t>
            </a:fld>
            <a:endParaRPr lang="en-GB"/>
          </a:p>
        </p:txBody>
      </p:sp>
      <p:sp>
        <p:nvSpPr>
          <p:cNvPr id="8" name="Footer Placeholder 7">
            <a:extLst>
              <a:ext uri="{FF2B5EF4-FFF2-40B4-BE49-F238E27FC236}">
                <a16:creationId xmlns:a16="http://schemas.microsoft.com/office/drawing/2014/main" id="{929E1CA2-0B20-4737-A9E6-35575DD5D19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21DEAE3-D468-49CF-8DE9-8BB04DDE4097}"/>
              </a:ext>
            </a:extLst>
          </p:cNvPr>
          <p:cNvSpPr>
            <a:spLocks noGrp="1"/>
          </p:cNvSpPr>
          <p:nvPr>
            <p:ph type="sldNum" sz="quarter" idx="12"/>
          </p:nvPr>
        </p:nvSpPr>
        <p:spPr/>
        <p:txBody>
          <a:bodyPr/>
          <a:lstStyle/>
          <a:p>
            <a:fld id="{DC080AB5-F645-4CC4-9BAA-3E07517B0AAC}" type="slidenum">
              <a:rPr lang="en-GB" smtClean="0"/>
              <a:t>‹#›</a:t>
            </a:fld>
            <a:endParaRPr lang="en-GB"/>
          </a:p>
        </p:txBody>
      </p:sp>
    </p:spTree>
    <p:extLst>
      <p:ext uri="{BB962C8B-B14F-4D97-AF65-F5344CB8AC3E}">
        <p14:creationId xmlns:p14="http://schemas.microsoft.com/office/powerpoint/2010/main" val="3315336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06A7D-339A-4782-B3EC-0EA7BFF7689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D2076D6-591A-4C78-96F4-CCDC9D41A85D}"/>
              </a:ext>
            </a:extLst>
          </p:cNvPr>
          <p:cNvSpPr>
            <a:spLocks noGrp="1"/>
          </p:cNvSpPr>
          <p:nvPr>
            <p:ph type="dt" sz="half" idx="10"/>
          </p:nvPr>
        </p:nvSpPr>
        <p:spPr/>
        <p:txBody>
          <a:bodyPr/>
          <a:lstStyle/>
          <a:p>
            <a:fld id="{647F5F24-4D08-4C02-88C7-CED9B51A462B}" type="datetime1">
              <a:rPr lang="en-GB" smtClean="0"/>
              <a:t>27/10/2022</a:t>
            </a:fld>
            <a:endParaRPr lang="en-GB"/>
          </a:p>
        </p:txBody>
      </p:sp>
      <p:sp>
        <p:nvSpPr>
          <p:cNvPr id="4" name="Footer Placeholder 3">
            <a:extLst>
              <a:ext uri="{FF2B5EF4-FFF2-40B4-BE49-F238E27FC236}">
                <a16:creationId xmlns:a16="http://schemas.microsoft.com/office/drawing/2014/main" id="{205C136B-6D6C-4B73-B28A-F6AE34B69C5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A17A28B-47F5-4FCD-8256-63D40BDA2F32}"/>
              </a:ext>
            </a:extLst>
          </p:cNvPr>
          <p:cNvSpPr>
            <a:spLocks noGrp="1"/>
          </p:cNvSpPr>
          <p:nvPr>
            <p:ph type="sldNum" sz="quarter" idx="12"/>
          </p:nvPr>
        </p:nvSpPr>
        <p:spPr/>
        <p:txBody>
          <a:bodyPr/>
          <a:lstStyle/>
          <a:p>
            <a:fld id="{DC080AB5-F645-4CC4-9BAA-3E07517B0AAC}" type="slidenum">
              <a:rPr lang="en-GB" smtClean="0"/>
              <a:t>‹#›</a:t>
            </a:fld>
            <a:endParaRPr lang="en-GB"/>
          </a:p>
        </p:txBody>
      </p:sp>
    </p:spTree>
    <p:extLst>
      <p:ext uri="{BB962C8B-B14F-4D97-AF65-F5344CB8AC3E}">
        <p14:creationId xmlns:p14="http://schemas.microsoft.com/office/powerpoint/2010/main" val="792602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A60E9A-F9C6-46D5-B536-7E977910B286}"/>
              </a:ext>
            </a:extLst>
          </p:cNvPr>
          <p:cNvSpPr>
            <a:spLocks noGrp="1"/>
          </p:cNvSpPr>
          <p:nvPr>
            <p:ph type="dt" sz="half" idx="10"/>
          </p:nvPr>
        </p:nvSpPr>
        <p:spPr/>
        <p:txBody>
          <a:bodyPr/>
          <a:lstStyle/>
          <a:p>
            <a:fld id="{32A6B4AD-A158-4560-8C4F-5B5A0ACF6895}" type="datetime1">
              <a:rPr lang="en-GB" smtClean="0"/>
              <a:t>27/10/2022</a:t>
            </a:fld>
            <a:endParaRPr lang="en-GB"/>
          </a:p>
        </p:txBody>
      </p:sp>
      <p:sp>
        <p:nvSpPr>
          <p:cNvPr id="3" name="Footer Placeholder 2">
            <a:extLst>
              <a:ext uri="{FF2B5EF4-FFF2-40B4-BE49-F238E27FC236}">
                <a16:creationId xmlns:a16="http://schemas.microsoft.com/office/drawing/2014/main" id="{7AF30D70-076B-4687-998B-E8D2807A8FE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FE7CB43-2638-4F59-9C66-7AD4129419B2}"/>
              </a:ext>
            </a:extLst>
          </p:cNvPr>
          <p:cNvSpPr>
            <a:spLocks noGrp="1"/>
          </p:cNvSpPr>
          <p:nvPr>
            <p:ph type="sldNum" sz="quarter" idx="12"/>
          </p:nvPr>
        </p:nvSpPr>
        <p:spPr/>
        <p:txBody>
          <a:bodyPr/>
          <a:lstStyle/>
          <a:p>
            <a:fld id="{DC080AB5-F645-4CC4-9BAA-3E07517B0AAC}" type="slidenum">
              <a:rPr lang="en-GB" smtClean="0"/>
              <a:t>‹#›</a:t>
            </a:fld>
            <a:endParaRPr lang="en-GB"/>
          </a:p>
        </p:txBody>
      </p:sp>
    </p:spTree>
    <p:extLst>
      <p:ext uri="{BB962C8B-B14F-4D97-AF65-F5344CB8AC3E}">
        <p14:creationId xmlns:p14="http://schemas.microsoft.com/office/powerpoint/2010/main" val="1327137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D5479-A66B-489F-A274-CF456CD379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5D83B2F-41FA-46F1-A11C-FDD990638F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F0395D5-EF73-4D3B-8E76-FCFF58CCC4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A15E80-FD25-47DD-9C9F-4529F468835C}"/>
              </a:ext>
            </a:extLst>
          </p:cNvPr>
          <p:cNvSpPr>
            <a:spLocks noGrp="1"/>
          </p:cNvSpPr>
          <p:nvPr>
            <p:ph type="dt" sz="half" idx="10"/>
          </p:nvPr>
        </p:nvSpPr>
        <p:spPr/>
        <p:txBody>
          <a:bodyPr/>
          <a:lstStyle/>
          <a:p>
            <a:fld id="{DC3354E0-8919-4D3A-ACB6-2D3EBD501DF9}" type="datetime1">
              <a:rPr lang="en-GB" smtClean="0"/>
              <a:t>27/10/2022</a:t>
            </a:fld>
            <a:endParaRPr lang="en-GB"/>
          </a:p>
        </p:txBody>
      </p:sp>
      <p:sp>
        <p:nvSpPr>
          <p:cNvPr id="6" name="Footer Placeholder 5">
            <a:extLst>
              <a:ext uri="{FF2B5EF4-FFF2-40B4-BE49-F238E27FC236}">
                <a16:creationId xmlns:a16="http://schemas.microsoft.com/office/drawing/2014/main" id="{4A237BB8-87E2-4D17-ADFA-A4642B3D68B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74CA574-30AA-4D73-A5FC-00171E60CCCE}"/>
              </a:ext>
            </a:extLst>
          </p:cNvPr>
          <p:cNvSpPr>
            <a:spLocks noGrp="1"/>
          </p:cNvSpPr>
          <p:nvPr>
            <p:ph type="sldNum" sz="quarter" idx="12"/>
          </p:nvPr>
        </p:nvSpPr>
        <p:spPr/>
        <p:txBody>
          <a:bodyPr/>
          <a:lstStyle/>
          <a:p>
            <a:fld id="{DC080AB5-F645-4CC4-9BAA-3E07517B0AAC}" type="slidenum">
              <a:rPr lang="en-GB" smtClean="0"/>
              <a:t>‹#›</a:t>
            </a:fld>
            <a:endParaRPr lang="en-GB"/>
          </a:p>
        </p:txBody>
      </p:sp>
    </p:spTree>
    <p:extLst>
      <p:ext uri="{BB962C8B-B14F-4D97-AF65-F5344CB8AC3E}">
        <p14:creationId xmlns:p14="http://schemas.microsoft.com/office/powerpoint/2010/main" val="4282313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5E6B1-B925-4657-9278-4646EC0CD2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559058C-4DD5-4F5A-BD43-A924DEC642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0A415CB-FC0E-4280-AEE2-BB07468652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F7D033-9E8D-464C-93D9-29EDF93E8479}"/>
              </a:ext>
            </a:extLst>
          </p:cNvPr>
          <p:cNvSpPr>
            <a:spLocks noGrp="1"/>
          </p:cNvSpPr>
          <p:nvPr>
            <p:ph type="dt" sz="half" idx="10"/>
          </p:nvPr>
        </p:nvSpPr>
        <p:spPr/>
        <p:txBody>
          <a:bodyPr/>
          <a:lstStyle/>
          <a:p>
            <a:fld id="{54AE8F1B-5C57-4682-BD07-7DF18DA7D735}" type="datetime1">
              <a:rPr lang="en-GB" smtClean="0"/>
              <a:t>27/10/2022</a:t>
            </a:fld>
            <a:endParaRPr lang="en-GB"/>
          </a:p>
        </p:txBody>
      </p:sp>
      <p:sp>
        <p:nvSpPr>
          <p:cNvPr id="6" name="Footer Placeholder 5">
            <a:extLst>
              <a:ext uri="{FF2B5EF4-FFF2-40B4-BE49-F238E27FC236}">
                <a16:creationId xmlns:a16="http://schemas.microsoft.com/office/drawing/2014/main" id="{294908E4-49CD-4551-BB68-78B633C8CF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23874B1-4854-493B-B580-76EACD37D7E1}"/>
              </a:ext>
            </a:extLst>
          </p:cNvPr>
          <p:cNvSpPr>
            <a:spLocks noGrp="1"/>
          </p:cNvSpPr>
          <p:nvPr>
            <p:ph type="sldNum" sz="quarter" idx="12"/>
          </p:nvPr>
        </p:nvSpPr>
        <p:spPr/>
        <p:txBody>
          <a:bodyPr/>
          <a:lstStyle/>
          <a:p>
            <a:fld id="{DC080AB5-F645-4CC4-9BAA-3E07517B0AAC}" type="slidenum">
              <a:rPr lang="en-GB" smtClean="0"/>
              <a:t>‹#›</a:t>
            </a:fld>
            <a:endParaRPr lang="en-GB"/>
          </a:p>
        </p:txBody>
      </p:sp>
    </p:spTree>
    <p:extLst>
      <p:ext uri="{BB962C8B-B14F-4D97-AF65-F5344CB8AC3E}">
        <p14:creationId xmlns:p14="http://schemas.microsoft.com/office/powerpoint/2010/main" val="4073346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93338E-8BB5-4FD9-A53B-0B6F622002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153377F-B27B-4AE5-BD7F-EB67A5CA2A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A2B739C-393A-4896-BD72-069FEE05FF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218BF1-4EBF-4958-958A-5EC56656E358}" type="datetime1">
              <a:rPr lang="en-GB" smtClean="0"/>
              <a:t>27/10/2022</a:t>
            </a:fld>
            <a:endParaRPr lang="en-GB"/>
          </a:p>
        </p:txBody>
      </p:sp>
      <p:sp>
        <p:nvSpPr>
          <p:cNvPr id="5" name="Footer Placeholder 4">
            <a:extLst>
              <a:ext uri="{FF2B5EF4-FFF2-40B4-BE49-F238E27FC236}">
                <a16:creationId xmlns:a16="http://schemas.microsoft.com/office/drawing/2014/main" id="{5A7DC7BA-61D9-42E7-A47B-8E477E1085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1F4B398-FFC8-4046-8734-5CAD669DB6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080AB5-F645-4CC4-9BAA-3E07517B0AAC}" type="slidenum">
              <a:rPr lang="en-GB" smtClean="0"/>
              <a:t>‹#›</a:t>
            </a:fld>
            <a:endParaRPr lang="en-GB"/>
          </a:p>
        </p:txBody>
      </p:sp>
    </p:spTree>
    <p:extLst>
      <p:ext uri="{BB962C8B-B14F-4D97-AF65-F5344CB8AC3E}">
        <p14:creationId xmlns:p14="http://schemas.microsoft.com/office/powerpoint/2010/main" val="4145622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9FC6A806-BABA-4CCC-B9F9-FB46DD522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0850" y="1883214"/>
            <a:ext cx="6210300" cy="1457325"/>
          </a:xfrm>
          <a:prstGeom prst="rect">
            <a:avLst/>
          </a:prstGeom>
        </p:spPr>
      </p:pic>
      <p:sp>
        <p:nvSpPr>
          <p:cNvPr id="6" name="Slide Number Placeholder 5">
            <a:extLst>
              <a:ext uri="{FF2B5EF4-FFF2-40B4-BE49-F238E27FC236}">
                <a16:creationId xmlns:a16="http://schemas.microsoft.com/office/drawing/2014/main" id="{261C5C26-9ADF-4F6A-AEC4-D64D6D0FB78E}"/>
              </a:ext>
            </a:extLst>
          </p:cNvPr>
          <p:cNvSpPr>
            <a:spLocks noGrp="1"/>
          </p:cNvSpPr>
          <p:nvPr>
            <p:ph type="sldNum" sz="quarter" idx="12"/>
          </p:nvPr>
        </p:nvSpPr>
        <p:spPr/>
        <p:txBody>
          <a:bodyPr/>
          <a:lstStyle/>
          <a:p>
            <a:r>
              <a:rPr lang="en-GB" dirty="0"/>
              <a:t>Page </a:t>
            </a:r>
            <a:fld id="{DC080AB5-F645-4CC4-9BAA-3E07517B0AAC}" type="slidenum">
              <a:rPr lang="en-GB" smtClean="0"/>
              <a:t>1</a:t>
            </a:fld>
            <a:endParaRPr lang="en-GB" dirty="0"/>
          </a:p>
        </p:txBody>
      </p:sp>
      <p:sp>
        <p:nvSpPr>
          <p:cNvPr id="2" name="TextBox 1">
            <a:extLst>
              <a:ext uri="{FF2B5EF4-FFF2-40B4-BE49-F238E27FC236}">
                <a16:creationId xmlns:a16="http://schemas.microsoft.com/office/drawing/2014/main" id="{4B5CA319-60DB-44E2-B48E-F30B9DA32355}"/>
              </a:ext>
            </a:extLst>
          </p:cNvPr>
          <p:cNvSpPr txBox="1"/>
          <p:nvPr/>
        </p:nvSpPr>
        <p:spPr>
          <a:xfrm>
            <a:off x="2648261" y="3950343"/>
            <a:ext cx="6895477" cy="646331"/>
          </a:xfrm>
          <a:prstGeom prst="rect">
            <a:avLst/>
          </a:prstGeom>
          <a:noFill/>
        </p:spPr>
        <p:txBody>
          <a:bodyPr wrap="none" rtlCol="0">
            <a:spAutoFit/>
          </a:bodyPr>
          <a:lstStyle/>
          <a:p>
            <a:r>
              <a:rPr lang="en-US" sz="3600" dirty="0">
                <a:solidFill>
                  <a:srgbClr val="9C0135"/>
                </a:solidFill>
                <a:latin typeface="Brush Script MT" panose="03060802040406070304" pitchFamily="66" charset="0"/>
              </a:rPr>
              <a:t>“A startup with 20 plus years of experience”</a:t>
            </a:r>
            <a:endParaRPr lang="en-GB" sz="3600" dirty="0">
              <a:solidFill>
                <a:srgbClr val="9C0135"/>
              </a:solidFill>
              <a:latin typeface="Brush Script MT" panose="03060802040406070304" pitchFamily="66" charset="0"/>
            </a:endParaRPr>
          </a:p>
        </p:txBody>
      </p:sp>
    </p:spTree>
    <p:extLst>
      <p:ext uri="{BB962C8B-B14F-4D97-AF65-F5344CB8AC3E}">
        <p14:creationId xmlns:p14="http://schemas.microsoft.com/office/powerpoint/2010/main" val="2169683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031" y="142386"/>
            <a:ext cx="10515600" cy="1325563"/>
          </a:xfrm>
        </p:spPr>
        <p:txBody>
          <a:bodyPr>
            <a:normAutofit/>
          </a:bodyPr>
          <a:lstStyle/>
          <a:p>
            <a:r>
              <a:rPr lang="en-US" dirty="0">
                <a:solidFill>
                  <a:srgbClr val="990033"/>
                </a:solidFill>
                <a:latin typeface="Rockwell" panose="02060603020205020403" pitchFamily="18" charset="0"/>
                <a:ea typeface="+mn-ea"/>
                <a:cs typeface="+mn-cs"/>
              </a:rPr>
              <a:t>Services</a:t>
            </a:r>
          </a:p>
        </p:txBody>
      </p:sp>
      <p:sp>
        <p:nvSpPr>
          <p:cNvPr id="3" name="Content Placeholder 2"/>
          <p:cNvSpPr>
            <a:spLocks noGrp="1"/>
          </p:cNvSpPr>
          <p:nvPr>
            <p:ph idx="1"/>
          </p:nvPr>
        </p:nvSpPr>
        <p:spPr>
          <a:xfrm>
            <a:off x="719599" y="1333255"/>
            <a:ext cx="10515600" cy="4351338"/>
          </a:xfrm>
        </p:spPr>
        <p:txBody>
          <a:bodyPr>
            <a:normAutofit fontScale="92500" lnSpcReduction="20000"/>
          </a:bodyPr>
          <a:lstStyle/>
          <a:p>
            <a:r>
              <a:rPr lang="en-US" dirty="0"/>
              <a:t>Dialysis Center of Excellence set up complete project &amp; medical management in Cyprus:</a:t>
            </a:r>
          </a:p>
          <a:p>
            <a:pPr lvl="1"/>
            <a:r>
              <a:rPr lang="en-US" dirty="0"/>
              <a:t>Infrastructure</a:t>
            </a:r>
          </a:p>
          <a:p>
            <a:pPr lvl="1"/>
            <a:r>
              <a:rPr lang="en-US" dirty="0"/>
              <a:t>Implementation of standard operating procedures</a:t>
            </a:r>
          </a:p>
          <a:p>
            <a:pPr lvl="1"/>
            <a:r>
              <a:rPr lang="en-US" dirty="0"/>
              <a:t>Medical Equipment purchase </a:t>
            </a:r>
          </a:p>
          <a:p>
            <a:pPr lvl="1"/>
            <a:r>
              <a:rPr lang="en-US" dirty="0"/>
              <a:t>Recruitment of needed resources</a:t>
            </a:r>
          </a:p>
          <a:p>
            <a:pPr lvl="1"/>
            <a:r>
              <a:rPr lang="en-US" dirty="0"/>
              <a:t>Operations &amp; Management of the Center</a:t>
            </a:r>
          </a:p>
          <a:p>
            <a:pPr marL="457200" lvl="1" indent="0">
              <a:buNone/>
            </a:pPr>
            <a:endParaRPr lang="en-US" dirty="0"/>
          </a:p>
          <a:p>
            <a:r>
              <a:rPr lang="en-US" dirty="0"/>
              <a:t>Expertise in set up IVF Center Of Excellence</a:t>
            </a:r>
            <a:r>
              <a:rPr lang="en-US"/>
              <a:t>, Catheterization Labs, Open Heart &amp; Chemotherapy </a:t>
            </a:r>
            <a:r>
              <a:rPr lang="en-US" dirty="0"/>
              <a:t>U</a:t>
            </a:r>
            <a:r>
              <a:rPr lang="en-US"/>
              <a:t>nits</a:t>
            </a:r>
            <a:endParaRPr lang="en-US" dirty="0"/>
          </a:p>
          <a:p>
            <a:pPr marL="0" indent="0">
              <a:buNone/>
            </a:pPr>
            <a:endParaRPr lang="en-US" dirty="0"/>
          </a:p>
          <a:p>
            <a:r>
              <a:rPr lang="en-US" dirty="0"/>
              <a:t>Turnkey projects with medical consultancy : Hospitals, stand-alone centers,…</a:t>
            </a:r>
          </a:p>
          <a:p>
            <a:endParaRPr lang="en-US" dirty="0"/>
          </a:p>
        </p:txBody>
      </p:sp>
      <p:sp>
        <p:nvSpPr>
          <p:cNvPr id="4" name="Slide Number Placeholder 3"/>
          <p:cNvSpPr>
            <a:spLocks noGrp="1"/>
          </p:cNvSpPr>
          <p:nvPr>
            <p:ph type="sldNum" sz="quarter" idx="12"/>
          </p:nvPr>
        </p:nvSpPr>
        <p:spPr/>
        <p:txBody>
          <a:bodyPr/>
          <a:lstStyle/>
          <a:p>
            <a:fld id="{DC080AB5-F645-4CC4-9BAA-3E07517B0AAC}" type="slidenum">
              <a:rPr lang="en-GB" smtClean="0"/>
              <a:t>10</a:t>
            </a:fld>
            <a:endParaRPr lang="en-GB"/>
          </a:p>
        </p:txBody>
      </p:sp>
      <p:pic>
        <p:nvPicPr>
          <p:cNvPr id="5" name="Picture 4" descr="Logo&#10;&#10;Description automatically generated">
            <a:extLst>
              <a:ext uri="{FF2B5EF4-FFF2-40B4-BE49-F238E27FC236}">
                <a16:creationId xmlns:a16="http://schemas.microsoft.com/office/drawing/2014/main" id="{5435062F-EEE4-4815-8051-E5B449AF38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9599" y="6031080"/>
            <a:ext cx="1276350" cy="299512"/>
          </a:xfrm>
          <a:prstGeom prst="rect">
            <a:avLst/>
          </a:prstGeom>
        </p:spPr>
      </p:pic>
      <p:cxnSp>
        <p:nvCxnSpPr>
          <p:cNvPr id="6" name="Straight Connector 5">
            <a:extLst>
              <a:ext uri="{FF2B5EF4-FFF2-40B4-BE49-F238E27FC236}">
                <a16:creationId xmlns:a16="http://schemas.microsoft.com/office/drawing/2014/main" id="{1DD673F6-6A78-401C-8AB9-5CE369F08072}"/>
              </a:ext>
            </a:extLst>
          </p:cNvPr>
          <p:cNvCxnSpPr>
            <a:endCxn id="5" idx="1"/>
          </p:cNvCxnSpPr>
          <p:nvPr/>
        </p:nvCxnSpPr>
        <p:spPr>
          <a:xfrm>
            <a:off x="0" y="6180836"/>
            <a:ext cx="719599"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632F15B-E4A4-4B1F-8106-EC8B70CABF79}"/>
              </a:ext>
            </a:extLst>
          </p:cNvPr>
          <p:cNvCxnSpPr>
            <a:cxnSpLocks/>
          </p:cNvCxnSpPr>
          <p:nvPr/>
        </p:nvCxnSpPr>
        <p:spPr>
          <a:xfrm>
            <a:off x="1995949" y="6180836"/>
            <a:ext cx="10196051"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3605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990033"/>
                </a:solidFill>
                <a:latin typeface="Rockwell" panose="02060603020205020403" pitchFamily="18" charset="0"/>
                <a:ea typeface="+mn-ea"/>
                <a:cs typeface="+mn-cs"/>
              </a:rPr>
              <a:t>Therapeutic lines coverage</a:t>
            </a:r>
          </a:p>
        </p:txBody>
      </p:sp>
      <p:sp>
        <p:nvSpPr>
          <p:cNvPr id="3" name="Content Placeholder 2"/>
          <p:cNvSpPr>
            <a:spLocks noGrp="1"/>
          </p:cNvSpPr>
          <p:nvPr>
            <p:ph idx="1"/>
          </p:nvPr>
        </p:nvSpPr>
        <p:spPr/>
        <p:txBody>
          <a:bodyPr/>
          <a:lstStyle/>
          <a:p>
            <a:r>
              <a:rPr lang="en-US" sz="2400" dirty="0">
                <a:solidFill>
                  <a:srgbClr val="990033"/>
                </a:solidFill>
                <a:latin typeface="Rockwell" panose="02060603020205020403" pitchFamily="18" charset="0"/>
              </a:rPr>
              <a:t>Esthetic</a:t>
            </a:r>
          </a:p>
          <a:p>
            <a:pPr lvl="1"/>
            <a:r>
              <a:rPr lang="en-US" dirty="0"/>
              <a:t>Fillers</a:t>
            </a:r>
          </a:p>
          <a:p>
            <a:r>
              <a:rPr lang="en-US" sz="2400" dirty="0">
                <a:solidFill>
                  <a:srgbClr val="990033"/>
                </a:solidFill>
                <a:latin typeface="Rockwell" panose="02060603020205020403" pitchFamily="18" charset="0"/>
              </a:rPr>
              <a:t>Medical Diagnostics</a:t>
            </a:r>
          </a:p>
          <a:p>
            <a:pPr lvl="1"/>
            <a:r>
              <a:rPr lang="en-US" dirty="0"/>
              <a:t>Contrast Media</a:t>
            </a:r>
          </a:p>
          <a:p>
            <a:r>
              <a:rPr lang="en-US" sz="2400" dirty="0">
                <a:solidFill>
                  <a:srgbClr val="990033"/>
                </a:solidFill>
                <a:latin typeface="Rockwell" panose="02060603020205020403" pitchFamily="18" charset="0"/>
              </a:rPr>
              <a:t>Sports Medicine Orthopedic</a:t>
            </a:r>
          </a:p>
          <a:p>
            <a:r>
              <a:rPr lang="en-US" sz="2400" dirty="0">
                <a:solidFill>
                  <a:srgbClr val="990033"/>
                </a:solidFill>
                <a:latin typeface="Rockwell" panose="02060603020205020403" pitchFamily="18" charset="0"/>
              </a:rPr>
              <a:t>RFID Tags solutions</a:t>
            </a:r>
          </a:p>
          <a:p>
            <a:r>
              <a:rPr lang="en-US" sz="2400" dirty="0">
                <a:solidFill>
                  <a:srgbClr val="990033"/>
                </a:solidFill>
                <a:latin typeface="Rockwell" panose="02060603020205020403" pitchFamily="18" charset="0"/>
              </a:rPr>
              <a:t>Infection Control &amp; Sterilization</a:t>
            </a:r>
          </a:p>
          <a:p>
            <a:r>
              <a:rPr lang="en-US" sz="2400" dirty="0">
                <a:solidFill>
                  <a:srgbClr val="990033"/>
                </a:solidFill>
                <a:latin typeface="Rockwell" panose="02060603020205020403" pitchFamily="18" charset="0"/>
              </a:rPr>
              <a:t>Surgery</a:t>
            </a:r>
          </a:p>
          <a:p>
            <a:pPr marL="0" indent="0">
              <a:buNone/>
            </a:pPr>
            <a:endParaRPr lang="en-US" sz="2400" dirty="0">
              <a:solidFill>
                <a:srgbClr val="990033"/>
              </a:solidFill>
              <a:latin typeface="Rockwell" panose="02060603020205020403" pitchFamily="18" charset="0"/>
            </a:endParaRPr>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DC080AB5-F645-4CC4-9BAA-3E07517B0AAC}" type="slidenum">
              <a:rPr lang="en-GB" smtClean="0"/>
              <a:t>11</a:t>
            </a:fld>
            <a:endParaRPr lang="en-GB"/>
          </a:p>
        </p:txBody>
      </p:sp>
    </p:spTree>
    <p:extLst>
      <p:ext uri="{BB962C8B-B14F-4D97-AF65-F5344CB8AC3E}">
        <p14:creationId xmlns:p14="http://schemas.microsoft.com/office/powerpoint/2010/main" val="3289465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5435062F-EEE4-4815-8051-E5B449AF38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843" y="6330722"/>
            <a:ext cx="1276350" cy="299512"/>
          </a:xfrm>
          <a:prstGeom prst="rect">
            <a:avLst/>
          </a:prstGeom>
        </p:spPr>
      </p:pic>
      <p:cxnSp>
        <p:nvCxnSpPr>
          <p:cNvPr id="4" name="Straight Connector 3">
            <a:extLst>
              <a:ext uri="{FF2B5EF4-FFF2-40B4-BE49-F238E27FC236}">
                <a16:creationId xmlns:a16="http://schemas.microsoft.com/office/drawing/2014/main" id="{1DD673F6-6A78-401C-8AB9-5CE369F08072}"/>
              </a:ext>
            </a:extLst>
          </p:cNvPr>
          <p:cNvCxnSpPr/>
          <p:nvPr/>
        </p:nvCxnSpPr>
        <p:spPr>
          <a:xfrm>
            <a:off x="-67970" y="6450466"/>
            <a:ext cx="719599"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632F15B-E4A4-4B1F-8106-EC8B70CABF79}"/>
              </a:ext>
            </a:extLst>
          </p:cNvPr>
          <p:cNvCxnSpPr>
            <a:cxnSpLocks/>
          </p:cNvCxnSpPr>
          <p:nvPr/>
        </p:nvCxnSpPr>
        <p:spPr>
          <a:xfrm>
            <a:off x="2052732" y="6450466"/>
            <a:ext cx="10196051"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9A3E2B7-93BE-4187-BC8E-4359CE2B84F1}"/>
              </a:ext>
            </a:extLst>
          </p:cNvPr>
          <p:cNvSpPr/>
          <p:nvPr/>
        </p:nvSpPr>
        <p:spPr>
          <a:xfrm>
            <a:off x="0" y="175098"/>
            <a:ext cx="291830" cy="1060311"/>
          </a:xfrm>
          <a:prstGeom prst="rect">
            <a:avLst/>
          </a:prstGeom>
          <a:solidFill>
            <a:schemeClr val="accent2">
              <a:lumMod val="50000"/>
            </a:schemeClr>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lide Number Placeholder 10">
            <a:extLst>
              <a:ext uri="{FF2B5EF4-FFF2-40B4-BE49-F238E27FC236}">
                <a16:creationId xmlns:a16="http://schemas.microsoft.com/office/drawing/2014/main" id="{87B918BC-7F89-4B2C-A498-F80B3B27FD31}"/>
              </a:ext>
            </a:extLst>
          </p:cNvPr>
          <p:cNvSpPr>
            <a:spLocks noGrp="1"/>
          </p:cNvSpPr>
          <p:nvPr>
            <p:ph type="sldNum" sz="quarter" idx="12"/>
          </p:nvPr>
        </p:nvSpPr>
        <p:spPr/>
        <p:txBody>
          <a:bodyPr/>
          <a:lstStyle/>
          <a:p>
            <a:r>
              <a:rPr lang="en-GB" dirty="0"/>
              <a:t>Page </a:t>
            </a:r>
            <a:fld id="{DC080AB5-F645-4CC4-9BAA-3E07517B0AAC}" type="slidenum">
              <a:rPr lang="en-GB" smtClean="0"/>
              <a:t>12</a:t>
            </a:fld>
            <a:endParaRPr lang="en-GB" dirty="0"/>
          </a:p>
        </p:txBody>
      </p:sp>
      <p:sp>
        <p:nvSpPr>
          <p:cNvPr id="10" name="TextBox 9">
            <a:extLst>
              <a:ext uri="{FF2B5EF4-FFF2-40B4-BE49-F238E27FC236}">
                <a16:creationId xmlns:a16="http://schemas.microsoft.com/office/drawing/2014/main" id="{B6E74BA3-381E-4243-875B-B098CEA14BD4}"/>
              </a:ext>
            </a:extLst>
          </p:cNvPr>
          <p:cNvSpPr txBox="1"/>
          <p:nvPr/>
        </p:nvSpPr>
        <p:spPr>
          <a:xfrm>
            <a:off x="460375" y="7937"/>
            <a:ext cx="10617933" cy="892552"/>
          </a:xfrm>
          <a:prstGeom prst="rect">
            <a:avLst/>
          </a:prstGeom>
          <a:noFill/>
        </p:spPr>
        <p:txBody>
          <a:bodyPr wrap="square" rtlCol="0">
            <a:spAutoFit/>
          </a:bodyPr>
          <a:lstStyle/>
          <a:p>
            <a:r>
              <a:rPr lang="en-US" sz="4400" dirty="0">
                <a:solidFill>
                  <a:srgbClr val="990033"/>
                </a:solidFill>
                <a:latin typeface="Rockwell" panose="02060603020205020403" pitchFamily="18" charset="0"/>
              </a:rPr>
              <a:t>Brands – Partnership </a:t>
            </a:r>
          </a:p>
          <a:p>
            <a:endParaRPr lang="en-GB" sz="800" dirty="0"/>
          </a:p>
        </p:txBody>
      </p:sp>
      <p:sp>
        <p:nvSpPr>
          <p:cNvPr id="13" name="TextBox 12">
            <a:extLst>
              <a:ext uri="{FF2B5EF4-FFF2-40B4-BE49-F238E27FC236}">
                <a16:creationId xmlns:a16="http://schemas.microsoft.com/office/drawing/2014/main" id="{C097F359-0B0A-439E-AF2F-6BE8C90F08E1}"/>
              </a:ext>
            </a:extLst>
          </p:cNvPr>
          <p:cNvSpPr txBox="1"/>
          <p:nvPr/>
        </p:nvSpPr>
        <p:spPr>
          <a:xfrm>
            <a:off x="585752" y="1472928"/>
            <a:ext cx="6104106" cy="646331"/>
          </a:xfrm>
          <a:prstGeom prst="rect">
            <a:avLst/>
          </a:prstGeom>
          <a:noFill/>
        </p:spPr>
        <p:txBody>
          <a:bodyPr wrap="square">
            <a:spAutoFit/>
          </a:bodyPr>
          <a:lstStyle>
            <a:defPPr>
              <a:defRPr lang="en-US"/>
            </a:defPPr>
            <a:lvl1pPr>
              <a:defRPr>
                <a:solidFill>
                  <a:srgbClr val="212121"/>
                </a:solidFill>
                <a:effectLst/>
                <a:latin typeface="Rockwell" panose="02060603020205020403" pitchFamily="18" charset="0"/>
                <a:ea typeface="Times New Roman" panose="02020603050405020304" pitchFamily="18" charset="0"/>
              </a:defRPr>
            </a:lvl1pPr>
          </a:lstStyle>
          <a:p>
            <a:r>
              <a:rPr lang="en-US" dirty="0"/>
              <a:t>EBERLE GmbH &amp; Co. KG manufactures medical devices for minimally invasive surgery and orthopedics</a:t>
            </a:r>
            <a:endParaRPr lang="en-GB" dirty="0"/>
          </a:p>
        </p:txBody>
      </p:sp>
      <p:pic>
        <p:nvPicPr>
          <p:cNvPr id="18" name="Picture 17">
            <a:extLst>
              <a:ext uri="{FF2B5EF4-FFF2-40B4-BE49-F238E27FC236}">
                <a16:creationId xmlns:a16="http://schemas.microsoft.com/office/drawing/2014/main" id="{645792B8-FD81-4DD0-9182-E94DC7F965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55" y="997889"/>
            <a:ext cx="2509138" cy="475039"/>
          </a:xfrm>
          <a:prstGeom prst="rect">
            <a:avLst/>
          </a:prstGeom>
        </p:spPr>
      </p:pic>
      <p:sp>
        <p:nvSpPr>
          <p:cNvPr id="20" name="TextBox 19">
            <a:extLst>
              <a:ext uri="{FF2B5EF4-FFF2-40B4-BE49-F238E27FC236}">
                <a16:creationId xmlns:a16="http://schemas.microsoft.com/office/drawing/2014/main" id="{8A745653-3BFD-4CE6-98B3-B67D3EC92F05}"/>
              </a:ext>
            </a:extLst>
          </p:cNvPr>
          <p:cNvSpPr txBox="1"/>
          <p:nvPr/>
        </p:nvSpPr>
        <p:spPr>
          <a:xfrm>
            <a:off x="613689" y="2930398"/>
            <a:ext cx="8324185" cy="646331"/>
          </a:xfrm>
          <a:prstGeom prst="rect">
            <a:avLst/>
          </a:prstGeom>
          <a:noFill/>
        </p:spPr>
        <p:txBody>
          <a:bodyPr wrap="square">
            <a:spAutoFit/>
          </a:bodyPr>
          <a:lstStyle>
            <a:defPPr>
              <a:defRPr lang="en-US"/>
            </a:defPPr>
            <a:lvl1pPr>
              <a:defRPr>
                <a:solidFill>
                  <a:srgbClr val="212121"/>
                </a:solidFill>
                <a:effectLst/>
                <a:latin typeface="Rockwell" panose="02060603020205020403" pitchFamily="18" charset="0"/>
                <a:ea typeface="Times New Roman" panose="02020603050405020304" pitchFamily="18" charset="0"/>
              </a:defRPr>
            </a:lvl1pPr>
          </a:lstStyle>
          <a:p>
            <a:r>
              <a:rPr lang="en-US" dirty="0"/>
              <a:t>REJOIN provides specialized sports medicine &amp; minimally invasive orthopedic solutions for global healthcare professionals</a:t>
            </a:r>
            <a:endParaRPr lang="en-GB" dirty="0"/>
          </a:p>
        </p:txBody>
      </p:sp>
      <p:pic>
        <p:nvPicPr>
          <p:cNvPr id="23" name="Picture 22">
            <a:extLst>
              <a:ext uri="{FF2B5EF4-FFF2-40B4-BE49-F238E27FC236}">
                <a16:creationId xmlns:a16="http://schemas.microsoft.com/office/drawing/2014/main" id="{98C8CA16-995E-4CCE-AD40-24C86B252663}"/>
              </a:ext>
            </a:extLst>
          </p:cNvPr>
          <p:cNvPicPr>
            <a:picLocks noChangeAspect="1"/>
          </p:cNvPicPr>
          <p:nvPr/>
        </p:nvPicPr>
        <p:blipFill>
          <a:blip r:embed="rId4"/>
          <a:stretch>
            <a:fillRect/>
          </a:stretch>
        </p:blipFill>
        <p:spPr>
          <a:xfrm>
            <a:off x="585755" y="2011590"/>
            <a:ext cx="2376291" cy="942975"/>
          </a:xfrm>
          <a:prstGeom prst="rect">
            <a:avLst/>
          </a:prstGeom>
        </p:spPr>
      </p:pic>
      <p:sp>
        <p:nvSpPr>
          <p:cNvPr id="3" name="AutoShape 2" descr="Sorme Cosmetics - California Trade Allia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975" y="3572325"/>
            <a:ext cx="2140086" cy="1130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a:extLst>
              <a:ext uri="{FF2B5EF4-FFF2-40B4-BE49-F238E27FC236}">
                <a16:creationId xmlns:a16="http://schemas.microsoft.com/office/drawing/2014/main" id="{C097F359-0B0A-439E-AF2F-6BE8C90F08E1}"/>
              </a:ext>
            </a:extLst>
          </p:cNvPr>
          <p:cNvSpPr txBox="1"/>
          <p:nvPr/>
        </p:nvSpPr>
        <p:spPr>
          <a:xfrm>
            <a:off x="585752" y="4249542"/>
            <a:ext cx="7315600" cy="646331"/>
          </a:xfrm>
          <a:prstGeom prst="rect">
            <a:avLst/>
          </a:prstGeom>
          <a:noFill/>
        </p:spPr>
        <p:txBody>
          <a:bodyPr wrap="square">
            <a:spAutoFit/>
          </a:bodyPr>
          <a:lstStyle>
            <a:defPPr>
              <a:defRPr lang="en-US"/>
            </a:defPPr>
            <a:lvl1pPr>
              <a:defRPr>
                <a:solidFill>
                  <a:srgbClr val="212121"/>
                </a:solidFill>
                <a:effectLst/>
                <a:latin typeface="Rockwell" panose="02060603020205020403" pitchFamily="18" charset="0"/>
                <a:ea typeface="Times New Roman" panose="02020603050405020304" pitchFamily="18" charset="0"/>
              </a:defRPr>
            </a:lvl1pPr>
          </a:lstStyle>
          <a:p>
            <a:r>
              <a:rPr lang="en-US" dirty="0"/>
              <a:t>Treatment cosmetics infused with vitamins, antioxidants and natural minerals and oils </a:t>
            </a:r>
            <a:endParaRPr lang="en-GB" dirty="0"/>
          </a:p>
        </p:txBody>
      </p:sp>
      <p:pic>
        <p:nvPicPr>
          <p:cNvPr id="1029" name="Picture 5" descr="Alt tex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1569" y="4895873"/>
            <a:ext cx="2634518" cy="61937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C097F359-0B0A-439E-AF2F-6BE8C90F08E1}"/>
              </a:ext>
            </a:extLst>
          </p:cNvPr>
          <p:cNvSpPr txBox="1"/>
          <p:nvPr/>
        </p:nvSpPr>
        <p:spPr>
          <a:xfrm>
            <a:off x="617908" y="5494963"/>
            <a:ext cx="7315600" cy="646331"/>
          </a:xfrm>
          <a:prstGeom prst="rect">
            <a:avLst/>
          </a:prstGeom>
          <a:noFill/>
        </p:spPr>
        <p:txBody>
          <a:bodyPr wrap="square">
            <a:spAutoFit/>
          </a:bodyPr>
          <a:lstStyle>
            <a:defPPr>
              <a:defRPr lang="en-US"/>
            </a:defPPr>
            <a:lvl1pPr>
              <a:defRPr>
                <a:solidFill>
                  <a:srgbClr val="212121"/>
                </a:solidFill>
                <a:effectLst/>
                <a:latin typeface="Rockwell" panose="02060603020205020403" pitchFamily="18" charset="0"/>
                <a:ea typeface="Times New Roman" panose="02020603050405020304" pitchFamily="18" charset="0"/>
              </a:defRPr>
            </a:lvl1pPr>
          </a:lstStyle>
          <a:p>
            <a:r>
              <a:rPr lang="en-US" dirty="0" err="1"/>
              <a:t>Refineé</a:t>
            </a:r>
            <a:r>
              <a:rPr lang="en-US" dirty="0"/>
              <a:t> Age Reversing Skin Care uses the most exceptional quality natural botanical extracts from plants and sea life</a:t>
            </a:r>
            <a:endParaRPr lang="en-GB" dirty="0"/>
          </a:p>
        </p:txBody>
      </p:sp>
      <p:sp>
        <p:nvSpPr>
          <p:cNvPr id="5" name="AutoShape 2" descr="https://www.capsahealthcare.com/wp-content/uploads/2018/09/header-logo.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50757" y="787800"/>
            <a:ext cx="3062656" cy="685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a:extLst>
              <a:ext uri="{FF2B5EF4-FFF2-40B4-BE49-F238E27FC236}">
                <a16:creationId xmlns:a16="http://schemas.microsoft.com/office/drawing/2014/main" id="{C097F359-0B0A-439E-AF2F-6BE8C90F08E1}"/>
              </a:ext>
            </a:extLst>
          </p:cNvPr>
          <p:cNvSpPr txBox="1"/>
          <p:nvPr/>
        </p:nvSpPr>
        <p:spPr>
          <a:xfrm>
            <a:off x="7061782" y="1505476"/>
            <a:ext cx="6104106" cy="646331"/>
          </a:xfrm>
          <a:prstGeom prst="rect">
            <a:avLst/>
          </a:prstGeom>
          <a:noFill/>
        </p:spPr>
        <p:txBody>
          <a:bodyPr wrap="square">
            <a:spAutoFit/>
          </a:bodyPr>
          <a:lstStyle>
            <a:defPPr>
              <a:defRPr lang="en-US"/>
            </a:defPPr>
            <a:lvl1pPr>
              <a:defRPr>
                <a:solidFill>
                  <a:srgbClr val="212121"/>
                </a:solidFill>
                <a:effectLst/>
                <a:latin typeface="Rockwell" panose="02060603020205020403" pitchFamily="18" charset="0"/>
                <a:ea typeface="Times New Roman" panose="02020603050405020304" pitchFamily="18" charset="0"/>
              </a:defRPr>
            </a:lvl1pPr>
          </a:lstStyle>
          <a:p>
            <a:r>
              <a:rPr lang="en-US" dirty="0"/>
              <a:t>Pioneer in the health IT, Medication </a:t>
            </a:r>
          </a:p>
          <a:p>
            <a:r>
              <a:rPr lang="en-US" dirty="0"/>
              <a:t>Management and pharmacy automation</a:t>
            </a:r>
            <a:endParaRPr lang="en-GB" dirty="0"/>
          </a:p>
        </p:txBody>
      </p:sp>
    </p:spTree>
    <p:extLst>
      <p:ext uri="{BB962C8B-B14F-4D97-AF65-F5344CB8AC3E}">
        <p14:creationId xmlns:p14="http://schemas.microsoft.com/office/powerpoint/2010/main" val="861175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5435062F-EEE4-4815-8051-E5B449AF38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9599" y="6031080"/>
            <a:ext cx="1276350" cy="299512"/>
          </a:xfrm>
          <a:prstGeom prst="rect">
            <a:avLst/>
          </a:prstGeom>
        </p:spPr>
      </p:pic>
      <p:cxnSp>
        <p:nvCxnSpPr>
          <p:cNvPr id="4" name="Straight Connector 3">
            <a:extLst>
              <a:ext uri="{FF2B5EF4-FFF2-40B4-BE49-F238E27FC236}">
                <a16:creationId xmlns:a16="http://schemas.microsoft.com/office/drawing/2014/main" id="{1DD673F6-6A78-401C-8AB9-5CE369F08072}"/>
              </a:ext>
            </a:extLst>
          </p:cNvPr>
          <p:cNvCxnSpPr>
            <a:endCxn id="2" idx="1"/>
          </p:cNvCxnSpPr>
          <p:nvPr/>
        </p:nvCxnSpPr>
        <p:spPr>
          <a:xfrm>
            <a:off x="0" y="6180836"/>
            <a:ext cx="719599"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632F15B-E4A4-4B1F-8106-EC8B70CABF79}"/>
              </a:ext>
            </a:extLst>
          </p:cNvPr>
          <p:cNvCxnSpPr>
            <a:cxnSpLocks/>
            <a:stCxn id="2" idx="3"/>
          </p:cNvCxnSpPr>
          <p:nvPr/>
        </p:nvCxnSpPr>
        <p:spPr>
          <a:xfrm>
            <a:off x="1995949" y="6180836"/>
            <a:ext cx="10196051"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9A3E2B7-93BE-4187-BC8E-4359CE2B84F1}"/>
              </a:ext>
            </a:extLst>
          </p:cNvPr>
          <p:cNvSpPr/>
          <p:nvPr/>
        </p:nvSpPr>
        <p:spPr>
          <a:xfrm>
            <a:off x="0" y="175098"/>
            <a:ext cx="291830" cy="1060311"/>
          </a:xfrm>
          <a:prstGeom prst="rect">
            <a:avLst/>
          </a:prstGeom>
          <a:solidFill>
            <a:srgbClr val="990033"/>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990033"/>
              </a:solidFill>
            </a:endParaRPr>
          </a:p>
        </p:txBody>
      </p:sp>
      <p:sp>
        <p:nvSpPr>
          <p:cNvPr id="11" name="Slide Number Placeholder 10">
            <a:extLst>
              <a:ext uri="{FF2B5EF4-FFF2-40B4-BE49-F238E27FC236}">
                <a16:creationId xmlns:a16="http://schemas.microsoft.com/office/drawing/2014/main" id="{87B918BC-7F89-4B2C-A498-F80B3B27FD31}"/>
              </a:ext>
            </a:extLst>
          </p:cNvPr>
          <p:cNvSpPr>
            <a:spLocks noGrp="1"/>
          </p:cNvSpPr>
          <p:nvPr>
            <p:ph type="sldNum" sz="quarter" idx="12"/>
          </p:nvPr>
        </p:nvSpPr>
        <p:spPr/>
        <p:txBody>
          <a:bodyPr/>
          <a:lstStyle/>
          <a:p>
            <a:r>
              <a:rPr lang="en-GB" dirty="0"/>
              <a:t>Page </a:t>
            </a:r>
            <a:fld id="{DC080AB5-F645-4CC4-9BAA-3E07517B0AAC}" type="slidenum">
              <a:rPr lang="en-GB" smtClean="0"/>
              <a:t>2</a:t>
            </a:fld>
            <a:endParaRPr lang="en-GB" dirty="0"/>
          </a:p>
        </p:txBody>
      </p:sp>
      <p:sp>
        <p:nvSpPr>
          <p:cNvPr id="3" name="TextBox 2">
            <a:extLst>
              <a:ext uri="{FF2B5EF4-FFF2-40B4-BE49-F238E27FC236}">
                <a16:creationId xmlns:a16="http://schemas.microsoft.com/office/drawing/2014/main" id="{AD443F7A-4198-43E4-A7A7-CC332B46D9B6}"/>
              </a:ext>
            </a:extLst>
          </p:cNvPr>
          <p:cNvSpPr txBox="1"/>
          <p:nvPr/>
        </p:nvSpPr>
        <p:spPr>
          <a:xfrm>
            <a:off x="447225" y="243588"/>
            <a:ext cx="4192869" cy="923330"/>
          </a:xfrm>
          <a:prstGeom prst="rect">
            <a:avLst/>
          </a:prstGeom>
          <a:noFill/>
        </p:spPr>
        <p:txBody>
          <a:bodyPr wrap="square" rtlCol="0">
            <a:spAutoFit/>
          </a:bodyPr>
          <a:lstStyle/>
          <a:p>
            <a:r>
              <a:rPr lang="en-US" sz="5400" dirty="0">
                <a:solidFill>
                  <a:srgbClr val="990033"/>
                </a:solidFill>
                <a:latin typeface="Rockwell" panose="02060603020205020403" pitchFamily="18" charset="0"/>
              </a:rPr>
              <a:t>Our Mission</a:t>
            </a:r>
            <a:endParaRPr lang="en-GB" sz="1000" dirty="0"/>
          </a:p>
        </p:txBody>
      </p:sp>
      <p:sp>
        <p:nvSpPr>
          <p:cNvPr id="5" name="TextBox 4">
            <a:extLst>
              <a:ext uri="{FF2B5EF4-FFF2-40B4-BE49-F238E27FC236}">
                <a16:creationId xmlns:a16="http://schemas.microsoft.com/office/drawing/2014/main" id="{7C0A974A-2387-4642-B431-EFB2F6E51CC4}"/>
              </a:ext>
            </a:extLst>
          </p:cNvPr>
          <p:cNvSpPr txBox="1"/>
          <p:nvPr/>
        </p:nvSpPr>
        <p:spPr>
          <a:xfrm>
            <a:off x="1357774" y="1303818"/>
            <a:ext cx="8207148" cy="4708981"/>
          </a:xfrm>
          <a:prstGeom prst="rect">
            <a:avLst/>
          </a:prstGeom>
          <a:noFill/>
        </p:spPr>
        <p:txBody>
          <a:bodyPr wrap="square" rtlCol="0">
            <a:spAutoFit/>
          </a:bodyPr>
          <a:lstStyle/>
          <a:p>
            <a:pPr>
              <a:lnSpc>
                <a:spcPct val="150000"/>
              </a:lnSpc>
            </a:pPr>
            <a:r>
              <a:rPr lang="en-US" sz="2000" dirty="0">
                <a:latin typeface="Rockwell" panose="02060603020205020403" pitchFamily="18" charset="0"/>
              </a:rPr>
              <a:t>We are a group of Healthcare Professionals gathered under the umbrella of Med AMS. Our mission is to market and promote medical products and projects in the MENA region where we have been operating for many years now each one in his field of expertise</a:t>
            </a:r>
          </a:p>
          <a:p>
            <a:pPr>
              <a:lnSpc>
                <a:spcPct val="150000"/>
              </a:lnSpc>
            </a:pPr>
            <a:endParaRPr lang="en-US" sz="2000" dirty="0">
              <a:latin typeface="Rockwell" panose="02060603020205020403" pitchFamily="18" charset="0"/>
            </a:endParaRPr>
          </a:p>
          <a:p>
            <a:pPr>
              <a:lnSpc>
                <a:spcPct val="150000"/>
              </a:lnSpc>
            </a:pPr>
            <a:r>
              <a:rPr lang="en-US" sz="2000" dirty="0">
                <a:latin typeface="Rockwell" panose="02060603020205020403" pitchFamily="18" charset="0"/>
              </a:rPr>
              <a:t>We add value by eliminating the technical, cultural, and linguistic barriers thus conveying the information quickly and precisely.</a:t>
            </a:r>
          </a:p>
          <a:p>
            <a:pPr>
              <a:lnSpc>
                <a:spcPct val="150000"/>
              </a:lnSpc>
            </a:pPr>
            <a:r>
              <a:rPr lang="en-US" sz="2000" dirty="0">
                <a:latin typeface="Rockwell" panose="02060603020205020403" pitchFamily="18" charset="0"/>
              </a:rPr>
              <a:t>Our expertise in this field helped us build a very strong and reliable network of partners who can help us market and promote Medical Products in all specialties</a:t>
            </a:r>
            <a:endParaRPr lang="en-GB" sz="2000" dirty="0">
              <a:latin typeface="Rockwell" panose="02060603020205020403" pitchFamily="18" charset="0"/>
            </a:endParaRPr>
          </a:p>
        </p:txBody>
      </p:sp>
    </p:spTree>
    <p:extLst>
      <p:ext uri="{BB962C8B-B14F-4D97-AF65-F5344CB8AC3E}">
        <p14:creationId xmlns:p14="http://schemas.microsoft.com/office/powerpoint/2010/main" val="624595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5435062F-EEE4-4815-8051-E5B449AF38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9599" y="6031080"/>
            <a:ext cx="1276350" cy="299512"/>
          </a:xfrm>
          <a:prstGeom prst="rect">
            <a:avLst/>
          </a:prstGeom>
        </p:spPr>
      </p:pic>
      <p:cxnSp>
        <p:nvCxnSpPr>
          <p:cNvPr id="4" name="Straight Connector 3">
            <a:extLst>
              <a:ext uri="{FF2B5EF4-FFF2-40B4-BE49-F238E27FC236}">
                <a16:creationId xmlns:a16="http://schemas.microsoft.com/office/drawing/2014/main" id="{1DD673F6-6A78-401C-8AB9-5CE369F08072}"/>
              </a:ext>
            </a:extLst>
          </p:cNvPr>
          <p:cNvCxnSpPr>
            <a:endCxn id="2" idx="1"/>
          </p:cNvCxnSpPr>
          <p:nvPr/>
        </p:nvCxnSpPr>
        <p:spPr>
          <a:xfrm>
            <a:off x="0" y="6180836"/>
            <a:ext cx="719599"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632F15B-E4A4-4B1F-8106-EC8B70CABF79}"/>
              </a:ext>
            </a:extLst>
          </p:cNvPr>
          <p:cNvCxnSpPr>
            <a:cxnSpLocks/>
            <a:stCxn id="2" idx="3"/>
          </p:cNvCxnSpPr>
          <p:nvPr/>
        </p:nvCxnSpPr>
        <p:spPr>
          <a:xfrm>
            <a:off x="1995949" y="6180836"/>
            <a:ext cx="10196051"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9A3E2B7-93BE-4187-BC8E-4359CE2B84F1}"/>
              </a:ext>
            </a:extLst>
          </p:cNvPr>
          <p:cNvSpPr/>
          <p:nvPr/>
        </p:nvSpPr>
        <p:spPr>
          <a:xfrm>
            <a:off x="0" y="175098"/>
            <a:ext cx="291830" cy="1060311"/>
          </a:xfrm>
          <a:prstGeom prst="rect">
            <a:avLst/>
          </a:prstGeom>
          <a:solidFill>
            <a:srgbClr val="990033"/>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990033"/>
              </a:solidFill>
            </a:endParaRPr>
          </a:p>
        </p:txBody>
      </p:sp>
      <p:sp>
        <p:nvSpPr>
          <p:cNvPr id="11" name="Slide Number Placeholder 10">
            <a:extLst>
              <a:ext uri="{FF2B5EF4-FFF2-40B4-BE49-F238E27FC236}">
                <a16:creationId xmlns:a16="http://schemas.microsoft.com/office/drawing/2014/main" id="{87B918BC-7F89-4B2C-A498-F80B3B27FD31}"/>
              </a:ext>
            </a:extLst>
          </p:cNvPr>
          <p:cNvSpPr>
            <a:spLocks noGrp="1"/>
          </p:cNvSpPr>
          <p:nvPr>
            <p:ph type="sldNum" sz="quarter" idx="12"/>
          </p:nvPr>
        </p:nvSpPr>
        <p:spPr/>
        <p:txBody>
          <a:bodyPr/>
          <a:lstStyle/>
          <a:p>
            <a:r>
              <a:rPr lang="en-GB" dirty="0"/>
              <a:t>Page </a:t>
            </a:r>
            <a:fld id="{DC080AB5-F645-4CC4-9BAA-3E07517B0AAC}" type="slidenum">
              <a:rPr lang="en-GB" smtClean="0"/>
              <a:t>3</a:t>
            </a:fld>
            <a:endParaRPr lang="en-GB" dirty="0"/>
          </a:p>
        </p:txBody>
      </p:sp>
      <p:sp>
        <p:nvSpPr>
          <p:cNvPr id="3" name="TextBox 2">
            <a:extLst>
              <a:ext uri="{FF2B5EF4-FFF2-40B4-BE49-F238E27FC236}">
                <a16:creationId xmlns:a16="http://schemas.microsoft.com/office/drawing/2014/main" id="{AD443F7A-4198-43E4-A7A7-CC332B46D9B6}"/>
              </a:ext>
            </a:extLst>
          </p:cNvPr>
          <p:cNvSpPr txBox="1"/>
          <p:nvPr/>
        </p:nvSpPr>
        <p:spPr>
          <a:xfrm>
            <a:off x="447225" y="243588"/>
            <a:ext cx="4192869" cy="923330"/>
          </a:xfrm>
          <a:prstGeom prst="rect">
            <a:avLst/>
          </a:prstGeom>
          <a:noFill/>
        </p:spPr>
        <p:txBody>
          <a:bodyPr wrap="square" rtlCol="0">
            <a:spAutoFit/>
          </a:bodyPr>
          <a:lstStyle/>
          <a:p>
            <a:r>
              <a:rPr lang="en-US" sz="5400" dirty="0">
                <a:solidFill>
                  <a:srgbClr val="990033"/>
                </a:solidFill>
                <a:latin typeface="Rockwell" panose="02060603020205020403" pitchFamily="18" charset="0"/>
              </a:rPr>
              <a:t>Location</a:t>
            </a:r>
            <a:endParaRPr lang="en-GB" sz="1000" dirty="0"/>
          </a:p>
        </p:txBody>
      </p:sp>
      <p:sp>
        <p:nvSpPr>
          <p:cNvPr id="5" name="TextBox 4">
            <a:extLst>
              <a:ext uri="{FF2B5EF4-FFF2-40B4-BE49-F238E27FC236}">
                <a16:creationId xmlns:a16="http://schemas.microsoft.com/office/drawing/2014/main" id="{7C0A974A-2387-4642-B431-EFB2F6E51CC4}"/>
              </a:ext>
            </a:extLst>
          </p:cNvPr>
          <p:cNvSpPr txBox="1"/>
          <p:nvPr/>
        </p:nvSpPr>
        <p:spPr>
          <a:xfrm>
            <a:off x="1085399" y="2078697"/>
            <a:ext cx="3749247" cy="2437462"/>
          </a:xfrm>
          <a:prstGeom prst="rect">
            <a:avLst/>
          </a:prstGeom>
          <a:noFill/>
        </p:spPr>
        <p:txBody>
          <a:bodyPr wrap="square" rtlCol="0">
            <a:spAutoFit/>
          </a:bodyPr>
          <a:lstStyle/>
          <a:p>
            <a:pPr>
              <a:lnSpc>
                <a:spcPct val="150000"/>
              </a:lnSpc>
            </a:pPr>
            <a:r>
              <a:rPr lang="en-US" sz="2400" b="1" u="sng" dirty="0">
                <a:latin typeface="Rockwell" panose="02060603020205020403" pitchFamily="18" charset="0"/>
              </a:rPr>
              <a:t>Beirut Office</a:t>
            </a:r>
          </a:p>
          <a:p>
            <a:pPr>
              <a:lnSpc>
                <a:spcPct val="150000"/>
              </a:lnSpc>
            </a:pPr>
            <a:r>
              <a:rPr lang="en-US" sz="2000" dirty="0">
                <a:latin typeface="Rockwell" panose="02060603020205020403" pitchFamily="18" charset="0"/>
              </a:rPr>
              <a:t>Med AMS Ltd.</a:t>
            </a:r>
          </a:p>
          <a:p>
            <a:pPr>
              <a:lnSpc>
                <a:spcPct val="150000"/>
              </a:lnSpc>
            </a:pPr>
            <a:r>
              <a:rPr lang="en-US" sz="2000" dirty="0">
                <a:latin typeface="Rockwell" panose="02060603020205020403" pitchFamily="18" charset="0"/>
              </a:rPr>
              <a:t>Samra Center – Ground Floor</a:t>
            </a:r>
          </a:p>
          <a:p>
            <a:pPr>
              <a:lnSpc>
                <a:spcPct val="150000"/>
              </a:lnSpc>
            </a:pPr>
            <a:r>
              <a:rPr lang="en-US" sz="2000" dirty="0">
                <a:latin typeface="Rockwell" panose="02060603020205020403" pitchFamily="18" charset="0"/>
              </a:rPr>
              <a:t>Fanar – Beirut – Lebanon</a:t>
            </a:r>
          </a:p>
          <a:p>
            <a:pPr>
              <a:lnSpc>
                <a:spcPct val="150000"/>
              </a:lnSpc>
            </a:pPr>
            <a:r>
              <a:rPr lang="en-US" sz="2000" dirty="0" err="1">
                <a:latin typeface="Rockwell" panose="02060603020205020403" pitchFamily="18" charset="0"/>
              </a:rPr>
              <a:t>P.O.Box</a:t>
            </a:r>
            <a:r>
              <a:rPr lang="en-US" sz="2000" dirty="0">
                <a:latin typeface="Rockwell" panose="02060603020205020403" pitchFamily="18" charset="0"/>
              </a:rPr>
              <a:t>: 90815</a:t>
            </a:r>
            <a:endParaRPr lang="en-GB" sz="2000" dirty="0">
              <a:latin typeface="Rockwell" panose="02060603020205020403" pitchFamily="18" charset="0"/>
            </a:endParaRPr>
          </a:p>
        </p:txBody>
      </p:sp>
      <p:sp>
        <p:nvSpPr>
          <p:cNvPr id="10" name="TextBox 9">
            <a:extLst>
              <a:ext uri="{FF2B5EF4-FFF2-40B4-BE49-F238E27FC236}">
                <a16:creationId xmlns:a16="http://schemas.microsoft.com/office/drawing/2014/main" id="{41F9AB37-6B64-4771-ACDA-779E2CE3CE3D}"/>
              </a:ext>
            </a:extLst>
          </p:cNvPr>
          <p:cNvSpPr txBox="1"/>
          <p:nvPr/>
        </p:nvSpPr>
        <p:spPr>
          <a:xfrm>
            <a:off x="7357354" y="2078697"/>
            <a:ext cx="3749247" cy="2437462"/>
          </a:xfrm>
          <a:prstGeom prst="rect">
            <a:avLst/>
          </a:prstGeom>
          <a:noFill/>
        </p:spPr>
        <p:txBody>
          <a:bodyPr wrap="square" rtlCol="0">
            <a:spAutoFit/>
          </a:bodyPr>
          <a:lstStyle/>
          <a:p>
            <a:pPr>
              <a:lnSpc>
                <a:spcPct val="150000"/>
              </a:lnSpc>
            </a:pPr>
            <a:r>
              <a:rPr lang="en-US" sz="2400" b="1" u="sng" dirty="0">
                <a:latin typeface="Rockwell" panose="02060603020205020403" pitchFamily="18" charset="0"/>
              </a:rPr>
              <a:t>Larnaca Office</a:t>
            </a:r>
          </a:p>
          <a:p>
            <a:pPr>
              <a:lnSpc>
                <a:spcPct val="150000"/>
              </a:lnSpc>
            </a:pPr>
            <a:r>
              <a:rPr lang="en-US" sz="2000" dirty="0">
                <a:latin typeface="Rockwell" panose="02060603020205020403" pitchFamily="18" charset="0"/>
              </a:rPr>
              <a:t>Med AMS Ltd.</a:t>
            </a:r>
          </a:p>
          <a:p>
            <a:pPr>
              <a:lnSpc>
                <a:spcPct val="150000"/>
              </a:lnSpc>
            </a:pPr>
            <a:r>
              <a:rPr lang="en-US" sz="2000" dirty="0" err="1">
                <a:latin typeface="Rockwell" panose="02060603020205020403" pitchFamily="18" charset="0"/>
              </a:rPr>
              <a:t>Agion</a:t>
            </a:r>
            <a:r>
              <a:rPr lang="en-US" sz="2000" dirty="0">
                <a:latin typeface="Rockwell" panose="02060603020205020403" pitchFamily="18" charset="0"/>
              </a:rPr>
              <a:t> Panton 17c</a:t>
            </a:r>
          </a:p>
          <a:p>
            <a:pPr>
              <a:lnSpc>
                <a:spcPct val="150000"/>
              </a:lnSpc>
            </a:pPr>
            <a:r>
              <a:rPr lang="en-US" sz="2000" dirty="0" err="1">
                <a:latin typeface="Rockwell" panose="02060603020205020403" pitchFamily="18" charset="0"/>
              </a:rPr>
              <a:t>Aradippou</a:t>
            </a:r>
            <a:r>
              <a:rPr lang="en-US" sz="2000" dirty="0">
                <a:latin typeface="Rockwell" panose="02060603020205020403" pitchFamily="18" charset="0"/>
              </a:rPr>
              <a:t>, Larnaca, Cyprus</a:t>
            </a:r>
          </a:p>
          <a:p>
            <a:pPr>
              <a:lnSpc>
                <a:spcPct val="150000"/>
              </a:lnSpc>
            </a:pPr>
            <a:r>
              <a:rPr lang="en-US" sz="2000" dirty="0" err="1">
                <a:latin typeface="Rockwell" panose="02060603020205020403" pitchFamily="18" charset="0"/>
              </a:rPr>
              <a:t>P.O.Box</a:t>
            </a:r>
            <a:r>
              <a:rPr lang="en-US" sz="2000" dirty="0">
                <a:latin typeface="Rockwell" panose="02060603020205020403" pitchFamily="18" charset="0"/>
              </a:rPr>
              <a:t>: 7101</a:t>
            </a:r>
            <a:endParaRPr lang="en-GB" sz="2000" dirty="0">
              <a:latin typeface="Rockwell" panose="02060603020205020403" pitchFamily="18" charset="0"/>
            </a:endParaRPr>
          </a:p>
        </p:txBody>
      </p:sp>
    </p:spTree>
    <p:extLst>
      <p:ext uri="{BB962C8B-B14F-4D97-AF65-F5344CB8AC3E}">
        <p14:creationId xmlns:p14="http://schemas.microsoft.com/office/powerpoint/2010/main" val="146503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5435062F-EEE4-4815-8051-E5B449AF38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9599" y="6031080"/>
            <a:ext cx="1276350" cy="299512"/>
          </a:xfrm>
          <a:prstGeom prst="rect">
            <a:avLst/>
          </a:prstGeom>
        </p:spPr>
      </p:pic>
      <p:cxnSp>
        <p:nvCxnSpPr>
          <p:cNvPr id="4" name="Straight Connector 3">
            <a:extLst>
              <a:ext uri="{FF2B5EF4-FFF2-40B4-BE49-F238E27FC236}">
                <a16:creationId xmlns:a16="http://schemas.microsoft.com/office/drawing/2014/main" id="{1DD673F6-6A78-401C-8AB9-5CE369F08072}"/>
              </a:ext>
            </a:extLst>
          </p:cNvPr>
          <p:cNvCxnSpPr>
            <a:endCxn id="2" idx="1"/>
          </p:cNvCxnSpPr>
          <p:nvPr/>
        </p:nvCxnSpPr>
        <p:spPr>
          <a:xfrm>
            <a:off x="0" y="6180836"/>
            <a:ext cx="719599"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632F15B-E4A4-4B1F-8106-EC8B70CABF79}"/>
              </a:ext>
            </a:extLst>
          </p:cNvPr>
          <p:cNvCxnSpPr>
            <a:cxnSpLocks/>
            <a:stCxn id="2" idx="3"/>
          </p:cNvCxnSpPr>
          <p:nvPr/>
        </p:nvCxnSpPr>
        <p:spPr>
          <a:xfrm>
            <a:off x="1995949" y="6180836"/>
            <a:ext cx="10196051"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9A3E2B7-93BE-4187-BC8E-4359CE2B84F1}"/>
              </a:ext>
            </a:extLst>
          </p:cNvPr>
          <p:cNvSpPr/>
          <p:nvPr/>
        </p:nvSpPr>
        <p:spPr>
          <a:xfrm>
            <a:off x="0" y="175098"/>
            <a:ext cx="291830" cy="1060311"/>
          </a:xfrm>
          <a:prstGeom prst="rect">
            <a:avLst/>
          </a:prstGeom>
          <a:solidFill>
            <a:schemeClr val="accent2">
              <a:lumMod val="50000"/>
            </a:schemeClr>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lide Number Placeholder 10">
            <a:extLst>
              <a:ext uri="{FF2B5EF4-FFF2-40B4-BE49-F238E27FC236}">
                <a16:creationId xmlns:a16="http://schemas.microsoft.com/office/drawing/2014/main" id="{87B918BC-7F89-4B2C-A498-F80B3B27FD31}"/>
              </a:ext>
            </a:extLst>
          </p:cNvPr>
          <p:cNvSpPr>
            <a:spLocks noGrp="1"/>
          </p:cNvSpPr>
          <p:nvPr>
            <p:ph type="sldNum" sz="quarter" idx="12"/>
          </p:nvPr>
        </p:nvSpPr>
        <p:spPr/>
        <p:txBody>
          <a:bodyPr/>
          <a:lstStyle/>
          <a:p>
            <a:r>
              <a:rPr lang="en-GB" dirty="0"/>
              <a:t>Page </a:t>
            </a:r>
            <a:fld id="{DC080AB5-F645-4CC4-9BAA-3E07517B0AAC}" type="slidenum">
              <a:rPr lang="en-GB" smtClean="0"/>
              <a:t>4</a:t>
            </a:fld>
            <a:endParaRPr lang="en-GB" dirty="0"/>
          </a:p>
        </p:txBody>
      </p:sp>
      <p:sp>
        <p:nvSpPr>
          <p:cNvPr id="8" name="TextBox 7">
            <a:extLst>
              <a:ext uri="{FF2B5EF4-FFF2-40B4-BE49-F238E27FC236}">
                <a16:creationId xmlns:a16="http://schemas.microsoft.com/office/drawing/2014/main" id="{845A53DC-01B5-42E8-AD77-2896B5608E28}"/>
              </a:ext>
            </a:extLst>
          </p:cNvPr>
          <p:cNvSpPr txBox="1"/>
          <p:nvPr/>
        </p:nvSpPr>
        <p:spPr>
          <a:xfrm>
            <a:off x="3394141" y="1519355"/>
            <a:ext cx="7959659" cy="4247317"/>
          </a:xfrm>
          <a:prstGeom prst="rect">
            <a:avLst/>
          </a:prstGeom>
          <a:noFill/>
        </p:spPr>
        <p:txBody>
          <a:bodyPr wrap="square">
            <a:spAutoFit/>
          </a:bodyPr>
          <a:lstStyle/>
          <a:p>
            <a:r>
              <a:rPr lang="en-GB" dirty="0" err="1">
                <a:solidFill>
                  <a:srgbClr val="212121"/>
                </a:solidFill>
                <a:effectLst/>
                <a:latin typeface="Rockwell" panose="02060603020205020403" pitchFamily="18" charset="0"/>
                <a:ea typeface="Times New Roman" panose="02020603050405020304" pitchFamily="18" charset="0"/>
              </a:rPr>
              <a:t>Dr.</a:t>
            </a:r>
            <a:r>
              <a:rPr lang="en-GB" dirty="0">
                <a:solidFill>
                  <a:srgbClr val="212121"/>
                </a:solidFill>
                <a:effectLst/>
                <a:latin typeface="Rockwell" panose="02060603020205020403" pitchFamily="18" charset="0"/>
                <a:ea typeface="Times New Roman" panose="02020603050405020304" pitchFamily="18" charset="0"/>
              </a:rPr>
              <a:t> Wael </a:t>
            </a:r>
            <a:r>
              <a:rPr lang="en-GB" dirty="0" err="1">
                <a:solidFill>
                  <a:srgbClr val="212121"/>
                </a:solidFill>
                <a:effectLst/>
                <a:latin typeface="Rockwell" panose="02060603020205020403" pitchFamily="18" charset="0"/>
                <a:ea typeface="Times New Roman" panose="02020603050405020304" pitchFamily="18" charset="0"/>
              </a:rPr>
              <a:t>Lakkis</a:t>
            </a:r>
            <a:r>
              <a:rPr lang="en-GB" dirty="0">
                <a:solidFill>
                  <a:srgbClr val="212121"/>
                </a:solidFill>
                <a:effectLst/>
                <a:latin typeface="Rockwell" panose="02060603020205020403" pitchFamily="18" charset="0"/>
                <a:ea typeface="Times New Roman" panose="02020603050405020304" pitchFamily="18" charset="0"/>
              </a:rPr>
              <a:t> is a BSc, MD and </a:t>
            </a:r>
            <a:r>
              <a:rPr lang="en-GB" dirty="0" err="1">
                <a:solidFill>
                  <a:srgbClr val="212121"/>
                </a:solidFill>
                <a:effectLst/>
                <a:latin typeface="Rockwell" panose="02060603020205020403" pitchFamily="18" charset="0"/>
                <a:ea typeface="Times New Roman" panose="02020603050405020304" pitchFamily="18" charset="0"/>
              </a:rPr>
              <a:t>Obs</a:t>
            </a:r>
            <a:r>
              <a:rPr lang="en-GB" dirty="0">
                <a:solidFill>
                  <a:srgbClr val="212121"/>
                </a:solidFill>
                <a:effectLst/>
                <a:latin typeface="Rockwell" panose="02060603020205020403" pitchFamily="18" charset="0"/>
                <a:ea typeface="Times New Roman" panose="02020603050405020304" pitchFamily="18" charset="0"/>
              </a:rPr>
              <a:t>-Gyn residency graduate of the American University of Beirut (AUB). He underwent three years of rigorous training in an accredited advanced pelvic surgery program at McGill University, Montreal Canada as well as Saint Raphael Hospital affiliate of Yale University, New Haven, CT, USA. </a:t>
            </a:r>
            <a:endParaRPr lang="en-GB" dirty="0">
              <a:effectLst/>
              <a:latin typeface="Rockwell" panose="02060603020205020403" pitchFamily="18" charset="0"/>
              <a:ea typeface="Calibri" panose="020F0502020204030204" pitchFamily="34" charset="0"/>
            </a:endParaRPr>
          </a:p>
          <a:p>
            <a:r>
              <a:rPr lang="en-GB" dirty="0">
                <a:solidFill>
                  <a:srgbClr val="212121"/>
                </a:solidFill>
                <a:effectLst/>
                <a:latin typeface="Rockwell" panose="02060603020205020403" pitchFamily="18" charset="0"/>
                <a:ea typeface="Times New Roman" panose="02020603050405020304" pitchFamily="18" charset="0"/>
              </a:rPr>
              <a:t> </a:t>
            </a:r>
            <a:endParaRPr lang="en-GB" dirty="0">
              <a:effectLst/>
              <a:latin typeface="Rockwell" panose="02060603020205020403" pitchFamily="18" charset="0"/>
              <a:ea typeface="Calibri" panose="020F0502020204030204" pitchFamily="34" charset="0"/>
            </a:endParaRPr>
          </a:p>
          <a:p>
            <a:r>
              <a:rPr lang="en-GB" dirty="0" err="1">
                <a:solidFill>
                  <a:srgbClr val="212121"/>
                </a:solidFill>
                <a:effectLst/>
                <a:latin typeface="Rockwell" panose="02060603020205020403" pitchFamily="18" charset="0"/>
                <a:ea typeface="Times New Roman" panose="02020603050405020304" pitchFamily="18" charset="0"/>
              </a:rPr>
              <a:t>Dr.</a:t>
            </a:r>
            <a:r>
              <a:rPr lang="en-GB" dirty="0">
                <a:solidFill>
                  <a:srgbClr val="212121"/>
                </a:solidFill>
                <a:effectLst/>
                <a:latin typeface="Rockwell" panose="02060603020205020403" pitchFamily="18" charset="0"/>
                <a:ea typeface="Times New Roman" panose="02020603050405020304" pitchFamily="18" charset="0"/>
              </a:rPr>
              <a:t> </a:t>
            </a:r>
            <a:r>
              <a:rPr lang="en-GB" dirty="0" err="1">
                <a:solidFill>
                  <a:srgbClr val="212121"/>
                </a:solidFill>
                <a:effectLst/>
                <a:latin typeface="Rockwell" panose="02060603020205020403" pitchFamily="18" charset="0"/>
                <a:ea typeface="Times New Roman" panose="02020603050405020304" pitchFamily="18" charset="0"/>
              </a:rPr>
              <a:t>Lakkis</a:t>
            </a:r>
            <a:r>
              <a:rPr lang="en-GB" dirty="0">
                <a:solidFill>
                  <a:srgbClr val="212121"/>
                </a:solidFill>
                <a:effectLst/>
                <a:latin typeface="Rockwell" panose="02060603020205020403" pitchFamily="18" charset="0"/>
                <a:ea typeface="Times New Roman" panose="02020603050405020304" pitchFamily="18" charset="0"/>
              </a:rPr>
              <a:t> acquired unique diagnostic skills and specialized surgical techniques in extensive oncologic pelvic surgery, </a:t>
            </a:r>
            <a:r>
              <a:rPr lang="en-GB" dirty="0" err="1">
                <a:solidFill>
                  <a:srgbClr val="212121"/>
                </a:solidFill>
                <a:effectLst/>
                <a:latin typeface="Rockwell" panose="02060603020205020403" pitchFamily="18" charset="0"/>
                <a:ea typeface="Times New Roman" panose="02020603050405020304" pitchFamily="18" charset="0"/>
              </a:rPr>
              <a:t>urogynecology</a:t>
            </a:r>
            <a:r>
              <a:rPr lang="en-GB" dirty="0">
                <a:solidFill>
                  <a:srgbClr val="212121"/>
                </a:solidFill>
                <a:effectLst/>
                <a:latin typeface="Rockwell" panose="02060603020205020403" pitchFamily="18" charset="0"/>
                <a:ea typeface="Times New Roman" panose="02020603050405020304" pitchFamily="18" charset="0"/>
              </a:rPr>
              <a:t> surgery for the treatment of urinary stress incontinence, pelvic floor repair, and advanced minimally invasive endoscopic surgery.</a:t>
            </a:r>
            <a:endParaRPr lang="en-GB" dirty="0">
              <a:effectLst/>
              <a:latin typeface="Rockwell" panose="02060603020205020403" pitchFamily="18" charset="0"/>
              <a:ea typeface="Calibri" panose="020F0502020204030204" pitchFamily="34" charset="0"/>
            </a:endParaRPr>
          </a:p>
          <a:p>
            <a:r>
              <a:rPr lang="en-GB" dirty="0">
                <a:solidFill>
                  <a:srgbClr val="212121"/>
                </a:solidFill>
                <a:effectLst/>
                <a:latin typeface="Rockwell" panose="02060603020205020403" pitchFamily="18" charset="0"/>
                <a:ea typeface="Times New Roman" panose="02020603050405020304" pitchFamily="18" charset="0"/>
              </a:rPr>
              <a:t> </a:t>
            </a:r>
            <a:endParaRPr lang="en-GB" dirty="0">
              <a:effectLst/>
              <a:latin typeface="Rockwell" panose="02060603020205020403" pitchFamily="18" charset="0"/>
              <a:ea typeface="Calibri" panose="020F0502020204030204" pitchFamily="34" charset="0"/>
            </a:endParaRPr>
          </a:p>
          <a:p>
            <a:r>
              <a:rPr lang="en-GB" dirty="0" err="1">
                <a:solidFill>
                  <a:srgbClr val="212121"/>
                </a:solidFill>
                <a:effectLst/>
                <a:latin typeface="Rockwell" panose="02060603020205020403" pitchFamily="18" charset="0"/>
                <a:ea typeface="Times New Roman" panose="02020603050405020304" pitchFamily="18" charset="0"/>
              </a:rPr>
              <a:t>Dr.</a:t>
            </a:r>
            <a:r>
              <a:rPr lang="en-GB" dirty="0">
                <a:solidFill>
                  <a:srgbClr val="212121"/>
                </a:solidFill>
                <a:effectLst/>
                <a:latin typeface="Rockwell" panose="02060603020205020403" pitchFamily="18" charset="0"/>
                <a:ea typeface="Times New Roman" panose="02020603050405020304" pitchFamily="18" charset="0"/>
              </a:rPr>
              <a:t> </a:t>
            </a:r>
            <a:r>
              <a:rPr lang="en-GB" dirty="0" err="1">
                <a:solidFill>
                  <a:srgbClr val="212121"/>
                </a:solidFill>
                <a:effectLst/>
                <a:latin typeface="Rockwell" panose="02060603020205020403" pitchFamily="18" charset="0"/>
                <a:ea typeface="Times New Roman" panose="02020603050405020304" pitchFamily="18" charset="0"/>
              </a:rPr>
              <a:t>Lakkis</a:t>
            </a:r>
            <a:r>
              <a:rPr lang="en-GB" dirty="0">
                <a:solidFill>
                  <a:srgbClr val="212121"/>
                </a:solidFill>
                <a:effectLst/>
                <a:latin typeface="Rockwell" panose="02060603020205020403" pitchFamily="18" charset="0"/>
                <a:ea typeface="Times New Roman" panose="02020603050405020304" pitchFamily="18" charset="0"/>
              </a:rPr>
              <a:t> is licensed in the states of New York and Connecticut and served as an assistant professor at New York Medical College for ten years where he received several teaching and recognition awards including the Golden Apple Award for the best teacher of New York City.</a:t>
            </a:r>
            <a:endParaRPr lang="en-GB" dirty="0">
              <a:effectLst/>
              <a:latin typeface="Rockwell" panose="02060603020205020403" pitchFamily="18" charset="0"/>
              <a:ea typeface="Calibri" panose="020F0502020204030204" pitchFamily="34" charset="0"/>
            </a:endParaRPr>
          </a:p>
        </p:txBody>
      </p:sp>
      <p:sp>
        <p:nvSpPr>
          <p:cNvPr id="10" name="TextBox 9">
            <a:extLst>
              <a:ext uri="{FF2B5EF4-FFF2-40B4-BE49-F238E27FC236}">
                <a16:creationId xmlns:a16="http://schemas.microsoft.com/office/drawing/2014/main" id="{B6E74BA3-381E-4243-875B-B098CEA14BD4}"/>
              </a:ext>
            </a:extLst>
          </p:cNvPr>
          <p:cNvSpPr txBox="1"/>
          <p:nvPr/>
        </p:nvSpPr>
        <p:spPr>
          <a:xfrm>
            <a:off x="495863" y="320532"/>
            <a:ext cx="5486647" cy="769441"/>
          </a:xfrm>
          <a:prstGeom prst="rect">
            <a:avLst/>
          </a:prstGeom>
          <a:noFill/>
        </p:spPr>
        <p:txBody>
          <a:bodyPr wrap="square" rtlCol="0">
            <a:spAutoFit/>
          </a:bodyPr>
          <a:lstStyle/>
          <a:p>
            <a:r>
              <a:rPr lang="en-US" sz="4400" dirty="0">
                <a:solidFill>
                  <a:srgbClr val="990033"/>
                </a:solidFill>
                <a:latin typeface="Rockwell" panose="02060603020205020403" pitchFamily="18" charset="0"/>
              </a:rPr>
              <a:t>Medical Advisor</a:t>
            </a:r>
            <a:endParaRPr lang="en-GB" sz="800" dirty="0"/>
          </a:p>
        </p:txBody>
      </p:sp>
      <p:pic>
        <p:nvPicPr>
          <p:cNvPr id="7" name="Picture 6" descr="A person wearing glasses and a suit&#10;&#10;Description automatically generated with medium confidence">
            <a:extLst>
              <a:ext uri="{FF2B5EF4-FFF2-40B4-BE49-F238E27FC236}">
                <a16:creationId xmlns:a16="http://schemas.microsoft.com/office/drawing/2014/main" id="{C2619867-C9FE-4944-ABC2-506F356869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6154" y="1616205"/>
            <a:ext cx="1836501" cy="2450969"/>
          </a:xfrm>
          <a:prstGeom prst="rect">
            <a:avLst/>
          </a:prstGeom>
        </p:spPr>
      </p:pic>
    </p:spTree>
    <p:extLst>
      <p:ext uri="{BB962C8B-B14F-4D97-AF65-F5344CB8AC3E}">
        <p14:creationId xmlns:p14="http://schemas.microsoft.com/office/powerpoint/2010/main" val="2636397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5435062F-EEE4-4815-8051-E5B449AF38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9599" y="6031080"/>
            <a:ext cx="1276350" cy="299512"/>
          </a:xfrm>
          <a:prstGeom prst="rect">
            <a:avLst/>
          </a:prstGeom>
        </p:spPr>
      </p:pic>
      <p:cxnSp>
        <p:nvCxnSpPr>
          <p:cNvPr id="4" name="Straight Connector 3">
            <a:extLst>
              <a:ext uri="{FF2B5EF4-FFF2-40B4-BE49-F238E27FC236}">
                <a16:creationId xmlns:a16="http://schemas.microsoft.com/office/drawing/2014/main" id="{1DD673F6-6A78-401C-8AB9-5CE369F08072}"/>
              </a:ext>
            </a:extLst>
          </p:cNvPr>
          <p:cNvCxnSpPr>
            <a:endCxn id="2" idx="1"/>
          </p:cNvCxnSpPr>
          <p:nvPr/>
        </p:nvCxnSpPr>
        <p:spPr>
          <a:xfrm>
            <a:off x="0" y="6180836"/>
            <a:ext cx="719599"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632F15B-E4A4-4B1F-8106-EC8B70CABF79}"/>
              </a:ext>
            </a:extLst>
          </p:cNvPr>
          <p:cNvCxnSpPr>
            <a:cxnSpLocks/>
            <a:stCxn id="2" idx="3"/>
          </p:cNvCxnSpPr>
          <p:nvPr/>
        </p:nvCxnSpPr>
        <p:spPr>
          <a:xfrm>
            <a:off x="1995949" y="6180836"/>
            <a:ext cx="10196051"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9A3E2B7-93BE-4187-BC8E-4359CE2B84F1}"/>
              </a:ext>
            </a:extLst>
          </p:cNvPr>
          <p:cNvSpPr/>
          <p:nvPr/>
        </p:nvSpPr>
        <p:spPr>
          <a:xfrm>
            <a:off x="0" y="175098"/>
            <a:ext cx="291830" cy="1060311"/>
          </a:xfrm>
          <a:prstGeom prst="rect">
            <a:avLst/>
          </a:prstGeom>
          <a:solidFill>
            <a:schemeClr val="accent2">
              <a:lumMod val="50000"/>
            </a:schemeClr>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lide Number Placeholder 10">
            <a:extLst>
              <a:ext uri="{FF2B5EF4-FFF2-40B4-BE49-F238E27FC236}">
                <a16:creationId xmlns:a16="http://schemas.microsoft.com/office/drawing/2014/main" id="{87B918BC-7F89-4B2C-A498-F80B3B27FD31}"/>
              </a:ext>
            </a:extLst>
          </p:cNvPr>
          <p:cNvSpPr>
            <a:spLocks noGrp="1"/>
          </p:cNvSpPr>
          <p:nvPr>
            <p:ph type="sldNum" sz="quarter" idx="12"/>
          </p:nvPr>
        </p:nvSpPr>
        <p:spPr/>
        <p:txBody>
          <a:bodyPr/>
          <a:lstStyle/>
          <a:p>
            <a:r>
              <a:rPr lang="en-GB" dirty="0"/>
              <a:t>Page </a:t>
            </a:r>
            <a:fld id="{DC080AB5-F645-4CC4-9BAA-3E07517B0AAC}" type="slidenum">
              <a:rPr lang="en-GB" smtClean="0"/>
              <a:t>5</a:t>
            </a:fld>
            <a:endParaRPr lang="en-GB" dirty="0"/>
          </a:p>
        </p:txBody>
      </p:sp>
      <p:sp>
        <p:nvSpPr>
          <p:cNvPr id="8" name="TextBox 7">
            <a:extLst>
              <a:ext uri="{FF2B5EF4-FFF2-40B4-BE49-F238E27FC236}">
                <a16:creationId xmlns:a16="http://schemas.microsoft.com/office/drawing/2014/main" id="{845A53DC-01B5-42E8-AD77-2896B5608E28}"/>
              </a:ext>
            </a:extLst>
          </p:cNvPr>
          <p:cNvSpPr txBox="1"/>
          <p:nvPr/>
        </p:nvSpPr>
        <p:spPr>
          <a:xfrm>
            <a:off x="3394141" y="1519355"/>
            <a:ext cx="7959659" cy="4247317"/>
          </a:xfrm>
          <a:prstGeom prst="rect">
            <a:avLst/>
          </a:prstGeom>
          <a:noFill/>
        </p:spPr>
        <p:txBody>
          <a:bodyPr wrap="square">
            <a:spAutoFit/>
          </a:bodyPr>
          <a:lstStyle/>
          <a:p>
            <a:r>
              <a:rPr lang="en-GB" dirty="0">
                <a:solidFill>
                  <a:srgbClr val="212121"/>
                </a:solidFill>
                <a:effectLst/>
                <a:latin typeface="Rockwell" panose="02060603020205020403" pitchFamily="18" charset="0"/>
                <a:ea typeface="Times New Roman" panose="02020603050405020304" pitchFamily="18" charset="0"/>
              </a:rPr>
              <a:t>Mr. Amine Samra is an MS, Computer Sciences graduate of the Lebanese American University of Beirut (LAU). He is also a holder of an MBA from ESA – ESCP – EAP, Paris. </a:t>
            </a:r>
            <a:endParaRPr lang="en-GB" dirty="0">
              <a:effectLst/>
              <a:latin typeface="Rockwell" panose="02060603020205020403" pitchFamily="18" charset="0"/>
              <a:ea typeface="Calibri" panose="020F0502020204030204" pitchFamily="34" charset="0"/>
            </a:endParaRPr>
          </a:p>
          <a:p>
            <a:r>
              <a:rPr lang="en-GB" dirty="0">
                <a:solidFill>
                  <a:srgbClr val="212121"/>
                </a:solidFill>
                <a:effectLst/>
                <a:latin typeface="Rockwell" panose="02060603020205020403" pitchFamily="18" charset="0"/>
                <a:ea typeface="Times New Roman" panose="02020603050405020304" pitchFamily="18" charset="0"/>
              </a:rPr>
              <a:t> </a:t>
            </a:r>
            <a:endParaRPr lang="en-GB" dirty="0">
              <a:effectLst/>
              <a:latin typeface="Rockwell" panose="02060603020205020403" pitchFamily="18" charset="0"/>
              <a:ea typeface="Calibri" panose="020F0502020204030204" pitchFamily="34" charset="0"/>
            </a:endParaRPr>
          </a:p>
          <a:p>
            <a:r>
              <a:rPr lang="en-GB" dirty="0">
                <a:solidFill>
                  <a:srgbClr val="212121"/>
                </a:solidFill>
                <a:effectLst/>
                <a:latin typeface="Rockwell" panose="02060603020205020403" pitchFamily="18" charset="0"/>
                <a:ea typeface="Times New Roman" panose="02020603050405020304" pitchFamily="18" charset="0"/>
              </a:rPr>
              <a:t>Mr. Samra acquired huge skills in Healthcare Facilities by being member of a Hospital Administration in Beirut for 17 years.</a:t>
            </a:r>
            <a:endParaRPr lang="en-GB" dirty="0">
              <a:effectLst/>
              <a:latin typeface="Rockwell" panose="02060603020205020403" pitchFamily="18" charset="0"/>
              <a:ea typeface="Calibri" panose="020F0502020204030204" pitchFamily="34" charset="0"/>
            </a:endParaRPr>
          </a:p>
          <a:p>
            <a:r>
              <a:rPr lang="en-GB" dirty="0">
                <a:solidFill>
                  <a:srgbClr val="212121"/>
                </a:solidFill>
                <a:effectLst/>
                <a:latin typeface="Rockwell" panose="02060603020205020403" pitchFamily="18" charset="0"/>
                <a:ea typeface="Times New Roman" panose="02020603050405020304" pitchFamily="18" charset="0"/>
              </a:rPr>
              <a:t> </a:t>
            </a:r>
            <a:endParaRPr lang="en-GB" dirty="0">
              <a:effectLst/>
              <a:latin typeface="Rockwell" panose="02060603020205020403" pitchFamily="18" charset="0"/>
              <a:ea typeface="Calibri" panose="020F0502020204030204" pitchFamily="34" charset="0"/>
            </a:endParaRPr>
          </a:p>
          <a:p>
            <a:r>
              <a:rPr lang="en-GB" dirty="0">
                <a:solidFill>
                  <a:srgbClr val="212121"/>
                </a:solidFill>
                <a:effectLst/>
                <a:latin typeface="Rockwell" panose="02060603020205020403" pitchFamily="18" charset="0"/>
                <a:ea typeface="Times New Roman" panose="02020603050405020304" pitchFamily="18" charset="0"/>
              </a:rPr>
              <a:t>Mr. Samra worked as a country manager for Orthopaedic Solutions at Dima Healthcare representing Smith &amp; Nephew, </a:t>
            </a:r>
            <a:r>
              <a:rPr lang="en-GB" dirty="0" err="1">
                <a:solidFill>
                  <a:srgbClr val="212121"/>
                </a:solidFill>
                <a:effectLst/>
                <a:latin typeface="Rockwell" panose="02060603020205020403" pitchFamily="18" charset="0"/>
                <a:ea typeface="Times New Roman" panose="02020603050405020304" pitchFamily="18" charset="0"/>
              </a:rPr>
              <a:t>Medartis</a:t>
            </a:r>
            <a:r>
              <a:rPr lang="en-GB" dirty="0">
                <a:solidFill>
                  <a:srgbClr val="212121"/>
                </a:solidFill>
                <a:effectLst/>
                <a:latin typeface="Rockwell" panose="02060603020205020403" pitchFamily="18" charset="0"/>
                <a:ea typeface="Times New Roman" panose="02020603050405020304" pitchFamily="18" charset="0"/>
              </a:rPr>
              <a:t>, </a:t>
            </a:r>
            <a:r>
              <a:rPr lang="en-GB" dirty="0" err="1">
                <a:solidFill>
                  <a:srgbClr val="212121"/>
                </a:solidFill>
                <a:effectLst/>
                <a:latin typeface="Rockwell" panose="02060603020205020403" pitchFamily="18" charset="0"/>
                <a:ea typeface="Times New Roman" panose="02020603050405020304" pitchFamily="18" charset="0"/>
              </a:rPr>
              <a:t>Panmed</a:t>
            </a:r>
            <a:r>
              <a:rPr lang="en-GB" dirty="0">
                <a:solidFill>
                  <a:srgbClr val="212121"/>
                </a:solidFill>
                <a:effectLst/>
                <a:latin typeface="Rockwell" panose="02060603020205020403" pitchFamily="18" charset="0"/>
                <a:ea typeface="Times New Roman" panose="02020603050405020304" pitchFamily="18" charset="0"/>
              </a:rPr>
              <a:t>, Life Spine. He also worked in the distribution of many brands in the MENA region with Dima Healthcare.</a:t>
            </a:r>
          </a:p>
          <a:p>
            <a:endParaRPr lang="en-GB" dirty="0">
              <a:solidFill>
                <a:srgbClr val="212121"/>
              </a:solidFill>
              <a:latin typeface="Rockwell" panose="02060603020205020403" pitchFamily="18" charset="0"/>
              <a:ea typeface="Times New Roman" panose="02020603050405020304" pitchFamily="18" charset="0"/>
            </a:endParaRPr>
          </a:p>
          <a:p>
            <a:r>
              <a:rPr lang="en-GB" dirty="0">
                <a:solidFill>
                  <a:srgbClr val="212121"/>
                </a:solidFill>
                <a:effectLst/>
                <a:latin typeface="Rockwell" panose="02060603020205020403" pitchFamily="18" charset="0"/>
                <a:ea typeface="Times New Roman" panose="02020603050405020304" pitchFamily="18" charset="0"/>
              </a:rPr>
              <a:t>Mr. Samra was lately appointed Regional Business Development Manager at </a:t>
            </a:r>
            <a:r>
              <a:rPr lang="en-GB" dirty="0" err="1">
                <a:solidFill>
                  <a:srgbClr val="212121"/>
                </a:solidFill>
                <a:effectLst/>
                <a:latin typeface="Rockwell" panose="02060603020205020403" pitchFamily="18" charset="0"/>
                <a:ea typeface="Times New Roman" panose="02020603050405020304" pitchFamily="18" charset="0"/>
              </a:rPr>
              <a:t>Fattal</a:t>
            </a:r>
            <a:r>
              <a:rPr lang="en-GB" dirty="0">
                <a:solidFill>
                  <a:srgbClr val="212121"/>
                </a:solidFill>
                <a:effectLst/>
                <a:latin typeface="Rockwell" panose="02060603020205020403" pitchFamily="18" charset="0"/>
                <a:ea typeface="Times New Roman" panose="02020603050405020304" pitchFamily="18" charset="0"/>
              </a:rPr>
              <a:t> Group for Orthopaedic and Special Projects, before deciding to start our own business.</a:t>
            </a:r>
            <a:endParaRPr lang="en-GB" dirty="0">
              <a:effectLst/>
              <a:latin typeface="Rockwell" panose="02060603020205020403" pitchFamily="18" charset="0"/>
              <a:ea typeface="Calibri" panose="020F0502020204030204" pitchFamily="34" charset="0"/>
            </a:endParaRPr>
          </a:p>
        </p:txBody>
      </p:sp>
      <p:sp>
        <p:nvSpPr>
          <p:cNvPr id="10" name="TextBox 9">
            <a:extLst>
              <a:ext uri="{FF2B5EF4-FFF2-40B4-BE49-F238E27FC236}">
                <a16:creationId xmlns:a16="http://schemas.microsoft.com/office/drawing/2014/main" id="{B6E74BA3-381E-4243-875B-B098CEA14BD4}"/>
              </a:ext>
            </a:extLst>
          </p:cNvPr>
          <p:cNvSpPr txBox="1"/>
          <p:nvPr/>
        </p:nvSpPr>
        <p:spPr>
          <a:xfrm>
            <a:off x="495863" y="320532"/>
            <a:ext cx="5486647" cy="769441"/>
          </a:xfrm>
          <a:prstGeom prst="rect">
            <a:avLst/>
          </a:prstGeom>
          <a:noFill/>
        </p:spPr>
        <p:txBody>
          <a:bodyPr wrap="square" rtlCol="0">
            <a:spAutoFit/>
          </a:bodyPr>
          <a:lstStyle/>
          <a:p>
            <a:r>
              <a:rPr lang="en-US" sz="4400" dirty="0">
                <a:solidFill>
                  <a:srgbClr val="990033"/>
                </a:solidFill>
                <a:latin typeface="Rockwell" panose="02060603020205020403" pitchFamily="18" charset="0"/>
              </a:rPr>
              <a:t>General Manager</a:t>
            </a:r>
            <a:endParaRPr lang="en-GB" sz="800" dirty="0"/>
          </a:p>
        </p:txBody>
      </p:sp>
      <p:pic>
        <p:nvPicPr>
          <p:cNvPr id="5" name="Picture 4" descr="A person in a tie smiling&#10;&#10;Description automatically generated with low confidence">
            <a:extLst>
              <a:ext uri="{FF2B5EF4-FFF2-40B4-BE49-F238E27FC236}">
                <a16:creationId xmlns:a16="http://schemas.microsoft.com/office/drawing/2014/main" id="{8FF183CD-99A1-461E-B498-722E299B88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00201"/>
            <a:ext cx="1922833" cy="2563777"/>
          </a:xfrm>
          <a:prstGeom prst="rect">
            <a:avLst/>
          </a:prstGeom>
        </p:spPr>
      </p:pic>
    </p:spTree>
    <p:extLst>
      <p:ext uri="{BB962C8B-B14F-4D97-AF65-F5344CB8AC3E}">
        <p14:creationId xmlns:p14="http://schemas.microsoft.com/office/powerpoint/2010/main" val="2399682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5435062F-EEE4-4815-8051-E5B449AF38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9599" y="6031080"/>
            <a:ext cx="1276350" cy="299512"/>
          </a:xfrm>
          <a:prstGeom prst="rect">
            <a:avLst/>
          </a:prstGeom>
        </p:spPr>
      </p:pic>
      <p:cxnSp>
        <p:nvCxnSpPr>
          <p:cNvPr id="4" name="Straight Connector 3">
            <a:extLst>
              <a:ext uri="{FF2B5EF4-FFF2-40B4-BE49-F238E27FC236}">
                <a16:creationId xmlns:a16="http://schemas.microsoft.com/office/drawing/2014/main" id="{1DD673F6-6A78-401C-8AB9-5CE369F08072}"/>
              </a:ext>
            </a:extLst>
          </p:cNvPr>
          <p:cNvCxnSpPr>
            <a:endCxn id="2" idx="1"/>
          </p:cNvCxnSpPr>
          <p:nvPr/>
        </p:nvCxnSpPr>
        <p:spPr>
          <a:xfrm>
            <a:off x="0" y="6180836"/>
            <a:ext cx="719599"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632F15B-E4A4-4B1F-8106-EC8B70CABF79}"/>
              </a:ext>
            </a:extLst>
          </p:cNvPr>
          <p:cNvCxnSpPr>
            <a:cxnSpLocks/>
            <a:stCxn id="2" idx="3"/>
          </p:cNvCxnSpPr>
          <p:nvPr/>
        </p:nvCxnSpPr>
        <p:spPr>
          <a:xfrm>
            <a:off x="1995949" y="6180836"/>
            <a:ext cx="10196051"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9A3E2B7-93BE-4187-BC8E-4359CE2B84F1}"/>
              </a:ext>
            </a:extLst>
          </p:cNvPr>
          <p:cNvSpPr/>
          <p:nvPr/>
        </p:nvSpPr>
        <p:spPr>
          <a:xfrm>
            <a:off x="0" y="175098"/>
            <a:ext cx="291830" cy="1060311"/>
          </a:xfrm>
          <a:prstGeom prst="rect">
            <a:avLst/>
          </a:prstGeom>
          <a:solidFill>
            <a:schemeClr val="accent2">
              <a:lumMod val="50000"/>
            </a:schemeClr>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lide Number Placeholder 10">
            <a:extLst>
              <a:ext uri="{FF2B5EF4-FFF2-40B4-BE49-F238E27FC236}">
                <a16:creationId xmlns:a16="http://schemas.microsoft.com/office/drawing/2014/main" id="{87B918BC-7F89-4B2C-A498-F80B3B27FD31}"/>
              </a:ext>
            </a:extLst>
          </p:cNvPr>
          <p:cNvSpPr>
            <a:spLocks noGrp="1"/>
          </p:cNvSpPr>
          <p:nvPr>
            <p:ph type="sldNum" sz="quarter" idx="12"/>
          </p:nvPr>
        </p:nvSpPr>
        <p:spPr/>
        <p:txBody>
          <a:bodyPr/>
          <a:lstStyle/>
          <a:p>
            <a:r>
              <a:rPr lang="en-GB" dirty="0"/>
              <a:t>Page </a:t>
            </a:r>
            <a:fld id="{DC080AB5-F645-4CC4-9BAA-3E07517B0AAC}" type="slidenum">
              <a:rPr lang="en-GB" smtClean="0"/>
              <a:t>6</a:t>
            </a:fld>
            <a:endParaRPr lang="en-GB" dirty="0"/>
          </a:p>
        </p:txBody>
      </p:sp>
      <p:sp>
        <p:nvSpPr>
          <p:cNvPr id="10" name="TextBox 9">
            <a:extLst>
              <a:ext uri="{FF2B5EF4-FFF2-40B4-BE49-F238E27FC236}">
                <a16:creationId xmlns:a16="http://schemas.microsoft.com/office/drawing/2014/main" id="{B6E74BA3-381E-4243-875B-B098CEA14BD4}"/>
              </a:ext>
            </a:extLst>
          </p:cNvPr>
          <p:cNvSpPr txBox="1"/>
          <p:nvPr/>
        </p:nvSpPr>
        <p:spPr>
          <a:xfrm>
            <a:off x="495862" y="320532"/>
            <a:ext cx="11274107" cy="769441"/>
          </a:xfrm>
          <a:prstGeom prst="rect">
            <a:avLst/>
          </a:prstGeom>
          <a:noFill/>
        </p:spPr>
        <p:txBody>
          <a:bodyPr wrap="square" rtlCol="0">
            <a:spAutoFit/>
          </a:bodyPr>
          <a:lstStyle/>
          <a:p>
            <a:r>
              <a:rPr lang="en-US" sz="4400" dirty="0">
                <a:solidFill>
                  <a:srgbClr val="990033"/>
                </a:solidFill>
                <a:latin typeface="Rockwell" panose="02060603020205020403" pitchFamily="18" charset="0"/>
              </a:rPr>
              <a:t>Business &amp; Market Development Manager</a:t>
            </a:r>
            <a:endParaRPr lang="en-GB" sz="800" dirty="0"/>
          </a:p>
        </p:txBody>
      </p:sp>
      <p:sp>
        <p:nvSpPr>
          <p:cNvPr id="8" name="TextBox 7">
            <a:extLst>
              <a:ext uri="{FF2B5EF4-FFF2-40B4-BE49-F238E27FC236}">
                <a16:creationId xmlns:a16="http://schemas.microsoft.com/office/drawing/2014/main" id="{845A53DC-01B5-42E8-AD77-2896B5608E28}"/>
              </a:ext>
            </a:extLst>
          </p:cNvPr>
          <p:cNvSpPr txBox="1"/>
          <p:nvPr/>
        </p:nvSpPr>
        <p:spPr>
          <a:xfrm>
            <a:off x="2913493" y="1116642"/>
            <a:ext cx="7959659" cy="5078313"/>
          </a:xfrm>
          <a:prstGeom prst="rect">
            <a:avLst/>
          </a:prstGeom>
          <a:noFill/>
        </p:spPr>
        <p:txBody>
          <a:bodyPr wrap="square">
            <a:spAutoFit/>
          </a:bodyPr>
          <a:lstStyle/>
          <a:p>
            <a:r>
              <a:rPr lang="en-GB" dirty="0" err="1">
                <a:solidFill>
                  <a:srgbClr val="212121"/>
                </a:solidFill>
                <a:effectLst/>
                <a:latin typeface="Rockwell" panose="02060603020205020403" pitchFamily="18" charset="0"/>
                <a:ea typeface="Times New Roman" panose="02020603050405020304" pitchFamily="18" charset="0"/>
              </a:rPr>
              <a:t>Ms.</a:t>
            </a:r>
            <a:r>
              <a:rPr lang="en-GB" dirty="0">
                <a:solidFill>
                  <a:srgbClr val="212121"/>
                </a:solidFill>
                <a:effectLst/>
                <a:latin typeface="Rockwell" panose="02060603020205020403" pitchFamily="18" charset="0"/>
                <a:ea typeface="Times New Roman" panose="02020603050405020304" pitchFamily="18" charset="0"/>
              </a:rPr>
              <a:t> Laurence Kiwan is an MS, </a:t>
            </a:r>
            <a:r>
              <a:rPr lang="en-GB" dirty="0">
                <a:solidFill>
                  <a:srgbClr val="212121"/>
                </a:solidFill>
                <a:latin typeface="Rockwell" panose="02060603020205020403" pitchFamily="18" charset="0"/>
                <a:ea typeface="Times New Roman" panose="02020603050405020304" pitchFamily="18" charset="0"/>
              </a:rPr>
              <a:t>Chemistry</a:t>
            </a:r>
            <a:r>
              <a:rPr lang="en-GB" dirty="0">
                <a:solidFill>
                  <a:srgbClr val="212121"/>
                </a:solidFill>
                <a:effectLst/>
                <a:latin typeface="Rockwell" panose="02060603020205020403" pitchFamily="18" charset="0"/>
                <a:ea typeface="Times New Roman" panose="02020603050405020304" pitchFamily="18" charset="0"/>
              </a:rPr>
              <a:t> graduate of the Lebanese University </a:t>
            </a:r>
            <a:r>
              <a:rPr lang="en-GB" dirty="0">
                <a:solidFill>
                  <a:srgbClr val="212121"/>
                </a:solidFill>
                <a:latin typeface="Rockwell" panose="02060603020205020403" pitchFamily="18" charset="0"/>
                <a:ea typeface="Times New Roman" panose="02020603050405020304" pitchFamily="18" charset="0"/>
              </a:rPr>
              <a:t>in </a:t>
            </a:r>
            <a:r>
              <a:rPr lang="en-GB" dirty="0">
                <a:solidFill>
                  <a:srgbClr val="212121"/>
                </a:solidFill>
                <a:effectLst/>
                <a:latin typeface="Rockwell" panose="02060603020205020403" pitchFamily="18" charset="0"/>
                <a:ea typeface="Times New Roman" panose="02020603050405020304" pitchFamily="18" charset="0"/>
              </a:rPr>
              <a:t>Beirut . She is also a holder of an EMBA </a:t>
            </a:r>
            <a:r>
              <a:rPr lang="en-GB" dirty="0" err="1">
                <a:solidFill>
                  <a:srgbClr val="212121"/>
                </a:solidFill>
                <a:effectLst/>
                <a:latin typeface="Rockwell" panose="02060603020205020403" pitchFamily="18" charset="0"/>
                <a:ea typeface="Times New Roman" panose="02020603050405020304" pitchFamily="18" charset="0"/>
              </a:rPr>
              <a:t>Executif</a:t>
            </a:r>
            <a:r>
              <a:rPr lang="en-GB" dirty="0">
                <a:solidFill>
                  <a:srgbClr val="212121"/>
                </a:solidFill>
                <a:effectLst/>
                <a:latin typeface="Rockwell" panose="02060603020205020403" pitchFamily="18" charset="0"/>
                <a:ea typeface="Times New Roman" panose="02020603050405020304" pitchFamily="18" charset="0"/>
              </a:rPr>
              <a:t> Master of Business Administration from ESA </a:t>
            </a:r>
            <a:r>
              <a:rPr lang="en-GB" dirty="0" err="1">
                <a:solidFill>
                  <a:srgbClr val="212121"/>
                </a:solidFill>
                <a:effectLst/>
                <a:latin typeface="Rockwell" panose="02060603020205020403" pitchFamily="18" charset="0"/>
                <a:ea typeface="Times New Roman" panose="02020603050405020304" pitchFamily="18" charset="0"/>
              </a:rPr>
              <a:t>Ecole</a:t>
            </a:r>
            <a:r>
              <a:rPr lang="en-GB" dirty="0">
                <a:solidFill>
                  <a:srgbClr val="212121"/>
                </a:solidFill>
                <a:effectLst/>
                <a:latin typeface="Rockwell" panose="02060603020205020403" pitchFamily="18" charset="0"/>
                <a:ea typeface="Times New Roman" panose="02020603050405020304" pitchFamily="18" charset="0"/>
              </a:rPr>
              <a:t> </a:t>
            </a:r>
            <a:r>
              <a:rPr lang="en-GB" dirty="0" err="1">
                <a:solidFill>
                  <a:srgbClr val="212121"/>
                </a:solidFill>
                <a:effectLst/>
                <a:latin typeface="Rockwell" panose="02060603020205020403" pitchFamily="18" charset="0"/>
                <a:ea typeface="Times New Roman" panose="02020603050405020304" pitchFamily="18" charset="0"/>
              </a:rPr>
              <a:t>Superieure</a:t>
            </a:r>
            <a:r>
              <a:rPr lang="en-GB" dirty="0">
                <a:solidFill>
                  <a:srgbClr val="212121"/>
                </a:solidFill>
                <a:effectLst/>
                <a:latin typeface="Rockwell" panose="02060603020205020403" pitchFamily="18" charset="0"/>
                <a:ea typeface="Times New Roman" panose="02020603050405020304" pitchFamily="18" charset="0"/>
              </a:rPr>
              <a:t> Des Affaires– ESCP – EAP, Beirut-Paris</a:t>
            </a:r>
            <a:endParaRPr lang="en-GB" dirty="0">
              <a:effectLst/>
              <a:latin typeface="Rockwell" panose="02060603020205020403" pitchFamily="18" charset="0"/>
              <a:ea typeface="Calibri" panose="020F0502020204030204" pitchFamily="34" charset="0"/>
            </a:endParaRPr>
          </a:p>
          <a:p>
            <a:r>
              <a:rPr lang="en-GB" dirty="0">
                <a:solidFill>
                  <a:srgbClr val="212121"/>
                </a:solidFill>
                <a:effectLst/>
                <a:latin typeface="Rockwell" panose="02060603020205020403" pitchFamily="18" charset="0"/>
                <a:ea typeface="Times New Roman" panose="02020603050405020304" pitchFamily="18" charset="0"/>
              </a:rPr>
              <a:t> </a:t>
            </a:r>
            <a:endParaRPr lang="en-GB" dirty="0">
              <a:effectLst/>
              <a:latin typeface="Rockwell" panose="02060603020205020403" pitchFamily="18" charset="0"/>
              <a:ea typeface="Calibri" panose="020F0502020204030204" pitchFamily="34" charset="0"/>
            </a:endParaRPr>
          </a:p>
          <a:p>
            <a:r>
              <a:rPr lang="en-GB" dirty="0">
                <a:solidFill>
                  <a:srgbClr val="212121"/>
                </a:solidFill>
                <a:effectLst/>
                <a:latin typeface="Rockwell" panose="02060603020205020403" pitchFamily="18" charset="0"/>
                <a:ea typeface="Times New Roman" panose="02020603050405020304" pitchFamily="18" charset="0"/>
              </a:rPr>
              <a:t>Ms Kiwan worked as an </a:t>
            </a:r>
            <a:r>
              <a:rPr lang="en-US" dirty="0">
                <a:solidFill>
                  <a:srgbClr val="212121"/>
                </a:solidFill>
                <a:latin typeface="Rockwell" panose="02060603020205020403" pitchFamily="18" charset="0"/>
                <a:ea typeface="Times New Roman" panose="02020603050405020304" pitchFamily="18" charset="0"/>
              </a:rPr>
              <a:t>experienced Business Unit Manager for Hospital Medical Supplies &amp; Capital Equipment at </a:t>
            </a:r>
            <a:r>
              <a:rPr lang="en-US" dirty="0" err="1">
                <a:solidFill>
                  <a:srgbClr val="212121"/>
                </a:solidFill>
                <a:latin typeface="Rockwell" panose="02060603020205020403" pitchFamily="18" charset="0"/>
                <a:ea typeface="Times New Roman" panose="02020603050405020304" pitchFamily="18" charset="0"/>
              </a:rPr>
              <a:t>Droguerie</a:t>
            </a:r>
            <a:r>
              <a:rPr lang="en-US" dirty="0">
                <a:solidFill>
                  <a:srgbClr val="212121"/>
                </a:solidFill>
                <a:latin typeface="Rockwell" panose="02060603020205020403" pitchFamily="18" charset="0"/>
                <a:ea typeface="Times New Roman" panose="02020603050405020304" pitchFamily="18" charset="0"/>
              </a:rPr>
              <a:t> De </a:t>
            </a:r>
            <a:r>
              <a:rPr lang="en-US" dirty="0" err="1">
                <a:solidFill>
                  <a:srgbClr val="212121"/>
                </a:solidFill>
                <a:latin typeface="Rockwell" panose="02060603020205020403" pitchFamily="18" charset="0"/>
                <a:ea typeface="Times New Roman" panose="02020603050405020304" pitchFamily="18" charset="0"/>
              </a:rPr>
              <a:t>L’Union</a:t>
            </a:r>
            <a:r>
              <a:rPr lang="en-US" dirty="0">
                <a:solidFill>
                  <a:srgbClr val="212121"/>
                </a:solidFill>
                <a:latin typeface="Rockwell" panose="02060603020205020403" pitchFamily="18" charset="0"/>
                <a:ea typeface="Times New Roman" panose="02020603050405020304" pitchFamily="18" charset="0"/>
              </a:rPr>
              <a:t> with a demonstrated history of working in the hospital/medical and healthcare industry, developing long term partnerships with customers providing quality solutions and services, building strong relationships with Suppliers ensuring that customer focus and patient care are priorities</a:t>
            </a:r>
            <a:endParaRPr lang="en-GB" dirty="0">
              <a:solidFill>
                <a:srgbClr val="212121"/>
              </a:solidFill>
              <a:latin typeface="Rockwell" panose="02060603020205020403" pitchFamily="18" charset="0"/>
              <a:ea typeface="Times New Roman" panose="02020603050405020304" pitchFamily="18" charset="0"/>
            </a:endParaRPr>
          </a:p>
          <a:p>
            <a:endParaRPr lang="en-GB" dirty="0">
              <a:solidFill>
                <a:srgbClr val="212121"/>
              </a:solidFill>
              <a:effectLst/>
              <a:latin typeface="Rockwell" panose="02060603020205020403" pitchFamily="18" charset="0"/>
              <a:ea typeface="Times New Roman" panose="02020603050405020304" pitchFamily="18" charset="0"/>
            </a:endParaRPr>
          </a:p>
          <a:p>
            <a:r>
              <a:rPr lang="en-GB" dirty="0">
                <a:solidFill>
                  <a:srgbClr val="212121"/>
                </a:solidFill>
                <a:latin typeface="Rockwell" panose="02060603020205020403" pitchFamily="18" charset="0"/>
                <a:ea typeface="Times New Roman" panose="02020603050405020304" pitchFamily="18" charset="0"/>
              </a:rPr>
              <a:t>She was able to manage </a:t>
            </a:r>
            <a:r>
              <a:rPr lang="en-US" dirty="0">
                <a:solidFill>
                  <a:srgbClr val="212121"/>
                </a:solidFill>
                <a:latin typeface="Rockwell" panose="02060603020205020403" pitchFamily="18" charset="0"/>
                <a:ea typeface="Times New Roman" panose="02020603050405020304" pitchFamily="18" charset="0"/>
              </a:rPr>
              <a:t>seven therapeutic areas/services targeting Hospitals, private clinics and pharmacies; with a main aim to align with shared departments in order to complete the full process from Suppliers, legal aspects, inventory analysis, risk assessments to reach the customer needs by offering ethical, transparent and sustainable services through leading Suppliers </a:t>
            </a:r>
            <a:r>
              <a:rPr lang="en-GB" dirty="0">
                <a:solidFill>
                  <a:srgbClr val="212121"/>
                </a:solidFill>
                <a:effectLst/>
                <a:latin typeface="Rockwell" panose="02060603020205020403" pitchFamily="18" charset="0"/>
                <a:ea typeface="Times New Roman" panose="02020603050405020304" pitchFamily="18" charset="0"/>
              </a:rPr>
              <a:t>BBRAUN, GE Healthcare, Ulrich, 3M, </a:t>
            </a:r>
            <a:r>
              <a:rPr lang="en-GB" dirty="0" err="1">
                <a:solidFill>
                  <a:srgbClr val="212121"/>
                </a:solidFill>
                <a:effectLst/>
                <a:latin typeface="Rockwell" panose="02060603020205020403" pitchFamily="18" charset="0"/>
                <a:ea typeface="Times New Roman" panose="02020603050405020304" pitchFamily="18" charset="0"/>
              </a:rPr>
              <a:t>Convatec</a:t>
            </a:r>
            <a:r>
              <a:rPr lang="en-GB" dirty="0">
                <a:solidFill>
                  <a:srgbClr val="212121"/>
                </a:solidFill>
                <a:effectLst/>
                <a:latin typeface="Rockwell" panose="02060603020205020403" pitchFamily="18" charset="0"/>
                <a:ea typeface="Times New Roman" panose="02020603050405020304" pitchFamily="18" charset="0"/>
              </a:rPr>
              <a:t>, </a:t>
            </a:r>
            <a:r>
              <a:rPr lang="en-GB" dirty="0" err="1">
                <a:solidFill>
                  <a:srgbClr val="212121"/>
                </a:solidFill>
                <a:effectLst/>
                <a:latin typeface="Rockwell" panose="02060603020205020403" pitchFamily="18" charset="0"/>
                <a:ea typeface="Times New Roman" panose="02020603050405020304" pitchFamily="18" charset="0"/>
              </a:rPr>
              <a:t>Aesculap</a:t>
            </a:r>
            <a:endParaRPr lang="en-GB" dirty="0">
              <a:solidFill>
                <a:srgbClr val="212121"/>
              </a:solidFill>
              <a:latin typeface="Rockwell" panose="02060603020205020403" pitchFamily="18" charset="0"/>
              <a:ea typeface="Times New Roman" panose="02020603050405020304" pitchFamily="18" charset="0"/>
            </a:endParaRPr>
          </a:p>
        </p:txBody>
      </p:sp>
      <p:pic>
        <p:nvPicPr>
          <p:cNvPr id="1026" name="Picture 2" descr="C:\Users\jad fahed\Desktop\Laura\1c605a2a-057d-452f-92d1-1a5a0bd4e7e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863" y="1235409"/>
            <a:ext cx="2181083" cy="2779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055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5435062F-EEE4-4815-8051-E5B449AF38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9599" y="6183610"/>
            <a:ext cx="1276350" cy="299512"/>
          </a:xfrm>
          <a:prstGeom prst="rect">
            <a:avLst/>
          </a:prstGeom>
        </p:spPr>
      </p:pic>
      <p:cxnSp>
        <p:nvCxnSpPr>
          <p:cNvPr id="4" name="Straight Connector 3">
            <a:extLst>
              <a:ext uri="{FF2B5EF4-FFF2-40B4-BE49-F238E27FC236}">
                <a16:creationId xmlns:a16="http://schemas.microsoft.com/office/drawing/2014/main" id="{1DD673F6-6A78-401C-8AB9-5CE369F08072}"/>
              </a:ext>
            </a:extLst>
          </p:cNvPr>
          <p:cNvCxnSpPr>
            <a:endCxn id="2" idx="1"/>
          </p:cNvCxnSpPr>
          <p:nvPr/>
        </p:nvCxnSpPr>
        <p:spPr>
          <a:xfrm>
            <a:off x="0" y="6333366"/>
            <a:ext cx="719599"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632F15B-E4A4-4B1F-8106-EC8B70CABF79}"/>
              </a:ext>
            </a:extLst>
          </p:cNvPr>
          <p:cNvCxnSpPr>
            <a:cxnSpLocks/>
          </p:cNvCxnSpPr>
          <p:nvPr/>
        </p:nvCxnSpPr>
        <p:spPr>
          <a:xfrm>
            <a:off x="1995948" y="6333366"/>
            <a:ext cx="10196051"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9A3E2B7-93BE-4187-BC8E-4359CE2B84F1}"/>
              </a:ext>
            </a:extLst>
          </p:cNvPr>
          <p:cNvSpPr/>
          <p:nvPr/>
        </p:nvSpPr>
        <p:spPr>
          <a:xfrm>
            <a:off x="0" y="175098"/>
            <a:ext cx="291830" cy="1060311"/>
          </a:xfrm>
          <a:prstGeom prst="rect">
            <a:avLst/>
          </a:prstGeom>
          <a:solidFill>
            <a:schemeClr val="accent2">
              <a:lumMod val="50000"/>
            </a:schemeClr>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lide Number Placeholder 10">
            <a:extLst>
              <a:ext uri="{FF2B5EF4-FFF2-40B4-BE49-F238E27FC236}">
                <a16:creationId xmlns:a16="http://schemas.microsoft.com/office/drawing/2014/main" id="{87B918BC-7F89-4B2C-A498-F80B3B27FD31}"/>
              </a:ext>
            </a:extLst>
          </p:cNvPr>
          <p:cNvSpPr>
            <a:spLocks noGrp="1"/>
          </p:cNvSpPr>
          <p:nvPr>
            <p:ph type="sldNum" sz="quarter" idx="12"/>
          </p:nvPr>
        </p:nvSpPr>
        <p:spPr/>
        <p:txBody>
          <a:bodyPr/>
          <a:lstStyle/>
          <a:p>
            <a:r>
              <a:rPr lang="en-GB" dirty="0"/>
              <a:t>Page </a:t>
            </a:r>
            <a:fld id="{DC080AB5-F645-4CC4-9BAA-3E07517B0AAC}" type="slidenum">
              <a:rPr lang="en-GB" smtClean="0"/>
              <a:t>7</a:t>
            </a:fld>
            <a:endParaRPr lang="en-GB" dirty="0"/>
          </a:p>
        </p:txBody>
      </p:sp>
      <p:sp>
        <p:nvSpPr>
          <p:cNvPr id="10" name="TextBox 9">
            <a:extLst>
              <a:ext uri="{FF2B5EF4-FFF2-40B4-BE49-F238E27FC236}">
                <a16:creationId xmlns:a16="http://schemas.microsoft.com/office/drawing/2014/main" id="{B6E74BA3-381E-4243-875B-B098CEA14BD4}"/>
              </a:ext>
            </a:extLst>
          </p:cNvPr>
          <p:cNvSpPr txBox="1"/>
          <p:nvPr/>
        </p:nvSpPr>
        <p:spPr>
          <a:xfrm>
            <a:off x="359799" y="320532"/>
            <a:ext cx="8492494" cy="769441"/>
          </a:xfrm>
          <a:prstGeom prst="rect">
            <a:avLst/>
          </a:prstGeom>
          <a:noFill/>
        </p:spPr>
        <p:txBody>
          <a:bodyPr wrap="square" rtlCol="0">
            <a:spAutoFit/>
          </a:bodyPr>
          <a:lstStyle/>
          <a:p>
            <a:r>
              <a:rPr lang="en-US" sz="4400" dirty="0">
                <a:solidFill>
                  <a:srgbClr val="990033"/>
                </a:solidFill>
                <a:latin typeface="Rockwell" panose="02060603020205020403" pitchFamily="18" charset="0"/>
              </a:rPr>
              <a:t>Channel Manager</a:t>
            </a:r>
            <a:endParaRPr lang="en-GB" sz="800" dirty="0"/>
          </a:p>
        </p:txBody>
      </p:sp>
      <p:sp>
        <p:nvSpPr>
          <p:cNvPr id="8" name="TextBox 7">
            <a:extLst>
              <a:ext uri="{FF2B5EF4-FFF2-40B4-BE49-F238E27FC236}">
                <a16:creationId xmlns:a16="http://schemas.microsoft.com/office/drawing/2014/main" id="{845A53DC-01B5-42E8-AD77-2896B5608E28}"/>
              </a:ext>
            </a:extLst>
          </p:cNvPr>
          <p:cNvSpPr txBox="1"/>
          <p:nvPr/>
        </p:nvSpPr>
        <p:spPr>
          <a:xfrm>
            <a:off x="2772814" y="1070387"/>
            <a:ext cx="7959659" cy="5262979"/>
          </a:xfrm>
          <a:prstGeom prst="rect">
            <a:avLst/>
          </a:prstGeom>
          <a:noFill/>
        </p:spPr>
        <p:txBody>
          <a:bodyPr wrap="square">
            <a:spAutoFit/>
          </a:bodyPr>
          <a:lstStyle/>
          <a:p>
            <a:r>
              <a:rPr lang="en-GB" sz="1600" dirty="0" err="1">
                <a:solidFill>
                  <a:srgbClr val="212121"/>
                </a:solidFill>
                <a:effectLst/>
                <a:latin typeface="Rockwell" panose="02060603020205020403" pitchFamily="18" charset="0"/>
                <a:ea typeface="Times New Roman" panose="02020603050405020304" pitchFamily="18" charset="0"/>
              </a:rPr>
              <a:t>Mr.</a:t>
            </a:r>
            <a:r>
              <a:rPr lang="en-GB" sz="1600" dirty="0">
                <a:solidFill>
                  <a:srgbClr val="212121"/>
                </a:solidFill>
                <a:effectLst/>
                <a:latin typeface="Rockwell" panose="02060603020205020403" pitchFamily="18" charset="0"/>
                <a:ea typeface="Times New Roman" panose="02020603050405020304" pitchFamily="18" charset="0"/>
              </a:rPr>
              <a:t> </a:t>
            </a:r>
            <a:r>
              <a:rPr lang="en-GB" sz="1600" dirty="0" err="1">
                <a:solidFill>
                  <a:srgbClr val="212121"/>
                </a:solidFill>
                <a:effectLst/>
                <a:latin typeface="Rockwell" panose="02060603020205020403" pitchFamily="18" charset="0"/>
                <a:ea typeface="Times New Roman" panose="02020603050405020304" pitchFamily="18" charset="0"/>
              </a:rPr>
              <a:t>Moeen</a:t>
            </a:r>
            <a:r>
              <a:rPr lang="en-GB" sz="1600" dirty="0">
                <a:solidFill>
                  <a:srgbClr val="212121"/>
                </a:solidFill>
                <a:effectLst/>
                <a:latin typeface="Rockwell" panose="02060603020205020403" pitchFamily="18" charset="0"/>
                <a:ea typeface="Times New Roman" panose="02020603050405020304" pitchFamily="18" charset="0"/>
              </a:rPr>
              <a:t> </a:t>
            </a:r>
            <a:r>
              <a:rPr lang="en-GB" sz="1600" dirty="0" err="1">
                <a:solidFill>
                  <a:srgbClr val="212121"/>
                </a:solidFill>
                <a:effectLst/>
                <a:latin typeface="Rockwell" panose="02060603020205020403" pitchFamily="18" charset="0"/>
                <a:ea typeface="Times New Roman" panose="02020603050405020304" pitchFamily="18" charset="0"/>
              </a:rPr>
              <a:t>Ud</a:t>
            </a:r>
            <a:r>
              <a:rPr lang="en-GB" sz="1600" dirty="0">
                <a:solidFill>
                  <a:srgbClr val="212121"/>
                </a:solidFill>
                <a:effectLst/>
                <a:latin typeface="Rockwell" panose="02060603020205020403" pitchFamily="18" charset="0"/>
                <a:ea typeface="Times New Roman" panose="02020603050405020304" pitchFamily="18" charset="0"/>
              </a:rPr>
              <a:t>-Din </a:t>
            </a:r>
            <a:r>
              <a:rPr lang="en-GB" sz="1600" dirty="0" err="1">
                <a:solidFill>
                  <a:srgbClr val="212121"/>
                </a:solidFill>
                <a:effectLst/>
                <a:latin typeface="Rockwell" panose="02060603020205020403" pitchFamily="18" charset="0"/>
                <a:ea typeface="Times New Roman" panose="02020603050405020304" pitchFamily="18" charset="0"/>
              </a:rPr>
              <a:t>Chishti</a:t>
            </a:r>
            <a:r>
              <a:rPr lang="en-GB" sz="1600" dirty="0">
                <a:solidFill>
                  <a:srgbClr val="212121"/>
                </a:solidFill>
                <a:effectLst/>
                <a:latin typeface="Rockwell" panose="02060603020205020403" pitchFamily="18" charset="0"/>
                <a:ea typeface="Times New Roman" panose="02020603050405020304" pitchFamily="18" charset="0"/>
              </a:rPr>
              <a:t> is an MS, </a:t>
            </a:r>
            <a:r>
              <a:rPr lang="en-GB" sz="1600" dirty="0">
                <a:solidFill>
                  <a:srgbClr val="212121"/>
                </a:solidFill>
                <a:latin typeface="Rockwell" panose="02060603020205020403" pitchFamily="18" charset="0"/>
                <a:ea typeface="Times New Roman" panose="02020603050405020304" pitchFamily="18" charset="0"/>
              </a:rPr>
              <a:t>in Botany &amp; International Relation</a:t>
            </a:r>
            <a:r>
              <a:rPr lang="en-GB" sz="1600" dirty="0">
                <a:solidFill>
                  <a:srgbClr val="212121"/>
                </a:solidFill>
                <a:effectLst/>
                <a:latin typeface="Rockwell" panose="02060603020205020403" pitchFamily="18" charset="0"/>
                <a:ea typeface="Times New Roman" panose="02020603050405020304" pitchFamily="18" charset="0"/>
              </a:rPr>
              <a:t> . </a:t>
            </a:r>
            <a:r>
              <a:rPr lang="en-GB" sz="1600" dirty="0">
                <a:solidFill>
                  <a:srgbClr val="212121"/>
                </a:solidFill>
                <a:latin typeface="Rockwell" panose="02060603020205020403" pitchFamily="18" charset="0"/>
                <a:ea typeface="Times New Roman" panose="02020603050405020304" pitchFamily="18" charset="0"/>
              </a:rPr>
              <a:t>H</a:t>
            </a:r>
            <a:r>
              <a:rPr lang="en-GB" sz="1600" dirty="0">
                <a:solidFill>
                  <a:srgbClr val="212121"/>
                </a:solidFill>
                <a:effectLst/>
                <a:latin typeface="Rockwell" panose="02060603020205020403" pitchFamily="18" charset="0"/>
                <a:ea typeface="Times New Roman" panose="02020603050405020304" pitchFamily="18" charset="0"/>
              </a:rPr>
              <a:t>e is also a holder of an MBA in Marketing</a:t>
            </a:r>
            <a:endParaRPr lang="en-GB" sz="1600" dirty="0">
              <a:effectLst/>
              <a:latin typeface="Rockwell" panose="02060603020205020403" pitchFamily="18" charset="0"/>
              <a:ea typeface="Calibri" panose="020F0502020204030204" pitchFamily="34" charset="0"/>
            </a:endParaRPr>
          </a:p>
          <a:p>
            <a:r>
              <a:rPr lang="en-GB" sz="1600" dirty="0" err="1">
                <a:solidFill>
                  <a:srgbClr val="212121"/>
                </a:solidFill>
                <a:effectLst/>
                <a:latin typeface="Rockwell" panose="02060603020205020403" pitchFamily="18" charset="0"/>
                <a:ea typeface="Times New Roman" panose="02020603050405020304" pitchFamily="18" charset="0"/>
              </a:rPr>
              <a:t>Mr.</a:t>
            </a:r>
            <a:r>
              <a:rPr lang="en-GB" sz="1600" dirty="0">
                <a:solidFill>
                  <a:srgbClr val="212121"/>
                </a:solidFill>
                <a:effectLst/>
                <a:latin typeface="Rockwell" panose="02060603020205020403" pitchFamily="18" charset="0"/>
                <a:ea typeface="Times New Roman" panose="02020603050405020304" pitchFamily="18" charset="0"/>
              </a:rPr>
              <a:t> </a:t>
            </a:r>
            <a:r>
              <a:rPr lang="en-GB" sz="1600" dirty="0" err="1">
                <a:solidFill>
                  <a:srgbClr val="212121"/>
                </a:solidFill>
                <a:effectLst/>
                <a:latin typeface="Rockwell" panose="02060603020205020403" pitchFamily="18" charset="0"/>
                <a:ea typeface="Times New Roman" panose="02020603050405020304" pitchFamily="18" charset="0"/>
              </a:rPr>
              <a:t>Chishti</a:t>
            </a:r>
            <a:r>
              <a:rPr lang="en-GB" sz="1600" dirty="0">
                <a:solidFill>
                  <a:srgbClr val="212121"/>
                </a:solidFill>
                <a:effectLst/>
                <a:latin typeface="Rockwell" panose="02060603020205020403" pitchFamily="18" charset="0"/>
                <a:ea typeface="Times New Roman" panose="02020603050405020304" pitchFamily="18" charset="0"/>
              </a:rPr>
              <a:t> with </a:t>
            </a:r>
            <a:r>
              <a:rPr lang="en-US" sz="1600" dirty="0">
                <a:solidFill>
                  <a:srgbClr val="212121"/>
                </a:solidFill>
                <a:latin typeface="Rockwell" panose="02060603020205020403" pitchFamily="18" charset="0"/>
                <a:ea typeface="Times New Roman" panose="02020603050405020304" pitchFamily="18" charset="0"/>
              </a:rPr>
              <a:t>20+ years sales/marketing Experience, </a:t>
            </a:r>
            <a:r>
              <a:rPr lang="en-GB" sz="1600" dirty="0">
                <a:solidFill>
                  <a:srgbClr val="212121"/>
                </a:solidFill>
                <a:effectLst/>
                <a:latin typeface="Rockwell" panose="02060603020205020403" pitchFamily="18" charset="0"/>
                <a:ea typeface="Times New Roman" panose="02020603050405020304" pitchFamily="18" charset="0"/>
              </a:rPr>
              <a:t>worked as a </a:t>
            </a:r>
            <a:r>
              <a:rPr lang="en-US" sz="1600" dirty="0">
                <a:solidFill>
                  <a:srgbClr val="212121"/>
                </a:solidFill>
                <a:latin typeface="Rockwell" panose="02060603020205020403" pitchFamily="18" charset="0"/>
                <a:ea typeface="Times New Roman" panose="02020603050405020304" pitchFamily="18" charset="0"/>
              </a:rPr>
              <a:t>Senior Area Manager, Business Development Country Manager, Franchise Manager &amp; General Manager with a demonstrated history of working in the healthcare industry, for Medical Devices, in Afghanistan &amp; Pakistan</a:t>
            </a:r>
          </a:p>
          <a:p>
            <a:endParaRPr lang="en-US" sz="1600" dirty="0">
              <a:solidFill>
                <a:srgbClr val="212121"/>
              </a:solidFill>
              <a:latin typeface="Rockwell" panose="02060603020205020403" pitchFamily="18" charset="0"/>
              <a:ea typeface="Times New Roman" panose="02020603050405020304" pitchFamily="18" charset="0"/>
            </a:endParaRPr>
          </a:p>
          <a:p>
            <a:r>
              <a:rPr lang="en-US" sz="1600" dirty="0">
                <a:solidFill>
                  <a:srgbClr val="212121"/>
                </a:solidFill>
                <a:latin typeface="Rockwell" panose="02060603020205020403" pitchFamily="18" charset="0"/>
                <a:ea typeface="Times New Roman" panose="02020603050405020304" pitchFamily="18" charset="0"/>
              </a:rPr>
              <a:t>He was regularly working with EMEA-APAC Team to develop the Strategies, Operation excellence and channel management with proven Sales management experience. Developed and Coached team of talented people in different assignments and executed Marketing campaigns &amp; initiatives Such as CME’s Activities, Hands on Workshops and Seminars and was exposed to well-rounded opportunity of establishing market access models, sales force, and commercial excellence systems, managing high performance team securing sales growth. </a:t>
            </a:r>
          </a:p>
          <a:p>
            <a:endParaRPr lang="en-US" sz="1600" dirty="0">
              <a:solidFill>
                <a:srgbClr val="212121"/>
              </a:solidFill>
              <a:latin typeface="Rockwell" panose="02060603020205020403" pitchFamily="18" charset="0"/>
              <a:ea typeface="Times New Roman" panose="02020603050405020304" pitchFamily="18" charset="0"/>
            </a:endParaRPr>
          </a:p>
          <a:p>
            <a:r>
              <a:rPr lang="en-US" sz="1600" dirty="0">
                <a:solidFill>
                  <a:srgbClr val="212121"/>
                </a:solidFill>
                <a:latin typeface="Rockwell" panose="02060603020205020403" pitchFamily="18" charset="0"/>
                <a:ea typeface="Times New Roman" panose="02020603050405020304" pitchFamily="18" charset="0"/>
              </a:rPr>
              <a:t>He Handled business development and portfolio management assignments. Worked with cross functional team involving HR, Finance, operations, legal and regulatory, assigning </a:t>
            </a:r>
            <a:r>
              <a:rPr lang="en-US" sz="1600" dirty="0">
                <a:solidFill>
                  <a:srgbClr val="212121"/>
                </a:solidFill>
                <a:effectLst/>
                <a:latin typeface="Rockwell" panose="02060603020205020403" pitchFamily="18" charset="0"/>
                <a:ea typeface="Times New Roman" panose="02020603050405020304" pitchFamily="18" charset="0"/>
              </a:rPr>
              <a:t>distribution network development, new products launches, Territory enhancement </a:t>
            </a:r>
            <a:r>
              <a:rPr lang="en-US" sz="1600" dirty="0">
                <a:solidFill>
                  <a:srgbClr val="212121"/>
                </a:solidFill>
                <a:latin typeface="Rockwell" panose="02060603020205020403" pitchFamily="18" charset="0"/>
                <a:ea typeface="Times New Roman" panose="02020603050405020304" pitchFamily="18" charset="0"/>
              </a:rPr>
              <a:t>through leading Suppliers </a:t>
            </a:r>
            <a:r>
              <a:rPr lang="en-GB" sz="1600" dirty="0">
                <a:solidFill>
                  <a:srgbClr val="212121"/>
                </a:solidFill>
                <a:effectLst/>
                <a:latin typeface="Rockwell" panose="02060603020205020403" pitchFamily="18" charset="0"/>
                <a:ea typeface="Times New Roman" panose="02020603050405020304" pitchFamily="18" charset="0"/>
              </a:rPr>
              <a:t>Becton Dickinson BD (</a:t>
            </a:r>
            <a:r>
              <a:rPr lang="en-GB" sz="1600" dirty="0" err="1">
                <a:solidFill>
                  <a:srgbClr val="212121"/>
                </a:solidFill>
                <a:effectLst/>
                <a:latin typeface="Rockwell" panose="02060603020205020403" pitchFamily="18" charset="0"/>
                <a:ea typeface="Times New Roman" panose="02020603050405020304" pitchFamily="18" charset="0"/>
              </a:rPr>
              <a:t>MedSurgical</a:t>
            </a:r>
            <a:r>
              <a:rPr lang="en-GB" sz="1600" dirty="0">
                <a:solidFill>
                  <a:srgbClr val="212121"/>
                </a:solidFill>
                <a:effectLst/>
                <a:latin typeface="Rockwell" panose="02060603020205020403" pitchFamily="18" charset="0"/>
                <a:ea typeface="Times New Roman" panose="02020603050405020304" pitchFamily="18" charset="0"/>
              </a:rPr>
              <a:t>/Diagnostic portfolio), </a:t>
            </a:r>
            <a:r>
              <a:rPr lang="en-GB" sz="1600" dirty="0" err="1">
                <a:solidFill>
                  <a:srgbClr val="212121"/>
                </a:solidFill>
                <a:effectLst/>
                <a:latin typeface="Rockwell" panose="02060603020205020403" pitchFamily="18" charset="0"/>
                <a:ea typeface="Times New Roman" panose="02020603050405020304" pitchFamily="18" charset="0"/>
              </a:rPr>
              <a:t>Covidien</a:t>
            </a:r>
            <a:r>
              <a:rPr lang="en-GB" sz="1600" dirty="0">
                <a:solidFill>
                  <a:srgbClr val="212121"/>
                </a:solidFill>
                <a:effectLst/>
                <a:latin typeface="Rockwell" panose="02060603020205020403" pitchFamily="18" charset="0"/>
                <a:ea typeface="Times New Roman" panose="02020603050405020304" pitchFamily="18" charset="0"/>
              </a:rPr>
              <a:t>, Medtronic, Thermo-Fisher Scientific &amp; ASTO Life Science (authorized business partner for Becton Dickinson USA)</a:t>
            </a:r>
            <a:endParaRPr lang="en-GB" sz="1600" dirty="0">
              <a:solidFill>
                <a:srgbClr val="212121"/>
              </a:solidFill>
              <a:latin typeface="Rockwell" panose="02060603020205020403" pitchFamily="18" charset="0"/>
              <a:ea typeface="Times New Roman" panose="02020603050405020304" pitchFamily="18" charset="0"/>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863" y="1116642"/>
            <a:ext cx="2078601" cy="2187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1110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5435062F-EEE4-4815-8051-E5B449AF38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9599" y="6031080"/>
            <a:ext cx="1276350" cy="299512"/>
          </a:xfrm>
          <a:prstGeom prst="rect">
            <a:avLst/>
          </a:prstGeom>
        </p:spPr>
      </p:pic>
      <p:cxnSp>
        <p:nvCxnSpPr>
          <p:cNvPr id="4" name="Straight Connector 3">
            <a:extLst>
              <a:ext uri="{FF2B5EF4-FFF2-40B4-BE49-F238E27FC236}">
                <a16:creationId xmlns:a16="http://schemas.microsoft.com/office/drawing/2014/main" id="{1DD673F6-6A78-401C-8AB9-5CE369F08072}"/>
              </a:ext>
            </a:extLst>
          </p:cNvPr>
          <p:cNvCxnSpPr>
            <a:endCxn id="2" idx="1"/>
          </p:cNvCxnSpPr>
          <p:nvPr/>
        </p:nvCxnSpPr>
        <p:spPr>
          <a:xfrm>
            <a:off x="0" y="6180836"/>
            <a:ext cx="719599"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632F15B-E4A4-4B1F-8106-EC8B70CABF79}"/>
              </a:ext>
            </a:extLst>
          </p:cNvPr>
          <p:cNvCxnSpPr>
            <a:cxnSpLocks/>
            <a:stCxn id="2" idx="3"/>
          </p:cNvCxnSpPr>
          <p:nvPr/>
        </p:nvCxnSpPr>
        <p:spPr>
          <a:xfrm>
            <a:off x="1995949" y="6180836"/>
            <a:ext cx="10196051"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9A3E2B7-93BE-4187-BC8E-4359CE2B84F1}"/>
              </a:ext>
            </a:extLst>
          </p:cNvPr>
          <p:cNvSpPr/>
          <p:nvPr/>
        </p:nvSpPr>
        <p:spPr>
          <a:xfrm>
            <a:off x="0" y="175098"/>
            <a:ext cx="291830" cy="1060311"/>
          </a:xfrm>
          <a:prstGeom prst="rect">
            <a:avLst/>
          </a:prstGeom>
          <a:solidFill>
            <a:schemeClr val="accent2">
              <a:lumMod val="50000"/>
            </a:schemeClr>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Content Placeholder 6"/>
          <p:cNvSpPr>
            <a:spLocks noGrp="1"/>
          </p:cNvSpPr>
          <p:nvPr>
            <p:ph sz="half" idx="2"/>
          </p:nvPr>
        </p:nvSpPr>
        <p:spPr>
          <a:xfrm>
            <a:off x="2760783" y="1612080"/>
            <a:ext cx="7027986" cy="4351338"/>
          </a:xfrm>
        </p:spPr>
        <p:txBody>
          <a:bodyPr>
            <a:normAutofit/>
          </a:bodyPr>
          <a:lstStyle/>
          <a:p>
            <a:pPr marL="0" indent="0">
              <a:buNone/>
            </a:pPr>
            <a:r>
              <a:rPr lang="en-US" dirty="0"/>
              <a:t>  Qatar                 Cyprus                 Libya</a:t>
            </a:r>
          </a:p>
          <a:p>
            <a:pPr marL="0" indent="0">
              <a:buNone/>
            </a:pPr>
            <a:r>
              <a:rPr lang="en-US" dirty="0"/>
              <a:t>  Bahrain              Greece                Afghanistan</a:t>
            </a:r>
          </a:p>
          <a:p>
            <a:pPr marL="0" indent="0">
              <a:buNone/>
            </a:pPr>
            <a:r>
              <a:rPr lang="en-US" dirty="0"/>
              <a:t>  Oman                 Turkey                 Pakistan</a:t>
            </a:r>
          </a:p>
          <a:p>
            <a:pPr marL="0" indent="0">
              <a:buNone/>
            </a:pPr>
            <a:r>
              <a:rPr lang="en-US" dirty="0"/>
              <a:t>  Yemen                Tunisia</a:t>
            </a:r>
          </a:p>
          <a:p>
            <a:pPr marL="0" indent="0">
              <a:buNone/>
            </a:pPr>
            <a:r>
              <a:rPr lang="en-US" dirty="0"/>
              <a:t>  Egypt                  Morocco</a:t>
            </a:r>
          </a:p>
        </p:txBody>
      </p:sp>
      <p:sp>
        <p:nvSpPr>
          <p:cNvPr id="11" name="Slide Number Placeholder 10">
            <a:extLst>
              <a:ext uri="{FF2B5EF4-FFF2-40B4-BE49-F238E27FC236}">
                <a16:creationId xmlns:a16="http://schemas.microsoft.com/office/drawing/2014/main" id="{87B918BC-7F89-4B2C-A498-F80B3B27FD31}"/>
              </a:ext>
            </a:extLst>
          </p:cNvPr>
          <p:cNvSpPr>
            <a:spLocks noGrp="1"/>
          </p:cNvSpPr>
          <p:nvPr>
            <p:ph type="sldNum" sz="quarter" idx="12"/>
          </p:nvPr>
        </p:nvSpPr>
        <p:spPr/>
        <p:txBody>
          <a:bodyPr/>
          <a:lstStyle/>
          <a:p>
            <a:r>
              <a:rPr lang="en-GB" dirty="0"/>
              <a:t>Page </a:t>
            </a:r>
            <a:fld id="{DC080AB5-F645-4CC4-9BAA-3E07517B0AAC}" type="slidenum">
              <a:rPr lang="en-GB" smtClean="0"/>
              <a:t>8</a:t>
            </a:fld>
            <a:endParaRPr lang="en-GB" dirty="0"/>
          </a:p>
        </p:txBody>
      </p:sp>
      <p:sp>
        <p:nvSpPr>
          <p:cNvPr id="10" name="TextBox 9">
            <a:extLst>
              <a:ext uri="{FF2B5EF4-FFF2-40B4-BE49-F238E27FC236}">
                <a16:creationId xmlns:a16="http://schemas.microsoft.com/office/drawing/2014/main" id="{B6E74BA3-381E-4243-875B-B098CEA14BD4}"/>
              </a:ext>
            </a:extLst>
          </p:cNvPr>
          <p:cNvSpPr txBox="1"/>
          <p:nvPr/>
        </p:nvSpPr>
        <p:spPr>
          <a:xfrm>
            <a:off x="495863" y="320532"/>
            <a:ext cx="8492494" cy="769441"/>
          </a:xfrm>
          <a:prstGeom prst="rect">
            <a:avLst/>
          </a:prstGeom>
          <a:noFill/>
        </p:spPr>
        <p:txBody>
          <a:bodyPr wrap="square" rtlCol="0">
            <a:spAutoFit/>
          </a:bodyPr>
          <a:lstStyle/>
          <a:p>
            <a:r>
              <a:rPr lang="en-US" sz="4400" dirty="0">
                <a:solidFill>
                  <a:srgbClr val="990033"/>
                </a:solidFill>
                <a:latin typeface="Rockwell" panose="02060603020205020403" pitchFamily="18" charset="0"/>
              </a:rPr>
              <a:t>Market Coverage </a:t>
            </a:r>
            <a:endParaRPr lang="en-GB" sz="800" dirty="0"/>
          </a:p>
        </p:txBody>
      </p:sp>
      <p:sp>
        <p:nvSpPr>
          <p:cNvPr id="8" name="TextBox 7">
            <a:extLst>
              <a:ext uri="{FF2B5EF4-FFF2-40B4-BE49-F238E27FC236}">
                <a16:creationId xmlns:a16="http://schemas.microsoft.com/office/drawing/2014/main" id="{845A53DC-01B5-42E8-AD77-2896B5608E28}"/>
              </a:ext>
            </a:extLst>
          </p:cNvPr>
          <p:cNvSpPr txBox="1"/>
          <p:nvPr/>
        </p:nvSpPr>
        <p:spPr>
          <a:xfrm>
            <a:off x="625815" y="1561846"/>
            <a:ext cx="2293231" cy="2677656"/>
          </a:xfrm>
          <a:prstGeom prst="rect">
            <a:avLst/>
          </a:prstGeom>
          <a:noFill/>
        </p:spPr>
        <p:txBody>
          <a:bodyPr wrap="square">
            <a:spAutoFit/>
          </a:bodyPr>
          <a:lstStyle>
            <a:defPPr>
              <a:defRPr lang="en-US"/>
            </a:defPPr>
            <a:lvl1pPr>
              <a:defRPr sz="2800"/>
            </a:lvl1pPr>
          </a:lstStyle>
          <a:p>
            <a:r>
              <a:rPr lang="en-US" dirty="0"/>
              <a:t>Lebanon </a:t>
            </a:r>
          </a:p>
          <a:p>
            <a:r>
              <a:rPr lang="en-US" dirty="0"/>
              <a:t>Saudi Arabia </a:t>
            </a:r>
          </a:p>
          <a:p>
            <a:r>
              <a:rPr lang="en-US" dirty="0"/>
              <a:t>Kuwait </a:t>
            </a:r>
          </a:p>
          <a:p>
            <a:r>
              <a:rPr lang="en-US" dirty="0"/>
              <a:t>UAE </a:t>
            </a:r>
          </a:p>
          <a:p>
            <a:r>
              <a:rPr lang="en-US" dirty="0"/>
              <a:t>Jordan </a:t>
            </a:r>
          </a:p>
          <a:p>
            <a:r>
              <a:rPr lang="en-US" dirty="0"/>
              <a:t>Syria </a:t>
            </a:r>
            <a:endParaRPr lang="en-GB" dirty="0"/>
          </a:p>
        </p:txBody>
      </p:sp>
    </p:spTree>
    <p:extLst>
      <p:ext uri="{BB962C8B-B14F-4D97-AF65-F5344CB8AC3E}">
        <p14:creationId xmlns:p14="http://schemas.microsoft.com/office/powerpoint/2010/main" val="403333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990033"/>
                </a:solidFill>
                <a:latin typeface="Rockwell" panose="02060603020205020403" pitchFamily="18" charset="0"/>
                <a:ea typeface="+mn-ea"/>
                <a:cs typeface="+mn-cs"/>
              </a:rPr>
              <a:t>Services</a:t>
            </a:r>
          </a:p>
        </p:txBody>
      </p:sp>
      <p:sp>
        <p:nvSpPr>
          <p:cNvPr id="3" name="Content Placeholder 2"/>
          <p:cNvSpPr>
            <a:spLocks noGrp="1"/>
          </p:cNvSpPr>
          <p:nvPr>
            <p:ph idx="1"/>
          </p:nvPr>
        </p:nvSpPr>
        <p:spPr>
          <a:xfrm>
            <a:off x="779585" y="1591163"/>
            <a:ext cx="10515600" cy="4351338"/>
          </a:xfrm>
        </p:spPr>
        <p:txBody>
          <a:bodyPr>
            <a:normAutofit fontScale="92500" lnSpcReduction="10000"/>
          </a:bodyPr>
          <a:lstStyle/>
          <a:p>
            <a:r>
              <a:rPr lang="en-US" dirty="0"/>
              <a:t>Market Assessment MENA &amp; North Africa region</a:t>
            </a:r>
          </a:p>
          <a:p>
            <a:r>
              <a:rPr lang="en-US" dirty="0"/>
              <a:t>Identifying territory needs of cutting-edge and innovative products/solutions </a:t>
            </a:r>
          </a:p>
          <a:p>
            <a:r>
              <a:rPr lang="en-US" dirty="0"/>
              <a:t>Creating long term partnerships with Suppliers </a:t>
            </a:r>
          </a:p>
          <a:p>
            <a:r>
              <a:rPr lang="en-US" dirty="0"/>
              <a:t>Setting up jointly with SUPPLIER marketing strategies/market development  </a:t>
            </a:r>
          </a:p>
          <a:p>
            <a:r>
              <a:rPr lang="en-US" dirty="0"/>
              <a:t>Continuous Field sales visits in the territory</a:t>
            </a:r>
          </a:p>
          <a:p>
            <a:r>
              <a:rPr lang="en-US" dirty="0"/>
              <a:t>Advising on shipping products and credit collection  </a:t>
            </a:r>
          </a:p>
          <a:p>
            <a:r>
              <a:rPr lang="en-US" dirty="0"/>
              <a:t>Product training sessions and seminars; educational activities &amp; workshops</a:t>
            </a:r>
          </a:p>
          <a:p>
            <a:r>
              <a:rPr lang="en-US" dirty="0"/>
              <a:t>Assistance in Regulatory Affairs</a:t>
            </a:r>
          </a:p>
          <a:p>
            <a:r>
              <a:rPr lang="en-US" dirty="0"/>
              <a:t>Projects Implementation</a:t>
            </a:r>
          </a:p>
        </p:txBody>
      </p:sp>
      <p:sp>
        <p:nvSpPr>
          <p:cNvPr id="4" name="Slide Number Placeholder 3"/>
          <p:cNvSpPr>
            <a:spLocks noGrp="1"/>
          </p:cNvSpPr>
          <p:nvPr>
            <p:ph type="sldNum" sz="quarter" idx="12"/>
          </p:nvPr>
        </p:nvSpPr>
        <p:spPr/>
        <p:txBody>
          <a:bodyPr/>
          <a:lstStyle/>
          <a:p>
            <a:fld id="{DC080AB5-F645-4CC4-9BAA-3E07517B0AAC}" type="slidenum">
              <a:rPr lang="en-GB" smtClean="0"/>
              <a:t>9</a:t>
            </a:fld>
            <a:endParaRPr lang="en-GB"/>
          </a:p>
        </p:txBody>
      </p:sp>
      <p:pic>
        <p:nvPicPr>
          <p:cNvPr id="5" name="Picture 4" descr="Logo&#10;&#10;Description automatically generated">
            <a:extLst>
              <a:ext uri="{FF2B5EF4-FFF2-40B4-BE49-F238E27FC236}">
                <a16:creationId xmlns:a16="http://schemas.microsoft.com/office/drawing/2014/main" id="{5435062F-EEE4-4815-8051-E5B449AF38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9599" y="6031080"/>
            <a:ext cx="1276350" cy="299512"/>
          </a:xfrm>
          <a:prstGeom prst="rect">
            <a:avLst/>
          </a:prstGeom>
        </p:spPr>
      </p:pic>
      <p:cxnSp>
        <p:nvCxnSpPr>
          <p:cNvPr id="6" name="Straight Connector 5">
            <a:extLst>
              <a:ext uri="{FF2B5EF4-FFF2-40B4-BE49-F238E27FC236}">
                <a16:creationId xmlns:a16="http://schemas.microsoft.com/office/drawing/2014/main" id="{1DD673F6-6A78-401C-8AB9-5CE369F08072}"/>
              </a:ext>
            </a:extLst>
          </p:cNvPr>
          <p:cNvCxnSpPr>
            <a:endCxn id="5" idx="1"/>
          </p:cNvCxnSpPr>
          <p:nvPr/>
        </p:nvCxnSpPr>
        <p:spPr>
          <a:xfrm>
            <a:off x="0" y="6180836"/>
            <a:ext cx="719599"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632F15B-E4A4-4B1F-8106-EC8B70CABF79}"/>
              </a:ext>
            </a:extLst>
          </p:cNvPr>
          <p:cNvCxnSpPr>
            <a:cxnSpLocks/>
          </p:cNvCxnSpPr>
          <p:nvPr/>
        </p:nvCxnSpPr>
        <p:spPr>
          <a:xfrm>
            <a:off x="1995949" y="6180836"/>
            <a:ext cx="10196051"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199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dAMS.potx" id="{07233A03-22AF-45AD-A207-4AE41F098852}" vid="{EE8BFF60-AEBE-4150-BC36-CAA900DEB1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373</TotalTime>
  <Words>1105</Words>
  <Application>Microsoft Office PowerPoint</Application>
  <PresentationFormat>Widescreen</PresentationFormat>
  <Paragraphs>106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Brush Script MT</vt:lpstr>
      <vt:lpstr>Calibri</vt:lpstr>
      <vt:lpstr>Calibri Light</vt:lpstr>
      <vt:lpstr>Rockwell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Services</vt:lpstr>
      <vt:lpstr>Services</vt:lpstr>
      <vt:lpstr>Therapeutic lines coverage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Amin Samra</dc:creator>
  <cp:lastModifiedBy>Amin Samra</cp:lastModifiedBy>
  <cp:revision>54</cp:revision>
  <dcterms:created xsi:type="dcterms:W3CDTF">2022-02-08T14:26:39Z</dcterms:created>
  <dcterms:modified xsi:type="dcterms:W3CDTF">2022-10-27T12:32:43Z</dcterms:modified>
</cp:coreProperties>
</file>