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375626" y="2719742"/>
            <a:ext cx="4678532" cy="102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srgbClr val="9AA6C0"/>
                </a:solidFill>
              </a:rPr>
              <a:t>캡스톤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발표</a:t>
            </a:r>
            <a:endParaRPr lang="en-US" altLang="ko-KR" sz="20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-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단국대 분실물 어플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34B2B74-70F4-4FFC-8CD4-16EEAE6D7DC3}"/>
              </a:ext>
            </a:extLst>
          </p:cNvPr>
          <p:cNvSpPr/>
          <p:nvPr/>
        </p:nvSpPr>
        <p:spPr>
          <a:xfrm>
            <a:off x="3375626" y="3923729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2</a:t>
            </a:r>
            <a:r>
              <a:rPr lang="ko-KR" altLang="en-US" b="1" kern="0" dirty="0">
                <a:solidFill>
                  <a:prstClr val="white"/>
                </a:solidFill>
              </a:rPr>
              <a:t>조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- </a:t>
            </a:r>
            <a:r>
              <a:rPr lang="en-US" altLang="ko-KR" sz="2000" b="1" i="1" kern="0" dirty="0" err="1">
                <a:solidFill>
                  <a:srgbClr val="9AA6C0"/>
                </a:solidFill>
              </a:rPr>
              <a:t>facebook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13433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510C6E-A4E7-4168-8459-ADFC4F09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" y="1112699"/>
            <a:ext cx="4979313" cy="51960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DDCC3E-7EFD-4957-9115-2266DFF1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92" y="1551711"/>
            <a:ext cx="5796708" cy="46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에브리타임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065936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2811B-309A-4840-BAAA-A37271CA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28" y="1196371"/>
            <a:ext cx="3192791" cy="49351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1D4E15-5079-4938-9801-544C2264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9" y="1196371"/>
            <a:ext cx="4010861" cy="4935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8E0B03-9B2B-4B7C-BAE6-3F5261F86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781" y="1196371"/>
            <a:ext cx="3192791" cy="49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수요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조사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결론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ECBAFE2-3E6D-45E4-86B5-1B5EF60E13C7}"/>
              </a:ext>
            </a:extLst>
          </p:cNvPr>
          <p:cNvSpPr/>
          <p:nvPr/>
        </p:nvSpPr>
        <p:spPr>
          <a:xfrm rot="5400000">
            <a:off x="1217041" y="1676401"/>
            <a:ext cx="468085" cy="468085"/>
          </a:xfrm>
          <a:prstGeom prst="rtTriangle">
            <a:avLst/>
          </a:prstGeom>
          <a:solidFill>
            <a:srgbClr val="9AA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899608-7F98-46A6-9668-B3BF113E41CF}"/>
              </a:ext>
            </a:extLst>
          </p:cNvPr>
          <p:cNvSpPr/>
          <p:nvPr/>
        </p:nvSpPr>
        <p:spPr>
          <a:xfrm>
            <a:off x="1226567" y="2877479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13BB61-F2C9-45DD-9A8C-5D6D934BFB6D}"/>
              </a:ext>
            </a:extLst>
          </p:cNvPr>
          <p:cNvSpPr/>
          <p:nvPr/>
        </p:nvSpPr>
        <p:spPr>
          <a:xfrm>
            <a:off x="789933" y="5584041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낮은 접근성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3149C39-D879-4385-A530-7D14413C131E}"/>
              </a:ext>
            </a:extLst>
          </p:cNvPr>
          <p:cNvSpPr/>
          <p:nvPr/>
        </p:nvSpPr>
        <p:spPr>
          <a:xfrm>
            <a:off x="4664146" y="2877003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F8E5DC0-1900-447E-AF1B-9F0F235466A3}"/>
              </a:ext>
            </a:extLst>
          </p:cNvPr>
          <p:cNvSpPr/>
          <p:nvPr/>
        </p:nvSpPr>
        <p:spPr>
          <a:xfrm>
            <a:off x="4670275" y="5578906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무관심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7F89030-1CCD-427A-8D4A-5C13B2791275}"/>
              </a:ext>
            </a:extLst>
          </p:cNvPr>
          <p:cNvSpPr/>
          <p:nvPr/>
        </p:nvSpPr>
        <p:spPr>
          <a:xfrm>
            <a:off x="8101725" y="2876527"/>
            <a:ext cx="239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6E6350-46B2-492A-AC19-C646A36BB739}"/>
              </a:ext>
            </a:extLst>
          </p:cNvPr>
          <p:cNvSpPr/>
          <p:nvPr/>
        </p:nvSpPr>
        <p:spPr>
          <a:xfrm>
            <a:off x="8101725" y="5578906"/>
            <a:ext cx="28514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소통부재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B32B-CEAB-4344-8585-428B3F7D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33" y="1355443"/>
            <a:ext cx="1790386" cy="3429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5D1F7B-A36A-4EF0-81E7-02AECD6E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09" y="1262106"/>
            <a:ext cx="2617735" cy="18084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1515B2-94CD-4C91-AE8D-FB9AC273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76" y="1355443"/>
            <a:ext cx="1818567" cy="3429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E61BC0-ADE4-4478-AC91-9AD20CB0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89" y="3069943"/>
            <a:ext cx="2860018" cy="2327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145F82-F9B3-4F4A-9629-48856BF62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858" y="1569755"/>
            <a:ext cx="3076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필요성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algn="ctr" latinLnBrk="0">
              <a:buFont typeface="+mj-lt"/>
              <a:buAutoNum type="arabicPeriod"/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단국대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학생만이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사용할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수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있는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앱으로써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신원을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보증해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줄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수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있음</a:t>
            </a:r>
            <a:r>
              <a:rPr lang="en-US" altLang="ko-KR" sz="2000" b="1" kern="0" dirty="0">
                <a:solidFill>
                  <a:srgbClr val="9AA6C0"/>
                </a:solidFill>
              </a:rPr>
              <a:t>.</a:t>
            </a:r>
          </a:p>
          <a:p>
            <a:pPr marL="914400" lvl="1" indent="-457200" algn="ctr" latinLnBrk="0">
              <a:buFont typeface="+mj-lt"/>
              <a:buAutoNum type="arabicPeriod"/>
              <a:defRPr/>
            </a:pPr>
            <a:endParaRPr lang="en-US" altLang="ko-KR" sz="2000" b="1" kern="0" dirty="0">
              <a:solidFill>
                <a:srgbClr val="9AA6C0"/>
              </a:solidFill>
            </a:endParaRPr>
          </a:p>
          <a:p>
            <a:pPr marL="914400" lvl="1" indent="-457200" algn="ctr" latinLnBrk="0">
              <a:buFont typeface="+mj-lt"/>
              <a:buAutoNum type="arabicPeriod"/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분실물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찾기라는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구체적인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목적을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가지는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앱으로써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이를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부가적인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목적으로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하는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다른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앱들처럼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무관심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속에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게시물이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묻힐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확률을</a:t>
            </a:r>
            <a:r>
              <a:rPr lang="en-US" altLang="ko-KR" sz="2000" b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kern="0" dirty="0">
                <a:solidFill>
                  <a:srgbClr val="9AA6C0"/>
                </a:solidFill>
              </a:rPr>
              <a:t>줄여줌</a:t>
            </a:r>
            <a:r>
              <a:rPr lang="en-US" altLang="ko-KR" sz="2000" b="1" kern="0" dirty="0">
                <a:solidFill>
                  <a:srgbClr val="9AA6C0"/>
                </a:solidFill>
              </a:rPr>
              <a:t>.</a:t>
            </a:r>
          </a:p>
          <a:p>
            <a:pPr marL="914400" lvl="1" indent="-457200" algn="ctr" latinLnBrk="0">
              <a:buFont typeface="+mj-lt"/>
              <a:buAutoNum type="arabicPeriod"/>
              <a:defRPr/>
            </a:pPr>
            <a:endParaRPr lang="en-US" altLang="ko-KR" sz="2000" b="1" kern="0" dirty="0">
              <a:solidFill>
                <a:srgbClr val="9AA6C0"/>
              </a:solidFill>
            </a:endParaRPr>
          </a:p>
          <a:p>
            <a:pPr marL="914400" lvl="1" indent="-457200" algn="ctr" latinLnBrk="0">
              <a:buFont typeface="+mj-lt"/>
              <a:buAutoNum type="arabicPeriod"/>
              <a:defRPr/>
            </a:pPr>
            <a:endParaRPr lang="en-US" altLang="ko-KR" sz="2000" b="1" kern="0" dirty="0">
              <a:solidFill>
                <a:srgbClr val="9AA6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 예정 기능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-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인증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EB6A91-E1A2-4751-9F36-A92CBEFC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0" y="1289288"/>
            <a:ext cx="4902294" cy="515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B43C0-7C7B-4BFB-BA9C-0F971D4DC9C9}"/>
              </a:ext>
            </a:extLst>
          </p:cNvPr>
          <p:cNvSpPr txBox="1"/>
          <p:nvPr/>
        </p:nvSpPr>
        <p:spPr>
          <a:xfrm>
            <a:off x="5848394" y="3429000"/>
            <a:ext cx="518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가입시 학생증으로 인증을 하여</a:t>
            </a:r>
            <a:r>
              <a:rPr lang="en-US" altLang="ko-KR" b="1" i="1" dirty="0">
                <a:solidFill>
                  <a:schemeClr val="accent5"/>
                </a:solidFill>
              </a:rPr>
              <a:t>, </a:t>
            </a:r>
            <a:r>
              <a:rPr lang="ko-KR" altLang="en-US" b="1" i="1" dirty="0">
                <a:solidFill>
                  <a:schemeClr val="accent5"/>
                </a:solidFill>
              </a:rPr>
              <a:t>단국대학교 재학생만 </a:t>
            </a:r>
            <a:r>
              <a:rPr lang="ko-KR" altLang="en-US" b="1" i="1" dirty="0" err="1">
                <a:solidFill>
                  <a:schemeClr val="accent5"/>
                </a:solidFill>
              </a:rPr>
              <a:t>가입가능하도록</a:t>
            </a:r>
            <a:r>
              <a:rPr lang="ko-KR" altLang="en-US" b="1" i="1" dirty="0">
                <a:solidFill>
                  <a:schemeClr val="accent5"/>
                </a:solidFill>
              </a:rPr>
              <a:t> 함</a:t>
            </a:r>
            <a:r>
              <a:rPr lang="en-US" altLang="ko-KR" b="1" i="1" dirty="0">
                <a:solidFill>
                  <a:schemeClr val="accent5"/>
                </a:solidFill>
              </a:rPr>
              <a:t>.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예정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기능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-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게시판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3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818FBC-3D86-4830-B34D-290A3E8D71C7}"/>
              </a:ext>
            </a:extLst>
          </p:cNvPr>
          <p:cNvSpPr>
            <a:spLocks noChangeAspect="1"/>
          </p:cNvSpPr>
          <p:nvPr/>
        </p:nvSpPr>
        <p:spPr>
          <a:xfrm>
            <a:off x="775291" y="1404871"/>
            <a:ext cx="2771325" cy="4926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A7933605-53FF-4374-A1A2-0FE0F3AAE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427" y="1491326"/>
            <a:ext cx="288000" cy="288000"/>
          </a:xfrm>
          <a:prstGeom prst="rect">
            <a:avLst/>
          </a:prstGeom>
        </p:spPr>
      </p:pic>
      <p:pic>
        <p:nvPicPr>
          <p:cNvPr id="12" name="그래픽 11" descr="연필">
            <a:extLst>
              <a:ext uri="{FF2B5EF4-FFF2-40B4-BE49-F238E27FC236}">
                <a16:creationId xmlns:a16="http://schemas.microsoft.com/office/drawing/2014/main" id="{A9406139-60D8-4D0E-8393-4928A528AC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258" y="1491326"/>
            <a:ext cx="288000" cy="28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6F8819-4542-40AF-ACD2-E273AB15CA49}"/>
              </a:ext>
            </a:extLst>
          </p:cNvPr>
          <p:cNvSpPr/>
          <p:nvPr/>
        </p:nvSpPr>
        <p:spPr>
          <a:xfrm>
            <a:off x="775291" y="1865781"/>
            <a:ext cx="2771324" cy="4465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69913-133B-4DEB-B611-6719C2A4FA90}"/>
              </a:ext>
            </a:extLst>
          </p:cNvPr>
          <p:cNvSpPr txBox="1"/>
          <p:nvPr/>
        </p:nvSpPr>
        <p:spPr>
          <a:xfrm>
            <a:off x="775291" y="1466049"/>
            <a:ext cx="19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lt"/>
              </a:rPr>
              <a:t>잃어버렸어요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E98CA7-1274-4DD8-96C7-EC59D82405C2}"/>
              </a:ext>
            </a:extLst>
          </p:cNvPr>
          <p:cNvCxnSpPr>
            <a:cxnSpLocks/>
          </p:cNvCxnSpPr>
          <p:nvPr/>
        </p:nvCxnSpPr>
        <p:spPr>
          <a:xfrm>
            <a:off x="811150" y="2501151"/>
            <a:ext cx="267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3AFD16-F5EB-4C4D-A909-F18BE7F992D6}"/>
              </a:ext>
            </a:extLst>
          </p:cNvPr>
          <p:cNvCxnSpPr>
            <a:cxnSpLocks/>
          </p:cNvCxnSpPr>
          <p:nvPr/>
        </p:nvCxnSpPr>
        <p:spPr>
          <a:xfrm>
            <a:off x="820115" y="3151089"/>
            <a:ext cx="267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869A5A-8750-4AC4-84A7-BE8C4C024FC1}"/>
              </a:ext>
            </a:extLst>
          </p:cNvPr>
          <p:cNvCxnSpPr>
            <a:cxnSpLocks/>
          </p:cNvCxnSpPr>
          <p:nvPr/>
        </p:nvCxnSpPr>
        <p:spPr>
          <a:xfrm>
            <a:off x="806895" y="3772202"/>
            <a:ext cx="2687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2DD86F-125F-4C76-A1E8-69ED63898B7F}"/>
              </a:ext>
            </a:extLst>
          </p:cNvPr>
          <p:cNvCxnSpPr>
            <a:cxnSpLocks/>
          </p:cNvCxnSpPr>
          <p:nvPr/>
        </p:nvCxnSpPr>
        <p:spPr>
          <a:xfrm>
            <a:off x="819655" y="4400766"/>
            <a:ext cx="266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7CDC70-B8FE-401E-A1AE-2AEC39A0EDBE}"/>
              </a:ext>
            </a:extLst>
          </p:cNvPr>
          <p:cNvCxnSpPr>
            <a:cxnSpLocks/>
          </p:cNvCxnSpPr>
          <p:nvPr/>
        </p:nvCxnSpPr>
        <p:spPr>
          <a:xfrm>
            <a:off x="820115" y="5063563"/>
            <a:ext cx="2674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54C184-2F7C-410B-8B46-F78AFDECA139}"/>
              </a:ext>
            </a:extLst>
          </p:cNvPr>
          <p:cNvSpPr txBox="1"/>
          <p:nvPr/>
        </p:nvSpPr>
        <p:spPr>
          <a:xfrm>
            <a:off x="775290" y="1922117"/>
            <a:ext cx="148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지갑 찾습니다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E7636-2381-4644-8A61-DA872592CEE2}"/>
              </a:ext>
            </a:extLst>
          </p:cNvPr>
          <p:cNvSpPr txBox="1"/>
          <p:nvPr/>
        </p:nvSpPr>
        <p:spPr>
          <a:xfrm>
            <a:off x="775290" y="2197260"/>
            <a:ext cx="91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14:23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AF623-1E1D-40DF-8E2C-67099C721060}"/>
              </a:ext>
            </a:extLst>
          </p:cNvPr>
          <p:cNvSpPr txBox="1"/>
          <p:nvPr/>
        </p:nvSpPr>
        <p:spPr>
          <a:xfrm>
            <a:off x="775290" y="2802378"/>
            <a:ext cx="154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09/19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01705-B3EF-4479-8E6B-838D8717D7BB}"/>
              </a:ext>
            </a:extLst>
          </p:cNvPr>
          <p:cNvSpPr txBox="1"/>
          <p:nvPr/>
        </p:nvSpPr>
        <p:spPr>
          <a:xfrm>
            <a:off x="762070" y="2561423"/>
            <a:ext cx="273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공대에서 책 보신 분 없나요</a:t>
            </a:r>
            <a:r>
              <a:rPr lang="en-US" altLang="ko-KR" sz="1400" b="1" dirty="0">
                <a:latin typeface="+mn-ea"/>
              </a:rPr>
              <a:t>?</a:t>
            </a:r>
            <a:r>
              <a:rPr lang="ko-KR" altLang="en-US" sz="1400" b="1" dirty="0">
                <a:latin typeface="+mn-ea"/>
              </a:rPr>
              <a:t>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3D0AD3-D731-4C56-A444-2BC6D49DA2CB}"/>
              </a:ext>
            </a:extLst>
          </p:cNvPr>
          <p:cNvCxnSpPr>
            <a:cxnSpLocks/>
          </p:cNvCxnSpPr>
          <p:nvPr/>
        </p:nvCxnSpPr>
        <p:spPr>
          <a:xfrm>
            <a:off x="819655" y="5696317"/>
            <a:ext cx="266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B91C58-7C67-4C68-B834-26E98BC33523}"/>
              </a:ext>
            </a:extLst>
          </p:cNvPr>
          <p:cNvSpPr>
            <a:spLocks noChangeAspect="1"/>
          </p:cNvSpPr>
          <p:nvPr/>
        </p:nvSpPr>
        <p:spPr>
          <a:xfrm>
            <a:off x="3695285" y="1404871"/>
            <a:ext cx="2772001" cy="492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B07528-823D-4818-93EC-07694460F8FF}"/>
              </a:ext>
            </a:extLst>
          </p:cNvPr>
          <p:cNvSpPr/>
          <p:nvPr/>
        </p:nvSpPr>
        <p:spPr>
          <a:xfrm>
            <a:off x="3699994" y="5970491"/>
            <a:ext cx="27612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DAE68E-6CA7-46FD-A0CF-9EA0223779D3}"/>
              </a:ext>
            </a:extLst>
          </p:cNvPr>
          <p:cNvSpPr/>
          <p:nvPr/>
        </p:nvSpPr>
        <p:spPr>
          <a:xfrm>
            <a:off x="3783105" y="5589882"/>
            <a:ext cx="2581836" cy="568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눈">
            <a:extLst>
              <a:ext uri="{FF2B5EF4-FFF2-40B4-BE49-F238E27FC236}">
                <a16:creationId xmlns:a16="http://schemas.microsoft.com/office/drawing/2014/main" id="{8780738E-CBF4-4498-B0D7-DB6126124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3776" y="5652779"/>
            <a:ext cx="468000" cy="468000"/>
          </a:xfrm>
          <a:prstGeom prst="rect">
            <a:avLst/>
          </a:prstGeom>
        </p:spPr>
      </p:pic>
      <p:pic>
        <p:nvPicPr>
          <p:cNvPr id="31" name="그래픽 30" descr="펼친 손">
            <a:extLst>
              <a:ext uri="{FF2B5EF4-FFF2-40B4-BE49-F238E27FC236}">
                <a16:creationId xmlns:a16="http://schemas.microsoft.com/office/drawing/2014/main" id="{EACBF9DE-F6E4-4142-97CB-E4E214E75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3415" y="5651451"/>
            <a:ext cx="468000" cy="46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5795-2D4E-4CB5-B6A5-584AB91FB0DB}"/>
              </a:ext>
            </a:extLst>
          </p:cNvPr>
          <p:cNvSpPr/>
          <p:nvPr/>
        </p:nvSpPr>
        <p:spPr>
          <a:xfrm>
            <a:off x="3700949" y="1409185"/>
            <a:ext cx="2761200" cy="460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0A892C-6769-4F66-B3E9-D87745D02BD5}"/>
              </a:ext>
            </a:extLst>
          </p:cNvPr>
          <p:cNvSpPr txBox="1"/>
          <p:nvPr/>
        </p:nvSpPr>
        <p:spPr>
          <a:xfrm>
            <a:off x="3682064" y="1460403"/>
            <a:ext cx="23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앱 메인 페이지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4AB24-47CF-404C-B6F6-A75AC7A45E76}"/>
              </a:ext>
            </a:extLst>
          </p:cNvPr>
          <p:cNvSpPr txBox="1"/>
          <p:nvPr/>
        </p:nvSpPr>
        <p:spPr>
          <a:xfrm>
            <a:off x="6868680" y="2712988"/>
            <a:ext cx="423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800" b="1" i="1" kern="0" dirty="0">
                <a:solidFill>
                  <a:srgbClr val="9AA6C0"/>
                </a:solidFill>
              </a:rPr>
              <a:t>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분실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/ 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습득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카테고리로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구분되는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게시판</a:t>
            </a: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r>
              <a:rPr lang="en-US" altLang="ko-KR" sz="1800" b="1" i="1" kern="0" dirty="0">
                <a:solidFill>
                  <a:srgbClr val="9AA6C0"/>
                </a:solidFill>
              </a:rPr>
              <a:t>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분실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게시글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작성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동선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입력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가능</a:t>
            </a: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18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r>
              <a:rPr lang="en-US" altLang="ko-KR" sz="1800" b="1" i="1" kern="0" dirty="0">
                <a:solidFill>
                  <a:srgbClr val="9AA6C0"/>
                </a:solidFill>
              </a:rPr>
              <a:t>[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습득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]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게시글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작성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습득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좌표를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지도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상에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표시</a:t>
            </a:r>
            <a:r>
              <a:rPr lang="en-US" altLang="ko-KR" sz="18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1800" b="1" i="1" kern="0" dirty="0">
                <a:solidFill>
                  <a:srgbClr val="9AA6C0"/>
                </a:solidFill>
              </a:rPr>
              <a:t>가능</a:t>
            </a:r>
            <a:endParaRPr lang="en-US" altLang="ko-KR" sz="1800" b="1" i="1" kern="0" dirty="0">
              <a:solidFill>
                <a:srgbClr val="9AA6C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래픽 3" descr="주택">
            <a:extLst>
              <a:ext uri="{FF2B5EF4-FFF2-40B4-BE49-F238E27FC236}">
                <a16:creationId xmlns:a16="http://schemas.microsoft.com/office/drawing/2014/main" id="{8C0623A7-0F44-40D0-B111-232845925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2493" y="5589881"/>
            <a:ext cx="568172" cy="568172"/>
          </a:xfrm>
          <a:prstGeom prst="rect">
            <a:avLst/>
          </a:prstGeom>
        </p:spPr>
      </p:pic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C633BCD6-EA42-413D-A4D4-DB1BA66CE2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3054" y="5625818"/>
            <a:ext cx="568172" cy="5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구현 예정 기능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– 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지도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196416-471D-4731-94D7-509BD00D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9" y="1604963"/>
            <a:ext cx="4307858" cy="28594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A92C1F-67ED-4F1C-A6D3-4D0E37C1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96" y="1477600"/>
            <a:ext cx="4161286" cy="311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B7BA1-F1DA-4087-BE38-B5F6A1372F7C}"/>
              </a:ext>
            </a:extLst>
          </p:cNvPr>
          <p:cNvSpPr txBox="1"/>
          <p:nvPr/>
        </p:nvSpPr>
        <p:spPr>
          <a:xfrm>
            <a:off x="873779" y="4858871"/>
            <a:ext cx="43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5AC72-6C7F-45B7-94E1-8295E93AA03D}"/>
              </a:ext>
            </a:extLst>
          </p:cNvPr>
          <p:cNvSpPr txBox="1"/>
          <p:nvPr/>
        </p:nvSpPr>
        <p:spPr>
          <a:xfrm>
            <a:off x="6587396" y="4948518"/>
            <a:ext cx="43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accent5"/>
                </a:solidFill>
              </a:rPr>
              <a:t>잃어버린</a:t>
            </a:r>
            <a:r>
              <a:rPr lang="en-US" altLang="ko-KR" b="1" i="1" dirty="0">
                <a:solidFill>
                  <a:schemeClr val="accent5"/>
                </a:solidFill>
              </a:rPr>
              <a:t>/</a:t>
            </a:r>
            <a:r>
              <a:rPr lang="ko-KR" altLang="en-US" b="1" i="1" dirty="0">
                <a:solidFill>
                  <a:schemeClr val="accent5"/>
                </a:solidFill>
              </a:rPr>
              <a:t>찾은 장소</a:t>
            </a:r>
          </a:p>
        </p:txBody>
      </p:sp>
    </p:spTree>
    <p:extLst>
      <p:ext uri="{BB962C8B-B14F-4D97-AF65-F5344CB8AC3E}">
        <p14:creationId xmlns:p14="http://schemas.microsoft.com/office/powerpoint/2010/main" val="2264975026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142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 준성</cp:lastModifiedBy>
  <cp:revision>22</cp:revision>
  <dcterms:created xsi:type="dcterms:W3CDTF">2020-09-11T01:19:48Z</dcterms:created>
  <dcterms:modified xsi:type="dcterms:W3CDTF">2020-09-21T06:18:29Z</dcterms:modified>
</cp:coreProperties>
</file>