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986280" y="1715135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986280" y="1159510"/>
          <a:ext cx="8534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0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2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3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4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5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6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7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8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9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10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12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13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14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15</a:t>
                      </a:r>
                      <a:endParaRPr lang="x-none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55600" y="115951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下标</a:t>
            </a:r>
            <a:endParaRPr lang="zh-CN" altLang="x-none"/>
          </a:p>
        </p:txBody>
      </p:sp>
      <p:sp>
        <p:nvSpPr>
          <p:cNvPr id="8" name="文本框 7"/>
          <p:cNvSpPr txBox="1"/>
          <p:nvPr/>
        </p:nvSpPr>
        <p:spPr>
          <a:xfrm>
            <a:off x="354965" y="171513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原始数据</a:t>
            </a:r>
            <a:endParaRPr lang="zh-CN" altLang="x-none"/>
          </a:p>
        </p:txBody>
      </p:sp>
      <p:sp>
        <p:nvSpPr>
          <p:cNvPr id="9" name="文本框 8"/>
          <p:cNvSpPr txBox="1"/>
          <p:nvPr/>
        </p:nvSpPr>
        <p:spPr>
          <a:xfrm>
            <a:off x="354965" y="229870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第一次循环</a:t>
            </a:r>
            <a:endParaRPr lang="zh-CN" altLang="x-none"/>
          </a:p>
        </p:txBody>
      </p:sp>
      <p:graphicFrame>
        <p:nvGraphicFramePr>
          <p:cNvPr id="10" name="表格 9"/>
          <p:cNvGraphicFramePr/>
          <p:nvPr/>
        </p:nvGraphicFramePr>
        <p:xfrm>
          <a:off x="1986280" y="2367915"/>
          <a:ext cx="74879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2236470" y="2080260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70810" y="208026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38170" y="211010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72510" y="211010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138930" y="2080260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573270" y="208026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040630" y="211010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474970" y="211010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942330" y="2080260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76670" y="208026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844030" y="211010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278370" y="211010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844790" y="2080260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279130" y="208026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746490" y="211010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180830" y="211010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54965" y="309880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第二次循环</a:t>
            </a:r>
            <a:endParaRPr lang="zh-CN" altLang="x-none"/>
          </a:p>
        </p:txBody>
      </p:sp>
      <p:graphicFrame>
        <p:nvGraphicFramePr>
          <p:cNvPr id="31" name="表格 30"/>
          <p:cNvGraphicFramePr/>
          <p:nvPr/>
        </p:nvGraphicFramePr>
        <p:xfrm>
          <a:off x="1986280" y="3086100"/>
          <a:ext cx="74879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7995"/>
                <a:gridCol w="4680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>
            <a:off x="2719070" y="2747645"/>
            <a:ext cx="85661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604895" y="2738120"/>
            <a:ext cx="95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589145" y="2741930"/>
            <a:ext cx="85661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474970" y="2732405"/>
            <a:ext cx="95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497955" y="2751455"/>
            <a:ext cx="85661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7383780" y="2741930"/>
            <a:ext cx="95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295005" y="2730500"/>
            <a:ext cx="85661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9180830" y="2720975"/>
            <a:ext cx="95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55600" y="415607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第三次循环</a:t>
            </a:r>
            <a:endParaRPr lang="zh-CN" altLang="x-none"/>
          </a:p>
        </p:txBody>
      </p:sp>
      <p:graphicFrame>
        <p:nvGraphicFramePr>
          <p:cNvPr id="43" name="表格 42"/>
          <p:cNvGraphicFramePr/>
          <p:nvPr/>
        </p:nvGraphicFramePr>
        <p:xfrm>
          <a:off x="1986280" y="4143375"/>
          <a:ext cx="74879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7995"/>
                <a:gridCol w="4680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8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8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直接箭头连接符 43"/>
          <p:cNvCxnSpPr/>
          <p:nvPr/>
        </p:nvCxnSpPr>
        <p:spPr>
          <a:xfrm>
            <a:off x="3642995" y="3452495"/>
            <a:ext cx="1802765" cy="60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471795" y="3490595"/>
            <a:ext cx="3175" cy="582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352030" y="3475355"/>
            <a:ext cx="1802765" cy="60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180830" y="3513455"/>
            <a:ext cx="3175" cy="582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55600" y="542163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第四次循环</a:t>
            </a:r>
            <a:endParaRPr lang="zh-CN" altLang="x-none"/>
          </a:p>
        </p:txBody>
      </p:sp>
      <p:graphicFrame>
        <p:nvGraphicFramePr>
          <p:cNvPr id="49" name="表格 48"/>
          <p:cNvGraphicFramePr/>
          <p:nvPr/>
        </p:nvGraphicFramePr>
        <p:xfrm>
          <a:off x="1986280" y="5408930"/>
          <a:ext cx="74879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7995"/>
                <a:gridCol w="4680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8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16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直接箭头连接符 49"/>
          <p:cNvCxnSpPr/>
          <p:nvPr/>
        </p:nvCxnSpPr>
        <p:spPr>
          <a:xfrm>
            <a:off x="5484495" y="4571365"/>
            <a:ext cx="3730625" cy="824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9177655" y="4571365"/>
            <a:ext cx="8890" cy="814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765665" y="235394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步长</a:t>
            </a:r>
            <a:r>
              <a:rPr lang="en-US" altLang="zh-CN"/>
              <a:t>s1=1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9784715" y="306959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步长</a:t>
            </a:r>
            <a:r>
              <a:rPr lang="en-US" altLang="zh-CN"/>
              <a:t>s1=2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9765665" y="415607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步长</a:t>
            </a:r>
            <a:r>
              <a:rPr lang="en-US" altLang="zh-CN"/>
              <a:t>s1=4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9765665" y="541528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步长</a:t>
            </a:r>
            <a:r>
              <a:rPr lang="en-US" altLang="zh-CN"/>
              <a:t>s1=8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609725" y="185420"/>
            <a:ext cx="785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CUDA</a:t>
            </a:r>
            <a:r>
              <a:rPr lang="zh-CN" altLang="en-US" sz="3600"/>
              <a:t>计算前缀和</a:t>
            </a:r>
            <a:r>
              <a:rPr lang="en-US" altLang="zh-CN" sz="3600"/>
              <a:t> </a:t>
            </a:r>
            <a:r>
              <a:rPr lang="zh-CN" altLang="en-US" sz="3600"/>
              <a:t>步骤一：分组求和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986280" y="1715135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8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16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986280" y="1159510"/>
          <a:ext cx="8534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0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2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3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4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5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6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7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8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9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10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12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13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14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15</a:t>
                      </a:r>
                      <a:endParaRPr lang="x-none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55600" y="115951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下标</a:t>
            </a:r>
            <a:endParaRPr lang="zh-CN" altLang="x-none"/>
          </a:p>
        </p:txBody>
      </p:sp>
      <p:sp>
        <p:nvSpPr>
          <p:cNvPr id="8" name="文本框 7"/>
          <p:cNvSpPr txBox="1"/>
          <p:nvPr/>
        </p:nvSpPr>
        <p:spPr>
          <a:xfrm>
            <a:off x="354965" y="171513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原始数据</a:t>
            </a:r>
            <a:endParaRPr lang="zh-CN" altLang="x-none"/>
          </a:p>
        </p:txBody>
      </p:sp>
      <p:sp>
        <p:nvSpPr>
          <p:cNvPr id="9" name="文本框 8"/>
          <p:cNvSpPr txBox="1"/>
          <p:nvPr/>
        </p:nvSpPr>
        <p:spPr>
          <a:xfrm>
            <a:off x="354965" y="229870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第一次循环</a:t>
            </a:r>
            <a:endParaRPr lang="zh-CN" altLang="x-none"/>
          </a:p>
        </p:txBody>
      </p:sp>
      <p:graphicFrame>
        <p:nvGraphicFramePr>
          <p:cNvPr id="10" name="表格 9"/>
          <p:cNvGraphicFramePr/>
          <p:nvPr/>
        </p:nvGraphicFramePr>
        <p:xfrm>
          <a:off x="1986280" y="2367915"/>
          <a:ext cx="74879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8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16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5474970" y="2060575"/>
            <a:ext cx="1891030" cy="25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393305" y="211709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54965" y="309880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第二次循环</a:t>
            </a:r>
            <a:endParaRPr lang="zh-CN" altLang="x-none"/>
          </a:p>
        </p:txBody>
      </p:sp>
      <p:graphicFrame>
        <p:nvGraphicFramePr>
          <p:cNvPr id="31" name="表格 30"/>
          <p:cNvGraphicFramePr/>
          <p:nvPr/>
        </p:nvGraphicFramePr>
        <p:xfrm>
          <a:off x="1986280" y="3086100"/>
          <a:ext cx="74879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7995"/>
                <a:gridCol w="4680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6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8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10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16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直接箭头连接符 35"/>
          <p:cNvCxnSpPr/>
          <p:nvPr/>
        </p:nvCxnSpPr>
        <p:spPr>
          <a:xfrm>
            <a:off x="3699510" y="2759710"/>
            <a:ext cx="85661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4585335" y="2750185"/>
            <a:ext cx="95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608320" y="2769235"/>
            <a:ext cx="85661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494145" y="2759710"/>
            <a:ext cx="95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405370" y="2748280"/>
            <a:ext cx="85661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8291195" y="2738755"/>
            <a:ext cx="95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54965" y="378777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/>
              <a:t>第三次循环</a:t>
            </a:r>
            <a:endParaRPr lang="zh-CN" altLang="x-none"/>
          </a:p>
        </p:txBody>
      </p:sp>
      <p:graphicFrame>
        <p:nvGraphicFramePr>
          <p:cNvPr id="43" name="表格 42"/>
          <p:cNvGraphicFramePr/>
          <p:nvPr/>
        </p:nvGraphicFramePr>
        <p:xfrm>
          <a:off x="1986280" y="3775075"/>
          <a:ext cx="74879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7995"/>
                <a:gridCol w="4680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1</a:t>
                      </a:r>
                      <a:endParaRPr lang="x-none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3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5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6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7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8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9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10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11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12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13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14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15</a:t>
                      </a:r>
                      <a:endParaRPr lang="en-US" alt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/>
                        <a:t>16</a:t>
                      </a:r>
                      <a:endParaRPr lang="en-US" alt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9765665" y="235394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步长</a:t>
            </a:r>
            <a:r>
              <a:rPr lang="en-US" altLang="zh-CN"/>
              <a:t>s1=4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9784715" y="306959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步长</a:t>
            </a:r>
            <a:r>
              <a:rPr lang="en-US" altLang="zh-CN"/>
              <a:t>s1=2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9784715" y="378523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步长</a:t>
            </a:r>
            <a:r>
              <a:rPr lang="en-US" altLang="zh-CN"/>
              <a:t>s1=1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609725" y="185420"/>
            <a:ext cx="9845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CUDA</a:t>
            </a:r>
            <a:r>
              <a:rPr lang="zh-CN" altLang="en-US" sz="3600"/>
              <a:t>计算前缀和</a:t>
            </a:r>
            <a:r>
              <a:rPr lang="en-US" altLang="zh-CN" sz="3600"/>
              <a:t> </a:t>
            </a:r>
            <a:r>
              <a:rPr lang="zh-CN" altLang="en-US" sz="3600"/>
              <a:t>步骤二：更新组内中间数</a:t>
            </a:r>
            <a:endParaRPr lang="zh-CN" altLang="en-US" sz="360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752090" y="349948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186430" y="349948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752850" y="3469640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187190" y="346964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4654550" y="349948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088890" y="349948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556250" y="3469640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5990590" y="346964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457950" y="349948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892290" y="349948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7458710" y="3469640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893050" y="3469640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8360410" y="3499485"/>
            <a:ext cx="41148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8794750" y="3499485"/>
            <a:ext cx="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宽屏</PresentationFormat>
  <Paragraphs>392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orz</cp:lastModifiedBy>
  <cp:revision>15</cp:revision>
  <dcterms:created xsi:type="dcterms:W3CDTF">2023-09-21T15:50:38Z</dcterms:created>
  <dcterms:modified xsi:type="dcterms:W3CDTF">2023-09-21T15:50:38Z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