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66" r:id="rId23"/>
    <p:sldId id="280" r:id="rId24"/>
    <p:sldId id="281" r:id="rId25"/>
    <p:sldId id="282" r:id="rId26"/>
    <p:sldId id="283" r:id="rId27"/>
    <p:sldId id="267" r:id="rId28"/>
    <p:sldId id="268" r:id="rId2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>
        <p:scale>
          <a:sx n="150" d="100"/>
          <a:sy n="150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6716-2955-3040-9BB6-827CAAEF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D273E-8D3E-1C42-B321-B27EBF43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B6D8-62BD-EB49-A5ED-5DDD52BE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564A-BB51-F344-BA94-AB5D14B29237}" type="datetimeFigureOut">
              <a:rPr lang="en-CN" smtClean="0"/>
              <a:t>2021/7/28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1A98-86FC-5A41-B9F8-F22A5011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6031-A284-9E4A-A785-D4CA62D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206-7700-7748-9257-23AE2397C1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36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F7B5-1629-D14B-A852-847B6C88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F951-5317-5C47-8DC6-78F58EBC1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E9A4-799C-DD4F-AC58-2406C783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564A-BB51-F344-BA94-AB5D14B29237}" type="datetimeFigureOut">
              <a:rPr lang="en-CN" smtClean="0"/>
              <a:t>2021/7/28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F13B7-3B66-0249-A0E5-B17AD260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7C7E-0FCB-BC4E-BEAA-8BFB66BA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206-7700-7748-9257-23AE2397C1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46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BF631-252D-CC41-9140-EAEC23B2B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E90E-ED54-2E44-9C7C-339A25C60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C7B8-A5E5-F34A-AC21-BCC713E9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564A-BB51-F344-BA94-AB5D14B29237}" type="datetimeFigureOut">
              <a:rPr lang="en-CN" smtClean="0"/>
              <a:t>2021/7/28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F911-5D66-434C-95FB-C49D15A2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7C96-B15B-0747-9A27-500816B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206-7700-7748-9257-23AE2397C1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364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AE33-9FC6-FD40-8E12-A1C2FE3A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B51B-F358-0442-9F13-8B0F247A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12390-B9D9-4C4F-A7AA-C3A4ED09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564A-BB51-F344-BA94-AB5D14B29237}" type="datetimeFigureOut">
              <a:rPr lang="en-CN" smtClean="0"/>
              <a:t>2021/7/28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837-52BA-154D-8FBC-47489244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4DB3-E1A2-A740-AD29-164CA4DA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206-7700-7748-9257-23AE2397C1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856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4859-7440-9D46-AD62-642EC235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6A7E0-52CA-0E40-A3EB-540619C8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7D01-D983-D442-8E3C-3C06DE00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564A-BB51-F344-BA94-AB5D14B29237}" type="datetimeFigureOut">
              <a:rPr lang="en-CN" smtClean="0"/>
              <a:t>2021/7/28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CAC2-7ADE-DE40-8735-263C8C87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3002-B6BA-BE42-813D-D25B154A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206-7700-7748-9257-23AE2397C1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305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3386-4E15-6045-9CB6-4370321A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7F26-DD57-9640-AC19-D0799656C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79A6B-66C7-6C49-951F-F67B945B0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CFEE8-73AC-5745-96FB-6266CEFB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564A-BB51-F344-BA94-AB5D14B29237}" type="datetimeFigureOut">
              <a:rPr lang="en-CN" smtClean="0"/>
              <a:t>2021/7/28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BC60-37BB-1042-AD1C-A5D38665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EC52-FF09-D447-817D-AE8DBBB3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206-7700-7748-9257-23AE2397C1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62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E46F-88CD-B04E-8F4D-664B707E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2AA4-BCBD-9A49-A3D0-C02D0043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5C0FC-056D-A84A-8F46-E663AC3CE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E73F7-0C0A-544D-9718-BD0EB18A2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9F641-18C0-9F4A-A0D0-3C674385F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C9BE5-9F5E-6746-BD48-B0407CC9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564A-BB51-F344-BA94-AB5D14B29237}" type="datetimeFigureOut">
              <a:rPr lang="en-CN" smtClean="0"/>
              <a:t>2021/7/28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18D7E-849A-5944-AFB8-844CD4C3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E8ACE-1E52-6D49-9D9C-9581DAE9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206-7700-7748-9257-23AE2397C1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45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9F64-DC6A-F64D-9F46-1B92ABD5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20CE9-9164-EF4A-BDBF-B5459F60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564A-BB51-F344-BA94-AB5D14B29237}" type="datetimeFigureOut">
              <a:rPr lang="en-CN" smtClean="0"/>
              <a:t>2021/7/28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1582A-A9AB-2048-B961-A5337811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3E795-694E-A54F-AA95-6E11EEDE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206-7700-7748-9257-23AE2397C1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359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18595-E6B5-2149-8724-30A303D5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564A-BB51-F344-BA94-AB5D14B29237}" type="datetimeFigureOut">
              <a:rPr lang="en-CN" smtClean="0"/>
              <a:t>2021/7/28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A3902-FF8E-D240-94C9-F4205709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63605-6C5B-CA40-9665-BAFB7D97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206-7700-7748-9257-23AE2397C1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797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A473-AC11-504C-9FD8-553D0958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53F5-DC29-6D49-A658-BA0C15C1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1E882-7CC6-D544-AD31-0618EF0FC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516AA-9675-C74C-9FF3-14D52572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564A-BB51-F344-BA94-AB5D14B29237}" type="datetimeFigureOut">
              <a:rPr lang="en-CN" smtClean="0"/>
              <a:t>2021/7/28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92DEE-5EEA-E04E-9772-BFFD034B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FBB29-475F-8E4B-9248-9374B2E7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206-7700-7748-9257-23AE2397C1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909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E442-B670-894B-BA1C-FE8B1877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49E82-039F-8044-8D07-95EF2BFE9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8260C-1D38-1D47-9538-43B109488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771D1-2299-0A41-BDC0-004A6DFC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564A-BB51-F344-BA94-AB5D14B29237}" type="datetimeFigureOut">
              <a:rPr lang="en-CN" smtClean="0"/>
              <a:t>2021/7/28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61772-803A-0045-9558-B1EB38EB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DE6E9-E4DC-3845-9C0E-6B00927A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206-7700-7748-9257-23AE2397C1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3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35E0B-5F47-4E41-B602-97772524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5CF96-B61A-D047-96F0-8CF086A2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759D-C0ED-A24C-9899-4ECAA7AEC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564A-BB51-F344-BA94-AB5D14B29237}" type="datetimeFigureOut">
              <a:rPr lang="en-CN" smtClean="0"/>
              <a:t>2021/7/28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4CAF-82AD-BB49-9AE7-D9864E3DE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DC37-D6CF-3046-949C-00A75A01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2206-7700-7748-9257-23AE2397C1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289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3EB2-BDA3-C146-9CAD-746BBA6E3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4922"/>
          </a:xfrm>
        </p:spPr>
        <p:txBody>
          <a:bodyPr>
            <a:normAutofit/>
          </a:bodyPr>
          <a:lstStyle/>
          <a:p>
            <a:r>
              <a:rPr lang="en-CN" sz="4000" dirty="0"/>
              <a:t>凸规划(2) </a:t>
            </a:r>
            <a:br>
              <a:rPr lang="en-CN" dirty="0"/>
            </a:b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13F7-DB3A-D44A-8C4B-D13ED0B6A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179" y="2697366"/>
            <a:ext cx="9144000" cy="1655762"/>
          </a:xfrm>
        </p:spPr>
        <p:txBody>
          <a:bodyPr>
            <a:normAutofit/>
          </a:bodyPr>
          <a:lstStyle/>
          <a:p>
            <a:r>
              <a:rPr lang="en-CN" sz="5400" dirty="0"/>
              <a:t>凸函数</a:t>
            </a:r>
          </a:p>
        </p:txBody>
      </p:sp>
    </p:spTree>
    <p:extLst>
      <p:ext uri="{BB962C8B-B14F-4D97-AF65-F5344CB8AC3E}">
        <p14:creationId xmlns:p14="http://schemas.microsoft.com/office/powerpoint/2010/main" val="38826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98B328-A802-0C4A-87DB-B55E990B2D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N" dirty="0"/>
                  <a:t>凸函数的例子</a:t>
                </a:r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CN" dirty="0"/>
                  <a:t>上函数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98B328-A802-0C4A-87DB-B55E990B2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B54D9-7B08-8B46-B2F5-9E04310955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638" y="1515524"/>
                <a:ext cx="10515600" cy="4351338"/>
              </a:xfrm>
            </p:spPr>
            <p:txBody>
              <a:bodyPr/>
              <a:lstStyle/>
              <a:p>
                <a:r>
                  <a:rPr lang="en-CN" dirty="0"/>
                  <a:t>指数函数</a:t>
                </a:r>
                <a:r>
                  <a:rPr lang="zh-CN" altLang="en-US" dirty="0"/>
                  <a:t>：</a:t>
                </a:r>
                <a:r>
                  <a:rPr lang="en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r>
                  <a:rPr lang="en-CN" dirty="0"/>
                  <a:t>幂函数</a:t>
                </a:r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凸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凹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CN" dirty="0"/>
              </a:p>
              <a:p>
                <a:r>
                  <a:rPr lang="en-CN" dirty="0"/>
                  <a:t> 绝对值的幂函数</a:t>
                </a:r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CN" dirty="0"/>
              </a:p>
              <a:p>
                <a:r>
                  <a:rPr lang="en-CN" dirty="0"/>
                  <a:t>对数函数</a:t>
                </a:r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是凹函数</a:t>
                </a:r>
                <a:endParaRPr lang="en-US" altLang="zh-CN" b="0" dirty="0"/>
              </a:p>
              <a:p>
                <a:r>
                  <a:rPr lang="zh-CN" altLang="en-US" dirty="0"/>
                  <a:t>负熵：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/>
                  <a:t>是凸函数</a:t>
                </a:r>
                <a:r>
                  <a:rPr lang="zh-CN" altLang="en-US" dirty="0"/>
                  <a:t> （二阶导条件）</a:t>
                </a:r>
                <a:r>
                  <a:rPr lang="en-US" altLang="zh-CN" b="0" dirty="0"/>
                  <a:t> </a:t>
                </a:r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B54D9-7B08-8B46-B2F5-9E0431095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638" y="1515524"/>
                <a:ext cx="10515600" cy="4351338"/>
              </a:xfrm>
              <a:blipFill>
                <a:blip r:embed="rId3"/>
                <a:stretch>
                  <a:fillRect l="-1086" t="-26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>
            <a:extLst>
              <a:ext uri="{FF2B5EF4-FFF2-40B4-BE49-F238E27FC236}">
                <a16:creationId xmlns:a16="http://schemas.microsoft.com/office/drawing/2014/main" id="{7F45DC20-7003-0A46-A73C-967A06B92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4026F-F0FF-7F43-98C7-896E0F85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341" y="2732902"/>
            <a:ext cx="3449945" cy="26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1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98B328-A802-0C4A-87DB-B55E990B2D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N" dirty="0"/>
                  <a:t>凸函数的例子</a:t>
                </a:r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N" dirty="0"/>
                  <a:t>上的函数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98B328-A802-0C4A-87DB-B55E990B2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B54D9-7B08-8B46-B2F5-9E04310955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638" y="1515524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CN" dirty="0"/>
                  <a:t>范数</a:t>
                </a:r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/>
                  <a:t>上的任意范数都是凸函数（证明：范数满足三角不等式）</a:t>
                </a:r>
                <a:endParaRPr lang="en-US" altLang="zh-CN" b="0" dirty="0"/>
              </a:p>
              <a:p>
                <a:r>
                  <a:rPr lang="zh-CN" altLang="en-CN" dirty="0"/>
                  <a:t>最大</a:t>
                </a:r>
                <a:r>
                  <a:rPr lang="zh-CN" altLang="en-US" dirty="0"/>
                  <a:t>值：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0" dirty="0"/>
                  <a:t> （证明：</a:t>
                </a:r>
                <a:r>
                  <a:rPr lang="en-US" altLang="zh-CN" dirty="0"/>
                  <a:t>Jensen</a:t>
                </a:r>
                <a:r>
                  <a:rPr lang="zh-CN" altLang="en-US" dirty="0"/>
                  <a:t>不等式</a:t>
                </a:r>
                <a:r>
                  <a:rPr lang="zh-CN" altLang="en-US" b="0" dirty="0"/>
                  <a:t>）</a:t>
                </a:r>
                <a:endParaRPr lang="en-US" altLang="zh-CN" b="0" dirty="0"/>
              </a:p>
              <a:p>
                <a:r>
                  <a:rPr lang="en-CN" dirty="0"/>
                  <a:t>二次</a:t>
                </a:r>
                <a:r>
                  <a:rPr lang="zh-CN" altLang="en-US" dirty="0"/>
                  <a:t>除以线性：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（证明：二阶导条件）</a:t>
                </a:r>
                <a:endParaRPr lang="en-CN" dirty="0"/>
              </a:p>
              <a:p>
                <a:endParaRPr lang="en-CN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B54D9-7B08-8B46-B2F5-9E0431095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638" y="1515524"/>
                <a:ext cx="10515600" cy="4351338"/>
              </a:xfrm>
              <a:blipFill>
                <a:blip r:embed="rId3"/>
                <a:stretch>
                  <a:fillRect l="-965" t="-23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>
            <a:extLst>
              <a:ext uri="{FF2B5EF4-FFF2-40B4-BE49-F238E27FC236}">
                <a16:creationId xmlns:a16="http://schemas.microsoft.com/office/drawing/2014/main" id="{7F45DC20-7003-0A46-A73C-967A06B92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9F547F-0D6E-314C-96CB-5802D4D4E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632" y="3401288"/>
            <a:ext cx="4104389" cy="26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98B328-A802-0C4A-87DB-B55E990B2D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N" dirty="0"/>
                  <a:t>凸函数的例子</a:t>
                </a:r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N" dirty="0"/>
                  <a:t>上的函数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98B328-A802-0C4A-87DB-B55E990B2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B54D9-7B08-8B46-B2F5-9E04310955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057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CN" dirty="0"/>
                  <a:t>指数和</a:t>
                </a:r>
                <a:r>
                  <a:rPr lang="zh-CN" altLang="en-US" dirty="0"/>
                  <a:t>的对数：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/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/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⋯+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/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注：用二阶导条件证明，是最大值函数的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可微</a:t>
                </a:r>
                <a:r>
                  <a:rPr lang="zh-CN" altLang="en-US" dirty="0"/>
                  <a:t>版本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/>
                              <m: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/>
                              <m: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/>
                              <m: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func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sz="2000" b="0" dirty="0"/>
              </a:p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/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/>
                                </m:sSub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/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/>
                                </m:sSub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B54D9-7B08-8B46-B2F5-9E0431095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05731"/>
                <a:ext cx="10515600" cy="4351338"/>
              </a:xfrm>
              <a:blipFill>
                <a:blip r:embed="rId3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>
            <a:extLst>
              <a:ext uri="{FF2B5EF4-FFF2-40B4-BE49-F238E27FC236}">
                <a16:creationId xmlns:a16="http://schemas.microsoft.com/office/drawing/2014/main" id="{7F45DC20-7003-0A46-A73C-967A06B92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AC824-D551-5049-8444-2F9447666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597" y="3713259"/>
            <a:ext cx="3807680" cy="24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7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3F4120-ADA9-934C-9475-4D97AD4FC3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N" dirty="0"/>
                  <a:t>凸函数的例子</a:t>
                </a:r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N" dirty="0"/>
                  <a:t>上的函数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3F4120-ADA9-934C-9475-4D97AD4FC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44DEA-1EA1-6E4D-A6A0-351272F96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N" dirty="0"/>
                  <a:t>几何平均</a:t>
                </a:r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是凹函数</a:t>
                </a:r>
                <a:endParaRPr lang="en-US" altLang="zh-CN" b="0" dirty="0"/>
              </a:p>
              <a:p>
                <a:r>
                  <a:rPr lang="zh-CN" altLang="en-US" dirty="0"/>
                  <a:t>证明：二阶条件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dirty="0"/>
              </a:p>
              <a:p>
                <a:pPr lvl="1"/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44DEA-1EA1-6E4D-A6A0-351272F96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24F55A5-6254-F740-83E1-0963A6E5F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519" y="3508309"/>
            <a:ext cx="4100554" cy="25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3F4120-ADA9-934C-9475-4D97AD4FC3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N" dirty="0"/>
                  <a:t>凸函数的例子</a:t>
                </a:r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N" dirty="0"/>
                  <a:t>上的函数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3F4120-ADA9-934C-9475-4D97AD4FC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44DEA-1EA1-6E4D-A6A0-351272F96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行列式的对数：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func>
                          </m:e>
                        </m:fun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是凹函数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证明：线性函数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𝑡𝑉</m:t>
                        </m:r>
                      </m:e>
                    </m:d>
                  </m:oMath>
                </a14:m>
                <a:r>
                  <a:rPr lang="zh-CN" altLang="en-US" b="0" dirty="0"/>
                  <a:t>，二阶条件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dirty="0"/>
              </a:p>
              <a:p>
                <a:pPr lvl="1"/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44DEA-1EA1-6E4D-A6A0-351272F96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39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4A4B-F74F-3041-9103-84125205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715" y="2299290"/>
            <a:ext cx="10515600" cy="1325563"/>
          </a:xfrm>
        </p:spPr>
        <p:txBody>
          <a:bodyPr/>
          <a:lstStyle/>
          <a:p>
            <a:r>
              <a:rPr lang="en-CN" dirty="0"/>
              <a:t>凸函数的性质</a:t>
            </a:r>
            <a:r>
              <a:rPr lang="zh-CN" altLang="en-US" dirty="0"/>
              <a:t>：</a:t>
            </a:r>
            <a:r>
              <a:rPr lang="en-CN" dirty="0"/>
              <a:t>两个集合</a:t>
            </a:r>
          </a:p>
        </p:txBody>
      </p:sp>
    </p:spTree>
    <p:extLst>
      <p:ext uri="{BB962C8B-B14F-4D97-AF65-F5344CB8AC3E}">
        <p14:creationId xmlns:p14="http://schemas.microsoft.com/office/powerpoint/2010/main" val="245954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4120-ADA9-934C-9475-4D97AD4F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下水平集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44DEA-1EA1-6E4D-A6A0-351272F96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3963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/>
                  <a:t>下水平集：</a:t>
                </a: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凸函数的下水平集是凸集 （证明：凸集的定义</a:t>
                </a:r>
                <a:r>
                  <a:rPr lang="en-US" altLang="zh-CN" dirty="0"/>
                  <a:t>+Jensen</a:t>
                </a:r>
                <a:r>
                  <a:rPr lang="zh-CN" altLang="en-US" dirty="0"/>
                  <a:t>不等式）</a:t>
                </a:r>
                <a:endParaRPr lang="en-US" altLang="zh-CN" dirty="0"/>
              </a:p>
              <a:p>
                <a:r>
                  <a:rPr lang="zh-CN" altLang="en-US" b="0" dirty="0"/>
                  <a:t>反之，不一定成立，反例：</a:t>
                </a:r>
                <a:r>
                  <a:rPr lang="en-CN" altLang="zh-CN" dirty="0"/>
                  <a:t> </a:t>
                </a:r>
                <a14:m>
                  <m:oMath xmlns:m="http://schemas.openxmlformats.org/officeDocument/2006/math"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b="0" dirty="0"/>
                  <a:t>的所有下水平集都是凸集</a:t>
                </a:r>
                <a:endParaRPr lang="en-US" altLang="zh-CN" b="0" dirty="0"/>
              </a:p>
              <a:p>
                <a:r>
                  <a:rPr lang="zh-CN" altLang="en-US" b="0" dirty="0"/>
                  <a:t>拟凸函数则成立</a:t>
                </a:r>
                <a:endParaRPr lang="en-US" altLang="zh-CN" b="0" dirty="0"/>
              </a:p>
              <a:p>
                <a:endParaRPr lang="en-US" altLang="zh-CN" dirty="0"/>
              </a:p>
              <a:p>
                <a:pPr lvl="1"/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44DEA-1EA1-6E4D-A6A0-351272F96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3963"/>
                <a:ext cx="10515600" cy="4351338"/>
              </a:xfrm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A87E7F6-0F0C-234F-B72D-3B89DA85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967" y="4023540"/>
            <a:ext cx="2900624" cy="21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7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4120-ADA9-934C-9475-4D97AD4F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下水平集例子</a:t>
            </a:r>
            <a:r>
              <a:rPr lang="en-US" altLang="zh-CN" dirty="0"/>
              <a:t>2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44DEA-1EA1-6E4D-A6A0-351272F96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3963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CN" i="1" dirty="0" smtClean="0">
                        <a:latin typeface="Cambria Math" panose="02040503050406030204" pitchFamily="18" charset="0"/>
                      </a:rPr>
                      <m:t>几何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平均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算术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平均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CN" dirty="0"/>
                  <a:t>几何</a:t>
                </a:r>
                <a:r>
                  <a:rPr lang="zh-CN" altLang="en-US" dirty="0"/>
                  <a:t>平均：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算术平均：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</m:oMath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必定成立。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是凹函数</a:t>
                </a:r>
                <a:endParaRPr lang="en-US" altLang="zh-CN" b="0" dirty="0"/>
              </a:p>
              <a:p>
                <a:r>
                  <a:rPr lang="zh-CN" altLang="en-US" dirty="0"/>
                  <a:t>定义：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凸集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44DEA-1EA1-6E4D-A6A0-351272F96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3963"/>
                <a:ext cx="10515600" cy="4351338"/>
              </a:xfrm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8EF197A-2513-7E4B-A771-773BF33E1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13" y="4003676"/>
            <a:ext cx="3316620" cy="23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3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AF36-D864-C849-A5D8-4FF9D994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上境图</a:t>
            </a:r>
            <a:r>
              <a:rPr lang="zh-CN" altLang="en-US" dirty="0"/>
              <a:t>：判断方法</a:t>
            </a:r>
            <a:r>
              <a:rPr lang="en-US" altLang="zh-CN" dirty="0"/>
              <a:t>5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55868-3867-EC4E-B0CD-9F03B6665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8891"/>
                <a:ext cx="10515600" cy="4351338"/>
              </a:xfrm>
            </p:spPr>
            <p:txBody>
              <a:bodyPr/>
              <a:lstStyle/>
              <a:p>
                <a:r>
                  <a:rPr lang="en-CN" dirty="0"/>
                  <a:t>函数</a:t>
                </a:r>
                <a:r>
                  <a:rPr lang="en-CN" altLang="zh-CN" dirty="0"/>
                  <a:t> </a:t>
                </a:r>
                <a14:m>
                  <m:oMath xmlns:m="http://schemas.openxmlformats.org/officeDocument/2006/math"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N" dirty="0"/>
                  <a:t>的</a:t>
                </a:r>
                <a:r>
                  <a:rPr lang="en-CN" dirty="0">
                    <a:solidFill>
                      <a:srgbClr val="FF0000"/>
                    </a:solidFill>
                  </a:rPr>
                  <a:t>图像</a:t>
                </a:r>
                <a:r>
                  <a:rPr lang="en-CN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CN" dirty="0"/>
              </a:p>
              <a:p>
                <a:r>
                  <a:rPr lang="en-CN" dirty="0"/>
                  <a:t>函数</a:t>
                </a:r>
                <a:r>
                  <a:rPr lang="en-CN" altLang="zh-CN" dirty="0"/>
                  <a:t> </a:t>
                </a:r>
                <a14:m>
                  <m:oMath xmlns:m="http://schemas.openxmlformats.org/officeDocument/2006/math"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N" dirty="0"/>
                  <a:t>的</a:t>
                </a:r>
                <a:r>
                  <a:rPr lang="en-CN" dirty="0">
                    <a:solidFill>
                      <a:srgbClr val="FF0000"/>
                    </a:solidFill>
                  </a:rPr>
                  <a:t>上境图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CN" dirty="0"/>
              </a:p>
              <a:p>
                <a:r>
                  <a:rPr lang="en-CN" dirty="0"/>
                  <a:t>凸函数的上境图是凸集</a:t>
                </a:r>
                <a:r>
                  <a:rPr lang="zh-CN" altLang="en-US" dirty="0"/>
                  <a:t>，反之</a:t>
                </a:r>
                <a:r>
                  <a:rPr lang="zh-CN" altLang="en-CN" dirty="0"/>
                  <a:t>亦成立</a:t>
                </a:r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55868-3867-EC4E-B0CD-9F03B6665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8891"/>
                <a:ext cx="10515600" cy="4351338"/>
              </a:xfrm>
              <a:blipFill>
                <a:blip r:embed="rId2"/>
                <a:stretch>
                  <a:fillRect l="-1086" t="-174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92885EE-863F-8F4F-932F-6C879FC0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15" y="3142859"/>
            <a:ext cx="5303410" cy="282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4A4B-F74F-3041-9103-84125205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37" y="2224120"/>
            <a:ext cx="10515600" cy="1325563"/>
          </a:xfrm>
        </p:spPr>
        <p:txBody>
          <a:bodyPr/>
          <a:lstStyle/>
          <a:p>
            <a:r>
              <a:rPr lang="en-CN" dirty="0"/>
              <a:t>Jensen不等式的几个扩展</a:t>
            </a:r>
            <a:r>
              <a:rPr lang="zh-CN" altLang="en-US" dirty="0"/>
              <a:t>：积分、期望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3427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3351-9DAD-B14D-A957-BDD9277D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4DE0-D9D6-C343-8948-EE4E217A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N" dirty="0"/>
              <a:t> 凸函数定义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种基本判断方法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 与 集合：下水平集、上境图</a:t>
            </a:r>
            <a:endParaRPr lang="en-US" altLang="zh-CN" dirty="0"/>
          </a:p>
          <a:p>
            <a:pPr lvl="1"/>
            <a:r>
              <a:rPr lang="zh-CN" altLang="en-US" dirty="0"/>
              <a:t>判断方法</a:t>
            </a:r>
            <a:r>
              <a:rPr lang="en-US" altLang="zh-CN" dirty="0"/>
              <a:t>5</a:t>
            </a:r>
          </a:p>
          <a:p>
            <a:endParaRPr lang="en-US" altLang="zh-CN" dirty="0"/>
          </a:p>
          <a:p>
            <a:r>
              <a:rPr lang="zh-CN" altLang="en-CN" dirty="0"/>
              <a:t>保凸</a:t>
            </a:r>
            <a:r>
              <a:rPr lang="zh-CN" altLang="en-US" dirty="0"/>
              <a:t>运算：如何从一个或多个凸函数生成新的凸函数？</a:t>
            </a:r>
            <a:endParaRPr lang="en-US" altLang="zh-CN" dirty="0"/>
          </a:p>
          <a:p>
            <a:pPr lvl="1"/>
            <a:r>
              <a:rPr lang="zh-CN" altLang="en-US" dirty="0"/>
              <a:t>判断方法</a:t>
            </a:r>
            <a:r>
              <a:rPr lang="en-US" altLang="zh-CN" dirty="0"/>
              <a:t>6</a:t>
            </a:r>
          </a:p>
          <a:p>
            <a:endParaRPr lang="en-US" altLang="zh-CN" dirty="0"/>
          </a:p>
          <a:p>
            <a:r>
              <a:rPr lang="zh-CN" altLang="en-US" dirty="0"/>
              <a:t>共轭函数：</a:t>
            </a:r>
            <a:r>
              <a:rPr lang="en-US" altLang="zh-CN" dirty="0"/>
              <a:t>Legendre</a:t>
            </a:r>
            <a:r>
              <a:rPr lang="zh-CN" altLang="en-US" dirty="0"/>
              <a:t>变换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扩展：</a:t>
            </a:r>
            <a:r>
              <a:rPr lang="zh-CN" altLang="en-CN" dirty="0"/>
              <a:t>拟凸</a:t>
            </a:r>
            <a:r>
              <a:rPr lang="zh-CN" altLang="en-US" dirty="0"/>
              <a:t>函数、对数凸函数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9350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2B8-111E-174A-9D0E-E58B3CC8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Jensen不等式的扩展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E330C-550B-534E-9138-7AE662166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N" dirty="0"/>
                  <a:t>两个点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N" dirty="0"/>
              </a:p>
              <a:p>
                <a:r>
                  <a:rPr lang="en-CN" dirty="0"/>
                  <a:t>多个点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N" dirty="0"/>
              </a:p>
              <a:p>
                <a:r>
                  <a:rPr lang="en-CN" dirty="0"/>
                  <a:t>积分</a:t>
                </a:r>
                <a:r>
                  <a:rPr lang="zh-CN" altLang="en-US" dirty="0"/>
                  <a:t>（无穷个点）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 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期望</a:t>
                </a:r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CN" dirty="0"/>
                  <a:t>注</a:t>
                </a:r>
                <a:r>
                  <a:rPr lang="zh-CN" altLang="en-US" dirty="0"/>
                  <a:t>：如果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CN" i="1">
                        <a:latin typeface="Cambria Math" panose="02040503050406030204" pitchFamily="18" charset="0"/>
                      </a:rPr>
                      <m:t>不是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凸函数</m:t>
                    </m:r>
                  </m:oMath>
                </a14:m>
                <a:r>
                  <a:rPr lang="zh-CN" altLang="en-US" dirty="0"/>
                  <a:t>，则存在随机变量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E330C-550B-534E-9138-7AE662166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 b="-2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37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C226-C140-F748-B597-1547E76D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Jensen不等式的应用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07E1-013B-4747-9A43-C34F3A92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算术</a:t>
            </a:r>
            <a:r>
              <a:rPr lang="en-US" altLang="zh-CN" dirty="0"/>
              <a:t>-</a:t>
            </a:r>
            <a:r>
              <a:rPr lang="zh-CN" altLang="en-US" dirty="0"/>
              <a:t>几何平均不等式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Holder</a:t>
            </a:r>
            <a:r>
              <a:rPr lang="zh-CN" altLang="en-US" dirty="0"/>
              <a:t>不等式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58264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4A4B-F74F-3041-9103-84125205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48" y="2180757"/>
            <a:ext cx="10515600" cy="1325563"/>
          </a:xfrm>
        </p:spPr>
        <p:txBody>
          <a:bodyPr/>
          <a:lstStyle/>
          <a:p>
            <a:r>
              <a:rPr lang="en-CN" dirty="0"/>
              <a:t>保凸运算</a:t>
            </a:r>
            <a:r>
              <a:rPr lang="zh-CN" altLang="en-US" dirty="0"/>
              <a:t>：由凸函数生成凸函数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82690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6DF6-A7F2-6541-8A78-C7BED6EA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都有哪些生成方法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AACB-73FB-C145-B089-9E170F05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线性加权求和</a:t>
            </a:r>
          </a:p>
          <a:p>
            <a:r>
              <a:rPr lang="en-CN" dirty="0"/>
              <a:t>多个函数取极值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CN" dirty="0"/>
              <a:t>逐点求最大</a:t>
            </a:r>
            <a:r>
              <a:rPr lang="zh-CN" altLang="en-US" dirty="0"/>
              <a:t>、逐点上确界</a:t>
            </a:r>
            <a:endParaRPr lang="en-CN" dirty="0"/>
          </a:p>
          <a:p>
            <a:pPr lvl="1"/>
            <a:r>
              <a:rPr lang="en-CN" dirty="0"/>
              <a:t>最小化</a:t>
            </a:r>
          </a:p>
          <a:p>
            <a:r>
              <a:rPr lang="en-CN" dirty="0"/>
              <a:t>复合函数</a:t>
            </a:r>
          </a:p>
          <a:p>
            <a:pPr lvl="1"/>
            <a:r>
              <a:rPr lang="en-CN" dirty="0"/>
              <a:t>仿射的复合函数</a:t>
            </a:r>
          </a:p>
          <a:p>
            <a:pPr lvl="1"/>
            <a:r>
              <a:rPr lang="en-CN" dirty="0"/>
              <a:t>一般的复合函数</a:t>
            </a:r>
          </a:p>
          <a:p>
            <a:pPr lvl="1"/>
            <a:r>
              <a:rPr lang="en-CN" dirty="0"/>
              <a:t>透视函数</a:t>
            </a:r>
          </a:p>
          <a:p>
            <a:r>
              <a:rPr lang="en-CN" dirty="0"/>
              <a:t>共轭函数</a:t>
            </a:r>
          </a:p>
        </p:txBody>
      </p:sp>
    </p:spTree>
    <p:extLst>
      <p:ext uri="{BB962C8B-B14F-4D97-AF65-F5344CB8AC3E}">
        <p14:creationId xmlns:p14="http://schemas.microsoft.com/office/powerpoint/2010/main" val="425606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7EE8-659C-E64A-B1D9-8AC19293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非负加权求和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8DDC8-14AC-3D4C-9868-7564ECD8C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dirty="0"/>
                  <a:t>是凸函数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N" dirty="0"/>
                  <a:t>也是凸函数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endParaRPr lang="en-US" altLang="zh-CN" b="0" dirty="0"/>
              </a:p>
              <a:p>
                <a:r>
                  <a:rPr lang="en-US" b="0" dirty="0" err="1"/>
                  <a:t>两个加和</a:t>
                </a:r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dirty="0"/>
                  <a:t>是凸函数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dirty="0"/>
                  <a:t> 也是凸函数</a:t>
                </a:r>
              </a:p>
              <a:p>
                <a:r>
                  <a:rPr lang="en-CN" dirty="0"/>
                  <a:t>积分</a:t>
                </a:r>
                <a:r>
                  <a:rPr lang="zh-CN" altLang="en-US" dirty="0"/>
                  <a:t>：无穷多个加和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对任意给定的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N" dirty="0"/>
                  <a:t>关于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dirty="0"/>
                  <a:t>是凸函数</a:t>
                </a:r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/>
                  <a:t>则：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  <m:sub/>
                    </m:sSub>
                  </m:oMath>
                </a14:m>
                <a:r>
                  <a:rPr lang="zh-CN" altLang="en-US" dirty="0"/>
                  <a:t>也是凸函数</a:t>
                </a:r>
                <a:endParaRPr lang="en-US" altLang="zh-CN" dirty="0"/>
              </a:p>
              <a:p>
                <a:pPr lvl="1"/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8DDC8-14AC-3D4C-9868-7564ECD8C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05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1D21-2F23-DE46-AC4B-2E70AB4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逐点求最大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E21E2-7259-1243-943E-5B6466ED3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6959"/>
                <a:ext cx="10515600" cy="4351338"/>
              </a:xfrm>
            </p:spPr>
            <p:txBody>
              <a:bodyPr/>
              <a:lstStyle/>
              <a:p>
                <a:r>
                  <a:rPr lang="en-US" b="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dirty="0"/>
                  <a:t>是凸函数</a:t>
                </a:r>
                <a:r>
                  <a:rPr lang="zh-CN" altLang="en-US" dirty="0"/>
                  <a:t>，则逐点最大：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N" dirty="0"/>
                  <a:t>也是凸函数</a:t>
                </a:r>
                <a:r>
                  <a:rPr lang="zh-CN" altLang="en-US" dirty="0"/>
                  <a:t> （证明：</a:t>
                </a:r>
                <a:r>
                  <a:rPr lang="en-US" altLang="zh-CN" dirty="0"/>
                  <a:t>Jensen</a:t>
                </a:r>
                <a:r>
                  <a:rPr lang="zh-CN" altLang="en-US" dirty="0"/>
                  <a:t>不等式）</a:t>
                </a:r>
                <a:endParaRPr lang="en-US" altLang="zh-CN" dirty="0"/>
              </a:p>
              <a:p>
                <a:endParaRPr lang="en-CN" dirty="0"/>
              </a:p>
              <a:p>
                <a:r>
                  <a:rPr lang="en-CN" dirty="0"/>
                  <a:t>应用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：分片线性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b/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N" dirty="0"/>
              </a:p>
              <a:p>
                <a:r>
                  <a:rPr lang="en-CN" dirty="0"/>
                  <a:t>应用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：前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个最大元之和（多个线性函数取逐点最大）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|1≤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E21E2-7259-1243-943E-5B6466ED3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6959"/>
                <a:ext cx="10515600" cy="4351338"/>
              </a:xfrm>
              <a:blipFill>
                <a:blip r:embed="rId2"/>
                <a:stretch>
                  <a:fillRect l="-1086" t="-26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04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0168-3115-804A-8AC5-3345F776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逐点上确界</a:t>
            </a:r>
            <a:r>
              <a:rPr lang="zh-CN" altLang="en-US" dirty="0"/>
              <a:t>：无穷个函数取逐点最大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7DE14-730E-C045-BBB8-5385EF6F7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N" dirty="0"/>
                  <a:t>关于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dirty="0"/>
                  <a:t>是凸函数</a:t>
                </a:r>
                <a:r>
                  <a:rPr lang="zh-CN" altLang="en-US" dirty="0"/>
                  <a:t>，则：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CN" i="1">
                        <a:latin typeface="Cambria Math" panose="02040503050406030204" pitchFamily="18" charset="0"/>
                      </a:rPr>
                      <m:t>也是</m:t>
                    </m:r>
                    <m:r>
                      <a:rPr lang="en-CN" i="1" smtClean="0">
                        <a:latin typeface="Cambria Math" panose="02040503050406030204" pitchFamily="18" charset="0"/>
                      </a:rPr>
                      <m:t>凸函数</m:t>
                    </m:r>
                  </m:oMath>
                </a14:m>
                <a:endParaRPr lang="en-CN" dirty="0"/>
              </a:p>
              <a:p>
                <a:endParaRPr lang="en-CN" dirty="0"/>
              </a:p>
              <a:p>
                <a:r>
                  <a:rPr lang="en-CN" dirty="0"/>
                  <a:t>应用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：到集合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中最远点的距离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CN" dirty="0"/>
              </a:p>
              <a:p>
                <a:r>
                  <a:rPr lang="en-CN" dirty="0"/>
                  <a:t>应用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：几乎任意凸函数都能表示成一族仿射函数的逐点上确界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判断方法</a:t>
                </a:r>
                <a:r>
                  <a:rPr lang="en-US" altLang="zh-CN" dirty="0"/>
                  <a:t>6</a:t>
                </a:r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7DE14-730E-C045-BBB8-5385EF6F7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80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4A4B-F74F-3041-9103-84125205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715" y="2299290"/>
            <a:ext cx="10515600" cy="1325563"/>
          </a:xfrm>
        </p:spPr>
        <p:txBody>
          <a:bodyPr/>
          <a:lstStyle/>
          <a:p>
            <a:r>
              <a:rPr lang="en-CN" dirty="0"/>
              <a:t>拟凸函数</a:t>
            </a:r>
          </a:p>
        </p:txBody>
      </p:sp>
    </p:spTree>
    <p:extLst>
      <p:ext uri="{BB962C8B-B14F-4D97-AF65-F5344CB8AC3E}">
        <p14:creationId xmlns:p14="http://schemas.microsoft.com/office/powerpoint/2010/main" val="3648368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4A4B-F74F-3041-9103-84125205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715" y="2299290"/>
            <a:ext cx="10515600" cy="1325563"/>
          </a:xfrm>
        </p:spPr>
        <p:txBody>
          <a:bodyPr/>
          <a:lstStyle/>
          <a:p>
            <a:r>
              <a:rPr lang="en-CN" dirty="0"/>
              <a:t>对数凸函数</a:t>
            </a:r>
          </a:p>
        </p:txBody>
      </p:sp>
    </p:spTree>
    <p:extLst>
      <p:ext uri="{BB962C8B-B14F-4D97-AF65-F5344CB8AC3E}">
        <p14:creationId xmlns:p14="http://schemas.microsoft.com/office/powerpoint/2010/main" val="119027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4A4B-F74F-3041-9103-84125205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715" y="2299290"/>
            <a:ext cx="10515600" cy="1325563"/>
          </a:xfrm>
        </p:spPr>
        <p:txBody>
          <a:bodyPr/>
          <a:lstStyle/>
          <a:p>
            <a:r>
              <a:rPr lang="en-CN" dirty="0"/>
              <a:t>凸函数的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en-CN" dirty="0"/>
              <a:t>判定</a:t>
            </a:r>
            <a:r>
              <a:rPr lang="zh-CN" altLang="en-US" dirty="0"/>
              <a:t>方法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987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2C47-B600-A449-A32F-0580291F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判定方法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Jensen</a:t>
            </a:r>
            <a:r>
              <a:rPr lang="zh-CN" altLang="en-US" dirty="0"/>
              <a:t>不等式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31808-8946-2148-A958-5DDBE7EF0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N" dirty="0"/>
                  <a:t>函数</a:t>
                </a:r>
                <a:r>
                  <a:rPr lang="en-CN" altLang="zh-CN" dirty="0"/>
                  <a:t> </a:t>
                </a:r>
                <a14:m>
                  <m:oMath xmlns:m="http://schemas.openxmlformats.org/officeDocument/2006/math"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N" dirty="0"/>
                  <a:t>是凸集 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31808-8946-2148-A958-5DDBE7EF0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CDE67A6-3713-3948-BD34-C4754A89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96" y="3488921"/>
            <a:ext cx="3314700" cy="157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D1326-0A76-694D-ADA6-A90A6D773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796" y="2679524"/>
            <a:ext cx="3467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5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7C48-3F55-9E44-BD42-0871A2D8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判定方法</a:t>
            </a:r>
            <a:r>
              <a:rPr lang="en-US" altLang="zh-CN" dirty="0"/>
              <a:t>2</a:t>
            </a:r>
            <a:r>
              <a:rPr lang="zh-CN" altLang="en-US" dirty="0"/>
              <a:t>：多元函数简化成一元函数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999CE-9E04-B147-A28A-0F3735E02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7573"/>
                <a:ext cx="10515600" cy="4351338"/>
              </a:xfrm>
            </p:spPr>
            <p:txBody>
              <a:bodyPr/>
              <a:lstStyle/>
              <a:p>
                <a:endParaRPr lang="en-CN" dirty="0"/>
              </a:p>
              <a:p>
                <a:r>
                  <a:rPr lang="en-CN" dirty="0"/>
                  <a:t>函数</a:t>
                </a:r>
                <a:r>
                  <a:rPr lang="en-CN" altLang="zh-CN" dirty="0"/>
                  <a:t> </a:t>
                </a:r>
                <a14:m>
                  <m:oMath xmlns:m="http://schemas.openxmlformats.org/officeDocument/2006/math"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N" dirty="0"/>
                  <a:t>是凸函数</a:t>
                </a:r>
                <a:r>
                  <a:rPr lang="zh-CN" altLang="en-US" dirty="0"/>
                  <a:t>，当且仅当与其定义域相交的直线上也是凸的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是凸函数</a:t>
                </a:r>
                <a:r>
                  <a:rPr lang="zh-CN" altLang="en-US" dirty="0"/>
                  <a:t>，当且仅当任意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也是凸函数</a:t>
                </a:r>
                <a:endParaRPr lang="en-US" altLang="zh-CN" dirty="0"/>
              </a:p>
              <a:p>
                <a:r>
                  <a:rPr lang="zh-CN" altLang="en-US" dirty="0"/>
                  <a:t>注意：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是一元函数！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999CE-9E04-B147-A28A-0F3735E02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7573"/>
                <a:ext cx="10515600" cy="4351338"/>
              </a:xfrm>
              <a:blipFill>
                <a:blip r:embed="rId2"/>
                <a:stretch>
                  <a:fillRect l="-1086" r="-3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28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3D68-0E18-074F-9FAC-C1DE3A7B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判定方法</a:t>
            </a:r>
            <a:r>
              <a:rPr lang="en-US" altLang="zh-CN" dirty="0"/>
              <a:t>3</a:t>
            </a:r>
            <a:r>
              <a:rPr lang="zh-CN" altLang="en-US" dirty="0"/>
              <a:t>：一阶条件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1B46B5-E035-0E45-A2EC-3010A70DB0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1323" y="1571183"/>
                <a:ext cx="10515600" cy="4351338"/>
              </a:xfrm>
            </p:spPr>
            <p:txBody>
              <a:bodyPr/>
              <a:lstStyle/>
              <a:p>
                <a:r>
                  <a:rPr lang="en-CN" dirty="0"/>
                  <a:t>函数</a:t>
                </a:r>
                <a:r>
                  <a:rPr lang="en-CN" altLang="zh-CN" dirty="0"/>
                  <a:t> </a:t>
                </a:r>
                <a14:m>
                  <m:oMath xmlns:m="http://schemas.openxmlformats.org/officeDocument/2006/math"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0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CN" dirty="0"/>
                  <a:t>可微</a:t>
                </a:r>
                <a:r>
                  <a:rPr lang="zh-CN" altLang="en-US" dirty="0"/>
                  <a:t>，</a:t>
                </a:r>
                <a:r>
                  <a:rPr lang="en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N" dirty="0"/>
                  <a:t>是凸集</a:t>
                </a:r>
              </a:p>
              <a:p>
                <a:endParaRPr lang="en-CN" dirty="0"/>
              </a:p>
              <a:p>
                <a:endParaRPr lang="en-CN" dirty="0"/>
              </a:p>
              <a:p>
                <a:endParaRPr lang="en-CN" dirty="0"/>
              </a:p>
              <a:p>
                <a:endParaRPr lang="en-CN" dirty="0"/>
              </a:p>
              <a:p>
                <a:r>
                  <a:rPr lang="en-CN" dirty="0"/>
                  <a:t>对凸函数来说</a:t>
                </a:r>
                <a:r>
                  <a:rPr lang="zh-CN" altLang="en-US" dirty="0"/>
                  <a:t>，一阶</a:t>
                </a:r>
                <a:r>
                  <a:rPr lang="en-US" altLang="zh-CN" dirty="0"/>
                  <a:t>Taylor</a:t>
                </a:r>
                <a:r>
                  <a:rPr lang="zh-CN" altLang="en-US" dirty="0"/>
                  <a:t>近似是全局下估计</a:t>
                </a:r>
                <a:endParaRPr lang="en-US" altLang="zh-CN" dirty="0"/>
              </a:p>
              <a:p>
                <a:r>
                  <a:rPr lang="zh-CN" altLang="en-US" dirty="0"/>
                  <a:t>从局部推全局</a:t>
                </a:r>
                <a:endParaRPr lang="en-US" altLang="zh-CN" dirty="0"/>
              </a:p>
              <a:p>
                <a:pPr lvl="1"/>
                <a:r>
                  <a:rPr lang="en-CN" dirty="0"/>
                  <a:t>局部</a:t>
                </a:r>
                <a:r>
                  <a:rPr lang="zh-CN" altLang="en-US" dirty="0"/>
                  <a:t>：函数值、导数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全局：全局下估计</a:t>
                </a:r>
                <a:endParaRPr lang="en-US" altLang="zh-CN" dirty="0"/>
              </a:p>
              <a:p>
                <a:pPr lvl="1"/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1B46B5-E035-0E45-A2EC-3010A70DB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1323" y="1571183"/>
                <a:ext cx="10515600" cy="4351338"/>
              </a:xfrm>
              <a:blipFill>
                <a:blip r:embed="rId2"/>
                <a:stretch>
                  <a:fillRect l="-1086" t="-2616" b="-26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62126F-EE36-1B49-82DD-46294995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23" y="2713507"/>
            <a:ext cx="27686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ECF91-1620-C342-939F-CD8A9CCF2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686" y="2125352"/>
            <a:ext cx="4521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7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5529-97B0-A74F-BD0B-72A04D2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判定条件</a:t>
            </a:r>
            <a:r>
              <a:rPr lang="en-US" altLang="zh-CN" dirty="0"/>
              <a:t>4</a:t>
            </a:r>
            <a:r>
              <a:rPr lang="zh-CN" altLang="en-US" dirty="0"/>
              <a:t>：二阶条件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E223B-8F35-704A-ABC2-022A0CFCC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函数</a:t>
                </a:r>
                <a:r>
                  <a:rPr lang="en-CN" altLang="zh-CN" dirty="0"/>
                  <a:t> </a:t>
                </a:r>
                <a14:m>
                  <m:oMath xmlns:m="http://schemas.openxmlformats.org/officeDocument/2006/math"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N" dirty="0"/>
                  <a:t>是凸集</a:t>
                </a:r>
                <a:r>
                  <a:rPr lang="zh-CN" altLang="en-US" dirty="0"/>
                  <a:t>，二阶导数存在，则</a:t>
                </a:r>
                <a14:m>
                  <m:oMath xmlns:m="http://schemas.openxmlformats.org/officeDocument/2006/math">
                    <m:r>
                      <a:rPr lang="en-CN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是凸函数的充分必要条件是：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是半正定的</a:t>
                </a:r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en-US" altLang="zh-CN" dirty="0"/>
                  <a:t>Example 1: </a:t>
                </a:r>
              </a:p>
              <a:p>
                <a:pPr lvl="1"/>
                <a:r>
                  <a:rPr lang="zh-CN" altLang="en-US" dirty="0"/>
                  <a:t>二次函数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=1/2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是凸函数，当且仅当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是半正定的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en-US" dirty="0"/>
                  <a:t>注意：无论是一阶条件还是二阶条件，必需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𝑑𝑜𝑚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是凸集</a:t>
                </a:r>
                <a:endParaRPr lang="en-US" altLang="zh-CN" dirty="0"/>
              </a:p>
              <a:p>
                <a:r>
                  <a:rPr lang="en-US" altLang="zh-CN" dirty="0"/>
                  <a:t>Example 2: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不是凸函数，虽然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  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E223B-8F35-704A-ABC2-022A0CFCC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2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5EEF-22E9-BB40-8211-0EF928C5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为何凸函数如此定义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4D47-83A7-6249-82AE-639A4E72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93" y="1579134"/>
            <a:ext cx="10515600" cy="4351338"/>
          </a:xfrm>
        </p:spPr>
        <p:txBody>
          <a:bodyPr/>
          <a:lstStyle/>
          <a:p>
            <a:r>
              <a:rPr lang="en-CN" dirty="0"/>
              <a:t>考虑一个函数的集合</a:t>
            </a:r>
            <a:r>
              <a:rPr lang="zh-CN" altLang="en-US" dirty="0"/>
              <a:t>，满足如下三个条件</a:t>
            </a:r>
            <a:endParaRPr lang="en-US" altLang="zh-CN" dirty="0"/>
          </a:p>
          <a:p>
            <a:r>
              <a:rPr lang="en-US" dirty="0"/>
              <a:t>(1) </a:t>
            </a:r>
            <a:r>
              <a:rPr lang="zh-CN" altLang="en-US" dirty="0"/>
              <a:t>包含仿射（线性）函数</a:t>
            </a:r>
            <a:endParaRPr lang="en-US" altLang="zh-CN" dirty="0"/>
          </a:p>
          <a:p>
            <a:r>
              <a:rPr lang="en-US" dirty="0"/>
              <a:t>(2) </a:t>
            </a:r>
            <a:r>
              <a:rPr lang="en-US" dirty="0" err="1"/>
              <a:t>集合中任一函数</a:t>
            </a:r>
            <a:r>
              <a:rPr lang="en-US" altLang="zh-CN" dirty="0" err="1"/>
              <a:t>f</a:t>
            </a:r>
            <a:r>
              <a:rPr lang="en-US" altLang="zh-CN" dirty="0"/>
              <a:t>(x)</a:t>
            </a:r>
            <a:r>
              <a:rPr lang="zh-CN" altLang="en-US" dirty="0"/>
              <a:t>，局部极小点就是全局极小点</a:t>
            </a:r>
            <a:endParaRPr lang="en-US" altLang="zh-CN" dirty="0"/>
          </a:p>
          <a:p>
            <a:r>
              <a:rPr lang="en-US" dirty="0"/>
              <a:t>(3) </a:t>
            </a:r>
            <a:r>
              <a:rPr lang="en-US" dirty="0" err="1"/>
              <a:t>函数的</a:t>
            </a:r>
            <a:r>
              <a:rPr lang="en-US" dirty="0" err="1">
                <a:solidFill>
                  <a:srgbClr val="FF0000"/>
                </a:solidFill>
              </a:rPr>
              <a:t>锥组合</a:t>
            </a:r>
            <a:r>
              <a:rPr lang="en-US" dirty="0" err="1"/>
              <a:t>还是在此集合中</a:t>
            </a: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1910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4A4B-F74F-3041-9103-84125205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715" y="2299290"/>
            <a:ext cx="10515600" cy="1325563"/>
          </a:xfrm>
        </p:spPr>
        <p:txBody>
          <a:bodyPr/>
          <a:lstStyle/>
          <a:p>
            <a:r>
              <a:rPr lang="en-CN" dirty="0"/>
              <a:t>凸函数的</a:t>
            </a:r>
            <a:r>
              <a:rPr lang="zh-CN" altLang="en-CN" dirty="0"/>
              <a:t>几个</a:t>
            </a:r>
            <a:r>
              <a:rPr lang="zh-CN" altLang="en-US" dirty="0"/>
              <a:t>典型例子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3494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1065</Words>
  <Application>Microsoft Macintosh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凸规划(2)  </vt:lpstr>
      <vt:lpstr>Outline</vt:lpstr>
      <vt:lpstr>凸函数的4个判定方法</vt:lpstr>
      <vt:lpstr>判定方法1：Jensen不等式</vt:lpstr>
      <vt:lpstr>判定方法2：多元函数简化成一元函数</vt:lpstr>
      <vt:lpstr>判定方法3：一阶条件</vt:lpstr>
      <vt:lpstr>判定条件4：二阶条件</vt:lpstr>
      <vt:lpstr>为何凸函数如此定义？</vt:lpstr>
      <vt:lpstr>凸函数的几个典型例子</vt:lpstr>
      <vt:lpstr>凸函数的例子： R上函数</vt:lpstr>
      <vt:lpstr>凸函数的例子： R^n上的函数</vt:lpstr>
      <vt:lpstr>凸函数的例子： R^n上的函数</vt:lpstr>
      <vt:lpstr>凸函数的例子： R^n上的函数</vt:lpstr>
      <vt:lpstr>凸函数的例子： R^n上的函数</vt:lpstr>
      <vt:lpstr>凸函数的性质：两个集合</vt:lpstr>
      <vt:lpstr>下水平集</vt:lpstr>
      <vt:lpstr>下水平集例子2</vt:lpstr>
      <vt:lpstr>上境图：判断方法5</vt:lpstr>
      <vt:lpstr>Jensen不等式的几个扩展：积分、期望</vt:lpstr>
      <vt:lpstr>Jensen不等式的扩展</vt:lpstr>
      <vt:lpstr>Jensen不等式的应用</vt:lpstr>
      <vt:lpstr>保凸运算：由凸函数生成凸函数</vt:lpstr>
      <vt:lpstr>都有哪些生成方法？</vt:lpstr>
      <vt:lpstr>非负加权求和</vt:lpstr>
      <vt:lpstr>逐点求最大</vt:lpstr>
      <vt:lpstr>逐点上确界：无穷个函数取逐点最大</vt:lpstr>
      <vt:lpstr>拟凸函数</vt:lpstr>
      <vt:lpstr>对数凸函数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凸规划(2)  </dc:title>
  <dc:creator>D Bu</dc:creator>
  <cp:lastModifiedBy>D Bu</cp:lastModifiedBy>
  <cp:revision>38</cp:revision>
  <dcterms:created xsi:type="dcterms:W3CDTF">2021-07-28T03:53:42Z</dcterms:created>
  <dcterms:modified xsi:type="dcterms:W3CDTF">2021-07-28T10:12:29Z</dcterms:modified>
</cp:coreProperties>
</file>