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5" r:id="rId2"/>
    <p:sldId id="113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1480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284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2880">
          <p15:clr>
            <a:srgbClr val="A4A3A4"/>
          </p15:clr>
        </p15:guide>
        <p15:guide id="9" pos="1519">
          <p15:clr>
            <a:srgbClr val="A4A3A4"/>
          </p15:clr>
        </p15:guide>
        <p15:guide id="10" pos="5602">
          <p15:clr>
            <a:srgbClr val="A4A3A4"/>
          </p15:clr>
        </p15:guide>
        <p15:guide id="11" pos="4241">
          <p15:clr>
            <a:srgbClr val="A4A3A4"/>
          </p15:clr>
        </p15:guide>
        <p15:guide id="1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EE"/>
    <a:srgbClr val="0033CC"/>
    <a:srgbClr val="000099"/>
    <a:srgbClr val="990000"/>
    <a:srgbClr val="FF9900"/>
    <a:srgbClr val="FFFF00"/>
    <a:srgbClr val="006600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1891" autoAdjust="0"/>
  </p:normalViewPr>
  <p:slideViewPr>
    <p:cSldViewPr>
      <p:cViewPr varScale="1">
        <p:scale>
          <a:sx n="106" d="100"/>
          <a:sy n="106" d="100"/>
        </p:scale>
        <p:origin x="2544" y="176"/>
      </p:cViewPr>
      <p:guideLst>
        <p:guide orient="horz" pos="2160"/>
        <p:guide orient="horz" pos="119"/>
        <p:guide orient="horz" pos="1480"/>
        <p:guide orient="horz" pos="4156"/>
        <p:guide orient="horz" pos="2840"/>
        <p:guide orient="horz" pos="799"/>
        <p:guide orient="horz" pos="3521"/>
        <p:guide pos="2880"/>
        <p:guide pos="1519"/>
        <p:guide pos="5602"/>
        <p:guide pos="4241"/>
        <p:guide pos="158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688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3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en-US" altLang="zh-CN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4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413" y="2349500"/>
            <a:ext cx="4321175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5895" y="4508500"/>
            <a:ext cx="4316693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2724-FD10-4A72-BDFD-B27D4C0890DF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8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E9B4-F8BE-45B6-B08C-7191E9BA4C74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CCF6D-9F01-432E-A028-4C874F463449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0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468313" y="1214438"/>
            <a:ext cx="8447087" cy="53975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09D13-632C-4211-9321-01F2B307AB15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53902-9632-4ADE-A52C-43F743FF03E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508500"/>
            <a:ext cx="8642350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5" y="2326714"/>
            <a:ext cx="8642350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8713C-D651-483F-A59C-CBA35E735DAE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21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43211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671" y="1280448"/>
            <a:ext cx="4306503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B303F-C235-45D7-B560-615C8BE5B07E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6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824" y="1268954"/>
            <a:ext cx="4321175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321175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83157" y="1268413"/>
            <a:ext cx="4310018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1844824"/>
            <a:ext cx="4321175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BD78-615C-42E5-A323-856A08359CE8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FC0DD-A4DC-4183-AD2F-06005E142F51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9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CD5-0358-4B07-AA9D-F51FDFEE5942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9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58" y="188913"/>
            <a:ext cx="2158155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413" y="188913"/>
            <a:ext cx="6481762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826" y="1282206"/>
            <a:ext cx="2160588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5E32-0271-47BA-86B4-791D18225060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7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C4C-2283-4416-85B2-9319499E14F3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11413" y="6669088"/>
            <a:ext cx="2160587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545A41-D8A8-4AC4-9808-1A4D8E9D7057}" type="datetimeFigureOut">
              <a:rPr lang="zh-CN" altLang="en-US"/>
              <a:pPr>
                <a:defRPr/>
              </a:pPr>
              <a:t>2021/3/31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0" y="6669088"/>
            <a:ext cx="2160588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669088"/>
            <a:ext cx="2411412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grpSp>
        <p:nvGrpSpPr>
          <p:cNvPr id="1031" name="组合 6"/>
          <p:cNvGrpSpPr>
            <a:grpSpLocks/>
          </p:cNvGrpSpPr>
          <p:nvPr/>
        </p:nvGrpSpPr>
        <p:grpSpPr bwMode="auto">
          <a:xfrm>
            <a:off x="7235825" y="6381750"/>
            <a:ext cx="1873250" cy="404813"/>
            <a:chOff x="6084168" y="6350588"/>
            <a:chExt cx="2209800" cy="507412"/>
          </a:xfrm>
        </p:grpSpPr>
        <p:pic>
          <p:nvPicPr>
            <p:cNvPr id="1032" name="Picture 20" descr="D:\计算所\PPT的模板\logo.gif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6350588"/>
              <a:ext cx="609600" cy="507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26" descr="D:\计算所\PPT的模板\logo－zi.gi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168" y="6350588"/>
              <a:ext cx="14478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7" descr="D:\计算所\PPT的模板\logo－Y-H-1.gif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846168" y="6731588"/>
              <a:ext cx="1447800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Picture 9" descr="C:\Users\maxiaying\Desktop\截图06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75" y="253777"/>
            <a:ext cx="1446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673016"/>
            <a:ext cx="8288338" cy="93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算法设计与分析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博士生课程计划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ts val="5200"/>
              </a:lnSpc>
            </a:pP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352425" y="3141292"/>
            <a:ext cx="8323263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707135-A013-CB43-8085-9C0C1F240A0A}"/>
              </a:ext>
            </a:extLst>
          </p:cNvPr>
          <p:cNvSpPr/>
          <p:nvPr/>
        </p:nvSpPr>
        <p:spPr>
          <a:xfrm>
            <a:off x="1120345" y="3695537"/>
            <a:ext cx="6776170" cy="685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5200"/>
              </a:lnSpc>
            </a:pPr>
            <a:r>
              <a:rPr lang="en-US" sz="2800" b="1" dirty="0" err="1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卜</a:t>
            </a:r>
            <a:r>
              <a:rPr lang="zh-CN" altLang="en-US" sz="2800" b="1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b="1" dirty="0" err="1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东</a:t>
            </a:r>
            <a:r>
              <a:rPr lang="zh-CN" altLang="en-US" sz="2800" b="1" dirty="0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b="1" dirty="0" err="1">
                <a:solidFill>
                  <a:srgbClr val="0202E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波</a:t>
            </a:r>
            <a:endParaRPr lang="en-US" altLang="zh-CN" sz="2800" b="1" dirty="0">
              <a:solidFill>
                <a:srgbClr val="0202E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D1D6B-51D9-8D4B-8C5F-B1E6A548B12E}"/>
              </a:ext>
            </a:extLst>
          </p:cNvPr>
          <p:cNvSpPr/>
          <p:nvPr/>
        </p:nvSpPr>
        <p:spPr>
          <a:xfrm>
            <a:off x="1125971" y="4647326"/>
            <a:ext cx="6776170" cy="2011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中科院计算所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52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  <a:p>
            <a:pPr algn="ctr" eaLnBrk="1" hangingPunct="1">
              <a:lnSpc>
                <a:spcPts val="5200"/>
              </a:lnSpc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2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"/>
    </mc:Choice>
    <mc:Fallback xmlns="">
      <p:transition spd="slow" advTm="75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158F-0C10-7B4F-935A-8942E567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5255"/>
            <a:ext cx="8642350" cy="1079500"/>
          </a:xfrm>
        </p:spPr>
        <p:txBody>
          <a:bodyPr/>
          <a:lstStyle/>
          <a:p>
            <a:r>
              <a:rPr lang="en-US" dirty="0" err="1"/>
              <a:t>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DC31-3C10-3144-B334-B743F25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893175" cy="453650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b="1" dirty="0" err="1">
                <a:solidFill>
                  <a:srgbClr val="0202EE"/>
                </a:solidFill>
              </a:rPr>
              <a:t>动态规划</a:t>
            </a:r>
            <a:r>
              <a:rPr lang="zh-CN" altLang="en-US" sz="2400" b="1" dirty="0">
                <a:solidFill>
                  <a:srgbClr val="0202EE"/>
                </a:solidFill>
              </a:rPr>
              <a:t>：</a:t>
            </a:r>
            <a:r>
              <a:rPr lang="en-US" sz="2400" b="1" dirty="0" err="1">
                <a:solidFill>
                  <a:srgbClr val="0202EE"/>
                </a:solidFill>
              </a:rPr>
              <a:t>马尔科夫决策过程与高级动态规划</a:t>
            </a:r>
            <a:endParaRPr lang="en-US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400" b="1" dirty="0" err="1">
                <a:solidFill>
                  <a:srgbClr val="0202EE"/>
                </a:solidFill>
              </a:rPr>
              <a:t>贪心算法</a:t>
            </a:r>
            <a:r>
              <a:rPr lang="zh-CN" altLang="en-US" sz="2400" b="1" dirty="0">
                <a:solidFill>
                  <a:srgbClr val="0202EE"/>
                </a:solidFill>
              </a:rPr>
              <a:t>：次模函数与</a:t>
            </a:r>
            <a:r>
              <a:rPr lang="en-US" altLang="zh-CN" sz="2400" b="1" dirty="0">
                <a:solidFill>
                  <a:srgbClr val="0202EE"/>
                </a:solidFill>
              </a:rPr>
              <a:t>AI</a:t>
            </a:r>
            <a:r>
              <a:rPr lang="zh-CN" altLang="en-US" sz="2400" b="1" dirty="0">
                <a:solidFill>
                  <a:srgbClr val="0202EE"/>
                </a:solidFill>
              </a:rPr>
              <a:t>辅助贪心算法设计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线性规划：内点法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整数规划：</a:t>
            </a:r>
            <a:r>
              <a:rPr lang="en-US" altLang="zh-CN" sz="2400" b="1" dirty="0">
                <a:solidFill>
                  <a:srgbClr val="0202EE"/>
                </a:solidFill>
              </a:rPr>
              <a:t>AI</a:t>
            </a:r>
            <a:r>
              <a:rPr lang="zh-CN" altLang="en-US" sz="2400" b="1" dirty="0">
                <a:solidFill>
                  <a:srgbClr val="0202EE"/>
                </a:solidFill>
              </a:rPr>
              <a:t>辅助的分支限界算法</a:t>
            </a:r>
            <a:endParaRPr lang="en-US" altLang="zh-CN" sz="2400" b="1" dirty="0">
              <a:solidFill>
                <a:srgbClr val="0202EE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202EE"/>
                </a:solidFill>
              </a:rPr>
              <a:t>对偶：</a:t>
            </a:r>
            <a:r>
              <a:rPr lang="en-US" altLang="zh-CN" sz="2400" b="1" dirty="0">
                <a:solidFill>
                  <a:srgbClr val="0202EE"/>
                </a:solidFill>
              </a:rPr>
              <a:t>GAN</a:t>
            </a:r>
          </a:p>
          <a:p>
            <a:pPr lvl="0">
              <a:lnSpc>
                <a:spcPct val="150000"/>
              </a:lnSpc>
            </a:pPr>
            <a:r>
              <a:rPr lang="en-US" sz="2400" b="1" dirty="0" err="1">
                <a:solidFill>
                  <a:srgbClr val="0202EE"/>
                </a:solidFill>
              </a:rPr>
              <a:t>凸优化</a:t>
            </a:r>
            <a:r>
              <a:rPr lang="zh-CN" altLang="en-US" sz="2400" b="1" dirty="0">
                <a:solidFill>
                  <a:srgbClr val="0202EE"/>
                </a:solidFill>
              </a:rPr>
              <a:t>：建模与算法</a:t>
            </a:r>
            <a:endParaRPr lang="en-US" sz="2400" b="1" dirty="0">
              <a:solidFill>
                <a:srgbClr val="020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49432</TotalTime>
  <Words>55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YaHei</vt:lpstr>
      <vt:lpstr>Microsoft YaHei</vt:lpstr>
      <vt:lpstr>Arial</vt:lpstr>
      <vt:lpstr>Calibri</vt:lpstr>
      <vt:lpstr>Helvetica</vt:lpstr>
      <vt:lpstr>Office 主题​​</vt:lpstr>
      <vt:lpstr>PowerPoint Presentation</vt:lpstr>
      <vt:lpstr>大纲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D Bu</cp:lastModifiedBy>
  <cp:revision>1911</cp:revision>
  <dcterms:created xsi:type="dcterms:W3CDTF">2012-05-10T04:43:50Z</dcterms:created>
  <dcterms:modified xsi:type="dcterms:W3CDTF">2021-03-31T04:59:06Z</dcterms:modified>
</cp:coreProperties>
</file>