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7" r:id="rId3"/>
    <p:sldId id="268" r:id="rId4"/>
    <p:sldId id="265" r:id="rId5"/>
    <p:sldId id="258" r:id="rId6"/>
    <p:sldId id="260" r:id="rId7"/>
    <p:sldId id="259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5A65B-5334-254A-B2C9-0D87A43109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EE6076-C4BD-2C4E-AA66-819432A06F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F85445-DA04-BE46-8EF8-D4D0E6B51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4878-88F1-1C4C-BD48-CE01A62DB1C1}" type="datetimeFigureOut">
              <a:rPr lang="en-CN" smtClean="0"/>
              <a:t>2020/11/23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0C311-10C0-8845-B358-5014B5D30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5B10C8-58BE-9440-948E-CF6437CEE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8AD14-42AB-FF41-BF74-A3F534C0E92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98022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9B278-C94C-A94C-95BD-95373184C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C96DCF-5F42-3448-BC57-D0E7D8B868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64A16F-067D-9B45-A869-DF496E759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4878-88F1-1C4C-BD48-CE01A62DB1C1}" type="datetimeFigureOut">
              <a:rPr lang="en-CN" smtClean="0"/>
              <a:t>2020/11/23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11C416-9404-8149-A8A1-E7CAA854B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F4796-6CD0-4B49-B27F-3CC2A2461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8AD14-42AB-FF41-BF74-A3F534C0E92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4298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194CA0-A2EF-B643-B543-751F198AB3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9A7197-6D5E-4C41-966F-ADB5528FC4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DC19B-3D72-374A-8C6E-D24CADBA8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4878-88F1-1C4C-BD48-CE01A62DB1C1}" type="datetimeFigureOut">
              <a:rPr lang="en-CN" smtClean="0"/>
              <a:t>2020/11/23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E88EB-6A9F-824C-B0A3-3CA77B471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3F6D9-35E6-1C4D-A803-DFD6AECAD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8AD14-42AB-FF41-BF74-A3F534C0E92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82660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CD206-F284-9243-A7BF-832F49FA4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7F341-D760-B846-8DD2-F0B3CF449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8F2D6-CAEF-F642-9877-410B43415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4878-88F1-1C4C-BD48-CE01A62DB1C1}" type="datetimeFigureOut">
              <a:rPr lang="en-CN" smtClean="0"/>
              <a:t>2020/11/23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D8357-8331-3E4E-9A37-3031D50DF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FDE94F-5E92-1446-B3B4-5436197F9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8AD14-42AB-FF41-BF74-A3F534C0E92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510172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58703-0268-0545-B053-9C784C4F4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7CA896-9702-5F4D-9429-EED3421F6E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9192-AC90-324A-BDA3-AAAF48D65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4878-88F1-1C4C-BD48-CE01A62DB1C1}" type="datetimeFigureOut">
              <a:rPr lang="en-CN" smtClean="0"/>
              <a:t>2020/11/23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EE0BFF-91C1-DD48-AABD-3980E6DC0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37F1E0-1A5A-FD42-87CA-8B7E09215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8AD14-42AB-FF41-BF74-A3F534C0E92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62276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B7B6B-9597-D042-A33D-3E6C91FE9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19A80-3A12-ED44-8887-84BECA2B98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0ED06F-666B-B447-B5D4-F7EAFB1567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103BB3-1786-E14F-94AF-413C27326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4878-88F1-1C4C-BD48-CE01A62DB1C1}" type="datetimeFigureOut">
              <a:rPr lang="en-CN" smtClean="0"/>
              <a:t>2020/11/23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F9455A-EB4C-1049-8750-2DDB13FA4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56545A-9276-6F41-88AE-3D88174D4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8AD14-42AB-FF41-BF74-A3F534C0E92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42349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28D10-46EB-5F42-8350-CF075DD58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141097-56A1-B040-A796-9064682C5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01C2C1-EC6C-DC4D-89BD-A3DE0D2AA5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60AAB6-52EB-1749-B668-A131DE4AD1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61F27A-7471-DD48-AFAB-257C54B2A1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E80C9A-A917-8B45-8728-6030DF582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4878-88F1-1C4C-BD48-CE01A62DB1C1}" type="datetimeFigureOut">
              <a:rPr lang="en-CN" smtClean="0"/>
              <a:t>2020/11/23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278D54-E59B-3048-BE08-43F4F5EFD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ED677D-EB82-1249-9116-C0F231922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8AD14-42AB-FF41-BF74-A3F534C0E92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55804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E12D2-F962-0F43-9541-BEBD662CE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B82405-890E-EF45-9021-841F090E1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4878-88F1-1C4C-BD48-CE01A62DB1C1}" type="datetimeFigureOut">
              <a:rPr lang="en-CN" smtClean="0"/>
              <a:t>2020/11/23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715B53-FFD5-594E-9491-3BCC06CB1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DC92DB-81E0-7B45-924C-4AAAC874A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8AD14-42AB-FF41-BF74-A3F534C0E92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84759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C6186D-14CF-4248-A62E-D1A6C04AF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4878-88F1-1C4C-BD48-CE01A62DB1C1}" type="datetimeFigureOut">
              <a:rPr lang="en-CN" smtClean="0"/>
              <a:t>2020/11/23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BD7192-3D45-AE42-9F0A-19C9ED5FA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0BE2CD-5329-8C4A-BFD4-AD1EB9779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8AD14-42AB-FF41-BF74-A3F534C0E92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580723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182E0-C5E0-D64B-AF5C-629D15DC3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9E28B-3840-1547-AFB9-DA3B41572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38C3FF-4340-9A4E-ADF8-EE838E0BB1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28EF23-4D45-1C4A-B7F8-D17CD2B53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4878-88F1-1C4C-BD48-CE01A62DB1C1}" type="datetimeFigureOut">
              <a:rPr lang="en-CN" smtClean="0"/>
              <a:t>2020/11/23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47365E-61FD-F545-A1B9-D705D0913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EDEF9E-8441-1A4B-8587-71C4C377A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8AD14-42AB-FF41-BF74-A3F534C0E92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58263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B1D08-0A9F-AD4E-89D2-51934DFC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2CF9BC-F9B3-B84F-AD61-AE11BCCD9D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FAED93-7B08-214A-B105-BFF784C60A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E898DC-AF70-7A48-A725-35B3C1ED4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4878-88F1-1C4C-BD48-CE01A62DB1C1}" type="datetimeFigureOut">
              <a:rPr lang="en-CN" smtClean="0"/>
              <a:t>2020/11/23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EE49E-C81A-4E41-B5CB-9F901C797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CCD21F-196F-A04B-BCC2-1DF54A4A3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8AD14-42AB-FF41-BF74-A3F534C0E92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52239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A6E44F-ACB7-8142-A405-902CA9567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F78B5A-F62B-9945-B8C9-DBF65495E8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874D73-41DD-ED45-8A33-8DE37B8806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54878-88F1-1C4C-BD48-CE01A62DB1C1}" type="datetimeFigureOut">
              <a:rPr lang="en-CN" smtClean="0"/>
              <a:t>2020/11/23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0BF4F-C9EC-0147-9108-E08A1FDE44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CB126F-3FAB-154A-AF74-15C381B9F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8AD14-42AB-FF41-BF74-A3F534C0E92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35498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dbu@ict.ac.c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93E07-25A5-4648-B26A-47ECFCE1A1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Heiti TC Medium" pitchFamily="2" charset="-128"/>
                <a:ea typeface="Heiti TC Medium" pitchFamily="2" charset="-128"/>
              </a:rPr>
              <a:t>Speed up DP: Knuth-Yao quadrangle inequality and SMAWK for TM matrices</a:t>
            </a:r>
            <a:endParaRPr lang="en-CN" dirty="0">
              <a:latin typeface="Heiti TC Medium" pitchFamily="2" charset="-128"/>
              <a:ea typeface="Heiti TC Medium" pitchFamily="2" charset="-12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B8EF79-130F-A84E-830B-2CCD3681E5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N" dirty="0">
                <a:hlinkClick r:id="rId2"/>
              </a:rPr>
              <a:t>dbu@ict.ac.cn</a:t>
            </a:r>
            <a:endParaRPr lang="en-CN" dirty="0"/>
          </a:p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342856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83E64-2DBD-BE46-895C-164A6756B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Heiti TC Medium" pitchFamily="2" charset="-128"/>
                <a:ea typeface="Heiti TC Medium" pitchFamily="2" charset="-128"/>
              </a:rPr>
              <a:t>值迭代算法</a:t>
            </a:r>
            <a:r>
              <a:rPr lang="ja-JP" altLang="en-CN">
                <a:latin typeface="Heiti TC Medium" pitchFamily="2" charset="-128"/>
                <a:ea typeface="Heiti TC Medium" pitchFamily="2" charset="-128"/>
              </a:rPr>
              <a:t>的</a:t>
            </a:r>
            <a:r>
              <a:rPr lang="ja-JP" altLang="en-US">
                <a:latin typeface="Heiti TC Medium" pitchFamily="2" charset="-128"/>
                <a:ea typeface="Heiti TC Medium" pitchFamily="2" charset="-128"/>
              </a:rPr>
              <a:t>缺陷</a:t>
            </a:r>
            <a:endParaRPr lang="en-CN" dirty="0">
              <a:latin typeface="Heiti TC Medium" pitchFamily="2" charset="-128"/>
              <a:ea typeface="Heiti TC Medium" pitchFamily="2" charset="-128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85C430-D2E0-FF49-8C71-D272820B6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093" y="1748312"/>
            <a:ext cx="10866277" cy="9559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ED43BD-467A-2F45-AE33-D522958CD0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489" y="2841053"/>
            <a:ext cx="11157930" cy="936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715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83E64-2DBD-BE46-895C-164A6756B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8374"/>
            <a:ext cx="10515600" cy="1325563"/>
          </a:xfrm>
        </p:spPr>
        <p:txBody>
          <a:bodyPr/>
          <a:lstStyle/>
          <a:p>
            <a:r>
              <a:rPr lang="ja-JP" altLang="en-US">
                <a:latin typeface="Heiti TC Medium" pitchFamily="2" charset="-128"/>
                <a:ea typeface="Heiti TC Medium" pitchFamily="2" charset="-128"/>
              </a:rPr>
              <a:t>策略迭代算法</a:t>
            </a:r>
            <a:endParaRPr lang="en-CN" dirty="0">
              <a:latin typeface="Heiti TC Medium" pitchFamily="2" charset="-128"/>
              <a:ea typeface="Heiti TC Medium" pitchFamily="2" charset="-12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94DDAA-2FBF-6B4E-A51B-B7FAEEFAD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890908"/>
            <a:ext cx="7402215" cy="59670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C7B08EA-EEE3-B440-BA90-A67CCC992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0415" y="1447800"/>
            <a:ext cx="35814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675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9EA01-4B82-B741-9C93-48F026B55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1505"/>
            <a:ext cx="10515600" cy="1325563"/>
          </a:xfrm>
        </p:spPr>
        <p:txBody>
          <a:bodyPr/>
          <a:lstStyle/>
          <a:p>
            <a:r>
              <a:rPr lang="en-US" dirty="0">
                <a:latin typeface="Heiti TC Medium" pitchFamily="2" charset="-128"/>
                <a:ea typeface="Heiti TC Medium" pitchFamily="2" charset="-128"/>
              </a:rPr>
              <a:t>Quadrangle inequality speed up</a:t>
            </a:r>
            <a:endParaRPr lang="en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33173C-9092-C04B-8661-E0207B149F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55822"/>
                <a:ext cx="10515600" cy="4351338"/>
              </a:xfrm>
            </p:spPr>
            <p:txBody>
              <a:bodyPr/>
              <a:lstStyle/>
              <a:p>
                <a:r>
                  <a:rPr lang="en-US" dirty="0">
                    <a:latin typeface="Heiti TC Medium" pitchFamily="2" charset="-128"/>
                    <a:ea typeface="Heiti TC Medium" pitchFamily="2" charset="-128"/>
                  </a:rPr>
                  <a:t>Motivation:</a:t>
                </a:r>
              </a:p>
              <a:p>
                <a:pPr lvl="1"/>
                <a:r>
                  <a:rPr lang="en-US" dirty="0">
                    <a:latin typeface="Heiti TC Medium" pitchFamily="2" charset="-128"/>
                    <a:ea typeface="Heiti TC Medium" pitchFamily="2" charset="-128"/>
                  </a:rPr>
                  <a:t>Computing the optimal binary search trees (OBST)</a:t>
                </a:r>
              </a:p>
              <a:p>
                <a:pPr lvl="1"/>
                <a:r>
                  <a:rPr lang="en-US" dirty="0">
                    <a:latin typeface="Heiti TC Medium" pitchFamily="2" charset="-128"/>
                    <a:ea typeface="Heiti TC Medium" pitchFamily="2" charset="-128"/>
                  </a:rPr>
                  <a:t>Minimize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  <a:ea typeface="Heiti TC Medium" pitchFamily="2" charset="-128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  <a:ea typeface="Heiti TC Medium" pitchFamily="2" charset="-128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Heiti TC Medium" pitchFamily="2" charset="-128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Heiti TC Medium" pitchFamily="2" charset="-128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Heiti TC Medium" pitchFamily="2" charset="-128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Heiti TC Medium" pitchFamily="2" charset="-128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Heiti TC Medium" pitchFamily="2" charset="-128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Heiti TC Medium" pitchFamily="2" charset="-128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Heiti TC Medium" pitchFamily="2" charset="-128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Heiti TC Medium" pitchFamily="2" charset="-128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>
                  <a:latin typeface="Heiti TC Medium" pitchFamily="2" charset="-128"/>
                  <a:ea typeface="Heiti TC Medium" pitchFamily="2" charset="-128"/>
                </a:endParaRPr>
              </a:p>
              <a:p>
                <a:pPr lvl="1"/>
                <a:endParaRPr lang="en-US" dirty="0">
                  <a:latin typeface="Heiti TC Medium" pitchFamily="2" charset="-128"/>
                  <a:ea typeface="Heiti TC Medium" pitchFamily="2" charset="-128"/>
                </a:endParaRPr>
              </a:p>
              <a:p>
                <a:pPr lvl="1"/>
                <a:endParaRPr lang="en-C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33173C-9092-C04B-8661-E0207B149F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55822"/>
                <a:ext cx="10515600" cy="4351338"/>
              </a:xfrm>
              <a:blipFill>
                <a:blip r:embed="rId2"/>
                <a:stretch>
                  <a:fillRect l="-965" t="-233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椭圆 3">
            <a:extLst>
              <a:ext uri="{FF2B5EF4-FFF2-40B4-BE49-F238E27FC236}">
                <a16:creationId xmlns:a16="http://schemas.microsoft.com/office/drawing/2014/main" id="{F5EEBDF0-0C84-6245-961E-7492B2E1C4BC}"/>
              </a:ext>
            </a:extLst>
          </p:cNvPr>
          <p:cNvSpPr/>
          <p:nvPr/>
        </p:nvSpPr>
        <p:spPr>
          <a:xfrm>
            <a:off x="2610197" y="3685903"/>
            <a:ext cx="606829" cy="64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D4599CDA-B75E-9648-94E9-BC0B80A05682}"/>
              </a:ext>
            </a:extLst>
          </p:cNvPr>
          <p:cNvSpPr/>
          <p:nvPr/>
        </p:nvSpPr>
        <p:spPr>
          <a:xfrm>
            <a:off x="1958934" y="4428034"/>
            <a:ext cx="606829" cy="64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6B48C6DD-8C89-264A-A4AB-78798ED979DB}"/>
              </a:ext>
            </a:extLst>
          </p:cNvPr>
          <p:cNvSpPr/>
          <p:nvPr/>
        </p:nvSpPr>
        <p:spPr>
          <a:xfrm>
            <a:off x="3352228" y="4463409"/>
            <a:ext cx="606829" cy="64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6AEB3BD-C1A2-4043-A69B-4D0BBD222ADE}"/>
              </a:ext>
            </a:extLst>
          </p:cNvPr>
          <p:cNvSpPr/>
          <p:nvPr/>
        </p:nvSpPr>
        <p:spPr>
          <a:xfrm>
            <a:off x="1352105" y="5502178"/>
            <a:ext cx="606829" cy="64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E8FE420F-40E7-7F41-8F1B-23798EAA45A5}"/>
              </a:ext>
            </a:extLst>
          </p:cNvPr>
          <p:cNvSpPr/>
          <p:nvPr/>
        </p:nvSpPr>
        <p:spPr>
          <a:xfrm>
            <a:off x="3993966" y="5515061"/>
            <a:ext cx="606829" cy="64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9" name="椭圆 9">
            <a:extLst>
              <a:ext uri="{FF2B5EF4-FFF2-40B4-BE49-F238E27FC236}">
                <a16:creationId xmlns:a16="http://schemas.microsoft.com/office/drawing/2014/main" id="{ECB76833-FCE4-0A46-9B30-0294BBF76C91}"/>
              </a:ext>
            </a:extLst>
          </p:cNvPr>
          <p:cNvSpPr/>
          <p:nvPr/>
        </p:nvSpPr>
        <p:spPr>
          <a:xfrm>
            <a:off x="2824743" y="5501217"/>
            <a:ext cx="606829" cy="64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cxnSp>
        <p:nvCxnSpPr>
          <p:cNvPr id="10" name="直接连接符 11">
            <a:extLst>
              <a:ext uri="{FF2B5EF4-FFF2-40B4-BE49-F238E27FC236}">
                <a16:creationId xmlns:a16="http://schemas.microsoft.com/office/drawing/2014/main" id="{F6AEFCFE-B48C-1744-9328-24CF6F80E240}"/>
              </a:ext>
            </a:extLst>
          </p:cNvPr>
          <p:cNvCxnSpPr>
            <a:stCxn id="4" idx="3"/>
            <a:endCxn id="5" idx="7"/>
          </p:cNvCxnSpPr>
          <p:nvPr/>
        </p:nvCxnSpPr>
        <p:spPr>
          <a:xfrm flipH="1">
            <a:off x="2476895" y="4232245"/>
            <a:ext cx="222170" cy="28952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6">
            <a:extLst>
              <a:ext uri="{FF2B5EF4-FFF2-40B4-BE49-F238E27FC236}">
                <a16:creationId xmlns:a16="http://schemas.microsoft.com/office/drawing/2014/main" id="{02FB40B0-2B13-4445-8D2B-4DAB03B27C06}"/>
              </a:ext>
            </a:extLst>
          </p:cNvPr>
          <p:cNvCxnSpPr>
            <a:stCxn id="4" idx="5"/>
            <a:endCxn id="6" idx="1"/>
          </p:cNvCxnSpPr>
          <p:nvPr/>
        </p:nvCxnSpPr>
        <p:spPr>
          <a:xfrm>
            <a:off x="3128158" y="4232245"/>
            <a:ext cx="312938" cy="32490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8">
            <a:extLst>
              <a:ext uri="{FF2B5EF4-FFF2-40B4-BE49-F238E27FC236}">
                <a16:creationId xmlns:a16="http://schemas.microsoft.com/office/drawing/2014/main" id="{3BBEA6D4-1D29-0442-8829-B40B0BAA6C1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3128158" y="5009751"/>
            <a:ext cx="312938" cy="49146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20">
            <a:extLst>
              <a:ext uri="{FF2B5EF4-FFF2-40B4-BE49-F238E27FC236}">
                <a16:creationId xmlns:a16="http://schemas.microsoft.com/office/drawing/2014/main" id="{AFDD40BA-D016-9547-A1B6-B63A230CAA80}"/>
              </a:ext>
            </a:extLst>
          </p:cNvPr>
          <p:cNvCxnSpPr>
            <a:cxnSpLocks/>
            <a:stCxn id="6" idx="5"/>
            <a:endCxn id="8" idx="0"/>
          </p:cNvCxnSpPr>
          <p:nvPr/>
        </p:nvCxnSpPr>
        <p:spPr>
          <a:xfrm>
            <a:off x="3870189" y="5009751"/>
            <a:ext cx="427192" cy="50531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23">
            <a:extLst>
              <a:ext uri="{FF2B5EF4-FFF2-40B4-BE49-F238E27FC236}">
                <a16:creationId xmlns:a16="http://schemas.microsoft.com/office/drawing/2014/main" id="{F66783D1-E3EE-E94A-A345-04CD20111047}"/>
              </a:ext>
            </a:extLst>
          </p:cNvPr>
          <p:cNvCxnSpPr>
            <a:cxnSpLocks/>
            <a:stCxn id="7" idx="0"/>
            <a:endCxn id="5" idx="3"/>
          </p:cNvCxnSpPr>
          <p:nvPr/>
        </p:nvCxnSpPr>
        <p:spPr>
          <a:xfrm flipV="1">
            <a:off x="1655520" y="4974376"/>
            <a:ext cx="392282" cy="52780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表格 35">
            <a:extLst>
              <a:ext uri="{FF2B5EF4-FFF2-40B4-BE49-F238E27FC236}">
                <a16:creationId xmlns:a16="http://schemas.microsoft.com/office/drawing/2014/main" id="{DA29F0D9-9375-BD4D-A5E6-0D5A8902F0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369443"/>
              </p:ext>
            </p:extLst>
          </p:nvPr>
        </p:nvGraphicFramePr>
        <p:xfrm>
          <a:off x="2396365" y="2867070"/>
          <a:ext cx="859212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7447">
                  <a:extLst>
                    <a:ext uri="{9D8B030D-6E8A-4147-A177-3AD203B41FA5}">
                      <a16:colId xmlns:a16="http://schemas.microsoft.com/office/drawing/2014/main" val="3412488922"/>
                    </a:ext>
                  </a:extLst>
                </a:gridCol>
                <a:gridCol w="1227447">
                  <a:extLst>
                    <a:ext uri="{9D8B030D-6E8A-4147-A177-3AD203B41FA5}">
                      <a16:colId xmlns:a16="http://schemas.microsoft.com/office/drawing/2014/main" val="3301584119"/>
                    </a:ext>
                  </a:extLst>
                </a:gridCol>
                <a:gridCol w="1227447">
                  <a:extLst>
                    <a:ext uri="{9D8B030D-6E8A-4147-A177-3AD203B41FA5}">
                      <a16:colId xmlns:a16="http://schemas.microsoft.com/office/drawing/2014/main" val="1674975678"/>
                    </a:ext>
                  </a:extLst>
                </a:gridCol>
                <a:gridCol w="1227447">
                  <a:extLst>
                    <a:ext uri="{9D8B030D-6E8A-4147-A177-3AD203B41FA5}">
                      <a16:colId xmlns:a16="http://schemas.microsoft.com/office/drawing/2014/main" val="616915033"/>
                    </a:ext>
                  </a:extLst>
                </a:gridCol>
                <a:gridCol w="1227447">
                  <a:extLst>
                    <a:ext uri="{9D8B030D-6E8A-4147-A177-3AD203B41FA5}">
                      <a16:colId xmlns:a16="http://schemas.microsoft.com/office/drawing/2014/main" val="470342811"/>
                    </a:ext>
                  </a:extLst>
                </a:gridCol>
                <a:gridCol w="1227447">
                  <a:extLst>
                    <a:ext uri="{9D8B030D-6E8A-4147-A177-3AD203B41FA5}">
                      <a16:colId xmlns:a16="http://schemas.microsoft.com/office/drawing/2014/main" val="2764543625"/>
                    </a:ext>
                  </a:extLst>
                </a:gridCol>
                <a:gridCol w="1227447">
                  <a:extLst>
                    <a:ext uri="{9D8B030D-6E8A-4147-A177-3AD203B41FA5}">
                      <a16:colId xmlns:a16="http://schemas.microsoft.com/office/drawing/2014/main" val="1118304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Key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6977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Frequency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9735819"/>
                  </a:ext>
                </a:extLst>
              </a:tr>
            </a:tbl>
          </a:graphicData>
        </a:graphic>
      </p:graphicFrame>
      <p:sp>
        <p:nvSpPr>
          <p:cNvPr id="16" name="椭圆 3">
            <a:extLst>
              <a:ext uri="{FF2B5EF4-FFF2-40B4-BE49-F238E27FC236}">
                <a16:creationId xmlns:a16="http://schemas.microsoft.com/office/drawing/2014/main" id="{42D5E5A1-E0E3-B742-9221-B281393F23F1}"/>
              </a:ext>
            </a:extLst>
          </p:cNvPr>
          <p:cNvSpPr/>
          <p:nvPr/>
        </p:nvSpPr>
        <p:spPr>
          <a:xfrm>
            <a:off x="7853928" y="5501217"/>
            <a:ext cx="606829" cy="64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17" name="椭圆 4">
            <a:extLst>
              <a:ext uri="{FF2B5EF4-FFF2-40B4-BE49-F238E27FC236}">
                <a16:creationId xmlns:a16="http://schemas.microsoft.com/office/drawing/2014/main" id="{FA3AEB5C-1F4E-154D-ACD3-3D62FAE5EC1F}"/>
              </a:ext>
            </a:extLst>
          </p:cNvPr>
          <p:cNvSpPr/>
          <p:nvPr/>
        </p:nvSpPr>
        <p:spPr>
          <a:xfrm>
            <a:off x="7346575" y="4428034"/>
            <a:ext cx="606829" cy="64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8" name="椭圆 5">
            <a:extLst>
              <a:ext uri="{FF2B5EF4-FFF2-40B4-BE49-F238E27FC236}">
                <a16:creationId xmlns:a16="http://schemas.microsoft.com/office/drawing/2014/main" id="{99380BC5-45D4-6B45-9D42-6CB475B79E51}"/>
              </a:ext>
            </a:extLst>
          </p:cNvPr>
          <p:cNvSpPr/>
          <p:nvPr/>
        </p:nvSpPr>
        <p:spPr>
          <a:xfrm>
            <a:off x="8279871" y="3820073"/>
            <a:ext cx="606829" cy="64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19" name="椭圆 6">
            <a:extLst>
              <a:ext uri="{FF2B5EF4-FFF2-40B4-BE49-F238E27FC236}">
                <a16:creationId xmlns:a16="http://schemas.microsoft.com/office/drawing/2014/main" id="{AB43BE54-4863-7B4A-BDD5-F198126E172C}"/>
              </a:ext>
            </a:extLst>
          </p:cNvPr>
          <p:cNvSpPr/>
          <p:nvPr/>
        </p:nvSpPr>
        <p:spPr>
          <a:xfrm>
            <a:off x="6739746" y="5502178"/>
            <a:ext cx="606829" cy="64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20" name="椭圆 7">
            <a:extLst>
              <a:ext uri="{FF2B5EF4-FFF2-40B4-BE49-F238E27FC236}">
                <a16:creationId xmlns:a16="http://schemas.microsoft.com/office/drawing/2014/main" id="{B1A01AC8-C488-8E40-B37E-BC2989B8ADEF}"/>
              </a:ext>
            </a:extLst>
          </p:cNvPr>
          <p:cNvSpPr/>
          <p:nvPr/>
        </p:nvSpPr>
        <p:spPr>
          <a:xfrm>
            <a:off x="9327970" y="4698712"/>
            <a:ext cx="606829" cy="64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21" name="椭圆 9">
            <a:extLst>
              <a:ext uri="{FF2B5EF4-FFF2-40B4-BE49-F238E27FC236}">
                <a16:creationId xmlns:a16="http://schemas.microsoft.com/office/drawing/2014/main" id="{F3E4210A-B122-5843-94E8-A41EAF66D619}"/>
              </a:ext>
            </a:extLst>
          </p:cNvPr>
          <p:cNvSpPr/>
          <p:nvPr/>
        </p:nvSpPr>
        <p:spPr>
          <a:xfrm>
            <a:off x="8701270" y="5539651"/>
            <a:ext cx="606829" cy="64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cxnSp>
        <p:nvCxnSpPr>
          <p:cNvPr id="22" name="直接连接符 11">
            <a:extLst>
              <a:ext uri="{FF2B5EF4-FFF2-40B4-BE49-F238E27FC236}">
                <a16:creationId xmlns:a16="http://schemas.microsoft.com/office/drawing/2014/main" id="{95FFD71A-943E-4246-92AB-0577C61DB3D5}"/>
              </a:ext>
            </a:extLst>
          </p:cNvPr>
          <p:cNvCxnSpPr>
            <a:cxnSpLocks/>
            <a:stCxn id="16" idx="0"/>
            <a:endCxn id="17" idx="5"/>
          </p:cNvCxnSpPr>
          <p:nvPr/>
        </p:nvCxnSpPr>
        <p:spPr>
          <a:xfrm flipH="1" flipV="1">
            <a:off x="7864536" y="4974376"/>
            <a:ext cx="292807" cy="52684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16">
            <a:extLst>
              <a:ext uri="{FF2B5EF4-FFF2-40B4-BE49-F238E27FC236}">
                <a16:creationId xmlns:a16="http://schemas.microsoft.com/office/drawing/2014/main" id="{D4F39035-862E-F848-A391-38033767C9C8}"/>
              </a:ext>
            </a:extLst>
          </p:cNvPr>
          <p:cNvCxnSpPr>
            <a:cxnSpLocks/>
            <a:stCxn id="17" idx="7"/>
            <a:endCxn id="18" idx="2"/>
          </p:cNvCxnSpPr>
          <p:nvPr/>
        </p:nvCxnSpPr>
        <p:spPr>
          <a:xfrm flipV="1">
            <a:off x="7864536" y="4140113"/>
            <a:ext cx="415335" cy="38165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18">
            <a:extLst>
              <a:ext uri="{FF2B5EF4-FFF2-40B4-BE49-F238E27FC236}">
                <a16:creationId xmlns:a16="http://schemas.microsoft.com/office/drawing/2014/main" id="{B48E9178-9879-6241-8FB2-14AA5131E38F}"/>
              </a:ext>
            </a:extLst>
          </p:cNvPr>
          <p:cNvCxnSpPr>
            <a:cxnSpLocks/>
            <a:stCxn id="20" idx="3"/>
            <a:endCxn id="21" idx="0"/>
          </p:cNvCxnSpPr>
          <p:nvPr/>
        </p:nvCxnSpPr>
        <p:spPr>
          <a:xfrm flipH="1">
            <a:off x="9004685" y="5245054"/>
            <a:ext cx="412153" cy="29459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0">
            <a:extLst>
              <a:ext uri="{FF2B5EF4-FFF2-40B4-BE49-F238E27FC236}">
                <a16:creationId xmlns:a16="http://schemas.microsoft.com/office/drawing/2014/main" id="{DB4592A3-1154-484C-B4A1-EAFF515383C0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8886700" y="4260753"/>
            <a:ext cx="744685" cy="43795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3">
            <a:extLst>
              <a:ext uri="{FF2B5EF4-FFF2-40B4-BE49-F238E27FC236}">
                <a16:creationId xmlns:a16="http://schemas.microsoft.com/office/drawing/2014/main" id="{60594522-F513-6B49-96AE-8D5D3E8E80A8}"/>
              </a:ext>
            </a:extLst>
          </p:cNvPr>
          <p:cNvCxnSpPr>
            <a:cxnSpLocks/>
            <a:stCxn id="19" idx="0"/>
            <a:endCxn id="17" idx="3"/>
          </p:cNvCxnSpPr>
          <p:nvPr/>
        </p:nvCxnSpPr>
        <p:spPr>
          <a:xfrm flipV="1">
            <a:off x="7043161" y="4974376"/>
            <a:ext cx="392282" cy="52780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9453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9EA01-4B82-B741-9C93-48F026B55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1505"/>
            <a:ext cx="10515600" cy="1325563"/>
          </a:xfrm>
        </p:spPr>
        <p:txBody>
          <a:bodyPr/>
          <a:lstStyle/>
          <a:p>
            <a:r>
              <a:rPr lang="en-US" dirty="0">
                <a:latin typeface="Heiti TC Medium" pitchFamily="2" charset="-128"/>
                <a:ea typeface="Heiti TC Medium" pitchFamily="2" charset="-128"/>
              </a:rPr>
              <a:t>DP algorithm (Gilbert 1959)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3173C-9092-C04B-8661-E0207B149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5822"/>
            <a:ext cx="10515600" cy="4351338"/>
          </a:xfrm>
        </p:spPr>
        <p:txBody>
          <a:bodyPr/>
          <a:lstStyle/>
          <a:p>
            <a:r>
              <a:rPr lang="en-US" dirty="0">
                <a:latin typeface="Heiti TC Medium" pitchFamily="2" charset="-128"/>
                <a:ea typeface="Heiti TC Medium" pitchFamily="2" charset="-128"/>
              </a:rPr>
              <a:t>DP</a:t>
            </a:r>
            <a:r>
              <a:rPr lang="zh-CN" altLang="en-US" dirty="0">
                <a:latin typeface="Heiti TC Medium" pitchFamily="2" charset="-128"/>
                <a:ea typeface="Heiti TC Medium" pitchFamily="2" charset="-128"/>
              </a:rPr>
              <a:t> </a:t>
            </a:r>
            <a:r>
              <a:rPr lang="en-US" altLang="zh-CN" dirty="0">
                <a:latin typeface="Heiti TC Medium" pitchFamily="2" charset="-128"/>
                <a:ea typeface="Heiti TC Medium" pitchFamily="2" charset="-128"/>
              </a:rPr>
              <a:t>recurrence:</a:t>
            </a:r>
          </a:p>
          <a:p>
            <a:pPr lvl="1"/>
            <a:endParaRPr lang="en-US" dirty="0">
              <a:latin typeface="Heiti TC Medium" pitchFamily="2" charset="-128"/>
              <a:ea typeface="Heiti TC Medium" pitchFamily="2" charset="-128"/>
            </a:endParaRPr>
          </a:p>
          <a:p>
            <a:pPr lvl="1"/>
            <a:endParaRPr lang="en-US" dirty="0">
              <a:latin typeface="Heiti TC Medium" pitchFamily="2" charset="-128"/>
              <a:ea typeface="Heiti TC Medium" pitchFamily="2" charset="-128"/>
            </a:endParaRPr>
          </a:p>
          <a:p>
            <a:pPr lvl="1"/>
            <a:endParaRPr lang="en-CN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F5EEBDF0-0C84-6245-961E-7492B2E1C4BC}"/>
              </a:ext>
            </a:extLst>
          </p:cNvPr>
          <p:cNvSpPr/>
          <p:nvPr/>
        </p:nvSpPr>
        <p:spPr>
          <a:xfrm>
            <a:off x="2610197" y="4055558"/>
            <a:ext cx="606829" cy="64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D4599CDA-B75E-9648-94E9-BC0B80A05682}"/>
              </a:ext>
            </a:extLst>
          </p:cNvPr>
          <p:cNvSpPr/>
          <p:nvPr/>
        </p:nvSpPr>
        <p:spPr>
          <a:xfrm>
            <a:off x="1958934" y="4797689"/>
            <a:ext cx="606829" cy="64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6B48C6DD-8C89-264A-A4AB-78798ED979DB}"/>
              </a:ext>
            </a:extLst>
          </p:cNvPr>
          <p:cNvSpPr/>
          <p:nvPr/>
        </p:nvSpPr>
        <p:spPr>
          <a:xfrm>
            <a:off x="3352228" y="4833064"/>
            <a:ext cx="606829" cy="64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6AEB3BD-C1A2-4043-A69B-4D0BBD222ADE}"/>
              </a:ext>
            </a:extLst>
          </p:cNvPr>
          <p:cNvSpPr/>
          <p:nvPr/>
        </p:nvSpPr>
        <p:spPr>
          <a:xfrm>
            <a:off x="1352105" y="5871833"/>
            <a:ext cx="606829" cy="64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E8FE420F-40E7-7F41-8F1B-23798EAA45A5}"/>
              </a:ext>
            </a:extLst>
          </p:cNvPr>
          <p:cNvSpPr/>
          <p:nvPr/>
        </p:nvSpPr>
        <p:spPr>
          <a:xfrm>
            <a:off x="3993966" y="5884716"/>
            <a:ext cx="606829" cy="64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9" name="椭圆 9">
            <a:extLst>
              <a:ext uri="{FF2B5EF4-FFF2-40B4-BE49-F238E27FC236}">
                <a16:creationId xmlns:a16="http://schemas.microsoft.com/office/drawing/2014/main" id="{ECB76833-FCE4-0A46-9B30-0294BBF76C91}"/>
              </a:ext>
            </a:extLst>
          </p:cNvPr>
          <p:cNvSpPr/>
          <p:nvPr/>
        </p:nvSpPr>
        <p:spPr>
          <a:xfrm>
            <a:off x="2824743" y="5870872"/>
            <a:ext cx="606829" cy="64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cxnSp>
        <p:nvCxnSpPr>
          <p:cNvPr id="10" name="直接连接符 11">
            <a:extLst>
              <a:ext uri="{FF2B5EF4-FFF2-40B4-BE49-F238E27FC236}">
                <a16:creationId xmlns:a16="http://schemas.microsoft.com/office/drawing/2014/main" id="{F6AEFCFE-B48C-1744-9328-24CF6F80E240}"/>
              </a:ext>
            </a:extLst>
          </p:cNvPr>
          <p:cNvCxnSpPr>
            <a:stCxn id="4" idx="3"/>
            <a:endCxn id="5" idx="7"/>
          </p:cNvCxnSpPr>
          <p:nvPr/>
        </p:nvCxnSpPr>
        <p:spPr>
          <a:xfrm flipH="1">
            <a:off x="2476895" y="4601900"/>
            <a:ext cx="222170" cy="28952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6">
            <a:extLst>
              <a:ext uri="{FF2B5EF4-FFF2-40B4-BE49-F238E27FC236}">
                <a16:creationId xmlns:a16="http://schemas.microsoft.com/office/drawing/2014/main" id="{02FB40B0-2B13-4445-8D2B-4DAB03B27C06}"/>
              </a:ext>
            </a:extLst>
          </p:cNvPr>
          <p:cNvCxnSpPr>
            <a:stCxn id="4" idx="5"/>
            <a:endCxn id="6" idx="1"/>
          </p:cNvCxnSpPr>
          <p:nvPr/>
        </p:nvCxnSpPr>
        <p:spPr>
          <a:xfrm>
            <a:off x="3128158" y="4601900"/>
            <a:ext cx="312938" cy="32490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8">
            <a:extLst>
              <a:ext uri="{FF2B5EF4-FFF2-40B4-BE49-F238E27FC236}">
                <a16:creationId xmlns:a16="http://schemas.microsoft.com/office/drawing/2014/main" id="{3BBEA6D4-1D29-0442-8829-B40B0BAA6C1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3128158" y="5379406"/>
            <a:ext cx="312938" cy="49146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20">
            <a:extLst>
              <a:ext uri="{FF2B5EF4-FFF2-40B4-BE49-F238E27FC236}">
                <a16:creationId xmlns:a16="http://schemas.microsoft.com/office/drawing/2014/main" id="{AFDD40BA-D016-9547-A1B6-B63A230CAA80}"/>
              </a:ext>
            </a:extLst>
          </p:cNvPr>
          <p:cNvCxnSpPr>
            <a:cxnSpLocks/>
            <a:stCxn id="6" idx="5"/>
            <a:endCxn id="8" idx="0"/>
          </p:cNvCxnSpPr>
          <p:nvPr/>
        </p:nvCxnSpPr>
        <p:spPr>
          <a:xfrm>
            <a:off x="3870189" y="5379406"/>
            <a:ext cx="427192" cy="50531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23">
            <a:extLst>
              <a:ext uri="{FF2B5EF4-FFF2-40B4-BE49-F238E27FC236}">
                <a16:creationId xmlns:a16="http://schemas.microsoft.com/office/drawing/2014/main" id="{F66783D1-E3EE-E94A-A345-04CD20111047}"/>
              </a:ext>
            </a:extLst>
          </p:cNvPr>
          <p:cNvCxnSpPr>
            <a:cxnSpLocks/>
            <a:stCxn id="7" idx="0"/>
            <a:endCxn id="5" idx="3"/>
          </p:cNvCxnSpPr>
          <p:nvPr/>
        </p:nvCxnSpPr>
        <p:spPr>
          <a:xfrm flipV="1">
            <a:off x="1655520" y="5344031"/>
            <a:ext cx="392282" cy="52780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表格 35">
            <a:extLst>
              <a:ext uri="{FF2B5EF4-FFF2-40B4-BE49-F238E27FC236}">
                <a16:creationId xmlns:a16="http://schemas.microsoft.com/office/drawing/2014/main" id="{DA29F0D9-9375-BD4D-A5E6-0D5A8902F0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0925519"/>
              </p:ext>
            </p:extLst>
          </p:nvPr>
        </p:nvGraphicFramePr>
        <p:xfrm>
          <a:off x="2396365" y="3236725"/>
          <a:ext cx="859212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7447">
                  <a:extLst>
                    <a:ext uri="{9D8B030D-6E8A-4147-A177-3AD203B41FA5}">
                      <a16:colId xmlns:a16="http://schemas.microsoft.com/office/drawing/2014/main" val="3412488922"/>
                    </a:ext>
                  </a:extLst>
                </a:gridCol>
                <a:gridCol w="1227447">
                  <a:extLst>
                    <a:ext uri="{9D8B030D-6E8A-4147-A177-3AD203B41FA5}">
                      <a16:colId xmlns:a16="http://schemas.microsoft.com/office/drawing/2014/main" val="3301584119"/>
                    </a:ext>
                  </a:extLst>
                </a:gridCol>
                <a:gridCol w="1227447">
                  <a:extLst>
                    <a:ext uri="{9D8B030D-6E8A-4147-A177-3AD203B41FA5}">
                      <a16:colId xmlns:a16="http://schemas.microsoft.com/office/drawing/2014/main" val="1674975678"/>
                    </a:ext>
                  </a:extLst>
                </a:gridCol>
                <a:gridCol w="1227447">
                  <a:extLst>
                    <a:ext uri="{9D8B030D-6E8A-4147-A177-3AD203B41FA5}">
                      <a16:colId xmlns:a16="http://schemas.microsoft.com/office/drawing/2014/main" val="616915033"/>
                    </a:ext>
                  </a:extLst>
                </a:gridCol>
                <a:gridCol w="1227447">
                  <a:extLst>
                    <a:ext uri="{9D8B030D-6E8A-4147-A177-3AD203B41FA5}">
                      <a16:colId xmlns:a16="http://schemas.microsoft.com/office/drawing/2014/main" val="470342811"/>
                    </a:ext>
                  </a:extLst>
                </a:gridCol>
                <a:gridCol w="1227447">
                  <a:extLst>
                    <a:ext uri="{9D8B030D-6E8A-4147-A177-3AD203B41FA5}">
                      <a16:colId xmlns:a16="http://schemas.microsoft.com/office/drawing/2014/main" val="2764543625"/>
                    </a:ext>
                  </a:extLst>
                </a:gridCol>
                <a:gridCol w="1227447">
                  <a:extLst>
                    <a:ext uri="{9D8B030D-6E8A-4147-A177-3AD203B41FA5}">
                      <a16:colId xmlns:a16="http://schemas.microsoft.com/office/drawing/2014/main" val="1118304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Key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6977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Frequency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9735819"/>
                  </a:ext>
                </a:extLst>
              </a:tr>
            </a:tbl>
          </a:graphicData>
        </a:graphic>
      </p:graphicFrame>
      <p:sp>
        <p:nvSpPr>
          <p:cNvPr id="16" name="椭圆 3">
            <a:extLst>
              <a:ext uri="{FF2B5EF4-FFF2-40B4-BE49-F238E27FC236}">
                <a16:creationId xmlns:a16="http://schemas.microsoft.com/office/drawing/2014/main" id="{42D5E5A1-E0E3-B742-9221-B281393F23F1}"/>
              </a:ext>
            </a:extLst>
          </p:cNvPr>
          <p:cNvSpPr/>
          <p:nvPr/>
        </p:nvSpPr>
        <p:spPr>
          <a:xfrm>
            <a:off x="7853928" y="5870872"/>
            <a:ext cx="606829" cy="64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17" name="椭圆 4">
            <a:extLst>
              <a:ext uri="{FF2B5EF4-FFF2-40B4-BE49-F238E27FC236}">
                <a16:creationId xmlns:a16="http://schemas.microsoft.com/office/drawing/2014/main" id="{FA3AEB5C-1F4E-154D-ACD3-3D62FAE5EC1F}"/>
              </a:ext>
            </a:extLst>
          </p:cNvPr>
          <p:cNvSpPr/>
          <p:nvPr/>
        </p:nvSpPr>
        <p:spPr>
          <a:xfrm>
            <a:off x="7346575" y="4797689"/>
            <a:ext cx="606829" cy="64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8" name="椭圆 5">
            <a:extLst>
              <a:ext uri="{FF2B5EF4-FFF2-40B4-BE49-F238E27FC236}">
                <a16:creationId xmlns:a16="http://schemas.microsoft.com/office/drawing/2014/main" id="{99380BC5-45D4-6B45-9D42-6CB475B79E51}"/>
              </a:ext>
            </a:extLst>
          </p:cNvPr>
          <p:cNvSpPr/>
          <p:nvPr/>
        </p:nvSpPr>
        <p:spPr>
          <a:xfrm>
            <a:off x="8279871" y="4189728"/>
            <a:ext cx="606829" cy="64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19" name="椭圆 6">
            <a:extLst>
              <a:ext uri="{FF2B5EF4-FFF2-40B4-BE49-F238E27FC236}">
                <a16:creationId xmlns:a16="http://schemas.microsoft.com/office/drawing/2014/main" id="{AB43BE54-4863-7B4A-BDD5-F198126E172C}"/>
              </a:ext>
            </a:extLst>
          </p:cNvPr>
          <p:cNvSpPr/>
          <p:nvPr/>
        </p:nvSpPr>
        <p:spPr>
          <a:xfrm>
            <a:off x="6739746" y="5871833"/>
            <a:ext cx="606829" cy="64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20" name="椭圆 7">
            <a:extLst>
              <a:ext uri="{FF2B5EF4-FFF2-40B4-BE49-F238E27FC236}">
                <a16:creationId xmlns:a16="http://schemas.microsoft.com/office/drawing/2014/main" id="{B1A01AC8-C488-8E40-B37E-BC2989B8ADEF}"/>
              </a:ext>
            </a:extLst>
          </p:cNvPr>
          <p:cNvSpPr/>
          <p:nvPr/>
        </p:nvSpPr>
        <p:spPr>
          <a:xfrm>
            <a:off x="9327970" y="5068367"/>
            <a:ext cx="606829" cy="64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21" name="椭圆 9">
            <a:extLst>
              <a:ext uri="{FF2B5EF4-FFF2-40B4-BE49-F238E27FC236}">
                <a16:creationId xmlns:a16="http://schemas.microsoft.com/office/drawing/2014/main" id="{F3E4210A-B122-5843-94E8-A41EAF66D619}"/>
              </a:ext>
            </a:extLst>
          </p:cNvPr>
          <p:cNvSpPr/>
          <p:nvPr/>
        </p:nvSpPr>
        <p:spPr>
          <a:xfrm>
            <a:off x="8701270" y="5909306"/>
            <a:ext cx="606829" cy="64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cxnSp>
        <p:nvCxnSpPr>
          <p:cNvPr id="22" name="直接连接符 11">
            <a:extLst>
              <a:ext uri="{FF2B5EF4-FFF2-40B4-BE49-F238E27FC236}">
                <a16:creationId xmlns:a16="http://schemas.microsoft.com/office/drawing/2014/main" id="{95FFD71A-943E-4246-92AB-0577C61DB3D5}"/>
              </a:ext>
            </a:extLst>
          </p:cNvPr>
          <p:cNvCxnSpPr>
            <a:cxnSpLocks/>
            <a:stCxn id="16" idx="0"/>
            <a:endCxn id="17" idx="5"/>
          </p:cNvCxnSpPr>
          <p:nvPr/>
        </p:nvCxnSpPr>
        <p:spPr>
          <a:xfrm flipH="1" flipV="1">
            <a:off x="7864536" y="5344031"/>
            <a:ext cx="292807" cy="52684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16">
            <a:extLst>
              <a:ext uri="{FF2B5EF4-FFF2-40B4-BE49-F238E27FC236}">
                <a16:creationId xmlns:a16="http://schemas.microsoft.com/office/drawing/2014/main" id="{D4F39035-862E-F848-A391-38033767C9C8}"/>
              </a:ext>
            </a:extLst>
          </p:cNvPr>
          <p:cNvCxnSpPr>
            <a:cxnSpLocks/>
            <a:stCxn id="17" idx="7"/>
            <a:endCxn id="18" idx="2"/>
          </p:cNvCxnSpPr>
          <p:nvPr/>
        </p:nvCxnSpPr>
        <p:spPr>
          <a:xfrm flipV="1">
            <a:off x="7864536" y="4509768"/>
            <a:ext cx="415335" cy="38165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18">
            <a:extLst>
              <a:ext uri="{FF2B5EF4-FFF2-40B4-BE49-F238E27FC236}">
                <a16:creationId xmlns:a16="http://schemas.microsoft.com/office/drawing/2014/main" id="{B48E9178-9879-6241-8FB2-14AA5131E38F}"/>
              </a:ext>
            </a:extLst>
          </p:cNvPr>
          <p:cNvCxnSpPr>
            <a:cxnSpLocks/>
            <a:stCxn id="20" idx="3"/>
            <a:endCxn id="21" idx="0"/>
          </p:cNvCxnSpPr>
          <p:nvPr/>
        </p:nvCxnSpPr>
        <p:spPr>
          <a:xfrm flipH="1">
            <a:off x="9004685" y="5614709"/>
            <a:ext cx="412153" cy="29459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0">
            <a:extLst>
              <a:ext uri="{FF2B5EF4-FFF2-40B4-BE49-F238E27FC236}">
                <a16:creationId xmlns:a16="http://schemas.microsoft.com/office/drawing/2014/main" id="{DB4592A3-1154-484C-B4A1-EAFF515383C0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8886700" y="4630408"/>
            <a:ext cx="744685" cy="43795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3">
            <a:extLst>
              <a:ext uri="{FF2B5EF4-FFF2-40B4-BE49-F238E27FC236}">
                <a16:creationId xmlns:a16="http://schemas.microsoft.com/office/drawing/2014/main" id="{60594522-F513-6B49-96AE-8D5D3E8E80A8}"/>
              </a:ext>
            </a:extLst>
          </p:cNvPr>
          <p:cNvCxnSpPr>
            <a:cxnSpLocks/>
            <a:stCxn id="19" idx="0"/>
            <a:endCxn id="17" idx="3"/>
          </p:cNvCxnSpPr>
          <p:nvPr/>
        </p:nvCxnSpPr>
        <p:spPr>
          <a:xfrm flipV="1">
            <a:off x="7043161" y="5344031"/>
            <a:ext cx="392282" cy="52780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31502E86-DE0A-044C-A3CD-E344EF7DC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7980" y="1815951"/>
            <a:ext cx="8011285" cy="142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771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4840938"/>
              </p:ext>
            </p:extLst>
          </p:nvPr>
        </p:nvGraphicFramePr>
        <p:xfrm>
          <a:off x="1434193" y="2158658"/>
          <a:ext cx="4485180" cy="4267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740">
                  <a:extLst>
                    <a:ext uri="{9D8B030D-6E8A-4147-A177-3AD203B41FA5}">
                      <a16:colId xmlns:a16="http://schemas.microsoft.com/office/drawing/2014/main" val="3524057200"/>
                    </a:ext>
                  </a:extLst>
                </a:gridCol>
                <a:gridCol w="640740">
                  <a:extLst>
                    <a:ext uri="{9D8B030D-6E8A-4147-A177-3AD203B41FA5}">
                      <a16:colId xmlns:a16="http://schemas.microsoft.com/office/drawing/2014/main" val="1297615075"/>
                    </a:ext>
                  </a:extLst>
                </a:gridCol>
                <a:gridCol w="640740">
                  <a:extLst>
                    <a:ext uri="{9D8B030D-6E8A-4147-A177-3AD203B41FA5}">
                      <a16:colId xmlns:a16="http://schemas.microsoft.com/office/drawing/2014/main" val="1178583349"/>
                    </a:ext>
                  </a:extLst>
                </a:gridCol>
                <a:gridCol w="640740">
                  <a:extLst>
                    <a:ext uri="{9D8B030D-6E8A-4147-A177-3AD203B41FA5}">
                      <a16:colId xmlns:a16="http://schemas.microsoft.com/office/drawing/2014/main" val="2985325160"/>
                    </a:ext>
                  </a:extLst>
                </a:gridCol>
                <a:gridCol w="640740">
                  <a:extLst>
                    <a:ext uri="{9D8B030D-6E8A-4147-A177-3AD203B41FA5}">
                      <a16:colId xmlns:a16="http://schemas.microsoft.com/office/drawing/2014/main" val="134310982"/>
                    </a:ext>
                  </a:extLst>
                </a:gridCol>
                <a:gridCol w="640740">
                  <a:extLst>
                    <a:ext uri="{9D8B030D-6E8A-4147-A177-3AD203B41FA5}">
                      <a16:colId xmlns:a16="http://schemas.microsoft.com/office/drawing/2014/main" val="1888827779"/>
                    </a:ext>
                  </a:extLst>
                </a:gridCol>
                <a:gridCol w="640740">
                  <a:extLst>
                    <a:ext uri="{9D8B030D-6E8A-4147-A177-3AD203B41FA5}">
                      <a16:colId xmlns:a16="http://schemas.microsoft.com/office/drawing/2014/main" val="1529350994"/>
                    </a:ext>
                  </a:extLst>
                </a:gridCol>
              </a:tblGrid>
              <a:tr h="60971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7197746"/>
                  </a:ext>
                </a:extLst>
              </a:tr>
              <a:tr h="60971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44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0593168"/>
                  </a:ext>
                </a:extLst>
              </a:tr>
              <a:tr h="60971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36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0354305"/>
                  </a:ext>
                </a:extLst>
              </a:tr>
              <a:tr h="60971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27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417318"/>
                  </a:ext>
                </a:extLst>
              </a:tr>
              <a:tr h="60971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16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2184170"/>
                  </a:ext>
                </a:extLst>
              </a:tr>
              <a:tr h="60971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14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4050782"/>
                  </a:ext>
                </a:extLst>
              </a:tr>
              <a:tr h="60971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8307954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1078421"/>
              </p:ext>
            </p:extLst>
          </p:nvPr>
        </p:nvGraphicFramePr>
        <p:xfrm>
          <a:off x="1930852" y="1218729"/>
          <a:ext cx="859212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7447">
                  <a:extLst>
                    <a:ext uri="{9D8B030D-6E8A-4147-A177-3AD203B41FA5}">
                      <a16:colId xmlns:a16="http://schemas.microsoft.com/office/drawing/2014/main" val="3412488922"/>
                    </a:ext>
                  </a:extLst>
                </a:gridCol>
                <a:gridCol w="1227447">
                  <a:extLst>
                    <a:ext uri="{9D8B030D-6E8A-4147-A177-3AD203B41FA5}">
                      <a16:colId xmlns:a16="http://schemas.microsoft.com/office/drawing/2014/main" val="3301584119"/>
                    </a:ext>
                  </a:extLst>
                </a:gridCol>
                <a:gridCol w="1227447">
                  <a:extLst>
                    <a:ext uri="{9D8B030D-6E8A-4147-A177-3AD203B41FA5}">
                      <a16:colId xmlns:a16="http://schemas.microsoft.com/office/drawing/2014/main" val="1674975678"/>
                    </a:ext>
                  </a:extLst>
                </a:gridCol>
                <a:gridCol w="1227447">
                  <a:extLst>
                    <a:ext uri="{9D8B030D-6E8A-4147-A177-3AD203B41FA5}">
                      <a16:colId xmlns:a16="http://schemas.microsoft.com/office/drawing/2014/main" val="616915033"/>
                    </a:ext>
                  </a:extLst>
                </a:gridCol>
                <a:gridCol w="1227447">
                  <a:extLst>
                    <a:ext uri="{9D8B030D-6E8A-4147-A177-3AD203B41FA5}">
                      <a16:colId xmlns:a16="http://schemas.microsoft.com/office/drawing/2014/main" val="470342811"/>
                    </a:ext>
                  </a:extLst>
                </a:gridCol>
                <a:gridCol w="1227447">
                  <a:extLst>
                    <a:ext uri="{9D8B030D-6E8A-4147-A177-3AD203B41FA5}">
                      <a16:colId xmlns:a16="http://schemas.microsoft.com/office/drawing/2014/main" val="2764543625"/>
                    </a:ext>
                  </a:extLst>
                </a:gridCol>
                <a:gridCol w="1227447">
                  <a:extLst>
                    <a:ext uri="{9D8B030D-6E8A-4147-A177-3AD203B41FA5}">
                      <a16:colId xmlns:a16="http://schemas.microsoft.com/office/drawing/2014/main" val="1118304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Key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6977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Frequency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9735819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2619602"/>
              </p:ext>
            </p:extLst>
          </p:nvPr>
        </p:nvGraphicFramePr>
        <p:xfrm>
          <a:off x="6366872" y="2158658"/>
          <a:ext cx="4485180" cy="4267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740">
                  <a:extLst>
                    <a:ext uri="{9D8B030D-6E8A-4147-A177-3AD203B41FA5}">
                      <a16:colId xmlns:a16="http://schemas.microsoft.com/office/drawing/2014/main" val="932961799"/>
                    </a:ext>
                  </a:extLst>
                </a:gridCol>
                <a:gridCol w="640740">
                  <a:extLst>
                    <a:ext uri="{9D8B030D-6E8A-4147-A177-3AD203B41FA5}">
                      <a16:colId xmlns:a16="http://schemas.microsoft.com/office/drawing/2014/main" val="1146014183"/>
                    </a:ext>
                  </a:extLst>
                </a:gridCol>
                <a:gridCol w="640740">
                  <a:extLst>
                    <a:ext uri="{9D8B030D-6E8A-4147-A177-3AD203B41FA5}">
                      <a16:colId xmlns:a16="http://schemas.microsoft.com/office/drawing/2014/main" val="4243494162"/>
                    </a:ext>
                  </a:extLst>
                </a:gridCol>
                <a:gridCol w="640740">
                  <a:extLst>
                    <a:ext uri="{9D8B030D-6E8A-4147-A177-3AD203B41FA5}">
                      <a16:colId xmlns:a16="http://schemas.microsoft.com/office/drawing/2014/main" val="162072315"/>
                    </a:ext>
                  </a:extLst>
                </a:gridCol>
                <a:gridCol w="640740">
                  <a:extLst>
                    <a:ext uri="{9D8B030D-6E8A-4147-A177-3AD203B41FA5}">
                      <a16:colId xmlns:a16="http://schemas.microsoft.com/office/drawing/2014/main" val="1301443417"/>
                    </a:ext>
                  </a:extLst>
                </a:gridCol>
                <a:gridCol w="640740">
                  <a:extLst>
                    <a:ext uri="{9D8B030D-6E8A-4147-A177-3AD203B41FA5}">
                      <a16:colId xmlns:a16="http://schemas.microsoft.com/office/drawing/2014/main" val="4109981259"/>
                    </a:ext>
                  </a:extLst>
                </a:gridCol>
                <a:gridCol w="640740">
                  <a:extLst>
                    <a:ext uri="{9D8B030D-6E8A-4147-A177-3AD203B41FA5}">
                      <a16:colId xmlns:a16="http://schemas.microsoft.com/office/drawing/2014/main" val="3340204585"/>
                    </a:ext>
                  </a:extLst>
                </a:gridCol>
              </a:tblGrid>
              <a:tr h="60971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3979306"/>
                  </a:ext>
                </a:extLst>
              </a:tr>
              <a:tr h="60971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7226203"/>
                  </a:ext>
                </a:extLst>
              </a:tr>
              <a:tr h="60971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8874919"/>
                  </a:ext>
                </a:extLst>
              </a:tr>
              <a:tr h="60971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0155757"/>
                  </a:ext>
                </a:extLst>
              </a:tr>
              <a:tr h="60971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6402246"/>
                  </a:ext>
                </a:extLst>
              </a:tr>
              <a:tr h="60971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2983724"/>
                  </a:ext>
                </a:extLst>
              </a:tr>
              <a:tr h="60971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353827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EB6122E5-1B62-9A4A-9024-17527EBE9769}"/>
              </a:ext>
            </a:extLst>
          </p:cNvPr>
          <p:cNvSpPr txBox="1">
            <a:spLocks/>
          </p:cNvSpPr>
          <p:nvPr/>
        </p:nvSpPr>
        <p:spPr>
          <a:xfrm>
            <a:off x="340586" y="136613"/>
            <a:ext cx="10515600" cy="881096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Heiti TC Medium" pitchFamily="2" charset="-128"/>
                <a:ea typeface="Heiti TC Medium" pitchFamily="2" charset="-128"/>
              </a:rPr>
              <a:t>DP algorithm: an example</a:t>
            </a:r>
            <a:endParaRPr lang="en-C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AC3F698-C376-094A-88A0-F23FDAA8A958}"/>
              </a:ext>
            </a:extLst>
          </p:cNvPr>
          <p:cNvSpPr/>
          <p:nvPr/>
        </p:nvSpPr>
        <p:spPr>
          <a:xfrm>
            <a:off x="9620655" y="3429000"/>
            <a:ext cx="515566" cy="471791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ACE084-E905-2643-B08E-60CD9D4E4CF4}"/>
              </a:ext>
            </a:extLst>
          </p:cNvPr>
          <p:cNvSpPr/>
          <p:nvPr/>
        </p:nvSpPr>
        <p:spPr>
          <a:xfrm>
            <a:off x="10283645" y="3457444"/>
            <a:ext cx="515566" cy="471791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E3BB953-ADCB-DC4B-9734-F2A9F847863D}"/>
              </a:ext>
            </a:extLst>
          </p:cNvPr>
          <p:cNvSpPr/>
          <p:nvPr/>
        </p:nvSpPr>
        <p:spPr>
          <a:xfrm>
            <a:off x="10265198" y="4056747"/>
            <a:ext cx="515566" cy="471791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41CF4A-661A-5547-AECB-CE859F579853}"/>
              </a:ext>
            </a:extLst>
          </p:cNvPr>
          <p:cNvSpPr/>
          <p:nvPr/>
        </p:nvSpPr>
        <p:spPr>
          <a:xfrm>
            <a:off x="4148215" y="3428999"/>
            <a:ext cx="515566" cy="471792"/>
          </a:xfrm>
          <a:prstGeom prst="rect">
            <a:avLst/>
          </a:prstGeom>
          <a:noFill/>
          <a:ln w="444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4C29B3C-77FA-484A-B3A6-098F8489BF72}"/>
              </a:ext>
            </a:extLst>
          </p:cNvPr>
          <p:cNvSpPr/>
          <p:nvPr/>
        </p:nvSpPr>
        <p:spPr>
          <a:xfrm>
            <a:off x="5340603" y="4056921"/>
            <a:ext cx="515566" cy="471792"/>
          </a:xfrm>
          <a:prstGeom prst="rect">
            <a:avLst/>
          </a:prstGeom>
          <a:noFill/>
          <a:ln w="444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48644E5-CB21-684F-ADFD-5D38C6B2C786}"/>
              </a:ext>
            </a:extLst>
          </p:cNvPr>
          <p:cNvSpPr/>
          <p:nvPr/>
        </p:nvSpPr>
        <p:spPr>
          <a:xfrm>
            <a:off x="4148215" y="4053191"/>
            <a:ext cx="515566" cy="471792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8A830-3584-824A-8338-170D37AA79C1}"/>
              </a:ext>
            </a:extLst>
          </p:cNvPr>
          <p:cNvSpPr/>
          <p:nvPr/>
        </p:nvSpPr>
        <p:spPr>
          <a:xfrm>
            <a:off x="5338228" y="3414583"/>
            <a:ext cx="515566" cy="471792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23365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83E64-2DBD-BE46-895C-164A6756B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>
                <a:latin typeface="Heiti TC Medium" pitchFamily="2" charset="-128"/>
                <a:ea typeface="Heiti TC Medium" pitchFamily="2" charset="-128"/>
              </a:rPr>
              <a:t>Markov</a:t>
            </a:r>
            <a:r>
              <a:rPr lang="ja-JP" altLang="en-CN">
                <a:latin typeface="Heiti TC Medium" pitchFamily="2" charset="-128"/>
                <a:ea typeface="Heiti TC Medium" pitchFamily="2" charset="-128"/>
              </a:rPr>
              <a:t>决策</a:t>
            </a:r>
            <a:r>
              <a:rPr lang="ja-JP" altLang="en-US">
                <a:latin typeface="Heiti TC Medium" pitchFamily="2" charset="-128"/>
                <a:ea typeface="Heiti TC Medium" pitchFamily="2" charset="-128"/>
              </a:rPr>
              <a:t>过程</a:t>
            </a:r>
            <a:r>
              <a:rPr lang="zh-CN" altLang="en-US" dirty="0">
                <a:latin typeface="Heiti TC Medium" pitchFamily="2" charset="-128"/>
                <a:ea typeface="Heiti TC Medium" pitchFamily="2" charset="-128"/>
              </a:rPr>
              <a:t>：</a:t>
            </a:r>
            <a:r>
              <a:rPr lang="ja-JP" altLang="en-US">
                <a:latin typeface="Heiti TC Medium" pitchFamily="2" charset="-128"/>
                <a:ea typeface="Heiti TC Medium" pitchFamily="2" charset="-128"/>
              </a:rPr>
              <a:t>示例</a:t>
            </a:r>
            <a:endParaRPr lang="en-CN" dirty="0">
              <a:latin typeface="Heiti TC Medium" pitchFamily="2" charset="-128"/>
              <a:ea typeface="Heiti TC Medium" pitchFamily="2" charset="-128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85F9CDA-FC45-E74C-A177-87C0A36206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68712"/>
            <a:ext cx="8585200" cy="3606800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90019D5-D2A4-694E-ADF3-038B745C4E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0600" y="1817148"/>
            <a:ext cx="485140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871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83E64-2DBD-BE46-895C-164A6756B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>
                <a:latin typeface="Heiti TC Medium" pitchFamily="2" charset="-128"/>
                <a:ea typeface="Heiti TC Medium" pitchFamily="2" charset="-128"/>
              </a:rPr>
              <a:t>Markov</a:t>
            </a:r>
            <a:r>
              <a:rPr lang="ja-JP" altLang="en-CN">
                <a:latin typeface="Heiti TC Medium" pitchFamily="2" charset="-128"/>
                <a:ea typeface="Heiti TC Medium" pitchFamily="2" charset="-128"/>
              </a:rPr>
              <a:t>决策</a:t>
            </a:r>
            <a:r>
              <a:rPr lang="ja-JP" altLang="en-US">
                <a:latin typeface="Heiti TC Medium" pitchFamily="2" charset="-128"/>
                <a:ea typeface="Heiti TC Medium" pitchFamily="2" charset="-128"/>
              </a:rPr>
              <a:t>过程</a:t>
            </a:r>
            <a:r>
              <a:rPr lang="zh-CN" altLang="en-US" dirty="0">
                <a:latin typeface="Heiti TC Medium" pitchFamily="2" charset="-128"/>
                <a:ea typeface="Heiti TC Medium" pitchFamily="2" charset="-128"/>
              </a:rPr>
              <a:t>：</a:t>
            </a:r>
            <a:r>
              <a:rPr lang="ja-JP" altLang="en-US">
                <a:latin typeface="Heiti TC Medium" pitchFamily="2" charset="-128"/>
                <a:ea typeface="Heiti TC Medium" pitchFamily="2" charset="-128"/>
              </a:rPr>
              <a:t>形式化定义</a:t>
            </a:r>
            <a:endParaRPr lang="en-CN" dirty="0">
              <a:latin typeface="Heiti TC Medium" pitchFamily="2" charset="-128"/>
              <a:ea typeface="Heiti TC Medium" pitchFamily="2" charset="-128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807188B-1B88-B04A-A0D5-12EBCDFC8E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9980150" cy="4037232"/>
          </a:xfrm>
        </p:spPr>
      </p:pic>
    </p:spTree>
    <p:extLst>
      <p:ext uri="{BB962C8B-B14F-4D97-AF65-F5344CB8AC3E}">
        <p14:creationId xmlns:p14="http://schemas.microsoft.com/office/powerpoint/2010/main" val="4155682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83E64-2DBD-BE46-895C-164A6756B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Heiti TC Medium" pitchFamily="2" charset="-128"/>
                <a:ea typeface="Heiti TC Medium" pitchFamily="2" charset="-128"/>
              </a:rPr>
              <a:t>多步决策过程</a:t>
            </a:r>
            <a:endParaRPr lang="en-CN" dirty="0">
              <a:latin typeface="Heiti TC Medium" pitchFamily="2" charset="-128"/>
              <a:ea typeface="Heiti TC Medium" pitchFamily="2" charset="-128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8F8D6FD-EE01-D146-B46F-4E9972CAE4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8877" y="1459215"/>
            <a:ext cx="9355079" cy="4883219"/>
          </a:xfrm>
        </p:spPr>
      </p:pic>
    </p:spTree>
    <p:extLst>
      <p:ext uri="{BB962C8B-B14F-4D97-AF65-F5344CB8AC3E}">
        <p14:creationId xmlns:p14="http://schemas.microsoft.com/office/powerpoint/2010/main" val="2114405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83E64-2DBD-BE46-895C-164A6756B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Heiti TC Medium" pitchFamily="2" charset="-128"/>
                <a:ea typeface="Heiti TC Medium" pitchFamily="2" charset="-128"/>
              </a:rPr>
              <a:t>值迭代算法运行过程示例</a:t>
            </a:r>
            <a:endParaRPr lang="en-CN" dirty="0">
              <a:latin typeface="Heiti TC Medium" pitchFamily="2" charset="-128"/>
              <a:ea typeface="Heiti TC Medium" pitchFamily="2" charset="-128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B38D671-1C42-4E4A-A58D-367DA1E9CA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9075" y="1690688"/>
            <a:ext cx="7873849" cy="4351338"/>
          </a:xfrm>
        </p:spPr>
      </p:pic>
    </p:spTree>
    <p:extLst>
      <p:ext uri="{BB962C8B-B14F-4D97-AF65-F5344CB8AC3E}">
        <p14:creationId xmlns:p14="http://schemas.microsoft.com/office/powerpoint/2010/main" val="751374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83E64-2DBD-BE46-895C-164A6756B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Heiti TC Medium" pitchFamily="2" charset="-128"/>
                <a:ea typeface="Heiti TC Medium" pitchFamily="2" charset="-128"/>
              </a:rPr>
              <a:t>值迭代算法运行过程示例</a:t>
            </a:r>
            <a:r>
              <a:rPr lang="zh-CN" altLang="en-US" dirty="0">
                <a:latin typeface="Heiti TC Medium" pitchFamily="2" charset="-128"/>
                <a:ea typeface="Heiti TC Medium" pitchFamily="2" charset="-128"/>
              </a:rPr>
              <a:t>（</a:t>
            </a:r>
            <a:r>
              <a:rPr lang="ja-JP" altLang="en-US">
                <a:latin typeface="Heiti TC Medium" pitchFamily="2" charset="-128"/>
                <a:ea typeface="Heiti TC Medium" pitchFamily="2" charset="-128"/>
              </a:rPr>
              <a:t>续</a:t>
            </a:r>
            <a:r>
              <a:rPr lang="zh-CN" altLang="en-US" dirty="0">
                <a:latin typeface="Heiti TC Medium" pitchFamily="2" charset="-128"/>
                <a:ea typeface="Heiti TC Medium" pitchFamily="2" charset="-128"/>
              </a:rPr>
              <a:t>）</a:t>
            </a:r>
            <a:endParaRPr lang="en-CN" dirty="0">
              <a:latin typeface="Heiti TC Medium" pitchFamily="2" charset="-128"/>
              <a:ea typeface="Heiti TC Medium" pitchFamily="2" charset="-128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E1EEB83-D8A3-5647-B05F-407F7AEE42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0587" y="1635422"/>
            <a:ext cx="9815209" cy="4857453"/>
          </a:xfrm>
        </p:spPr>
      </p:pic>
    </p:spTree>
    <p:extLst>
      <p:ext uri="{BB962C8B-B14F-4D97-AF65-F5344CB8AC3E}">
        <p14:creationId xmlns:p14="http://schemas.microsoft.com/office/powerpoint/2010/main" val="3499015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21663</TotalTime>
  <Words>251</Words>
  <Application>Microsoft Macintosh PowerPoint</Application>
  <PresentationFormat>Widescreen</PresentationFormat>
  <Paragraphs>179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Heiti TC Medium</vt:lpstr>
      <vt:lpstr>Arial</vt:lpstr>
      <vt:lpstr>Calibri</vt:lpstr>
      <vt:lpstr>Calibri Light</vt:lpstr>
      <vt:lpstr>Cambria Math</vt:lpstr>
      <vt:lpstr>Office Theme</vt:lpstr>
      <vt:lpstr>Speed up DP: Knuth-Yao quadrangle inequality and SMAWK for TM matrices</vt:lpstr>
      <vt:lpstr>Quadrangle inequality speed up</vt:lpstr>
      <vt:lpstr>DP algorithm (Gilbert 1959)</vt:lpstr>
      <vt:lpstr>PowerPoint Presentation</vt:lpstr>
      <vt:lpstr>Markov决策过程：示例</vt:lpstr>
      <vt:lpstr>Markov决策过程：形式化定义</vt:lpstr>
      <vt:lpstr>多步决策过程</vt:lpstr>
      <vt:lpstr>值迭代算法运行过程示例</vt:lpstr>
      <vt:lpstr>值迭代算法运行过程示例（续）</vt:lpstr>
      <vt:lpstr>值迭代算法的缺陷</vt:lpstr>
      <vt:lpstr>策略迭代算法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用DP求解马尔科夫决策过程的最优策略</dc:title>
  <dc:creator>Microsoft Office User</dc:creator>
  <cp:lastModifiedBy>D Bu</cp:lastModifiedBy>
  <cp:revision>10</cp:revision>
  <dcterms:created xsi:type="dcterms:W3CDTF">2020-04-29T04:57:15Z</dcterms:created>
  <dcterms:modified xsi:type="dcterms:W3CDTF">2020-11-23T10:03:29Z</dcterms:modified>
</cp:coreProperties>
</file>