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34"/>
  </p:normalViewPr>
  <p:slideViewPr>
    <p:cSldViewPr snapToGrid="0" snapToObjects="1">
      <p:cViewPr varScale="1">
        <p:scale>
          <a:sx n="95" d="100"/>
          <a:sy n="95" d="100"/>
        </p:scale>
        <p:origin x="6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6DD3C5-F0AE-F340-A5AF-28F7437A34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43D0B18-AAAB-FB4B-9032-A894335F9E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246B8E-C8EC-4A4E-BD9A-56A4AA736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3F103-0EFE-084B-9B04-E6ED97034066}" type="datetimeFigureOut">
              <a:rPr kumimoji="1" lang="zh-CN" altLang="en-US" smtClean="0"/>
              <a:t>2018/10/14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870917-1941-0642-9996-542593AB8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EB5ED6-6C61-554C-B8B7-95180133B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D6BA8-1808-8D45-9E72-6EE828D5076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19128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FB7150-061C-C743-A09C-4F5BEE7EC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12F1FC4-BA8F-0C4A-B7C3-D5FABFFAB0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A83C75-24AF-9546-A615-2FEFF6FCD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3F103-0EFE-084B-9B04-E6ED97034066}" type="datetimeFigureOut">
              <a:rPr kumimoji="1" lang="zh-CN" altLang="en-US" smtClean="0"/>
              <a:t>2018/10/14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7CAEC2-B804-1341-8883-D605D2502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A8BA8B-78B7-4545-8D84-4855733F6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D6BA8-1808-8D45-9E72-6EE828D5076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34815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3DFF736-69B3-CE4E-97F4-808F35716F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37D7367-FCE7-BF44-AA75-A404A8BF29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50CF2B-6124-AF46-A186-9FEB0D8DB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3F103-0EFE-084B-9B04-E6ED97034066}" type="datetimeFigureOut">
              <a:rPr kumimoji="1" lang="zh-CN" altLang="en-US" smtClean="0"/>
              <a:t>2018/10/14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111BDD-B19E-3848-9A10-98B98C552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5A0693-6EBC-3D4F-9BEE-30AF8035C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D6BA8-1808-8D45-9E72-6EE828D5076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35439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FF31D7-95AD-464E-8147-E3854DA9D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EC7A54-7993-0141-9DFE-5F50E4481A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619004-3598-614B-9C03-960C86524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3F103-0EFE-084B-9B04-E6ED97034066}" type="datetimeFigureOut">
              <a:rPr kumimoji="1" lang="zh-CN" altLang="en-US" smtClean="0"/>
              <a:t>2018/10/14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FB0C6C-D0FB-434D-940A-A13C2AFA6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54B16E-9812-6C4B-A225-14347E01C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D6BA8-1808-8D45-9E72-6EE828D5076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76219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3605BD-7845-AC44-85F8-B61C91C9D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8CE590-9BAB-F242-852C-661C317079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06F516-3A7E-384E-B017-3449076D1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3F103-0EFE-084B-9B04-E6ED97034066}" type="datetimeFigureOut">
              <a:rPr kumimoji="1" lang="zh-CN" altLang="en-US" smtClean="0"/>
              <a:t>2018/10/14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C18186-5437-0049-98C5-D6C484B5F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E5B790-B20A-8D44-9C2E-E75A13813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D6BA8-1808-8D45-9E72-6EE828D5076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82996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467C4F-E476-E04A-9967-3AC663AAF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A4741E-5A7D-954B-AB25-267371227A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8067E5-0F14-9D4C-BD4E-706582BBC5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78A55EC-253A-8D4E-9667-D2CFF1E06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3F103-0EFE-084B-9B04-E6ED97034066}" type="datetimeFigureOut">
              <a:rPr kumimoji="1" lang="zh-CN" altLang="en-US" smtClean="0"/>
              <a:t>2018/10/14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3735279-D394-8345-AF6E-D76A686D7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7ABD5DD-E0FD-B244-803E-7DF257FC8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D6BA8-1808-8D45-9E72-6EE828D5076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87637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46D861-F7F8-3841-B649-0C28D3F99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D88B532-E73A-E744-A24C-7BE5D9192A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BF6D250-8E9C-0742-950C-E82A5B2359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54F373B-37B5-7D46-96FD-AB9899F27B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71B3E9E-C6F0-3E40-8878-151A1B4E10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0465C06-1FB6-0C49-9C92-4A4E5A72D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3F103-0EFE-084B-9B04-E6ED97034066}" type="datetimeFigureOut">
              <a:rPr kumimoji="1" lang="zh-CN" altLang="en-US" smtClean="0"/>
              <a:t>2018/10/14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4DA3BE9-752D-AC45-9686-7E76A26E3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76003F5-A34A-8449-BC41-1906E0624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D6BA8-1808-8D45-9E72-6EE828D5076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42974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77AC77-3125-8C4B-9FA9-9F55CC6F1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1CB0345-1773-4F48-8A05-EA210F1E1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3F103-0EFE-084B-9B04-E6ED97034066}" type="datetimeFigureOut">
              <a:rPr kumimoji="1" lang="zh-CN" altLang="en-US" smtClean="0"/>
              <a:t>2018/10/14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C72A442-73B4-DC4D-905A-4D9465C03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EC9C3B0-FF0A-154D-A83E-18BC0D23D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D6BA8-1808-8D45-9E72-6EE828D5076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19171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E353788-C78E-E447-9142-C553967D9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3F103-0EFE-084B-9B04-E6ED97034066}" type="datetimeFigureOut">
              <a:rPr kumimoji="1" lang="zh-CN" altLang="en-US" smtClean="0"/>
              <a:t>2018/10/14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25E9D9A-2FD3-7848-B3CF-E3C93EFE7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7EC1C4F-7F2B-4548-8C5D-5BE3CFB6C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D6BA8-1808-8D45-9E72-6EE828D5076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74810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56950A-9B2D-C248-94E6-1F239DC7A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4F83F7-5243-B74E-B426-179A7E0DD7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E38E6DC-6E87-8B49-87EA-05E41678FF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86C6898-5A87-D343-97BE-216121AFB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3F103-0EFE-084B-9B04-E6ED97034066}" type="datetimeFigureOut">
              <a:rPr kumimoji="1" lang="zh-CN" altLang="en-US" smtClean="0"/>
              <a:t>2018/10/14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5EAAA8C-78CE-F14D-A21F-4FB2A24D4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CBB03EA-382B-C143-852F-3FF5A733C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D6BA8-1808-8D45-9E72-6EE828D5076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12254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546526-DBB8-884D-B790-5608CF3F3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874CD15-0561-FF4D-BB26-31C59BB7F6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CE9FD8C-EA1D-0442-9635-13BA16E0D6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078E550-1127-7B43-8427-1C783CF5C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3F103-0EFE-084B-9B04-E6ED97034066}" type="datetimeFigureOut">
              <a:rPr kumimoji="1" lang="zh-CN" altLang="en-US" smtClean="0"/>
              <a:t>2018/10/14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C26B37B-A3F8-0245-BCDF-135D233FB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B1A9DCF-D5BD-2345-A592-A2A7FC5DF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D6BA8-1808-8D45-9E72-6EE828D5076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21788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353E14A-CC83-6E4C-B708-15C532D21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73AF5E6-0983-A248-A696-0848DA1659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B1B7EB-E1CF-F543-B8FD-C29B2B63B1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63F103-0EFE-084B-9B04-E6ED97034066}" type="datetimeFigureOut">
              <a:rPr kumimoji="1" lang="zh-CN" altLang="en-US" smtClean="0"/>
              <a:t>2018/10/14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5DD0D9-B2F4-454F-8A75-CEA58F960B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7EE363-CC73-7940-BD8A-137BFC1651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6D6BA8-1808-8D45-9E72-6EE828D5076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92834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9FFBA9-5250-C449-95D8-41CA7A453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Background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B13507-EE26-F245-8D7D-6DAE48D1FF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60894" cy="4185210"/>
          </a:xfrm>
        </p:spPr>
        <p:txBody>
          <a:bodyPr/>
          <a:lstStyle/>
          <a:p>
            <a:r>
              <a:rPr kumimoji="1" lang="en-US" altLang="zh-CN" dirty="0"/>
              <a:t>Optical Network-on-Chip</a:t>
            </a:r>
          </a:p>
          <a:p>
            <a:pPr lvl="1"/>
            <a:r>
              <a:rPr kumimoji="1" lang="en-US" altLang="zh-CN" dirty="0"/>
              <a:t>Support the on-chip communication among the cores and the memory</a:t>
            </a:r>
          </a:p>
          <a:p>
            <a:pPr lvl="1"/>
            <a:r>
              <a:rPr kumimoji="1" lang="en-US" altLang="zh-CN" dirty="0"/>
              <a:t>Use optical signals to fulfill the communication rather than the electronic signal</a:t>
            </a:r>
          </a:p>
          <a:p>
            <a:pPr lvl="1"/>
            <a:r>
              <a:rPr kumimoji="1" lang="en-US" altLang="zh-CN" dirty="0"/>
              <a:t>Bandwidth can be dynamically adjusted</a:t>
            </a:r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C8A1E6F-71AC-4640-9053-7C7B1DF333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9094" y="924112"/>
            <a:ext cx="4749800" cy="490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0857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6E5B57-545D-6840-B17E-33DC0FD75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Simulation Results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0F5320-736C-2F48-AE26-A6EDFB47B6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2241033"/>
          </a:xfrm>
        </p:spPr>
        <p:txBody>
          <a:bodyPr>
            <a:normAutofit lnSpcReduction="10000"/>
          </a:bodyPr>
          <a:lstStyle/>
          <a:p>
            <a:r>
              <a:rPr kumimoji="1" lang="en-US" altLang="zh-CN" dirty="0"/>
              <a:t>Performance</a:t>
            </a:r>
          </a:p>
          <a:p>
            <a:pPr lvl="1"/>
            <a:r>
              <a:rPr lang="en-US" altLang="zh-CN" dirty="0"/>
              <a:t>Comparing with </a:t>
            </a:r>
            <a:r>
              <a:rPr lang="en-US" altLang="zh-CN" i="1" dirty="0"/>
              <a:t>Static- 32G</a:t>
            </a:r>
            <a:r>
              <a:rPr lang="en-US" altLang="zh-CN" dirty="0"/>
              <a:t>, the </a:t>
            </a:r>
            <a:r>
              <a:rPr lang="en-US" altLang="zh-CN" i="1" dirty="0"/>
              <a:t>Shift Link </a:t>
            </a:r>
            <a:r>
              <a:rPr lang="en-US" altLang="zh-CN" dirty="0"/>
              <a:t>improves the performance with a geometric mean of 32.0% and up to 41.4% in </a:t>
            </a:r>
            <a:r>
              <a:rPr lang="en-US" altLang="zh-CN" dirty="0" err="1"/>
              <a:t>barnes</a:t>
            </a:r>
            <a:r>
              <a:rPr lang="en-US" altLang="zh-CN" dirty="0"/>
              <a:t>. </a:t>
            </a:r>
          </a:p>
          <a:p>
            <a:pPr lvl="1"/>
            <a:r>
              <a:rPr lang="en-US" altLang="zh-CN" i="1" dirty="0" err="1"/>
              <a:t>Shft</a:t>
            </a:r>
            <a:r>
              <a:rPr lang="en-US" altLang="zh-CN" i="1" dirty="0"/>
              <a:t> Link </a:t>
            </a:r>
            <a:r>
              <a:rPr lang="en-US" altLang="zh-CN" dirty="0"/>
              <a:t>bridges most of the performance gap between </a:t>
            </a:r>
            <a:r>
              <a:rPr lang="en-US" altLang="zh-CN" i="1" dirty="0"/>
              <a:t>Static- 128G </a:t>
            </a:r>
            <a:r>
              <a:rPr lang="en-US" altLang="zh-CN" dirty="0"/>
              <a:t>and </a:t>
            </a:r>
            <a:r>
              <a:rPr lang="en-US" altLang="zh-CN" i="1" dirty="0"/>
              <a:t>Static-96G</a:t>
            </a:r>
            <a:r>
              <a:rPr lang="en-US" altLang="zh-CN" dirty="0"/>
              <a:t>: as a geometric mean, the performance of </a:t>
            </a:r>
            <a:r>
              <a:rPr lang="en-US" altLang="zh-CN" i="1" dirty="0"/>
              <a:t>Shift Link </a:t>
            </a:r>
            <a:r>
              <a:rPr lang="en-US" altLang="zh-CN" dirty="0"/>
              <a:t>is only 5.7% inferior than the </a:t>
            </a:r>
            <a:r>
              <a:rPr lang="en-US" altLang="zh-CN" i="1" dirty="0"/>
              <a:t>Static-128G</a:t>
            </a:r>
            <a:r>
              <a:rPr lang="en-US" altLang="zh-CN" dirty="0"/>
              <a:t>. 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497E152-E863-E44B-A3D0-AFB1064A9E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066658"/>
            <a:ext cx="10608788" cy="2482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643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81426B-C95B-2C46-ABF5-6D547D2D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Background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66D0C8-6103-8247-B6A0-D9EFA973D8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62081"/>
          </a:xfrm>
        </p:spPr>
        <p:txBody>
          <a:bodyPr/>
          <a:lstStyle/>
          <a:p>
            <a:r>
              <a:rPr kumimoji="1" lang="en-US" altLang="zh-CN" dirty="0"/>
              <a:t>Structure of a typical O-</a:t>
            </a:r>
            <a:r>
              <a:rPr kumimoji="1" lang="en-US" altLang="zh-CN" dirty="0" err="1"/>
              <a:t>NoC</a:t>
            </a:r>
            <a:r>
              <a:rPr kumimoji="1" lang="en-US" altLang="zh-CN" dirty="0"/>
              <a:t> link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D4EE2BC-4707-E248-A5E6-E48B2AA672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4522928" y="-557698"/>
            <a:ext cx="3146145" cy="9506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704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BC7DCC-248E-F946-837D-00BCC40BB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Problem</a:t>
            </a:r>
            <a:endParaRPr kumimoji="1"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15D33BDC-9973-5349-8DD2-79C8E94901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5931" y="3142966"/>
            <a:ext cx="9291171" cy="2317334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6C08837B-1F65-884A-8D5D-274CB89241CC}"/>
              </a:ext>
            </a:extLst>
          </p:cNvPr>
          <p:cNvSpPr txBox="1"/>
          <p:nvPr/>
        </p:nvSpPr>
        <p:spPr>
          <a:xfrm>
            <a:off x="712694" y="1573306"/>
            <a:ext cx="1075764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2400" dirty="0"/>
              <a:t>The on-chip communication requirement is not always high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zh-CN" sz="2400" dirty="0"/>
              <a:t>Significant busy phase and non-busy phases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zh-CN" sz="2400" dirty="0"/>
              <a:t>The communication requirement pattern is determined by the core execution</a:t>
            </a:r>
            <a:endParaRPr kumimoji="1" lang="zh-CN" altLang="en-US" sz="24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9DC0FCF-751B-FD46-9F16-254F927264F5}"/>
              </a:ext>
            </a:extLst>
          </p:cNvPr>
          <p:cNvSpPr txBox="1"/>
          <p:nvPr/>
        </p:nvSpPr>
        <p:spPr>
          <a:xfrm>
            <a:off x="1385047" y="5460300"/>
            <a:ext cx="94129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Temporal behaviors of </a:t>
            </a:r>
            <a:r>
              <a:rPr kumimoji="1" lang="en-US" altLang="zh-CN" dirty="0" err="1"/>
              <a:t>NoC</a:t>
            </a:r>
            <a:r>
              <a:rPr kumimoji="1" lang="en-US" altLang="zh-CN" dirty="0"/>
              <a:t> and processor cores of the manycore system described in Section VI running benchmark </a:t>
            </a:r>
            <a:r>
              <a:rPr kumimoji="1" lang="en-US" altLang="zh-CN" dirty="0" err="1"/>
              <a:t>fft</a:t>
            </a:r>
            <a:r>
              <a:rPr kumimoji="1" lang="en-US" altLang="zh-CN" dirty="0"/>
              <a:t>. The system has an ideal </a:t>
            </a:r>
            <a:r>
              <a:rPr kumimoji="1" lang="en-US" altLang="zh-CN" dirty="0" err="1"/>
              <a:t>NoC</a:t>
            </a:r>
            <a:r>
              <a:rPr kumimoji="1" lang="en-US" altLang="zh-CN" dirty="0"/>
              <a:t> which has no bandwidth limit. The results are reported at 0.5</a:t>
            </a:r>
            <a:r>
              <a:rPr kumimoji="1" lang="el-GR" altLang="zh-CN" dirty="0"/>
              <a:t>μ</a:t>
            </a:r>
            <a:r>
              <a:rPr kumimoji="1" lang="en-US" altLang="zh-CN" dirty="0"/>
              <a:t>s granularity.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3131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60B759-021F-164C-9A28-766810A2B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Problem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2254D3-F354-FF41-B000-D30A5D7FC3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27610"/>
          </a:xfrm>
        </p:spPr>
        <p:txBody>
          <a:bodyPr/>
          <a:lstStyle/>
          <a:p>
            <a:r>
              <a:rPr kumimoji="1" lang="en-US" altLang="zh-CN" dirty="0"/>
              <a:t>Bandwidth vs. Power Tradeoff in </a:t>
            </a:r>
            <a:r>
              <a:rPr kumimoji="1" lang="en-US" altLang="zh-CN" dirty="0" err="1"/>
              <a:t>ONoC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7338186-0F90-6449-A045-B259EC0E73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2707" y="2488172"/>
            <a:ext cx="8488457" cy="3190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657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713470-0BEB-B849-BF2B-648E923D3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Problem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7CD929F-1F14-FA4B-A3E0-9980F3C52FE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The total energy consumption is related to the Bandwidth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𝑇𝑜𝑡𝑎𝑙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𝐷𝑌𝑁𝐴𝑀𝐼𝐶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𝑆𝑇𝐴𝑇𝐼𝐶</m:t>
                        </m:r>
                      </m:sub>
                    </m:sSub>
                  </m:oMath>
                </a14:m>
                <a:br>
                  <a:rPr kumimoji="1" lang="en-US" altLang="zh-CN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𝑏𝑖𝑡</m:t>
                        </m:r>
                      </m:sub>
                    </m:sSub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h𝑒𝑎𝑡𝑒𝑟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𝑙𝑒𝑎𝑘𝑎𝑔𝑒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𝑙𝑎𝑠𝑒𝑟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br>
                  <a:rPr kumimoji="1" lang="en-US" altLang="zh-CN" b="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𝑏𝑖𝑡</m:t>
                        </m:r>
                      </m:sub>
                    </m:sSub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num>
                      <m:den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den>
                    </m:f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h𝑒𝑎𝑡𝑒𝑟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𝑙𝑒𝑎𝑘𝑎𝑔𝑒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𝑙𝑎𝑠𝑒𝑟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kumimoji="1" lang="en-US" altLang="zh-CN" b="0" dirty="0"/>
              </a:p>
              <a:p>
                <a:pPr lvl="1"/>
                <a:r>
                  <a:rPr kumimoji="1" lang="en-US" altLang="zh-CN" dirty="0"/>
                  <a:t>A: the total communication amount (in bits)</a:t>
                </a:r>
              </a:p>
              <a:p>
                <a:pPr lvl="1"/>
                <a:r>
                  <a:rPr kumimoji="1" lang="en-US" altLang="zh-CN" dirty="0"/>
                  <a:t>B: the bandwidth (bits/second)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𝑏𝑖𝑡</m:t>
                        </m:r>
                      </m:sub>
                    </m:sSub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r>
                  <a:rPr kumimoji="1" lang="en-US" altLang="zh-CN" dirty="0"/>
                  <a:t>: energy consumption for transmitting 1bit (</a:t>
                </a:r>
                <a:r>
                  <a:rPr kumimoji="1" lang="en-US" altLang="zh-CN" dirty="0" err="1"/>
                  <a:t>mJ</a:t>
                </a:r>
                <a:r>
                  <a:rPr kumimoji="1" lang="en-US" altLang="zh-CN" dirty="0"/>
                  <a:t>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h𝑒𝑎𝑡𝑒𝑟</m:t>
                        </m:r>
                      </m:sub>
                    </m:sSub>
                  </m:oMath>
                </a14:m>
                <a:r>
                  <a:rPr kumimoji="1" lang="en-US" altLang="zh-CN" dirty="0"/>
                  <a:t>: power of the ring heater (</a:t>
                </a:r>
                <a:r>
                  <a:rPr kumimoji="1" lang="en-US" altLang="zh-CN" dirty="0" err="1"/>
                  <a:t>mW</a:t>
                </a:r>
                <a:r>
                  <a:rPr kumimoji="1" lang="en-US" altLang="zh-CN" dirty="0"/>
                  <a:t>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𝑙𝑒𝑎𝑘𝑎𝑔𝑒</m:t>
                        </m:r>
                      </m:sub>
                    </m:sSub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r>
                  <a:rPr kumimoji="1" lang="en-US" altLang="zh-CN" dirty="0"/>
                  <a:t>: leakage power (</a:t>
                </a:r>
                <a:r>
                  <a:rPr kumimoji="1" lang="en-US" altLang="zh-CN" dirty="0" err="1"/>
                  <a:t>mW</a:t>
                </a:r>
                <a:r>
                  <a:rPr kumimoji="1" lang="en-US" altLang="zh-CN" dirty="0"/>
                  <a:t>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𝑙𝑎𝑠𝑒𝑟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zh-CN" dirty="0"/>
                  <a:t>: power of the laser source (</a:t>
                </a:r>
                <a:r>
                  <a:rPr kumimoji="1" lang="en-US" altLang="zh-CN" dirty="0" err="1"/>
                  <a:t>mW</a:t>
                </a:r>
                <a:r>
                  <a:rPr kumimoji="1" lang="en-US" altLang="zh-CN" dirty="0"/>
                  <a:t>)</a:t>
                </a:r>
                <a:endParaRPr kumimoji="1"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7CD929F-1F14-FA4B-A3E0-9980F3C52F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32" b="-8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2254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00CD84-586F-154F-BEF5-125E2EBF7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Problem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598E04-FF1D-964C-9D49-CF2E393A08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Limitation</a:t>
            </a:r>
          </a:p>
          <a:p>
            <a:pPr lvl="1"/>
            <a:r>
              <a:rPr kumimoji="1" lang="en-US" altLang="zh-CN" dirty="0"/>
              <a:t>The total communication requirement is unknown</a:t>
            </a:r>
          </a:p>
          <a:p>
            <a:pPr lvl="1"/>
            <a:r>
              <a:rPr kumimoji="1" lang="en-US" altLang="zh-CN" dirty="0"/>
              <a:t>The near future communication requirement can be predicted with the latest requirement trace</a:t>
            </a:r>
          </a:p>
          <a:p>
            <a:pPr lvl="1"/>
            <a:r>
              <a:rPr kumimoji="1" lang="en-US" altLang="zh-CN" dirty="0"/>
              <a:t>The communication temporal distribution is uneven</a:t>
            </a:r>
          </a:p>
          <a:p>
            <a:r>
              <a:rPr kumimoji="1" lang="en-US" altLang="zh-CN" dirty="0"/>
              <a:t>Question: how to dynamically tune the Bandwidth, to achieve the best balance of performance and energy consumption?</a:t>
            </a:r>
          </a:p>
          <a:p>
            <a:pPr lvl="1"/>
            <a:r>
              <a:rPr kumimoji="1" lang="en-US" altLang="zh-CN" dirty="0"/>
              <a:t>If the bandwidth is too high, the energy consumption related to Bandwidth will be wasted when the communication requirement is low</a:t>
            </a:r>
          </a:p>
          <a:p>
            <a:pPr lvl="1"/>
            <a:r>
              <a:rPr kumimoji="1" lang="en-US" altLang="zh-CN" dirty="0"/>
              <a:t>If the bandwidth is too low, the total time will increase, leading to the increment of static energy consumption</a:t>
            </a:r>
          </a:p>
        </p:txBody>
      </p:sp>
    </p:spTree>
    <p:extLst>
      <p:ext uri="{BB962C8B-B14F-4D97-AF65-F5344CB8AC3E}">
        <p14:creationId xmlns:p14="http://schemas.microsoft.com/office/powerpoint/2010/main" val="3001485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9225B1-47D6-5A4B-8D27-FCD77BC84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DP Algorithm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D79BD2-AE68-2348-B18F-DB7F5801CB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356410"/>
          </a:xfrm>
        </p:spPr>
        <p:txBody>
          <a:bodyPr>
            <a:normAutofit/>
          </a:bodyPr>
          <a:lstStyle/>
          <a:p>
            <a:r>
              <a:rPr kumimoji="1" lang="en-US" altLang="zh-CN" sz="2400" dirty="0"/>
              <a:t>Divide the whole runtime into a series of phases</a:t>
            </a:r>
          </a:p>
          <a:p>
            <a:r>
              <a:rPr kumimoji="1" lang="en-US" altLang="zh-CN" sz="2400" dirty="0"/>
              <a:t>Sets a series of bandwidth levels</a:t>
            </a:r>
          </a:p>
          <a:p>
            <a:r>
              <a:rPr kumimoji="1" lang="en-US" altLang="zh-CN" sz="2400" dirty="0"/>
              <a:t>In the start of each phase, predict the communication requirement to see whether the current bandwidth can meet the requirement</a:t>
            </a:r>
          </a:p>
        </p:txBody>
      </p:sp>
    </p:spTree>
    <p:extLst>
      <p:ext uri="{BB962C8B-B14F-4D97-AF65-F5344CB8AC3E}">
        <p14:creationId xmlns:p14="http://schemas.microsoft.com/office/powerpoint/2010/main" val="2392900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E2769F-2298-7D43-B234-82B04649D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DP Algorithm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6C72EA-918A-834E-893C-B3975D5D45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39551"/>
          </a:xfrm>
        </p:spPr>
        <p:txBody>
          <a:bodyPr>
            <a:normAutofit fontScale="85000" lnSpcReduction="20000"/>
          </a:bodyPr>
          <a:lstStyle/>
          <a:p>
            <a:r>
              <a:rPr kumimoji="1" lang="en-US" altLang="zh-CN" dirty="0"/>
              <a:t>For case (a), the current bandwidth level is over high, then down-grade to next lower bandwidth level; </a:t>
            </a:r>
            <a:endParaRPr kumimoji="1" lang="zh-CN" altLang="en-US" dirty="0"/>
          </a:p>
          <a:p>
            <a:r>
              <a:rPr kumimoji="1" lang="en-US" altLang="zh-CN" dirty="0"/>
              <a:t>For case (b), the current bandwidth level is the proper one, remain current bandwidth in the phase</a:t>
            </a:r>
          </a:p>
          <a:p>
            <a:r>
              <a:rPr kumimoji="1" lang="en-US" altLang="zh-CN" dirty="0"/>
              <a:t>For case (c), the current bandwidth level is too low, the up-grade to next higher bandwidth level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2960074-1D15-3444-9EC9-862A491C20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4925278" y="-186966"/>
            <a:ext cx="2298981" cy="10473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2725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B9E909-8527-D745-8DE9-B4FD9CE63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Simulation Results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A636BB-35A0-FA49-A0B5-06DEFB413E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1576481"/>
          </a:xfrm>
        </p:spPr>
        <p:txBody>
          <a:bodyPr>
            <a:normAutofit fontScale="92500" lnSpcReduction="20000"/>
          </a:bodyPr>
          <a:lstStyle/>
          <a:p>
            <a:r>
              <a:rPr kumimoji="1" lang="en-US" altLang="zh-CN" dirty="0"/>
              <a:t>Energy Consumption</a:t>
            </a:r>
          </a:p>
          <a:p>
            <a:pPr lvl="1"/>
            <a:r>
              <a:rPr kumimoji="1" lang="en-US" altLang="zh-CN" dirty="0"/>
              <a:t>For static bandwidth configurations, the total energy consumption raises as the bandwidth increases</a:t>
            </a:r>
          </a:p>
          <a:p>
            <a:pPr lvl="1"/>
            <a:r>
              <a:rPr kumimoji="1" lang="en-US" altLang="zh-CN" dirty="0"/>
              <a:t>The dynamic bandwidth tuning mechanism (Shift Link) helps to reduce the energy consumption</a:t>
            </a:r>
          </a:p>
          <a:p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FE6A8D7-A019-E44A-B118-16A0BC8C2B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823" y="3402106"/>
            <a:ext cx="9626463" cy="2793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5466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</TotalTime>
  <Words>412</Words>
  <Application>Microsoft Macintosh PowerPoint</Application>
  <PresentationFormat>宽屏</PresentationFormat>
  <Paragraphs>47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等线</vt:lpstr>
      <vt:lpstr>等线 Light</vt:lpstr>
      <vt:lpstr>Arial</vt:lpstr>
      <vt:lpstr>Cambria Math</vt:lpstr>
      <vt:lpstr>Office 主题​​</vt:lpstr>
      <vt:lpstr>Background</vt:lpstr>
      <vt:lpstr>Background</vt:lpstr>
      <vt:lpstr>Problem</vt:lpstr>
      <vt:lpstr>Problem</vt:lpstr>
      <vt:lpstr>Problem</vt:lpstr>
      <vt:lpstr>Problem</vt:lpstr>
      <vt:lpstr>DP Algorithm</vt:lpstr>
      <vt:lpstr>DP Algorithm</vt:lpstr>
      <vt:lpstr>Simulation Results</vt:lpstr>
      <vt:lpstr>Simulation Results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mingzhe zhang</dc:creator>
  <cp:lastModifiedBy>mingzhe zhang</cp:lastModifiedBy>
  <cp:revision>11</cp:revision>
  <dcterms:created xsi:type="dcterms:W3CDTF">2018-10-14T02:23:16Z</dcterms:created>
  <dcterms:modified xsi:type="dcterms:W3CDTF">2018-10-14T07:36:58Z</dcterms:modified>
</cp:coreProperties>
</file>