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92" r:id="rId2"/>
    <p:sldId id="259" r:id="rId3"/>
    <p:sldId id="260" r:id="rId4"/>
    <p:sldId id="396" r:id="rId5"/>
    <p:sldId id="270" r:id="rId6"/>
    <p:sldId id="356" r:id="rId7"/>
    <p:sldId id="357" r:id="rId8"/>
    <p:sldId id="359" r:id="rId9"/>
    <p:sldId id="397" r:id="rId10"/>
    <p:sldId id="360" r:id="rId11"/>
    <p:sldId id="361" r:id="rId12"/>
    <p:sldId id="362" r:id="rId13"/>
    <p:sldId id="363" r:id="rId14"/>
    <p:sldId id="364" r:id="rId15"/>
    <p:sldId id="31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8"/>
    <p:restoredTop sz="83356"/>
  </p:normalViewPr>
  <p:slideViewPr>
    <p:cSldViewPr>
      <p:cViewPr varScale="1">
        <p:scale>
          <a:sx n="108" d="100"/>
          <a:sy n="108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EDEBA-BD36-494C-9240-9B1D65A8C6FE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F9791-686B-43F2-B39B-0F8DA6E62B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56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F9791-686B-43F2-B39B-0F8DA6E62B3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440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22C28-FB3B-41E0-B2C1-C4E91E5EA0B9}" type="slidenum">
              <a:rPr lang="en-US" altLang="zh-CN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7636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C93C3E-4D97-47E6-A7DC-CFFF75711789}" type="slidenum">
              <a:rPr lang="en-US" altLang="zh-CN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187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C34B36-3857-49BD-A883-456081F71BA3}" type="slidenum">
              <a:rPr lang="en-US" altLang="zh-CN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17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985600-2763-4DE4-8AE4-4FEC72D7CFB2}" type="slidenum">
              <a:rPr lang="en-US" altLang="zh-CN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671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51B659-D01A-4A38-AC27-A53D06D751AE}" type="slidenum">
              <a:rPr lang="en-US" altLang="zh-CN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8465" y="686474"/>
            <a:ext cx="4941072" cy="3428114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605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A780EC-87D1-4693-B4E8-132766F858F9}" type="slidenum">
              <a:rPr lang="en-US" altLang="zh-CN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74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3D3F2-9C53-4073-A39E-BDAA96478E71}" type="slidenum">
              <a:rPr lang="en-US" altLang="zh-CN">
                <a:ea typeface="宋体" charset="-122"/>
              </a:rPr>
              <a:pPr/>
              <a:t>2</a:t>
            </a:fld>
            <a:endParaRPr lang="en-US" altLang="zh-CN">
              <a:ea typeface="宋体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25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86630-DAF8-42A0-8C54-8BE2AD4D81EA}" type="slidenum">
              <a:rPr lang="en-US" altLang="zh-CN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8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0189D-1EF8-4165-A7F0-E7405EDDA7CD}" type="slidenum">
              <a:rPr lang="he-IL"/>
              <a:pPr/>
              <a:t>4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1BC4C-AA1E-4C2B-9607-43608F398A09}" type="slidenum">
              <a:rPr lang="en-US" altLang="zh-CN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95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4B9B92-B3C4-478E-92B5-6DBC63B54BCD}" type="slidenum">
              <a:rPr lang="en-US" altLang="zh-CN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118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ABE90-430F-4977-BE86-AB17AE538C5C}" type="slidenum">
              <a:rPr lang="en-US" altLang="zh-CN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9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57E24-BD11-495D-8551-4F767ACBCA01}" type="slidenum">
              <a:rPr lang="en-US" altLang="zh-CN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461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957E24-BD11-495D-8551-4F767ACBCA01}" type="slidenum">
              <a:rPr lang="en-US" altLang="zh-CN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56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1E7D3-DA36-46D5-8EB2-E9F8EC3100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93EB1-F752-4494-8E88-BB9364AB3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16/11/9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1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3.w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11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6" Type="http://schemas.openxmlformats.org/officeDocument/2006/relationships/oleObject" Target="../embeddings/oleObject10.bin"/><Relationship Id="rId7" Type="http://schemas.openxmlformats.org/officeDocument/2006/relationships/image" Target="../media/image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Hidden Markov model and Viterbi’s decoding algorithm</a:t>
            </a:r>
            <a:endParaRPr lang="zh-CN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Minghua</a:t>
            </a:r>
            <a:r>
              <a:rPr lang="en-US" dirty="0" smtClean="0"/>
              <a:t> Deng and </a:t>
            </a:r>
            <a:r>
              <a:rPr lang="en-US" dirty="0" err="1" smtClean="0"/>
              <a:t>Dongbo</a:t>
            </a:r>
            <a:r>
              <a:rPr lang="en-US" dirty="0" smtClean="0"/>
              <a:t> Bu</a:t>
            </a:r>
          </a:p>
          <a:p>
            <a:r>
              <a:rPr lang="en-US" dirty="0" smtClean="0"/>
              <a:t>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Viterbi</a:t>
            </a:r>
            <a:r>
              <a:rPr lang="zh-CN" altLang="en-US" smtClean="0"/>
              <a:t>算法</a:t>
            </a:r>
            <a:r>
              <a:rPr lang="en-US" altLang="zh-CN" smtClean="0"/>
              <a:t>(II)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初始化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迭代</a:t>
            </a:r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/>
        </p:nvGraphicFramePr>
        <p:xfrm>
          <a:off x="2555875" y="2492375"/>
          <a:ext cx="357187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Formula" r:id="rId4" imgW="1801080" imgH="403920" progId="Equation.Ribbit">
                  <p:embed/>
                </p:oleObj>
              </mc:Choice>
              <mc:Fallback>
                <p:oleObj name="Formula" r:id="rId4" imgW="1801080" imgH="403920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492375"/>
                        <a:ext cx="3571875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4"/>
          <p:cNvGraphicFramePr>
            <a:graphicFrameLocks noChangeAspect="1"/>
          </p:cNvGraphicFramePr>
          <p:nvPr/>
        </p:nvGraphicFramePr>
        <p:xfrm>
          <a:off x="2484438" y="4005263"/>
          <a:ext cx="4075112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9" name="Formula" r:id="rId6" imgW="2056320" imgH="936000" progId="Equation.Ribbit">
                  <p:embed/>
                </p:oleObj>
              </mc:Choice>
              <mc:Fallback>
                <p:oleObj name="Formula" r:id="rId6" imgW="2056320" imgH="936000" progId="Equation.Ribbit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005263"/>
                        <a:ext cx="4075112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Viterbi</a:t>
            </a:r>
            <a:r>
              <a:rPr lang="zh-CN" altLang="en-US" b="1" smtClean="0"/>
              <a:t>算法</a:t>
            </a:r>
            <a:r>
              <a:rPr lang="en-US" altLang="zh-CN" b="1" smtClean="0"/>
              <a:t>(III)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终止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en-US" altLang="zh-CN" dirty="0" smtClean="0"/>
              <a:t>Backtracking</a:t>
            </a:r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  <p:graphicFrame>
        <p:nvGraphicFramePr>
          <p:cNvPr id="11266" name="Object 12"/>
          <p:cNvGraphicFramePr>
            <a:graphicFrameLocks noChangeAspect="1"/>
          </p:cNvGraphicFramePr>
          <p:nvPr/>
        </p:nvGraphicFramePr>
        <p:xfrm>
          <a:off x="3276600" y="2276475"/>
          <a:ext cx="24415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Formula" r:id="rId4" imgW="1231920" imgH="585720" progId="Equation.Ribbit">
                  <p:embed/>
                </p:oleObj>
              </mc:Choice>
              <mc:Fallback>
                <p:oleObj name="Formula" r:id="rId4" imgW="1231920" imgH="585720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475"/>
                        <a:ext cx="2441575" cy="1160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3"/>
          <p:cNvGraphicFramePr>
            <a:graphicFrameLocks noChangeAspect="1"/>
          </p:cNvGraphicFramePr>
          <p:nvPr/>
        </p:nvGraphicFramePr>
        <p:xfrm>
          <a:off x="3132138" y="4437063"/>
          <a:ext cx="303053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3" name="Formula" r:id="rId6" imgW="1529280" imgH="391320" progId="Equation.Ribbit">
                  <p:embed/>
                </p:oleObj>
              </mc:Choice>
              <mc:Fallback>
                <p:oleObj name="Formula" r:id="rId6" imgW="1529280" imgH="391320" progId="Equation.Ribbit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437063"/>
                        <a:ext cx="3030537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Viterbi</a:t>
            </a:r>
            <a:r>
              <a:rPr lang="zh-CN" altLang="en-US" b="1" smtClean="0"/>
              <a:t>算法实例</a:t>
            </a:r>
            <a:r>
              <a:rPr lang="en-US" altLang="zh-CN" b="1" smtClean="0"/>
              <a:t>(I)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转移概率以及初概率</a:t>
            </a:r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  <a:p>
            <a:pPr eaLnBrk="1" hangingPunct="1"/>
            <a:r>
              <a:rPr lang="zh-CN" altLang="en-US" smtClean="0"/>
              <a:t>条件概率</a:t>
            </a:r>
            <a:r>
              <a:rPr lang="en-US" altLang="zh-CN" smtClean="0"/>
              <a:t>(Emission Probability)</a:t>
            </a:r>
          </a:p>
        </p:txBody>
      </p:sp>
      <p:graphicFrame>
        <p:nvGraphicFramePr>
          <p:cNvPr id="18436" name="Group 4"/>
          <p:cNvGraphicFramePr>
            <a:graphicFrameLocks noGrp="1"/>
          </p:cNvGraphicFramePr>
          <p:nvPr>
            <p:ph idx="4294967295"/>
          </p:nvPr>
        </p:nvGraphicFramePr>
        <p:xfrm>
          <a:off x="2124075" y="4797425"/>
          <a:ext cx="5173663" cy="1260793"/>
        </p:xfrm>
        <a:graphic>
          <a:graphicData uri="http://schemas.openxmlformats.org/drawingml/2006/table">
            <a:tbl>
              <a:tblPr/>
              <a:tblGrid>
                <a:gridCol w="739775"/>
                <a:gridCol w="739775"/>
                <a:gridCol w="739775"/>
                <a:gridCol w="741363"/>
                <a:gridCol w="735012"/>
                <a:gridCol w="738188"/>
                <a:gridCol w="739775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1/6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70" name="Group 38"/>
          <p:cNvGraphicFramePr>
            <a:graphicFrameLocks noGrp="1"/>
          </p:cNvGraphicFramePr>
          <p:nvPr/>
        </p:nvGraphicFramePr>
        <p:xfrm>
          <a:off x="3059113" y="2349500"/>
          <a:ext cx="3311525" cy="1595120"/>
        </p:xfrm>
        <a:graphic>
          <a:graphicData uri="http://schemas.openxmlformats.org/drawingml/2006/table">
            <a:tbl>
              <a:tblPr/>
              <a:tblGrid>
                <a:gridCol w="804862"/>
                <a:gridCol w="1354138"/>
                <a:gridCol w="1152525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初概率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Viterbi</a:t>
            </a:r>
            <a:r>
              <a:rPr lang="zh-CN" altLang="en-US" b="1" smtClean="0"/>
              <a:t>算法实例</a:t>
            </a:r>
            <a:r>
              <a:rPr lang="en-US" altLang="zh-CN" b="1" smtClean="0"/>
              <a:t>(II)</a:t>
            </a:r>
          </a:p>
        </p:txBody>
      </p:sp>
      <p:graphicFrame>
        <p:nvGraphicFramePr>
          <p:cNvPr id="19459" name="Group 3"/>
          <p:cNvGraphicFramePr>
            <a:graphicFrameLocks noGrp="1"/>
          </p:cNvGraphicFramePr>
          <p:nvPr>
            <p:ph idx="1"/>
          </p:nvPr>
        </p:nvGraphicFramePr>
        <p:xfrm>
          <a:off x="1187450" y="1773238"/>
          <a:ext cx="6202363" cy="4394200"/>
        </p:xfrm>
        <a:graphic>
          <a:graphicData uri="http://schemas.openxmlformats.org/drawingml/2006/table">
            <a:tbl>
              <a:tblPr/>
              <a:tblGrid>
                <a:gridCol w="784225"/>
                <a:gridCol w="719138"/>
                <a:gridCol w="1433512"/>
                <a:gridCol w="785813"/>
                <a:gridCol w="1762125"/>
                <a:gridCol w="7175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sym typeface="Symbol" pitchFamily="18" charset="2"/>
                        </a:rPr>
                        <a:t>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sym typeface="Symbol" pitchFamily="18" charset="2"/>
                        </a:rPr>
                        <a:t>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sym typeface="Symbol" pitchFamily="18" charset="2"/>
                        </a:rPr>
                        <a:t>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charset="-122"/>
                          <a:sym typeface="Symbol" pitchFamily="18" charset="2"/>
                        </a:rPr>
                        <a:t>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t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1.000x10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4.000x10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1.333x10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3.600x10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1.778x10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3.240x10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3.370x10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1.067x10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3.161x10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2.880x10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4.214x10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7.776x10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5.619x10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2.100x10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7.492x10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1.890x10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9.989x10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1.701x10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t=10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1.322x10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4.592x10</a:t>
                      </a:r>
                      <a:r>
                        <a:rPr kumimoji="0" lang="en-US" altLang="zh-CN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Viterbi</a:t>
            </a:r>
            <a:r>
              <a:rPr lang="zh-CN" altLang="en-US" b="1" smtClean="0"/>
              <a:t>算法实例</a:t>
            </a:r>
            <a:r>
              <a:rPr lang="en-US" altLang="zh-CN" b="1" smtClean="0"/>
              <a:t>(III)</a:t>
            </a:r>
          </a:p>
        </p:txBody>
      </p:sp>
      <p:sp>
        <p:nvSpPr>
          <p:cNvPr id="34819" name="Text Box 13"/>
          <p:cNvSpPr txBox="1">
            <a:spLocks noChangeArrowheads="1"/>
          </p:cNvSpPr>
          <p:nvPr/>
        </p:nvSpPr>
        <p:spPr bwMode="auto">
          <a:xfrm>
            <a:off x="684213" y="1700213"/>
            <a:ext cx="7561262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</a:rPr>
              <a:t>观测序列为：</a:t>
            </a:r>
          </a:p>
          <a:p>
            <a:pPr>
              <a:spcBef>
                <a:spcPct val="50000"/>
              </a:spcBef>
            </a:pPr>
            <a:r>
              <a:rPr lang="en-US" altLang="zh-CN" sz="2800">
                <a:latin typeface="Tahoma" pitchFamily="34" charset="0"/>
              </a:rPr>
              <a:t>1     3    4     5       5      6     6    3      2     6</a:t>
            </a:r>
          </a:p>
        </p:txBody>
      </p:sp>
      <p:sp>
        <p:nvSpPr>
          <p:cNvPr id="34820" name="Text Box 33"/>
          <p:cNvSpPr txBox="1">
            <a:spLocks noChangeArrowheads="1"/>
          </p:cNvSpPr>
          <p:nvPr/>
        </p:nvSpPr>
        <p:spPr bwMode="auto">
          <a:xfrm>
            <a:off x="755650" y="4797425"/>
            <a:ext cx="75596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</a:rPr>
              <a:t>解码出来的状态序列为：</a:t>
            </a:r>
          </a:p>
          <a:p>
            <a:pPr>
              <a:spcBef>
                <a:spcPct val="50000"/>
              </a:spcBef>
            </a:pPr>
            <a:r>
              <a:rPr lang="zh-CN" altLang="en-US" sz="2800">
                <a:latin typeface="Tahoma" pitchFamily="34" charset="0"/>
              </a:rPr>
              <a:t> </a:t>
            </a:r>
            <a:r>
              <a:rPr lang="en-US" altLang="zh-CN" sz="2800">
                <a:latin typeface="Tahoma" pitchFamily="34" charset="0"/>
              </a:rPr>
              <a:t>A   A      A     B      B      B     B     B      B    B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684213" y="3141663"/>
            <a:ext cx="7559675" cy="1296987"/>
            <a:chOff x="431" y="2251"/>
            <a:chExt cx="4762" cy="817"/>
          </a:xfrm>
        </p:grpSpPr>
        <p:sp>
          <p:nvSpPr>
            <p:cNvPr id="34822" name="Oval 3"/>
            <p:cNvSpPr>
              <a:spLocks noChangeArrowheads="1"/>
            </p:cNvSpPr>
            <p:nvPr/>
          </p:nvSpPr>
          <p:spPr bwMode="auto">
            <a:xfrm>
              <a:off x="431" y="27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884" y="27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1383" y="2796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1882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2426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7" name="Oval 8"/>
            <p:cNvSpPr>
              <a:spLocks noChangeArrowheads="1"/>
            </p:cNvSpPr>
            <p:nvPr/>
          </p:nvSpPr>
          <p:spPr bwMode="auto">
            <a:xfrm>
              <a:off x="2971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3424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29" name="Oval 10"/>
            <p:cNvSpPr>
              <a:spLocks noChangeArrowheads="1"/>
            </p:cNvSpPr>
            <p:nvPr/>
          </p:nvSpPr>
          <p:spPr bwMode="auto">
            <a:xfrm>
              <a:off x="3923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30" name="Oval 11"/>
            <p:cNvSpPr>
              <a:spLocks noChangeArrowheads="1"/>
            </p:cNvSpPr>
            <p:nvPr/>
          </p:nvSpPr>
          <p:spPr bwMode="auto">
            <a:xfrm>
              <a:off x="4468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31" name="Oval 12"/>
            <p:cNvSpPr>
              <a:spLocks noChangeArrowheads="1"/>
            </p:cNvSpPr>
            <p:nvPr/>
          </p:nvSpPr>
          <p:spPr bwMode="auto">
            <a:xfrm>
              <a:off x="4921" y="2796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4832" name="Oval 14"/>
            <p:cNvSpPr>
              <a:spLocks noChangeArrowheads="1"/>
            </p:cNvSpPr>
            <p:nvPr/>
          </p:nvSpPr>
          <p:spPr bwMode="auto">
            <a:xfrm>
              <a:off x="431" y="2251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3" name="Oval 15"/>
            <p:cNvSpPr>
              <a:spLocks noChangeArrowheads="1"/>
            </p:cNvSpPr>
            <p:nvPr/>
          </p:nvSpPr>
          <p:spPr bwMode="auto">
            <a:xfrm>
              <a:off x="884" y="2251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4" name="Oval 16"/>
            <p:cNvSpPr>
              <a:spLocks noChangeArrowheads="1"/>
            </p:cNvSpPr>
            <p:nvPr/>
          </p:nvSpPr>
          <p:spPr bwMode="auto">
            <a:xfrm>
              <a:off x="1338" y="2251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5" name="Oval 17"/>
            <p:cNvSpPr>
              <a:spLocks noChangeArrowheads="1"/>
            </p:cNvSpPr>
            <p:nvPr/>
          </p:nvSpPr>
          <p:spPr bwMode="auto">
            <a:xfrm>
              <a:off x="1837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6" name="Oval 18"/>
            <p:cNvSpPr>
              <a:spLocks noChangeArrowheads="1"/>
            </p:cNvSpPr>
            <p:nvPr/>
          </p:nvSpPr>
          <p:spPr bwMode="auto">
            <a:xfrm>
              <a:off x="2426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7" name="Oval 19"/>
            <p:cNvSpPr>
              <a:spLocks noChangeArrowheads="1"/>
            </p:cNvSpPr>
            <p:nvPr/>
          </p:nvSpPr>
          <p:spPr bwMode="auto">
            <a:xfrm>
              <a:off x="2971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8" name="Oval 20"/>
            <p:cNvSpPr>
              <a:spLocks noChangeArrowheads="1"/>
            </p:cNvSpPr>
            <p:nvPr/>
          </p:nvSpPr>
          <p:spPr bwMode="auto">
            <a:xfrm>
              <a:off x="3424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39" name="Oval 21"/>
            <p:cNvSpPr>
              <a:spLocks noChangeArrowheads="1"/>
            </p:cNvSpPr>
            <p:nvPr/>
          </p:nvSpPr>
          <p:spPr bwMode="auto">
            <a:xfrm>
              <a:off x="3878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40" name="Oval 22"/>
            <p:cNvSpPr>
              <a:spLocks noChangeArrowheads="1"/>
            </p:cNvSpPr>
            <p:nvPr/>
          </p:nvSpPr>
          <p:spPr bwMode="auto">
            <a:xfrm>
              <a:off x="4422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41" name="Oval 23"/>
            <p:cNvSpPr>
              <a:spLocks noChangeArrowheads="1"/>
            </p:cNvSpPr>
            <p:nvPr/>
          </p:nvSpPr>
          <p:spPr bwMode="auto">
            <a:xfrm>
              <a:off x="4921" y="2251"/>
              <a:ext cx="272" cy="27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>
              <a:off x="703" y="2387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>
              <a:off x="1156" y="2387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1610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2109" y="2387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>
              <a:off x="703" y="293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7" name="Line 29"/>
            <p:cNvSpPr>
              <a:spLocks noChangeShapeType="1"/>
            </p:cNvSpPr>
            <p:nvPr/>
          </p:nvSpPr>
          <p:spPr bwMode="auto">
            <a:xfrm>
              <a:off x="1156" y="293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Line 30"/>
            <p:cNvSpPr>
              <a:spLocks noChangeShapeType="1"/>
            </p:cNvSpPr>
            <p:nvPr/>
          </p:nvSpPr>
          <p:spPr bwMode="auto">
            <a:xfrm>
              <a:off x="4740" y="2931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9" name="Line 31"/>
            <p:cNvSpPr>
              <a:spLocks noChangeShapeType="1"/>
            </p:cNvSpPr>
            <p:nvPr/>
          </p:nvSpPr>
          <p:spPr bwMode="auto">
            <a:xfrm>
              <a:off x="4195" y="2931"/>
              <a:ext cx="27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Line 32"/>
            <p:cNvSpPr>
              <a:spLocks noChangeShapeType="1"/>
            </p:cNvSpPr>
            <p:nvPr/>
          </p:nvSpPr>
          <p:spPr bwMode="auto">
            <a:xfrm>
              <a:off x="3696" y="2931"/>
              <a:ext cx="22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1" name="Line 34"/>
            <p:cNvSpPr>
              <a:spLocks noChangeShapeType="1"/>
            </p:cNvSpPr>
            <p:nvPr/>
          </p:nvSpPr>
          <p:spPr bwMode="auto">
            <a:xfrm>
              <a:off x="1610" y="2387"/>
              <a:ext cx="317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2" name="Line 35"/>
            <p:cNvSpPr>
              <a:spLocks noChangeShapeType="1"/>
            </p:cNvSpPr>
            <p:nvPr/>
          </p:nvSpPr>
          <p:spPr bwMode="auto">
            <a:xfrm>
              <a:off x="2154" y="2931"/>
              <a:ext cx="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3" name="Line 36"/>
            <p:cNvSpPr>
              <a:spLocks noChangeShapeType="1"/>
            </p:cNvSpPr>
            <p:nvPr/>
          </p:nvSpPr>
          <p:spPr bwMode="auto">
            <a:xfrm>
              <a:off x="2699" y="2931"/>
              <a:ext cx="27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4" name="Line 37"/>
            <p:cNvSpPr>
              <a:spLocks noChangeShapeType="1"/>
            </p:cNvSpPr>
            <p:nvPr/>
          </p:nvSpPr>
          <p:spPr bwMode="auto">
            <a:xfrm>
              <a:off x="2699" y="238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5" name="Line 38"/>
            <p:cNvSpPr>
              <a:spLocks noChangeShapeType="1"/>
            </p:cNvSpPr>
            <p:nvPr/>
          </p:nvSpPr>
          <p:spPr bwMode="auto">
            <a:xfrm>
              <a:off x="3243" y="238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6" name="Line 39"/>
            <p:cNvSpPr>
              <a:spLocks noChangeShapeType="1"/>
            </p:cNvSpPr>
            <p:nvPr/>
          </p:nvSpPr>
          <p:spPr bwMode="auto">
            <a:xfrm>
              <a:off x="3696" y="238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Line 40"/>
            <p:cNvSpPr>
              <a:spLocks noChangeShapeType="1"/>
            </p:cNvSpPr>
            <p:nvPr/>
          </p:nvSpPr>
          <p:spPr bwMode="auto">
            <a:xfrm>
              <a:off x="3243" y="2931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Line 41"/>
            <p:cNvSpPr>
              <a:spLocks noChangeShapeType="1"/>
            </p:cNvSpPr>
            <p:nvPr/>
          </p:nvSpPr>
          <p:spPr bwMode="auto">
            <a:xfrm>
              <a:off x="4150" y="2387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9" name="Line 42"/>
            <p:cNvSpPr>
              <a:spLocks noChangeShapeType="1"/>
            </p:cNvSpPr>
            <p:nvPr/>
          </p:nvSpPr>
          <p:spPr bwMode="auto">
            <a:xfrm>
              <a:off x="4694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参考文献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钱敏平，龚光鲁。</a:t>
            </a:r>
            <a:r>
              <a:rPr lang="en-US" altLang="zh-CN" sz="2800" dirty="0" smtClean="0"/>
              <a:t>《</a:t>
            </a:r>
            <a:r>
              <a:rPr lang="zh-CN" altLang="en-US" sz="2800" dirty="0" smtClean="0"/>
              <a:t>应用随机过程</a:t>
            </a:r>
            <a:r>
              <a:rPr lang="en-US" altLang="zh-CN" sz="2800" dirty="0" smtClean="0"/>
              <a:t>》</a:t>
            </a:r>
            <a:r>
              <a:rPr lang="zh-CN" altLang="en-US" sz="2800" dirty="0" smtClean="0"/>
              <a:t>，北京大学出版社，</a:t>
            </a:r>
            <a:r>
              <a:rPr lang="en-US" altLang="zh-CN" sz="2800" dirty="0" smtClean="0"/>
              <a:t>1998</a:t>
            </a:r>
            <a:r>
              <a:rPr lang="zh-CN" altLang="en-US" sz="2800" dirty="0" smtClean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David W. Mount. Bioinformatics, Sequence and Genome Analysis. Cold Spring Harbor Laboratory Press, 2002.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 smtClean="0"/>
              <a:t>Amy N. </a:t>
            </a:r>
            <a:r>
              <a:rPr lang="en-US" altLang="zh-CN" sz="2800" dirty="0" err="1" smtClean="0"/>
              <a:t>Langville</a:t>
            </a:r>
            <a:r>
              <a:rPr lang="en-US" altLang="zh-CN" sz="2800" dirty="0" smtClean="0"/>
              <a:t> and Carl D. Meyer. Deeper Inside </a:t>
            </a:r>
            <a:r>
              <a:rPr lang="en-US" altLang="zh-CN" sz="2800" dirty="0" err="1" smtClean="0"/>
              <a:t>PageRank</a:t>
            </a:r>
            <a:r>
              <a:rPr lang="en-US" altLang="zh-CN" sz="2800" dirty="0" smtClean="0"/>
              <a:t>, Internet Mathematics Vol. 1, No. 3: 335-380, 2004.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L. </a:t>
            </a:r>
            <a:r>
              <a:rPr lang="en-US" altLang="zh-CN" sz="2800" dirty="0" err="1" smtClean="0"/>
              <a:t>Rabiner</a:t>
            </a:r>
            <a:r>
              <a:rPr lang="en-US" altLang="zh-CN" sz="2800" dirty="0" smtClean="0"/>
              <a:t>, “A Tutorial on Hidden Markov Models and Selected Applications in Speech Recognition”, Proceedings of the IEEE, Vol. 77, No. 2, Feb. 1989</a:t>
            </a:r>
          </a:p>
          <a:p>
            <a:pPr>
              <a:lnSpc>
                <a:spcPct val="90000"/>
              </a:lnSpc>
            </a:pPr>
            <a:r>
              <a:rPr lang="en-US" altLang="zh-CN" sz="2800" dirty="0" smtClean="0"/>
              <a:t>On-line tutorial: http://www.comp.leeds.ac.uk/roger/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HiddenMarkovModels</a:t>
            </a:r>
            <a:r>
              <a:rPr lang="en-US" altLang="zh-CN" sz="2800" dirty="0" smtClean="0"/>
              <a:t>/</a:t>
            </a:r>
            <a:r>
              <a:rPr lang="en-US" altLang="zh-CN" sz="2800" dirty="0" err="1" smtClean="0"/>
              <a:t>html_dev</a:t>
            </a:r>
            <a:r>
              <a:rPr lang="en-US" altLang="zh-CN" sz="2800" dirty="0" smtClean="0"/>
              <a:t>/main.html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/>
              <a:t>HMM</a:t>
            </a:r>
            <a:r>
              <a:rPr lang="zh-CN" altLang="en-US" b="1" dirty="0" smtClean="0"/>
              <a:t>－韦小宝的骰子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03488"/>
          </a:xfrm>
        </p:spPr>
        <p:txBody>
          <a:bodyPr/>
          <a:lstStyle/>
          <a:p>
            <a:pPr eaLnBrk="1" hangingPunct="1"/>
            <a:r>
              <a:rPr lang="zh-CN" altLang="en-US" smtClean="0"/>
              <a:t>两种骰子，开始以</a:t>
            </a:r>
            <a:r>
              <a:rPr lang="en-US" altLang="zh-CN" smtClean="0"/>
              <a:t>2/5</a:t>
            </a:r>
            <a:r>
              <a:rPr lang="zh-CN" altLang="en-US" smtClean="0"/>
              <a:t>的概率出千。</a:t>
            </a:r>
          </a:p>
          <a:p>
            <a:pPr lvl="1" eaLnBrk="1" hangingPunct="1"/>
            <a:r>
              <a:rPr lang="zh-CN" altLang="en-US" smtClean="0"/>
              <a:t>正常</a:t>
            </a:r>
            <a:r>
              <a:rPr lang="en-US" altLang="zh-CN" smtClean="0"/>
              <a:t>A</a:t>
            </a:r>
            <a:r>
              <a:rPr lang="zh-CN" altLang="en-US" smtClean="0"/>
              <a:t>：以</a:t>
            </a:r>
            <a:r>
              <a:rPr lang="en-US" altLang="zh-CN" smtClean="0"/>
              <a:t>1/6</a:t>
            </a:r>
            <a:r>
              <a:rPr lang="zh-CN" altLang="en-US" smtClean="0"/>
              <a:t>的概率出现每个点</a:t>
            </a:r>
          </a:p>
          <a:p>
            <a:pPr lvl="1" eaLnBrk="1" hangingPunct="1"/>
            <a:r>
              <a:rPr lang="zh-CN" altLang="en-US" smtClean="0"/>
              <a:t>不正常</a:t>
            </a:r>
            <a:r>
              <a:rPr lang="en-US" altLang="zh-CN" smtClean="0"/>
              <a:t>B</a:t>
            </a:r>
            <a:r>
              <a:rPr lang="zh-CN" altLang="en-US" smtClean="0"/>
              <a:t>：</a:t>
            </a:r>
            <a:r>
              <a:rPr lang="en-US" altLang="zh-CN" smtClean="0"/>
              <a:t>5,6</a:t>
            </a:r>
            <a:r>
              <a:rPr lang="zh-CN" altLang="en-US" smtClean="0"/>
              <a:t>出现概率为</a:t>
            </a:r>
            <a:r>
              <a:rPr lang="en-US" altLang="zh-CN" smtClean="0"/>
              <a:t>3/10,</a:t>
            </a:r>
            <a:r>
              <a:rPr lang="zh-CN" altLang="en-US" smtClean="0"/>
              <a:t>其它为</a:t>
            </a:r>
            <a:r>
              <a:rPr lang="en-US" altLang="zh-CN" smtClean="0"/>
              <a:t>1/10</a:t>
            </a:r>
          </a:p>
          <a:p>
            <a:pPr eaLnBrk="1" hangingPunct="1"/>
            <a:r>
              <a:rPr lang="zh-CN" altLang="en-US" smtClean="0"/>
              <a:t>出千的随机规律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692275" y="3860800"/>
            <a:ext cx="5761038" cy="1946275"/>
            <a:chOff x="1111" y="2795"/>
            <a:chExt cx="3629" cy="1226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1344" y="3024"/>
              <a:ext cx="3319" cy="997"/>
              <a:chOff x="1202" y="2886"/>
              <a:chExt cx="3319" cy="997"/>
            </a:xfrm>
          </p:grpSpPr>
          <p:sp>
            <p:nvSpPr>
              <p:cNvPr id="9226" name="Oval 4"/>
              <p:cNvSpPr>
                <a:spLocks noChangeArrowheads="1"/>
              </p:cNvSpPr>
              <p:nvPr/>
            </p:nvSpPr>
            <p:spPr bwMode="auto">
              <a:xfrm>
                <a:off x="1701" y="3203"/>
                <a:ext cx="680" cy="455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3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227" name="Oval 5"/>
              <p:cNvSpPr>
                <a:spLocks noChangeArrowheads="1"/>
              </p:cNvSpPr>
              <p:nvPr/>
            </p:nvSpPr>
            <p:spPr bwMode="auto">
              <a:xfrm>
                <a:off x="3379" y="3113"/>
                <a:ext cx="680" cy="499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28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228" name="AutoShape 8"/>
              <p:cNvSpPr>
                <a:spLocks noChangeArrowheads="1"/>
              </p:cNvSpPr>
              <p:nvPr/>
            </p:nvSpPr>
            <p:spPr bwMode="auto">
              <a:xfrm flipH="1">
                <a:off x="2109" y="3657"/>
                <a:ext cx="1633" cy="226"/>
              </a:xfrm>
              <a:prstGeom prst="curvedUpArrow">
                <a:avLst>
                  <a:gd name="adj1" fmla="val 144513"/>
                  <a:gd name="adj2" fmla="val 289027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9" name="AutoShape 10"/>
              <p:cNvSpPr>
                <a:spLocks noChangeArrowheads="1"/>
              </p:cNvSpPr>
              <p:nvPr/>
            </p:nvSpPr>
            <p:spPr bwMode="auto">
              <a:xfrm>
                <a:off x="2109" y="2886"/>
                <a:ext cx="1587" cy="271"/>
              </a:xfrm>
              <a:prstGeom prst="curvedDownArrow">
                <a:avLst>
                  <a:gd name="adj1" fmla="val 117122"/>
                  <a:gd name="adj2" fmla="val 234244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0" name="AutoShape 11"/>
              <p:cNvSpPr>
                <a:spLocks noChangeArrowheads="1"/>
              </p:cNvSpPr>
              <p:nvPr/>
            </p:nvSpPr>
            <p:spPr bwMode="auto">
              <a:xfrm>
                <a:off x="1202" y="3158"/>
                <a:ext cx="499" cy="493"/>
              </a:xfrm>
              <a:prstGeom prst="curvedRightArrow">
                <a:avLst>
                  <a:gd name="adj1" fmla="val 20000"/>
                  <a:gd name="adj2" fmla="val 40000"/>
                  <a:gd name="adj3" fmla="val 3373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1" name="AutoShape 12"/>
              <p:cNvSpPr>
                <a:spLocks noChangeArrowheads="1"/>
              </p:cNvSpPr>
              <p:nvPr/>
            </p:nvSpPr>
            <p:spPr bwMode="auto">
              <a:xfrm>
                <a:off x="4014" y="3113"/>
                <a:ext cx="507" cy="408"/>
              </a:xfrm>
              <a:prstGeom prst="curvedLeftArrow">
                <a:avLst>
                  <a:gd name="adj1" fmla="val 20000"/>
                  <a:gd name="adj2" fmla="val 40000"/>
                  <a:gd name="adj3" fmla="val 4142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2" name="Text Box 15"/>
            <p:cNvSpPr txBox="1">
              <a:spLocks noChangeArrowheads="1"/>
            </p:cNvSpPr>
            <p:nvPr/>
          </p:nvSpPr>
          <p:spPr bwMode="auto">
            <a:xfrm>
              <a:off x="1111" y="3158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ahoma" pitchFamily="34" charset="0"/>
                </a:rPr>
                <a:t>0.8</a:t>
              </a:r>
            </a:p>
          </p:txBody>
        </p:sp>
        <p:sp>
          <p:nvSpPr>
            <p:cNvPr id="9223" name="Text Box 16"/>
            <p:cNvSpPr txBox="1">
              <a:spLocks noChangeArrowheads="1"/>
            </p:cNvSpPr>
            <p:nvPr/>
          </p:nvSpPr>
          <p:spPr bwMode="auto">
            <a:xfrm>
              <a:off x="2880" y="2795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ahoma" pitchFamily="34" charset="0"/>
                </a:rPr>
                <a:t>0.2</a:t>
              </a:r>
            </a:p>
          </p:txBody>
        </p:sp>
        <p:sp>
          <p:nvSpPr>
            <p:cNvPr id="9224" name="Text Box 17"/>
            <p:cNvSpPr txBox="1">
              <a:spLocks noChangeArrowheads="1"/>
            </p:cNvSpPr>
            <p:nvPr/>
          </p:nvSpPr>
          <p:spPr bwMode="auto">
            <a:xfrm>
              <a:off x="4332" y="3067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ahoma" pitchFamily="34" charset="0"/>
                </a:rPr>
                <a:t>0.9</a:t>
              </a:r>
            </a:p>
          </p:txBody>
        </p:sp>
        <p:sp>
          <p:nvSpPr>
            <p:cNvPr id="9225" name="Text Box 18"/>
            <p:cNvSpPr txBox="1">
              <a:spLocks noChangeArrowheads="1"/>
            </p:cNvSpPr>
            <p:nvPr/>
          </p:nvSpPr>
          <p:spPr bwMode="auto">
            <a:xfrm>
              <a:off x="2880" y="3657"/>
              <a:ext cx="4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ahoma" pitchFamily="34" charset="0"/>
                </a:rPr>
                <a:t>0.1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HMM</a:t>
            </a:r>
            <a:r>
              <a:rPr lang="zh-CN" altLang="en-US" b="1" smtClean="0"/>
              <a:t>例</a:t>
            </a:r>
            <a:r>
              <a:rPr lang="en-US" altLang="zh-CN" b="1" smtClean="0"/>
              <a:t>1</a:t>
            </a:r>
            <a:r>
              <a:rPr lang="zh-CN" altLang="en-US" b="1" smtClean="0"/>
              <a:t>－韦小宝的骰子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观测到其一次投掷结果</a:t>
            </a:r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endParaRPr lang="zh-CN" altLang="en-US" dirty="0" smtClean="0"/>
          </a:p>
          <a:p>
            <a:pPr eaLnBrk="1" hangingPunct="1"/>
            <a:r>
              <a:rPr lang="zh-CN" altLang="en-US" dirty="0" smtClean="0"/>
              <a:t>问题：请判断韦小宝什么时候出千了？</a:t>
            </a:r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2699792" y="2780928"/>
          <a:ext cx="3498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Formula" r:id="rId4" imgW="1765440" imgH="179280" progId="Equation.Ribbit">
                  <p:embed/>
                </p:oleObj>
              </mc:Choice>
              <mc:Fallback>
                <p:oleObj name="Formula" r:id="rId4" imgW="1765440" imgH="17928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80928"/>
                        <a:ext cx="34988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200" dirty="0">
                <a:ea typeface="宋体" charset="-122"/>
              </a:rPr>
              <a:t>Hidden Markov Models -  HMM</a:t>
            </a:r>
          </a:p>
        </p:txBody>
      </p:sp>
      <p:sp>
        <p:nvSpPr>
          <p:cNvPr id="209936" name="Oval 16"/>
          <p:cNvSpPr>
            <a:spLocks noChangeAspect="1" noChangeArrowheads="1"/>
          </p:cNvSpPr>
          <p:nvPr/>
        </p:nvSpPr>
        <p:spPr bwMode="auto">
          <a:xfrm>
            <a:off x="903288" y="4076700"/>
            <a:ext cx="1054100" cy="438150"/>
          </a:xfrm>
          <a:prstGeom prst="ellipse">
            <a:avLst/>
          </a:prstGeom>
          <a:solidFill>
            <a:srgbClr val="FF9966">
              <a:alpha val="60001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i="1" dirty="0" smtClean="0">
                <a:ea typeface="宋体" charset="-122"/>
                <a:cs typeface="Arial" charset="0"/>
              </a:rPr>
              <a:t>Y</a:t>
            </a:r>
            <a:r>
              <a:rPr lang="en-US" altLang="zh-CN" sz="1800" b="1" i="1" baseline="-25000" dirty="0" smtClean="0">
                <a:ea typeface="宋体" charset="-122"/>
                <a:cs typeface="Arial" charset="0"/>
              </a:rPr>
              <a:t>1</a:t>
            </a:r>
            <a:endParaRPr lang="en-US" altLang="zh-CN" sz="1800" b="1" i="1" baseline="-25000" dirty="0">
              <a:ea typeface="宋体" charset="-122"/>
              <a:cs typeface="Arial" charset="0"/>
            </a:endParaRPr>
          </a:p>
        </p:txBody>
      </p:sp>
      <p:sp>
        <p:nvSpPr>
          <p:cNvPr id="209937" name="Oval 17"/>
          <p:cNvSpPr>
            <a:spLocks noChangeAspect="1" noChangeArrowheads="1"/>
          </p:cNvSpPr>
          <p:nvPr/>
        </p:nvSpPr>
        <p:spPr bwMode="auto">
          <a:xfrm>
            <a:off x="2420938" y="4076700"/>
            <a:ext cx="1052512" cy="438150"/>
          </a:xfrm>
          <a:prstGeom prst="ellipse">
            <a:avLst/>
          </a:prstGeom>
          <a:solidFill>
            <a:srgbClr val="FF9966">
              <a:alpha val="60001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i="1" dirty="0" smtClean="0">
                <a:ea typeface="宋体" charset="-122"/>
              </a:rPr>
              <a:t>Y</a:t>
            </a:r>
            <a:r>
              <a:rPr lang="en-US" altLang="zh-CN" sz="1800" b="1" i="1" baseline="-25000" dirty="0" smtClean="0">
                <a:ea typeface="宋体" charset="-122"/>
              </a:rPr>
              <a:t>2</a:t>
            </a:r>
            <a:endParaRPr lang="en-US" altLang="zh-CN" sz="1800" b="1" i="1" baseline="-25000" dirty="0">
              <a:ea typeface="宋体" charset="-122"/>
            </a:endParaRPr>
          </a:p>
        </p:txBody>
      </p:sp>
      <p:sp>
        <p:nvSpPr>
          <p:cNvPr id="209938" name="Oval 18"/>
          <p:cNvSpPr>
            <a:spLocks noChangeAspect="1" noChangeArrowheads="1"/>
          </p:cNvSpPr>
          <p:nvPr/>
        </p:nvSpPr>
        <p:spPr bwMode="auto">
          <a:xfrm>
            <a:off x="5686425" y="4076700"/>
            <a:ext cx="1054100" cy="438150"/>
          </a:xfrm>
          <a:prstGeom prst="ellipse">
            <a:avLst/>
          </a:prstGeom>
          <a:solidFill>
            <a:srgbClr val="FF9966">
              <a:alpha val="60001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i="1" dirty="0" smtClean="0">
                <a:ea typeface="宋体" charset="-122"/>
              </a:rPr>
              <a:t>Y</a:t>
            </a:r>
            <a:r>
              <a:rPr lang="en-US" altLang="zh-CN" sz="1800" b="1" i="1" baseline="-25000" dirty="0" smtClean="0">
                <a:ea typeface="宋体" charset="-122"/>
              </a:rPr>
              <a:t>T-1</a:t>
            </a:r>
            <a:endParaRPr lang="en-US" altLang="zh-CN" sz="1800" b="1" i="1" baseline="-25000" dirty="0">
              <a:ea typeface="宋体" charset="-122"/>
            </a:endParaRPr>
          </a:p>
        </p:txBody>
      </p:sp>
      <p:sp>
        <p:nvSpPr>
          <p:cNvPr id="209939" name="Oval 19"/>
          <p:cNvSpPr>
            <a:spLocks noChangeAspect="1" noChangeArrowheads="1"/>
          </p:cNvSpPr>
          <p:nvPr/>
        </p:nvSpPr>
        <p:spPr bwMode="auto">
          <a:xfrm>
            <a:off x="7170738" y="4076700"/>
            <a:ext cx="1054100" cy="438150"/>
          </a:xfrm>
          <a:prstGeom prst="ellipse">
            <a:avLst/>
          </a:prstGeom>
          <a:solidFill>
            <a:srgbClr val="FF9966">
              <a:alpha val="60001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i="1" dirty="0" smtClean="0">
                <a:ea typeface="宋体" charset="-122"/>
              </a:rPr>
              <a:t>Y</a:t>
            </a:r>
            <a:r>
              <a:rPr lang="en-US" altLang="zh-CN" b="1" i="1" baseline="-25000" dirty="0" smtClean="0">
                <a:ea typeface="宋体" charset="-122"/>
              </a:rPr>
              <a:t>T</a:t>
            </a:r>
            <a:endParaRPr lang="en-US" altLang="zh-CN" sz="1800" b="1" i="1" baseline="-25000" dirty="0">
              <a:ea typeface="宋体" charset="-122"/>
            </a:endParaRPr>
          </a:p>
        </p:txBody>
      </p:sp>
      <p:sp>
        <p:nvSpPr>
          <p:cNvPr id="209960" name="Oval 40"/>
          <p:cNvSpPr>
            <a:spLocks noChangeAspect="1" noChangeArrowheads="1"/>
          </p:cNvSpPr>
          <p:nvPr/>
        </p:nvSpPr>
        <p:spPr bwMode="auto">
          <a:xfrm>
            <a:off x="4051300" y="4090988"/>
            <a:ext cx="1054100" cy="438150"/>
          </a:xfrm>
          <a:prstGeom prst="ellipse">
            <a:avLst/>
          </a:prstGeom>
          <a:solidFill>
            <a:srgbClr val="FF9966">
              <a:alpha val="60001"/>
            </a:srgbClr>
          </a:solidFill>
          <a:ln w="28575">
            <a:solidFill>
              <a:schemeClr val="tx1"/>
            </a:solidFill>
            <a:round/>
            <a:headEnd type="none" w="sm" len="sm"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sz="1800" b="1" i="1" dirty="0" smtClean="0">
                <a:ea typeface="宋体" charset="-122"/>
              </a:rPr>
              <a:t>Y</a:t>
            </a:r>
            <a:r>
              <a:rPr lang="en-US" altLang="zh-CN" sz="1800" b="1" i="1" baseline="-25000" dirty="0" smtClean="0">
                <a:ea typeface="宋体" charset="-122"/>
              </a:rPr>
              <a:t>i</a:t>
            </a:r>
            <a:endParaRPr lang="en-US" altLang="zh-CN" sz="1800" b="1" i="1" baseline="-25000" dirty="0">
              <a:ea typeface="宋体" charset="-122"/>
            </a:endParaRPr>
          </a:p>
        </p:txBody>
      </p:sp>
      <p:sp>
        <p:nvSpPr>
          <p:cNvPr id="209964" name="AutoShape 44"/>
          <p:cNvSpPr>
            <a:spLocks noChangeArrowheads="1"/>
          </p:cNvSpPr>
          <p:nvPr/>
        </p:nvSpPr>
        <p:spPr bwMode="auto">
          <a:xfrm>
            <a:off x="2979738" y="1401763"/>
            <a:ext cx="2814637" cy="1377950"/>
          </a:xfrm>
          <a:prstGeom prst="wedgeRoundRectCallout">
            <a:avLst>
              <a:gd name="adj1" fmla="val -37819"/>
              <a:gd name="adj2" fmla="val 72579"/>
              <a:gd name="adj3" fmla="val 16667"/>
            </a:avLst>
          </a:prstGeom>
          <a:solidFill>
            <a:srgbClr val="FAD2D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>
                <a:ea typeface="宋体" charset="-122"/>
              </a:rPr>
              <a:t>Hidden states</a:t>
            </a:r>
          </a:p>
        </p:txBody>
      </p:sp>
      <p:sp>
        <p:nvSpPr>
          <p:cNvPr id="209966" name="AutoShape 46"/>
          <p:cNvSpPr>
            <a:spLocks noChangeArrowheads="1"/>
          </p:cNvSpPr>
          <p:nvPr/>
        </p:nvSpPr>
        <p:spPr bwMode="auto">
          <a:xfrm>
            <a:off x="2624138" y="5130800"/>
            <a:ext cx="3230562" cy="984250"/>
          </a:xfrm>
          <a:prstGeom prst="wedgeEllipseCallout">
            <a:avLst>
              <a:gd name="adj1" fmla="val -39338"/>
              <a:gd name="adj2" fmla="val -96611"/>
            </a:avLst>
          </a:prstGeom>
          <a:solidFill>
            <a:srgbClr val="EFA9E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zh-CN">
                <a:ea typeface="宋体" charset="-122"/>
              </a:rPr>
              <a:t>Observed data</a:t>
            </a:r>
          </a:p>
        </p:txBody>
      </p:sp>
      <p:sp>
        <p:nvSpPr>
          <p:cNvPr id="209972" name="Oval 52"/>
          <p:cNvSpPr>
            <a:spLocks noChangeArrowheads="1"/>
          </p:cNvSpPr>
          <p:nvPr/>
        </p:nvSpPr>
        <p:spPr bwMode="auto">
          <a:xfrm>
            <a:off x="3878263" y="424815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73" name="Oval 53"/>
          <p:cNvSpPr>
            <a:spLocks noChangeArrowheads="1"/>
          </p:cNvSpPr>
          <p:nvPr/>
        </p:nvSpPr>
        <p:spPr bwMode="auto">
          <a:xfrm>
            <a:off x="3713163" y="424815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74" name="Oval 54"/>
          <p:cNvSpPr>
            <a:spLocks noChangeArrowheads="1"/>
          </p:cNvSpPr>
          <p:nvPr/>
        </p:nvSpPr>
        <p:spPr bwMode="auto">
          <a:xfrm>
            <a:off x="3548063" y="424815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527675" y="426720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362575" y="426720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5197475" y="4267200"/>
            <a:ext cx="76200" cy="74613"/>
          </a:xfrm>
          <a:prstGeom prst="ellipse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03288" y="3192463"/>
            <a:ext cx="7321550" cy="884237"/>
            <a:chOff x="569" y="2011"/>
            <a:chExt cx="4612" cy="557"/>
          </a:xfrm>
        </p:grpSpPr>
        <p:sp>
          <p:nvSpPr>
            <p:cNvPr id="209925" name="Oval 5"/>
            <p:cNvSpPr>
              <a:spLocks noChangeAspect="1" noChangeArrowheads="1"/>
            </p:cNvSpPr>
            <p:nvPr/>
          </p:nvSpPr>
          <p:spPr bwMode="auto">
            <a:xfrm>
              <a:off x="569" y="2011"/>
              <a:ext cx="664" cy="276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1" dirty="0" smtClean="0">
                  <a:ea typeface="宋体" charset="-122"/>
                  <a:cs typeface="Arial" charset="0"/>
                </a:rPr>
                <a:t>X</a:t>
              </a:r>
              <a:r>
                <a:rPr lang="en-US" altLang="zh-CN" sz="1800" b="1" i="1" baseline="-25000" dirty="0" smtClean="0">
                  <a:ea typeface="宋体" charset="-122"/>
                  <a:cs typeface="Arial" charset="0"/>
                </a:rPr>
                <a:t>1</a:t>
              </a:r>
              <a:endParaRPr lang="en-US" altLang="zh-CN" sz="1800" b="1" i="1" baseline="-25000" dirty="0">
                <a:ea typeface="宋体" charset="-122"/>
                <a:cs typeface="Arial" charset="0"/>
              </a:endParaRPr>
            </a:p>
          </p:txBody>
        </p:sp>
        <p:sp>
          <p:nvSpPr>
            <p:cNvPr id="209926" name="Oval 6"/>
            <p:cNvSpPr>
              <a:spLocks noChangeAspect="1" noChangeArrowheads="1"/>
            </p:cNvSpPr>
            <p:nvPr/>
          </p:nvSpPr>
          <p:spPr bwMode="auto">
            <a:xfrm>
              <a:off x="1525" y="2011"/>
              <a:ext cx="663" cy="276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1" dirty="0" smtClean="0">
                  <a:ea typeface="宋体" charset="-122"/>
                </a:rPr>
                <a:t>X</a:t>
              </a:r>
              <a:r>
                <a:rPr lang="en-US" altLang="zh-CN" sz="1800" b="1" i="1" baseline="-25000" dirty="0" smtClean="0">
                  <a:ea typeface="宋体" charset="-122"/>
                </a:rPr>
                <a:t>2</a:t>
              </a:r>
              <a:endParaRPr lang="en-US" altLang="zh-CN" sz="1800" b="1" i="1" baseline="-25000" dirty="0">
                <a:ea typeface="宋体" charset="-122"/>
              </a:endParaRPr>
            </a:p>
          </p:txBody>
        </p:sp>
        <p:sp>
          <p:nvSpPr>
            <p:cNvPr id="209927" name="Oval 7"/>
            <p:cNvSpPr>
              <a:spLocks noChangeAspect="1" noChangeArrowheads="1"/>
            </p:cNvSpPr>
            <p:nvPr/>
          </p:nvSpPr>
          <p:spPr bwMode="auto">
            <a:xfrm>
              <a:off x="3582" y="2011"/>
              <a:ext cx="664" cy="276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1" dirty="0" smtClean="0">
                  <a:ea typeface="宋体" charset="-122"/>
                </a:rPr>
                <a:t>X</a:t>
              </a:r>
              <a:r>
                <a:rPr lang="en-US" altLang="zh-CN" sz="1800" b="1" i="1" baseline="-25000" dirty="0" smtClean="0">
                  <a:ea typeface="宋体" charset="-122"/>
                </a:rPr>
                <a:t>T-1</a:t>
              </a:r>
              <a:endParaRPr lang="en-US" altLang="zh-CN" sz="1800" b="1" i="1" baseline="-25000" dirty="0">
                <a:ea typeface="宋体" charset="-122"/>
              </a:endParaRPr>
            </a:p>
          </p:txBody>
        </p:sp>
        <p:sp>
          <p:nvSpPr>
            <p:cNvPr id="209928" name="Oval 8"/>
            <p:cNvSpPr>
              <a:spLocks noChangeAspect="1" noChangeArrowheads="1"/>
            </p:cNvSpPr>
            <p:nvPr/>
          </p:nvSpPr>
          <p:spPr bwMode="auto">
            <a:xfrm>
              <a:off x="4517" y="2011"/>
              <a:ext cx="664" cy="276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800" b="1" i="1" dirty="0" smtClean="0">
                  <a:ea typeface="宋体" charset="-122"/>
                </a:rPr>
                <a:t>X</a:t>
              </a:r>
              <a:r>
                <a:rPr lang="en-US" altLang="zh-CN" sz="1800" b="1" i="1" baseline="-25000" dirty="0" smtClean="0">
                  <a:ea typeface="宋体" charset="-122"/>
                </a:rPr>
                <a:t>T</a:t>
              </a:r>
              <a:endParaRPr lang="en-US" altLang="zh-CN" sz="1800" b="1" i="1" baseline="-25000" dirty="0">
                <a:ea typeface="宋体" charset="-122"/>
              </a:endParaRPr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2447" y="2128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209932" name="AutoShape 12"/>
            <p:cNvCxnSpPr>
              <a:cxnSpLocks noChangeShapeType="1"/>
              <a:stCxn id="209925" idx="6"/>
              <a:endCxn id="209926" idx="2"/>
            </p:cNvCxnSpPr>
            <p:nvPr/>
          </p:nvCxnSpPr>
          <p:spPr bwMode="auto">
            <a:xfrm>
              <a:off x="1240" y="2149"/>
              <a:ext cx="27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33" name="AutoShape 13"/>
            <p:cNvCxnSpPr>
              <a:cxnSpLocks noChangeShapeType="1"/>
              <a:stCxn id="209927" idx="6"/>
              <a:endCxn id="209928" idx="2"/>
            </p:cNvCxnSpPr>
            <p:nvPr/>
          </p:nvCxnSpPr>
          <p:spPr bwMode="auto">
            <a:xfrm>
              <a:off x="4253" y="2149"/>
              <a:ext cx="257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5" idx="4"/>
              <a:endCxn id="209936" idx="0"/>
            </p:cNvCxnSpPr>
            <p:nvPr/>
          </p:nvCxnSpPr>
          <p:spPr bwMode="auto">
            <a:xfrm>
              <a:off x="901" y="2296"/>
              <a:ext cx="0" cy="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6" idx="4"/>
              <a:endCxn id="209937" idx="0"/>
            </p:cNvCxnSpPr>
            <p:nvPr/>
          </p:nvCxnSpPr>
          <p:spPr bwMode="auto">
            <a:xfrm>
              <a:off x="1857" y="2296"/>
              <a:ext cx="0" cy="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27" idx="4"/>
              <a:endCxn id="209938" idx="0"/>
            </p:cNvCxnSpPr>
            <p:nvPr/>
          </p:nvCxnSpPr>
          <p:spPr bwMode="auto">
            <a:xfrm>
              <a:off x="3914" y="2296"/>
              <a:ext cx="0" cy="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28" idx="4"/>
              <a:endCxn id="209939" idx="0"/>
            </p:cNvCxnSpPr>
            <p:nvPr/>
          </p:nvCxnSpPr>
          <p:spPr bwMode="auto">
            <a:xfrm>
              <a:off x="4849" y="2296"/>
              <a:ext cx="0" cy="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59" name="Oval 39"/>
            <p:cNvSpPr>
              <a:spLocks noChangeAspect="1" noChangeArrowheads="1"/>
            </p:cNvSpPr>
            <p:nvPr/>
          </p:nvSpPr>
          <p:spPr bwMode="auto">
            <a:xfrm>
              <a:off x="2552" y="2020"/>
              <a:ext cx="664" cy="276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 type="none" w="sm" len="sm"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i="1" dirty="0" smtClean="0">
                  <a:ea typeface="宋体" charset="-122"/>
                </a:rPr>
                <a:t>X</a:t>
              </a:r>
              <a:r>
                <a:rPr lang="en-US" altLang="zh-CN" sz="1800" b="1" i="1" baseline="-25000" dirty="0" smtClean="0">
                  <a:ea typeface="宋体" charset="-122"/>
                </a:rPr>
                <a:t>i</a:t>
              </a:r>
              <a:endParaRPr lang="en-US" altLang="zh-CN" sz="1800" b="1" i="1" baseline="-25000" dirty="0">
                <a:ea typeface="宋体" charset="-122"/>
              </a:endParaRPr>
            </a:p>
          </p:txBody>
        </p:sp>
        <p:cxnSp>
          <p:nvCxnSpPr>
            <p:cNvPr id="209961" name="AutoShape 41"/>
            <p:cNvCxnSpPr>
              <a:cxnSpLocks noChangeShapeType="1"/>
              <a:stCxn id="209959" idx="4"/>
              <a:endCxn id="209960" idx="0"/>
            </p:cNvCxnSpPr>
            <p:nvPr/>
          </p:nvCxnSpPr>
          <p:spPr bwMode="auto">
            <a:xfrm>
              <a:off x="2884" y="2305"/>
              <a:ext cx="0" cy="2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Oval 47"/>
            <p:cNvSpPr>
              <a:spLocks noChangeArrowheads="1"/>
            </p:cNvSpPr>
            <p:nvPr/>
          </p:nvSpPr>
          <p:spPr bwMode="auto">
            <a:xfrm>
              <a:off x="2343" y="2128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68" name="Oval 48"/>
            <p:cNvSpPr>
              <a:spLocks noChangeArrowheads="1"/>
            </p:cNvSpPr>
            <p:nvPr/>
          </p:nvSpPr>
          <p:spPr bwMode="auto">
            <a:xfrm>
              <a:off x="2239" y="2128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69" name="Oval 49"/>
            <p:cNvSpPr>
              <a:spLocks noChangeArrowheads="1"/>
            </p:cNvSpPr>
            <p:nvPr/>
          </p:nvSpPr>
          <p:spPr bwMode="auto">
            <a:xfrm>
              <a:off x="3471" y="2139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70" name="Oval 50"/>
            <p:cNvSpPr>
              <a:spLocks noChangeArrowheads="1"/>
            </p:cNvSpPr>
            <p:nvPr/>
          </p:nvSpPr>
          <p:spPr bwMode="auto">
            <a:xfrm>
              <a:off x="3367" y="2139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9971" name="Oval 51"/>
            <p:cNvSpPr>
              <a:spLocks noChangeArrowheads="1"/>
            </p:cNvSpPr>
            <p:nvPr/>
          </p:nvSpPr>
          <p:spPr bwMode="auto">
            <a:xfrm>
              <a:off x="3263" y="2139"/>
              <a:ext cx="48" cy="47"/>
            </a:xfrm>
            <a:prstGeom prst="ellipse">
              <a:avLst/>
            </a:prstGeom>
            <a:solidFill>
              <a:srgbClr val="FFFF66">
                <a:alpha val="70000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cxnSp>
        <p:nvCxnSpPr>
          <p:cNvPr id="209979" name="AutoShape 59"/>
          <p:cNvCxnSpPr>
            <a:cxnSpLocks noChangeShapeType="1"/>
          </p:cNvCxnSpPr>
          <p:nvPr/>
        </p:nvCxnSpPr>
        <p:spPr bwMode="auto">
          <a:xfrm>
            <a:off x="1971675" y="4295775"/>
            <a:ext cx="4349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980" name="AutoShape 60"/>
          <p:cNvCxnSpPr>
            <a:cxnSpLocks noChangeShapeType="1"/>
          </p:cNvCxnSpPr>
          <p:nvPr/>
        </p:nvCxnSpPr>
        <p:spPr bwMode="auto">
          <a:xfrm>
            <a:off x="6754813" y="4295775"/>
            <a:ext cx="4016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384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隐马氏模型的数学模型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73238"/>
            <a:ext cx="8208962" cy="446405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隐过程为</a:t>
            </a:r>
            <a:r>
              <a:rPr lang="en-US" altLang="zh-CN" dirty="0" smtClean="0"/>
              <a:t>X={X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MT Extra" pitchFamily="18" charset="2"/>
                <a:sym typeface="MT Extra" pitchFamily="18" charset="2"/>
              </a:rPr>
              <a:t></a:t>
            </a:r>
            <a:r>
              <a:rPr lang="en-US" altLang="zh-CN" dirty="0" smtClean="0"/>
              <a:t>,X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} </a:t>
            </a:r>
          </a:p>
          <a:p>
            <a:pPr eaLnBrk="1" hangingPunct="1"/>
            <a:r>
              <a:rPr lang="zh-CN" altLang="en-US" dirty="0" smtClean="0"/>
              <a:t>观察过程为</a:t>
            </a:r>
            <a:r>
              <a:rPr lang="en-US" altLang="zh-CN" dirty="0" smtClean="0"/>
              <a:t>Y={Y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</a:t>
            </a:r>
            <a:r>
              <a:rPr lang="en-US" altLang="zh-CN" dirty="0" smtClean="0">
                <a:latin typeface="MT Extra" pitchFamily="18" charset="2"/>
                <a:sym typeface="MT Extra" pitchFamily="18" charset="2"/>
              </a:rPr>
              <a:t></a:t>
            </a:r>
            <a:r>
              <a:rPr lang="en-US" altLang="zh-CN" dirty="0" smtClean="0"/>
              <a:t>,Y</a:t>
            </a:r>
            <a:r>
              <a:rPr lang="en-US" altLang="zh-CN" b="1" baseline="-25000" dirty="0" smtClean="0"/>
              <a:t>T</a:t>
            </a:r>
            <a:r>
              <a:rPr lang="en-US" altLang="zh-CN" dirty="0" smtClean="0"/>
              <a:t>}</a:t>
            </a:r>
            <a:r>
              <a:rPr lang="en-US" altLang="zh-CN" i="1" dirty="0" smtClean="0"/>
              <a:t> </a:t>
            </a:r>
          </a:p>
          <a:p>
            <a:pPr eaLnBrk="1" hangingPunct="1"/>
            <a:r>
              <a:rPr lang="zh-CN" altLang="en-US" dirty="0" smtClean="0"/>
              <a:t>模型参数</a:t>
            </a:r>
            <a:r>
              <a:rPr lang="en-US" altLang="zh-CN" b="1" i="1" dirty="0" smtClean="0">
                <a:latin typeface="Symbol" pitchFamily="18" charset="2"/>
              </a:rPr>
              <a:t>l =  </a:t>
            </a:r>
            <a:r>
              <a:rPr lang="en-US" altLang="zh-CN" b="1" dirty="0" smtClean="0">
                <a:latin typeface="Symbol" pitchFamily="18" charset="2"/>
              </a:rPr>
              <a:t>{ </a:t>
            </a:r>
            <a:r>
              <a:rPr lang="en-US" altLang="zh-CN" b="1" i="1" dirty="0" smtClean="0">
                <a:latin typeface="Symbol" pitchFamily="18" charset="2"/>
              </a:rPr>
              <a:t>p ,  </a:t>
            </a:r>
            <a:r>
              <a:rPr lang="en-US" altLang="zh-CN" b="1" i="1" dirty="0" smtClean="0"/>
              <a:t>A</a:t>
            </a:r>
            <a:r>
              <a:rPr lang="zh-CN" altLang="en-US" b="1" i="1" dirty="0" smtClean="0"/>
              <a:t>，</a:t>
            </a:r>
            <a:r>
              <a:rPr lang="en-US" altLang="zh-CN" b="1" i="1" dirty="0" smtClean="0"/>
              <a:t>B </a:t>
            </a:r>
            <a:r>
              <a:rPr lang="en-US" altLang="zh-CN" b="1" dirty="0" smtClean="0">
                <a:latin typeface="Symbol" pitchFamily="18" charset="2"/>
              </a:rPr>
              <a:t>}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初始分布</a:t>
            </a:r>
            <a:r>
              <a:rPr lang="zh-CN" altLang="en-US" b="1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altLang="zh-CN" dirty="0" smtClean="0"/>
              <a:t>=(</a:t>
            </a:r>
            <a:r>
              <a:rPr lang="en-US" altLang="zh-CN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) , </a:t>
            </a:r>
            <a:r>
              <a:rPr lang="en-US" altLang="zh-CN" dirty="0" smtClean="0">
                <a:latin typeface="Symbol" pitchFamily="18" charset="2"/>
                <a:sym typeface="Symbol" pitchFamily="18" charset="2"/>
              </a:rPr>
              <a:t></a:t>
            </a:r>
            <a:r>
              <a:rPr lang="en-US" altLang="zh-CN" baseline="-25000" dirty="0" err="1" smtClean="0">
                <a:latin typeface="宋体" charset="-122"/>
                <a:sym typeface="Symbol" pitchFamily="18" charset="2"/>
              </a:rPr>
              <a:t>i</a:t>
            </a:r>
            <a:r>
              <a:rPr lang="en-US" altLang="zh-CN" dirty="0" smtClean="0"/>
              <a:t>=P{X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}</a:t>
            </a:r>
            <a:r>
              <a:rPr lang="en-US" altLang="zh-CN" baseline="-25000" dirty="0" smtClean="0"/>
              <a:t> </a:t>
            </a:r>
          </a:p>
          <a:p>
            <a:pPr lvl="1" eaLnBrk="1" hangingPunct="1"/>
            <a:r>
              <a:rPr lang="zh-CN" altLang="en-US" dirty="0" smtClean="0"/>
              <a:t>转移矩阵</a:t>
            </a:r>
            <a:r>
              <a:rPr lang="en-US" altLang="zh-CN" b="1" dirty="0" smtClean="0"/>
              <a:t>A</a:t>
            </a:r>
            <a:r>
              <a:rPr lang="en-US" altLang="zh-CN" dirty="0" smtClean="0"/>
              <a:t>= (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), </a:t>
            </a:r>
            <a:r>
              <a:rPr lang="en-US" altLang="zh-CN" dirty="0" err="1" smtClean="0"/>
              <a:t>a</a:t>
            </a:r>
            <a:r>
              <a:rPr lang="en-US" altLang="zh-CN" baseline="-25000" dirty="0" err="1" smtClean="0"/>
              <a:t>ij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P(X</a:t>
            </a:r>
            <a:r>
              <a:rPr lang="en-US" altLang="zh-CN" baseline="-25000" dirty="0" smtClean="0"/>
              <a:t>n+1</a:t>
            </a:r>
            <a:r>
              <a:rPr lang="en-US" altLang="zh-CN" dirty="0" smtClean="0"/>
              <a:t>=j  | 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</a:p>
          <a:p>
            <a:pPr lvl="1" eaLnBrk="1" hangingPunct="1"/>
            <a:r>
              <a:rPr lang="zh-CN" altLang="en-US" dirty="0" smtClean="0"/>
              <a:t>给定某个时间的隐状态的条件下</a:t>
            </a:r>
            <a:r>
              <a:rPr lang="en-US" altLang="zh-CN" dirty="0" smtClean="0"/>
              <a:t>,  </a:t>
            </a:r>
            <a:r>
              <a:rPr lang="zh-CN" altLang="en-US" dirty="0" smtClean="0"/>
              <a:t>观测的分布矩阵</a:t>
            </a:r>
            <a:r>
              <a:rPr lang="en-US" altLang="zh-CN" b="1" dirty="0" smtClean="0"/>
              <a:t>B</a:t>
            </a:r>
            <a:r>
              <a:rPr lang="en-US" altLang="zh-CN" dirty="0" smtClean="0"/>
              <a:t>=(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il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) , </a:t>
            </a:r>
            <a:r>
              <a:rPr lang="en-US" altLang="zh-CN" dirty="0" err="1" smtClean="0"/>
              <a:t>b</a:t>
            </a:r>
            <a:r>
              <a:rPr lang="en-US" altLang="zh-CN" baseline="-25000" dirty="0" err="1" smtClean="0"/>
              <a:t>il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= P(</a:t>
            </a:r>
            <a:r>
              <a:rPr lang="en-US" altLang="zh-CN" dirty="0" err="1" smtClean="0"/>
              <a:t>Y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=l  | 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n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zh-CN" altLang="en-US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解码问题</a:t>
            </a:r>
            <a:r>
              <a:rPr lang="en-US" altLang="zh-CN" smtClean="0"/>
              <a:t>(I)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39087" cy="44878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问题： 给定观测序列                                如何给出隐状态序列</a:t>
            </a:r>
            <a:endParaRPr lang="en-US" altLang="zh-CN" sz="2800" dirty="0" smtClean="0"/>
          </a:p>
          <a:p>
            <a:pPr eaLnBrk="1" hangingPunct="1">
              <a:buFontTx/>
              <a:buNone/>
            </a:pPr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路径最优指：对任意的                               有</a:t>
            </a:r>
            <a:endParaRPr lang="zh-CN" altLang="en-US" sz="2800" b="1" i="1" baseline="-25000" dirty="0" smtClean="0"/>
          </a:p>
        </p:txBody>
      </p:sp>
      <p:graphicFrame>
        <p:nvGraphicFramePr>
          <p:cNvPr id="61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46165"/>
              </p:ext>
            </p:extLst>
          </p:nvPr>
        </p:nvGraphicFramePr>
        <p:xfrm>
          <a:off x="2516981" y="4431593"/>
          <a:ext cx="4110037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5" name="Formula" r:id="rId4" imgW="2072880" imgH="407880" progId="Equation.Ribbit">
                  <p:embed/>
                </p:oleObj>
              </mc:Choice>
              <mc:Fallback>
                <p:oleObj name="Formula" r:id="rId4" imgW="2072880" imgH="407880" progId="Equation.Ribbit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981" y="4431593"/>
                        <a:ext cx="4110037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429124" y="1714488"/>
          <a:ext cx="2357454" cy="313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6" name="Formula" r:id="rId6" imgW="1324800" imgH="176760" progId="Equation.Ribbit">
                  <p:embed/>
                </p:oleObj>
              </mc:Choice>
              <mc:Fallback>
                <p:oleObj name="Formula" r:id="rId6" imgW="1324800" imgH="176760" progId="Equation.Ribbit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4" y="1714488"/>
                        <a:ext cx="2357454" cy="3133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7488" y="2143116"/>
          <a:ext cx="2428892" cy="33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7" name="Formula" r:id="rId8" imgW="1435320" imgH="195840" progId="Equation.Ribbit">
                  <p:embed/>
                </p:oleObj>
              </mc:Choice>
              <mc:Fallback>
                <p:oleObj name="Formula" r:id="rId8" imgW="1435320" imgH="195840" progId="Equation.Ribbit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2143116"/>
                        <a:ext cx="2428892" cy="3307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197418"/>
              </p:ext>
            </p:extLst>
          </p:nvPr>
        </p:nvGraphicFramePr>
        <p:xfrm>
          <a:off x="4580731" y="3709193"/>
          <a:ext cx="23542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8" name="Formula" r:id="rId10" imgW="1390680" imgH="194400" progId="Equation.Ribbit">
                  <p:embed/>
                </p:oleObj>
              </mc:Choice>
              <mc:Fallback>
                <p:oleObj name="Formula" r:id="rId10" imgW="1390680" imgH="194400" progId="Equation.Ribbit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731" y="3709193"/>
                        <a:ext cx="23542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解码问题</a:t>
            </a:r>
            <a:r>
              <a:rPr lang="en-US" altLang="zh-CN" smtClean="0"/>
              <a:t>(II)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629525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由</a:t>
            </a:r>
            <a:r>
              <a:rPr lang="en-US" altLang="zh-CN" sz="2800" dirty="0" smtClean="0"/>
              <a:t>Bayesian</a:t>
            </a:r>
            <a:r>
              <a:rPr lang="zh-CN" altLang="en-US" sz="2800" dirty="0" smtClean="0"/>
              <a:t>公式有</a:t>
            </a:r>
          </a:p>
          <a:p>
            <a:pPr algn="ctr" eaLnBrk="1" hangingPunct="1">
              <a:buFontTx/>
              <a:buNone/>
            </a:pPr>
            <a:endParaRPr lang="zh-CN" altLang="en-US" sz="1200" i="1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又由于序列 </a:t>
            </a:r>
            <a:r>
              <a:rPr lang="en-US" altLang="zh-CN" sz="2800" b="1" dirty="0" smtClean="0"/>
              <a:t>Y </a:t>
            </a:r>
            <a:r>
              <a:rPr lang="zh-CN" altLang="en-US" sz="2800" dirty="0" smtClean="0"/>
              <a:t>给定</a:t>
            </a:r>
            <a:r>
              <a:rPr lang="en-US" altLang="zh-CN" sz="2800" dirty="0" smtClean="0"/>
              <a:t>, </a:t>
            </a:r>
            <a:r>
              <a:rPr lang="zh-CN" altLang="en-US" sz="2800" dirty="0" smtClean="0"/>
              <a:t>问题等价于找最优的</a:t>
            </a:r>
            <a:r>
              <a:rPr lang="en-US" altLang="zh-CN" sz="2800" dirty="0" smtClean="0"/>
              <a:t>X</a:t>
            </a:r>
            <a:r>
              <a:rPr lang="en-US" altLang="zh-CN" sz="2800" baseline="30000" dirty="0" smtClean="0">
                <a:latin typeface="cmsy10" pitchFamily="34" charset="0"/>
              </a:rPr>
              <a:t>0</a:t>
            </a:r>
            <a:r>
              <a:rPr lang="zh-CN" altLang="en-US" sz="2800" dirty="0" smtClean="0"/>
              <a:t>使联合概率     </a:t>
            </a:r>
            <a:r>
              <a:rPr lang="en-US" altLang="zh-CN" sz="2800" dirty="0" smtClean="0"/>
              <a:t>                                </a:t>
            </a:r>
            <a:r>
              <a:rPr lang="zh-CN" altLang="en-US" sz="2800" dirty="0" smtClean="0"/>
              <a:t>最大。</a:t>
            </a:r>
          </a:p>
          <a:p>
            <a:pPr eaLnBrk="1" hangingPunct="1">
              <a:buFontTx/>
              <a:buNone/>
            </a:pPr>
            <a:endParaRPr lang="en-US" altLang="zh-CN" sz="2800" dirty="0" smtClean="0"/>
          </a:p>
        </p:txBody>
      </p:sp>
      <p:graphicFrame>
        <p:nvGraphicFramePr>
          <p:cNvPr id="7170" name="Object 9"/>
          <p:cNvGraphicFramePr>
            <a:graphicFrameLocks noChangeAspect="1"/>
          </p:cNvGraphicFramePr>
          <p:nvPr/>
        </p:nvGraphicFramePr>
        <p:xfrm>
          <a:off x="2390775" y="2752725"/>
          <a:ext cx="421005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Formula" r:id="rId4" imgW="2124720" imgH="605880" progId="Equation.Ribbit">
                  <p:embed/>
                </p:oleObj>
              </mc:Choice>
              <mc:Fallback>
                <p:oleObj name="Formula" r:id="rId4" imgW="2124720" imgH="605880" progId="Equation.Ribbit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752725"/>
                        <a:ext cx="4210050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7422" y="4929198"/>
          <a:ext cx="2906713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Formula" r:id="rId6" imgW="1686600" imgH="176760" progId="Equation.Ribbit">
                  <p:embed/>
                </p:oleObj>
              </mc:Choice>
              <mc:Fallback>
                <p:oleObj name="Formula" r:id="rId6" imgW="1686600" imgH="176760" progId="Equation.Ribbit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4929198"/>
                        <a:ext cx="2906713" cy="303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一个相关问题</a:t>
            </a:r>
            <a:endParaRPr lang="en-US" altLang="zh-CN" b="1" dirty="0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484313"/>
            <a:ext cx="7781925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9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求解过程：一系列的决策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在每个决策步，确定一个</a:t>
            </a:r>
            <a:r>
              <a:rPr lang="en-US" altLang="zh-CN" sz="2400" dirty="0" smtClean="0"/>
              <a:t>xi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还是</a:t>
            </a:r>
            <a:r>
              <a:rPr lang="en-US" altLang="zh-CN" sz="2400" dirty="0" smtClean="0"/>
              <a:t>B</a:t>
            </a: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确定决策项之后，剩下的是求解一个更小的子问题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400" dirty="0" smtClean="0"/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118565"/>
              </p:ext>
            </p:extLst>
          </p:nvPr>
        </p:nvGraphicFramePr>
        <p:xfrm>
          <a:off x="1275556" y="1845469"/>
          <a:ext cx="6592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0" name="Formula" r:id="rId4" imgW="3326400" imgH="254160" progId="Equation.Ribbit">
                  <p:embed/>
                </p:oleObj>
              </mc:Choice>
              <mc:Fallback>
                <p:oleObj name="Formula" r:id="rId4" imgW="3326400" imgH="254160" progId="Equation.Ribbit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556" y="1845469"/>
                        <a:ext cx="65928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Viterbi</a:t>
            </a:r>
            <a:r>
              <a:rPr lang="zh-CN" altLang="en-US" b="1" smtClean="0"/>
              <a:t>算法</a:t>
            </a:r>
            <a:r>
              <a:rPr lang="en-US" altLang="zh-CN" b="1" smtClean="0"/>
              <a:t>(I)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484313"/>
            <a:ext cx="7781925" cy="4464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算法的思想动态规划的递推算法。</a:t>
            </a:r>
            <a:endParaRPr lang="zh-CN" altLang="en-US" sz="9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递推变量为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900" smtClean="0"/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我们有递推公式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endParaRPr lang="zh-CN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400" smtClean="0"/>
              <a:t>以</a:t>
            </a:r>
            <a:r>
              <a:rPr lang="zh-CN" altLang="en-US" sz="2400" smtClean="0">
                <a:latin typeface="Symbol" pitchFamily="18" charset="2"/>
                <a:sym typeface="Symbol" pitchFamily="18" charset="2"/>
              </a:rPr>
              <a:t></a:t>
            </a:r>
            <a:r>
              <a:rPr lang="en-US" altLang="zh-CN" sz="2400" baseline="-25000" smtClean="0">
                <a:sym typeface="Symbol" pitchFamily="18" charset="2"/>
              </a:rPr>
              <a:t>t</a:t>
            </a:r>
            <a:r>
              <a:rPr lang="en-US" altLang="zh-CN" sz="2400" smtClean="0"/>
              <a:t>(i)</a:t>
            </a:r>
            <a:r>
              <a:rPr lang="zh-CN" altLang="en-US" sz="2400" smtClean="0"/>
              <a:t>记录</a:t>
            </a:r>
            <a:r>
              <a:rPr lang="en-US" altLang="zh-CN" sz="2400" smtClean="0"/>
              <a:t>t</a:t>
            </a:r>
            <a:r>
              <a:rPr lang="zh-CN" altLang="en-US" sz="2400" smtClean="0"/>
              <a:t>时刻时使</a:t>
            </a:r>
            <a:r>
              <a:rPr lang="zh-CN" altLang="en-US" sz="2400" smtClean="0">
                <a:latin typeface="Symbol" pitchFamily="18" charset="2"/>
                <a:sym typeface="Symbol" pitchFamily="18" charset="2"/>
              </a:rPr>
              <a:t></a:t>
            </a:r>
            <a:r>
              <a:rPr lang="en-US" altLang="zh-CN" sz="2400" baseline="-25000" smtClean="0">
                <a:sym typeface="Symbol" pitchFamily="18" charset="2"/>
              </a:rPr>
              <a:t>t</a:t>
            </a:r>
            <a:r>
              <a:rPr lang="en-US" altLang="zh-CN" sz="2400" smtClean="0"/>
              <a:t>(j)a</a:t>
            </a:r>
            <a:r>
              <a:rPr lang="en-US" altLang="zh-CN" sz="2400" baseline="-25000" smtClean="0"/>
              <a:t>ji</a:t>
            </a:r>
            <a:r>
              <a:rPr lang="zh-CN" altLang="en-US" sz="2400" smtClean="0"/>
              <a:t>最大的状态</a:t>
            </a:r>
            <a:r>
              <a:rPr lang="en-US" altLang="zh-CN" sz="2400" smtClean="0"/>
              <a:t>j</a:t>
            </a:r>
            <a:r>
              <a:rPr lang="zh-CN" altLang="en-US" sz="2400" smtClean="0"/>
              <a:t>。</a:t>
            </a:r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1403350" y="2492375"/>
          <a:ext cx="65928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4" name="Formula" r:id="rId4" imgW="3326400" imgH="254160" progId="Equation.Ribbit">
                  <p:embed/>
                </p:oleObj>
              </mc:Choice>
              <mc:Fallback>
                <p:oleObj name="Formula" r:id="rId4" imgW="3326400" imgH="25416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92375"/>
                        <a:ext cx="659288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3"/>
          <p:cNvGraphicFramePr>
            <a:graphicFrameLocks noChangeAspect="1"/>
          </p:cNvGraphicFramePr>
          <p:nvPr/>
        </p:nvGraphicFramePr>
        <p:xfrm>
          <a:off x="1258888" y="3716338"/>
          <a:ext cx="69008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55" name="Formula" r:id="rId6" imgW="3481200" imgH="675720" progId="Equation.Ribbit">
                  <p:embed/>
                </p:oleObj>
              </mc:Choice>
              <mc:Fallback>
                <p:oleObj name="Formula" r:id="rId6" imgW="3481200" imgH="675720" progId="Equation.Ribbi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6900862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05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28392</TotalTime>
  <Words>644</Words>
  <Application>Microsoft Macintosh PowerPoint</Application>
  <PresentationFormat>On-screen Show (4:3)</PresentationFormat>
  <Paragraphs>237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cmsy10</vt:lpstr>
      <vt:lpstr>MT Extra</vt:lpstr>
      <vt:lpstr>Symbol</vt:lpstr>
      <vt:lpstr>Tahoma</vt:lpstr>
      <vt:lpstr>宋体</vt:lpstr>
      <vt:lpstr>Arial</vt:lpstr>
      <vt:lpstr>Office 主题</vt:lpstr>
      <vt:lpstr>Formula</vt:lpstr>
      <vt:lpstr>Hidden Markov model and Viterbi’s decoding algorithm</vt:lpstr>
      <vt:lpstr>HMM－韦小宝的骰子</vt:lpstr>
      <vt:lpstr>HMM例1－韦小宝的骰子</vt:lpstr>
      <vt:lpstr>Hidden Markov Models -  HMM</vt:lpstr>
      <vt:lpstr>隐马氏模型的数学模型</vt:lpstr>
      <vt:lpstr>解码问题(I)</vt:lpstr>
      <vt:lpstr>解码问题(II)</vt:lpstr>
      <vt:lpstr>一个相关问题</vt:lpstr>
      <vt:lpstr>Viterbi算法(I)</vt:lpstr>
      <vt:lpstr>Viterbi算法(II)</vt:lpstr>
      <vt:lpstr>Viterbi算法(III)</vt:lpstr>
      <vt:lpstr>Viterbi算法实例(I)</vt:lpstr>
      <vt:lpstr>Viterbi算法实例(II)</vt:lpstr>
      <vt:lpstr>Viterbi算法实例(III)</vt:lpstr>
      <vt:lpstr>参考文献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 Hidden Markov Model 及其应用</dc:title>
  <dc:creator>Minghua Deng</dc:creator>
  <cp:lastModifiedBy>Dongbo</cp:lastModifiedBy>
  <cp:revision>96</cp:revision>
  <cp:lastPrinted>2016-10-09T00:56:08Z</cp:lastPrinted>
  <dcterms:created xsi:type="dcterms:W3CDTF">2013-03-25T14:10:11Z</dcterms:created>
  <dcterms:modified xsi:type="dcterms:W3CDTF">2016-11-28T14:00:45Z</dcterms:modified>
</cp:coreProperties>
</file>