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AB43-8173-49D8-B2DB-B3C32F8C7DE8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E302-7259-447A-9483-A9BA2C015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29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AB43-8173-49D8-B2DB-B3C32F8C7DE8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E302-7259-447A-9483-A9BA2C015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68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AB43-8173-49D8-B2DB-B3C32F8C7DE8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E302-7259-447A-9483-A9BA2C015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40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AB43-8173-49D8-B2DB-B3C32F8C7DE8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E302-7259-447A-9483-A9BA2C015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3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AB43-8173-49D8-B2DB-B3C32F8C7DE8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E302-7259-447A-9483-A9BA2C015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31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AB43-8173-49D8-B2DB-B3C32F8C7DE8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E302-7259-447A-9483-A9BA2C015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55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AB43-8173-49D8-B2DB-B3C32F8C7DE8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E302-7259-447A-9483-A9BA2C015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9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AB43-8173-49D8-B2DB-B3C32F8C7DE8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E302-7259-447A-9483-A9BA2C015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13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AB43-8173-49D8-B2DB-B3C32F8C7DE8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E302-7259-447A-9483-A9BA2C015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32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AB43-8173-49D8-B2DB-B3C32F8C7DE8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E302-7259-447A-9483-A9BA2C015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68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AB43-8173-49D8-B2DB-B3C32F8C7DE8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7E302-7259-447A-9483-A9BA2C015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77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BAB43-8173-49D8-B2DB-B3C32F8C7DE8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7E302-7259-447A-9483-A9BA2C015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4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nary_search_tree" TargetMode="External"/><Relationship Id="rId2" Type="http://schemas.openxmlformats.org/officeDocument/2006/relationships/hyperlink" Target="https://en.wikipedia.org/wiki/Computer_sci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Expected_valu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3984-0269-A049-8DF4-A54E5453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Optimal binary search tree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58169-61A6-BF41-9D99-33CAAEAE8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 </a:t>
            </a:r>
            <a:r>
              <a:rPr lang="en-US" dirty="0">
                <a:hlinkClick r:id="rId2" tooltip="Computer science"/>
              </a:rPr>
              <a:t>computer science</a:t>
            </a:r>
            <a:r>
              <a:rPr lang="en-US" dirty="0"/>
              <a:t>, an </a:t>
            </a:r>
            <a:r>
              <a:rPr lang="en-US" b="1" dirty="0"/>
              <a:t>optimal binary search tree (Optimal BST)</a:t>
            </a:r>
            <a:r>
              <a:rPr lang="en-US" dirty="0"/>
              <a:t>, sometimes called a </a:t>
            </a:r>
            <a:r>
              <a:rPr lang="en-US" b="1" dirty="0"/>
              <a:t>weight-balanced binary tree</a:t>
            </a:r>
            <a:r>
              <a:rPr lang="zh-CN" altLang="en-US" dirty="0"/>
              <a:t>，</a:t>
            </a:r>
            <a:r>
              <a:rPr lang="en-US" dirty="0"/>
              <a:t>is a </a:t>
            </a:r>
            <a:r>
              <a:rPr lang="en-US" dirty="0">
                <a:hlinkClick r:id="rId3" tooltip="Binary search tree"/>
              </a:rPr>
              <a:t>binary search tree</a:t>
            </a:r>
            <a:r>
              <a:rPr lang="en-US" dirty="0"/>
              <a:t> which provides the smallest possible search time (or </a:t>
            </a:r>
            <a:r>
              <a:rPr lang="en-US" dirty="0">
                <a:hlinkClick r:id="rId4" tooltip="Expected value"/>
              </a:rPr>
              <a:t>expected search time</a:t>
            </a:r>
            <a:r>
              <a:rPr lang="en-US" dirty="0"/>
              <a:t>) for a given sequence of accesses (or access probabilities). 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5803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742503" y="2625584"/>
            <a:ext cx="606829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900146" y="3560766"/>
            <a:ext cx="606829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514200" y="3594017"/>
            <a:ext cx="606829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116302" y="4932365"/>
            <a:ext cx="606829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121029" y="4932365"/>
            <a:ext cx="606829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877705" y="4932365"/>
            <a:ext cx="606829" cy="64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4" idx="3"/>
            <a:endCxn id="5" idx="7"/>
          </p:cNvCxnSpPr>
          <p:nvPr/>
        </p:nvCxnSpPr>
        <p:spPr>
          <a:xfrm flipH="1">
            <a:off x="5418107" y="3171926"/>
            <a:ext cx="413264" cy="4825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5"/>
            <a:endCxn id="6" idx="1"/>
          </p:cNvCxnSpPr>
          <p:nvPr/>
        </p:nvCxnSpPr>
        <p:spPr>
          <a:xfrm>
            <a:off x="6260464" y="3171926"/>
            <a:ext cx="342604" cy="5158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3"/>
            <a:endCxn id="10" idx="0"/>
          </p:cNvCxnSpPr>
          <p:nvPr/>
        </p:nvCxnSpPr>
        <p:spPr>
          <a:xfrm flipH="1">
            <a:off x="6181120" y="4140359"/>
            <a:ext cx="421948" cy="7920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5"/>
            <a:endCxn id="8" idx="0"/>
          </p:cNvCxnSpPr>
          <p:nvPr/>
        </p:nvCxnSpPr>
        <p:spPr>
          <a:xfrm>
            <a:off x="7032161" y="4140359"/>
            <a:ext cx="392283" cy="7920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  <a:stCxn id="7" idx="0"/>
            <a:endCxn id="5" idx="3"/>
          </p:cNvCxnSpPr>
          <p:nvPr/>
        </p:nvCxnSpPr>
        <p:spPr>
          <a:xfrm flipV="1">
            <a:off x="4419717" y="4107108"/>
            <a:ext cx="569297" cy="8252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41642"/>
              </p:ext>
            </p:extLst>
          </p:nvPr>
        </p:nvGraphicFramePr>
        <p:xfrm>
          <a:off x="1666790" y="844456"/>
          <a:ext cx="859212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447">
                  <a:extLst>
                    <a:ext uri="{9D8B030D-6E8A-4147-A177-3AD203B41FA5}">
                      <a16:colId xmlns:a16="http://schemas.microsoft.com/office/drawing/2014/main" val="3412488922"/>
                    </a:ext>
                  </a:extLst>
                </a:gridCol>
                <a:gridCol w="1227447">
                  <a:extLst>
                    <a:ext uri="{9D8B030D-6E8A-4147-A177-3AD203B41FA5}">
                      <a16:colId xmlns:a16="http://schemas.microsoft.com/office/drawing/2014/main" val="3301584119"/>
                    </a:ext>
                  </a:extLst>
                </a:gridCol>
                <a:gridCol w="1227447">
                  <a:extLst>
                    <a:ext uri="{9D8B030D-6E8A-4147-A177-3AD203B41FA5}">
                      <a16:colId xmlns:a16="http://schemas.microsoft.com/office/drawing/2014/main" val="1674975678"/>
                    </a:ext>
                  </a:extLst>
                </a:gridCol>
                <a:gridCol w="1227447">
                  <a:extLst>
                    <a:ext uri="{9D8B030D-6E8A-4147-A177-3AD203B41FA5}">
                      <a16:colId xmlns:a16="http://schemas.microsoft.com/office/drawing/2014/main" val="616915033"/>
                    </a:ext>
                  </a:extLst>
                </a:gridCol>
                <a:gridCol w="1227447">
                  <a:extLst>
                    <a:ext uri="{9D8B030D-6E8A-4147-A177-3AD203B41FA5}">
                      <a16:colId xmlns:a16="http://schemas.microsoft.com/office/drawing/2014/main" val="470342811"/>
                    </a:ext>
                  </a:extLst>
                </a:gridCol>
                <a:gridCol w="1227447">
                  <a:extLst>
                    <a:ext uri="{9D8B030D-6E8A-4147-A177-3AD203B41FA5}">
                      <a16:colId xmlns:a16="http://schemas.microsoft.com/office/drawing/2014/main" val="2764543625"/>
                    </a:ext>
                  </a:extLst>
                </a:gridCol>
                <a:gridCol w="1227447">
                  <a:extLst>
                    <a:ext uri="{9D8B030D-6E8A-4147-A177-3AD203B41FA5}">
                      <a16:colId xmlns:a16="http://schemas.microsoft.com/office/drawing/2014/main" val="111830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97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Frequency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35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71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333561"/>
              </p:ext>
            </p:extLst>
          </p:nvPr>
        </p:nvGraphicFramePr>
        <p:xfrm>
          <a:off x="743528" y="1866823"/>
          <a:ext cx="4485180" cy="426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40">
                  <a:extLst>
                    <a:ext uri="{9D8B030D-6E8A-4147-A177-3AD203B41FA5}">
                      <a16:colId xmlns:a16="http://schemas.microsoft.com/office/drawing/2014/main" val="3524057200"/>
                    </a:ext>
                  </a:extLst>
                </a:gridCol>
                <a:gridCol w="640740">
                  <a:extLst>
                    <a:ext uri="{9D8B030D-6E8A-4147-A177-3AD203B41FA5}">
                      <a16:colId xmlns:a16="http://schemas.microsoft.com/office/drawing/2014/main" val="1297615075"/>
                    </a:ext>
                  </a:extLst>
                </a:gridCol>
                <a:gridCol w="640740">
                  <a:extLst>
                    <a:ext uri="{9D8B030D-6E8A-4147-A177-3AD203B41FA5}">
                      <a16:colId xmlns:a16="http://schemas.microsoft.com/office/drawing/2014/main" val="1178583349"/>
                    </a:ext>
                  </a:extLst>
                </a:gridCol>
                <a:gridCol w="640740">
                  <a:extLst>
                    <a:ext uri="{9D8B030D-6E8A-4147-A177-3AD203B41FA5}">
                      <a16:colId xmlns:a16="http://schemas.microsoft.com/office/drawing/2014/main" val="2985325160"/>
                    </a:ext>
                  </a:extLst>
                </a:gridCol>
                <a:gridCol w="640740">
                  <a:extLst>
                    <a:ext uri="{9D8B030D-6E8A-4147-A177-3AD203B41FA5}">
                      <a16:colId xmlns:a16="http://schemas.microsoft.com/office/drawing/2014/main" val="134310982"/>
                    </a:ext>
                  </a:extLst>
                </a:gridCol>
                <a:gridCol w="640740">
                  <a:extLst>
                    <a:ext uri="{9D8B030D-6E8A-4147-A177-3AD203B41FA5}">
                      <a16:colId xmlns:a16="http://schemas.microsoft.com/office/drawing/2014/main" val="1888827779"/>
                    </a:ext>
                  </a:extLst>
                </a:gridCol>
                <a:gridCol w="640740">
                  <a:extLst>
                    <a:ext uri="{9D8B030D-6E8A-4147-A177-3AD203B41FA5}">
                      <a16:colId xmlns:a16="http://schemas.microsoft.com/office/drawing/2014/main" val="1529350994"/>
                    </a:ext>
                  </a:extLst>
                </a:gridCol>
              </a:tblGrid>
              <a:tr h="60971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197746"/>
                  </a:ext>
                </a:extLst>
              </a:tr>
              <a:tr h="609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593168"/>
                  </a:ext>
                </a:extLst>
              </a:tr>
              <a:tr h="609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354305"/>
                  </a:ext>
                </a:extLst>
              </a:tr>
              <a:tr h="609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17318"/>
                  </a:ext>
                </a:extLst>
              </a:tr>
              <a:tr h="609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2184170"/>
                  </a:ext>
                </a:extLst>
              </a:tr>
              <a:tr h="609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050782"/>
                  </a:ext>
                </a:extLst>
              </a:tr>
              <a:tr h="609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30795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094229"/>
              </p:ext>
            </p:extLst>
          </p:nvPr>
        </p:nvGraphicFramePr>
        <p:xfrm>
          <a:off x="1172094" y="578350"/>
          <a:ext cx="859212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447">
                  <a:extLst>
                    <a:ext uri="{9D8B030D-6E8A-4147-A177-3AD203B41FA5}">
                      <a16:colId xmlns:a16="http://schemas.microsoft.com/office/drawing/2014/main" val="3412488922"/>
                    </a:ext>
                  </a:extLst>
                </a:gridCol>
                <a:gridCol w="1227447">
                  <a:extLst>
                    <a:ext uri="{9D8B030D-6E8A-4147-A177-3AD203B41FA5}">
                      <a16:colId xmlns:a16="http://schemas.microsoft.com/office/drawing/2014/main" val="3301584119"/>
                    </a:ext>
                  </a:extLst>
                </a:gridCol>
                <a:gridCol w="1227447">
                  <a:extLst>
                    <a:ext uri="{9D8B030D-6E8A-4147-A177-3AD203B41FA5}">
                      <a16:colId xmlns:a16="http://schemas.microsoft.com/office/drawing/2014/main" val="1674975678"/>
                    </a:ext>
                  </a:extLst>
                </a:gridCol>
                <a:gridCol w="1227447">
                  <a:extLst>
                    <a:ext uri="{9D8B030D-6E8A-4147-A177-3AD203B41FA5}">
                      <a16:colId xmlns:a16="http://schemas.microsoft.com/office/drawing/2014/main" val="616915033"/>
                    </a:ext>
                  </a:extLst>
                </a:gridCol>
                <a:gridCol w="1227447">
                  <a:extLst>
                    <a:ext uri="{9D8B030D-6E8A-4147-A177-3AD203B41FA5}">
                      <a16:colId xmlns:a16="http://schemas.microsoft.com/office/drawing/2014/main" val="470342811"/>
                    </a:ext>
                  </a:extLst>
                </a:gridCol>
                <a:gridCol w="1227447">
                  <a:extLst>
                    <a:ext uri="{9D8B030D-6E8A-4147-A177-3AD203B41FA5}">
                      <a16:colId xmlns:a16="http://schemas.microsoft.com/office/drawing/2014/main" val="2764543625"/>
                    </a:ext>
                  </a:extLst>
                </a:gridCol>
                <a:gridCol w="1227447">
                  <a:extLst>
                    <a:ext uri="{9D8B030D-6E8A-4147-A177-3AD203B41FA5}">
                      <a16:colId xmlns:a16="http://schemas.microsoft.com/office/drawing/2014/main" val="111830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977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Frequency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3581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409377"/>
              </p:ext>
            </p:extLst>
          </p:nvPr>
        </p:nvGraphicFramePr>
        <p:xfrm>
          <a:off x="5676207" y="1866823"/>
          <a:ext cx="4485180" cy="426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40">
                  <a:extLst>
                    <a:ext uri="{9D8B030D-6E8A-4147-A177-3AD203B41FA5}">
                      <a16:colId xmlns:a16="http://schemas.microsoft.com/office/drawing/2014/main" val="932961799"/>
                    </a:ext>
                  </a:extLst>
                </a:gridCol>
                <a:gridCol w="640740">
                  <a:extLst>
                    <a:ext uri="{9D8B030D-6E8A-4147-A177-3AD203B41FA5}">
                      <a16:colId xmlns:a16="http://schemas.microsoft.com/office/drawing/2014/main" val="1146014183"/>
                    </a:ext>
                  </a:extLst>
                </a:gridCol>
                <a:gridCol w="640740">
                  <a:extLst>
                    <a:ext uri="{9D8B030D-6E8A-4147-A177-3AD203B41FA5}">
                      <a16:colId xmlns:a16="http://schemas.microsoft.com/office/drawing/2014/main" val="4243494162"/>
                    </a:ext>
                  </a:extLst>
                </a:gridCol>
                <a:gridCol w="640740">
                  <a:extLst>
                    <a:ext uri="{9D8B030D-6E8A-4147-A177-3AD203B41FA5}">
                      <a16:colId xmlns:a16="http://schemas.microsoft.com/office/drawing/2014/main" val="162072315"/>
                    </a:ext>
                  </a:extLst>
                </a:gridCol>
                <a:gridCol w="640740">
                  <a:extLst>
                    <a:ext uri="{9D8B030D-6E8A-4147-A177-3AD203B41FA5}">
                      <a16:colId xmlns:a16="http://schemas.microsoft.com/office/drawing/2014/main" val="1301443417"/>
                    </a:ext>
                  </a:extLst>
                </a:gridCol>
                <a:gridCol w="640740">
                  <a:extLst>
                    <a:ext uri="{9D8B030D-6E8A-4147-A177-3AD203B41FA5}">
                      <a16:colId xmlns:a16="http://schemas.microsoft.com/office/drawing/2014/main" val="4109981259"/>
                    </a:ext>
                  </a:extLst>
                </a:gridCol>
                <a:gridCol w="640740">
                  <a:extLst>
                    <a:ext uri="{9D8B030D-6E8A-4147-A177-3AD203B41FA5}">
                      <a16:colId xmlns:a16="http://schemas.microsoft.com/office/drawing/2014/main" val="3340204585"/>
                    </a:ext>
                  </a:extLst>
                </a:gridCol>
              </a:tblGrid>
              <a:tr h="60971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979306"/>
                  </a:ext>
                </a:extLst>
              </a:tr>
              <a:tr h="609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226203"/>
                  </a:ext>
                </a:extLst>
              </a:tr>
              <a:tr h="609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874919"/>
                  </a:ext>
                </a:extLst>
              </a:tr>
              <a:tr h="609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155757"/>
                  </a:ext>
                </a:extLst>
              </a:tr>
              <a:tr h="609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402246"/>
                  </a:ext>
                </a:extLst>
              </a:tr>
              <a:tr h="609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983724"/>
                  </a:ext>
                </a:extLst>
              </a:tr>
              <a:tr h="609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353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392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10040</TotalTime>
  <Words>184</Words>
  <Application>Microsoft Macintosh PowerPoint</Application>
  <PresentationFormat>Widescreen</PresentationFormat>
  <Paragraphs>132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Optimal binary search tree problem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weiguozheng</dc:creator>
  <cp:lastModifiedBy>D Bu</cp:lastModifiedBy>
  <cp:revision>7</cp:revision>
  <dcterms:created xsi:type="dcterms:W3CDTF">2018-12-05T08:53:23Z</dcterms:created>
  <dcterms:modified xsi:type="dcterms:W3CDTF">2021-03-31T05:03:49Z</dcterms:modified>
</cp:coreProperties>
</file>