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464" autoAdjust="0"/>
  </p:normalViewPr>
  <p:slideViewPr>
    <p:cSldViewPr snapToGrid="0">
      <p:cViewPr varScale="1">
        <p:scale>
          <a:sx n="69" d="100"/>
          <a:sy n="69" d="100"/>
        </p:scale>
        <p:origin x="4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GL-Demo/lesson%202/lesson%202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GL-Demo/lesson%203/lesson%20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GL-Demo/lesson%203/lesson%203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GL-Demo/lesson%203/lesson%203-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localhost/WebGL-Demo/lesson%205/lesson%205%20dem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localhost/WebGL-Demo/lesson%207/lesson%207%20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doob" TargetMode="External"/><Relationship Id="rId2" Type="http://schemas.openxmlformats.org/officeDocument/2006/relationships/hyperlink" Target="http://mrdoo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WebGL-Demo/use-three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API" TargetMode="External"/><Relationship Id="rId2" Type="http://schemas.openxmlformats.org/officeDocument/2006/relationships/hyperlink" Target="http://zh.wikipedia.org/wiki/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h.wikipedia.org/wiki/%E6%8F%92%E4%BB%B6" TargetMode="External"/><Relationship Id="rId4" Type="http://schemas.openxmlformats.org/officeDocument/2006/relationships/hyperlink" Target="http://zh.wikipedia.org/wiki/%E4%B8%89%E7%BB%B4%E8%AE%A1%E7%AE%97%E6%9C%BA%E5%9B%BE%E5%BD%A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0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en-US" altLang="zh-CN" dirty="0"/>
              <a:t>&lt;script type="x-</a:t>
            </a:r>
            <a:r>
              <a:rPr lang="en-US" altLang="zh-CN" dirty="0" err="1"/>
              <a:t>shader</a:t>
            </a:r>
            <a:r>
              <a:rPr lang="en-US" altLang="zh-CN" dirty="0"/>
              <a:t>/x-fragment" id='</a:t>
            </a:r>
            <a:r>
              <a:rPr lang="en-US" altLang="zh-CN" dirty="0" err="1"/>
              <a:t>shader-fs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 precision medium </a:t>
            </a:r>
            <a:r>
              <a:rPr lang="en-US" altLang="zh-CN" dirty="0" smtClean="0"/>
              <a:t>float;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void main(void){</a:t>
            </a:r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gl_FragColor</a:t>
            </a:r>
            <a:r>
              <a:rPr lang="en-US" altLang="zh-CN" dirty="0" smtClean="0"/>
              <a:t>=vec4(1.0,1.0,1.0,1.0);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&lt;/script&gt;</a:t>
            </a:r>
            <a:r>
              <a:rPr lang="zh-CN" altLang="en-US" dirty="0" smtClean="0"/>
              <a:t>以上是创建片段着色器源代码，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保存的片段的颜色信息，</a:t>
            </a:r>
            <a:r>
              <a:rPr lang="en-US" altLang="zh-CN" dirty="0" smtClean="0"/>
              <a:t>precision medium float </a:t>
            </a:r>
            <a:r>
              <a:rPr lang="zh-CN" altLang="en-US" dirty="0" smtClean="0"/>
              <a:t>定义浮点类型数据的精度。</a:t>
            </a:r>
            <a:r>
              <a:rPr lang="en-US" altLang="zh-CN" dirty="0"/>
              <a:t>v</a:t>
            </a:r>
            <a:r>
              <a:rPr lang="en-US" altLang="zh-CN" dirty="0" smtClean="0"/>
              <a:t>ec4</a:t>
            </a:r>
            <a:r>
              <a:rPr lang="zh-CN" altLang="en-US" dirty="0" smtClean="0"/>
              <a:t>中的四个参数类似于</a:t>
            </a:r>
            <a:r>
              <a:rPr lang="en-US" altLang="zh-CN" dirty="0" smtClean="0"/>
              <a:t>RGBA</a:t>
            </a:r>
            <a:r>
              <a:rPr lang="zh-CN" altLang="en-US" dirty="0" smtClean="0"/>
              <a:t>的百分比。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75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385589"/>
            <a:ext cx="5492112" cy="609709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window.onload</a:t>
            </a:r>
            <a:r>
              <a:rPr lang="en-US" altLang="zh-CN" dirty="0"/>
              <a:t>=function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canvas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smtClean="0"/>
              <a:t>canvas");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gl</a:t>
            </a:r>
            <a:r>
              <a:rPr lang="en-US" altLang="zh-CN" dirty="0"/>
              <a:t> = </a:t>
            </a:r>
            <a:r>
              <a:rPr lang="en-US" altLang="zh-CN" dirty="0" err="1"/>
              <a:t>initWebGL</a:t>
            </a:r>
            <a:r>
              <a:rPr lang="en-US" altLang="zh-CN" dirty="0"/>
              <a:t>(canvas);      // Initialize the GL context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// Only continue if </a:t>
            </a:r>
            <a:r>
              <a:rPr lang="en-US" altLang="zh-CN" dirty="0" err="1"/>
              <a:t>WebGL</a:t>
            </a:r>
            <a:r>
              <a:rPr lang="en-US" altLang="zh-CN" dirty="0"/>
              <a:t> is available and working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if (</a:t>
            </a:r>
            <a:r>
              <a:rPr lang="en-US" altLang="zh-CN" dirty="0" err="1"/>
              <a:t>gl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gl.clearColor</a:t>
            </a:r>
            <a:r>
              <a:rPr lang="en-US" altLang="zh-CN" dirty="0"/>
              <a:t>(0.0, 0.0, 0.0, 1.0);                      // Set clear color to black, fully opaque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gl.enable</a:t>
            </a:r>
            <a:r>
              <a:rPr lang="en-US" altLang="zh-CN" dirty="0"/>
              <a:t>(</a:t>
            </a:r>
            <a:r>
              <a:rPr lang="en-US" altLang="zh-CN" dirty="0" err="1"/>
              <a:t>gl.DEPTH_TEST</a:t>
            </a:r>
            <a:r>
              <a:rPr lang="en-US" altLang="zh-CN" dirty="0"/>
              <a:t>);                               // Enable depth testing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gl.depthFunc</a:t>
            </a:r>
            <a:r>
              <a:rPr lang="en-US" altLang="zh-CN" dirty="0"/>
              <a:t>(</a:t>
            </a:r>
            <a:r>
              <a:rPr lang="en-US" altLang="zh-CN" dirty="0" err="1"/>
              <a:t>gl.LEQUAL</a:t>
            </a:r>
            <a:r>
              <a:rPr lang="en-US" altLang="zh-CN" dirty="0"/>
              <a:t>);                                // Near things obscure far things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gl.clear</a:t>
            </a:r>
            <a:r>
              <a:rPr lang="en-US" altLang="zh-CN" dirty="0"/>
              <a:t>(</a:t>
            </a:r>
            <a:r>
              <a:rPr lang="en-US" altLang="zh-CN" dirty="0" err="1"/>
              <a:t>gl.COLOR_BUFFER_BIT|gl.DEPTH_BUFFER_BIT</a:t>
            </a:r>
            <a:r>
              <a:rPr lang="en-US" altLang="zh-CN" dirty="0"/>
              <a:t>);      // Clear the color as well as the depth buffer.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initShaders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initBuffers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setInterval</a:t>
            </a:r>
            <a:r>
              <a:rPr lang="en-US" altLang="zh-CN" dirty="0"/>
              <a:t>(drawScene,15);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drawScene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3517" y="385589"/>
            <a:ext cx="3591486" cy="565577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左边是初始化函数，大致流程为初始化</a:t>
            </a:r>
            <a:r>
              <a:rPr lang="en-US" altLang="zh-CN" sz="2800" dirty="0" err="1" smtClean="0"/>
              <a:t>WebGL</a:t>
            </a:r>
            <a:r>
              <a:rPr lang="zh-CN" altLang="en-US" sz="2800" dirty="0" smtClean="0"/>
              <a:t>，生成一个</a:t>
            </a:r>
            <a:r>
              <a:rPr lang="en-US" altLang="zh-CN" sz="2800" dirty="0" err="1" smtClean="0"/>
              <a:t>WebGLRenderingContext</a:t>
            </a:r>
            <a:r>
              <a:rPr lang="zh-CN" altLang="en-US" sz="2800" dirty="0" smtClean="0"/>
              <a:t>的对象，设置背景为黑色，</a:t>
            </a:r>
            <a:r>
              <a:rPr lang="zh-CN" altLang="en-US" sz="2800" dirty="0"/>
              <a:t>启用深度缓冲的</a:t>
            </a:r>
            <a:r>
              <a:rPr lang="zh-CN" altLang="en-US" sz="2800" dirty="0" smtClean="0"/>
              <a:t>更新，清除其中的颜色。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然后初始化着色器，初始化缓冲区，绘制场景。</a:t>
            </a:r>
            <a:endParaRPr lang="en-US" altLang="zh-CN" sz="2800" dirty="0" smtClean="0"/>
          </a:p>
          <a:p>
            <a:r>
              <a:rPr lang="zh-CN" altLang="en-US" sz="2800" dirty="0" smtClean="0">
                <a:hlinkClick r:id="rId2"/>
              </a:rPr>
              <a:t>看示例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274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有两种方式，分别是</a:t>
            </a:r>
            <a:r>
              <a:rPr lang="en-US" altLang="zh-CN" dirty="0" err="1" smtClean="0"/>
              <a:t>drawArrays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drawElements</a:t>
            </a:r>
            <a:r>
              <a:rPr lang="zh-CN" altLang="en-US" dirty="0" smtClean="0"/>
              <a:t>，都只支持画三种形状，点、线、三角形，</a:t>
            </a:r>
            <a:endParaRPr lang="en-US" altLang="zh-CN" dirty="0" smtClean="0"/>
          </a:p>
          <a:p>
            <a:r>
              <a:rPr lang="en-US" altLang="zh-CN" dirty="0" err="1" smtClean="0"/>
              <a:t>drawArrays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mode,Glist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first,count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传入第一个参数为绘制模式，第二个参数为选择顶点数据数组中哪个索引作为第一个索引，第三个参数为顶点数量。</a:t>
            </a:r>
            <a:endParaRPr lang="en-US" altLang="zh-CN" dirty="0" smtClean="0"/>
          </a:p>
          <a:p>
            <a:r>
              <a:rPr lang="en-US" altLang="zh-CN" dirty="0" err="1" smtClean="0"/>
              <a:t>drawElements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mode,count,type,offset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传入第一个参数和</a:t>
            </a:r>
            <a:r>
              <a:rPr lang="en-US" altLang="zh-CN" dirty="0" err="1" smtClean="0"/>
              <a:t>drawArrays</a:t>
            </a:r>
            <a:r>
              <a:rPr lang="zh-CN" altLang="en-US" dirty="0" smtClean="0"/>
              <a:t>的一样，第二个参数为顶点数量，第三个参数定义元素索引的类型，可指定为</a:t>
            </a:r>
            <a:r>
              <a:rPr lang="en-US" altLang="zh-CN" dirty="0" err="1" smtClean="0"/>
              <a:t>gl.UNSIGNED_BYTE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gl.ENSIGNED_SHORT</a:t>
            </a:r>
            <a:r>
              <a:rPr lang="zh-CN" altLang="en-US" dirty="0" smtClean="0"/>
              <a:t>，第四个参数为绑定到</a:t>
            </a:r>
            <a:r>
              <a:rPr lang="en-US" altLang="zh-CN" dirty="0" err="1" smtClean="0"/>
              <a:t>gl.ELEMENT_ARRAY_BUFFER</a:t>
            </a:r>
            <a:r>
              <a:rPr lang="zh-CN" altLang="en-US" dirty="0" smtClean="0"/>
              <a:t>中缓冲的偏移量。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50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如下：</a:t>
            </a:r>
            <a:endParaRPr lang="en-US" altLang="zh-CN" dirty="0"/>
          </a:p>
          <a:p>
            <a:r>
              <a:rPr lang="en-US" altLang="zh-CN" dirty="0" err="1"/>
              <a:t>gl.POINTS</a:t>
            </a:r>
            <a:endParaRPr lang="en-US" altLang="zh-CN" dirty="0"/>
          </a:p>
          <a:p>
            <a:r>
              <a:rPr lang="en-US" altLang="zh-CN" dirty="0" err="1"/>
              <a:t>gl.LINES</a:t>
            </a:r>
            <a:endParaRPr lang="en-US" altLang="zh-CN" dirty="0"/>
          </a:p>
          <a:p>
            <a:r>
              <a:rPr lang="en-US" altLang="zh-CN" dirty="0" err="1"/>
              <a:t>gl.LINE_LOOP</a:t>
            </a:r>
            <a:endParaRPr lang="en-US" altLang="zh-CN" dirty="0"/>
          </a:p>
          <a:p>
            <a:r>
              <a:rPr lang="en-US" altLang="zh-CN" dirty="0" err="1"/>
              <a:t>gl.LINE_STRIP</a:t>
            </a:r>
            <a:endParaRPr lang="en-US" altLang="zh-CN" dirty="0"/>
          </a:p>
          <a:p>
            <a:r>
              <a:rPr lang="en-US" altLang="zh-CN" dirty="0" err="1"/>
              <a:t>gl.TRIANGLE</a:t>
            </a:r>
            <a:endParaRPr lang="en-US" altLang="zh-CN" dirty="0"/>
          </a:p>
          <a:p>
            <a:r>
              <a:rPr lang="en-US" altLang="zh-CN" dirty="0" err="1"/>
              <a:t>gl.TRIANGLE_STRIP</a:t>
            </a:r>
            <a:endParaRPr lang="en-US" altLang="zh-CN" dirty="0"/>
          </a:p>
          <a:p>
            <a:r>
              <a:rPr lang="en-US" altLang="zh-CN" dirty="0" err="1"/>
              <a:t>gl.TRIANGLE_FAN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看示例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个绘制函数的区别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drawElements</a:t>
            </a:r>
            <a:r>
              <a:rPr lang="zh-CN" altLang="en-US" dirty="0" smtClean="0"/>
              <a:t>时，需要额外的顶点索引数组，同时使用的内存也会比</a:t>
            </a:r>
            <a:r>
              <a:rPr lang="en-US" altLang="zh-CN" dirty="0" err="1" smtClean="0"/>
              <a:t>drawArrays</a:t>
            </a:r>
            <a:r>
              <a:rPr lang="zh-CN" altLang="en-US" dirty="0" smtClean="0"/>
              <a:t>少。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看示例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变换流水线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881807" cy="5015695"/>
          </a:xfrm>
        </p:spPr>
      </p:pic>
    </p:spTree>
    <p:extLst>
      <p:ext uri="{BB962C8B-B14F-4D97-AF65-F5344CB8AC3E}">
        <p14:creationId xmlns:p14="http://schemas.microsoft.com/office/powerpoint/2010/main" val="378765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597"/>
          </a:xfrm>
        </p:spPr>
        <p:txBody>
          <a:bodyPr/>
          <a:lstStyle/>
          <a:p>
            <a:r>
              <a:rPr lang="zh-CN" altLang="en-US" dirty="0" smtClean="0"/>
              <a:t>变换类型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/>
          <a:lstStyle/>
          <a:p>
            <a:r>
              <a:rPr lang="zh-CN" altLang="en-US" dirty="0" smtClean="0"/>
              <a:t>上图是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中变换流水线的处理过程。处理时需要用到</a:t>
            </a:r>
            <a:r>
              <a:rPr lang="en-US" altLang="zh-CN" dirty="0" err="1" smtClean="0"/>
              <a:t>glMatrix</a:t>
            </a:r>
            <a:r>
              <a:rPr lang="en-US" altLang="zh-CN" dirty="0" smtClean="0"/>
              <a:t> JavaScript</a:t>
            </a:r>
            <a:r>
              <a:rPr lang="zh-CN" altLang="en-US" dirty="0" smtClean="0"/>
              <a:t>库来处理矩阵变换。</a:t>
            </a:r>
            <a:endParaRPr lang="en-US" altLang="zh-CN" dirty="0" smtClean="0"/>
          </a:p>
          <a:p>
            <a:r>
              <a:rPr lang="zh-CN" altLang="en-US" dirty="0" smtClean="0"/>
              <a:t>之前示例中没有执行过变换操作，因此载入的</a:t>
            </a:r>
            <a:r>
              <a:rPr lang="en-US" altLang="zh-CN" dirty="0" err="1" smtClean="0"/>
              <a:t>WebGLBuffer</a:t>
            </a:r>
            <a:r>
              <a:rPr lang="zh-CN" altLang="en-US" dirty="0" smtClean="0"/>
              <a:t>对象的顶点坐标与它们的最终坐标相对应。现在我们先在用户坐标系中建立模型，然后经过变换，将它们放在一个世界坐标系中。</a:t>
            </a:r>
            <a:endParaRPr lang="en-US" altLang="zh-CN" dirty="0" smtClean="0"/>
          </a:p>
          <a:p>
            <a:r>
              <a:rPr lang="zh-CN" altLang="en-US" dirty="0" smtClean="0"/>
              <a:t>通常我们使用到的变换有四种：模型变换、视图变换、模型视图变换、投影变换。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	</a:t>
            </a:r>
            <a:r>
              <a:rPr lang="zh-CN" altLang="en-US" dirty="0" smtClean="0"/>
              <a:t>模型变换：确定模型在世界坐标系统中的位置和方向。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	</a:t>
            </a:r>
            <a:r>
              <a:rPr lang="zh-CN" altLang="en-US" dirty="0" smtClean="0"/>
              <a:t>视图变换：确定“虚拟”照相机中的位置和方向。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模型视图变换：例如相机和模型都在原点位置，默认相机是朝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轴负方向，那么模型朝负方向与相机正方向移动的效果是一致的。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mat4.translate(</a:t>
            </a:r>
            <a:r>
              <a:rPr lang="en-US" altLang="zh-CN" dirty="0" err="1" smtClean="0"/>
              <a:t>modelViewMatrix</a:t>
            </a:r>
            <a:r>
              <a:rPr lang="en-US" altLang="zh-CN" dirty="0" smtClean="0"/>
              <a:t>,[0,0,-10],</a:t>
            </a:r>
            <a:r>
              <a:rPr lang="en-US" altLang="zh-CN" dirty="0" err="1" smtClean="0"/>
              <a:t>modelViewMatrix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94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821373"/>
            <a:ext cx="8596668" cy="2219989"/>
          </a:xfrm>
        </p:spPr>
        <p:txBody>
          <a:bodyPr/>
          <a:lstStyle/>
          <a:p>
            <a:r>
              <a:rPr lang="zh-CN" altLang="en-US" dirty="0" smtClean="0"/>
              <a:t>投影变换：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正交投影，模型不因相机的远近而影响显示中的大小。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透视投影，提供比较真实的场景。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mat.perspective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fvoy,aspect,near,far,projectViewMatrix</a:t>
            </a:r>
            <a:r>
              <a:rPr lang="en-US" altLang="zh-CN" dirty="0" smtClean="0"/>
              <a:t>);</a:t>
            </a:r>
          </a:p>
        </p:txBody>
      </p:sp>
      <p:pic>
        <p:nvPicPr>
          <p:cNvPr id="1026" name="Picture 2" descr="http://static.oschina.net/uploads/img/201403/28210109_La5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815951"/>
            <a:ext cx="52959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oschina.net/uploads/img/201403/28210109_oX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2" y="815951"/>
            <a:ext cx="4636116" cy="2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4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矩阵相乘时，顺序颠倒后不会获得相同的结果。因此先平移再旋转和先旋转再平移获得的结果不一样。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看示例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88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四、纹理贴图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979060" cy="3880773"/>
          </a:xfrm>
        </p:spPr>
        <p:txBody>
          <a:bodyPr/>
          <a:lstStyle/>
          <a:p>
            <a:r>
              <a:rPr lang="zh-CN" altLang="en-US" dirty="0"/>
              <a:t>常见的纹理格式为</a:t>
            </a:r>
            <a:r>
              <a:rPr lang="en-US" altLang="zh-CN" dirty="0"/>
              <a:t>2D</a:t>
            </a:r>
            <a:r>
              <a:rPr lang="zh-CN" altLang="en-US" dirty="0"/>
              <a:t>纹理，也可以使用视频元素或是画布元素。</a:t>
            </a:r>
            <a:endParaRPr lang="en-US" altLang="zh-CN" dirty="0"/>
          </a:p>
          <a:p>
            <a:r>
              <a:rPr lang="zh-CN" altLang="en-US" dirty="0"/>
              <a:t>将纹理应用于几何对象上时，分三大步：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载入纹理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定义纹理坐标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着色器中的纹理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注意：纹理大小必须是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次方。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看示例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94" y="2160589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5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一、</a:t>
            </a:r>
            <a:r>
              <a:rPr lang="en-US" altLang="zh-CN" sz="2800" dirty="0" err="1" smtClean="0"/>
              <a:t>WebGL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r>
              <a:rPr lang="zh-CN" altLang="en-US" sz="2800" dirty="0" smtClean="0"/>
              <a:t>二、创建基本的</a:t>
            </a:r>
            <a:r>
              <a:rPr lang="en-US" altLang="zh-CN" sz="2800" dirty="0" err="1" smtClean="0"/>
              <a:t>WebGL</a:t>
            </a:r>
            <a:r>
              <a:rPr lang="zh-CN" altLang="en-US" sz="2800" dirty="0" smtClean="0"/>
              <a:t>示例</a:t>
            </a:r>
            <a:endParaRPr lang="en-US" altLang="zh-CN" sz="2800" dirty="0" smtClean="0"/>
          </a:p>
          <a:p>
            <a:r>
              <a:rPr lang="zh-CN" altLang="en-US" sz="2800" dirty="0"/>
              <a:t>三</a:t>
            </a:r>
            <a:r>
              <a:rPr lang="zh-CN" altLang="en-US" sz="2800" dirty="0" smtClean="0"/>
              <a:t>、绘图</a:t>
            </a:r>
            <a:endParaRPr lang="en-US" altLang="zh-CN" sz="2800" dirty="0" smtClean="0"/>
          </a:p>
          <a:p>
            <a:r>
              <a:rPr lang="zh-CN" altLang="en-US" sz="2800" dirty="0" smtClean="0"/>
              <a:t>四</a:t>
            </a:r>
            <a:r>
              <a:rPr lang="zh-CN" altLang="en-US" sz="2800" dirty="0"/>
              <a:t>、纹理贴图</a:t>
            </a:r>
            <a:endParaRPr lang="en-US" altLang="zh-CN" sz="2800" dirty="0"/>
          </a:p>
          <a:p>
            <a:r>
              <a:rPr lang="zh-CN" altLang="en-US" sz="2800" dirty="0" smtClean="0"/>
              <a:t>五、动画与用户输入</a:t>
            </a:r>
            <a:endParaRPr lang="en-US" altLang="zh-CN" sz="2800" dirty="0" smtClean="0"/>
          </a:p>
          <a:p>
            <a:r>
              <a:rPr lang="zh-CN" altLang="en-US" sz="2800" dirty="0" smtClean="0"/>
              <a:t>六、光照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45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4916"/>
            <a:ext cx="6351263" cy="4992236"/>
          </a:xfrm>
        </p:spPr>
        <p:txBody>
          <a:bodyPr/>
          <a:lstStyle/>
          <a:p>
            <a:r>
              <a:rPr lang="zh-CN" altLang="en-US" dirty="0" smtClean="0"/>
              <a:t>纹理过滤的实质就是确定像素颜色的过程。</a:t>
            </a:r>
            <a:endParaRPr lang="en-US" altLang="zh-CN" dirty="0" smtClean="0"/>
          </a:p>
          <a:p>
            <a:r>
              <a:rPr lang="zh-CN" altLang="en-US" dirty="0"/>
              <a:t>纹理伸展：纹理被伸展或拉伸，一个纹素对应屏幕上的几个像素。右图中桔色和白色方块代表纹素，蓝色代表像素，这种情况下有些像素落在不同颜色区域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gl.TEXTURE_MAG_FILTER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zh-CN" altLang="en-US" dirty="0" smtClean="0"/>
              <a:t>纹理收缩：几个纹素对应于屏幕上的一个像素。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gl.TEXTURE_MIN_FILTER</a:t>
            </a:r>
            <a:endParaRPr lang="en-US" altLang="zh-CN" dirty="0" smtClean="0"/>
          </a:p>
          <a:p>
            <a:r>
              <a:rPr lang="zh-CN" altLang="en-US" dirty="0" smtClean="0"/>
              <a:t>可选用两种过滤模式：最近相邻模式和线性过滤模式。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gl.texParameteri</a:t>
            </a:r>
            <a:r>
              <a:rPr lang="en-US" altLang="zh-CN" dirty="0" smtClean="0"/>
              <a:t>(gl.TEXTURE_2D,gl.TEXTURE_MAG_FILTER,gl.NEAREST) 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gl.texParameteri</a:t>
            </a:r>
            <a:r>
              <a:rPr lang="en-US" altLang="zh-CN" dirty="0" smtClean="0"/>
              <a:t>(gl.TEXTURE_2D,</a:t>
            </a:r>
            <a:r>
              <a:rPr lang="en-US" altLang="zh-CN" dirty="0"/>
              <a:t> </a:t>
            </a:r>
            <a:r>
              <a:rPr lang="en-US" altLang="zh-CN" dirty="0" err="1"/>
              <a:t>gl.TEXTURE_MAG_FILTER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gl.LINEAR</a:t>
            </a:r>
            <a:r>
              <a:rPr lang="en-US" altLang="zh-CN" dirty="0" smtClean="0"/>
              <a:t>);</a:t>
            </a:r>
          </a:p>
        </p:txBody>
      </p:sp>
      <p:pic>
        <p:nvPicPr>
          <p:cNvPr id="1028" name="Picture 4" descr="纹理伸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0" y="1394916"/>
            <a:ext cx="2505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1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528"/>
          </a:xfrm>
        </p:spPr>
        <p:txBody>
          <a:bodyPr/>
          <a:lstStyle/>
          <a:p>
            <a:r>
              <a:rPr lang="zh-CN" altLang="en-US" dirty="0" smtClean="0"/>
              <a:t>两种过滤模式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1128"/>
            <a:ext cx="4986487" cy="4913194"/>
          </a:xfrm>
        </p:spPr>
        <p:txBody>
          <a:bodyPr/>
          <a:lstStyle/>
          <a:p>
            <a:r>
              <a:rPr lang="zh-CN" altLang="en-US" dirty="0"/>
              <a:t>最近相邻模式把最接近纹素的颜色值赋给每个像素，当伸展很多时，由于许多像素落在同一个纹素中，会产生块状效果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线性过滤</a:t>
            </a:r>
            <a:r>
              <a:rPr lang="zh-CN" altLang="en-US" dirty="0" smtClean="0"/>
              <a:t>模式每个像素的颜色来自周围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个纹素的加权平均值。纹理拉伸时会产生模糊的效果。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最近点过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52" y="1351128"/>
            <a:ext cx="3028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线性过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52" y="4100975"/>
            <a:ext cx="3419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2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Mip</a:t>
            </a:r>
            <a:r>
              <a:rPr lang="zh-CN" altLang="en-US" dirty="0" smtClean="0"/>
              <a:t>映射纹理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415018" cy="3880773"/>
          </a:xfrm>
        </p:spPr>
        <p:txBody>
          <a:bodyPr/>
          <a:lstStyle/>
          <a:p>
            <a:r>
              <a:rPr lang="zh-CN" altLang="en-US" dirty="0" smtClean="0"/>
              <a:t>当一个像素对应很多纹素时，两种过滤方式都会产生锯齿问题。解决方法就是使用较小尺寸的纹理。</a:t>
            </a:r>
            <a:r>
              <a:rPr lang="en-US" altLang="zh-CN" dirty="0" err="1" smtClean="0"/>
              <a:t>Mip</a:t>
            </a:r>
            <a:r>
              <a:rPr lang="zh-CN" altLang="en-US" dirty="0" smtClean="0"/>
              <a:t>映射纹理就是这个解决方法，每个新纹理都是前一个纹理的一半大小，从而形成一个纹理链。</a:t>
            </a:r>
            <a:endParaRPr lang="en-US" altLang="zh-CN" dirty="0" smtClean="0"/>
          </a:p>
          <a:p>
            <a:r>
              <a:rPr lang="zh-CN" altLang="en-US" dirty="0" smtClean="0"/>
              <a:t>在代码中载入基础纹理作为零级纹理，然后自动生成纹理链即可。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gl.texImage2D(gl.TEXTURE_2D,0,gl.RGBA,gl.RGBA,gl.UNSIGNED_BYTE,img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自动生成</a:t>
            </a:r>
            <a:r>
              <a:rPr lang="en-US" altLang="zh-CN" dirty="0" err="1"/>
              <a:t>Mip</a:t>
            </a:r>
            <a:r>
              <a:rPr lang="zh-CN" altLang="en-US" dirty="0"/>
              <a:t>映射纹理链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gl.generateMipmap</a:t>
            </a:r>
            <a:r>
              <a:rPr lang="en-US" altLang="zh-CN" dirty="0"/>
              <a:t>(gl.TEXTURE_2D);</a:t>
            </a:r>
            <a:endParaRPr lang="zh-CN" altLang="en-US" dirty="0"/>
          </a:p>
        </p:txBody>
      </p:sp>
      <p:pic>
        <p:nvPicPr>
          <p:cNvPr id="3074" name="Picture 2" descr="Mip映射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52" y="1270000"/>
            <a:ext cx="5052438" cy="2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7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额外的四种纹理过滤模式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Mip</a:t>
            </a:r>
            <a:r>
              <a:rPr lang="zh-CN" altLang="en-US" dirty="0" smtClean="0"/>
              <a:t>映射纹理链后，可以选择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种新的过滤模式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gl.NEAREST_MIPMAP_NEAREST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 smtClean="0"/>
              <a:t>gl.NEAREST_MIPMAP_LINEAR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gl.</a:t>
            </a:r>
            <a:r>
              <a:rPr lang="en-US" altLang="zh-CN" dirty="0"/>
              <a:t> LINEAR</a:t>
            </a:r>
            <a:r>
              <a:rPr lang="en-US" altLang="zh-CN" dirty="0" smtClean="0"/>
              <a:t>_MIPMAP_NEAREST</a:t>
            </a:r>
          </a:p>
          <a:p>
            <a:pPr marL="0" indent="0">
              <a:buNone/>
            </a:pPr>
            <a:r>
              <a:rPr lang="en-US" altLang="zh-CN" dirty="0"/>
              <a:t>	 gl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LINEAR_MIPMAP_LINEAR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名称都是</a:t>
            </a:r>
            <a:r>
              <a:rPr lang="en-US" altLang="zh-CN" dirty="0" err="1" smtClean="0"/>
              <a:t>gl.A_MIPMAP_B</a:t>
            </a:r>
            <a:r>
              <a:rPr lang="zh-CN" altLang="en-US" dirty="0" smtClean="0"/>
              <a:t>的形式，其中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表示过滤模式，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表示选择的映射级。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Mip</a:t>
            </a:r>
            <a:r>
              <a:rPr lang="zh-CN" altLang="en-US" dirty="0" smtClean="0"/>
              <a:t>映射纹理不仅视觉效果上较好，并且也可以获得更好的性能。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35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五、动画与用户输入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requestAnimationFrame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用户交互事件的处理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6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53409"/>
            <a:ext cx="8596668" cy="788537"/>
          </a:xfrm>
        </p:spPr>
        <p:txBody>
          <a:bodyPr/>
          <a:lstStyle/>
          <a:p>
            <a:r>
              <a:rPr lang="zh-CN" altLang="en-US" dirty="0" smtClean="0"/>
              <a:t>六、光照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1946"/>
            <a:ext cx="6731190" cy="4799416"/>
          </a:xfrm>
        </p:spPr>
        <p:txBody>
          <a:bodyPr/>
          <a:lstStyle/>
          <a:p>
            <a:r>
              <a:rPr lang="zh-CN" altLang="en-US" dirty="0" smtClean="0"/>
              <a:t>在图形学中将光的类型按照光与物体表面的作用来区分为 平行光 和 环境光。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平行光：从特定方向射入并只会照亮面对入射方向的物体。如右图。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环境</a:t>
            </a:r>
            <a:r>
              <a:rPr lang="zh-CN" altLang="en-US" dirty="0" smtClean="0"/>
              <a:t>光：来自所有方向并且会照亮所有物体。如右图。</a:t>
            </a:r>
            <a:endParaRPr lang="en-US" altLang="zh-CN" dirty="0" smtClean="0"/>
          </a:p>
        </p:txBody>
      </p:sp>
      <p:pic>
        <p:nvPicPr>
          <p:cNvPr id="1026" name="Picture 2" descr="http://hongru.github.io/share/3D/webgl/point_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24" y="3618414"/>
            <a:ext cx="2527046" cy="26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ongru.github.io/share/3D/webgl/directional_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93" y="1421855"/>
            <a:ext cx="28575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Phone</a:t>
            </a:r>
            <a:r>
              <a:rPr lang="zh-CN" altLang="en-US" dirty="0" smtClean="0"/>
              <a:t>反射模型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8425"/>
            <a:ext cx="7183776" cy="491319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一个点（即一个顶点或片段）的最终颜色由三种不同的反射分量组成。即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环境光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漫反射光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镜面光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、环境反射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I=KₐIₐ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假定环境光用</a:t>
            </a:r>
            <a:r>
              <a:rPr lang="en-US" altLang="zh-CN" dirty="0" smtClean="0"/>
              <a:t>Iₐ</a:t>
            </a:r>
            <a:r>
              <a:rPr lang="zh-CN" altLang="en-US" dirty="0" smtClean="0"/>
              <a:t>表示 （包含一个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Kₐ</a:t>
            </a:r>
            <a:r>
              <a:rPr lang="zh-CN" altLang="en-US" dirty="0" smtClean="0"/>
              <a:t>是物体的材质属性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vec3 </a:t>
            </a:r>
            <a:r>
              <a:rPr lang="en-US" altLang="zh-CN" dirty="0" err="1" smtClean="0"/>
              <a:t>ambientReflection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uAmbientMaterial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uAmbientLight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、漫反射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 I=KₓIₓ max(cos(</a:t>
            </a:r>
            <a:r>
              <a:rPr lang="az-Cyrl-AZ" altLang="zh-CN" dirty="0" smtClean="0"/>
              <a:t>ө</a:t>
            </a:r>
            <a:r>
              <a:rPr lang="en-US" altLang="zh-CN" dirty="0" smtClean="0"/>
              <a:t>),0); </a:t>
            </a:r>
          </a:p>
          <a:p>
            <a:r>
              <a:rPr lang="az-Cyrl-AZ" altLang="zh-CN" dirty="0" smtClean="0"/>
              <a:t>ө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度时，表示光是从背面发射过来，因此不会在表面显示，故</a:t>
            </a:r>
            <a:r>
              <a:rPr lang="en-US" altLang="zh-CN" dirty="0"/>
              <a:t>cos(</a:t>
            </a:r>
            <a:r>
              <a:rPr lang="az-Cyrl-AZ" altLang="zh-CN" dirty="0"/>
              <a:t>ө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的范围为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；而计算两个向量直接的夹角</a:t>
            </a:r>
            <a:r>
              <a:rPr lang="en-US" altLang="zh-CN" dirty="0"/>
              <a:t>cos(</a:t>
            </a:r>
            <a:r>
              <a:rPr lang="az-Cyrl-AZ" altLang="zh-CN" dirty="0"/>
              <a:t>ө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可以通过计算他们的点积（</a:t>
            </a:r>
            <a:r>
              <a:rPr lang="en-US" altLang="zh-CN" dirty="0" smtClean="0"/>
              <a:t>dot()</a:t>
            </a:r>
            <a:r>
              <a:rPr lang="zh-CN" altLang="en-US" dirty="0" smtClean="0"/>
              <a:t>函数）来获得。公式如下：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I=</a:t>
            </a:r>
            <a:r>
              <a:rPr lang="en-US" altLang="zh-CN" dirty="0" err="1" smtClean="0"/>
              <a:t>KₓIₓmax</a:t>
            </a:r>
            <a:r>
              <a:rPr lang="en-US" altLang="zh-CN" dirty="0" smtClean="0"/>
              <a:t>(n * I,0);</a:t>
            </a:r>
            <a:br>
              <a:rPr lang="en-US" altLang="zh-CN" dirty="0" smtClean="0"/>
            </a:br>
            <a:r>
              <a:rPr lang="en-US" altLang="zh-CN" dirty="0" smtClean="0"/>
              <a:t> Kₓ</a:t>
            </a:r>
            <a:r>
              <a:rPr lang="zh-CN" altLang="en-US" dirty="0" smtClean="0"/>
              <a:t>物体材质属性，</a:t>
            </a:r>
            <a:r>
              <a:rPr lang="en-US" altLang="zh-CN" dirty="0" smtClean="0"/>
              <a:t>Iₓ</a:t>
            </a:r>
            <a:r>
              <a:rPr lang="zh-CN" altLang="en-US" dirty="0" smtClean="0"/>
              <a:t>表示漫射光分量（包含一个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为法线，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为光线方向，右图为漫反射图示。</a:t>
            </a:r>
            <a:endParaRPr lang="zh-CN" altLang="en-US" dirty="0"/>
          </a:p>
        </p:txBody>
      </p:sp>
      <p:pic>
        <p:nvPicPr>
          <p:cNvPr id="2050" name="Picture 2" descr="http://cg.sjtu.edu.cn/lecture_site/chap9/mainframe932.files/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00" y="4389988"/>
            <a:ext cx="2841514" cy="1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7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镜面反射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光照射在表面光滑的物体上时，会产生光斑。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I=KₓIₓ max(cos(</a:t>
            </a:r>
            <a:r>
              <a:rPr lang="az-Cyrl-AZ" altLang="zh-CN" dirty="0" smtClean="0"/>
              <a:t>ө</a:t>
            </a:r>
            <a:r>
              <a:rPr lang="en-US" altLang="zh-CN" dirty="0" smtClean="0"/>
              <a:t>),0)ᵅ;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</a:t>
            </a:r>
            <a:r>
              <a:rPr lang="en-US" altLang="zh-CN" dirty="0"/>
              <a:t>I=KₓIₓ </a:t>
            </a:r>
            <a:r>
              <a:rPr lang="en-US" altLang="zh-CN" dirty="0" smtClean="0"/>
              <a:t>max(r*v,0)ᵅ;</a:t>
            </a:r>
            <a:br>
              <a:rPr lang="en-US" altLang="zh-CN" dirty="0" smtClean="0"/>
            </a:br>
            <a:r>
              <a:rPr lang="en-US" altLang="zh-CN" dirty="0" smtClean="0"/>
              <a:t>	 r=2(l*n)n-1;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上图就是三种光相加后最终的反射结果。</a:t>
            </a:r>
            <a:r>
              <a:rPr lang="zh-CN" altLang="en-US" dirty="0" smtClean="0">
                <a:hlinkClick r:id="rId2"/>
              </a:rPr>
              <a:t>看示例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Untitled-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14" y="423313"/>
            <a:ext cx="4876180" cy="18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hongru.github.io/share/3D/webgl/phong_refl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56465"/>
            <a:ext cx="8111824" cy="25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8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zh-CN" altLang="en-US" dirty="0" smtClean="0"/>
              <a:t>号外：使用</a:t>
            </a:r>
            <a:r>
              <a:rPr lang="en-US" altLang="zh-CN" dirty="0" err="1" smtClean="0"/>
              <a:t>ThreeJs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7481"/>
            <a:ext cx="8596668" cy="4703881"/>
          </a:xfrm>
        </p:spPr>
        <p:txBody>
          <a:bodyPr/>
          <a:lstStyle/>
          <a:p>
            <a:r>
              <a:rPr lang="zh-CN" altLang="en-US" dirty="0" smtClean="0"/>
              <a:t>地址：</a:t>
            </a:r>
            <a:r>
              <a:rPr lang="en-US" altLang="zh-CN" dirty="0"/>
              <a:t>http://threejs.org/</a:t>
            </a:r>
          </a:p>
          <a:p>
            <a:r>
              <a:rPr lang="zh-CN" altLang="en-US" dirty="0" smtClean="0"/>
              <a:t>作者是</a:t>
            </a:r>
            <a:r>
              <a:rPr lang="en-US" altLang="zh-CN" b="1" dirty="0" err="1" smtClean="0"/>
              <a:t>Mr.doob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个人主页：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mrdoob.com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Github:</a:t>
            </a:r>
            <a:r>
              <a:rPr lang="en-US" altLang="zh-CN" dirty="0" err="1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</a:t>
            </a:r>
            <a:r>
              <a:rPr lang="en-US" altLang="zh-CN" dirty="0" err="1">
                <a:hlinkClick r:id="rId3"/>
              </a:rPr>
              <a:t>mrdoob</a:t>
            </a:r>
            <a:endParaRPr lang="en-US" altLang="zh-CN" dirty="0" smtClean="0"/>
          </a:p>
          <a:p>
            <a:r>
              <a:rPr lang="zh-CN" altLang="en-US" dirty="0" smtClean="0"/>
              <a:t>是一个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的第三方类库，其中封装了一系列的对象，例如 场景、材质、几何对象、光照等等。</a:t>
            </a:r>
            <a:endParaRPr lang="en-US" altLang="zh-CN" dirty="0"/>
          </a:p>
          <a:p>
            <a:r>
              <a:rPr lang="zh-CN" altLang="en-US" dirty="0" smtClean="0">
                <a:hlinkClick r:id="rId4"/>
              </a:rPr>
              <a:t>看示例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23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6495"/>
            <a:ext cx="8596668" cy="45909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WebGL</a:t>
            </a:r>
            <a:r>
              <a:rPr lang="zh-CN" altLang="en-US" dirty="0" smtClean="0"/>
              <a:t>是</a:t>
            </a:r>
            <a:r>
              <a:rPr lang="zh-CN" altLang="en-US" dirty="0"/>
              <a:t>一项利用</a:t>
            </a:r>
            <a:r>
              <a:rPr lang="en-US" altLang="zh-CN" dirty="0">
                <a:hlinkClick r:id="rId2" tooltip="JavaScript"/>
              </a:rPr>
              <a:t>JavaScript</a:t>
            </a:r>
            <a:r>
              <a:rPr lang="zh-CN" altLang="en-US" dirty="0"/>
              <a:t> </a:t>
            </a:r>
            <a:r>
              <a:rPr lang="en-US" altLang="zh-CN" dirty="0">
                <a:hlinkClick r:id="rId3" tooltip="API"/>
              </a:rPr>
              <a:t>API</a:t>
            </a:r>
            <a:r>
              <a:rPr lang="zh-CN" altLang="en-US" dirty="0"/>
              <a:t>呈现</a:t>
            </a:r>
            <a:r>
              <a:rPr lang="en-US" altLang="zh-CN" dirty="0">
                <a:hlinkClick r:id="rId4" tooltip="三维计算机图形"/>
              </a:rPr>
              <a:t>3D</a:t>
            </a:r>
            <a:r>
              <a:rPr lang="zh-CN" altLang="en-US" dirty="0">
                <a:hlinkClick r:id="rId4" tooltip="三维计算机图形"/>
              </a:rPr>
              <a:t>电脑图形</a:t>
            </a:r>
            <a:r>
              <a:rPr lang="zh-CN" altLang="en-US" dirty="0"/>
              <a:t>的技术，有别于过往需加装浏览器</a:t>
            </a:r>
            <a:r>
              <a:rPr lang="zh-CN" altLang="en-US" dirty="0">
                <a:hlinkClick r:id="rId5" tooltip="插件"/>
              </a:rPr>
              <a:t>插件</a:t>
            </a:r>
            <a:r>
              <a:rPr lang="zh-CN" altLang="en-US" dirty="0"/>
              <a:t>，通过</a:t>
            </a:r>
            <a:r>
              <a:rPr lang="en-US" altLang="zh-CN" dirty="0" err="1"/>
              <a:t>WebGL</a:t>
            </a:r>
            <a:r>
              <a:rPr lang="zh-CN" altLang="en-US" dirty="0"/>
              <a:t>的技术，只需要编写网页代码即可实现</a:t>
            </a:r>
            <a:r>
              <a:rPr lang="en-US" altLang="zh-CN" dirty="0"/>
              <a:t>3D</a:t>
            </a:r>
            <a:r>
              <a:rPr lang="zh-CN" altLang="en-US" dirty="0"/>
              <a:t>图像的展示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WebGL</a:t>
            </a:r>
            <a:r>
              <a:rPr lang="zh-CN" altLang="en-US" dirty="0" smtClean="0"/>
              <a:t>只提供底层的渲染和计算的函数，</a:t>
            </a:r>
            <a:r>
              <a:rPr lang="zh-CN" altLang="en-US" dirty="0"/>
              <a:t>没有定义一个高级的文件格式或交互</a:t>
            </a:r>
            <a:r>
              <a:rPr lang="zh-CN" altLang="en-US" dirty="0" smtClean="0"/>
              <a:t>函数。在实际开发中可使用其他开发者在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基础上创建的高级程序库，例如</a:t>
            </a:r>
            <a:r>
              <a:rPr lang="en-US" altLang="zh-CN" dirty="0" smtClean="0"/>
              <a:t>threejs.org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浏览器支持：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	 IE10.0+</a:t>
            </a:r>
          </a:p>
          <a:p>
            <a:pPr marL="457200" lvl="1" indent="0">
              <a:buNone/>
            </a:pPr>
            <a:r>
              <a:rPr lang="en-US" altLang="zh-CN" dirty="0" smtClean="0"/>
              <a:t> 	 Firefox 31+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Chrome </a:t>
            </a:r>
            <a:r>
              <a:rPr lang="en-US" altLang="zh-CN" dirty="0" smtClean="0"/>
              <a:t>31+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Safari </a:t>
            </a:r>
            <a:r>
              <a:rPr lang="en-US" altLang="zh-CN" dirty="0" smtClean="0"/>
              <a:t>5.1+</a:t>
            </a:r>
          </a:p>
          <a:p>
            <a:pPr marL="457200" lvl="1" indent="0">
              <a:buNone/>
            </a:pPr>
            <a:r>
              <a:rPr lang="en-US" altLang="zh-CN" dirty="0"/>
              <a:t>	 IOS Safari </a:t>
            </a:r>
            <a:r>
              <a:rPr lang="en-US" altLang="zh-CN" dirty="0" smtClean="0"/>
              <a:t>8+</a:t>
            </a:r>
          </a:p>
          <a:p>
            <a:pPr marL="457200" lvl="1" indent="0">
              <a:buNone/>
            </a:pPr>
            <a:r>
              <a:rPr lang="en-US" altLang="zh-CN" dirty="0"/>
              <a:t>	 Android Brower </a:t>
            </a:r>
            <a:r>
              <a:rPr lang="en-US" altLang="zh-CN" dirty="0" smtClean="0"/>
              <a:t>37+</a:t>
            </a:r>
          </a:p>
        </p:txBody>
      </p:sp>
    </p:spTree>
    <p:extLst>
      <p:ext uri="{BB962C8B-B14F-4D97-AF65-F5344CB8AC3E}">
        <p14:creationId xmlns:p14="http://schemas.microsoft.com/office/powerpoint/2010/main" val="5174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894" y="389966"/>
            <a:ext cx="6777318" cy="96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Applications</a:t>
            </a:r>
          </a:p>
          <a:p>
            <a:pPr algn="ctr"/>
            <a:r>
              <a:rPr lang="en-US" altLang="zh-CN" dirty="0" err="1" smtClean="0"/>
              <a:t>HTML+CSS+JavaScript</a:t>
            </a:r>
            <a:r>
              <a:rPr lang="en-US" altLang="zh-CN" dirty="0" smtClean="0"/>
              <a:t>+</a:t>
            </a:r>
          </a:p>
          <a:p>
            <a:pPr algn="ctr"/>
            <a:r>
              <a:rPr lang="en-US" altLang="zh-CN" dirty="0" err="1" smtClean="0"/>
              <a:t>Shader</a:t>
            </a:r>
            <a:r>
              <a:rPr lang="en-US" altLang="zh-CN" dirty="0" smtClean="0"/>
              <a:t> Source Code + 3D Modeling Data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9894" y="1645023"/>
            <a:ext cx="6777318" cy="70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JavaScript API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9894" y="2746002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顶点着色器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9894" y="3738283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图元装配</a:t>
            </a:r>
          </a:p>
        </p:txBody>
      </p:sp>
      <p:sp>
        <p:nvSpPr>
          <p:cNvPr id="8" name="矩形 7"/>
          <p:cNvSpPr/>
          <p:nvPr/>
        </p:nvSpPr>
        <p:spPr>
          <a:xfrm>
            <a:off x="1169894" y="4730564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9894" y="5630395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片段着色器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99647" y="2753567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裁剪测试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99647" y="3734361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多重采样片段运算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2411" y="4730564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模板测试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31464" y="5625957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深度缓存测试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29400" y="2741424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</a:t>
            </a:r>
          </a:p>
        </p:txBody>
      </p:sp>
      <p:sp>
        <p:nvSpPr>
          <p:cNvPr id="16" name="矩形 15"/>
          <p:cNvSpPr/>
          <p:nvPr/>
        </p:nvSpPr>
        <p:spPr>
          <a:xfrm>
            <a:off x="6629400" y="3738283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抖动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9400" y="4730564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绘制缓存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6" idx="0"/>
          </p:cNvCxnSpPr>
          <p:nvPr/>
        </p:nvCxnSpPr>
        <p:spPr>
          <a:xfrm>
            <a:off x="1828800" y="2353605"/>
            <a:ext cx="0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>
            <a:off x="1828800" y="3351119"/>
            <a:ext cx="0" cy="3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8" idx="0"/>
          </p:cNvCxnSpPr>
          <p:nvPr/>
        </p:nvCxnSpPr>
        <p:spPr>
          <a:xfrm>
            <a:off x="1828800" y="4343400"/>
            <a:ext cx="0" cy="3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60176" y="5335681"/>
            <a:ext cx="0" cy="3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9" idx="2"/>
            <a:endCxn id="11" idx="0"/>
          </p:cNvCxnSpPr>
          <p:nvPr/>
        </p:nvCxnSpPr>
        <p:spPr>
          <a:xfrm rot="5400000" flipH="1" flipV="1">
            <a:off x="1452703" y="3129663"/>
            <a:ext cx="3481945" cy="2729753"/>
          </a:xfrm>
          <a:prstGeom prst="bentConnector5">
            <a:avLst>
              <a:gd name="adj1" fmla="val -6565"/>
              <a:gd name="adj2" fmla="val 50000"/>
              <a:gd name="adj3" fmla="val 106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>
            <a:off x="4558553" y="3358684"/>
            <a:ext cx="0" cy="37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558552" y="4363763"/>
            <a:ext cx="0" cy="37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14" idx="0"/>
          </p:cNvCxnSpPr>
          <p:nvPr/>
        </p:nvCxnSpPr>
        <p:spPr>
          <a:xfrm>
            <a:off x="4581317" y="5335681"/>
            <a:ext cx="9053" cy="29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4" idx="2"/>
            <a:endCxn id="15" idx="0"/>
          </p:cNvCxnSpPr>
          <p:nvPr/>
        </p:nvCxnSpPr>
        <p:spPr>
          <a:xfrm rot="5400000" flipH="1" flipV="1">
            <a:off x="4194513" y="3137281"/>
            <a:ext cx="3489650" cy="2697936"/>
          </a:xfrm>
          <a:prstGeom prst="bentConnector5">
            <a:avLst>
              <a:gd name="adj1" fmla="val -6551"/>
              <a:gd name="adj2" fmla="val 50000"/>
              <a:gd name="adj3" fmla="val 10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2"/>
            <a:endCxn id="16" idx="0"/>
          </p:cNvCxnSpPr>
          <p:nvPr/>
        </p:nvCxnSpPr>
        <p:spPr>
          <a:xfrm>
            <a:off x="7288306" y="3346541"/>
            <a:ext cx="0" cy="39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  <a:endCxn id="17" idx="0"/>
          </p:cNvCxnSpPr>
          <p:nvPr/>
        </p:nvCxnSpPr>
        <p:spPr>
          <a:xfrm>
            <a:off x="7288306" y="4343400"/>
            <a:ext cx="0" cy="3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 形 47"/>
          <p:cNvSpPr/>
          <p:nvPr/>
        </p:nvSpPr>
        <p:spPr>
          <a:xfrm rot="5400000">
            <a:off x="3790153" y="2126551"/>
            <a:ext cx="4175882" cy="4811652"/>
          </a:xfrm>
          <a:prstGeom prst="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顶点着色器</a:t>
            </a:r>
            <a:r>
              <a:rPr lang="en-US" altLang="zh-CN" dirty="0" smtClean="0"/>
              <a:t>(vertex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	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用户自己设计顶点着色器的源代码，其中包括：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	</a:t>
            </a:r>
            <a:r>
              <a:rPr lang="zh-CN" altLang="en-US" dirty="0" smtClean="0"/>
              <a:t>通常包含特定于每个顶点的数据，例如</a:t>
            </a:r>
            <a:r>
              <a:rPr lang="en-US" altLang="zh-CN" dirty="0" err="1" smtClean="0"/>
              <a:t>aVertexPosition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uniform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表示所有顶点都相同的数据，例如 </a:t>
            </a:r>
            <a:r>
              <a:rPr lang="en-US" altLang="zh-CN" dirty="0" err="1" smtClean="0"/>
              <a:t>uMVMatrix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uPMatrix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varying</a:t>
            </a:r>
            <a:r>
              <a:rPr lang="zh-CN" altLang="en-US" dirty="0" smtClean="0"/>
              <a:t>变量</a:t>
            </a:r>
            <a:r>
              <a:rPr lang="en-US" altLang="zh-CN" dirty="0"/>
              <a:t>	</a:t>
            </a:r>
            <a:r>
              <a:rPr lang="zh-CN" altLang="en-US" dirty="0" smtClean="0"/>
              <a:t>是顶点着色器用来向片段着色器发送信息。</a:t>
            </a:r>
            <a:endParaRPr lang="en-US" altLang="zh-CN" dirty="0" smtClean="0"/>
          </a:p>
          <a:p>
            <a:r>
              <a:rPr lang="zh-CN" altLang="en-US" dirty="0" smtClean="0"/>
              <a:t>内置变量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例如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gl_PositionSize</a:t>
            </a:r>
            <a:r>
              <a:rPr lang="zh-CN" altLang="en-US" dirty="0" smtClean="0"/>
              <a:t>。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9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图元装配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231"/>
            <a:ext cx="8596668" cy="1044338"/>
          </a:xfrm>
        </p:spPr>
        <p:txBody>
          <a:bodyPr/>
          <a:lstStyle/>
          <a:p>
            <a:r>
              <a:rPr lang="zh-CN" altLang="en-US" dirty="0" smtClean="0"/>
              <a:t>判断已经着色的顶点装配成三角形、线段或是点等图形。裁剪掉位于视锥体之外的部分。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29529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4273739"/>
            <a:ext cx="8596668" cy="104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把图元转换为片段，传给片段着色器。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片段着色器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是第二个可编程阶段，包括：</a:t>
            </a:r>
            <a:endParaRPr lang="en-US" altLang="zh-CN" dirty="0" smtClean="0"/>
          </a:p>
          <a:p>
            <a:r>
              <a:rPr lang="en-US" altLang="zh-CN" dirty="0" smtClean="0"/>
              <a:t>varying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uniform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内置特殊变量（例如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采样器（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）特殊的</a:t>
            </a:r>
            <a:r>
              <a:rPr lang="en-US" altLang="zh-CN" dirty="0" smtClean="0"/>
              <a:t>uniform</a:t>
            </a:r>
            <a:r>
              <a:rPr lang="zh-CN" altLang="en-US" dirty="0" smtClean="0"/>
              <a:t>变量，用于纹理映射。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是</a:t>
            </a:r>
            <a:r>
              <a:rPr lang="zh-CN" altLang="en-US" dirty="0"/>
              <a:t>一个支持底层图形编程的</a:t>
            </a:r>
            <a:r>
              <a:rPr lang="en-US" altLang="zh-CN" dirty="0"/>
              <a:t>Web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HTML</a:t>
            </a:r>
            <a:r>
              <a:rPr lang="zh-CN" altLang="en-US" dirty="0"/>
              <a:t>画布（</a:t>
            </a:r>
            <a:r>
              <a:rPr lang="en-US" altLang="zh-CN" dirty="0"/>
              <a:t>Canvas</a:t>
            </a:r>
            <a:r>
              <a:rPr lang="zh-CN" altLang="en-US" dirty="0"/>
              <a:t>）元素的渲染</a:t>
            </a:r>
            <a:r>
              <a:rPr lang="zh-CN" altLang="en-US" dirty="0" smtClean="0"/>
              <a:t>上下文。</a:t>
            </a:r>
            <a:endParaRPr lang="en-US" altLang="zh-CN" dirty="0" smtClean="0"/>
          </a:p>
          <a:p>
            <a:r>
              <a:rPr lang="zh-CN" altLang="en-US" dirty="0" smtClean="0"/>
              <a:t>右图为</a:t>
            </a:r>
            <a:r>
              <a:rPr lang="en-US" altLang="zh-CN" dirty="0" smtClean="0"/>
              <a:t>3D</a:t>
            </a:r>
            <a:r>
              <a:rPr lang="zh-CN" altLang="en-US" dirty="0" smtClean="0"/>
              <a:t>坐标系，右手大拇指、食指、中指分别指示的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smtClean="0"/>
              <a:t>轴的正方向。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05" y="3029412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二、创建</a:t>
            </a:r>
            <a:r>
              <a:rPr lang="zh-CN" altLang="en-US" dirty="0"/>
              <a:t>基本的</a:t>
            </a:r>
            <a:r>
              <a:rPr lang="en-US" altLang="zh-CN" dirty="0" err="1"/>
              <a:t>WebGL</a:t>
            </a:r>
            <a:r>
              <a:rPr lang="zh-CN" altLang="en-US" dirty="0"/>
              <a:t>示例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&lt;script id='</a:t>
            </a:r>
            <a:r>
              <a:rPr lang="en-US" altLang="zh-CN" dirty="0" err="1"/>
              <a:t>shader-vs</a:t>
            </a:r>
            <a:r>
              <a:rPr lang="en-US" altLang="zh-CN" dirty="0"/>
              <a:t>' type="x-</a:t>
            </a:r>
            <a:r>
              <a:rPr lang="en-US" altLang="zh-CN" dirty="0" err="1"/>
              <a:t>shader</a:t>
            </a:r>
            <a:r>
              <a:rPr lang="en-US" altLang="zh-CN" dirty="0"/>
              <a:t>/x-vertex"&gt;</a:t>
            </a:r>
          </a:p>
          <a:p>
            <a:pPr marL="0" indent="0">
              <a:buNone/>
            </a:pPr>
            <a:r>
              <a:rPr lang="en-US" altLang="zh-CN" dirty="0"/>
              <a:t>	attribute vec3 </a:t>
            </a:r>
            <a:r>
              <a:rPr lang="en-US" altLang="zh-CN" dirty="0" err="1"/>
              <a:t>aVertexPosition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void main(void){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gl_Position</a:t>
            </a:r>
            <a:r>
              <a:rPr lang="en-US" altLang="zh-CN" dirty="0" smtClean="0"/>
              <a:t>=vec4(aVertexPosition,1.0);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	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以上是创建顶点着色器的源代码，</a:t>
            </a:r>
            <a:r>
              <a:rPr lang="en-US" altLang="zh-CN" dirty="0" smtClean="0"/>
              <a:t>vec3</a:t>
            </a:r>
            <a:r>
              <a:rPr lang="zh-CN" altLang="en-US" dirty="0"/>
              <a:t> </a:t>
            </a:r>
            <a:r>
              <a:rPr lang="en-US" altLang="zh-CN" dirty="0" err="1" smtClean="0"/>
              <a:t>aVertexPosition</a:t>
            </a:r>
            <a:r>
              <a:rPr lang="zh-CN" altLang="en-US" dirty="0" smtClean="0"/>
              <a:t>是一个包含</a:t>
            </a:r>
            <a:r>
              <a:rPr lang="en-US" altLang="zh-CN" dirty="0" err="1" smtClean="0"/>
              <a:t>x,y,z</a:t>
            </a:r>
            <a:r>
              <a:rPr lang="zh-CN" altLang="en-US" dirty="0"/>
              <a:t>三</a:t>
            </a:r>
            <a:r>
              <a:rPr lang="zh-CN" altLang="en-US" dirty="0" smtClean="0"/>
              <a:t>个分量的向量，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是内置特殊变量，保存顶点着色器的位置信息。</a:t>
            </a:r>
            <a:r>
              <a:rPr lang="en-US" altLang="zh-CN" dirty="0" smtClean="0"/>
              <a:t>void main</a:t>
            </a:r>
            <a:r>
              <a:rPr lang="zh-CN" altLang="en-US" smtClean="0"/>
              <a:t>是初始化函数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3145</TotalTime>
  <Words>1142</Words>
  <Application>Microsoft Office PowerPoint</Application>
  <PresentationFormat>宽屏</PresentationFormat>
  <Paragraphs>190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黑体</vt:lpstr>
      <vt:lpstr>微软雅黑</vt:lpstr>
      <vt:lpstr>Arial</vt:lpstr>
      <vt:lpstr>Arial Black</vt:lpstr>
      <vt:lpstr>Wingdings 3</vt:lpstr>
      <vt:lpstr>平面</vt:lpstr>
      <vt:lpstr>WebGL分享</vt:lpstr>
      <vt:lpstr>目录</vt:lpstr>
      <vt:lpstr>一、WebGL简介</vt:lpstr>
      <vt:lpstr>PowerPoint 演示文稿</vt:lpstr>
      <vt:lpstr>顶点着色器(vertex shader )</vt:lpstr>
      <vt:lpstr>图元装配</vt:lpstr>
      <vt:lpstr>片段着色器</vt:lpstr>
      <vt:lpstr>其他</vt:lpstr>
      <vt:lpstr>二、创建基本的WebGL示例 </vt:lpstr>
      <vt:lpstr>PowerPoint 演示文稿</vt:lpstr>
      <vt:lpstr>PowerPoint 演示文稿</vt:lpstr>
      <vt:lpstr>三、绘图</vt:lpstr>
      <vt:lpstr>绘制mode</vt:lpstr>
      <vt:lpstr>两个绘制函数的区别</vt:lpstr>
      <vt:lpstr>变换流水线</vt:lpstr>
      <vt:lpstr>变换类型</vt:lpstr>
      <vt:lpstr>PowerPoint 演示文稿</vt:lpstr>
      <vt:lpstr>要点：M*N！=N*M</vt:lpstr>
      <vt:lpstr>四、纹理贴图</vt:lpstr>
      <vt:lpstr>纹理过滤</vt:lpstr>
      <vt:lpstr>两种过滤模式</vt:lpstr>
      <vt:lpstr>Mip映射纹理</vt:lpstr>
      <vt:lpstr>额外的四种纹理过滤模式</vt:lpstr>
      <vt:lpstr>五、动画与用户输入</vt:lpstr>
      <vt:lpstr>六、光照</vt:lpstr>
      <vt:lpstr>Phone反射模型</vt:lpstr>
      <vt:lpstr>PowerPoint 演示文稿</vt:lpstr>
      <vt:lpstr>号外：使用ThreeJs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WebGL分享</dc:title>
  <dc:creator>黄亮</dc:creator>
  <cp:lastModifiedBy>黄亮</cp:lastModifiedBy>
  <cp:revision>102</cp:revision>
  <dcterms:created xsi:type="dcterms:W3CDTF">2014-12-01T11:40:23Z</dcterms:created>
  <dcterms:modified xsi:type="dcterms:W3CDTF">2014-12-19T03:36:32Z</dcterms:modified>
</cp:coreProperties>
</file>