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Layouts/slideLayout39.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Masters/slideMaster4.xml" ContentType="application/vnd.openxmlformats-officedocument.presentationml.slideMaster+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58.xml" ContentType="application/vnd.openxmlformats-officedocument.presentationml.slideLayout+xml"/>
  <Override PartName="/ppt/notesSlides/notesSlide3.xml" ContentType="application/vnd.openxmlformats-officedocument.presentationml.notesSlide+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Masters/slideMaster5.xml" ContentType="application/vnd.openxmlformats-officedocument.presentationml.slideMaster+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slides/slide7.xml" ContentType="application/vnd.openxmlformats-officedocument.presentationml.slide+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5" r:id="rId3"/>
    <p:sldMasterId id="2147483687" r:id="rId4"/>
    <p:sldMasterId id="2147483699" r:id="rId5"/>
  </p:sldMasterIdLst>
  <p:notesMasterIdLst>
    <p:notesMasterId r:id="rId71"/>
  </p:notesMasterIdLst>
  <p:sldIdLst>
    <p:sldId id="256" r:id="rId6"/>
    <p:sldId id="257" r:id="rId7"/>
    <p:sldId id="258" r:id="rId8"/>
    <p:sldId id="266" r:id="rId9"/>
    <p:sldId id="271" r:id="rId10"/>
    <p:sldId id="263" r:id="rId11"/>
    <p:sldId id="262" r:id="rId12"/>
    <p:sldId id="261" r:id="rId13"/>
    <p:sldId id="268" r:id="rId14"/>
    <p:sldId id="273" r:id="rId15"/>
    <p:sldId id="274" r:id="rId16"/>
    <p:sldId id="269" r:id="rId17"/>
    <p:sldId id="270"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300" r:id="rId33"/>
    <p:sldId id="290" r:id="rId34"/>
    <p:sldId id="291" r:id="rId35"/>
    <p:sldId id="292" r:id="rId36"/>
    <p:sldId id="293" r:id="rId37"/>
    <p:sldId id="294" r:id="rId38"/>
    <p:sldId id="295" r:id="rId39"/>
    <p:sldId id="296" r:id="rId40"/>
    <p:sldId id="297" r:id="rId41"/>
    <p:sldId id="298" r:id="rId42"/>
    <p:sldId id="299"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 id="315" r:id="rId58"/>
    <p:sldId id="316" r:id="rId59"/>
    <p:sldId id="317" r:id="rId60"/>
    <p:sldId id="318" r:id="rId61"/>
    <p:sldId id="319" r:id="rId62"/>
    <p:sldId id="320" r:id="rId63"/>
    <p:sldId id="321" r:id="rId64"/>
    <p:sldId id="327" r:id="rId65"/>
    <p:sldId id="323" r:id="rId66"/>
    <p:sldId id="324" r:id="rId67"/>
    <p:sldId id="325" r:id="rId68"/>
    <p:sldId id="326" r:id="rId69"/>
    <p:sldId id="328" r:id="rId7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9202" autoAdjust="0"/>
  </p:normalViewPr>
  <p:slideViewPr>
    <p:cSldViewPr>
      <p:cViewPr varScale="1">
        <p:scale>
          <a:sx n="62" d="100"/>
          <a:sy n="62" d="100"/>
        </p:scale>
        <p:origin x="-1596"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 Type="http://schemas.openxmlformats.org/officeDocument/2006/relationships/slide" Target="slides/slide2.xml"/><Relationship Id="rId71"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 Id="rId4" Type="http://schemas.openxmlformats.org/officeDocument/2006/relationships/image" Target="../media/image36.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44.wmf"/><Relationship Id="rId13" Type="http://schemas.openxmlformats.org/officeDocument/2006/relationships/image" Target="../media/image49.wmf"/><Relationship Id="rId3" Type="http://schemas.openxmlformats.org/officeDocument/2006/relationships/image" Target="../media/image39.wmf"/><Relationship Id="rId7" Type="http://schemas.openxmlformats.org/officeDocument/2006/relationships/image" Target="../media/image43.wmf"/><Relationship Id="rId12" Type="http://schemas.openxmlformats.org/officeDocument/2006/relationships/image" Target="../media/image48.wmf"/><Relationship Id="rId2" Type="http://schemas.openxmlformats.org/officeDocument/2006/relationships/image" Target="../media/image38.wmf"/><Relationship Id="rId1" Type="http://schemas.openxmlformats.org/officeDocument/2006/relationships/image" Target="../media/image37.wmf"/><Relationship Id="rId6" Type="http://schemas.openxmlformats.org/officeDocument/2006/relationships/image" Target="../media/image42.wmf"/><Relationship Id="rId11" Type="http://schemas.openxmlformats.org/officeDocument/2006/relationships/image" Target="../media/image47.wmf"/><Relationship Id="rId5" Type="http://schemas.openxmlformats.org/officeDocument/2006/relationships/image" Target="../media/image41.wmf"/><Relationship Id="rId10" Type="http://schemas.openxmlformats.org/officeDocument/2006/relationships/image" Target="../media/image46.wmf"/><Relationship Id="rId4" Type="http://schemas.openxmlformats.org/officeDocument/2006/relationships/image" Target="../media/image40.wmf"/><Relationship Id="rId9" Type="http://schemas.openxmlformats.org/officeDocument/2006/relationships/image" Target="../media/image45.wmf"/><Relationship Id="rId14" Type="http://schemas.openxmlformats.org/officeDocument/2006/relationships/image" Target="../media/image50.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59.wmf"/><Relationship Id="rId3" Type="http://schemas.openxmlformats.org/officeDocument/2006/relationships/image" Target="../media/image54.wmf"/><Relationship Id="rId7" Type="http://schemas.openxmlformats.org/officeDocument/2006/relationships/image" Target="../media/image58.wmf"/><Relationship Id="rId2" Type="http://schemas.openxmlformats.org/officeDocument/2006/relationships/image" Target="../media/image53.wmf"/><Relationship Id="rId1" Type="http://schemas.openxmlformats.org/officeDocument/2006/relationships/image" Target="../media/image52.wmf"/><Relationship Id="rId6" Type="http://schemas.openxmlformats.org/officeDocument/2006/relationships/image" Target="../media/image57.wmf"/><Relationship Id="rId5" Type="http://schemas.openxmlformats.org/officeDocument/2006/relationships/image" Target="../media/image56.wmf"/><Relationship Id="rId4" Type="http://schemas.openxmlformats.org/officeDocument/2006/relationships/image" Target="../media/image55.wmf"/><Relationship Id="rId9" Type="http://schemas.openxmlformats.org/officeDocument/2006/relationships/image" Target="../media/image60.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62.wmf"/><Relationship Id="rId1" Type="http://schemas.openxmlformats.org/officeDocument/2006/relationships/image" Target="../media/image61.png"/></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 Id="rId6" Type="http://schemas.openxmlformats.org/officeDocument/2006/relationships/image" Target="../media/image68.wmf"/><Relationship Id="rId5" Type="http://schemas.openxmlformats.org/officeDocument/2006/relationships/image" Target="../media/image67.wmf"/><Relationship Id="rId4" Type="http://schemas.openxmlformats.org/officeDocument/2006/relationships/image" Target="../media/image66.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9.wmf"/><Relationship Id="rId5" Type="http://schemas.openxmlformats.org/officeDocument/2006/relationships/image" Target="../media/image73.wmf"/><Relationship Id="rId4" Type="http://schemas.openxmlformats.org/officeDocument/2006/relationships/image" Target="../media/image72.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image" Target="../media/image74.wmf"/><Relationship Id="rId6" Type="http://schemas.openxmlformats.org/officeDocument/2006/relationships/image" Target="../media/image79.wmf"/><Relationship Id="rId5" Type="http://schemas.openxmlformats.org/officeDocument/2006/relationships/image" Target="../media/image78.wmf"/><Relationship Id="rId4" Type="http://schemas.openxmlformats.org/officeDocument/2006/relationships/image" Target="../media/image77.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81.emf"/><Relationship Id="rId1" Type="http://schemas.openxmlformats.org/officeDocument/2006/relationships/image" Target="../media/image80.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82.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84.wmf"/><Relationship Id="rId1" Type="http://schemas.openxmlformats.org/officeDocument/2006/relationships/image" Target="../media/image8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5" Type="http://schemas.openxmlformats.org/officeDocument/2006/relationships/image" Target="../media/image15.wmf"/><Relationship Id="rId4" Type="http://schemas.openxmlformats.org/officeDocument/2006/relationships/image" Target="../media/image14.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86.wmf"/><Relationship Id="rId1" Type="http://schemas.openxmlformats.org/officeDocument/2006/relationships/image" Target="../media/image85.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90.wmf"/><Relationship Id="rId2" Type="http://schemas.openxmlformats.org/officeDocument/2006/relationships/image" Target="../media/image89.wmf"/><Relationship Id="rId1" Type="http://schemas.openxmlformats.org/officeDocument/2006/relationships/image" Target="../media/image88.emf"/><Relationship Id="rId6" Type="http://schemas.openxmlformats.org/officeDocument/2006/relationships/image" Target="../media/image93.emf"/><Relationship Id="rId5" Type="http://schemas.openxmlformats.org/officeDocument/2006/relationships/image" Target="../media/image92.wmf"/><Relationship Id="rId4" Type="http://schemas.openxmlformats.org/officeDocument/2006/relationships/image" Target="../media/image91.e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95.wmf"/><Relationship Id="rId2" Type="http://schemas.openxmlformats.org/officeDocument/2006/relationships/image" Target="../media/image92.wmf"/><Relationship Id="rId1" Type="http://schemas.openxmlformats.org/officeDocument/2006/relationships/image" Target="../media/image94.wmf"/><Relationship Id="rId4" Type="http://schemas.openxmlformats.org/officeDocument/2006/relationships/image" Target="../media/image96.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99.wmf"/><Relationship Id="rId2" Type="http://schemas.openxmlformats.org/officeDocument/2006/relationships/image" Target="../media/image98.emf"/><Relationship Id="rId1" Type="http://schemas.openxmlformats.org/officeDocument/2006/relationships/image" Target="../media/image97.emf"/><Relationship Id="rId5" Type="http://schemas.openxmlformats.org/officeDocument/2006/relationships/image" Target="../media/image101.wmf"/><Relationship Id="rId4" Type="http://schemas.openxmlformats.org/officeDocument/2006/relationships/image" Target="../media/image100.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02.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05.wmf"/><Relationship Id="rId2" Type="http://schemas.openxmlformats.org/officeDocument/2006/relationships/image" Target="../media/image104.wmf"/><Relationship Id="rId1" Type="http://schemas.openxmlformats.org/officeDocument/2006/relationships/image" Target="../media/image103.wmf"/><Relationship Id="rId5" Type="http://schemas.openxmlformats.org/officeDocument/2006/relationships/image" Target="../media/image106.wmf"/><Relationship Id="rId4" Type="http://schemas.openxmlformats.org/officeDocument/2006/relationships/image" Target="../media/image88.e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09.wmf"/><Relationship Id="rId7" Type="http://schemas.openxmlformats.org/officeDocument/2006/relationships/image" Target="../media/image113.wmf"/><Relationship Id="rId2" Type="http://schemas.openxmlformats.org/officeDocument/2006/relationships/image" Target="../media/image108.wmf"/><Relationship Id="rId1" Type="http://schemas.openxmlformats.org/officeDocument/2006/relationships/image" Target="../media/image107.wmf"/><Relationship Id="rId6" Type="http://schemas.openxmlformats.org/officeDocument/2006/relationships/image" Target="../media/image112.wmf"/><Relationship Id="rId5" Type="http://schemas.openxmlformats.org/officeDocument/2006/relationships/image" Target="../media/image111.wmf"/><Relationship Id="rId4" Type="http://schemas.openxmlformats.org/officeDocument/2006/relationships/image" Target="../media/image110.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15.wmf"/><Relationship Id="rId2" Type="http://schemas.openxmlformats.org/officeDocument/2006/relationships/image" Target="../media/image114.wmf"/><Relationship Id="rId1" Type="http://schemas.openxmlformats.org/officeDocument/2006/relationships/image" Target="../media/image88.emf"/><Relationship Id="rId4" Type="http://schemas.openxmlformats.org/officeDocument/2006/relationships/image" Target="../media/image116.emf"/></Relationships>
</file>

<file path=ppt/drawings/_rels/vmlDrawing28.vml.rels><?xml version="1.0" encoding="UTF-8" standalone="yes"?>
<Relationships xmlns="http://schemas.openxmlformats.org/package/2006/relationships"><Relationship Id="rId8" Type="http://schemas.openxmlformats.org/officeDocument/2006/relationships/image" Target="../media/image124.emf"/><Relationship Id="rId3" Type="http://schemas.openxmlformats.org/officeDocument/2006/relationships/image" Target="../media/image119.wmf"/><Relationship Id="rId7" Type="http://schemas.openxmlformats.org/officeDocument/2006/relationships/image" Target="../media/image123.wmf"/><Relationship Id="rId2" Type="http://schemas.openxmlformats.org/officeDocument/2006/relationships/image" Target="../media/image118.wmf"/><Relationship Id="rId1" Type="http://schemas.openxmlformats.org/officeDocument/2006/relationships/image" Target="../media/image117.emf"/><Relationship Id="rId6" Type="http://schemas.openxmlformats.org/officeDocument/2006/relationships/image" Target="../media/image122.emf"/><Relationship Id="rId5" Type="http://schemas.openxmlformats.org/officeDocument/2006/relationships/image" Target="../media/image121.wmf"/><Relationship Id="rId4" Type="http://schemas.openxmlformats.org/officeDocument/2006/relationships/image" Target="../media/image120.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27.wmf"/><Relationship Id="rId2" Type="http://schemas.openxmlformats.org/officeDocument/2006/relationships/image" Target="../media/image126.wmf"/><Relationship Id="rId1" Type="http://schemas.openxmlformats.org/officeDocument/2006/relationships/image" Target="../media/image125.wmf"/><Relationship Id="rId4" Type="http://schemas.openxmlformats.org/officeDocument/2006/relationships/image" Target="../media/image12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6.e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31.wmf"/><Relationship Id="rId2" Type="http://schemas.openxmlformats.org/officeDocument/2006/relationships/image" Target="../media/image130.emf"/><Relationship Id="rId1" Type="http://schemas.openxmlformats.org/officeDocument/2006/relationships/image" Target="../media/image129.emf"/><Relationship Id="rId4" Type="http://schemas.openxmlformats.org/officeDocument/2006/relationships/image" Target="../media/image132.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134.emf"/><Relationship Id="rId1" Type="http://schemas.openxmlformats.org/officeDocument/2006/relationships/image" Target="../media/image133.e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136.wmf"/><Relationship Id="rId1" Type="http://schemas.openxmlformats.org/officeDocument/2006/relationships/image" Target="../media/image135.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39.wmf"/><Relationship Id="rId2" Type="http://schemas.openxmlformats.org/officeDocument/2006/relationships/image" Target="../media/image138.wmf"/><Relationship Id="rId1" Type="http://schemas.openxmlformats.org/officeDocument/2006/relationships/image" Target="../media/image137.wmf"/><Relationship Id="rId5" Type="http://schemas.openxmlformats.org/officeDocument/2006/relationships/image" Target="../media/image141.wmf"/><Relationship Id="rId4" Type="http://schemas.openxmlformats.org/officeDocument/2006/relationships/image" Target="../media/image140.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44.wmf"/><Relationship Id="rId2" Type="http://schemas.openxmlformats.org/officeDocument/2006/relationships/image" Target="../media/image143.wmf"/><Relationship Id="rId1" Type="http://schemas.openxmlformats.org/officeDocument/2006/relationships/image" Target="../media/image142.wmf"/><Relationship Id="rId4" Type="http://schemas.openxmlformats.org/officeDocument/2006/relationships/image" Target="../media/image145.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147.wmf"/><Relationship Id="rId1" Type="http://schemas.openxmlformats.org/officeDocument/2006/relationships/image" Target="../media/image146.e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50.emf"/><Relationship Id="rId2" Type="http://schemas.openxmlformats.org/officeDocument/2006/relationships/image" Target="../media/image149.wmf"/><Relationship Id="rId1" Type="http://schemas.openxmlformats.org/officeDocument/2006/relationships/image" Target="../media/image148.emf"/><Relationship Id="rId6" Type="http://schemas.openxmlformats.org/officeDocument/2006/relationships/image" Target="../media/image153.wmf"/><Relationship Id="rId5" Type="http://schemas.openxmlformats.org/officeDocument/2006/relationships/image" Target="../media/image152.emf"/><Relationship Id="rId4" Type="http://schemas.openxmlformats.org/officeDocument/2006/relationships/image" Target="../media/image151.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56.wmf"/><Relationship Id="rId2" Type="http://schemas.openxmlformats.org/officeDocument/2006/relationships/image" Target="../media/image155.wmf"/><Relationship Id="rId1" Type="http://schemas.openxmlformats.org/officeDocument/2006/relationships/image" Target="../media/image154.wmf"/><Relationship Id="rId4" Type="http://schemas.openxmlformats.org/officeDocument/2006/relationships/image" Target="../media/image157.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58.e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162.wmf"/><Relationship Id="rId1" Type="http://schemas.openxmlformats.org/officeDocument/2006/relationships/image" Target="../media/image161.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emf"/><Relationship Id="rId1" Type="http://schemas.openxmlformats.org/officeDocument/2006/relationships/image" Target="../media/image18.emf"/><Relationship Id="rId4" Type="http://schemas.openxmlformats.org/officeDocument/2006/relationships/image" Target="../media/image21.wmf"/></Relationships>
</file>

<file path=ppt/drawings/_rels/vmlDrawing40.vml.rels><?xml version="1.0" encoding="UTF-8" standalone="yes"?>
<Relationships xmlns="http://schemas.openxmlformats.org/package/2006/relationships"><Relationship Id="rId8" Type="http://schemas.openxmlformats.org/officeDocument/2006/relationships/image" Target="../media/image170.wmf"/><Relationship Id="rId3" Type="http://schemas.openxmlformats.org/officeDocument/2006/relationships/image" Target="../media/image165.wmf"/><Relationship Id="rId7" Type="http://schemas.openxmlformats.org/officeDocument/2006/relationships/image" Target="../media/image169.wmf"/><Relationship Id="rId2" Type="http://schemas.openxmlformats.org/officeDocument/2006/relationships/image" Target="../media/image164.wmf"/><Relationship Id="rId1" Type="http://schemas.openxmlformats.org/officeDocument/2006/relationships/image" Target="../media/image163.wmf"/><Relationship Id="rId6" Type="http://schemas.openxmlformats.org/officeDocument/2006/relationships/image" Target="../media/image168.wmf"/><Relationship Id="rId5" Type="http://schemas.openxmlformats.org/officeDocument/2006/relationships/image" Target="../media/image167.wmf"/><Relationship Id="rId4" Type="http://schemas.openxmlformats.org/officeDocument/2006/relationships/image" Target="../media/image166.wmf"/><Relationship Id="rId9" Type="http://schemas.openxmlformats.org/officeDocument/2006/relationships/image" Target="../media/image171.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175.wmf"/><Relationship Id="rId2" Type="http://schemas.openxmlformats.org/officeDocument/2006/relationships/image" Target="../media/image174.wmf"/><Relationship Id="rId1" Type="http://schemas.openxmlformats.org/officeDocument/2006/relationships/image" Target="../media/image173.e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178.wmf"/><Relationship Id="rId2" Type="http://schemas.openxmlformats.org/officeDocument/2006/relationships/image" Target="../media/image177.emf"/><Relationship Id="rId1" Type="http://schemas.openxmlformats.org/officeDocument/2006/relationships/image" Target="../media/image176.wmf"/><Relationship Id="rId4" Type="http://schemas.openxmlformats.org/officeDocument/2006/relationships/image" Target="../media/image179.wmf"/></Relationships>
</file>

<file path=ppt/drawings/_rels/vmlDrawing43.vml.rels><?xml version="1.0" encoding="UTF-8" standalone="yes"?>
<Relationships xmlns="http://schemas.openxmlformats.org/package/2006/relationships"><Relationship Id="rId2" Type="http://schemas.openxmlformats.org/officeDocument/2006/relationships/image" Target="../media/image181.wmf"/><Relationship Id="rId1" Type="http://schemas.openxmlformats.org/officeDocument/2006/relationships/image" Target="../media/image180.e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184.wmf"/><Relationship Id="rId7" Type="http://schemas.openxmlformats.org/officeDocument/2006/relationships/image" Target="../media/image188.wmf"/><Relationship Id="rId2" Type="http://schemas.openxmlformats.org/officeDocument/2006/relationships/image" Target="../media/image183.wmf"/><Relationship Id="rId1" Type="http://schemas.openxmlformats.org/officeDocument/2006/relationships/image" Target="../media/image182.wmf"/><Relationship Id="rId6" Type="http://schemas.openxmlformats.org/officeDocument/2006/relationships/image" Target="../media/image187.wmf"/><Relationship Id="rId5" Type="http://schemas.openxmlformats.org/officeDocument/2006/relationships/image" Target="../media/image186.wmf"/><Relationship Id="rId4" Type="http://schemas.openxmlformats.org/officeDocument/2006/relationships/image" Target="../media/image185.w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190.e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193.wmf"/><Relationship Id="rId2" Type="http://schemas.openxmlformats.org/officeDocument/2006/relationships/image" Target="../media/image192.wmf"/><Relationship Id="rId1" Type="http://schemas.openxmlformats.org/officeDocument/2006/relationships/image" Target="../media/image191.wmf"/><Relationship Id="rId5" Type="http://schemas.openxmlformats.org/officeDocument/2006/relationships/image" Target="../media/image195.wmf"/><Relationship Id="rId4" Type="http://schemas.openxmlformats.org/officeDocument/2006/relationships/image" Target="../media/image194.wmf"/></Relationships>
</file>

<file path=ppt/drawings/_rels/vmlDrawing47.vml.rels><?xml version="1.0" encoding="UTF-8" standalone="yes"?>
<Relationships xmlns="http://schemas.openxmlformats.org/package/2006/relationships"><Relationship Id="rId2" Type="http://schemas.openxmlformats.org/officeDocument/2006/relationships/image" Target="../media/image197.emf"/><Relationship Id="rId1" Type="http://schemas.openxmlformats.org/officeDocument/2006/relationships/image" Target="../media/image19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3.png"/></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image" Target="../media/image24.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 Id="rId4" Type="http://schemas.openxmlformats.org/officeDocument/2006/relationships/image" Target="../media/image3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5D915F-0FB3-48C6-9C0A-BC59D59A7A5E}" type="datetimeFigureOut">
              <a:rPr lang="zh-CN" altLang="en-US" smtClean="0"/>
              <a:pPr/>
              <a:t>2018/5/29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A0B3723-3537-4351-B790-DE2B83A18500}" type="slidenum">
              <a:rPr lang="zh-CN" altLang="en-US" smtClean="0"/>
              <a:pPr/>
              <a:t>‹#›</a:t>
            </a:fld>
            <a:endParaRPr lang="zh-CN" altLang="en-US"/>
          </a:p>
        </p:txBody>
      </p:sp>
    </p:spTree>
    <p:extLst>
      <p:ext uri="{BB962C8B-B14F-4D97-AF65-F5344CB8AC3E}">
        <p14:creationId xmlns:p14="http://schemas.microsoft.com/office/powerpoint/2010/main" xmlns="" val="3268496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A0B3723-3537-4351-B790-DE2B83A18500}" type="slidenum">
              <a:rPr lang="zh-CN" altLang="en-US" smtClean="0"/>
              <a:pPr/>
              <a:t>6</a:t>
            </a:fld>
            <a:endParaRPr lang="zh-CN" altLang="en-US"/>
          </a:p>
        </p:txBody>
      </p:sp>
    </p:spTree>
    <p:extLst>
      <p:ext uri="{BB962C8B-B14F-4D97-AF65-F5344CB8AC3E}">
        <p14:creationId xmlns:p14="http://schemas.microsoft.com/office/powerpoint/2010/main" xmlns="" val="2158327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A0B3723-3537-4351-B790-DE2B83A18500}" type="slidenum">
              <a:rPr lang="zh-CN" altLang="en-US" smtClean="0"/>
              <a:pPr/>
              <a:t>7</a:t>
            </a:fld>
            <a:endParaRPr lang="zh-CN" altLang="en-US"/>
          </a:p>
        </p:txBody>
      </p:sp>
    </p:spTree>
    <p:extLst>
      <p:ext uri="{BB962C8B-B14F-4D97-AF65-F5344CB8AC3E}">
        <p14:creationId xmlns:p14="http://schemas.microsoft.com/office/powerpoint/2010/main" xmlns="" val="21583276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A0B3723-3537-4351-B790-DE2B83A18500}" type="slidenum">
              <a:rPr lang="zh-CN" altLang="en-US" smtClean="0"/>
              <a:pPr/>
              <a:t>8</a:t>
            </a:fld>
            <a:endParaRPr lang="zh-CN" altLang="en-US"/>
          </a:p>
        </p:txBody>
      </p:sp>
    </p:spTree>
    <p:extLst>
      <p:ext uri="{BB962C8B-B14F-4D97-AF65-F5344CB8AC3E}">
        <p14:creationId xmlns:p14="http://schemas.microsoft.com/office/powerpoint/2010/main" xmlns="" val="21583276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A0B3723-3537-4351-B790-DE2B83A18500}" type="slidenum">
              <a:rPr lang="zh-CN" altLang="en-US" smtClean="0"/>
              <a:pPr/>
              <a:t>27</a:t>
            </a:fld>
            <a:endParaRPr lang="zh-CN" altLang="en-US"/>
          </a:p>
        </p:txBody>
      </p:sp>
    </p:spTree>
    <p:extLst>
      <p:ext uri="{BB962C8B-B14F-4D97-AF65-F5344CB8AC3E}">
        <p14:creationId xmlns:p14="http://schemas.microsoft.com/office/powerpoint/2010/main" xmlns="" val="2721193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2" descr="学校封面"/>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3765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04515" name="Rectangle 3"/>
          <p:cNvSpPr>
            <a:spLocks noGrp="1" noChangeArrowheads="1"/>
          </p:cNvSpPr>
          <p:nvPr>
            <p:ph type="ctrTitle"/>
          </p:nvPr>
        </p:nvSpPr>
        <p:spPr>
          <a:xfrm>
            <a:off x="755650" y="1268413"/>
            <a:ext cx="7772400" cy="1470025"/>
          </a:xfrm>
        </p:spPr>
        <p:txBody>
          <a:bodyPr/>
          <a:lstStyle>
            <a:lvl1pPr>
              <a:defRPr sz="4800"/>
            </a:lvl1pPr>
          </a:lstStyle>
          <a:p>
            <a:r>
              <a:rPr lang="zh-CN" altLang="en-US"/>
              <a:t>单击此处编辑母版标题样式</a:t>
            </a:r>
          </a:p>
        </p:txBody>
      </p:sp>
      <p:sp>
        <p:nvSpPr>
          <p:cNvPr id="704516" name="Rectangle 4"/>
          <p:cNvSpPr>
            <a:spLocks noGrp="1" noChangeArrowheads="1"/>
          </p:cNvSpPr>
          <p:nvPr>
            <p:ph type="subTitle" idx="1"/>
          </p:nvPr>
        </p:nvSpPr>
        <p:spPr>
          <a:xfrm>
            <a:off x="1476375" y="3141663"/>
            <a:ext cx="6400800" cy="1752600"/>
          </a:xfrm>
        </p:spPr>
        <p:txBody>
          <a:bodyPr/>
          <a:lstStyle>
            <a:lvl1pPr marL="0" indent="0" algn="ctr">
              <a:buFontTx/>
              <a:buNone/>
              <a:defRPr/>
            </a:lvl1pPr>
          </a:lstStyle>
          <a:p>
            <a:r>
              <a:rPr lang="zh-CN" altLang="en-US"/>
              <a:t>单击此处编辑母版副标题样式</a:t>
            </a:r>
          </a:p>
        </p:txBody>
      </p:sp>
    </p:spTree>
    <p:extLst>
      <p:ext uri="{BB962C8B-B14F-4D97-AF65-F5344CB8AC3E}">
        <p14:creationId xmlns:p14="http://schemas.microsoft.com/office/powerpoint/2010/main" xmlns="" val="2039792570"/>
      </p:ext>
    </p:extLst>
  </p:cSld>
  <p:clrMapOvr>
    <a:masterClrMapping/>
  </p:clrMapOvr>
  <p:transition>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5"/>
          <p:cNvSpPr>
            <a:spLocks noGrp="1" noChangeArrowheads="1"/>
          </p:cNvSpPr>
          <p:nvPr>
            <p:ph type="dt" sz="half" idx="10"/>
          </p:nvPr>
        </p:nvSpPr>
        <p:spPr/>
        <p:txBody>
          <a:bodyPr/>
          <a:lstStyle>
            <a:lvl1pPr>
              <a:defRPr kumimoji="1"/>
            </a:lvl1pPr>
          </a:lstStyle>
          <a:p>
            <a:pPr>
              <a:defRPr/>
            </a:pPr>
            <a:endParaRPr lang="en-US" altLang="zh-CN"/>
          </a:p>
        </p:txBody>
      </p:sp>
      <p:sp>
        <p:nvSpPr>
          <p:cNvPr id="5" name="Rectangle 6"/>
          <p:cNvSpPr>
            <a:spLocks noGrp="1" noChangeArrowheads="1"/>
          </p:cNvSpPr>
          <p:nvPr>
            <p:ph type="ftr" sz="quarter" idx="11"/>
          </p:nvPr>
        </p:nvSpPr>
        <p:spPr/>
        <p:txBody>
          <a:bodyPr/>
          <a:lstStyle>
            <a:lvl1pPr>
              <a:defRPr kumimoji="1"/>
            </a:lvl1pPr>
          </a:lstStyle>
          <a:p>
            <a:pPr>
              <a:defRPr/>
            </a:pPr>
            <a:endParaRPr lang="en-US" altLang="zh-CN"/>
          </a:p>
        </p:txBody>
      </p:sp>
      <p:sp>
        <p:nvSpPr>
          <p:cNvPr id="6" name="Rectangle 7"/>
          <p:cNvSpPr>
            <a:spLocks noGrp="1" noChangeArrowheads="1"/>
          </p:cNvSpPr>
          <p:nvPr>
            <p:ph type="sldNum" sz="quarter" idx="12"/>
          </p:nvPr>
        </p:nvSpPr>
        <p:spPr/>
        <p:txBody>
          <a:bodyPr/>
          <a:lstStyle>
            <a:lvl1pPr>
              <a:defRPr kumimoji="1"/>
            </a:lvl1pPr>
          </a:lstStyle>
          <a:p>
            <a:pPr>
              <a:defRPr/>
            </a:pPr>
            <a:fld id="{02E69FEC-1688-457A-8279-F76ED36EB5ED}" type="slidenum">
              <a:rPr lang="en-US" altLang="zh-CN"/>
              <a:pPr>
                <a:defRPr/>
              </a:pPr>
              <a:t>‹#›</a:t>
            </a:fld>
            <a:endParaRPr lang="en-US" altLang="zh-CN"/>
          </a:p>
        </p:txBody>
      </p:sp>
    </p:spTree>
    <p:extLst>
      <p:ext uri="{BB962C8B-B14F-4D97-AF65-F5344CB8AC3E}">
        <p14:creationId xmlns:p14="http://schemas.microsoft.com/office/powerpoint/2010/main" xmlns="" val="15914229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a:t>Click to edit Master text styles</a:t>
            </a:r>
          </a:p>
        </p:txBody>
      </p:sp>
      <p:sp>
        <p:nvSpPr>
          <p:cNvPr id="4" name="Rectangle 5"/>
          <p:cNvSpPr>
            <a:spLocks noGrp="1" noChangeArrowheads="1"/>
          </p:cNvSpPr>
          <p:nvPr>
            <p:ph type="dt" sz="half" idx="10"/>
          </p:nvPr>
        </p:nvSpPr>
        <p:spPr/>
        <p:txBody>
          <a:bodyPr/>
          <a:lstStyle>
            <a:lvl1pPr>
              <a:defRPr kumimoji="1"/>
            </a:lvl1pPr>
          </a:lstStyle>
          <a:p>
            <a:pPr>
              <a:defRPr/>
            </a:pPr>
            <a:endParaRPr lang="en-US" altLang="zh-CN"/>
          </a:p>
        </p:txBody>
      </p:sp>
      <p:sp>
        <p:nvSpPr>
          <p:cNvPr id="5" name="Rectangle 6"/>
          <p:cNvSpPr>
            <a:spLocks noGrp="1" noChangeArrowheads="1"/>
          </p:cNvSpPr>
          <p:nvPr>
            <p:ph type="ftr" sz="quarter" idx="11"/>
          </p:nvPr>
        </p:nvSpPr>
        <p:spPr/>
        <p:txBody>
          <a:bodyPr/>
          <a:lstStyle>
            <a:lvl1pPr>
              <a:defRPr kumimoji="1"/>
            </a:lvl1pPr>
          </a:lstStyle>
          <a:p>
            <a:pPr>
              <a:defRPr/>
            </a:pPr>
            <a:endParaRPr lang="en-US" altLang="zh-CN"/>
          </a:p>
        </p:txBody>
      </p:sp>
      <p:sp>
        <p:nvSpPr>
          <p:cNvPr id="6" name="Rectangle 7"/>
          <p:cNvSpPr>
            <a:spLocks noGrp="1" noChangeArrowheads="1"/>
          </p:cNvSpPr>
          <p:nvPr>
            <p:ph type="sldNum" sz="quarter" idx="12"/>
          </p:nvPr>
        </p:nvSpPr>
        <p:spPr/>
        <p:txBody>
          <a:bodyPr/>
          <a:lstStyle>
            <a:lvl1pPr>
              <a:defRPr kumimoji="1"/>
            </a:lvl1pPr>
          </a:lstStyle>
          <a:p>
            <a:pPr>
              <a:defRPr/>
            </a:pPr>
            <a:fld id="{E0A64BD1-164C-440D-B78A-4B621FB8773A}" type="slidenum">
              <a:rPr lang="en-US" altLang="zh-CN"/>
              <a:pPr>
                <a:defRPr/>
              </a:pPr>
              <a:t>‹#›</a:t>
            </a:fld>
            <a:endParaRPr lang="en-US" altLang="zh-CN"/>
          </a:p>
        </p:txBody>
      </p:sp>
    </p:spTree>
    <p:extLst>
      <p:ext uri="{BB962C8B-B14F-4D97-AF65-F5344CB8AC3E}">
        <p14:creationId xmlns:p14="http://schemas.microsoft.com/office/powerpoint/2010/main" xmlns="" val="27509280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395288" y="2205038"/>
            <a:ext cx="4038600" cy="33448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586288" y="2205038"/>
            <a:ext cx="4038600" cy="33448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5"/>
          <p:cNvSpPr>
            <a:spLocks noGrp="1" noChangeArrowheads="1"/>
          </p:cNvSpPr>
          <p:nvPr>
            <p:ph type="dt" sz="half" idx="10"/>
          </p:nvPr>
        </p:nvSpPr>
        <p:spPr/>
        <p:txBody>
          <a:bodyPr/>
          <a:lstStyle>
            <a:lvl1pPr>
              <a:defRPr kumimoji="1"/>
            </a:lvl1pPr>
          </a:lstStyle>
          <a:p>
            <a:pPr>
              <a:defRPr/>
            </a:pPr>
            <a:endParaRPr lang="en-US" altLang="zh-CN"/>
          </a:p>
        </p:txBody>
      </p:sp>
      <p:sp>
        <p:nvSpPr>
          <p:cNvPr id="6" name="Rectangle 6"/>
          <p:cNvSpPr>
            <a:spLocks noGrp="1" noChangeArrowheads="1"/>
          </p:cNvSpPr>
          <p:nvPr>
            <p:ph type="ftr" sz="quarter" idx="11"/>
          </p:nvPr>
        </p:nvSpPr>
        <p:spPr/>
        <p:txBody>
          <a:bodyPr/>
          <a:lstStyle>
            <a:lvl1pPr>
              <a:defRPr kumimoji="1"/>
            </a:lvl1pPr>
          </a:lstStyle>
          <a:p>
            <a:pPr>
              <a:defRPr/>
            </a:pPr>
            <a:endParaRPr lang="en-US" altLang="zh-CN"/>
          </a:p>
        </p:txBody>
      </p:sp>
      <p:sp>
        <p:nvSpPr>
          <p:cNvPr id="7" name="Rectangle 7"/>
          <p:cNvSpPr>
            <a:spLocks noGrp="1" noChangeArrowheads="1"/>
          </p:cNvSpPr>
          <p:nvPr>
            <p:ph type="sldNum" sz="quarter" idx="12"/>
          </p:nvPr>
        </p:nvSpPr>
        <p:spPr/>
        <p:txBody>
          <a:bodyPr/>
          <a:lstStyle>
            <a:lvl1pPr>
              <a:defRPr kumimoji="1"/>
            </a:lvl1pPr>
          </a:lstStyle>
          <a:p>
            <a:pPr>
              <a:defRPr/>
            </a:pPr>
            <a:fld id="{E5BE2EBE-D288-4134-8A2F-354AC6F8AB18}" type="slidenum">
              <a:rPr lang="en-US" altLang="zh-CN"/>
              <a:pPr>
                <a:defRPr/>
              </a:pPr>
              <a:t>‹#›</a:t>
            </a:fld>
            <a:endParaRPr lang="en-US" altLang="zh-CN"/>
          </a:p>
        </p:txBody>
      </p:sp>
    </p:spTree>
    <p:extLst>
      <p:ext uri="{BB962C8B-B14F-4D97-AF65-F5344CB8AC3E}">
        <p14:creationId xmlns:p14="http://schemas.microsoft.com/office/powerpoint/2010/main" xmlns="" val="9948252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Rectangle 5"/>
          <p:cNvSpPr>
            <a:spLocks noGrp="1" noChangeArrowheads="1"/>
          </p:cNvSpPr>
          <p:nvPr>
            <p:ph type="dt" sz="half" idx="10"/>
          </p:nvPr>
        </p:nvSpPr>
        <p:spPr/>
        <p:txBody>
          <a:bodyPr/>
          <a:lstStyle>
            <a:lvl1pPr>
              <a:defRPr kumimoji="1"/>
            </a:lvl1pPr>
          </a:lstStyle>
          <a:p>
            <a:pPr>
              <a:defRPr/>
            </a:pPr>
            <a:endParaRPr lang="en-US" altLang="zh-CN"/>
          </a:p>
        </p:txBody>
      </p:sp>
      <p:sp>
        <p:nvSpPr>
          <p:cNvPr id="8" name="Rectangle 6"/>
          <p:cNvSpPr>
            <a:spLocks noGrp="1" noChangeArrowheads="1"/>
          </p:cNvSpPr>
          <p:nvPr>
            <p:ph type="ftr" sz="quarter" idx="11"/>
          </p:nvPr>
        </p:nvSpPr>
        <p:spPr/>
        <p:txBody>
          <a:bodyPr/>
          <a:lstStyle>
            <a:lvl1pPr>
              <a:defRPr kumimoji="1"/>
            </a:lvl1pPr>
          </a:lstStyle>
          <a:p>
            <a:pPr>
              <a:defRPr/>
            </a:pPr>
            <a:endParaRPr lang="en-US" altLang="zh-CN"/>
          </a:p>
        </p:txBody>
      </p:sp>
      <p:sp>
        <p:nvSpPr>
          <p:cNvPr id="9" name="Rectangle 7"/>
          <p:cNvSpPr>
            <a:spLocks noGrp="1" noChangeArrowheads="1"/>
          </p:cNvSpPr>
          <p:nvPr>
            <p:ph type="sldNum" sz="quarter" idx="12"/>
          </p:nvPr>
        </p:nvSpPr>
        <p:spPr/>
        <p:txBody>
          <a:bodyPr/>
          <a:lstStyle>
            <a:lvl1pPr>
              <a:defRPr kumimoji="1"/>
            </a:lvl1pPr>
          </a:lstStyle>
          <a:p>
            <a:pPr>
              <a:defRPr/>
            </a:pPr>
            <a:fld id="{6DA6FD0B-B302-4E31-B856-A3EF76DC1F4C}" type="slidenum">
              <a:rPr lang="en-US" altLang="zh-CN"/>
              <a:pPr>
                <a:defRPr/>
              </a:pPr>
              <a:t>‹#›</a:t>
            </a:fld>
            <a:endParaRPr lang="en-US" altLang="zh-CN"/>
          </a:p>
        </p:txBody>
      </p:sp>
    </p:spTree>
    <p:extLst>
      <p:ext uri="{BB962C8B-B14F-4D97-AF65-F5344CB8AC3E}">
        <p14:creationId xmlns:p14="http://schemas.microsoft.com/office/powerpoint/2010/main" xmlns="" val="36283552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Rectangle 5"/>
          <p:cNvSpPr>
            <a:spLocks noGrp="1" noChangeArrowheads="1"/>
          </p:cNvSpPr>
          <p:nvPr>
            <p:ph type="dt" sz="half" idx="10"/>
          </p:nvPr>
        </p:nvSpPr>
        <p:spPr/>
        <p:txBody>
          <a:bodyPr/>
          <a:lstStyle>
            <a:lvl1pPr>
              <a:defRPr kumimoji="1"/>
            </a:lvl1pPr>
          </a:lstStyle>
          <a:p>
            <a:pPr>
              <a:defRPr/>
            </a:pPr>
            <a:endParaRPr lang="en-US" altLang="zh-CN"/>
          </a:p>
        </p:txBody>
      </p:sp>
      <p:sp>
        <p:nvSpPr>
          <p:cNvPr id="4" name="Rectangle 6"/>
          <p:cNvSpPr>
            <a:spLocks noGrp="1" noChangeArrowheads="1"/>
          </p:cNvSpPr>
          <p:nvPr>
            <p:ph type="ftr" sz="quarter" idx="11"/>
          </p:nvPr>
        </p:nvSpPr>
        <p:spPr/>
        <p:txBody>
          <a:bodyPr/>
          <a:lstStyle>
            <a:lvl1pPr>
              <a:defRPr kumimoji="1"/>
            </a:lvl1pPr>
          </a:lstStyle>
          <a:p>
            <a:pPr>
              <a:defRPr/>
            </a:pPr>
            <a:endParaRPr lang="en-US" altLang="zh-CN"/>
          </a:p>
        </p:txBody>
      </p:sp>
      <p:sp>
        <p:nvSpPr>
          <p:cNvPr id="5" name="Rectangle 7"/>
          <p:cNvSpPr>
            <a:spLocks noGrp="1" noChangeArrowheads="1"/>
          </p:cNvSpPr>
          <p:nvPr>
            <p:ph type="sldNum" sz="quarter" idx="12"/>
          </p:nvPr>
        </p:nvSpPr>
        <p:spPr/>
        <p:txBody>
          <a:bodyPr/>
          <a:lstStyle>
            <a:lvl1pPr>
              <a:defRPr kumimoji="1"/>
            </a:lvl1pPr>
          </a:lstStyle>
          <a:p>
            <a:pPr>
              <a:defRPr/>
            </a:pPr>
            <a:fld id="{A31E40CE-145D-4C14-B4F1-024584ABF982}" type="slidenum">
              <a:rPr lang="en-US" altLang="zh-CN"/>
              <a:pPr>
                <a:defRPr/>
              </a:pPr>
              <a:t>‹#›</a:t>
            </a:fld>
            <a:endParaRPr lang="en-US" altLang="zh-CN"/>
          </a:p>
        </p:txBody>
      </p:sp>
    </p:spTree>
    <p:extLst>
      <p:ext uri="{BB962C8B-B14F-4D97-AF65-F5344CB8AC3E}">
        <p14:creationId xmlns:p14="http://schemas.microsoft.com/office/powerpoint/2010/main" xmlns="" val="8724211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p:txBody>
          <a:bodyPr/>
          <a:lstStyle>
            <a:lvl1pPr>
              <a:defRPr kumimoji="1"/>
            </a:lvl1pPr>
          </a:lstStyle>
          <a:p>
            <a:pPr>
              <a:defRPr/>
            </a:pPr>
            <a:endParaRPr lang="en-US" altLang="zh-CN"/>
          </a:p>
        </p:txBody>
      </p:sp>
      <p:sp>
        <p:nvSpPr>
          <p:cNvPr id="3" name="Rectangle 6"/>
          <p:cNvSpPr>
            <a:spLocks noGrp="1" noChangeArrowheads="1"/>
          </p:cNvSpPr>
          <p:nvPr>
            <p:ph type="ftr" sz="quarter" idx="11"/>
          </p:nvPr>
        </p:nvSpPr>
        <p:spPr/>
        <p:txBody>
          <a:bodyPr/>
          <a:lstStyle>
            <a:lvl1pPr>
              <a:defRPr kumimoji="1"/>
            </a:lvl1pPr>
          </a:lstStyle>
          <a:p>
            <a:pPr>
              <a:defRPr/>
            </a:pPr>
            <a:endParaRPr lang="en-US" altLang="zh-CN"/>
          </a:p>
        </p:txBody>
      </p:sp>
      <p:sp>
        <p:nvSpPr>
          <p:cNvPr id="4" name="Rectangle 7"/>
          <p:cNvSpPr>
            <a:spLocks noGrp="1" noChangeArrowheads="1"/>
          </p:cNvSpPr>
          <p:nvPr>
            <p:ph type="sldNum" sz="quarter" idx="12"/>
          </p:nvPr>
        </p:nvSpPr>
        <p:spPr/>
        <p:txBody>
          <a:bodyPr/>
          <a:lstStyle>
            <a:lvl1pPr>
              <a:defRPr kumimoji="1"/>
            </a:lvl1pPr>
          </a:lstStyle>
          <a:p>
            <a:pPr>
              <a:defRPr/>
            </a:pPr>
            <a:fld id="{3314D4EB-59F1-4422-847F-E2DD8F5D6998}" type="slidenum">
              <a:rPr lang="en-US" altLang="zh-CN"/>
              <a:pPr>
                <a:defRPr/>
              </a:pPr>
              <a:t>‹#›</a:t>
            </a:fld>
            <a:endParaRPr lang="en-US" altLang="zh-CN"/>
          </a:p>
        </p:txBody>
      </p:sp>
    </p:spTree>
    <p:extLst>
      <p:ext uri="{BB962C8B-B14F-4D97-AF65-F5344CB8AC3E}">
        <p14:creationId xmlns:p14="http://schemas.microsoft.com/office/powerpoint/2010/main" xmlns="" val="5171922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Rectangle 5"/>
          <p:cNvSpPr>
            <a:spLocks noGrp="1" noChangeArrowheads="1"/>
          </p:cNvSpPr>
          <p:nvPr>
            <p:ph type="dt" sz="half" idx="10"/>
          </p:nvPr>
        </p:nvSpPr>
        <p:spPr/>
        <p:txBody>
          <a:bodyPr/>
          <a:lstStyle>
            <a:lvl1pPr>
              <a:defRPr kumimoji="1"/>
            </a:lvl1pPr>
          </a:lstStyle>
          <a:p>
            <a:pPr>
              <a:defRPr/>
            </a:pPr>
            <a:endParaRPr lang="en-US" altLang="zh-CN"/>
          </a:p>
        </p:txBody>
      </p:sp>
      <p:sp>
        <p:nvSpPr>
          <p:cNvPr id="6" name="Rectangle 6"/>
          <p:cNvSpPr>
            <a:spLocks noGrp="1" noChangeArrowheads="1"/>
          </p:cNvSpPr>
          <p:nvPr>
            <p:ph type="ftr" sz="quarter" idx="11"/>
          </p:nvPr>
        </p:nvSpPr>
        <p:spPr/>
        <p:txBody>
          <a:bodyPr/>
          <a:lstStyle>
            <a:lvl1pPr>
              <a:defRPr kumimoji="1"/>
            </a:lvl1pPr>
          </a:lstStyle>
          <a:p>
            <a:pPr>
              <a:defRPr/>
            </a:pPr>
            <a:endParaRPr lang="en-US" altLang="zh-CN"/>
          </a:p>
        </p:txBody>
      </p:sp>
      <p:sp>
        <p:nvSpPr>
          <p:cNvPr id="7" name="Rectangle 7"/>
          <p:cNvSpPr>
            <a:spLocks noGrp="1" noChangeArrowheads="1"/>
          </p:cNvSpPr>
          <p:nvPr>
            <p:ph type="sldNum" sz="quarter" idx="12"/>
          </p:nvPr>
        </p:nvSpPr>
        <p:spPr/>
        <p:txBody>
          <a:bodyPr/>
          <a:lstStyle>
            <a:lvl1pPr>
              <a:defRPr kumimoji="1"/>
            </a:lvl1pPr>
          </a:lstStyle>
          <a:p>
            <a:pPr>
              <a:defRPr/>
            </a:pPr>
            <a:fld id="{19E041A6-486C-4466-A68B-8898B2B7E002}" type="slidenum">
              <a:rPr lang="en-US" altLang="zh-CN"/>
              <a:pPr>
                <a:defRPr/>
              </a:pPr>
              <a:t>‹#›</a:t>
            </a:fld>
            <a:endParaRPr lang="en-US" altLang="zh-CN"/>
          </a:p>
        </p:txBody>
      </p:sp>
    </p:spTree>
    <p:extLst>
      <p:ext uri="{BB962C8B-B14F-4D97-AF65-F5344CB8AC3E}">
        <p14:creationId xmlns:p14="http://schemas.microsoft.com/office/powerpoint/2010/main" xmlns="" val="4061869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Rectangle 5"/>
          <p:cNvSpPr>
            <a:spLocks noGrp="1" noChangeArrowheads="1"/>
          </p:cNvSpPr>
          <p:nvPr>
            <p:ph type="dt" sz="half" idx="10"/>
          </p:nvPr>
        </p:nvSpPr>
        <p:spPr/>
        <p:txBody>
          <a:bodyPr/>
          <a:lstStyle>
            <a:lvl1pPr>
              <a:defRPr kumimoji="1"/>
            </a:lvl1pPr>
          </a:lstStyle>
          <a:p>
            <a:pPr>
              <a:defRPr/>
            </a:pPr>
            <a:endParaRPr lang="en-US" altLang="zh-CN"/>
          </a:p>
        </p:txBody>
      </p:sp>
      <p:sp>
        <p:nvSpPr>
          <p:cNvPr id="6" name="Rectangle 6"/>
          <p:cNvSpPr>
            <a:spLocks noGrp="1" noChangeArrowheads="1"/>
          </p:cNvSpPr>
          <p:nvPr>
            <p:ph type="ftr" sz="quarter" idx="11"/>
          </p:nvPr>
        </p:nvSpPr>
        <p:spPr/>
        <p:txBody>
          <a:bodyPr/>
          <a:lstStyle>
            <a:lvl1pPr>
              <a:defRPr kumimoji="1"/>
            </a:lvl1pPr>
          </a:lstStyle>
          <a:p>
            <a:pPr>
              <a:defRPr/>
            </a:pPr>
            <a:endParaRPr lang="en-US" altLang="zh-CN"/>
          </a:p>
        </p:txBody>
      </p:sp>
      <p:sp>
        <p:nvSpPr>
          <p:cNvPr id="7" name="Rectangle 7"/>
          <p:cNvSpPr>
            <a:spLocks noGrp="1" noChangeArrowheads="1"/>
          </p:cNvSpPr>
          <p:nvPr>
            <p:ph type="sldNum" sz="quarter" idx="12"/>
          </p:nvPr>
        </p:nvSpPr>
        <p:spPr/>
        <p:txBody>
          <a:bodyPr/>
          <a:lstStyle>
            <a:lvl1pPr>
              <a:defRPr kumimoji="1"/>
            </a:lvl1pPr>
          </a:lstStyle>
          <a:p>
            <a:pPr>
              <a:defRPr/>
            </a:pPr>
            <a:fld id="{5BD128E0-6B30-4FC4-8CA7-6F683639BCC8}" type="slidenum">
              <a:rPr lang="en-US" altLang="zh-CN"/>
              <a:pPr>
                <a:defRPr/>
              </a:pPr>
              <a:t>‹#›</a:t>
            </a:fld>
            <a:endParaRPr lang="en-US" altLang="zh-CN"/>
          </a:p>
        </p:txBody>
      </p:sp>
    </p:spTree>
    <p:extLst>
      <p:ext uri="{BB962C8B-B14F-4D97-AF65-F5344CB8AC3E}">
        <p14:creationId xmlns:p14="http://schemas.microsoft.com/office/powerpoint/2010/main" xmlns="" val="34612093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5"/>
          <p:cNvSpPr>
            <a:spLocks noGrp="1" noChangeArrowheads="1"/>
          </p:cNvSpPr>
          <p:nvPr>
            <p:ph type="dt" sz="half" idx="10"/>
          </p:nvPr>
        </p:nvSpPr>
        <p:spPr/>
        <p:txBody>
          <a:bodyPr/>
          <a:lstStyle>
            <a:lvl1pPr>
              <a:defRPr kumimoji="1"/>
            </a:lvl1pPr>
          </a:lstStyle>
          <a:p>
            <a:pPr>
              <a:defRPr/>
            </a:pPr>
            <a:endParaRPr lang="en-US" altLang="zh-CN"/>
          </a:p>
        </p:txBody>
      </p:sp>
      <p:sp>
        <p:nvSpPr>
          <p:cNvPr id="5" name="Rectangle 6"/>
          <p:cNvSpPr>
            <a:spLocks noGrp="1" noChangeArrowheads="1"/>
          </p:cNvSpPr>
          <p:nvPr>
            <p:ph type="ftr" sz="quarter" idx="11"/>
          </p:nvPr>
        </p:nvSpPr>
        <p:spPr/>
        <p:txBody>
          <a:bodyPr/>
          <a:lstStyle>
            <a:lvl1pPr>
              <a:defRPr kumimoji="1"/>
            </a:lvl1pPr>
          </a:lstStyle>
          <a:p>
            <a:pPr>
              <a:defRPr/>
            </a:pPr>
            <a:endParaRPr lang="en-US" altLang="zh-CN"/>
          </a:p>
        </p:txBody>
      </p:sp>
      <p:sp>
        <p:nvSpPr>
          <p:cNvPr id="6" name="Rectangle 7"/>
          <p:cNvSpPr>
            <a:spLocks noGrp="1" noChangeArrowheads="1"/>
          </p:cNvSpPr>
          <p:nvPr>
            <p:ph type="sldNum" sz="quarter" idx="12"/>
          </p:nvPr>
        </p:nvSpPr>
        <p:spPr/>
        <p:txBody>
          <a:bodyPr/>
          <a:lstStyle>
            <a:lvl1pPr>
              <a:defRPr kumimoji="1"/>
            </a:lvl1pPr>
          </a:lstStyle>
          <a:p>
            <a:pPr>
              <a:defRPr/>
            </a:pPr>
            <a:fld id="{B6EBC3C8-9F30-4F35-B58A-B1069058AFD1}" type="slidenum">
              <a:rPr lang="en-US" altLang="zh-CN"/>
              <a:pPr>
                <a:defRPr/>
              </a:pPr>
              <a:t>‹#›</a:t>
            </a:fld>
            <a:endParaRPr lang="en-US" altLang="zh-CN"/>
          </a:p>
        </p:txBody>
      </p:sp>
    </p:spTree>
    <p:extLst>
      <p:ext uri="{BB962C8B-B14F-4D97-AF65-F5344CB8AC3E}">
        <p14:creationId xmlns:p14="http://schemas.microsoft.com/office/powerpoint/2010/main" xmlns="" val="16949039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7488" y="1196975"/>
            <a:ext cx="2057400" cy="4352925"/>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395288" y="1196975"/>
            <a:ext cx="6019800" cy="43529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5"/>
          <p:cNvSpPr>
            <a:spLocks noGrp="1" noChangeArrowheads="1"/>
          </p:cNvSpPr>
          <p:nvPr>
            <p:ph type="dt" sz="half" idx="10"/>
          </p:nvPr>
        </p:nvSpPr>
        <p:spPr/>
        <p:txBody>
          <a:bodyPr/>
          <a:lstStyle>
            <a:lvl1pPr>
              <a:defRPr kumimoji="1"/>
            </a:lvl1pPr>
          </a:lstStyle>
          <a:p>
            <a:pPr>
              <a:defRPr/>
            </a:pPr>
            <a:endParaRPr lang="en-US" altLang="zh-CN"/>
          </a:p>
        </p:txBody>
      </p:sp>
      <p:sp>
        <p:nvSpPr>
          <p:cNvPr id="5" name="Rectangle 6"/>
          <p:cNvSpPr>
            <a:spLocks noGrp="1" noChangeArrowheads="1"/>
          </p:cNvSpPr>
          <p:nvPr>
            <p:ph type="ftr" sz="quarter" idx="11"/>
          </p:nvPr>
        </p:nvSpPr>
        <p:spPr/>
        <p:txBody>
          <a:bodyPr/>
          <a:lstStyle>
            <a:lvl1pPr>
              <a:defRPr kumimoji="1"/>
            </a:lvl1pPr>
          </a:lstStyle>
          <a:p>
            <a:pPr>
              <a:defRPr/>
            </a:pPr>
            <a:endParaRPr lang="en-US" altLang="zh-CN"/>
          </a:p>
        </p:txBody>
      </p:sp>
      <p:sp>
        <p:nvSpPr>
          <p:cNvPr id="6" name="Rectangle 7"/>
          <p:cNvSpPr>
            <a:spLocks noGrp="1" noChangeArrowheads="1"/>
          </p:cNvSpPr>
          <p:nvPr>
            <p:ph type="sldNum" sz="quarter" idx="12"/>
          </p:nvPr>
        </p:nvSpPr>
        <p:spPr/>
        <p:txBody>
          <a:bodyPr/>
          <a:lstStyle>
            <a:lvl1pPr>
              <a:defRPr kumimoji="1"/>
            </a:lvl1pPr>
          </a:lstStyle>
          <a:p>
            <a:pPr>
              <a:defRPr/>
            </a:pPr>
            <a:fld id="{142AA9EF-1860-49A5-AB27-3B14BAC135A1}" type="slidenum">
              <a:rPr lang="en-US" altLang="zh-CN"/>
              <a:pPr>
                <a:defRPr/>
              </a:pPr>
              <a:t>‹#›</a:t>
            </a:fld>
            <a:endParaRPr lang="en-US" altLang="zh-CN"/>
          </a:p>
        </p:txBody>
      </p:sp>
    </p:spTree>
    <p:extLst>
      <p:ext uri="{BB962C8B-B14F-4D97-AF65-F5344CB8AC3E}">
        <p14:creationId xmlns:p14="http://schemas.microsoft.com/office/powerpoint/2010/main" xmlns="" val="5510314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95288" y="1196975"/>
            <a:ext cx="8229600" cy="711200"/>
          </a:xfrm>
        </p:spPr>
        <p:txBody>
          <a:bodyPr/>
          <a:lstStyle/>
          <a:p>
            <a:r>
              <a:rPr lang="en-US" altLang="zh-CN"/>
              <a:t>Click to edit Master title style</a:t>
            </a:r>
            <a:endParaRPr lang="zh-CN" altLang="en-US"/>
          </a:p>
        </p:txBody>
      </p:sp>
      <p:sp>
        <p:nvSpPr>
          <p:cNvPr id="3" name="Table Placeholder 2"/>
          <p:cNvSpPr>
            <a:spLocks noGrp="1"/>
          </p:cNvSpPr>
          <p:nvPr>
            <p:ph type="tbl" idx="1"/>
          </p:nvPr>
        </p:nvSpPr>
        <p:spPr>
          <a:xfrm>
            <a:off x="395288" y="2205038"/>
            <a:ext cx="8229600" cy="3344862"/>
          </a:xfrm>
        </p:spPr>
        <p:txBody>
          <a:bodyPr/>
          <a:lstStyle/>
          <a:p>
            <a:pPr lvl="0"/>
            <a:endParaRPr lang="zh-CN" altLang="en-US" noProof="0"/>
          </a:p>
        </p:txBody>
      </p:sp>
      <p:sp>
        <p:nvSpPr>
          <p:cNvPr id="4" name="Rectangle 5"/>
          <p:cNvSpPr>
            <a:spLocks noGrp="1" noChangeArrowheads="1"/>
          </p:cNvSpPr>
          <p:nvPr>
            <p:ph type="dt" sz="half" idx="10"/>
          </p:nvPr>
        </p:nvSpPr>
        <p:spPr/>
        <p:txBody>
          <a:bodyPr/>
          <a:lstStyle>
            <a:lvl1pPr>
              <a:defRPr kumimoji="1"/>
            </a:lvl1pPr>
          </a:lstStyle>
          <a:p>
            <a:pPr>
              <a:defRPr/>
            </a:pPr>
            <a:endParaRPr lang="en-US" altLang="zh-CN"/>
          </a:p>
        </p:txBody>
      </p:sp>
      <p:sp>
        <p:nvSpPr>
          <p:cNvPr id="5" name="Rectangle 6"/>
          <p:cNvSpPr>
            <a:spLocks noGrp="1" noChangeArrowheads="1"/>
          </p:cNvSpPr>
          <p:nvPr>
            <p:ph type="ftr" sz="quarter" idx="11"/>
          </p:nvPr>
        </p:nvSpPr>
        <p:spPr/>
        <p:txBody>
          <a:bodyPr/>
          <a:lstStyle>
            <a:lvl1pPr>
              <a:defRPr kumimoji="1"/>
            </a:lvl1pPr>
          </a:lstStyle>
          <a:p>
            <a:pPr>
              <a:defRPr/>
            </a:pPr>
            <a:endParaRPr lang="en-US" altLang="zh-CN"/>
          </a:p>
        </p:txBody>
      </p:sp>
      <p:sp>
        <p:nvSpPr>
          <p:cNvPr id="6" name="Rectangle 7"/>
          <p:cNvSpPr>
            <a:spLocks noGrp="1" noChangeArrowheads="1"/>
          </p:cNvSpPr>
          <p:nvPr>
            <p:ph type="sldNum" sz="quarter" idx="12"/>
          </p:nvPr>
        </p:nvSpPr>
        <p:spPr/>
        <p:txBody>
          <a:bodyPr/>
          <a:lstStyle>
            <a:lvl1pPr>
              <a:defRPr kumimoji="1"/>
            </a:lvl1pPr>
          </a:lstStyle>
          <a:p>
            <a:pPr>
              <a:defRPr/>
            </a:pPr>
            <a:fld id="{86DA76E7-198A-47A9-8216-2966565122FA}" type="slidenum">
              <a:rPr lang="en-US" altLang="zh-CN"/>
              <a:pPr>
                <a:defRPr/>
              </a:pPr>
              <a:t>‹#›</a:t>
            </a:fld>
            <a:endParaRPr lang="en-US" altLang="zh-CN"/>
          </a:p>
        </p:txBody>
      </p:sp>
    </p:spTree>
    <p:extLst>
      <p:ext uri="{BB962C8B-B14F-4D97-AF65-F5344CB8AC3E}">
        <p14:creationId xmlns:p14="http://schemas.microsoft.com/office/powerpoint/2010/main" xmlns="" val="37075267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395288" y="1196975"/>
            <a:ext cx="8229600" cy="711200"/>
          </a:xfrm>
        </p:spPr>
        <p:txBody>
          <a:bodyPr/>
          <a:lstStyle/>
          <a:p>
            <a:r>
              <a:rPr lang="en-US" altLang="zh-CN"/>
              <a:t>Click to edit Master title style</a:t>
            </a:r>
            <a:endParaRPr lang="zh-CN" altLang="en-US"/>
          </a:p>
        </p:txBody>
      </p:sp>
      <p:sp>
        <p:nvSpPr>
          <p:cNvPr id="3" name="Chart Placeholder 2"/>
          <p:cNvSpPr>
            <a:spLocks noGrp="1"/>
          </p:cNvSpPr>
          <p:nvPr>
            <p:ph type="chart" idx="1"/>
          </p:nvPr>
        </p:nvSpPr>
        <p:spPr>
          <a:xfrm>
            <a:off x="395288" y="2205038"/>
            <a:ext cx="8229600" cy="3344862"/>
          </a:xfrm>
        </p:spPr>
        <p:txBody>
          <a:bodyPr/>
          <a:lstStyle/>
          <a:p>
            <a:pPr lvl="0"/>
            <a:endParaRPr lang="zh-CN" altLang="en-US" noProof="0"/>
          </a:p>
        </p:txBody>
      </p:sp>
      <p:sp>
        <p:nvSpPr>
          <p:cNvPr id="4" name="Rectangle 5"/>
          <p:cNvSpPr>
            <a:spLocks noGrp="1" noChangeArrowheads="1"/>
          </p:cNvSpPr>
          <p:nvPr>
            <p:ph type="dt" sz="half" idx="10"/>
          </p:nvPr>
        </p:nvSpPr>
        <p:spPr/>
        <p:txBody>
          <a:bodyPr/>
          <a:lstStyle>
            <a:lvl1pPr>
              <a:defRPr kumimoji="1"/>
            </a:lvl1pPr>
          </a:lstStyle>
          <a:p>
            <a:pPr>
              <a:defRPr/>
            </a:pPr>
            <a:endParaRPr lang="en-US" altLang="zh-CN"/>
          </a:p>
        </p:txBody>
      </p:sp>
      <p:sp>
        <p:nvSpPr>
          <p:cNvPr id="5" name="Rectangle 6"/>
          <p:cNvSpPr>
            <a:spLocks noGrp="1" noChangeArrowheads="1"/>
          </p:cNvSpPr>
          <p:nvPr>
            <p:ph type="ftr" sz="quarter" idx="11"/>
          </p:nvPr>
        </p:nvSpPr>
        <p:spPr/>
        <p:txBody>
          <a:bodyPr/>
          <a:lstStyle>
            <a:lvl1pPr>
              <a:defRPr kumimoji="1"/>
            </a:lvl1pPr>
          </a:lstStyle>
          <a:p>
            <a:pPr>
              <a:defRPr/>
            </a:pPr>
            <a:endParaRPr lang="en-US" altLang="zh-CN"/>
          </a:p>
        </p:txBody>
      </p:sp>
      <p:sp>
        <p:nvSpPr>
          <p:cNvPr id="6" name="Rectangle 7"/>
          <p:cNvSpPr>
            <a:spLocks noGrp="1" noChangeArrowheads="1"/>
          </p:cNvSpPr>
          <p:nvPr>
            <p:ph type="sldNum" sz="quarter" idx="12"/>
          </p:nvPr>
        </p:nvSpPr>
        <p:spPr/>
        <p:txBody>
          <a:bodyPr/>
          <a:lstStyle>
            <a:lvl1pPr>
              <a:defRPr kumimoji="1"/>
            </a:lvl1pPr>
          </a:lstStyle>
          <a:p>
            <a:pPr>
              <a:defRPr/>
            </a:pPr>
            <a:fld id="{1915EDC8-DA7D-4B65-8C8A-A6F322ACA322}" type="slidenum">
              <a:rPr lang="en-US" altLang="zh-CN"/>
              <a:pPr>
                <a:defRPr/>
              </a:pPr>
              <a:t>‹#›</a:t>
            </a:fld>
            <a:endParaRPr lang="en-US" altLang="zh-CN"/>
          </a:p>
        </p:txBody>
      </p:sp>
    </p:spTree>
    <p:extLst>
      <p:ext uri="{BB962C8B-B14F-4D97-AF65-F5344CB8AC3E}">
        <p14:creationId xmlns:p14="http://schemas.microsoft.com/office/powerpoint/2010/main" xmlns="" val="39601219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1979613" y="2205038"/>
            <a:ext cx="5324475" cy="1150937"/>
          </a:xfrm>
        </p:spPr>
        <p:txBody>
          <a:bodyPr/>
          <a:lstStyle>
            <a:lvl1pPr marL="0" indent="0" algn="ctr">
              <a:defRPr sz="2200"/>
            </a:lvl1pPr>
          </a:lstStyle>
          <a:p>
            <a:r>
              <a:rPr lang="zh-CN" altLang="en-US"/>
              <a:t>单击此处编辑母版副标题样式</a:t>
            </a:r>
          </a:p>
        </p:txBody>
      </p:sp>
    </p:spTree>
    <p:extLst>
      <p:ext uri="{BB962C8B-B14F-4D97-AF65-F5344CB8AC3E}">
        <p14:creationId xmlns:p14="http://schemas.microsoft.com/office/powerpoint/2010/main" xmlns="" val="4280071212"/>
      </p:ext>
    </p:extLst>
  </p:cSld>
  <p:clrMapOvr>
    <a:overrideClrMapping bg1="lt1" tx1="dk1" bg2="lt2" tx2="dk2" accent1="accent1" accent2="accent2" accent3="accent3" accent4="accent4" accent5="accent5" accent6="accent6" hlink="hlink" folHlink="folHlink"/>
  </p:clrMapOvr>
  <p:transition>
    <p:random/>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6"/>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A590F2B4-23AD-4E39-BFBB-E24EBB36E5AE}" type="datetime1">
              <a:rPr lang="zh-CN" altLang="en-US">
                <a:solidFill>
                  <a:prstClr val="black">
                    <a:tint val="75000"/>
                  </a:prstClr>
                </a:solidFill>
              </a:rPr>
              <a:pPr>
                <a:defRPr/>
              </a:pPr>
              <a:t>2018/5/29</a:t>
            </a:fld>
            <a:endParaRPr lang="en-US" dirty="0">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8C58FD95-F6AD-457C-B09B-532BB0CA0C19}"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219347057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A54E28A3-0ED4-411A-AC8E-AAFE92450D44}" type="datetime1">
              <a:rPr lang="zh-CN" altLang="en-US">
                <a:solidFill>
                  <a:prstClr val="black">
                    <a:tint val="75000"/>
                  </a:prstClr>
                </a:solidFill>
              </a:rPr>
              <a:pPr>
                <a:defRPr/>
              </a:pPr>
              <a:t>2018/5/29</a:t>
            </a:fld>
            <a:endParaRPr lang="en-US" dirty="0">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7CBC12A1-C7B7-4E40-B46D-B1AC23EAE393}"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207005640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9BC2693D-2808-41D5-BC06-6A487591F900}" type="datetime1">
              <a:rPr lang="zh-CN" altLang="en-US">
                <a:solidFill>
                  <a:prstClr val="black">
                    <a:tint val="75000"/>
                  </a:prstClr>
                </a:solidFill>
              </a:rPr>
              <a:pPr>
                <a:defRPr/>
              </a:pPr>
              <a:t>2018/5/29</a:t>
            </a:fld>
            <a:endParaRPr lang="en-US" dirty="0">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2612D47B-8EF1-4906-BF37-130D772A67C6}"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332551561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27453820-9AFE-4799-8BA4-2F17F3B9B3C3}" type="datetime1">
              <a:rPr lang="zh-CN" altLang="en-US">
                <a:solidFill>
                  <a:prstClr val="black">
                    <a:tint val="75000"/>
                  </a:prstClr>
                </a:solidFill>
              </a:rPr>
              <a:pPr>
                <a:defRPr/>
              </a:pPr>
              <a:t>2018/5/29</a:t>
            </a:fld>
            <a:endParaRPr lang="en-US" dirty="0">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EE24326B-7E13-4DB4-BDB3-A513F55D592E}"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2206252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FB4E787A-6645-405C-BD95-541C892C689F}" type="datetime1">
              <a:rPr lang="zh-CN" altLang="en-US">
                <a:solidFill>
                  <a:prstClr val="black">
                    <a:tint val="75000"/>
                  </a:prstClr>
                </a:solidFill>
              </a:rPr>
              <a:pPr>
                <a:defRPr/>
              </a:pPr>
              <a:t>2018/5/29</a:t>
            </a:fld>
            <a:endParaRPr lang="en-US" dirty="0">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pPr>
              <a:defRPr/>
            </a:pPr>
            <a:fld id="{C8821228-2408-40B9-AA3B-EE419C3A9FA5}"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373202065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4F267FD9-BB6E-4937-A2CB-2D8803BBA62E}" type="datetime1">
              <a:rPr lang="zh-CN" altLang="en-US">
                <a:solidFill>
                  <a:prstClr val="black">
                    <a:tint val="75000"/>
                  </a:prstClr>
                </a:solidFill>
              </a:rPr>
              <a:pPr>
                <a:defRPr/>
              </a:pPr>
              <a:t>2018/5/29</a:t>
            </a:fld>
            <a:endParaRPr lang="en-US" dirty="0">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pPr>
              <a:defRPr/>
            </a:pPr>
            <a:fld id="{158D813D-5EB4-4279-B09C-477A10D42AE0}"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391945600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1517E8FD-FBCB-4CDA-8E60-742CA893DA6F}" type="datetime1">
              <a:rPr lang="zh-CN" altLang="en-US">
                <a:solidFill>
                  <a:prstClr val="black">
                    <a:tint val="75000"/>
                  </a:prstClr>
                </a:solidFill>
              </a:rPr>
              <a:pPr>
                <a:defRPr/>
              </a:pPr>
              <a:t>2018/5/29</a:t>
            </a:fld>
            <a:endParaRPr lang="en-US" dirty="0">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pPr>
              <a:defRPr/>
            </a:pPr>
            <a:fld id="{B6B32CBB-4DAA-4CC6-8D3E-E2E1D595278A}"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4561105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80AD1809-B332-4875-8F56-2C7BC38D2078}" type="datetime1">
              <a:rPr lang="zh-CN" altLang="en-US">
                <a:solidFill>
                  <a:prstClr val="black">
                    <a:tint val="75000"/>
                  </a:prstClr>
                </a:solidFill>
              </a:rPr>
              <a:pPr>
                <a:defRPr/>
              </a:pPr>
              <a:t>2018/5/29</a:t>
            </a:fld>
            <a:endParaRPr lang="en-US" dirty="0">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4AAB70C5-9E6D-4F22-9899-4955DFD04510}"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64489178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1"/>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EC2C9D36-21F4-4A5F-804A-C987B1906AE7}" type="datetime1">
              <a:rPr lang="zh-CN" altLang="en-US">
                <a:solidFill>
                  <a:prstClr val="black">
                    <a:tint val="75000"/>
                  </a:prstClr>
                </a:solidFill>
              </a:rPr>
              <a:pPr>
                <a:defRPr/>
              </a:pPr>
              <a:t>2018/5/29</a:t>
            </a:fld>
            <a:endParaRPr lang="en-US" dirty="0">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FB65DCE8-15C8-44B9-BD29-C8C770D603DA}"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18836610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17092010-6991-4C95-B46A-FDE0EC4C5CF7}" type="datetime1">
              <a:rPr lang="zh-CN" altLang="en-US">
                <a:solidFill>
                  <a:prstClr val="black">
                    <a:tint val="75000"/>
                  </a:prstClr>
                </a:solidFill>
              </a:rPr>
              <a:pPr>
                <a:defRPr/>
              </a:pPr>
              <a:t>2018/5/29</a:t>
            </a:fld>
            <a:endParaRPr lang="en-US" dirty="0">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9507F817-DB01-4D53-B9E0-82B824BEE62B}"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65761536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9"/>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62078880-516F-40DA-9B22-743FD0F5C425}" type="datetime1">
              <a:rPr lang="zh-CN" altLang="en-US">
                <a:solidFill>
                  <a:prstClr val="black">
                    <a:tint val="75000"/>
                  </a:prstClr>
                </a:solidFill>
              </a:rPr>
              <a:pPr>
                <a:defRPr/>
              </a:pPr>
              <a:t>2018/5/29</a:t>
            </a:fld>
            <a:endParaRPr lang="en-US" dirty="0">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38CAFC69-B4BC-469A-A271-42A0BA80A64E}"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350026373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6"/>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A590F2B4-23AD-4E39-BFBB-E24EBB36E5AE}" type="datetime1">
              <a:rPr lang="zh-CN" altLang="en-US">
                <a:solidFill>
                  <a:prstClr val="black">
                    <a:tint val="75000"/>
                  </a:prstClr>
                </a:solidFill>
              </a:rPr>
              <a:pPr>
                <a:defRPr/>
              </a:pPr>
              <a:t>2018/5/29</a:t>
            </a:fld>
            <a:endParaRPr lang="en-US" dirty="0">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8C58FD95-F6AD-457C-B09B-532BB0CA0C19}"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269354692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A54E28A3-0ED4-411A-AC8E-AAFE92450D44}" type="datetime1">
              <a:rPr lang="zh-CN" altLang="en-US">
                <a:solidFill>
                  <a:prstClr val="black">
                    <a:tint val="75000"/>
                  </a:prstClr>
                </a:solidFill>
              </a:rPr>
              <a:pPr>
                <a:defRPr/>
              </a:pPr>
              <a:t>2018/5/29</a:t>
            </a:fld>
            <a:endParaRPr lang="en-US" dirty="0">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7CBC12A1-C7B7-4E40-B46D-B1AC23EAE393}"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354462874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9BC2693D-2808-41D5-BC06-6A487591F900}" type="datetime1">
              <a:rPr lang="zh-CN" altLang="en-US">
                <a:solidFill>
                  <a:prstClr val="black">
                    <a:tint val="75000"/>
                  </a:prstClr>
                </a:solidFill>
              </a:rPr>
              <a:pPr>
                <a:defRPr/>
              </a:pPr>
              <a:t>2018/5/29</a:t>
            </a:fld>
            <a:endParaRPr lang="en-US" dirty="0">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2612D47B-8EF1-4906-BF37-130D772A67C6}"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1658284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2018/5/29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27453820-9AFE-4799-8BA4-2F17F3B9B3C3}" type="datetime1">
              <a:rPr lang="zh-CN" altLang="en-US">
                <a:solidFill>
                  <a:prstClr val="black">
                    <a:tint val="75000"/>
                  </a:prstClr>
                </a:solidFill>
              </a:rPr>
              <a:pPr>
                <a:defRPr/>
              </a:pPr>
              <a:t>2018/5/29</a:t>
            </a:fld>
            <a:endParaRPr lang="en-US" dirty="0">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EE24326B-7E13-4DB4-BDB3-A513F55D592E}"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195553913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FB4E787A-6645-405C-BD95-541C892C689F}" type="datetime1">
              <a:rPr lang="zh-CN" altLang="en-US">
                <a:solidFill>
                  <a:prstClr val="black">
                    <a:tint val="75000"/>
                  </a:prstClr>
                </a:solidFill>
              </a:rPr>
              <a:pPr>
                <a:defRPr/>
              </a:pPr>
              <a:t>2018/5/29</a:t>
            </a:fld>
            <a:endParaRPr lang="en-US" dirty="0">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pPr>
              <a:defRPr/>
            </a:pPr>
            <a:fld id="{C8821228-2408-40B9-AA3B-EE419C3A9FA5}"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56212154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4F267FD9-BB6E-4937-A2CB-2D8803BBA62E}" type="datetime1">
              <a:rPr lang="zh-CN" altLang="en-US">
                <a:solidFill>
                  <a:prstClr val="black">
                    <a:tint val="75000"/>
                  </a:prstClr>
                </a:solidFill>
              </a:rPr>
              <a:pPr>
                <a:defRPr/>
              </a:pPr>
              <a:t>2018/5/29</a:t>
            </a:fld>
            <a:endParaRPr lang="en-US" dirty="0">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pPr>
              <a:defRPr/>
            </a:pPr>
            <a:fld id="{158D813D-5EB4-4279-B09C-477A10D42AE0}"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19926202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1517E8FD-FBCB-4CDA-8E60-742CA893DA6F}" type="datetime1">
              <a:rPr lang="zh-CN" altLang="en-US">
                <a:solidFill>
                  <a:prstClr val="black">
                    <a:tint val="75000"/>
                  </a:prstClr>
                </a:solidFill>
              </a:rPr>
              <a:pPr>
                <a:defRPr/>
              </a:pPr>
              <a:t>2018/5/29</a:t>
            </a:fld>
            <a:endParaRPr lang="en-US" dirty="0">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pPr>
              <a:defRPr/>
            </a:pPr>
            <a:fld id="{B6B32CBB-4DAA-4CC6-8D3E-E2E1D595278A}"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98505301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80AD1809-B332-4875-8F56-2C7BC38D2078}" type="datetime1">
              <a:rPr lang="zh-CN" altLang="en-US">
                <a:solidFill>
                  <a:prstClr val="black">
                    <a:tint val="75000"/>
                  </a:prstClr>
                </a:solidFill>
              </a:rPr>
              <a:pPr>
                <a:defRPr/>
              </a:pPr>
              <a:t>2018/5/29</a:t>
            </a:fld>
            <a:endParaRPr lang="en-US" dirty="0">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4AAB70C5-9E6D-4F22-9899-4955DFD04510}"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83620787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1"/>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EC2C9D36-21F4-4A5F-804A-C987B1906AE7}" type="datetime1">
              <a:rPr lang="zh-CN" altLang="en-US">
                <a:solidFill>
                  <a:prstClr val="black">
                    <a:tint val="75000"/>
                  </a:prstClr>
                </a:solidFill>
              </a:rPr>
              <a:pPr>
                <a:defRPr/>
              </a:pPr>
              <a:t>2018/5/29</a:t>
            </a:fld>
            <a:endParaRPr lang="en-US" dirty="0">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FB65DCE8-15C8-44B9-BD29-C8C770D603DA}"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266306325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17092010-6991-4C95-B46A-FDE0EC4C5CF7}" type="datetime1">
              <a:rPr lang="zh-CN" altLang="en-US">
                <a:solidFill>
                  <a:prstClr val="black">
                    <a:tint val="75000"/>
                  </a:prstClr>
                </a:solidFill>
              </a:rPr>
              <a:pPr>
                <a:defRPr/>
              </a:pPr>
              <a:t>2018/5/29</a:t>
            </a:fld>
            <a:endParaRPr lang="en-US" dirty="0">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9507F817-DB01-4D53-B9E0-82B824BEE62B}"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378638928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9"/>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62078880-516F-40DA-9B22-743FD0F5C425}" type="datetime1">
              <a:rPr lang="zh-CN" altLang="en-US">
                <a:solidFill>
                  <a:prstClr val="black">
                    <a:tint val="75000"/>
                  </a:prstClr>
                </a:solidFill>
              </a:rPr>
              <a:pPr>
                <a:defRPr/>
              </a:pPr>
              <a:t>2018/5/29</a:t>
            </a:fld>
            <a:endParaRPr lang="en-US" dirty="0">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38CAFC69-B4BC-469A-A271-42A0BA80A64E}"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277854504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6"/>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A590F2B4-23AD-4E39-BFBB-E24EBB36E5AE}" type="datetime1">
              <a:rPr lang="zh-CN" altLang="en-US">
                <a:solidFill>
                  <a:prstClr val="black">
                    <a:tint val="75000"/>
                  </a:prstClr>
                </a:solidFill>
              </a:rPr>
              <a:pPr>
                <a:defRPr/>
              </a:pPr>
              <a:t>2018/5/29</a:t>
            </a:fld>
            <a:endParaRPr lang="en-US" dirty="0">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8C58FD95-F6AD-457C-B09B-532BB0CA0C19}"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397943810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A54E28A3-0ED4-411A-AC8E-AAFE92450D44}" type="datetime1">
              <a:rPr lang="zh-CN" altLang="en-US">
                <a:solidFill>
                  <a:prstClr val="black">
                    <a:tint val="75000"/>
                  </a:prstClr>
                </a:solidFill>
              </a:rPr>
              <a:pPr>
                <a:defRPr/>
              </a:pPr>
              <a:t>2018/5/29</a:t>
            </a:fld>
            <a:endParaRPr lang="en-US" dirty="0">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7CBC12A1-C7B7-4E40-B46D-B1AC23EAE393}"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1025730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2018/5/29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9BC2693D-2808-41D5-BC06-6A487591F900}" type="datetime1">
              <a:rPr lang="zh-CN" altLang="en-US">
                <a:solidFill>
                  <a:prstClr val="black">
                    <a:tint val="75000"/>
                  </a:prstClr>
                </a:solidFill>
              </a:rPr>
              <a:pPr>
                <a:defRPr/>
              </a:pPr>
              <a:t>2018/5/29</a:t>
            </a:fld>
            <a:endParaRPr lang="en-US" dirty="0">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2612D47B-8EF1-4906-BF37-130D772A67C6}"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13708784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27453820-9AFE-4799-8BA4-2F17F3B9B3C3}" type="datetime1">
              <a:rPr lang="zh-CN" altLang="en-US">
                <a:solidFill>
                  <a:prstClr val="black">
                    <a:tint val="75000"/>
                  </a:prstClr>
                </a:solidFill>
              </a:rPr>
              <a:pPr>
                <a:defRPr/>
              </a:pPr>
              <a:t>2018/5/29</a:t>
            </a:fld>
            <a:endParaRPr lang="en-US" dirty="0">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EE24326B-7E13-4DB4-BDB3-A513F55D592E}"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327777611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FB4E787A-6645-405C-BD95-541C892C689F}" type="datetime1">
              <a:rPr lang="zh-CN" altLang="en-US">
                <a:solidFill>
                  <a:prstClr val="black">
                    <a:tint val="75000"/>
                  </a:prstClr>
                </a:solidFill>
              </a:rPr>
              <a:pPr>
                <a:defRPr/>
              </a:pPr>
              <a:t>2018/5/29</a:t>
            </a:fld>
            <a:endParaRPr lang="en-US" dirty="0">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pPr>
              <a:defRPr/>
            </a:pPr>
            <a:fld id="{C8821228-2408-40B9-AA3B-EE419C3A9FA5}"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244828097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4F267FD9-BB6E-4937-A2CB-2D8803BBA62E}" type="datetime1">
              <a:rPr lang="zh-CN" altLang="en-US">
                <a:solidFill>
                  <a:prstClr val="black">
                    <a:tint val="75000"/>
                  </a:prstClr>
                </a:solidFill>
              </a:rPr>
              <a:pPr>
                <a:defRPr/>
              </a:pPr>
              <a:t>2018/5/29</a:t>
            </a:fld>
            <a:endParaRPr lang="en-US" dirty="0">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pPr>
              <a:defRPr/>
            </a:pPr>
            <a:fld id="{158D813D-5EB4-4279-B09C-477A10D42AE0}"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151333201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1517E8FD-FBCB-4CDA-8E60-742CA893DA6F}" type="datetime1">
              <a:rPr lang="zh-CN" altLang="en-US">
                <a:solidFill>
                  <a:prstClr val="black">
                    <a:tint val="75000"/>
                  </a:prstClr>
                </a:solidFill>
              </a:rPr>
              <a:pPr>
                <a:defRPr/>
              </a:pPr>
              <a:t>2018/5/29</a:t>
            </a:fld>
            <a:endParaRPr lang="en-US" dirty="0">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pPr>
              <a:defRPr/>
            </a:pPr>
            <a:fld id="{B6B32CBB-4DAA-4CC6-8D3E-E2E1D595278A}"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179631082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80AD1809-B332-4875-8F56-2C7BC38D2078}" type="datetime1">
              <a:rPr lang="zh-CN" altLang="en-US">
                <a:solidFill>
                  <a:prstClr val="black">
                    <a:tint val="75000"/>
                  </a:prstClr>
                </a:solidFill>
              </a:rPr>
              <a:pPr>
                <a:defRPr/>
              </a:pPr>
              <a:t>2018/5/29</a:t>
            </a:fld>
            <a:endParaRPr lang="en-US" dirty="0">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4AAB70C5-9E6D-4F22-9899-4955DFD04510}"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109440826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1"/>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EC2C9D36-21F4-4A5F-804A-C987B1906AE7}" type="datetime1">
              <a:rPr lang="zh-CN" altLang="en-US">
                <a:solidFill>
                  <a:prstClr val="black">
                    <a:tint val="75000"/>
                  </a:prstClr>
                </a:solidFill>
              </a:rPr>
              <a:pPr>
                <a:defRPr/>
              </a:pPr>
              <a:t>2018/5/29</a:t>
            </a:fld>
            <a:endParaRPr lang="en-US" dirty="0">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FB65DCE8-15C8-44B9-BD29-C8C770D603DA}"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162076191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17092010-6991-4C95-B46A-FDE0EC4C5CF7}" type="datetime1">
              <a:rPr lang="zh-CN" altLang="en-US">
                <a:solidFill>
                  <a:prstClr val="black">
                    <a:tint val="75000"/>
                  </a:prstClr>
                </a:solidFill>
              </a:rPr>
              <a:pPr>
                <a:defRPr/>
              </a:pPr>
              <a:t>2018/5/29</a:t>
            </a:fld>
            <a:endParaRPr lang="en-US" dirty="0">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9507F817-DB01-4D53-B9E0-82B824BEE62B}"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1632403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9"/>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62078880-516F-40DA-9B22-743FD0F5C425}" type="datetime1">
              <a:rPr lang="zh-CN" altLang="en-US">
                <a:solidFill>
                  <a:prstClr val="black">
                    <a:tint val="75000"/>
                  </a:prstClr>
                </a:solidFill>
              </a:rPr>
              <a:pPr>
                <a:defRPr/>
              </a:pPr>
              <a:t>2018/5/29</a:t>
            </a:fld>
            <a:endParaRPr lang="en-US" dirty="0">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38CAFC69-B4BC-469A-A271-42A0BA80A64E}"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1278372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2018/5/29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2018/5/29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2018/5/29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2018/5/29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2.jpeg"/><Relationship Id="rId2" Type="http://schemas.openxmlformats.org/officeDocument/2006/relationships/slideLayout" Target="../slideLayouts/slideLayout13.xml"/><Relationship Id="rId16" Type="http://schemas.openxmlformats.org/officeDocument/2006/relationships/image" Target="../media/image1.jpeg"/><Relationship Id="rId20" Type="http://schemas.openxmlformats.org/officeDocument/2006/relationships/image" Target="../media/image5.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image" Target="../media/image4.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image" Target="../media/image6.png"/><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image" Target="../media/image6.png"/><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theme" Target="../theme/theme4.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image" Target="../media/image6.png"/><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theme" Target="../theme/theme5.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2018/5/29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FFFFFF"/>
            </a:gs>
            <a:gs pos="50000">
              <a:srgbClr val="FFFFFF"/>
            </a:gs>
            <a:gs pos="100000">
              <a:srgbClr val="D2FFFF"/>
            </a:gs>
          </a:gsLst>
          <a:lin ang="5400000"/>
        </a:gradFill>
        <a:effectLst/>
      </p:bgPr>
    </p:bg>
    <p:spTree>
      <p:nvGrpSpPr>
        <p:cNvPr id="1" name=""/>
        <p:cNvGrpSpPr/>
        <p:nvPr/>
      </p:nvGrpSpPr>
      <p:grpSpPr>
        <a:xfrm>
          <a:off x="0" y="0"/>
          <a:ext cx="0" cy="0"/>
          <a:chOff x="0" y="0"/>
          <a:chExt cx="0" cy="0"/>
        </a:xfrm>
      </p:grpSpPr>
      <p:pic>
        <p:nvPicPr>
          <p:cNvPr id="2050" name="Picture 2" descr="学校封面"/>
          <p:cNvPicPr>
            <a:picLocks noChangeAspect="1" noChangeArrowheads="1"/>
          </p:cNvPicPr>
          <p:nvPr/>
        </p:nvPicPr>
        <p:blipFill>
          <a:blip r:embed="rId16">
            <a:lum bright="70000" contrast="-70000"/>
            <a:grayscl/>
            <a:extLst>
              <a:ext uri="{28A0092B-C50C-407E-A947-70E740481C1C}">
                <a14:useLocalDpi xmlns:a14="http://schemas.microsoft.com/office/drawing/2010/main" xmlns="" val="0"/>
              </a:ext>
            </a:extLst>
          </a:blip>
          <a:srcRect/>
          <a:stretch>
            <a:fillRect/>
          </a:stretch>
        </p:blipFill>
        <p:spPr bwMode="auto">
          <a:xfrm>
            <a:off x="3175" y="0"/>
            <a:ext cx="913765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51" name="Rectangle 3"/>
          <p:cNvSpPr>
            <a:spLocks noGrp="1" noChangeArrowheads="1"/>
          </p:cNvSpPr>
          <p:nvPr>
            <p:ph type="title"/>
          </p:nvPr>
        </p:nvSpPr>
        <p:spPr bwMode="auto">
          <a:xfrm>
            <a:off x="395288" y="1196975"/>
            <a:ext cx="8229600" cy="711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2" name="Rectangle 4"/>
          <p:cNvSpPr>
            <a:spLocks noGrp="1" noChangeArrowheads="1"/>
          </p:cNvSpPr>
          <p:nvPr>
            <p:ph type="body" idx="1"/>
          </p:nvPr>
        </p:nvSpPr>
        <p:spPr bwMode="auto">
          <a:xfrm>
            <a:off x="395288" y="2205038"/>
            <a:ext cx="8229600" cy="33448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703493" name="Rectangle 5"/>
          <p:cNvSpPr>
            <a:spLocks noGrp="1" noChangeArrowheads="1"/>
          </p:cNvSpPr>
          <p:nvPr>
            <p:ph type="dt" sz="half" idx="2"/>
          </p:nvPr>
        </p:nvSpPr>
        <p:spPr bwMode="auto">
          <a:xfrm>
            <a:off x="32385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kumimoji="0" sz="1400">
                <a:solidFill>
                  <a:srgbClr val="FFFFFF"/>
                </a:solidFill>
                <a:latin typeface="Arial" charset="0"/>
                <a:ea typeface="+mn-ea"/>
              </a:defRPr>
            </a:lvl1pPr>
          </a:lstStyle>
          <a:p>
            <a:pPr fontAlgn="base">
              <a:spcBef>
                <a:spcPct val="0"/>
              </a:spcBef>
              <a:spcAft>
                <a:spcPct val="0"/>
              </a:spcAft>
              <a:defRPr/>
            </a:pPr>
            <a:endParaRPr lang="en-US" altLang="zh-CN"/>
          </a:p>
        </p:txBody>
      </p:sp>
      <p:sp>
        <p:nvSpPr>
          <p:cNvPr id="703494" name="Rectangle 6"/>
          <p:cNvSpPr>
            <a:spLocks noGrp="1" noChangeArrowheads="1"/>
          </p:cNvSpPr>
          <p:nvPr>
            <p:ph type="ftr" sz="quarter" idx="3"/>
          </p:nvPr>
        </p:nvSpPr>
        <p:spPr bwMode="auto">
          <a:xfrm>
            <a:off x="2987675" y="6524625"/>
            <a:ext cx="2895600"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kumimoji="0" sz="1400">
                <a:solidFill>
                  <a:srgbClr val="FFFFFF"/>
                </a:solidFill>
                <a:latin typeface="Arial" charset="0"/>
                <a:ea typeface="+mn-ea"/>
              </a:defRPr>
            </a:lvl1pPr>
          </a:lstStyle>
          <a:p>
            <a:pPr fontAlgn="base">
              <a:spcBef>
                <a:spcPct val="0"/>
              </a:spcBef>
              <a:spcAft>
                <a:spcPct val="0"/>
              </a:spcAft>
              <a:defRPr/>
            </a:pPr>
            <a:endParaRPr lang="en-US" altLang="zh-CN"/>
          </a:p>
        </p:txBody>
      </p:sp>
      <p:sp>
        <p:nvSpPr>
          <p:cNvPr id="703495" name="Rectangle 7"/>
          <p:cNvSpPr>
            <a:spLocks noGrp="1" noChangeArrowheads="1"/>
          </p:cNvSpPr>
          <p:nvPr>
            <p:ph type="sldNum" sz="quarter" idx="4"/>
          </p:nvPr>
        </p:nvSpPr>
        <p:spPr bwMode="auto">
          <a:xfrm>
            <a:off x="6516688"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0" sz="1400">
                <a:solidFill>
                  <a:srgbClr val="FFFFFF"/>
                </a:solidFill>
                <a:latin typeface="Arial" charset="0"/>
                <a:ea typeface="宋体" pitchFamily="2" charset="-122"/>
              </a:defRPr>
            </a:lvl1pPr>
          </a:lstStyle>
          <a:p>
            <a:pPr fontAlgn="base">
              <a:spcBef>
                <a:spcPct val="0"/>
              </a:spcBef>
              <a:spcAft>
                <a:spcPct val="0"/>
              </a:spcAft>
              <a:defRPr/>
            </a:pPr>
            <a:fld id="{3E5CB657-4CFA-4A66-A9F3-67AE7AC3972A}" type="slidenum">
              <a:rPr lang="en-US" altLang="zh-CN"/>
              <a:pPr fontAlgn="base">
                <a:spcBef>
                  <a:spcPct val="0"/>
                </a:spcBef>
                <a:spcAft>
                  <a:spcPct val="0"/>
                </a:spcAft>
                <a:defRPr/>
              </a:pPr>
              <a:t>‹#›</a:t>
            </a:fld>
            <a:endParaRPr lang="en-US" altLang="zh-CN"/>
          </a:p>
        </p:txBody>
      </p:sp>
      <p:pic>
        <p:nvPicPr>
          <p:cNvPr id="2056" name="Picture 8" descr="blue"/>
          <p:cNvPicPr>
            <a:picLocks noChangeAspect="1" noChangeArrowheads="1"/>
          </p:cNvPicPr>
          <p:nvPr/>
        </p:nvPicPr>
        <p:blipFill>
          <a:blip r:embed="rId17">
            <a:extLst>
              <a:ext uri="{28A0092B-C50C-407E-A947-70E740481C1C}">
                <a14:useLocalDpi xmlns:a14="http://schemas.microsoft.com/office/drawing/2010/main" xmlns="" val="0"/>
              </a:ext>
            </a:extLst>
          </a:blip>
          <a:srcRect/>
          <a:stretch>
            <a:fillRect/>
          </a:stretch>
        </p:blipFill>
        <p:spPr bwMode="auto">
          <a:xfrm>
            <a:off x="0" y="0"/>
            <a:ext cx="9144000" cy="765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57" name="Picture 9" descr="blue"/>
          <p:cNvPicPr>
            <a:picLocks noChangeAspect="1" noChangeArrowheads="1"/>
          </p:cNvPicPr>
          <p:nvPr/>
        </p:nvPicPr>
        <p:blipFill>
          <a:blip r:embed="rId18">
            <a:extLst>
              <a:ext uri="{28A0092B-C50C-407E-A947-70E740481C1C}">
                <a14:useLocalDpi xmlns:a14="http://schemas.microsoft.com/office/drawing/2010/main" xmlns="" val="0"/>
              </a:ext>
            </a:extLst>
          </a:blip>
          <a:srcRect/>
          <a:stretch>
            <a:fillRect/>
          </a:stretch>
        </p:blipFill>
        <p:spPr bwMode="auto">
          <a:xfrm>
            <a:off x="0" y="6453188"/>
            <a:ext cx="9144000" cy="404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58" name="Picture 10" descr="sc"/>
          <p:cNvPicPr>
            <a:picLocks noChangeAspect="1" noChangeArrowheads="1"/>
          </p:cNvPicPr>
          <p:nvPr/>
        </p:nvPicPr>
        <p:blipFill>
          <a:blip r:embed="rId19">
            <a:lum bright="100000"/>
            <a:extLst>
              <a:ext uri="{28A0092B-C50C-407E-A947-70E740481C1C}">
                <a14:useLocalDpi xmlns:a14="http://schemas.microsoft.com/office/drawing/2010/main" xmlns="" val="0"/>
              </a:ext>
            </a:extLst>
          </a:blip>
          <a:srcRect/>
          <a:stretch>
            <a:fillRect/>
          </a:stretch>
        </p:blipFill>
        <p:spPr bwMode="auto">
          <a:xfrm>
            <a:off x="860425" y="115888"/>
            <a:ext cx="974725" cy="295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59" name="Picture 11" descr="scu"/>
          <p:cNvPicPr>
            <a:picLocks noChangeAspect="1" noChangeArrowheads="1"/>
          </p:cNvPicPr>
          <p:nvPr/>
        </p:nvPicPr>
        <p:blipFill>
          <a:blip r:embed="rId20">
            <a:lum bright="100000"/>
            <a:extLst>
              <a:ext uri="{28A0092B-C50C-407E-A947-70E740481C1C}">
                <a14:useLocalDpi xmlns:a14="http://schemas.microsoft.com/office/drawing/2010/main" xmlns="" val="0"/>
              </a:ext>
            </a:extLst>
          </a:blip>
          <a:srcRect/>
          <a:stretch>
            <a:fillRect/>
          </a:stretch>
        </p:blipFill>
        <p:spPr bwMode="auto">
          <a:xfrm>
            <a:off x="92075" y="44450"/>
            <a:ext cx="663575" cy="692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36" name="Text Box 12"/>
          <p:cNvSpPr txBox="1">
            <a:spLocks noChangeArrowheads="1"/>
          </p:cNvSpPr>
          <p:nvPr/>
        </p:nvSpPr>
        <p:spPr bwMode="auto">
          <a:xfrm>
            <a:off x="682625" y="417513"/>
            <a:ext cx="1512888" cy="274637"/>
          </a:xfrm>
          <a:prstGeom prst="rect">
            <a:avLst/>
          </a:prstGeom>
          <a:noFill/>
          <a:ln>
            <a:noFill/>
          </a:ln>
          <a:effectLst>
            <a:outerShdw sy="50000" kx="2453608" rotWithShape="0">
              <a:schemeClr val="bg2">
                <a:alpha val="50000"/>
              </a:schemeClr>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黑体" panose="02010609060101010101" pitchFamily="49" charset="-122"/>
              </a:defRPr>
            </a:lvl1pPr>
            <a:lvl2pPr marL="742950" indent="-285750" eaLnBrk="0" hangingPunct="0">
              <a:defRPr sz="2400">
                <a:solidFill>
                  <a:schemeClr val="tx1"/>
                </a:solidFill>
                <a:latin typeface="Arial" panose="020B0604020202020204" pitchFamily="34" charset="0"/>
                <a:ea typeface="黑体" panose="02010609060101010101" pitchFamily="49" charset="-122"/>
              </a:defRPr>
            </a:lvl2pPr>
            <a:lvl3pPr marL="1143000" indent="-228600" eaLnBrk="0" hangingPunct="0">
              <a:defRPr sz="2400">
                <a:solidFill>
                  <a:schemeClr val="tx1"/>
                </a:solidFill>
                <a:latin typeface="Arial" panose="020B0604020202020204" pitchFamily="34" charset="0"/>
                <a:ea typeface="黑体" panose="02010609060101010101" pitchFamily="49" charset="-122"/>
              </a:defRPr>
            </a:lvl3pPr>
            <a:lvl4pPr marL="1600200" indent="-228600" eaLnBrk="0" hangingPunct="0">
              <a:defRPr sz="2400">
                <a:solidFill>
                  <a:schemeClr val="tx1"/>
                </a:solidFill>
                <a:latin typeface="Arial" panose="020B0604020202020204" pitchFamily="34" charset="0"/>
                <a:ea typeface="黑体" panose="02010609060101010101" pitchFamily="49" charset="-122"/>
              </a:defRPr>
            </a:lvl4pPr>
            <a:lvl5pPr marL="2057400" indent="-228600" eaLnBrk="0" hangingPunct="0">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fontAlgn="base" hangingPunct="1">
              <a:spcBef>
                <a:spcPct val="50000"/>
              </a:spcBef>
              <a:spcAft>
                <a:spcPct val="0"/>
              </a:spcAft>
              <a:defRPr/>
            </a:pPr>
            <a:r>
              <a:rPr lang="en-US" altLang="zh-CN" sz="1200" b="1" smtClean="0">
                <a:solidFill>
                  <a:srgbClr val="FFFFFF"/>
                </a:solidFill>
                <a:latin typeface="Arial Narrow" panose="020B0606020202030204" pitchFamily="34" charset="0"/>
                <a:ea typeface="宋体" panose="02010600030101010101" pitchFamily="2" charset="-122"/>
              </a:rPr>
              <a:t>Sichuan University</a:t>
            </a:r>
          </a:p>
        </p:txBody>
      </p:sp>
    </p:spTree>
    <p:extLst>
      <p:ext uri="{BB962C8B-B14F-4D97-AF65-F5344CB8AC3E}">
        <p14:creationId xmlns:p14="http://schemas.microsoft.com/office/powerpoint/2010/main" xmlns="" val="14189308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ransition>
    <p:random/>
  </p:transition>
  <p:timing>
    <p:tnLst>
      <p:par>
        <p:cTn id="1" dur="indefinite" restart="never" nodeType="tmRoot"/>
      </p:par>
    </p:tnLst>
  </p:timing>
  <p:txStyles>
    <p:titleStyle>
      <a:lvl1pPr algn="ctr" rtl="0" eaLnBrk="0" fontAlgn="base" hangingPunct="0">
        <a:spcBef>
          <a:spcPct val="0"/>
        </a:spcBef>
        <a:spcAft>
          <a:spcPct val="0"/>
        </a:spcAft>
        <a:defRPr sz="4400" b="1">
          <a:solidFill>
            <a:srgbClr val="FF0000"/>
          </a:solidFill>
          <a:latin typeface="+mj-lt"/>
          <a:ea typeface="+mj-ea"/>
          <a:cs typeface="+mj-cs"/>
        </a:defRPr>
      </a:lvl1pPr>
      <a:lvl2pPr algn="ctr" rtl="0" eaLnBrk="0" fontAlgn="base" hangingPunct="0">
        <a:spcBef>
          <a:spcPct val="0"/>
        </a:spcBef>
        <a:spcAft>
          <a:spcPct val="0"/>
        </a:spcAft>
        <a:defRPr sz="4400" b="1">
          <a:solidFill>
            <a:srgbClr val="FF0000"/>
          </a:solidFill>
          <a:latin typeface="Arial" charset="0"/>
          <a:ea typeface="黑体" pitchFamily="2" charset="-122"/>
        </a:defRPr>
      </a:lvl2pPr>
      <a:lvl3pPr algn="ctr" rtl="0" eaLnBrk="0" fontAlgn="base" hangingPunct="0">
        <a:spcBef>
          <a:spcPct val="0"/>
        </a:spcBef>
        <a:spcAft>
          <a:spcPct val="0"/>
        </a:spcAft>
        <a:defRPr sz="4400" b="1">
          <a:solidFill>
            <a:srgbClr val="FF0000"/>
          </a:solidFill>
          <a:latin typeface="Arial" charset="0"/>
          <a:ea typeface="黑体" pitchFamily="2" charset="-122"/>
        </a:defRPr>
      </a:lvl3pPr>
      <a:lvl4pPr algn="ctr" rtl="0" eaLnBrk="0" fontAlgn="base" hangingPunct="0">
        <a:spcBef>
          <a:spcPct val="0"/>
        </a:spcBef>
        <a:spcAft>
          <a:spcPct val="0"/>
        </a:spcAft>
        <a:defRPr sz="4400" b="1">
          <a:solidFill>
            <a:srgbClr val="FF0000"/>
          </a:solidFill>
          <a:latin typeface="Arial" charset="0"/>
          <a:ea typeface="黑体" pitchFamily="2" charset="-122"/>
        </a:defRPr>
      </a:lvl4pPr>
      <a:lvl5pPr algn="ctr" rtl="0" eaLnBrk="0" fontAlgn="base" hangingPunct="0">
        <a:spcBef>
          <a:spcPct val="0"/>
        </a:spcBef>
        <a:spcAft>
          <a:spcPct val="0"/>
        </a:spcAft>
        <a:defRPr sz="4400" b="1">
          <a:solidFill>
            <a:srgbClr val="FF0000"/>
          </a:solidFill>
          <a:latin typeface="Arial" charset="0"/>
          <a:ea typeface="黑体" pitchFamily="2" charset="-122"/>
        </a:defRPr>
      </a:lvl5pPr>
      <a:lvl6pPr marL="457200" algn="ctr" rtl="0" fontAlgn="base">
        <a:spcBef>
          <a:spcPct val="0"/>
        </a:spcBef>
        <a:spcAft>
          <a:spcPct val="0"/>
        </a:spcAft>
        <a:defRPr sz="4400" b="1">
          <a:solidFill>
            <a:srgbClr val="FF0000"/>
          </a:solidFill>
          <a:latin typeface="Arial" charset="0"/>
          <a:ea typeface="黑体" pitchFamily="2" charset="-122"/>
        </a:defRPr>
      </a:lvl6pPr>
      <a:lvl7pPr marL="914400" algn="ctr" rtl="0" fontAlgn="base">
        <a:spcBef>
          <a:spcPct val="0"/>
        </a:spcBef>
        <a:spcAft>
          <a:spcPct val="0"/>
        </a:spcAft>
        <a:defRPr sz="4400" b="1">
          <a:solidFill>
            <a:srgbClr val="FF0000"/>
          </a:solidFill>
          <a:latin typeface="Arial" charset="0"/>
          <a:ea typeface="黑体" pitchFamily="2" charset="-122"/>
        </a:defRPr>
      </a:lvl7pPr>
      <a:lvl8pPr marL="1371600" algn="ctr" rtl="0" fontAlgn="base">
        <a:spcBef>
          <a:spcPct val="0"/>
        </a:spcBef>
        <a:spcAft>
          <a:spcPct val="0"/>
        </a:spcAft>
        <a:defRPr sz="4400" b="1">
          <a:solidFill>
            <a:srgbClr val="FF0000"/>
          </a:solidFill>
          <a:latin typeface="Arial" charset="0"/>
          <a:ea typeface="黑体" pitchFamily="2" charset="-122"/>
        </a:defRPr>
      </a:lvl8pPr>
      <a:lvl9pPr marL="1828800" algn="ctr" rtl="0" fontAlgn="base">
        <a:spcBef>
          <a:spcPct val="0"/>
        </a:spcBef>
        <a:spcAft>
          <a:spcPct val="0"/>
        </a:spcAft>
        <a:defRPr sz="4400" b="1">
          <a:solidFill>
            <a:srgbClr val="FF0000"/>
          </a:solidFill>
          <a:latin typeface="Arial" charset="0"/>
          <a:ea typeface="黑体" pitchFamily="2" charset="-122"/>
        </a:defRPr>
      </a:lvl9pPr>
    </p:titleStyle>
    <p:bodyStyle>
      <a:lvl1pPr marL="342900" indent="-342900" algn="l" rtl="0" eaLnBrk="0" fontAlgn="base" hangingPunct="0">
        <a:spcBef>
          <a:spcPct val="20000"/>
        </a:spcBef>
        <a:spcAft>
          <a:spcPct val="0"/>
        </a:spcAft>
        <a:buChar char="•"/>
        <a:defRPr sz="3200" b="1">
          <a:solidFill>
            <a:srgbClr val="FF0000"/>
          </a:solidFill>
          <a:latin typeface="+mn-lt"/>
          <a:ea typeface="+mn-ea"/>
          <a:cs typeface="+mn-cs"/>
        </a:defRPr>
      </a:lvl1pPr>
      <a:lvl2pPr marL="742950" indent="-285750" algn="l" rtl="0" eaLnBrk="0" fontAlgn="base" hangingPunct="0">
        <a:spcBef>
          <a:spcPct val="20000"/>
        </a:spcBef>
        <a:spcAft>
          <a:spcPct val="0"/>
        </a:spcAft>
        <a:buChar char="–"/>
        <a:defRPr sz="2800" b="1">
          <a:solidFill>
            <a:srgbClr val="FF0000"/>
          </a:solidFill>
          <a:latin typeface="+mn-lt"/>
          <a:ea typeface="+mn-ea"/>
        </a:defRPr>
      </a:lvl2pPr>
      <a:lvl3pPr marL="1143000" indent="-228600" algn="l" rtl="0" eaLnBrk="0" fontAlgn="base" hangingPunct="0">
        <a:spcBef>
          <a:spcPct val="20000"/>
        </a:spcBef>
        <a:spcAft>
          <a:spcPct val="0"/>
        </a:spcAft>
        <a:buChar char="•"/>
        <a:defRPr sz="2400" b="1">
          <a:solidFill>
            <a:srgbClr val="FF0000"/>
          </a:solidFill>
          <a:latin typeface="+mn-lt"/>
          <a:ea typeface="+mn-ea"/>
        </a:defRPr>
      </a:lvl3pPr>
      <a:lvl4pPr marL="1600200" indent="-228600" algn="l" rtl="0" eaLnBrk="0" fontAlgn="base" hangingPunct="0">
        <a:spcBef>
          <a:spcPct val="20000"/>
        </a:spcBef>
        <a:spcAft>
          <a:spcPct val="0"/>
        </a:spcAft>
        <a:buChar char="–"/>
        <a:defRPr sz="2000" b="1">
          <a:solidFill>
            <a:srgbClr val="FF0000"/>
          </a:solidFill>
          <a:latin typeface="+mn-lt"/>
          <a:ea typeface="+mn-ea"/>
        </a:defRPr>
      </a:lvl4pPr>
      <a:lvl5pPr marL="2057400" indent="-228600" algn="l" rtl="0" eaLnBrk="0" fontAlgn="base" hangingPunct="0">
        <a:spcBef>
          <a:spcPct val="20000"/>
        </a:spcBef>
        <a:spcAft>
          <a:spcPct val="0"/>
        </a:spcAft>
        <a:buChar char="»"/>
        <a:defRPr sz="2000" b="1">
          <a:solidFill>
            <a:srgbClr val="FF0000"/>
          </a:solidFill>
          <a:latin typeface="+mn-lt"/>
          <a:ea typeface="+mn-ea"/>
        </a:defRPr>
      </a:lvl5pPr>
      <a:lvl6pPr marL="2514600" indent="-228600" algn="l" rtl="0" fontAlgn="base">
        <a:spcBef>
          <a:spcPct val="20000"/>
        </a:spcBef>
        <a:spcAft>
          <a:spcPct val="0"/>
        </a:spcAft>
        <a:buChar char="»"/>
        <a:defRPr sz="2000" b="1">
          <a:solidFill>
            <a:srgbClr val="FF0000"/>
          </a:solidFill>
          <a:latin typeface="+mn-lt"/>
          <a:ea typeface="+mn-ea"/>
        </a:defRPr>
      </a:lvl6pPr>
      <a:lvl7pPr marL="2971800" indent="-228600" algn="l" rtl="0" fontAlgn="base">
        <a:spcBef>
          <a:spcPct val="20000"/>
        </a:spcBef>
        <a:spcAft>
          <a:spcPct val="0"/>
        </a:spcAft>
        <a:buChar char="»"/>
        <a:defRPr sz="2000" b="1">
          <a:solidFill>
            <a:srgbClr val="FF0000"/>
          </a:solidFill>
          <a:latin typeface="+mn-lt"/>
          <a:ea typeface="+mn-ea"/>
        </a:defRPr>
      </a:lvl7pPr>
      <a:lvl8pPr marL="3429000" indent="-228600" algn="l" rtl="0" fontAlgn="base">
        <a:spcBef>
          <a:spcPct val="20000"/>
        </a:spcBef>
        <a:spcAft>
          <a:spcPct val="0"/>
        </a:spcAft>
        <a:buChar char="»"/>
        <a:defRPr sz="2000" b="1">
          <a:solidFill>
            <a:srgbClr val="FF0000"/>
          </a:solidFill>
          <a:latin typeface="+mn-lt"/>
          <a:ea typeface="+mn-ea"/>
        </a:defRPr>
      </a:lvl8pPr>
      <a:lvl9pPr marL="3886200" indent="-228600" algn="l" rtl="0" fontAlgn="base">
        <a:spcBef>
          <a:spcPct val="20000"/>
        </a:spcBef>
        <a:spcAft>
          <a:spcPct val="0"/>
        </a:spcAft>
        <a:buChar char="»"/>
        <a:defRPr sz="2000" b="1">
          <a:solidFill>
            <a:srgbClr val="FF00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FFFFFF"/>
            </a:gs>
            <a:gs pos="50000">
              <a:srgbClr val="FFFFFF"/>
            </a:gs>
            <a:gs pos="100000">
              <a:srgbClr val="D2FFFF"/>
            </a:gs>
          </a:gsLst>
          <a:lin ang="5400000"/>
        </a:gradFill>
        <a:effectLst/>
      </p:bgPr>
    </p:bg>
    <p:spTree>
      <p:nvGrpSpPr>
        <p:cNvPr id="1" name=""/>
        <p:cNvGrpSpPr/>
        <p:nvPr/>
      </p:nvGrpSpPr>
      <p:grpSpPr>
        <a:xfrm>
          <a:off x="0" y="0"/>
          <a:ext cx="0" cy="0"/>
          <a:chOff x="0" y="0"/>
          <a:chExt cx="0" cy="0"/>
        </a:xfrm>
      </p:grpSpPr>
      <p:sp>
        <p:nvSpPr>
          <p:cNvPr id="2" name="TextBox 1"/>
          <p:cNvSpPr txBox="1"/>
          <p:nvPr userDrawn="1"/>
        </p:nvSpPr>
        <p:spPr>
          <a:xfrm>
            <a:off x="931863" y="200025"/>
            <a:ext cx="7816850" cy="461963"/>
          </a:xfrm>
          <a:prstGeom prst="rect">
            <a:avLst/>
          </a:prstGeom>
          <a:gradFill flip="none" rotWithShape="0">
            <a:gsLst>
              <a:gs pos="0">
                <a:srgbClr val="D2FFFF"/>
              </a:gs>
              <a:gs pos="50000">
                <a:schemeClr val="bg1"/>
              </a:gs>
              <a:gs pos="100000">
                <a:schemeClr val="bg1"/>
              </a:gs>
            </a:gsLst>
            <a:lin ang="0" scaled="0"/>
            <a:tileRect/>
          </a:gradFill>
        </p:spPr>
        <p:txBody>
          <a:bodyPr>
            <a:spAutoFit/>
          </a:bodyPr>
          <a:lstStyle/>
          <a:p>
            <a:pPr fontAlgn="base">
              <a:spcBef>
                <a:spcPct val="0"/>
              </a:spcBef>
              <a:spcAft>
                <a:spcPct val="0"/>
              </a:spcAft>
              <a:defRPr/>
            </a:pPr>
            <a:endParaRPr kumimoji="1" lang="zh-CN" altLang="en-US" sz="2400" dirty="0">
              <a:solidFill>
                <a:prstClr val="black"/>
              </a:solidFill>
              <a:latin typeface="Times New Roman" pitchFamily="18" charset="0"/>
            </a:endParaRPr>
          </a:p>
        </p:txBody>
      </p:sp>
      <p:sp>
        <p:nvSpPr>
          <p:cNvPr id="1027" name="标题占位符 1"/>
          <p:cNvSpPr>
            <a:spLocks noGrp="1"/>
          </p:cNvSpPr>
          <p:nvPr>
            <p:ph type="title"/>
          </p:nvPr>
        </p:nvSpPr>
        <p:spPr bwMode="auto">
          <a:xfrm>
            <a:off x="611188" y="15573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pPr fontAlgn="base">
              <a:spcBef>
                <a:spcPct val="0"/>
              </a:spcBef>
              <a:spcAft>
                <a:spcPct val="0"/>
              </a:spcAft>
              <a:defRPr/>
            </a:pPr>
            <a:fld id="{A22853F7-48B5-4E97-B731-D5A22F424C1F}" type="datetime1">
              <a:rPr kumimoji="1" lang="zh-CN" altLang="en-US">
                <a:solidFill>
                  <a:prstClr val="black">
                    <a:tint val="75000"/>
                  </a:prstClr>
                </a:solidFill>
                <a:latin typeface="Times New Roman" pitchFamily="18" charset="0"/>
              </a:rPr>
              <a:pPr fontAlgn="base">
                <a:spcBef>
                  <a:spcPct val="0"/>
                </a:spcBef>
                <a:spcAft>
                  <a:spcPct val="0"/>
                </a:spcAft>
                <a:defRPr/>
              </a:pPr>
              <a:t>2018/5/29</a:t>
            </a:fld>
            <a:endParaRPr kumimoji="1" lang="en-US" dirty="0">
              <a:solidFill>
                <a:prstClr val="black">
                  <a:tint val="75000"/>
                </a:prstClr>
              </a:solidFill>
              <a:latin typeface="Times New Roman" pitchFamily="18" charset="0"/>
              <a:ea typeface="宋体" pitchFamily="2" charset="-122"/>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spcBef>
                <a:spcPct val="0"/>
              </a:spcBef>
              <a:spcAft>
                <a:spcPct val="0"/>
              </a:spcAft>
              <a:defRPr/>
            </a:pPr>
            <a:r>
              <a:rPr kumimoji="1" lang="zh-CN" altLang="en-US">
                <a:solidFill>
                  <a:prstClr val="black">
                    <a:tint val="75000"/>
                  </a:prstClr>
                </a:solidFill>
                <a:latin typeface="Times New Roman" pitchFamily="18" charset="0"/>
              </a:rPr>
              <a:t>电工原理</a:t>
            </a:r>
            <a:endParaRPr kumimoji="1" lang="en-US">
              <a:solidFill>
                <a:prstClr val="black">
                  <a:tint val="75000"/>
                </a:prstClr>
              </a:solidFill>
              <a:latin typeface="Times New Roman" pitchFamily="18" charset="0"/>
              <a:ea typeface="宋体" pitchFamily="2" charset="-122"/>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pPr fontAlgn="base">
              <a:spcBef>
                <a:spcPct val="0"/>
              </a:spcBef>
              <a:spcAft>
                <a:spcPct val="0"/>
              </a:spcAft>
              <a:defRPr/>
            </a:pPr>
            <a:fld id="{9A4A5D99-A651-4F41-90C4-8E755EAF94DC}" type="slidenum">
              <a:rPr kumimoji="1" lang="en-US">
                <a:solidFill>
                  <a:prstClr val="black">
                    <a:tint val="75000"/>
                  </a:prstClr>
                </a:solidFill>
                <a:latin typeface="Times New Roman" pitchFamily="18" charset="0"/>
                <a:ea typeface="宋体" pitchFamily="2" charset="-122"/>
              </a:rPr>
              <a:pPr fontAlgn="base">
                <a:spcBef>
                  <a:spcPct val="0"/>
                </a:spcBef>
                <a:spcAft>
                  <a:spcPct val="0"/>
                </a:spcAft>
                <a:defRPr/>
              </a:pPr>
              <a:t>‹#›</a:t>
            </a:fld>
            <a:endParaRPr kumimoji="1" lang="en-US">
              <a:solidFill>
                <a:prstClr val="black">
                  <a:tint val="75000"/>
                </a:prstClr>
              </a:solidFill>
              <a:latin typeface="Times New Roman" pitchFamily="18" charset="0"/>
              <a:ea typeface="宋体" pitchFamily="2" charset="-122"/>
            </a:endParaRPr>
          </a:p>
        </p:txBody>
      </p:sp>
      <p:sp>
        <p:nvSpPr>
          <p:cNvPr id="8" name="矩形 7"/>
          <p:cNvSpPr/>
          <p:nvPr userDrawn="1"/>
        </p:nvSpPr>
        <p:spPr>
          <a:xfrm>
            <a:off x="899592" y="169476"/>
            <a:ext cx="1627369" cy="523220"/>
          </a:xfrm>
          <a:prstGeom prst="rect">
            <a:avLst/>
          </a:prstGeom>
          <a:noFill/>
        </p:spPr>
        <p:txBody>
          <a:bodyPr wrap="none">
            <a:spAutoFit/>
          </a:bodyPr>
          <a:lstStyle/>
          <a:p>
            <a:pPr algn="ctr" fontAlgn="base">
              <a:spcBef>
                <a:spcPct val="0"/>
              </a:spcBef>
              <a:spcAft>
                <a:spcPct val="0"/>
              </a:spcAft>
              <a:defRPr/>
            </a:pPr>
            <a:r>
              <a:rPr kumimoji="1" lang="zh-CN" altLang="en-US" sz="2800" b="1" dirty="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Times New Roman" pitchFamily="18" charset="0"/>
              </a:rPr>
              <a:t>电工原理</a:t>
            </a:r>
          </a:p>
        </p:txBody>
      </p:sp>
      <p:pic>
        <p:nvPicPr>
          <p:cNvPr id="1033" name="图片 8"/>
          <p:cNvPicPr>
            <a:picLocks noChangeAspect="1"/>
          </p:cNvPicPr>
          <p:nvPr userDrawn="1"/>
        </p:nvPicPr>
        <p:blipFill>
          <a:blip r:embed="rId13">
            <a:extLst>
              <a:ext uri="{28A0092B-C50C-407E-A947-70E740481C1C}">
                <a14:useLocalDpi xmlns:a14="http://schemas.microsoft.com/office/drawing/2010/main" xmlns="" val="0"/>
              </a:ext>
            </a:extLst>
          </a:blip>
          <a:srcRect/>
          <a:stretch>
            <a:fillRect/>
          </a:stretch>
        </p:blipFill>
        <p:spPr bwMode="auto">
          <a:xfrm>
            <a:off x="0" y="0"/>
            <a:ext cx="909638" cy="863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418539015"/>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iming>
    <p:tnLst>
      <p:par>
        <p:cTn id="1" dur="indefinite" restart="never" nodeType="tmRoot"/>
      </p:par>
    </p:tnLst>
  </p:timing>
  <p:hf hdr="0" ft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FFFFFF"/>
            </a:gs>
            <a:gs pos="50000">
              <a:srgbClr val="FFFFFF"/>
            </a:gs>
            <a:gs pos="100000">
              <a:srgbClr val="D2FFFF"/>
            </a:gs>
          </a:gsLst>
          <a:lin ang="5400000"/>
        </a:gradFill>
        <a:effectLst/>
      </p:bgPr>
    </p:bg>
    <p:spTree>
      <p:nvGrpSpPr>
        <p:cNvPr id="1" name=""/>
        <p:cNvGrpSpPr/>
        <p:nvPr/>
      </p:nvGrpSpPr>
      <p:grpSpPr>
        <a:xfrm>
          <a:off x="0" y="0"/>
          <a:ext cx="0" cy="0"/>
          <a:chOff x="0" y="0"/>
          <a:chExt cx="0" cy="0"/>
        </a:xfrm>
      </p:grpSpPr>
      <p:sp>
        <p:nvSpPr>
          <p:cNvPr id="2" name="TextBox 1"/>
          <p:cNvSpPr txBox="1"/>
          <p:nvPr userDrawn="1"/>
        </p:nvSpPr>
        <p:spPr>
          <a:xfrm>
            <a:off x="931863" y="200025"/>
            <a:ext cx="7816850" cy="461963"/>
          </a:xfrm>
          <a:prstGeom prst="rect">
            <a:avLst/>
          </a:prstGeom>
          <a:gradFill flip="none" rotWithShape="0">
            <a:gsLst>
              <a:gs pos="0">
                <a:srgbClr val="D2FFFF"/>
              </a:gs>
              <a:gs pos="50000">
                <a:schemeClr val="bg1"/>
              </a:gs>
              <a:gs pos="100000">
                <a:schemeClr val="bg1"/>
              </a:gs>
            </a:gsLst>
            <a:lin ang="0" scaled="0"/>
            <a:tileRect/>
          </a:gradFill>
        </p:spPr>
        <p:txBody>
          <a:bodyPr>
            <a:spAutoFit/>
          </a:bodyPr>
          <a:lstStyle/>
          <a:p>
            <a:pPr fontAlgn="base">
              <a:spcBef>
                <a:spcPct val="0"/>
              </a:spcBef>
              <a:spcAft>
                <a:spcPct val="0"/>
              </a:spcAft>
              <a:defRPr/>
            </a:pPr>
            <a:endParaRPr kumimoji="1" lang="zh-CN" altLang="en-US" sz="2400" dirty="0">
              <a:solidFill>
                <a:prstClr val="black"/>
              </a:solidFill>
              <a:latin typeface="Times New Roman" pitchFamily="18" charset="0"/>
            </a:endParaRPr>
          </a:p>
        </p:txBody>
      </p:sp>
      <p:sp>
        <p:nvSpPr>
          <p:cNvPr id="1027" name="标题占位符 1"/>
          <p:cNvSpPr>
            <a:spLocks noGrp="1"/>
          </p:cNvSpPr>
          <p:nvPr>
            <p:ph type="title"/>
          </p:nvPr>
        </p:nvSpPr>
        <p:spPr bwMode="auto">
          <a:xfrm>
            <a:off x="611188" y="15573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pPr fontAlgn="base">
              <a:spcBef>
                <a:spcPct val="0"/>
              </a:spcBef>
              <a:spcAft>
                <a:spcPct val="0"/>
              </a:spcAft>
              <a:defRPr/>
            </a:pPr>
            <a:fld id="{A22853F7-48B5-4E97-B731-D5A22F424C1F}" type="datetime1">
              <a:rPr kumimoji="1" lang="zh-CN" altLang="en-US">
                <a:solidFill>
                  <a:prstClr val="black">
                    <a:tint val="75000"/>
                  </a:prstClr>
                </a:solidFill>
                <a:latin typeface="Times New Roman" pitchFamily="18" charset="0"/>
              </a:rPr>
              <a:pPr fontAlgn="base">
                <a:spcBef>
                  <a:spcPct val="0"/>
                </a:spcBef>
                <a:spcAft>
                  <a:spcPct val="0"/>
                </a:spcAft>
                <a:defRPr/>
              </a:pPr>
              <a:t>2018/5/29</a:t>
            </a:fld>
            <a:endParaRPr kumimoji="1" lang="en-US" dirty="0">
              <a:solidFill>
                <a:prstClr val="black">
                  <a:tint val="75000"/>
                </a:prstClr>
              </a:solidFill>
              <a:latin typeface="Times New Roman" pitchFamily="18" charset="0"/>
              <a:ea typeface="宋体" pitchFamily="2" charset="-122"/>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spcBef>
                <a:spcPct val="0"/>
              </a:spcBef>
              <a:spcAft>
                <a:spcPct val="0"/>
              </a:spcAft>
              <a:defRPr/>
            </a:pPr>
            <a:r>
              <a:rPr kumimoji="1" lang="zh-CN" altLang="en-US">
                <a:solidFill>
                  <a:prstClr val="black">
                    <a:tint val="75000"/>
                  </a:prstClr>
                </a:solidFill>
                <a:latin typeface="Times New Roman" pitchFamily="18" charset="0"/>
              </a:rPr>
              <a:t>电工原理</a:t>
            </a:r>
            <a:endParaRPr kumimoji="1" lang="en-US">
              <a:solidFill>
                <a:prstClr val="black">
                  <a:tint val="75000"/>
                </a:prstClr>
              </a:solidFill>
              <a:latin typeface="Times New Roman" pitchFamily="18" charset="0"/>
              <a:ea typeface="宋体" pitchFamily="2" charset="-122"/>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pPr fontAlgn="base">
              <a:spcBef>
                <a:spcPct val="0"/>
              </a:spcBef>
              <a:spcAft>
                <a:spcPct val="0"/>
              </a:spcAft>
              <a:defRPr/>
            </a:pPr>
            <a:fld id="{9A4A5D99-A651-4F41-90C4-8E755EAF94DC}" type="slidenum">
              <a:rPr kumimoji="1" lang="en-US">
                <a:solidFill>
                  <a:prstClr val="black">
                    <a:tint val="75000"/>
                  </a:prstClr>
                </a:solidFill>
                <a:latin typeface="Times New Roman" pitchFamily="18" charset="0"/>
                <a:ea typeface="宋体" pitchFamily="2" charset="-122"/>
              </a:rPr>
              <a:pPr fontAlgn="base">
                <a:spcBef>
                  <a:spcPct val="0"/>
                </a:spcBef>
                <a:spcAft>
                  <a:spcPct val="0"/>
                </a:spcAft>
                <a:defRPr/>
              </a:pPr>
              <a:t>‹#›</a:t>
            </a:fld>
            <a:endParaRPr kumimoji="1" lang="en-US">
              <a:solidFill>
                <a:prstClr val="black">
                  <a:tint val="75000"/>
                </a:prstClr>
              </a:solidFill>
              <a:latin typeface="Times New Roman" pitchFamily="18" charset="0"/>
              <a:ea typeface="宋体" pitchFamily="2" charset="-122"/>
            </a:endParaRPr>
          </a:p>
        </p:txBody>
      </p:sp>
      <p:sp>
        <p:nvSpPr>
          <p:cNvPr id="8" name="矩形 7"/>
          <p:cNvSpPr/>
          <p:nvPr userDrawn="1"/>
        </p:nvSpPr>
        <p:spPr>
          <a:xfrm>
            <a:off x="899592" y="169476"/>
            <a:ext cx="1627369" cy="523220"/>
          </a:xfrm>
          <a:prstGeom prst="rect">
            <a:avLst/>
          </a:prstGeom>
          <a:noFill/>
        </p:spPr>
        <p:txBody>
          <a:bodyPr wrap="none">
            <a:spAutoFit/>
          </a:bodyPr>
          <a:lstStyle/>
          <a:p>
            <a:pPr algn="ctr" fontAlgn="base">
              <a:spcBef>
                <a:spcPct val="0"/>
              </a:spcBef>
              <a:spcAft>
                <a:spcPct val="0"/>
              </a:spcAft>
              <a:defRPr/>
            </a:pPr>
            <a:r>
              <a:rPr kumimoji="1" lang="zh-CN" altLang="en-US" sz="2800" b="1" dirty="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Times New Roman" pitchFamily="18" charset="0"/>
              </a:rPr>
              <a:t>电工原理</a:t>
            </a:r>
          </a:p>
        </p:txBody>
      </p:sp>
      <p:pic>
        <p:nvPicPr>
          <p:cNvPr id="1033" name="图片 8"/>
          <p:cNvPicPr>
            <a:picLocks noChangeAspect="1"/>
          </p:cNvPicPr>
          <p:nvPr userDrawn="1"/>
        </p:nvPicPr>
        <p:blipFill>
          <a:blip r:embed="rId13">
            <a:extLst>
              <a:ext uri="{28A0092B-C50C-407E-A947-70E740481C1C}">
                <a14:useLocalDpi xmlns:a14="http://schemas.microsoft.com/office/drawing/2010/main" xmlns="" val="0"/>
              </a:ext>
            </a:extLst>
          </a:blip>
          <a:srcRect/>
          <a:stretch>
            <a:fillRect/>
          </a:stretch>
        </p:blipFill>
        <p:spPr bwMode="auto">
          <a:xfrm>
            <a:off x="0" y="0"/>
            <a:ext cx="909638" cy="863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495520502"/>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iming>
    <p:tnLst>
      <p:par>
        <p:cTn id="1" dur="indefinite" restart="never" nodeType="tmRoot"/>
      </p:par>
    </p:tnLst>
  </p:timing>
  <p:hf hdr="0" ft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FFFFFF"/>
            </a:gs>
            <a:gs pos="50000">
              <a:srgbClr val="FFFFFF"/>
            </a:gs>
            <a:gs pos="100000">
              <a:srgbClr val="D2FFFF"/>
            </a:gs>
          </a:gsLst>
          <a:lin ang="5400000"/>
        </a:gradFill>
        <a:effectLst/>
      </p:bgPr>
    </p:bg>
    <p:spTree>
      <p:nvGrpSpPr>
        <p:cNvPr id="1" name=""/>
        <p:cNvGrpSpPr/>
        <p:nvPr/>
      </p:nvGrpSpPr>
      <p:grpSpPr>
        <a:xfrm>
          <a:off x="0" y="0"/>
          <a:ext cx="0" cy="0"/>
          <a:chOff x="0" y="0"/>
          <a:chExt cx="0" cy="0"/>
        </a:xfrm>
      </p:grpSpPr>
      <p:sp>
        <p:nvSpPr>
          <p:cNvPr id="2" name="TextBox 1"/>
          <p:cNvSpPr txBox="1"/>
          <p:nvPr userDrawn="1"/>
        </p:nvSpPr>
        <p:spPr>
          <a:xfrm>
            <a:off x="931863" y="200025"/>
            <a:ext cx="7816850" cy="461963"/>
          </a:xfrm>
          <a:prstGeom prst="rect">
            <a:avLst/>
          </a:prstGeom>
          <a:gradFill flip="none" rotWithShape="0">
            <a:gsLst>
              <a:gs pos="0">
                <a:srgbClr val="D2FFFF"/>
              </a:gs>
              <a:gs pos="50000">
                <a:schemeClr val="bg1"/>
              </a:gs>
              <a:gs pos="100000">
                <a:schemeClr val="bg1"/>
              </a:gs>
            </a:gsLst>
            <a:lin ang="0" scaled="0"/>
            <a:tileRect/>
          </a:gradFill>
        </p:spPr>
        <p:txBody>
          <a:bodyPr>
            <a:spAutoFit/>
          </a:bodyPr>
          <a:lstStyle/>
          <a:p>
            <a:pPr fontAlgn="base">
              <a:spcBef>
                <a:spcPct val="0"/>
              </a:spcBef>
              <a:spcAft>
                <a:spcPct val="0"/>
              </a:spcAft>
              <a:defRPr/>
            </a:pPr>
            <a:endParaRPr kumimoji="1" lang="zh-CN" altLang="en-US" sz="2400" dirty="0">
              <a:solidFill>
                <a:prstClr val="black"/>
              </a:solidFill>
              <a:latin typeface="Times New Roman" pitchFamily="18" charset="0"/>
            </a:endParaRPr>
          </a:p>
        </p:txBody>
      </p:sp>
      <p:sp>
        <p:nvSpPr>
          <p:cNvPr id="1027" name="标题占位符 1"/>
          <p:cNvSpPr>
            <a:spLocks noGrp="1"/>
          </p:cNvSpPr>
          <p:nvPr>
            <p:ph type="title"/>
          </p:nvPr>
        </p:nvSpPr>
        <p:spPr bwMode="auto">
          <a:xfrm>
            <a:off x="611188" y="15573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pPr fontAlgn="base">
              <a:spcBef>
                <a:spcPct val="0"/>
              </a:spcBef>
              <a:spcAft>
                <a:spcPct val="0"/>
              </a:spcAft>
              <a:defRPr/>
            </a:pPr>
            <a:fld id="{A22853F7-48B5-4E97-B731-D5A22F424C1F}" type="datetime1">
              <a:rPr kumimoji="1" lang="zh-CN" altLang="en-US">
                <a:solidFill>
                  <a:prstClr val="black">
                    <a:tint val="75000"/>
                  </a:prstClr>
                </a:solidFill>
                <a:latin typeface="Times New Roman" pitchFamily="18" charset="0"/>
              </a:rPr>
              <a:pPr fontAlgn="base">
                <a:spcBef>
                  <a:spcPct val="0"/>
                </a:spcBef>
                <a:spcAft>
                  <a:spcPct val="0"/>
                </a:spcAft>
                <a:defRPr/>
              </a:pPr>
              <a:t>2018/5/29</a:t>
            </a:fld>
            <a:endParaRPr kumimoji="1" lang="en-US" dirty="0">
              <a:solidFill>
                <a:prstClr val="black">
                  <a:tint val="75000"/>
                </a:prstClr>
              </a:solidFill>
              <a:latin typeface="Times New Roman" pitchFamily="18" charset="0"/>
              <a:ea typeface="宋体" pitchFamily="2" charset="-122"/>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spcBef>
                <a:spcPct val="0"/>
              </a:spcBef>
              <a:spcAft>
                <a:spcPct val="0"/>
              </a:spcAft>
              <a:defRPr/>
            </a:pPr>
            <a:r>
              <a:rPr kumimoji="1" lang="zh-CN" altLang="en-US">
                <a:solidFill>
                  <a:prstClr val="black">
                    <a:tint val="75000"/>
                  </a:prstClr>
                </a:solidFill>
                <a:latin typeface="Times New Roman" pitchFamily="18" charset="0"/>
              </a:rPr>
              <a:t>电工原理</a:t>
            </a:r>
            <a:endParaRPr kumimoji="1" lang="en-US">
              <a:solidFill>
                <a:prstClr val="black">
                  <a:tint val="75000"/>
                </a:prstClr>
              </a:solidFill>
              <a:latin typeface="Times New Roman" pitchFamily="18" charset="0"/>
              <a:ea typeface="宋体" pitchFamily="2" charset="-122"/>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pPr fontAlgn="base">
              <a:spcBef>
                <a:spcPct val="0"/>
              </a:spcBef>
              <a:spcAft>
                <a:spcPct val="0"/>
              </a:spcAft>
              <a:defRPr/>
            </a:pPr>
            <a:fld id="{9A4A5D99-A651-4F41-90C4-8E755EAF94DC}" type="slidenum">
              <a:rPr kumimoji="1" lang="en-US">
                <a:solidFill>
                  <a:prstClr val="black">
                    <a:tint val="75000"/>
                  </a:prstClr>
                </a:solidFill>
                <a:latin typeface="Times New Roman" pitchFamily="18" charset="0"/>
                <a:ea typeface="宋体" pitchFamily="2" charset="-122"/>
              </a:rPr>
              <a:pPr fontAlgn="base">
                <a:spcBef>
                  <a:spcPct val="0"/>
                </a:spcBef>
                <a:spcAft>
                  <a:spcPct val="0"/>
                </a:spcAft>
                <a:defRPr/>
              </a:pPr>
              <a:t>‹#›</a:t>
            </a:fld>
            <a:endParaRPr kumimoji="1" lang="en-US">
              <a:solidFill>
                <a:prstClr val="black">
                  <a:tint val="75000"/>
                </a:prstClr>
              </a:solidFill>
              <a:latin typeface="Times New Roman" pitchFamily="18" charset="0"/>
              <a:ea typeface="宋体" pitchFamily="2" charset="-122"/>
            </a:endParaRPr>
          </a:p>
        </p:txBody>
      </p:sp>
      <p:sp>
        <p:nvSpPr>
          <p:cNvPr id="8" name="矩形 7"/>
          <p:cNvSpPr/>
          <p:nvPr userDrawn="1"/>
        </p:nvSpPr>
        <p:spPr>
          <a:xfrm>
            <a:off x="899592" y="169476"/>
            <a:ext cx="1627369" cy="523220"/>
          </a:xfrm>
          <a:prstGeom prst="rect">
            <a:avLst/>
          </a:prstGeom>
          <a:noFill/>
        </p:spPr>
        <p:txBody>
          <a:bodyPr wrap="none">
            <a:spAutoFit/>
          </a:bodyPr>
          <a:lstStyle/>
          <a:p>
            <a:pPr algn="ctr" fontAlgn="base">
              <a:spcBef>
                <a:spcPct val="0"/>
              </a:spcBef>
              <a:spcAft>
                <a:spcPct val="0"/>
              </a:spcAft>
              <a:defRPr/>
            </a:pPr>
            <a:r>
              <a:rPr kumimoji="1" lang="zh-CN" altLang="en-US" sz="2800" b="1" dirty="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Times New Roman" pitchFamily="18" charset="0"/>
              </a:rPr>
              <a:t>电工原理</a:t>
            </a:r>
          </a:p>
        </p:txBody>
      </p:sp>
      <p:pic>
        <p:nvPicPr>
          <p:cNvPr id="1033" name="图片 8"/>
          <p:cNvPicPr>
            <a:picLocks noChangeAspect="1"/>
          </p:cNvPicPr>
          <p:nvPr userDrawn="1"/>
        </p:nvPicPr>
        <p:blipFill>
          <a:blip r:embed="rId13">
            <a:extLst>
              <a:ext uri="{28A0092B-C50C-407E-A947-70E740481C1C}">
                <a14:useLocalDpi xmlns:a14="http://schemas.microsoft.com/office/drawing/2010/main" xmlns="" val="0"/>
              </a:ext>
            </a:extLst>
          </a:blip>
          <a:srcRect/>
          <a:stretch>
            <a:fillRect/>
          </a:stretch>
        </p:blipFill>
        <p:spPr bwMode="auto">
          <a:xfrm>
            <a:off x="0" y="0"/>
            <a:ext cx="909638" cy="863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446408357"/>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iming>
    <p:tnLst>
      <p:par>
        <p:cTn id="1" dur="indefinite" restart="never" nodeType="tmRoot"/>
      </p:par>
    </p:tnLst>
  </p:timing>
  <p:hf hdr="0" ft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oleObject" Target="../embeddings/oleObject6.bin"/><Relationship Id="rId2" Type="http://schemas.openxmlformats.org/officeDocument/2006/relationships/slideLayout" Target="../slideLayouts/slideLayout53.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53.xml"/><Relationship Id="rId1" Type="http://schemas.openxmlformats.org/officeDocument/2006/relationships/vmlDrawing" Target="../drawings/vmlDrawing3.vml"/><Relationship Id="rId4" Type="http://schemas.openxmlformats.org/officeDocument/2006/relationships/oleObject" Target="../embeddings/oleObject8.bin"/></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53.xml"/><Relationship Id="rId1" Type="http://schemas.openxmlformats.org/officeDocument/2006/relationships/vmlDrawing" Target="../drawings/vmlDrawing4.vml"/><Relationship Id="rId6" Type="http://schemas.openxmlformats.org/officeDocument/2006/relationships/oleObject" Target="../embeddings/oleObject12.bin"/><Relationship Id="rId5" Type="http://schemas.openxmlformats.org/officeDocument/2006/relationships/oleObject" Target="../embeddings/oleObject11.bin"/><Relationship Id="rId4" Type="http://schemas.openxmlformats.org/officeDocument/2006/relationships/oleObject" Target="../embeddings/oleObject10.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53.xml"/><Relationship Id="rId1" Type="http://schemas.openxmlformats.org/officeDocument/2006/relationships/vmlDrawing" Target="../drawings/vmlDrawing5.v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53.xml"/><Relationship Id="rId1" Type="http://schemas.openxmlformats.org/officeDocument/2006/relationships/vmlDrawing" Target="../drawings/vmlDrawing6.v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53.xml"/><Relationship Id="rId1" Type="http://schemas.openxmlformats.org/officeDocument/2006/relationships/vmlDrawing" Target="../drawings/vmlDrawing7.vml"/><Relationship Id="rId5" Type="http://schemas.openxmlformats.org/officeDocument/2006/relationships/oleObject" Target="../embeddings/oleObject16.bin"/><Relationship Id="rId4" Type="http://schemas.openxmlformats.org/officeDocument/2006/relationships/oleObject" Target="../embeddings/oleObject15.bin"/></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53.xml"/><Relationship Id="rId1" Type="http://schemas.openxmlformats.org/officeDocument/2006/relationships/vmlDrawing" Target="../drawings/vmlDrawing8.vml"/><Relationship Id="rId4" Type="http://schemas.openxmlformats.org/officeDocument/2006/relationships/oleObject" Target="../embeddings/oleObject18.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53.xml"/><Relationship Id="rId1" Type="http://schemas.openxmlformats.org/officeDocument/2006/relationships/vmlDrawing" Target="../drawings/vmlDrawing9.vml"/><Relationship Id="rId6" Type="http://schemas.openxmlformats.org/officeDocument/2006/relationships/oleObject" Target="../embeddings/oleObject22.bin"/><Relationship Id="rId5" Type="http://schemas.openxmlformats.org/officeDocument/2006/relationships/oleObject" Target="../embeddings/oleObject21.bin"/><Relationship Id="rId4" Type="http://schemas.openxmlformats.org/officeDocument/2006/relationships/oleObject" Target="../embeddings/oleObject20.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53.xml"/><Relationship Id="rId1" Type="http://schemas.openxmlformats.org/officeDocument/2006/relationships/vmlDrawing" Target="../drawings/vmlDrawing10.vml"/><Relationship Id="rId6" Type="http://schemas.openxmlformats.org/officeDocument/2006/relationships/oleObject" Target="../embeddings/oleObject26.bin"/><Relationship Id="rId5" Type="http://schemas.openxmlformats.org/officeDocument/2006/relationships/oleObject" Target="../embeddings/oleObject25.bin"/><Relationship Id="rId4" Type="http://schemas.openxmlformats.org/officeDocument/2006/relationships/oleObject" Target="../embeddings/oleObject24.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31.bin"/><Relationship Id="rId13" Type="http://schemas.openxmlformats.org/officeDocument/2006/relationships/oleObject" Target="../embeddings/oleObject36.bin"/><Relationship Id="rId3" Type="http://schemas.openxmlformats.org/officeDocument/2006/relationships/oleObject" Target="../embeddings/oleObject27.bin"/><Relationship Id="rId7" Type="http://schemas.openxmlformats.org/officeDocument/2006/relationships/oleObject" Target="../embeddings/oleObject30.bin"/><Relationship Id="rId12" Type="http://schemas.openxmlformats.org/officeDocument/2006/relationships/oleObject" Target="../embeddings/oleObject35.bin"/><Relationship Id="rId17" Type="http://schemas.openxmlformats.org/officeDocument/2006/relationships/oleObject" Target="../embeddings/oleObject40.bin"/><Relationship Id="rId2" Type="http://schemas.openxmlformats.org/officeDocument/2006/relationships/slideLayout" Target="../slideLayouts/slideLayout53.xml"/><Relationship Id="rId16" Type="http://schemas.openxmlformats.org/officeDocument/2006/relationships/oleObject" Target="../embeddings/oleObject39.bin"/><Relationship Id="rId1" Type="http://schemas.openxmlformats.org/officeDocument/2006/relationships/vmlDrawing" Target="../drawings/vmlDrawing11.vml"/><Relationship Id="rId6" Type="http://schemas.openxmlformats.org/officeDocument/2006/relationships/oleObject" Target="../embeddings/oleObject29.bin"/><Relationship Id="rId11" Type="http://schemas.openxmlformats.org/officeDocument/2006/relationships/oleObject" Target="../embeddings/oleObject34.bin"/><Relationship Id="rId5" Type="http://schemas.openxmlformats.org/officeDocument/2006/relationships/image" Target="../media/image51.png"/><Relationship Id="rId15" Type="http://schemas.openxmlformats.org/officeDocument/2006/relationships/oleObject" Target="../embeddings/oleObject38.bin"/><Relationship Id="rId10" Type="http://schemas.openxmlformats.org/officeDocument/2006/relationships/oleObject" Target="../embeddings/oleObject33.bin"/><Relationship Id="rId4" Type="http://schemas.openxmlformats.org/officeDocument/2006/relationships/oleObject" Target="../embeddings/oleObject28.bin"/><Relationship Id="rId9" Type="http://schemas.openxmlformats.org/officeDocument/2006/relationships/oleObject" Target="../embeddings/oleObject32.bin"/><Relationship Id="rId14" Type="http://schemas.openxmlformats.org/officeDocument/2006/relationships/oleObject" Target="../embeddings/oleObject37.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46.bin"/><Relationship Id="rId3" Type="http://schemas.openxmlformats.org/officeDocument/2006/relationships/oleObject" Target="../embeddings/oleObject41.bin"/><Relationship Id="rId7" Type="http://schemas.openxmlformats.org/officeDocument/2006/relationships/oleObject" Target="../embeddings/oleObject45.bin"/><Relationship Id="rId2" Type="http://schemas.openxmlformats.org/officeDocument/2006/relationships/slideLayout" Target="../slideLayouts/slideLayout53.xml"/><Relationship Id="rId1" Type="http://schemas.openxmlformats.org/officeDocument/2006/relationships/vmlDrawing" Target="../drawings/vmlDrawing12.vml"/><Relationship Id="rId6" Type="http://schemas.openxmlformats.org/officeDocument/2006/relationships/oleObject" Target="../embeddings/oleObject44.bin"/><Relationship Id="rId11" Type="http://schemas.openxmlformats.org/officeDocument/2006/relationships/oleObject" Target="../embeddings/oleObject49.bin"/><Relationship Id="rId5" Type="http://schemas.openxmlformats.org/officeDocument/2006/relationships/oleObject" Target="../embeddings/oleObject43.bin"/><Relationship Id="rId10" Type="http://schemas.openxmlformats.org/officeDocument/2006/relationships/oleObject" Target="../embeddings/oleObject48.bin"/><Relationship Id="rId4" Type="http://schemas.openxmlformats.org/officeDocument/2006/relationships/oleObject" Target="../embeddings/oleObject42.bin"/><Relationship Id="rId9" Type="http://schemas.openxmlformats.org/officeDocument/2006/relationships/oleObject" Target="../embeddings/oleObject47.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53.xml"/><Relationship Id="rId1" Type="http://schemas.openxmlformats.org/officeDocument/2006/relationships/vmlDrawing" Target="../drawings/vmlDrawing13.vml"/><Relationship Id="rId4" Type="http://schemas.openxmlformats.org/officeDocument/2006/relationships/oleObject" Target="../embeddings/oleObject51.bin"/></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57.bin"/><Relationship Id="rId3" Type="http://schemas.openxmlformats.org/officeDocument/2006/relationships/oleObject" Target="../embeddings/oleObject52.bin"/><Relationship Id="rId7" Type="http://schemas.openxmlformats.org/officeDocument/2006/relationships/oleObject" Target="../embeddings/oleObject56.bin"/><Relationship Id="rId2" Type="http://schemas.openxmlformats.org/officeDocument/2006/relationships/slideLayout" Target="../slideLayouts/slideLayout53.xml"/><Relationship Id="rId1" Type="http://schemas.openxmlformats.org/officeDocument/2006/relationships/vmlDrawing" Target="../drawings/vmlDrawing14.vml"/><Relationship Id="rId6" Type="http://schemas.openxmlformats.org/officeDocument/2006/relationships/oleObject" Target="../embeddings/oleObject55.bin"/><Relationship Id="rId5" Type="http://schemas.openxmlformats.org/officeDocument/2006/relationships/oleObject" Target="../embeddings/oleObject54.bin"/><Relationship Id="rId4" Type="http://schemas.openxmlformats.org/officeDocument/2006/relationships/oleObject" Target="../embeddings/oleObject53.bin"/></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58.bin"/><Relationship Id="rId7" Type="http://schemas.openxmlformats.org/officeDocument/2006/relationships/oleObject" Target="../embeddings/oleObject62.bin"/><Relationship Id="rId2" Type="http://schemas.openxmlformats.org/officeDocument/2006/relationships/slideLayout" Target="../slideLayouts/slideLayout53.xml"/><Relationship Id="rId1" Type="http://schemas.openxmlformats.org/officeDocument/2006/relationships/vmlDrawing" Target="../drawings/vmlDrawing15.vml"/><Relationship Id="rId6" Type="http://schemas.openxmlformats.org/officeDocument/2006/relationships/oleObject" Target="../embeddings/oleObject61.bin"/><Relationship Id="rId5" Type="http://schemas.openxmlformats.org/officeDocument/2006/relationships/oleObject" Target="../embeddings/oleObject60.bin"/><Relationship Id="rId4" Type="http://schemas.openxmlformats.org/officeDocument/2006/relationships/oleObject" Target="../embeddings/oleObject59.bin"/></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67.bin"/><Relationship Id="rId3" Type="http://schemas.openxmlformats.org/officeDocument/2006/relationships/notesSlide" Target="../notesSlides/notesSlide4.xml"/><Relationship Id="rId7" Type="http://schemas.openxmlformats.org/officeDocument/2006/relationships/oleObject" Target="../embeddings/oleObject66.bin"/><Relationship Id="rId2" Type="http://schemas.openxmlformats.org/officeDocument/2006/relationships/slideLayout" Target="../slideLayouts/slideLayout53.xml"/><Relationship Id="rId1" Type="http://schemas.openxmlformats.org/officeDocument/2006/relationships/vmlDrawing" Target="../drawings/vmlDrawing16.vml"/><Relationship Id="rId6" Type="http://schemas.openxmlformats.org/officeDocument/2006/relationships/oleObject" Target="../embeddings/oleObject65.bin"/><Relationship Id="rId5" Type="http://schemas.openxmlformats.org/officeDocument/2006/relationships/oleObject" Target="../embeddings/oleObject64.bin"/><Relationship Id="rId4" Type="http://schemas.openxmlformats.org/officeDocument/2006/relationships/oleObject" Target="../embeddings/oleObject63.bin"/><Relationship Id="rId9" Type="http://schemas.openxmlformats.org/officeDocument/2006/relationships/oleObject" Target="../embeddings/oleObject68.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slideLayout" Target="../slideLayouts/slideLayout53.xml"/><Relationship Id="rId1" Type="http://schemas.openxmlformats.org/officeDocument/2006/relationships/vmlDrawing" Target="../drawings/vmlDrawing17.vml"/><Relationship Id="rId4" Type="http://schemas.openxmlformats.org/officeDocument/2006/relationships/oleObject" Target="../embeddings/oleObject70.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71.bin"/><Relationship Id="rId2" Type="http://schemas.openxmlformats.org/officeDocument/2006/relationships/slideLayout" Target="../slideLayouts/slideLayout53.xml"/><Relationship Id="rId1" Type="http://schemas.openxmlformats.org/officeDocument/2006/relationships/vmlDrawing" Target="../drawings/vmlDrawing18.v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72.bin"/><Relationship Id="rId2" Type="http://schemas.openxmlformats.org/officeDocument/2006/relationships/slideLayout" Target="../slideLayouts/slideLayout53.xml"/><Relationship Id="rId1" Type="http://schemas.openxmlformats.org/officeDocument/2006/relationships/vmlDrawing" Target="../drawings/vmlDrawing19.vml"/><Relationship Id="rId4" Type="http://schemas.openxmlformats.org/officeDocument/2006/relationships/oleObject" Target="../embeddings/oleObject73.bin"/></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74.bin"/><Relationship Id="rId2" Type="http://schemas.openxmlformats.org/officeDocument/2006/relationships/slideLayout" Target="../slideLayouts/slideLayout53.xml"/><Relationship Id="rId1" Type="http://schemas.openxmlformats.org/officeDocument/2006/relationships/vmlDrawing" Target="../drawings/vmlDrawing20.vml"/><Relationship Id="rId4" Type="http://schemas.openxmlformats.org/officeDocument/2006/relationships/oleObject" Target="../embeddings/oleObject75.bin"/></Relationships>
</file>

<file path=ppt/slides/_rels/slide33.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53.xml"/></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81.bin"/><Relationship Id="rId3" Type="http://schemas.openxmlformats.org/officeDocument/2006/relationships/oleObject" Target="../embeddings/oleObject76.bin"/><Relationship Id="rId7" Type="http://schemas.openxmlformats.org/officeDocument/2006/relationships/oleObject" Target="../embeddings/oleObject80.bin"/><Relationship Id="rId2" Type="http://schemas.openxmlformats.org/officeDocument/2006/relationships/slideLayout" Target="../slideLayouts/slideLayout53.xml"/><Relationship Id="rId1" Type="http://schemas.openxmlformats.org/officeDocument/2006/relationships/vmlDrawing" Target="../drawings/vmlDrawing21.vml"/><Relationship Id="rId6" Type="http://schemas.openxmlformats.org/officeDocument/2006/relationships/oleObject" Target="../embeddings/oleObject79.bin"/><Relationship Id="rId5" Type="http://schemas.openxmlformats.org/officeDocument/2006/relationships/oleObject" Target="../embeddings/oleObject78.bin"/><Relationship Id="rId4" Type="http://schemas.openxmlformats.org/officeDocument/2006/relationships/oleObject" Target="../embeddings/oleObject77.bin"/></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82.bin"/><Relationship Id="rId2" Type="http://schemas.openxmlformats.org/officeDocument/2006/relationships/slideLayout" Target="../slideLayouts/slideLayout53.xml"/><Relationship Id="rId1" Type="http://schemas.openxmlformats.org/officeDocument/2006/relationships/vmlDrawing" Target="../drawings/vmlDrawing22.vml"/><Relationship Id="rId6" Type="http://schemas.openxmlformats.org/officeDocument/2006/relationships/oleObject" Target="../embeddings/oleObject85.bin"/><Relationship Id="rId5" Type="http://schemas.openxmlformats.org/officeDocument/2006/relationships/oleObject" Target="../embeddings/oleObject84.bin"/><Relationship Id="rId4" Type="http://schemas.openxmlformats.org/officeDocument/2006/relationships/oleObject" Target="../embeddings/oleObject83.bin"/></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86.bin"/><Relationship Id="rId7" Type="http://schemas.openxmlformats.org/officeDocument/2006/relationships/oleObject" Target="../embeddings/oleObject90.bin"/><Relationship Id="rId2" Type="http://schemas.openxmlformats.org/officeDocument/2006/relationships/slideLayout" Target="../slideLayouts/slideLayout53.xml"/><Relationship Id="rId1" Type="http://schemas.openxmlformats.org/officeDocument/2006/relationships/vmlDrawing" Target="../drawings/vmlDrawing23.vml"/><Relationship Id="rId6" Type="http://schemas.openxmlformats.org/officeDocument/2006/relationships/oleObject" Target="../embeddings/oleObject89.bin"/><Relationship Id="rId5" Type="http://schemas.openxmlformats.org/officeDocument/2006/relationships/oleObject" Target="../embeddings/oleObject88.bin"/><Relationship Id="rId4" Type="http://schemas.openxmlformats.org/officeDocument/2006/relationships/oleObject" Target="../embeddings/oleObject87.bin"/></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91.bin"/><Relationship Id="rId2" Type="http://schemas.openxmlformats.org/officeDocument/2006/relationships/slideLayout" Target="../slideLayouts/slideLayout53.xml"/><Relationship Id="rId1" Type="http://schemas.openxmlformats.org/officeDocument/2006/relationships/vmlDrawing" Target="../drawings/vmlDrawing24.v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92.bin"/><Relationship Id="rId7" Type="http://schemas.openxmlformats.org/officeDocument/2006/relationships/oleObject" Target="../embeddings/oleObject96.bin"/><Relationship Id="rId2" Type="http://schemas.openxmlformats.org/officeDocument/2006/relationships/slideLayout" Target="../slideLayouts/slideLayout53.xml"/><Relationship Id="rId1" Type="http://schemas.openxmlformats.org/officeDocument/2006/relationships/vmlDrawing" Target="../drawings/vmlDrawing25.vml"/><Relationship Id="rId6" Type="http://schemas.openxmlformats.org/officeDocument/2006/relationships/oleObject" Target="../embeddings/oleObject95.bin"/><Relationship Id="rId5" Type="http://schemas.openxmlformats.org/officeDocument/2006/relationships/oleObject" Target="../embeddings/oleObject94.bin"/><Relationship Id="rId4" Type="http://schemas.openxmlformats.org/officeDocument/2006/relationships/oleObject" Target="../embeddings/oleObject93.bin"/></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102.bin"/><Relationship Id="rId3" Type="http://schemas.openxmlformats.org/officeDocument/2006/relationships/oleObject" Target="../embeddings/oleObject97.bin"/><Relationship Id="rId7" Type="http://schemas.openxmlformats.org/officeDocument/2006/relationships/oleObject" Target="../embeddings/oleObject101.bin"/><Relationship Id="rId2" Type="http://schemas.openxmlformats.org/officeDocument/2006/relationships/slideLayout" Target="../slideLayouts/slideLayout53.xml"/><Relationship Id="rId1" Type="http://schemas.openxmlformats.org/officeDocument/2006/relationships/vmlDrawing" Target="../drawings/vmlDrawing26.vml"/><Relationship Id="rId6" Type="http://schemas.openxmlformats.org/officeDocument/2006/relationships/oleObject" Target="../embeddings/oleObject100.bin"/><Relationship Id="rId5" Type="http://schemas.openxmlformats.org/officeDocument/2006/relationships/oleObject" Target="../embeddings/oleObject99.bin"/><Relationship Id="rId4" Type="http://schemas.openxmlformats.org/officeDocument/2006/relationships/oleObject" Target="../embeddings/oleObject98.bin"/><Relationship Id="rId9" Type="http://schemas.openxmlformats.org/officeDocument/2006/relationships/oleObject" Target="../embeddings/oleObject103.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04.bin"/><Relationship Id="rId2" Type="http://schemas.openxmlformats.org/officeDocument/2006/relationships/slideLayout" Target="../slideLayouts/slideLayout53.xml"/><Relationship Id="rId1" Type="http://schemas.openxmlformats.org/officeDocument/2006/relationships/vmlDrawing" Target="../drawings/vmlDrawing27.vml"/><Relationship Id="rId6" Type="http://schemas.openxmlformats.org/officeDocument/2006/relationships/oleObject" Target="../embeddings/oleObject107.bin"/><Relationship Id="rId5" Type="http://schemas.openxmlformats.org/officeDocument/2006/relationships/oleObject" Target="../embeddings/oleObject106.bin"/><Relationship Id="rId4" Type="http://schemas.openxmlformats.org/officeDocument/2006/relationships/oleObject" Target="../embeddings/oleObject105.bin"/></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113.bin"/><Relationship Id="rId3" Type="http://schemas.openxmlformats.org/officeDocument/2006/relationships/oleObject" Target="../embeddings/oleObject108.bin"/><Relationship Id="rId7" Type="http://schemas.openxmlformats.org/officeDocument/2006/relationships/oleObject" Target="../embeddings/oleObject112.bin"/><Relationship Id="rId2" Type="http://schemas.openxmlformats.org/officeDocument/2006/relationships/slideLayout" Target="../slideLayouts/slideLayout53.xml"/><Relationship Id="rId1" Type="http://schemas.openxmlformats.org/officeDocument/2006/relationships/vmlDrawing" Target="../drawings/vmlDrawing28.vml"/><Relationship Id="rId6" Type="http://schemas.openxmlformats.org/officeDocument/2006/relationships/oleObject" Target="../embeddings/oleObject111.bin"/><Relationship Id="rId5" Type="http://schemas.openxmlformats.org/officeDocument/2006/relationships/oleObject" Target="../embeddings/oleObject110.bin"/><Relationship Id="rId10" Type="http://schemas.openxmlformats.org/officeDocument/2006/relationships/oleObject" Target="../embeddings/oleObject115.bin"/><Relationship Id="rId4" Type="http://schemas.openxmlformats.org/officeDocument/2006/relationships/oleObject" Target="../embeddings/oleObject109.bin"/><Relationship Id="rId9" Type="http://schemas.openxmlformats.org/officeDocument/2006/relationships/oleObject" Target="../embeddings/oleObject114.bin"/></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16.bin"/><Relationship Id="rId2" Type="http://schemas.openxmlformats.org/officeDocument/2006/relationships/slideLayout" Target="../slideLayouts/slideLayout53.xml"/><Relationship Id="rId1" Type="http://schemas.openxmlformats.org/officeDocument/2006/relationships/vmlDrawing" Target="../drawings/vmlDrawing29.vml"/><Relationship Id="rId6" Type="http://schemas.openxmlformats.org/officeDocument/2006/relationships/oleObject" Target="../embeddings/oleObject119.bin"/><Relationship Id="rId5" Type="http://schemas.openxmlformats.org/officeDocument/2006/relationships/oleObject" Target="../embeddings/oleObject118.bin"/><Relationship Id="rId4" Type="http://schemas.openxmlformats.org/officeDocument/2006/relationships/oleObject" Target="../embeddings/oleObject117.bin"/></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20.bin"/><Relationship Id="rId2" Type="http://schemas.openxmlformats.org/officeDocument/2006/relationships/slideLayout" Target="../slideLayouts/slideLayout53.xml"/><Relationship Id="rId1" Type="http://schemas.openxmlformats.org/officeDocument/2006/relationships/vmlDrawing" Target="../drawings/vmlDrawing30.vml"/><Relationship Id="rId6" Type="http://schemas.openxmlformats.org/officeDocument/2006/relationships/oleObject" Target="../embeddings/oleObject123.bin"/><Relationship Id="rId5" Type="http://schemas.openxmlformats.org/officeDocument/2006/relationships/oleObject" Target="../embeddings/oleObject122.bin"/><Relationship Id="rId4" Type="http://schemas.openxmlformats.org/officeDocument/2006/relationships/oleObject" Target="../embeddings/oleObject121.bin"/></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24.bin"/><Relationship Id="rId2" Type="http://schemas.openxmlformats.org/officeDocument/2006/relationships/slideLayout" Target="../slideLayouts/slideLayout53.xml"/><Relationship Id="rId1" Type="http://schemas.openxmlformats.org/officeDocument/2006/relationships/vmlDrawing" Target="../drawings/vmlDrawing31.vml"/><Relationship Id="rId4" Type="http://schemas.openxmlformats.org/officeDocument/2006/relationships/oleObject" Target="../embeddings/oleObject125.bin"/></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26.bin"/><Relationship Id="rId2" Type="http://schemas.openxmlformats.org/officeDocument/2006/relationships/slideLayout" Target="../slideLayouts/slideLayout53.xml"/><Relationship Id="rId1" Type="http://schemas.openxmlformats.org/officeDocument/2006/relationships/vmlDrawing" Target="../drawings/vmlDrawing32.vml"/><Relationship Id="rId4" Type="http://schemas.openxmlformats.org/officeDocument/2006/relationships/oleObject" Target="../embeddings/oleObject127.bin"/></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28.bin"/><Relationship Id="rId7" Type="http://schemas.openxmlformats.org/officeDocument/2006/relationships/oleObject" Target="../embeddings/oleObject132.bin"/><Relationship Id="rId2" Type="http://schemas.openxmlformats.org/officeDocument/2006/relationships/slideLayout" Target="../slideLayouts/slideLayout53.xml"/><Relationship Id="rId1" Type="http://schemas.openxmlformats.org/officeDocument/2006/relationships/vmlDrawing" Target="../drawings/vmlDrawing33.vml"/><Relationship Id="rId6" Type="http://schemas.openxmlformats.org/officeDocument/2006/relationships/oleObject" Target="../embeddings/oleObject131.bin"/><Relationship Id="rId5" Type="http://schemas.openxmlformats.org/officeDocument/2006/relationships/oleObject" Target="../embeddings/oleObject130.bin"/><Relationship Id="rId4" Type="http://schemas.openxmlformats.org/officeDocument/2006/relationships/oleObject" Target="../embeddings/oleObject129.bin"/></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33.bin"/><Relationship Id="rId2" Type="http://schemas.openxmlformats.org/officeDocument/2006/relationships/slideLayout" Target="../slideLayouts/slideLayout53.xml"/><Relationship Id="rId1" Type="http://schemas.openxmlformats.org/officeDocument/2006/relationships/vmlDrawing" Target="../drawings/vmlDrawing34.vml"/><Relationship Id="rId6" Type="http://schemas.openxmlformats.org/officeDocument/2006/relationships/oleObject" Target="../embeddings/oleObject136.bin"/><Relationship Id="rId5" Type="http://schemas.openxmlformats.org/officeDocument/2006/relationships/oleObject" Target="../embeddings/oleObject135.bin"/><Relationship Id="rId4" Type="http://schemas.openxmlformats.org/officeDocument/2006/relationships/oleObject" Target="../embeddings/oleObject134.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37.bin"/><Relationship Id="rId2" Type="http://schemas.openxmlformats.org/officeDocument/2006/relationships/slideLayout" Target="../slideLayouts/slideLayout53.xml"/><Relationship Id="rId1" Type="http://schemas.openxmlformats.org/officeDocument/2006/relationships/vmlDrawing" Target="../drawings/vmlDrawing35.vml"/><Relationship Id="rId4" Type="http://schemas.openxmlformats.org/officeDocument/2006/relationships/oleObject" Target="../embeddings/oleObject138.bin"/></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144.bin"/><Relationship Id="rId3" Type="http://schemas.openxmlformats.org/officeDocument/2006/relationships/oleObject" Target="../embeddings/oleObject139.bin"/><Relationship Id="rId7" Type="http://schemas.openxmlformats.org/officeDocument/2006/relationships/oleObject" Target="../embeddings/oleObject143.bin"/><Relationship Id="rId2" Type="http://schemas.openxmlformats.org/officeDocument/2006/relationships/slideLayout" Target="../slideLayouts/slideLayout53.xml"/><Relationship Id="rId1" Type="http://schemas.openxmlformats.org/officeDocument/2006/relationships/vmlDrawing" Target="../drawings/vmlDrawing36.vml"/><Relationship Id="rId6" Type="http://schemas.openxmlformats.org/officeDocument/2006/relationships/oleObject" Target="../embeddings/oleObject142.bin"/><Relationship Id="rId5" Type="http://schemas.openxmlformats.org/officeDocument/2006/relationships/oleObject" Target="../embeddings/oleObject141.bin"/><Relationship Id="rId4" Type="http://schemas.openxmlformats.org/officeDocument/2006/relationships/oleObject" Target="../embeddings/oleObject140.bin"/></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45.bin"/><Relationship Id="rId2" Type="http://schemas.openxmlformats.org/officeDocument/2006/relationships/slideLayout" Target="../slideLayouts/slideLayout53.xml"/><Relationship Id="rId1" Type="http://schemas.openxmlformats.org/officeDocument/2006/relationships/vmlDrawing" Target="../drawings/vmlDrawing37.vml"/><Relationship Id="rId6" Type="http://schemas.openxmlformats.org/officeDocument/2006/relationships/oleObject" Target="../embeddings/oleObject148.bin"/><Relationship Id="rId5" Type="http://schemas.openxmlformats.org/officeDocument/2006/relationships/oleObject" Target="../embeddings/oleObject147.bin"/><Relationship Id="rId4" Type="http://schemas.openxmlformats.org/officeDocument/2006/relationships/oleObject" Target="../embeddings/oleObject146.bin"/></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49.bin"/><Relationship Id="rId2" Type="http://schemas.openxmlformats.org/officeDocument/2006/relationships/slideLayout" Target="../slideLayouts/slideLayout53.xml"/><Relationship Id="rId1" Type="http://schemas.openxmlformats.org/officeDocument/2006/relationships/vmlDrawing" Target="../drawings/vmlDrawing38.v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55.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image" Target="../media/image159.png"/><Relationship Id="rId1" Type="http://schemas.openxmlformats.org/officeDocument/2006/relationships/slideLayout" Target="../slideLayouts/slideLayout53.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150.bin"/><Relationship Id="rId2" Type="http://schemas.openxmlformats.org/officeDocument/2006/relationships/slideLayout" Target="../slideLayouts/slideLayout53.xml"/><Relationship Id="rId1" Type="http://schemas.openxmlformats.org/officeDocument/2006/relationships/vmlDrawing" Target="../drawings/vmlDrawing39.vml"/><Relationship Id="rId4" Type="http://schemas.openxmlformats.org/officeDocument/2006/relationships/oleObject" Target="../embeddings/oleObject151.bin"/></Relationships>
</file>

<file path=ppt/slides/_rels/slide57.xml.rels><?xml version="1.0" encoding="UTF-8" standalone="yes"?>
<Relationships xmlns="http://schemas.openxmlformats.org/package/2006/relationships"><Relationship Id="rId8" Type="http://schemas.openxmlformats.org/officeDocument/2006/relationships/oleObject" Target="../embeddings/oleObject157.bin"/><Relationship Id="rId3" Type="http://schemas.openxmlformats.org/officeDocument/2006/relationships/oleObject" Target="../embeddings/oleObject152.bin"/><Relationship Id="rId7" Type="http://schemas.openxmlformats.org/officeDocument/2006/relationships/oleObject" Target="../embeddings/oleObject156.bin"/><Relationship Id="rId12" Type="http://schemas.openxmlformats.org/officeDocument/2006/relationships/oleObject" Target="../embeddings/oleObject160.bin"/><Relationship Id="rId2" Type="http://schemas.openxmlformats.org/officeDocument/2006/relationships/slideLayout" Target="../slideLayouts/slideLayout53.xml"/><Relationship Id="rId1" Type="http://schemas.openxmlformats.org/officeDocument/2006/relationships/vmlDrawing" Target="../drawings/vmlDrawing40.vml"/><Relationship Id="rId6" Type="http://schemas.openxmlformats.org/officeDocument/2006/relationships/oleObject" Target="../embeddings/oleObject155.bin"/><Relationship Id="rId11" Type="http://schemas.openxmlformats.org/officeDocument/2006/relationships/oleObject" Target="../embeddings/oleObject159.bin"/><Relationship Id="rId5" Type="http://schemas.openxmlformats.org/officeDocument/2006/relationships/oleObject" Target="../embeddings/oleObject154.bin"/><Relationship Id="rId10" Type="http://schemas.openxmlformats.org/officeDocument/2006/relationships/oleObject" Target="../embeddings/oleObject158.bin"/><Relationship Id="rId4" Type="http://schemas.openxmlformats.org/officeDocument/2006/relationships/oleObject" Target="../embeddings/oleObject153.bin"/><Relationship Id="rId9" Type="http://schemas.openxmlformats.org/officeDocument/2006/relationships/image" Target="../media/image172.png"/></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161.bin"/><Relationship Id="rId2" Type="http://schemas.openxmlformats.org/officeDocument/2006/relationships/slideLayout" Target="../slideLayouts/slideLayout53.xml"/><Relationship Id="rId1" Type="http://schemas.openxmlformats.org/officeDocument/2006/relationships/vmlDrawing" Target="../drawings/vmlDrawing41.vml"/><Relationship Id="rId5" Type="http://schemas.openxmlformats.org/officeDocument/2006/relationships/oleObject" Target="../embeddings/oleObject163.bin"/><Relationship Id="rId4" Type="http://schemas.openxmlformats.org/officeDocument/2006/relationships/oleObject" Target="../embeddings/oleObject162.bin"/></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64.bin"/><Relationship Id="rId2" Type="http://schemas.openxmlformats.org/officeDocument/2006/relationships/slideLayout" Target="../slideLayouts/slideLayout53.xml"/><Relationship Id="rId1" Type="http://schemas.openxmlformats.org/officeDocument/2006/relationships/vmlDrawing" Target="../drawings/vmlDrawing42.vml"/><Relationship Id="rId6" Type="http://schemas.openxmlformats.org/officeDocument/2006/relationships/oleObject" Target="../embeddings/oleObject167.bin"/><Relationship Id="rId5" Type="http://schemas.openxmlformats.org/officeDocument/2006/relationships/oleObject" Target="../embeddings/oleObject166.bin"/><Relationship Id="rId4" Type="http://schemas.openxmlformats.org/officeDocument/2006/relationships/oleObject" Target="../embeddings/oleObject165.bin"/></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xml"/><Relationship Id="rId1" Type="http://schemas.openxmlformats.org/officeDocument/2006/relationships/slideLayout" Target="../slideLayouts/slideLayout5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168.bin"/><Relationship Id="rId2" Type="http://schemas.openxmlformats.org/officeDocument/2006/relationships/slideLayout" Target="../slideLayouts/slideLayout53.xml"/><Relationship Id="rId1" Type="http://schemas.openxmlformats.org/officeDocument/2006/relationships/vmlDrawing" Target="../drawings/vmlDrawing43.vml"/><Relationship Id="rId4" Type="http://schemas.openxmlformats.org/officeDocument/2006/relationships/oleObject" Target="../embeddings/oleObject169.bin"/></Relationships>
</file>

<file path=ppt/slides/_rels/slide62.xml.rels><?xml version="1.0" encoding="UTF-8" standalone="yes"?>
<Relationships xmlns="http://schemas.openxmlformats.org/package/2006/relationships"><Relationship Id="rId8" Type="http://schemas.openxmlformats.org/officeDocument/2006/relationships/oleObject" Target="../embeddings/oleObject174.bin"/><Relationship Id="rId3" Type="http://schemas.openxmlformats.org/officeDocument/2006/relationships/oleObject" Target="../embeddings/oleObject170.bin"/><Relationship Id="rId7" Type="http://schemas.openxmlformats.org/officeDocument/2006/relationships/oleObject" Target="../embeddings/oleObject173.bin"/><Relationship Id="rId2" Type="http://schemas.openxmlformats.org/officeDocument/2006/relationships/slideLayout" Target="../slideLayouts/slideLayout53.xml"/><Relationship Id="rId1" Type="http://schemas.openxmlformats.org/officeDocument/2006/relationships/vmlDrawing" Target="../drawings/vmlDrawing44.vml"/><Relationship Id="rId6" Type="http://schemas.openxmlformats.org/officeDocument/2006/relationships/oleObject" Target="../embeddings/oleObject172.bin"/><Relationship Id="rId5" Type="http://schemas.openxmlformats.org/officeDocument/2006/relationships/oleObject" Target="../embeddings/oleObject171.bin"/><Relationship Id="rId10" Type="http://schemas.openxmlformats.org/officeDocument/2006/relationships/oleObject" Target="../embeddings/oleObject176.bin"/><Relationship Id="rId4" Type="http://schemas.openxmlformats.org/officeDocument/2006/relationships/image" Target="../media/image189.png"/><Relationship Id="rId9" Type="http://schemas.openxmlformats.org/officeDocument/2006/relationships/oleObject" Target="../embeddings/oleObject175.bin"/></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177.bin"/><Relationship Id="rId2" Type="http://schemas.openxmlformats.org/officeDocument/2006/relationships/slideLayout" Target="../slideLayouts/slideLayout53.xml"/><Relationship Id="rId1" Type="http://schemas.openxmlformats.org/officeDocument/2006/relationships/vmlDrawing" Target="../drawings/vmlDrawing45.v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178.bin"/><Relationship Id="rId7" Type="http://schemas.openxmlformats.org/officeDocument/2006/relationships/oleObject" Target="../embeddings/oleObject182.bin"/><Relationship Id="rId2" Type="http://schemas.openxmlformats.org/officeDocument/2006/relationships/slideLayout" Target="../slideLayouts/slideLayout53.xml"/><Relationship Id="rId1" Type="http://schemas.openxmlformats.org/officeDocument/2006/relationships/vmlDrawing" Target="../drawings/vmlDrawing46.vml"/><Relationship Id="rId6" Type="http://schemas.openxmlformats.org/officeDocument/2006/relationships/oleObject" Target="../embeddings/oleObject181.bin"/><Relationship Id="rId5" Type="http://schemas.openxmlformats.org/officeDocument/2006/relationships/oleObject" Target="../embeddings/oleObject180.bin"/><Relationship Id="rId4" Type="http://schemas.openxmlformats.org/officeDocument/2006/relationships/oleObject" Target="../embeddings/oleObject179.bin"/></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183.bin"/><Relationship Id="rId2" Type="http://schemas.openxmlformats.org/officeDocument/2006/relationships/slideLayout" Target="../slideLayouts/slideLayout53.xml"/><Relationship Id="rId1" Type="http://schemas.openxmlformats.org/officeDocument/2006/relationships/vmlDrawing" Target="../drawings/vmlDrawing47.vml"/><Relationship Id="rId4" Type="http://schemas.openxmlformats.org/officeDocument/2006/relationships/oleObject" Target="../embeddings/oleObject184.bin"/></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53.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3.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txBox="1">
            <a:spLocks/>
          </p:cNvSpPr>
          <p:nvPr/>
        </p:nvSpPr>
        <p:spPr bwMode="auto">
          <a:xfrm>
            <a:off x="612775" y="1281113"/>
            <a:ext cx="8062913" cy="1716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eaLnBrk="0" hangingPunct="0">
              <a:spcBef>
                <a:spcPct val="20000"/>
              </a:spcBef>
              <a:buChar char="•"/>
              <a:defRPr sz="3200" b="1">
                <a:solidFill>
                  <a:srgbClr val="FF0000"/>
                </a:solidFill>
                <a:latin typeface="Arial" charset="0"/>
                <a:ea typeface="宋体" pitchFamily="2" charset="-122"/>
              </a:defRPr>
            </a:lvl1pPr>
            <a:lvl2pPr marL="742950" indent="-285750" eaLnBrk="0" hangingPunct="0">
              <a:spcBef>
                <a:spcPct val="20000"/>
              </a:spcBef>
              <a:buChar char="–"/>
              <a:defRPr sz="2800" b="1">
                <a:solidFill>
                  <a:srgbClr val="FF0000"/>
                </a:solidFill>
                <a:latin typeface="Arial" charset="0"/>
                <a:ea typeface="宋体" pitchFamily="2" charset="-122"/>
              </a:defRPr>
            </a:lvl2pPr>
            <a:lvl3pPr marL="1143000" indent="-228600" eaLnBrk="0" hangingPunct="0">
              <a:spcBef>
                <a:spcPct val="20000"/>
              </a:spcBef>
              <a:buChar char="•"/>
              <a:defRPr sz="2400" b="1">
                <a:solidFill>
                  <a:srgbClr val="FF0000"/>
                </a:solidFill>
                <a:latin typeface="Arial" charset="0"/>
                <a:ea typeface="宋体" pitchFamily="2" charset="-122"/>
              </a:defRPr>
            </a:lvl3pPr>
            <a:lvl4pPr marL="1600200" indent="-228600" eaLnBrk="0" hangingPunct="0">
              <a:spcBef>
                <a:spcPct val="20000"/>
              </a:spcBef>
              <a:buChar char="–"/>
              <a:defRPr sz="2000" b="1">
                <a:solidFill>
                  <a:srgbClr val="FF0000"/>
                </a:solidFill>
                <a:latin typeface="Arial" charset="0"/>
                <a:ea typeface="宋体" pitchFamily="2" charset="-122"/>
              </a:defRPr>
            </a:lvl4pPr>
            <a:lvl5pPr marL="2057400" indent="-228600" eaLnBrk="0" hangingPunct="0">
              <a:spcBef>
                <a:spcPct val="20000"/>
              </a:spcBef>
              <a:buChar char="»"/>
              <a:defRPr sz="2000" b="1">
                <a:solidFill>
                  <a:srgbClr val="FF0000"/>
                </a:solidFill>
                <a:latin typeface="Arial" charset="0"/>
                <a:ea typeface="宋体" pitchFamily="2" charset="-122"/>
              </a:defRPr>
            </a:lvl5pPr>
            <a:lvl6pPr marL="2514600" indent="-228600" eaLnBrk="0" fontAlgn="base" hangingPunct="0">
              <a:spcBef>
                <a:spcPct val="20000"/>
              </a:spcBef>
              <a:spcAft>
                <a:spcPct val="0"/>
              </a:spcAft>
              <a:buChar char="»"/>
              <a:defRPr sz="2000" b="1">
                <a:solidFill>
                  <a:srgbClr val="FF0000"/>
                </a:solidFill>
                <a:latin typeface="Arial" charset="0"/>
                <a:ea typeface="宋体" pitchFamily="2" charset="-122"/>
              </a:defRPr>
            </a:lvl6pPr>
            <a:lvl7pPr marL="2971800" indent="-228600" eaLnBrk="0" fontAlgn="base" hangingPunct="0">
              <a:spcBef>
                <a:spcPct val="20000"/>
              </a:spcBef>
              <a:spcAft>
                <a:spcPct val="0"/>
              </a:spcAft>
              <a:buChar char="»"/>
              <a:defRPr sz="2000" b="1">
                <a:solidFill>
                  <a:srgbClr val="FF0000"/>
                </a:solidFill>
                <a:latin typeface="Arial" charset="0"/>
                <a:ea typeface="宋体" pitchFamily="2" charset="-122"/>
              </a:defRPr>
            </a:lvl7pPr>
            <a:lvl8pPr marL="3429000" indent="-228600" eaLnBrk="0" fontAlgn="base" hangingPunct="0">
              <a:spcBef>
                <a:spcPct val="20000"/>
              </a:spcBef>
              <a:spcAft>
                <a:spcPct val="0"/>
              </a:spcAft>
              <a:buChar char="»"/>
              <a:defRPr sz="2000" b="1">
                <a:solidFill>
                  <a:srgbClr val="FF0000"/>
                </a:solidFill>
                <a:latin typeface="Arial" charset="0"/>
                <a:ea typeface="宋体" pitchFamily="2" charset="-122"/>
              </a:defRPr>
            </a:lvl8pPr>
            <a:lvl9pPr marL="3886200" indent="-228600" eaLnBrk="0" fontAlgn="base" hangingPunct="0">
              <a:spcBef>
                <a:spcPct val="20000"/>
              </a:spcBef>
              <a:spcAft>
                <a:spcPct val="0"/>
              </a:spcAft>
              <a:buChar char="»"/>
              <a:defRPr sz="2000" b="1">
                <a:solidFill>
                  <a:srgbClr val="FF0000"/>
                </a:solidFill>
                <a:latin typeface="Arial" charset="0"/>
                <a:ea typeface="宋体" pitchFamily="2" charset="-122"/>
              </a:defRPr>
            </a:lvl9pPr>
          </a:lstStyle>
          <a:p>
            <a:pPr algn="ctr" eaLnBrk="1" fontAlgn="base" hangingPunct="1">
              <a:spcBef>
                <a:spcPct val="0"/>
              </a:spcBef>
              <a:spcAft>
                <a:spcPct val="0"/>
              </a:spcAft>
              <a:buFontTx/>
              <a:buNone/>
            </a:pPr>
            <a:r>
              <a:rPr lang="zh-CN" altLang="en-US" sz="4400" dirty="0" smtClean="0">
                <a:latin typeface="华文新魏" panose="02010800040101010101" pitchFamily="2" charset="-122"/>
                <a:ea typeface="华文新魏" panose="02010800040101010101" pitchFamily="2" charset="-122"/>
              </a:rPr>
              <a:t>电工原理</a:t>
            </a:r>
          </a:p>
        </p:txBody>
      </p:sp>
      <p:sp>
        <p:nvSpPr>
          <p:cNvPr id="3" name="标题 1"/>
          <p:cNvSpPr txBox="1">
            <a:spLocks/>
          </p:cNvSpPr>
          <p:nvPr/>
        </p:nvSpPr>
        <p:spPr bwMode="auto">
          <a:xfrm>
            <a:off x="612774" y="2564904"/>
            <a:ext cx="8062913" cy="1716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eaLnBrk="0" hangingPunct="0">
              <a:spcBef>
                <a:spcPct val="20000"/>
              </a:spcBef>
              <a:buChar char="•"/>
              <a:defRPr sz="3200" b="1">
                <a:solidFill>
                  <a:srgbClr val="FF0000"/>
                </a:solidFill>
                <a:latin typeface="Arial" charset="0"/>
                <a:ea typeface="宋体" pitchFamily="2" charset="-122"/>
              </a:defRPr>
            </a:lvl1pPr>
            <a:lvl2pPr marL="742950" indent="-285750" eaLnBrk="0" hangingPunct="0">
              <a:spcBef>
                <a:spcPct val="20000"/>
              </a:spcBef>
              <a:buChar char="–"/>
              <a:defRPr sz="2800" b="1">
                <a:solidFill>
                  <a:srgbClr val="FF0000"/>
                </a:solidFill>
                <a:latin typeface="Arial" charset="0"/>
                <a:ea typeface="宋体" pitchFamily="2" charset="-122"/>
              </a:defRPr>
            </a:lvl2pPr>
            <a:lvl3pPr marL="1143000" indent="-228600" eaLnBrk="0" hangingPunct="0">
              <a:spcBef>
                <a:spcPct val="20000"/>
              </a:spcBef>
              <a:buChar char="•"/>
              <a:defRPr sz="2400" b="1">
                <a:solidFill>
                  <a:srgbClr val="FF0000"/>
                </a:solidFill>
                <a:latin typeface="Arial" charset="0"/>
                <a:ea typeface="宋体" pitchFamily="2" charset="-122"/>
              </a:defRPr>
            </a:lvl3pPr>
            <a:lvl4pPr marL="1600200" indent="-228600" eaLnBrk="0" hangingPunct="0">
              <a:spcBef>
                <a:spcPct val="20000"/>
              </a:spcBef>
              <a:buChar char="–"/>
              <a:defRPr sz="2000" b="1">
                <a:solidFill>
                  <a:srgbClr val="FF0000"/>
                </a:solidFill>
                <a:latin typeface="Arial" charset="0"/>
                <a:ea typeface="宋体" pitchFamily="2" charset="-122"/>
              </a:defRPr>
            </a:lvl4pPr>
            <a:lvl5pPr marL="2057400" indent="-228600" eaLnBrk="0" hangingPunct="0">
              <a:spcBef>
                <a:spcPct val="20000"/>
              </a:spcBef>
              <a:buChar char="»"/>
              <a:defRPr sz="2000" b="1">
                <a:solidFill>
                  <a:srgbClr val="FF0000"/>
                </a:solidFill>
                <a:latin typeface="Arial" charset="0"/>
                <a:ea typeface="宋体" pitchFamily="2" charset="-122"/>
              </a:defRPr>
            </a:lvl5pPr>
            <a:lvl6pPr marL="2514600" indent="-228600" eaLnBrk="0" fontAlgn="base" hangingPunct="0">
              <a:spcBef>
                <a:spcPct val="20000"/>
              </a:spcBef>
              <a:spcAft>
                <a:spcPct val="0"/>
              </a:spcAft>
              <a:buChar char="»"/>
              <a:defRPr sz="2000" b="1">
                <a:solidFill>
                  <a:srgbClr val="FF0000"/>
                </a:solidFill>
                <a:latin typeface="Arial" charset="0"/>
                <a:ea typeface="宋体" pitchFamily="2" charset="-122"/>
              </a:defRPr>
            </a:lvl6pPr>
            <a:lvl7pPr marL="2971800" indent="-228600" eaLnBrk="0" fontAlgn="base" hangingPunct="0">
              <a:spcBef>
                <a:spcPct val="20000"/>
              </a:spcBef>
              <a:spcAft>
                <a:spcPct val="0"/>
              </a:spcAft>
              <a:buChar char="»"/>
              <a:defRPr sz="2000" b="1">
                <a:solidFill>
                  <a:srgbClr val="FF0000"/>
                </a:solidFill>
                <a:latin typeface="Arial" charset="0"/>
                <a:ea typeface="宋体" pitchFamily="2" charset="-122"/>
              </a:defRPr>
            </a:lvl7pPr>
            <a:lvl8pPr marL="3429000" indent="-228600" eaLnBrk="0" fontAlgn="base" hangingPunct="0">
              <a:spcBef>
                <a:spcPct val="20000"/>
              </a:spcBef>
              <a:spcAft>
                <a:spcPct val="0"/>
              </a:spcAft>
              <a:buChar char="»"/>
              <a:defRPr sz="2000" b="1">
                <a:solidFill>
                  <a:srgbClr val="FF0000"/>
                </a:solidFill>
                <a:latin typeface="Arial" charset="0"/>
                <a:ea typeface="宋体" pitchFamily="2" charset="-122"/>
              </a:defRPr>
            </a:lvl8pPr>
            <a:lvl9pPr marL="3886200" indent="-228600" eaLnBrk="0" fontAlgn="base" hangingPunct="0">
              <a:spcBef>
                <a:spcPct val="20000"/>
              </a:spcBef>
              <a:spcAft>
                <a:spcPct val="0"/>
              </a:spcAft>
              <a:buChar char="»"/>
              <a:defRPr sz="2000" b="1">
                <a:solidFill>
                  <a:srgbClr val="FF0000"/>
                </a:solidFill>
                <a:latin typeface="Arial" charset="0"/>
                <a:ea typeface="宋体" pitchFamily="2" charset="-122"/>
              </a:defRPr>
            </a:lvl9pPr>
          </a:lstStyle>
          <a:p>
            <a:pPr algn="ctr" eaLnBrk="1" fontAlgn="base" hangingPunct="1">
              <a:spcBef>
                <a:spcPct val="0"/>
              </a:spcBef>
              <a:spcAft>
                <a:spcPct val="0"/>
              </a:spcAft>
              <a:buFontTx/>
              <a:buNone/>
            </a:pPr>
            <a:r>
              <a:rPr lang="zh-CN" altLang="en-US" dirty="0" smtClean="0">
                <a:latin typeface="华文新魏" panose="02010800040101010101" pitchFamily="2" charset="-122"/>
                <a:ea typeface="华文新魏" panose="02010800040101010101" pitchFamily="2" charset="-122"/>
              </a:rPr>
              <a:t>第一章  电路基础知识</a:t>
            </a:r>
          </a:p>
        </p:txBody>
      </p:sp>
    </p:spTree>
    <p:extLst>
      <p:ext uri="{BB962C8B-B14F-4D97-AF65-F5344CB8AC3E}">
        <p14:creationId xmlns:p14="http://schemas.microsoft.com/office/powerpoint/2010/main" xmlns="" val="3459508424"/>
      </p:ext>
    </p:extLst>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4F267FD9-BB6E-4937-A2CB-2D8803BBA62E}" type="datetime1">
              <a:rPr lang="zh-CN" altLang="en-US" smtClean="0">
                <a:solidFill>
                  <a:prstClr val="black">
                    <a:tint val="75000"/>
                  </a:prstClr>
                </a:solidFill>
              </a:rPr>
              <a:pPr>
                <a:defRPr/>
              </a:pPr>
              <a:t>2018/5/29</a:t>
            </a:fld>
            <a:endParaRPr lang="en-US" dirty="0">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158D813D-5EB4-4279-B09C-477A10D42AE0}" type="slidenum">
              <a:rPr lang="en-US" smtClean="0">
                <a:solidFill>
                  <a:prstClr val="black">
                    <a:tint val="75000"/>
                  </a:prstClr>
                </a:solidFill>
              </a:rPr>
              <a:pPr>
                <a:defRPr/>
              </a:pPr>
              <a:t>10</a:t>
            </a:fld>
            <a:endParaRPr lang="en-US">
              <a:solidFill>
                <a:prstClr val="black">
                  <a:tint val="75000"/>
                </a:prstClr>
              </a:solidFill>
            </a:endParaRPr>
          </a:p>
        </p:txBody>
      </p:sp>
      <p:grpSp>
        <p:nvGrpSpPr>
          <p:cNvPr id="2" name="组合 1"/>
          <p:cNvGrpSpPr/>
          <p:nvPr/>
        </p:nvGrpSpPr>
        <p:grpSpPr>
          <a:xfrm>
            <a:off x="158416" y="692696"/>
            <a:ext cx="8157999" cy="1355699"/>
            <a:chOff x="158416" y="692696"/>
            <a:chExt cx="8157999" cy="1355699"/>
          </a:xfrm>
        </p:grpSpPr>
        <p:sp>
          <p:nvSpPr>
            <p:cNvPr id="5" name="Text Box 2"/>
            <p:cNvSpPr txBox="1">
              <a:spLocks noChangeArrowheads="1"/>
            </p:cNvSpPr>
            <p:nvPr/>
          </p:nvSpPr>
          <p:spPr bwMode="auto">
            <a:xfrm>
              <a:off x="158416" y="692696"/>
              <a:ext cx="8157999" cy="584775"/>
            </a:xfrm>
            <a:prstGeom prst="rect">
              <a:avLst/>
            </a:prstGeom>
            <a:noFill/>
            <a:ln w="9525">
              <a:noFill/>
              <a:miter lim="800000"/>
              <a:headEnd/>
              <a:tailEnd/>
            </a:ln>
            <a:effectLst/>
          </p:spPr>
          <p:txBody>
            <a:bodyPr wrap="square">
              <a:spAutoFit/>
            </a:bodyPr>
            <a:lstStyle/>
            <a:p>
              <a:pPr algn="ctr" fontAlgn="base">
                <a:spcBef>
                  <a:spcPct val="0"/>
                </a:spcBef>
                <a:spcAft>
                  <a:spcPct val="0"/>
                </a:spcAft>
                <a:defRPr/>
              </a:pPr>
              <a:r>
                <a:rPr kumimoji="1" lang="en-US" altLang="zh-CN" sz="3200" b="1" dirty="0" smtClean="0">
                  <a:solidFill>
                    <a:srgbClr val="000099"/>
                  </a:solidFill>
                  <a:effectLst>
                    <a:outerShdw blurRad="38100" dist="38100" dir="2700000" algn="tl">
                      <a:srgbClr val="C0C0C0"/>
                    </a:outerShdw>
                  </a:effectLst>
                  <a:latin typeface="Times New Roman" pitchFamily="18" charset="0"/>
                </a:rPr>
                <a:t>1.2.2</a:t>
              </a:r>
              <a:r>
                <a:rPr kumimoji="1" lang="zh-CN" altLang="en-US" sz="3200" b="1" dirty="0">
                  <a:solidFill>
                    <a:srgbClr val="000099"/>
                  </a:solidFill>
                  <a:effectLst>
                    <a:outerShdw blurRad="38100" dist="38100" dir="2700000" algn="tl">
                      <a:srgbClr val="C0C0C0"/>
                    </a:outerShdw>
                  </a:effectLst>
                  <a:latin typeface="Times New Roman" pitchFamily="18" charset="0"/>
                </a:rPr>
                <a:t>电压、电位、电动势及其参考方向</a:t>
              </a:r>
            </a:p>
          </p:txBody>
        </p:sp>
        <p:sp>
          <p:nvSpPr>
            <p:cNvPr id="6" name="Rectangle 3"/>
            <p:cNvSpPr>
              <a:spLocks noChangeArrowheads="1"/>
            </p:cNvSpPr>
            <p:nvPr/>
          </p:nvSpPr>
          <p:spPr bwMode="auto">
            <a:xfrm>
              <a:off x="755576" y="1525175"/>
              <a:ext cx="3339376" cy="523220"/>
            </a:xfrm>
            <a:prstGeom prst="rect">
              <a:avLst/>
            </a:prstGeom>
            <a:noFill/>
            <a:ln w="9525">
              <a:noFill/>
              <a:miter lim="800000"/>
              <a:headEnd/>
              <a:tailEnd/>
            </a:ln>
            <a:effectLst/>
          </p:spPr>
          <p:txBody>
            <a:bodyPr wrap="none">
              <a:spAutoFit/>
            </a:bodyPr>
            <a:lstStyle/>
            <a:p>
              <a:pPr fontAlgn="base">
                <a:spcBef>
                  <a:spcPct val="0"/>
                </a:spcBef>
                <a:spcAft>
                  <a:spcPct val="0"/>
                </a:spcAft>
                <a:defRPr/>
              </a:pPr>
              <a:r>
                <a:rPr kumimoji="1" lang="en-US" altLang="zh-CN" sz="2800" b="1" dirty="0">
                  <a:solidFill>
                    <a:srgbClr val="CC0000"/>
                  </a:solidFill>
                  <a:effectLst>
                    <a:outerShdw blurRad="38100" dist="38100" dir="2700000" algn="tl">
                      <a:srgbClr val="C0C0C0"/>
                    </a:outerShdw>
                  </a:effectLst>
                  <a:latin typeface="Times New Roman" pitchFamily="18" charset="0"/>
                </a:rPr>
                <a:t>1</a:t>
              </a:r>
              <a:r>
                <a:rPr kumimoji="1" lang="en-US" altLang="zh-CN" sz="2800" b="1" dirty="0" smtClean="0">
                  <a:solidFill>
                    <a:srgbClr val="CC0000"/>
                  </a:solidFill>
                  <a:effectLst>
                    <a:outerShdw blurRad="38100" dist="38100" dir="2700000" algn="tl">
                      <a:srgbClr val="C0C0C0"/>
                    </a:outerShdw>
                  </a:effectLst>
                  <a:latin typeface="Times New Roman" pitchFamily="18" charset="0"/>
                </a:rPr>
                <a:t>.</a:t>
              </a:r>
              <a:r>
                <a:rPr kumimoji="1" lang="zh-CN" altLang="en-US" sz="2800" b="1" dirty="0">
                  <a:solidFill>
                    <a:srgbClr val="CC0000"/>
                  </a:solidFill>
                  <a:effectLst>
                    <a:outerShdw blurRad="38100" dist="38100" dir="2700000" algn="tl">
                      <a:srgbClr val="C0C0C0"/>
                    </a:outerShdw>
                  </a:effectLst>
                  <a:latin typeface="Times New Roman" pitchFamily="18" charset="0"/>
                </a:rPr>
                <a:t>电压及其参考方向</a:t>
              </a:r>
            </a:p>
          </p:txBody>
        </p:sp>
      </p:grpSp>
      <p:sp>
        <p:nvSpPr>
          <p:cNvPr id="7" name="矩形 6"/>
          <p:cNvSpPr/>
          <p:nvPr/>
        </p:nvSpPr>
        <p:spPr>
          <a:xfrm>
            <a:off x="539552" y="2132856"/>
            <a:ext cx="7920880" cy="954107"/>
          </a:xfrm>
          <a:prstGeom prst="rect">
            <a:avLst/>
          </a:prstGeom>
        </p:spPr>
        <p:txBody>
          <a:bodyPr wrap="square">
            <a:spAutoFit/>
          </a:bodyPr>
          <a:lstStyle/>
          <a:p>
            <a:r>
              <a:rPr lang="en-US" altLang="zh-CN" sz="2800" dirty="0" smtClean="0"/>
              <a:t>      a</a:t>
            </a:r>
            <a:r>
              <a:rPr lang="zh-CN" altLang="en-US" sz="2800" dirty="0"/>
              <a:t>，</a:t>
            </a:r>
            <a:r>
              <a:rPr lang="en-US" altLang="zh-CN" sz="2800" dirty="0"/>
              <a:t>b</a:t>
            </a:r>
            <a:r>
              <a:rPr lang="zh-CN" altLang="en-US" sz="2800" dirty="0"/>
              <a:t>两点间的</a:t>
            </a:r>
            <a:r>
              <a:rPr lang="zh-CN" altLang="en-US" sz="2800" dirty="0" smtClean="0"/>
              <a:t>电压       在</a:t>
            </a:r>
            <a:r>
              <a:rPr lang="zh-CN" altLang="en-US" sz="2800" dirty="0"/>
              <a:t>数值上等于电场力把单位正电荷从</a:t>
            </a:r>
            <a:r>
              <a:rPr lang="en-US" altLang="zh-CN" sz="2800" dirty="0"/>
              <a:t>a</a:t>
            </a:r>
            <a:r>
              <a:rPr lang="zh-CN" altLang="en-US" sz="2800" dirty="0"/>
              <a:t>点移到</a:t>
            </a:r>
            <a:r>
              <a:rPr lang="en-US" altLang="zh-CN" sz="2800" dirty="0"/>
              <a:t>b</a:t>
            </a:r>
            <a:r>
              <a:rPr lang="zh-CN" altLang="en-US" sz="2800" dirty="0"/>
              <a:t>点所做的功</a:t>
            </a:r>
          </a:p>
        </p:txBody>
      </p:sp>
      <p:sp>
        <p:nvSpPr>
          <p:cNvPr id="8"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xmlns="" val="119336387"/>
              </p:ext>
            </p:extLst>
          </p:nvPr>
        </p:nvGraphicFramePr>
        <p:xfrm>
          <a:off x="2101850" y="3087688"/>
          <a:ext cx="3311525" cy="790575"/>
        </p:xfrm>
        <a:graphic>
          <a:graphicData uri="http://schemas.openxmlformats.org/presentationml/2006/ole">
            <p:oleObj spid="_x0000_s13571" name="Equation" r:id="rId3" imgW="1638000" imgH="444240" progId="Equation.DSMT4">
              <p:embed/>
            </p:oleObj>
          </a:graphicData>
        </a:graphic>
      </p:graphicFrame>
      <p:sp>
        <p:nvSpPr>
          <p:cNvPr id="18"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6" name="Rectangle 26"/>
          <p:cNvSpPr>
            <a:spLocks noChangeArrowheads="1"/>
          </p:cNvSpPr>
          <p:nvPr/>
        </p:nvSpPr>
        <p:spPr bwMode="auto">
          <a:xfrm>
            <a:off x="0" y="62547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6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 </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grpSp>
        <p:nvGrpSpPr>
          <p:cNvPr id="11" name="组合 10"/>
          <p:cNvGrpSpPr/>
          <p:nvPr/>
        </p:nvGrpSpPr>
        <p:grpSpPr>
          <a:xfrm>
            <a:off x="899591" y="4149080"/>
            <a:ext cx="7825605" cy="2246769"/>
            <a:chOff x="899591" y="4149080"/>
            <a:chExt cx="7825605" cy="2246769"/>
          </a:xfrm>
        </p:grpSpPr>
        <p:grpSp>
          <p:nvGrpSpPr>
            <p:cNvPr id="10" name="组合 9"/>
            <p:cNvGrpSpPr/>
            <p:nvPr/>
          </p:nvGrpSpPr>
          <p:grpSpPr>
            <a:xfrm>
              <a:off x="2032558" y="4293096"/>
              <a:ext cx="4322502" cy="2049000"/>
              <a:chOff x="2032558" y="4293096"/>
              <a:chExt cx="4322502" cy="2049000"/>
            </a:xfrm>
          </p:grpSpPr>
          <p:graphicFrame>
            <p:nvGraphicFramePr>
              <p:cNvPr id="28" name="对象 27"/>
              <p:cNvGraphicFramePr>
                <a:graphicFrameLocks noChangeAspect="1"/>
              </p:cNvGraphicFramePr>
              <p:nvPr>
                <p:extLst>
                  <p:ext uri="{D42A27DB-BD31-4B8C-83A1-F6EECF244321}">
                    <p14:modId xmlns:p14="http://schemas.microsoft.com/office/powerpoint/2010/main" xmlns="" val="2595315372"/>
                  </p:ext>
                </p:extLst>
              </p:nvPr>
            </p:nvGraphicFramePr>
            <p:xfrm>
              <a:off x="2032558" y="4293096"/>
              <a:ext cx="411163" cy="334963"/>
            </p:xfrm>
            <a:graphic>
              <a:graphicData uri="http://schemas.openxmlformats.org/presentationml/2006/ole">
                <p:oleObj spid="_x0000_s13572" name="Equation" r:id="rId4" imgW="241200" imgH="203040" progId="Equation.DSMT4">
                  <p:embed/>
                </p:oleObj>
              </a:graphicData>
            </a:graphic>
          </p:graphicFrame>
          <p:graphicFrame>
            <p:nvGraphicFramePr>
              <p:cNvPr id="29" name="对象 28"/>
              <p:cNvGraphicFramePr>
                <a:graphicFrameLocks noChangeAspect="1"/>
              </p:cNvGraphicFramePr>
              <p:nvPr>
                <p:extLst>
                  <p:ext uri="{D42A27DB-BD31-4B8C-83A1-F6EECF244321}">
                    <p14:modId xmlns:p14="http://schemas.microsoft.com/office/powerpoint/2010/main" xmlns="" val="2301315768"/>
                  </p:ext>
                </p:extLst>
              </p:nvPr>
            </p:nvGraphicFramePr>
            <p:xfrm>
              <a:off x="2051720" y="4653136"/>
              <a:ext cx="473075" cy="288925"/>
            </p:xfrm>
            <a:graphic>
              <a:graphicData uri="http://schemas.openxmlformats.org/presentationml/2006/ole">
                <p:oleObj spid="_x0000_s13573" name="Equation" r:id="rId5" imgW="368280" imgH="228600" progId="Equation.DSMT4">
                  <p:embed/>
                </p:oleObj>
              </a:graphicData>
            </a:graphic>
          </p:graphicFrame>
          <p:graphicFrame>
            <p:nvGraphicFramePr>
              <p:cNvPr id="30" name="对象 29"/>
              <p:cNvGraphicFramePr>
                <a:graphicFrameLocks noChangeAspect="1"/>
              </p:cNvGraphicFramePr>
              <p:nvPr>
                <p:extLst>
                  <p:ext uri="{D42A27DB-BD31-4B8C-83A1-F6EECF244321}">
                    <p14:modId xmlns:p14="http://schemas.microsoft.com/office/powerpoint/2010/main" xmlns="" val="1860560062"/>
                  </p:ext>
                </p:extLst>
              </p:nvPr>
            </p:nvGraphicFramePr>
            <p:xfrm>
              <a:off x="6012160" y="6045234"/>
              <a:ext cx="342900" cy="296862"/>
            </p:xfrm>
            <a:graphic>
              <a:graphicData uri="http://schemas.openxmlformats.org/presentationml/2006/ole">
                <p:oleObj spid="_x0000_s13574" name="Equation" r:id="rId6" imgW="241200" imgH="203040" progId="Equation.DSMT4">
                  <p:embed/>
                </p:oleObj>
              </a:graphicData>
            </a:graphic>
          </p:graphicFrame>
        </p:grpSp>
        <p:sp>
          <p:nvSpPr>
            <p:cNvPr id="50" name="TextBox 49"/>
            <p:cNvSpPr txBox="1"/>
            <p:nvPr/>
          </p:nvSpPr>
          <p:spPr>
            <a:xfrm>
              <a:off x="899591" y="4149080"/>
              <a:ext cx="7825605" cy="2246769"/>
            </a:xfrm>
            <a:prstGeom prst="rect">
              <a:avLst/>
            </a:prstGeom>
            <a:noFill/>
          </p:spPr>
          <p:txBody>
            <a:bodyPr wrap="square" rtlCol="0">
              <a:spAutoFit/>
            </a:bodyPr>
            <a:lstStyle/>
            <a:p>
              <a:r>
                <a:rPr lang="zh-CN" altLang="en-US" sz="2800" dirty="0"/>
                <a:t>式中， </a:t>
              </a:r>
              <a:r>
                <a:rPr lang="zh-CN" altLang="en-US" sz="2800" dirty="0" smtClean="0"/>
                <a:t>    </a:t>
              </a:r>
              <a:r>
                <a:rPr lang="en-US" altLang="zh-CN" sz="2800" dirty="0" smtClean="0"/>
                <a:t>  </a:t>
              </a:r>
              <a:r>
                <a:rPr lang="zh-CN" altLang="en-US" sz="2800" dirty="0" smtClean="0"/>
                <a:t>为由</a:t>
              </a:r>
              <a:r>
                <a:rPr lang="en-US" altLang="zh-CN" sz="2800" dirty="0"/>
                <a:t>a</a:t>
              </a:r>
              <a:r>
                <a:rPr lang="zh-CN" altLang="en-US" sz="2800" dirty="0"/>
                <a:t>点移动到</a:t>
              </a:r>
              <a:r>
                <a:rPr lang="en-US" altLang="zh-CN" sz="2800" dirty="0"/>
                <a:t>b</a:t>
              </a:r>
              <a:r>
                <a:rPr lang="zh-CN" altLang="en-US" sz="2800" dirty="0"/>
                <a:t>点的电荷量，单位为</a:t>
              </a:r>
              <a:r>
                <a:rPr lang="zh-CN" altLang="en-US" sz="2800" dirty="0" smtClean="0"/>
                <a:t>库仑，       为</a:t>
              </a:r>
              <a:r>
                <a:rPr lang="zh-CN" altLang="en-US" sz="2800" dirty="0"/>
                <a:t>移动过程中电荷所减少的能量，单位为焦耳</a:t>
              </a:r>
              <a:r>
                <a:rPr lang="en-US" altLang="zh-CN" sz="2800" dirty="0"/>
                <a:t>(</a:t>
              </a:r>
              <a:r>
                <a:rPr lang="zh-CN" altLang="en-US" sz="2800" dirty="0"/>
                <a:t>用字母</a:t>
              </a:r>
              <a:r>
                <a:rPr lang="en-US" altLang="zh-CN" sz="2800" dirty="0"/>
                <a:t>J</a:t>
              </a:r>
              <a:r>
                <a:rPr lang="zh-CN" altLang="en-US" sz="2800" dirty="0"/>
                <a:t>来表示</a:t>
              </a:r>
              <a:r>
                <a:rPr lang="en-US" altLang="zh-CN" sz="2800" dirty="0"/>
                <a:t>)</a:t>
              </a:r>
              <a:r>
                <a:rPr lang="zh-CN" altLang="en-US" sz="2800" dirty="0"/>
                <a:t>。在国际单位制中，电压的单位是伏特</a:t>
              </a:r>
              <a:r>
                <a:rPr lang="en-US" altLang="zh-CN" sz="2800" dirty="0"/>
                <a:t>(</a:t>
              </a:r>
              <a:r>
                <a:rPr lang="zh-CN" altLang="en-US" sz="2800" dirty="0"/>
                <a:t>简称伏，用字母</a:t>
              </a:r>
              <a:r>
                <a:rPr lang="en-US" altLang="zh-CN" sz="2800" dirty="0"/>
                <a:t>V</a:t>
              </a:r>
              <a:r>
                <a:rPr lang="zh-CN" altLang="en-US" sz="2800" dirty="0"/>
                <a:t>来表示</a:t>
              </a:r>
              <a:r>
                <a:rPr lang="en-US" altLang="zh-CN" sz="2800" dirty="0"/>
                <a:t>)</a:t>
              </a:r>
              <a:r>
                <a:rPr lang="zh-CN" altLang="en-US" sz="2800" dirty="0"/>
                <a:t>。常用的有千伏</a:t>
              </a:r>
              <a:r>
                <a:rPr lang="en-US" altLang="zh-CN" sz="2800" dirty="0"/>
                <a:t>(kV)</a:t>
              </a:r>
              <a:r>
                <a:rPr lang="zh-CN" altLang="en-US" sz="2800" dirty="0"/>
                <a:t>、毫伏</a:t>
              </a:r>
              <a:r>
                <a:rPr lang="en-US" altLang="zh-CN" sz="2800" dirty="0"/>
                <a:t>(mV)</a:t>
              </a:r>
              <a:r>
                <a:rPr lang="zh-CN" altLang="en-US" sz="2800" dirty="0"/>
                <a:t>、 微伏</a:t>
              </a:r>
              <a:r>
                <a:rPr lang="en-US" altLang="zh-CN" sz="2800" dirty="0" smtClean="0"/>
                <a:t>(     )</a:t>
              </a:r>
              <a:r>
                <a:rPr lang="zh-CN" altLang="en-US" sz="2800" dirty="0"/>
                <a:t>，</a:t>
              </a:r>
            </a:p>
          </p:txBody>
        </p:sp>
      </p:grpSp>
      <p:graphicFrame>
        <p:nvGraphicFramePr>
          <p:cNvPr id="12" name="对象 11"/>
          <p:cNvGraphicFramePr>
            <a:graphicFrameLocks noChangeAspect="1"/>
          </p:cNvGraphicFramePr>
          <p:nvPr>
            <p:extLst>
              <p:ext uri="{D42A27DB-BD31-4B8C-83A1-F6EECF244321}">
                <p14:modId xmlns:p14="http://schemas.microsoft.com/office/powerpoint/2010/main" xmlns="" val="100720095"/>
              </p:ext>
            </p:extLst>
          </p:nvPr>
        </p:nvGraphicFramePr>
        <p:xfrm>
          <a:off x="4038663" y="2059145"/>
          <a:ext cx="477048" cy="505110"/>
        </p:xfrm>
        <a:graphic>
          <a:graphicData uri="http://schemas.openxmlformats.org/presentationml/2006/ole">
            <p:oleObj spid="_x0000_s13575" name="Equation" r:id="rId7" imgW="215640" imgH="228600" progId="Equation.DSMT4">
              <p:embed/>
            </p:oleObj>
          </a:graphicData>
        </a:graphic>
      </p:graphicFrame>
    </p:spTree>
    <p:extLst>
      <p:ext uri="{BB962C8B-B14F-4D97-AF65-F5344CB8AC3E}">
        <p14:creationId xmlns:p14="http://schemas.microsoft.com/office/powerpoint/2010/main" xmlns="" val="3189341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4F267FD9-BB6E-4937-A2CB-2D8803BBA62E}" type="datetime1">
              <a:rPr lang="zh-CN" altLang="en-US" smtClean="0">
                <a:solidFill>
                  <a:prstClr val="black">
                    <a:tint val="75000"/>
                  </a:prstClr>
                </a:solidFill>
              </a:rPr>
              <a:pPr>
                <a:defRPr/>
              </a:pPr>
              <a:t>2018/5/29</a:t>
            </a:fld>
            <a:endParaRPr lang="en-US" dirty="0">
              <a:solidFill>
                <a:prstClr val="black">
                  <a:tint val="75000"/>
                </a:prstClr>
              </a:solidFill>
            </a:endParaRPr>
          </a:p>
        </p:txBody>
      </p:sp>
      <p:sp>
        <p:nvSpPr>
          <p:cNvPr id="5" name="矩形 4"/>
          <p:cNvSpPr/>
          <p:nvPr/>
        </p:nvSpPr>
        <p:spPr>
          <a:xfrm>
            <a:off x="395536" y="1052736"/>
            <a:ext cx="7920880" cy="1384995"/>
          </a:xfrm>
          <a:prstGeom prst="rect">
            <a:avLst/>
          </a:prstGeom>
        </p:spPr>
        <p:txBody>
          <a:bodyPr wrap="square">
            <a:spAutoFit/>
          </a:bodyPr>
          <a:lstStyle/>
          <a:p>
            <a:r>
              <a:rPr lang="en-US" altLang="zh-CN" sz="2800" b="1" dirty="0" smtClean="0"/>
              <a:t>    </a:t>
            </a:r>
            <a:r>
              <a:rPr lang="zh-CN" altLang="en-US" sz="2800" b="1" dirty="0" smtClean="0">
                <a:solidFill>
                  <a:srgbClr val="FF0000"/>
                </a:solidFill>
              </a:rPr>
              <a:t>电</a:t>
            </a:r>
            <a:r>
              <a:rPr lang="zh-CN" altLang="zh-CN" sz="2800" b="1" dirty="0" smtClean="0">
                <a:solidFill>
                  <a:srgbClr val="FF0000"/>
                </a:solidFill>
              </a:rPr>
              <a:t>压</a:t>
            </a:r>
            <a:r>
              <a:rPr lang="zh-CN" altLang="zh-CN" sz="2800" b="1" dirty="0">
                <a:solidFill>
                  <a:srgbClr val="FF0000"/>
                </a:solidFill>
              </a:rPr>
              <a:t>的实际方向</a:t>
            </a:r>
            <a:r>
              <a:rPr lang="zh-CN" altLang="zh-CN" sz="2800" dirty="0"/>
              <a:t>是使正电荷电位能减少的方向， 当然也是电场力对正电荷做功的方向。即</a:t>
            </a:r>
            <a:r>
              <a:rPr lang="zh-CN" altLang="zh-CN" sz="2800" b="1" dirty="0"/>
              <a:t>由高电位端指向低电位端，也即电位降低的方向。</a:t>
            </a:r>
            <a:endParaRPr lang="zh-CN" altLang="en-US" sz="2800" dirty="0"/>
          </a:p>
        </p:txBody>
      </p:sp>
      <p:sp>
        <p:nvSpPr>
          <p:cNvPr id="6" name="矩形 5"/>
          <p:cNvSpPr/>
          <p:nvPr/>
        </p:nvSpPr>
        <p:spPr>
          <a:xfrm>
            <a:off x="395536" y="2564904"/>
            <a:ext cx="7920880" cy="954107"/>
          </a:xfrm>
          <a:prstGeom prst="rect">
            <a:avLst/>
          </a:prstGeom>
        </p:spPr>
        <p:txBody>
          <a:bodyPr wrap="square">
            <a:spAutoFit/>
          </a:bodyPr>
          <a:lstStyle/>
          <a:p>
            <a:r>
              <a:rPr lang="en-US" altLang="zh-CN" sz="2800" dirty="0" smtClean="0"/>
              <a:t>   </a:t>
            </a:r>
            <a:r>
              <a:rPr lang="zh-CN" altLang="zh-CN" sz="2800" dirty="0" smtClean="0"/>
              <a:t>电路</a:t>
            </a:r>
            <a:r>
              <a:rPr lang="zh-CN" altLang="zh-CN" sz="2800" dirty="0"/>
              <a:t>分析中也要规定</a:t>
            </a:r>
            <a:r>
              <a:rPr lang="zh-CN" altLang="zh-CN" sz="2800" b="1" dirty="0">
                <a:solidFill>
                  <a:srgbClr val="FF0000"/>
                </a:solidFill>
              </a:rPr>
              <a:t>电压的参考方向</a:t>
            </a:r>
            <a:r>
              <a:rPr lang="zh-CN" altLang="zh-CN" sz="2800" dirty="0"/>
              <a:t>，即正方向。在参考方向选定之后，电压则有正负之分。</a:t>
            </a:r>
            <a:endParaRPr lang="zh-CN" altLang="en-US" sz="2800" dirty="0"/>
          </a:p>
        </p:txBody>
      </p:sp>
      <p:grpSp>
        <p:nvGrpSpPr>
          <p:cNvPr id="2" name="组合 1"/>
          <p:cNvGrpSpPr/>
          <p:nvPr/>
        </p:nvGrpSpPr>
        <p:grpSpPr>
          <a:xfrm>
            <a:off x="395536" y="3831432"/>
            <a:ext cx="8105527" cy="2559049"/>
            <a:chOff x="395536" y="3831432"/>
            <a:chExt cx="8105527" cy="2559049"/>
          </a:xfrm>
        </p:grpSpPr>
        <p:grpSp>
          <p:nvGrpSpPr>
            <p:cNvPr id="7" name="Group 5"/>
            <p:cNvGrpSpPr>
              <a:grpSpLocks/>
            </p:cNvGrpSpPr>
            <p:nvPr/>
          </p:nvGrpSpPr>
          <p:grpSpPr bwMode="auto">
            <a:xfrm>
              <a:off x="4296021" y="4775201"/>
              <a:ext cx="2649538" cy="522287"/>
              <a:chOff x="3080" y="3649"/>
              <a:chExt cx="1487" cy="329"/>
            </a:xfrm>
          </p:grpSpPr>
          <p:sp>
            <p:nvSpPr>
              <p:cNvPr id="8" name="Text Box 6"/>
              <p:cNvSpPr txBox="1">
                <a:spLocks noChangeArrowheads="1"/>
              </p:cNvSpPr>
              <p:nvPr/>
            </p:nvSpPr>
            <p:spPr bwMode="auto">
              <a:xfrm>
                <a:off x="4176" y="3649"/>
                <a:ext cx="391"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2800" b="1" i="1"/>
                  <a:t>U</a:t>
                </a:r>
                <a:r>
                  <a:rPr lang="en-US" altLang="zh-CN" sz="2800" b="1" baseline="-25000"/>
                  <a:t>ab</a:t>
                </a:r>
                <a:endParaRPr lang="en-US" altLang="zh-CN" sz="2800" b="1" i="1">
                  <a:solidFill>
                    <a:srgbClr val="006600"/>
                  </a:solidFill>
                </a:endParaRPr>
              </a:p>
            </p:txBody>
          </p:sp>
          <p:sp>
            <p:nvSpPr>
              <p:cNvPr id="9" name="Rectangle 7"/>
              <p:cNvSpPr>
                <a:spLocks noChangeArrowheads="1"/>
              </p:cNvSpPr>
              <p:nvPr/>
            </p:nvSpPr>
            <p:spPr bwMode="auto">
              <a:xfrm>
                <a:off x="3080" y="3651"/>
                <a:ext cx="755" cy="32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spAutoFit/>
              </a:bodyPr>
              <a:lstStyle/>
              <a:p>
                <a:r>
                  <a:rPr lang="en-US" altLang="zh-CN" sz="2800" b="1" i="1" dirty="0">
                    <a:solidFill>
                      <a:srgbClr val="000000"/>
                    </a:solidFill>
                  </a:rPr>
                  <a:t> </a:t>
                </a:r>
                <a:r>
                  <a:rPr lang="zh-CN" altLang="en-US" sz="2800" b="1" dirty="0">
                    <a:solidFill>
                      <a:srgbClr val="000000"/>
                    </a:solidFill>
                  </a:rPr>
                  <a:t>双下标</a:t>
                </a:r>
                <a:endParaRPr lang="zh-CN" altLang="en-US" sz="2800" b="1" i="1" dirty="0">
                  <a:solidFill>
                    <a:srgbClr val="000000"/>
                  </a:solidFill>
                </a:endParaRPr>
              </a:p>
            </p:txBody>
          </p:sp>
        </p:grpSp>
        <p:sp>
          <p:nvSpPr>
            <p:cNvPr id="11" name="AutoShape 63"/>
            <p:cNvSpPr>
              <a:spLocks/>
            </p:cNvSpPr>
            <p:nvPr/>
          </p:nvSpPr>
          <p:spPr bwMode="auto">
            <a:xfrm>
              <a:off x="3730949" y="4307982"/>
              <a:ext cx="139700" cy="1727200"/>
            </a:xfrm>
            <a:prstGeom prst="leftBrace">
              <a:avLst>
                <a:gd name="adj1" fmla="val 103030"/>
                <a:gd name="adj2" fmla="val 50000"/>
              </a:avLst>
            </a:prstGeom>
            <a:noFill/>
            <a:ln w="38100">
              <a:solidFill>
                <a:srgbClr val="000000"/>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algn="ctr"/>
              <a:endParaRPr lang="zh-CN" altLang="zh-CN" sz="2800" b="1" i="1"/>
            </a:p>
          </p:txBody>
        </p:sp>
        <p:grpSp>
          <p:nvGrpSpPr>
            <p:cNvPr id="12" name="Group 88"/>
            <p:cNvGrpSpPr>
              <a:grpSpLocks/>
            </p:cNvGrpSpPr>
            <p:nvPr/>
          </p:nvGrpSpPr>
          <p:grpSpPr bwMode="auto">
            <a:xfrm>
              <a:off x="4144963" y="3831432"/>
              <a:ext cx="4356100" cy="1149350"/>
              <a:chOff x="3024" y="2592"/>
              <a:chExt cx="2526" cy="724"/>
            </a:xfrm>
          </p:grpSpPr>
          <p:sp>
            <p:nvSpPr>
              <p:cNvPr id="13" name="Text Box 89"/>
              <p:cNvSpPr txBox="1">
                <a:spLocks noChangeArrowheads="1"/>
              </p:cNvSpPr>
              <p:nvPr/>
            </p:nvSpPr>
            <p:spPr bwMode="auto">
              <a:xfrm>
                <a:off x="3024" y="2824"/>
                <a:ext cx="1012" cy="32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r>
                  <a:rPr lang="zh-CN" altLang="en-US" sz="2800" b="1" dirty="0">
                    <a:solidFill>
                      <a:srgbClr val="000000"/>
                    </a:solidFill>
                  </a:rPr>
                  <a:t>正负极性</a:t>
                </a:r>
                <a:endParaRPr lang="zh-CN" altLang="en-US" sz="2800" b="1" i="1" dirty="0">
                  <a:solidFill>
                    <a:srgbClr val="000000"/>
                  </a:solidFill>
                </a:endParaRPr>
              </a:p>
            </p:txBody>
          </p:sp>
          <p:grpSp>
            <p:nvGrpSpPr>
              <p:cNvPr id="14" name="Group 90"/>
              <p:cNvGrpSpPr>
                <a:grpSpLocks/>
              </p:cNvGrpSpPr>
              <p:nvPr/>
            </p:nvGrpSpPr>
            <p:grpSpPr bwMode="auto">
              <a:xfrm>
                <a:off x="4032" y="2592"/>
                <a:ext cx="1518" cy="724"/>
                <a:chOff x="4032" y="2435"/>
                <a:chExt cx="1518" cy="724"/>
              </a:xfrm>
            </p:grpSpPr>
            <p:sp>
              <p:nvSpPr>
                <p:cNvPr id="15" name="Text Box 91"/>
                <p:cNvSpPr txBox="1">
                  <a:spLocks noChangeArrowheads="1"/>
                </p:cNvSpPr>
                <p:nvPr/>
              </p:nvSpPr>
              <p:spPr bwMode="auto">
                <a:xfrm>
                  <a:off x="4416" y="2491"/>
                  <a:ext cx="224"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2800" b="1">
                      <a:solidFill>
                        <a:srgbClr val="FF0000"/>
                      </a:solidFill>
                    </a:rPr>
                    <a:t>+</a:t>
                  </a:r>
                </a:p>
              </p:txBody>
            </p:sp>
            <p:sp>
              <p:nvSpPr>
                <p:cNvPr id="16" name="Text Box 92"/>
                <p:cNvSpPr txBox="1">
                  <a:spLocks noChangeArrowheads="1"/>
                </p:cNvSpPr>
                <p:nvPr/>
              </p:nvSpPr>
              <p:spPr bwMode="auto">
                <a:xfrm>
                  <a:off x="4848" y="2471"/>
                  <a:ext cx="210"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57150">
                      <a:solidFill>
                        <a:schemeClr val="bg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2800" b="1">
                      <a:solidFill>
                        <a:srgbClr val="FF0000"/>
                      </a:solidFill>
                    </a:rPr>
                    <a:t>–</a:t>
                  </a:r>
                  <a:endParaRPr lang="zh-CN" altLang="zh-CN" sz="2800" b="1">
                    <a:solidFill>
                      <a:srgbClr val="FF0000"/>
                    </a:solidFill>
                  </a:endParaRPr>
                </a:p>
              </p:txBody>
            </p:sp>
            <p:sp>
              <p:nvSpPr>
                <p:cNvPr id="17" name="Text Box 93"/>
                <p:cNvSpPr txBox="1">
                  <a:spLocks noChangeArrowheads="1"/>
                </p:cNvSpPr>
                <p:nvPr/>
              </p:nvSpPr>
              <p:spPr bwMode="auto">
                <a:xfrm>
                  <a:off x="4032" y="2784"/>
                  <a:ext cx="211" cy="32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2800" b="1">
                      <a:solidFill>
                        <a:srgbClr val="006600"/>
                      </a:solidFill>
                    </a:rPr>
                    <a:t>a</a:t>
                  </a:r>
                </a:p>
              </p:txBody>
            </p:sp>
            <p:sp>
              <p:nvSpPr>
                <p:cNvPr id="18" name="Text Box 94"/>
                <p:cNvSpPr txBox="1">
                  <a:spLocks noChangeArrowheads="1"/>
                </p:cNvSpPr>
                <p:nvPr/>
              </p:nvSpPr>
              <p:spPr bwMode="auto">
                <a:xfrm>
                  <a:off x="5327" y="2832"/>
                  <a:ext cx="223" cy="32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2800" b="1">
                      <a:solidFill>
                        <a:srgbClr val="006600"/>
                      </a:solidFill>
                    </a:rPr>
                    <a:t>b</a:t>
                  </a:r>
                </a:p>
              </p:txBody>
            </p:sp>
            <p:sp>
              <p:nvSpPr>
                <p:cNvPr id="19" name="Text Box 95"/>
                <p:cNvSpPr txBox="1">
                  <a:spLocks noChangeArrowheads="1"/>
                </p:cNvSpPr>
                <p:nvPr/>
              </p:nvSpPr>
              <p:spPr bwMode="auto">
                <a:xfrm>
                  <a:off x="4633" y="2435"/>
                  <a:ext cx="359" cy="24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accent2"/>
                      </a:solidFill>
                      <a:miter lim="800000"/>
                      <a:headEnd/>
                      <a:tailEnd/>
                    </a14:hiddenLine>
                  </a:ext>
                  <a:ext uri="{AF507438-7753-43E0-B8FC-AC1667EBCBE1}">
                    <a14:hiddenEffects xmlns:a14="http://schemas.microsoft.com/office/drawing/2010/main" xmlns="">
                      <a:effectLst>
                        <a:outerShdw dist="81320" dir="2319588" algn="ctr" rotWithShape="0">
                          <a:srgbClr val="808080"/>
                        </a:outerShdw>
                      </a:effectLst>
                    </a14:hiddenEffects>
                  </a:ext>
                </a:extLst>
              </p:spPr>
              <p:txBody>
                <a:bodyPr>
                  <a:spAutoFit/>
                </a:bodyPr>
                <a:lstStyle/>
                <a:p>
                  <a:pPr>
                    <a:lnSpc>
                      <a:spcPct val="70000"/>
                    </a:lnSpc>
                    <a:spcBef>
                      <a:spcPct val="50000"/>
                    </a:spcBef>
                    <a:buClr>
                      <a:schemeClr val="tx1"/>
                    </a:buClr>
                  </a:pPr>
                  <a:r>
                    <a:rPr lang="en-US" altLang="zh-CN" sz="2800" b="1" i="1">
                      <a:solidFill>
                        <a:srgbClr val="FF0000"/>
                      </a:solidFill>
                    </a:rPr>
                    <a:t>U</a:t>
                  </a:r>
                  <a:endParaRPr lang="en-US" altLang="zh-CN" sz="2800" b="1" i="1">
                    <a:solidFill>
                      <a:srgbClr val="FF0000"/>
                    </a:solidFill>
                    <a:effectLst>
                      <a:outerShdw blurRad="38100" dist="38100" dir="2700000" algn="tl">
                        <a:srgbClr val="C0C0C0"/>
                      </a:outerShdw>
                    </a:effectLst>
                  </a:endParaRPr>
                </a:p>
              </p:txBody>
            </p:sp>
            <p:sp>
              <p:nvSpPr>
                <p:cNvPr id="20" name="Line 96"/>
                <p:cNvSpPr>
                  <a:spLocks noChangeShapeType="1"/>
                </p:cNvSpPr>
                <p:nvPr/>
              </p:nvSpPr>
              <p:spPr bwMode="auto">
                <a:xfrm rot="5400000">
                  <a:off x="4796" y="2269"/>
                  <a:ext cx="0" cy="1152"/>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 name="Oval 97"/>
                <p:cNvSpPr>
                  <a:spLocks noChangeArrowheads="1"/>
                </p:cNvSpPr>
                <p:nvPr/>
              </p:nvSpPr>
              <p:spPr bwMode="auto">
                <a:xfrm rot="5400000">
                  <a:off x="4648" y="2697"/>
                  <a:ext cx="283" cy="283"/>
                </a:xfrm>
                <a:prstGeom prst="ellipse">
                  <a:avLst/>
                </a:prstGeom>
                <a:noFill/>
                <a:ln w="38100">
                  <a:solidFill>
                    <a:schemeClr val="tx1"/>
                  </a:solidFill>
                  <a:round/>
                  <a:headEnd/>
                  <a:tailEnd/>
                </a:ln>
                <a:effectLst/>
                <a:extLst>
                  <a:ext uri="{909E8E84-426E-40DD-AFC4-6F175D3DCCD1}">
                    <a14:hiddenFill xmlns:a14="http://schemas.microsoft.com/office/drawing/2010/main" xmlns="">
                      <a:solidFill>
                        <a:srgbClr val="00CC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2" name="Oval 98"/>
                <p:cNvSpPr>
                  <a:spLocks noChangeArrowheads="1"/>
                </p:cNvSpPr>
                <p:nvPr/>
              </p:nvSpPr>
              <p:spPr bwMode="auto">
                <a:xfrm>
                  <a:off x="5350" y="2824"/>
                  <a:ext cx="54" cy="54"/>
                </a:xfrm>
                <a:prstGeom prst="ellipse">
                  <a:avLst/>
                </a:prstGeom>
                <a:noFill/>
                <a:ln w="38100">
                  <a:solidFill>
                    <a:srgbClr val="000000"/>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3" name="Oval 99"/>
                <p:cNvSpPr>
                  <a:spLocks noChangeArrowheads="1"/>
                </p:cNvSpPr>
                <p:nvPr/>
              </p:nvSpPr>
              <p:spPr bwMode="auto">
                <a:xfrm>
                  <a:off x="4176" y="2832"/>
                  <a:ext cx="54" cy="54"/>
                </a:xfrm>
                <a:prstGeom prst="ellipse">
                  <a:avLst/>
                </a:prstGeom>
                <a:noFill/>
                <a:ln w="38100">
                  <a:solidFill>
                    <a:srgbClr val="000000"/>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grpSp>
          <p:nvGrpSpPr>
            <p:cNvPr id="24" name="Group 104"/>
            <p:cNvGrpSpPr>
              <a:grpSpLocks/>
            </p:cNvGrpSpPr>
            <p:nvPr/>
          </p:nvGrpSpPr>
          <p:grpSpPr bwMode="auto">
            <a:xfrm>
              <a:off x="4355976" y="5125244"/>
              <a:ext cx="3190875" cy="1265237"/>
              <a:chOff x="535" y="2304"/>
              <a:chExt cx="2010" cy="797"/>
            </a:xfrm>
          </p:grpSpPr>
          <p:sp>
            <p:nvSpPr>
              <p:cNvPr id="25" name="Text Box 105"/>
              <p:cNvSpPr txBox="1">
                <a:spLocks noChangeArrowheads="1"/>
              </p:cNvSpPr>
              <p:nvPr/>
            </p:nvSpPr>
            <p:spPr bwMode="auto">
              <a:xfrm>
                <a:off x="535" y="2544"/>
                <a:ext cx="953" cy="38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nSpc>
                    <a:spcPct val="120000"/>
                  </a:lnSpc>
                </a:pPr>
                <a:r>
                  <a:rPr lang="zh-CN" altLang="en-US" sz="2800" b="1" dirty="0">
                    <a:solidFill>
                      <a:srgbClr val="000000"/>
                    </a:solidFill>
                  </a:rPr>
                  <a:t>箭   标</a:t>
                </a:r>
              </a:p>
            </p:txBody>
          </p:sp>
          <p:grpSp>
            <p:nvGrpSpPr>
              <p:cNvPr id="26" name="Group 106"/>
              <p:cNvGrpSpPr>
                <a:grpSpLocks/>
              </p:cNvGrpSpPr>
              <p:nvPr/>
            </p:nvGrpSpPr>
            <p:grpSpPr bwMode="auto">
              <a:xfrm>
                <a:off x="1248" y="2304"/>
                <a:ext cx="1297" cy="797"/>
                <a:chOff x="1344" y="2352"/>
                <a:chExt cx="1297" cy="797"/>
              </a:xfrm>
            </p:grpSpPr>
            <p:sp>
              <p:nvSpPr>
                <p:cNvPr id="27" name="Text Box 107"/>
                <p:cNvSpPr txBox="1">
                  <a:spLocks noChangeArrowheads="1"/>
                </p:cNvSpPr>
                <p:nvPr/>
              </p:nvSpPr>
              <p:spPr bwMode="auto">
                <a:xfrm>
                  <a:off x="1344" y="2745"/>
                  <a:ext cx="228" cy="32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2800" b="1">
                      <a:solidFill>
                        <a:srgbClr val="006600"/>
                      </a:solidFill>
                    </a:rPr>
                    <a:t>a</a:t>
                  </a:r>
                </a:p>
              </p:txBody>
            </p:sp>
            <p:sp>
              <p:nvSpPr>
                <p:cNvPr id="28" name="Text Box 108"/>
                <p:cNvSpPr txBox="1">
                  <a:spLocks noChangeArrowheads="1"/>
                </p:cNvSpPr>
                <p:nvPr/>
              </p:nvSpPr>
              <p:spPr bwMode="auto">
                <a:xfrm>
                  <a:off x="2400" y="2745"/>
                  <a:ext cx="241" cy="32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2800" b="1">
                      <a:solidFill>
                        <a:srgbClr val="006600"/>
                      </a:solidFill>
                    </a:rPr>
                    <a:t>b</a:t>
                  </a:r>
                </a:p>
              </p:txBody>
            </p:sp>
            <p:sp>
              <p:nvSpPr>
                <p:cNvPr id="29" name="Text Box 109"/>
                <p:cNvSpPr txBox="1">
                  <a:spLocks noChangeArrowheads="1"/>
                </p:cNvSpPr>
                <p:nvPr/>
              </p:nvSpPr>
              <p:spPr bwMode="auto">
                <a:xfrm>
                  <a:off x="1836" y="2822"/>
                  <a:ext cx="265" cy="32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2800" b="1" i="1">
                      <a:solidFill>
                        <a:srgbClr val="006600"/>
                      </a:solidFill>
                    </a:rPr>
                    <a:t>R</a:t>
                  </a:r>
                  <a:endParaRPr lang="en-US" altLang="zh-CN" sz="2800" b="1">
                    <a:solidFill>
                      <a:srgbClr val="006600"/>
                    </a:solidFill>
                  </a:endParaRPr>
                </a:p>
              </p:txBody>
            </p:sp>
            <p:sp>
              <p:nvSpPr>
                <p:cNvPr id="30" name="Line 110"/>
                <p:cNvSpPr>
                  <a:spLocks noChangeShapeType="1"/>
                </p:cNvSpPr>
                <p:nvPr/>
              </p:nvSpPr>
              <p:spPr bwMode="auto">
                <a:xfrm>
                  <a:off x="1462" y="2780"/>
                  <a:ext cx="397"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1" name="Rectangle 111"/>
                <p:cNvSpPr>
                  <a:spLocks noChangeArrowheads="1"/>
                </p:cNvSpPr>
                <p:nvPr/>
              </p:nvSpPr>
              <p:spPr bwMode="auto">
                <a:xfrm>
                  <a:off x="1858" y="2720"/>
                  <a:ext cx="264" cy="132"/>
                </a:xfrm>
                <a:prstGeom prst="rect">
                  <a:avLst/>
                </a:prstGeom>
                <a:noFill/>
                <a:ln w="38100">
                  <a:solidFill>
                    <a:schemeClr val="tx1"/>
                  </a:solid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2" name="Line 112"/>
                <p:cNvSpPr>
                  <a:spLocks noChangeShapeType="1"/>
                </p:cNvSpPr>
                <p:nvPr/>
              </p:nvSpPr>
              <p:spPr bwMode="auto">
                <a:xfrm>
                  <a:off x="1764" y="2640"/>
                  <a:ext cx="492"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3" name="Text Box 113"/>
                <p:cNvSpPr txBox="1">
                  <a:spLocks noChangeArrowheads="1"/>
                </p:cNvSpPr>
                <p:nvPr/>
              </p:nvSpPr>
              <p:spPr bwMode="auto">
                <a:xfrm>
                  <a:off x="1872" y="2352"/>
                  <a:ext cx="288" cy="32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altLang="zh-CN" sz="2800" b="1" i="1">
                      <a:solidFill>
                        <a:srgbClr val="FF0000"/>
                      </a:solidFill>
                    </a:rPr>
                    <a:t>U</a:t>
                  </a:r>
                  <a:endParaRPr lang="en-US" altLang="zh-CN" sz="2800" b="1">
                    <a:solidFill>
                      <a:srgbClr val="FF0000"/>
                    </a:solidFill>
                  </a:endParaRPr>
                </a:p>
              </p:txBody>
            </p:sp>
            <p:sp>
              <p:nvSpPr>
                <p:cNvPr id="34" name="Line 114"/>
                <p:cNvSpPr>
                  <a:spLocks noChangeShapeType="1"/>
                </p:cNvSpPr>
                <p:nvPr/>
              </p:nvSpPr>
              <p:spPr bwMode="auto">
                <a:xfrm>
                  <a:off x="2112" y="2784"/>
                  <a:ext cx="384" cy="0"/>
                </a:xfrm>
                <a:prstGeom prst="line">
                  <a:avLst/>
                </a:prstGeom>
                <a:noFill/>
                <a:ln w="381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5" name="Oval 115"/>
                <p:cNvSpPr>
                  <a:spLocks noChangeArrowheads="1"/>
                </p:cNvSpPr>
                <p:nvPr/>
              </p:nvSpPr>
              <p:spPr bwMode="auto">
                <a:xfrm>
                  <a:off x="1416" y="2758"/>
                  <a:ext cx="54" cy="54"/>
                </a:xfrm>
                <a:prstGeom prst="ellipse">
                  <a:avLst/>
                </a:prstGeom>
                <a:noFill/>
                <a:ln w="38100">
                  <a:solidFill>
                    <a:srgbClr val="000000"/>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6" name="Oval 116"/>
                <p:cNvSpPr>
                  <a:spLocks noChangeArrowheads="1"/>
                </p:cNvSpPr>
                <p:nvPr/>
              </p:nvSpPr>
              <p:spPr bwMode="auto">
                <a:xfrm>
                  <a:off x="2496" y="2754"/>
                  <a:ext cx="54" cy="54"/>
                </a:xfrm>
                <a:prstGeom prst="ellipse">
                  <a:avLst/>
                </a:prstGeom>
                <a:noFill/>
                <a:ln w="38100">
                  <a:solidFill>
                    <a:srgbClr val="000000"/>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sp>
          <p:nvSpPr>
            <p:cNvPr id="37" name="TextBox 36"/>
            <p:cNvSpPr txBox="1"/>
            <p:nvPr/>
          </p:nvSpPr>
          <p:spPr>
            <a:xfrm>
              <a:off x="395536" y="4778376"/>
              <a:ext cx="3278462" cy="461665"/>
            </a:xfrm>
            <a:prstGeom prst="rect">
              <a:avLst/>
            </a:prstGeom>
            <a:noFill/>
          </p:spPr>
          <p:txBody>
            <a:bodyPr wrap="none" rtlCol="0">
              <a:spAutoFit/>
            </a:bodyPr>
            <a:lstStyle/>
            <a:p>
              <a:r>
                <a:rPr lang="zh-CN" altLang="en-US" sz="2400" b="1" dirty="0" smtClean="0">
                  <a:solidFill>
                    <a:srgbClr val="FF0000"/>
                  </a:solidFill>
                </a:rPr>
                <a:t>电压参考方向表示方法</a:t>
              </a:r>
              <a:endParaRPr lang="zh-CN" altLang="en-US" sz="2400" b="1" dirty="0">
                <a:solidFill>
                  <a:srgbClr val="FF0000"/>
                </a:solidFill>
              </a:endParaRPr>
            </a:p>
          </p:txBody>
        </p:sp>
      </p:grpSp>
    </p:spTree>
    <p:extLst>
      <p:ext uri="{BB962C8B-B14F-4D97-AF65-F5344CB8AC3E}">
        <p14:creationId xmlns:p14="http://schemas.microsoft.com/office/powerpoint/2010/main" xmlns="" val="3289850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4F267FD9-BB6E-4937-A2CB-2D8803BBA62E}" type="datetime1">
              <a:rPr lang="zh-CN" altLang="en-US" smtClean="0">
                <a:solidFill>
                  <a:prstClr val="black">
                    <a:tint val="75000"/>
                  </a:prstClr>
                </a:solidFill>
              </a:rPr>
              <a:pPr>
                <a:defRPr/>
              </a:pPr>
              <a:t>2018/5/29</a:t>
            </a:fld>
            <a:endParaRPr lang="en-US" dirty="0">
              <a:solidFill>
                <a:prstClr val="black">
                  <a:tint val="75000"/>
                </a:prstClr>
              </a:solidFill>
            </a:endParaRPr>
          </a:p>
        </p:txBody>
      </p:sp>
      <p:sp>
        <p:nvSpPr>
          <p:cNvPr id="4" name="灯片编号占位符 3"/>
          <p:cNvSpPr>
            <a:spLocks noGrp="1"/>
          </p:cNvSpPr>
          <p:nvPr>
            <p:ph type="sldNum" sz="quarter" idx="12"/>
          </p:nvPr>
        </p:nvSpPr>
        <p:spPr>
          <a:xfrm>
            <a:off x="6588224" y="6309320"/>
            <a:ext cx="2133600" cy="365125"/>
          </a:xfrm>
        </p:spPr>
        <p:txBody>
          <a:bodyPr/>
          <a:lstStyle/>
          <a:p>
            <a:pPr>
              <a:defRPr/>
            </a:pPr>
            <a:fld id="{158D813D-5EB4-4279-B09C-477A10D42AE0}" type="slidenum">
              <a:rPr lang="en-US" smtClean="0">
                <a:solidFill>
                  <a:prstClr val="black">
                    <a:tint val="75000"/>
                  </a:prstClr>
                </a:solidFill>
              </a:rPr>
              <a:pPr>
                <a:defRPr/>
              </a:pPr>
              <a:t>12</a:t>
            </a:fld>
            <a:endParaRPr lang="en-US">
              <a:solidFill>
                <a:prstClr val="black">
                  <a:tint val="75000"/>
                </a:prstClr>
              </a:solidFill>
            </a:endParaRPr>
          </a:p>
        </p:txBody>
      </p:sp>
      <p:sp>
        <p:nvSpPr>
          <p:cNvPr id="5" name="矩形 4"/>
          <p:cNvSpPr/>
          <p:nvPr/>
        </p:nvSpPr>
        <p:spPr>
          <a:xfrm>
            <a:off x="352533" y="908720"/>
            <a:ext cx="7920880" cy="523220"/>
          </a:xfrm>
          <a:prstGeom prst="rect">
            <a:avLst/>
          </a:prstGeom>
        </p:spPr>
        <p:txBody>
          <a:bodyPr wrap="square">
            <a:spAutoFit/>
          </a:bodyPr>
          <a:lstStyle/>
          <a:p>
            <a:r>
              <a:rPr lang="en-US" altLang="zh-CN" sz="2800" b="1" dirty="0" smtClean="0"/>
              <a:t>    </a:t>
            </a:r>
            <a:r>
              <a:rPr lang="zh-CN" altLang="en-US" sz="2800" b="1" dirty="0" smtClean="0">
                <a:solidFill>
                  <a:schemeClr val="accent2"/>
                </a:solidFill>
              </a:rPr>
              <a:t>关联参考方向与非关联参考方向</a:t>
            </a:r>
            <a:endParaRPr lang="zh-CN" altLang="en-US" sz="2800" dirty="0">
              <a:solidFill>
                <a:schemeClr val="accent2"/>
              </a:solidFill>
            </a:endParaRPr>
          </a:p>
        </p:txBody>
      </p:sp>
      <p:sp>
        <p:nvSpPr>
          <p:cNvPr id="6" name="矩形 5"/>
          <p:cNvSpPr/>
          <p:nvPr/>
        </p:nvSpPr>
        <p:spPr>
          <a:xfrm>
            <a:off x="611560" y="1844824"/>
            <a:ext cx="7920880" cy="2677656"/>
          </a:xfrm>
          <a:prstGeom prst="rect">
            <a:avLst/>
          </a:prstGeom>
        </p:spPr>
        <p:txBody>
          <a:bodyPr wrap="square">
            <a:spAutoFit/>
          </a:bodyPr>
          <a:lstStyle/>
          <a:p>
            <a:r>
              <a:rPr lang="zh-CN" altLang="en-US" sz="2800" dirty="0" smtClean="0"/>
              <a:t>        如果</a:t>
            </a:r>
            <a:r>
              <a:rPr lang="zh-CN" altLang="en-US" sz="2800" dirty="0"/>
              <a:t>流过某元件电流的参考方向是从电压参考方向的正极性端指向负极性端</a:t>
            </a:r>
            <a:r>
              <a:rPr lang="zh-CN" altLang="en-US" sz="2800" dirty="0" smtClean="0"/>
              <a:t>，即</a:t>
            </a:r>
            <a:r>
              <a:rPr lang="zh-CN" altLang="en-US" sz="2800" dirty="0"/>
              <a:t>电流电压的参考</a:t>
            </a:r>
            <a:r>
              <a:rPr lang="zh-CN" altLang="en-US" sz="2800" dirty="0">
                <a:solidFill>
                  <a:srgbClr val="FF0000"/>
                </a:solidFill>
              </a:rPr>
              <a:t>方向一致</a:t>
            </a:r>
            <a:r>
              <a:rPr lang="zh-CN" altLang="en-US" sz="2800" dirty="0"/>
              <a:t>，则把这种参考方向称为</a:t>
            </a:r>
            <a:r>
              <a:rPr lang="zh-CN" altLang="en-US" sz="2800" dirty="0">
                <a:solidFill>
                  <a:srgbClr val="FF0000"/>
                </a:solidFill>
              </a:rPr>
              <a:t>关联参考方向</a:t>
            </a:r>
            <a:r>
              <a:rPr lang="zh-CN" altLang="en-US" sz="2800" dirty="0"/>
              <a:t>；当流过某元件电流的参考方向是从电压参考方向的负极性端指向正极性端，即电流和电压的参考</a:t>
            </a:r>
            <a:r>
              <a:rPr lang="zh-CN" altLang="en-US" sz="2800" dirty="0">
                <a:solidFill>
                  <a:srgbClr val="FF0000"/>
                </a:solidFill>
              </a:rPr>
              <a:t>方向不一致</a:t>
            </a:r>
            <a:r>
              <a:rPr lang="zh-CN" altLang="en-US" sz="2800" dirty="0"/>
              <a:t>时，称为</a:t>
            </a:r>
            <a:r>
              <a:rPr lang="zh-CN" altLang="en-US" sz="2800" dirty="0">
                <a:solidFill>
                  <a:srgbClr val="FF0000"/>
                </a:solidFill>
              </a:rPr>
              <a:t>非关联参考方向</a:t>
            </a:r>
            <a:r>
              <a:rPr lang="zh-CN" altLang="en-US" sz="2800" dirty="0"/>
              <a:t>，</a:t>
            </a:r>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组合 1"/>
          <p:cNvGrpSpPr/>
          <p:nvPr/>
        </p:nvGrpSpPr>
        <p:grpSpPr>
          <a:xfrm>
            <a:off x="1547664" y="4690960"/>
            <a:ext cx="5688632" cy="1412155"/>
            <a:chOff x="1547664" y="4690960"/>
            <a:chExt cx="5688632" cy="1412155"/>
          </a:xfrm>
        </p:grpSpPr>
        <p:graphicFrame>
          <p:nvGraphicFramePr>
            <p:cNvPr id="8" name="对象 7"/>
            <p:cNvGraphicFramePr>
              <a:graphicFrameLocks/>
            </p:cNvGraphicFramePr>
            <p:nvPr>
              <p:extLst>
                <p:ext uri="{D42A27DB-BD31-4B8C-83A1-F6EECF244321}">
                  <p14:modId xmlns:p14="http://schemas.microsoft.com/office/powerpoint/2010/main" xmlns="" val="3961486135"/>
                </p:ext>
              </p:extLst>
            </p:nvPr>
          </p:nvGraphicFramePr>
          <p:xfrm>
            <a:off x="4788024" y="4690960"/>
            <a:ext cx="2448272" cy="1073858"/>
          </p:xfrm>
          <a:graphic>
            <a:graphicData uri="http://schemas.openxmlformats.org/presentationml/2006/ole">
              <p:oleObj spid="_x0000_s14447" name="Visio" r:id="rId3" imgW="1354563" imgH="387355" progId="Visio.Drawing.11">
                <p:embed/>
              </p:oleObj>
            </a:graphicData>
          </a:graphic>
        </p:graphicFrame>
        <p:graphicFrame>
          <p:nvGraphicFramePr>
            <p:cNvPr id="10" name="对象 9"/>
            <p:cNvGraphicFramePr>
              <a:graphicFrameLocks/>
            </p:cNvGraphicFramePr>
            <p:nvPr>
              <p:extLst>
                <p:ext uri="{D42A27DB-BD31-4B8C-83A1-F6EECF244321}">
                  <p14:modId xmlns:p14="http://schemas.microsoft.com/office/powerpoint/2010/main" xmlns="" val="1461579295"/>
                </p:ext>
              </p:extLst>
            </p:nvPr>
          </p:nvGraphicFramePr>
          <p:xfrm>
            <a:off x="1547664" y="4869160"/>
            <a:ext cx="2448272" cy="792088"/>
          </p:xfrm>
          <a:graphic>
            <a:graphicData uri="http://schemas.openxmlformats.org/presentationml/2006/ole">
              <p:oleObj spid="_x0000_s14448" name="Visio" r:id="rId4" imgW="1354563" imgH="387355" progId="Visio.Drawing.11">
                <p:embed/>
              </p:oleObj>
            </a:graphicData>
          </a:graphic>
        </p:graphicFrame>
        <p:sp>
          <p:nvSpPr>
            <p:cNvPr id="11" name="TextBox 10"/>
            <p:cNvSpPr txBox="1"/>
            <p:nvPr/>
          </p:nvSpPr>
          <p:spPr>
            <a:xfrm>
              <a:off x="1979712" y="5733783"/>
              <a:ext cx="1569660" cy="369332"/>
            </a:xfrm>
            <a:prstGeom prst="rect">
              <a:avLst/>
            </a:prstGeom>
            <a:noFill/>
          </p:spPr>
          <p:txBody>
            <a:bodyPr wrap="none" rtlCol="0">
              <a:spAutoFit/>
            </a:bodyPr>
            <a:lstStyle/>
            <a:p>
              <a:r>
                <a:rPr lang="zh-CN" altLang="en-US" dirty="0" smtClean="0"/>
                <a:t>关联参考方向</a:t>
              </a:r>
              <a:endParaRPr lang="zh-CN" altLang="en-US" dirty="0"/>
            </a:p>
          </p:txBody>
        </p:sp>
        <p:sp>
          <p:nvSpPr>
            <p:cNvPr id="13" name="TextBox 12"/>
            <p:cNvSpPr txBox="1"/>
            <p:nvPr/>
          </p:nvSpPr>
          <p:spPr>
            <a:xfrm>
              <a:off x="5220071" y="5661248"/>
              <a:ext cx="1800493" cy="369332"/>
            </a:xfrm>
            <a:prstGeom prst="rect">
              <a:avLst/>
            </a:prstGeom>
            <a:noFill/>
          </p:spPr>
          <p:txBody>
            <a:bodyPr wrap="none" rtlCol="0">
              <a:spAutoFit/>
            </a:bodyPr>
            <a:lstStyle/>
            <a:p>
              <a:r>
                <a:rPr lang="zh-CN" altLang="en-US" dirty="0" smtClean="0"/>
                <a:t>非关联参考方向</a:t>
              </a:r>
              <a:endParaRPr lang="zh-CN" altLang="en-US" dirty="0"/>
            </a:p>
          </p:txBody>
        </p:sp>
      </p:grpSp>
    </p:spTree>
    <p:extLst>
      <p:ext uri="{BB962C8B-B14F-4D97-AF65-F5344CB8AC3E}">
        <p14:creationId xmlns:p14="http://schemas.microsoft.com/office/powerpoint/2010/main" xmlns="" val="923229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4F267FD9-BB6E-4937-A2CB-2D8803BBA62E}" type="datetime1">
              <a:rPr lang="zh-CN" altLang="en-US" smtClean="0">
                <a:solidFill>
                  <a:prstClr val="black">
                    <a:tint val="75000"/>
                  </a:prstClr>
                </a:solidFill>
              </a:rPr>
              <a:pPr>
                <a:defRPr/>
              </a:pPr>
              <a:t>2018/5/29</a:t>
            </a:fld>
            <a:endParaRPr lang="en-US" dirty="0">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158D813D-5EB4-4279-B09C-477A10D42AE0}" type="slidenum">
              <a:rPr lang="en-US" smtClean="0">
                <a:solidFill>
                  <a:prstClr val="black">
                    <a:tint val="75000"/>
                  </a:prstClr>
                </a:solidFill>
              </a:rPr>
              <a:pPr>
                <a:defRPr/>
              </a:pPr>
              <a:t>13</a:t>
            </a:fld>
            <a:endParaRPr lang="en-US">
              <a:solidFill>
                <a:prstClr val="black">
                  <a:tint val="75000"/>
                </a:prstClr>
              </a:solidFill>
            </a:endParaRPr>
          </a:p>
        </p:txBody>
      </p:sp>
      <p:sp>
        <p:nvSpPr>
          <p:cNvPr id="5" name="Rectangle 3"/>
          <p:cNvSpPr>
            <a:spLocks noChangeArrowheads="1"/>
          </p:cNvSpPr>
          <p:nvPr/>
        </p:nvSpPr>
        <p:spPr bwMode="auto">
          <a:xfrm>
            <a:off x="611560" y="908720"/>
            <a:ext cx="3339376" cy="523220"/>
          </a:xfrm>
          <a:prstGeom prst="rect">
            <a:avLst/>
          </a:prstGeom>
          <a:noFill/>
          <a:ln w="9525">
            <a:noFill/>
            <a:miter lim="800000"/>
            <a:headEnd/>
            <a:tailEnd/>
          </a:ln>
          <a:effectLst/>
        </p:spPr>
        <p:txBody>
          <a:bodyPr wrap="none">
            <a:spAutoFit/>
          </a:bodyPr>
          <a:lstStyle/>
          <a:p>
            <a:pPr fontAlgn="base">
              <a:spcBef>
                <a:spcPct val="0"/>
              </a:spcBef>
              <a:spcAft>
                <a:spcPct val="0"/>
              </a:spcAft>
              <a:defRPr/>
            </a:pPr>
            <a:r>
              <a:rPr kumimoji="1" lang="en-US" altLang="zh-CN" sz="2800" b="1" dirty="0" smtClean="0">
                <a:solidFill>
                  <a:srgbClr val="CC0000"/>
                </a:solidFill>
                <a:effectLst>
                  <a:outerShdw blurRad="38100" dist="38100" dir="2700000" algn="tl">
                    <a:srgbClr val="C0C0C0"/>
                  </a:outerShdw>
                </a:effectLst>
                <a:latin typeface="Times New Roman" pitchFamily="18" charset="0"/>
              </a:rPr>
              <a:t>2.</a:t>
            </a:r>
            <a:r>
              <a:rPr kumimoji="1" lang="zh-CN" altLang="en-US" sz="2800" b="1" dirty="0" smtClean="0">
                <a:solidFill>
                  <a:srgbClr val="CC0000"/>
                </a:solidFill>
                <a:effectLst>
                  <a:outerShdw blurRad="38100" dist="38100" dir="2700000" algn="tl">
                    <a:srgbClr val="C0C0C0"/>
                  </a:outerShdw>
                </a:effectLst>
                <a:latin typeface="Times New Roman" pitchFamily="18" charset="0"/>
              </a:rPr>
              <a:t>电位及其</a:t>
            </a:r>
            <a:r>
              <a:rPr kumimoji="1" lang="zh-CN" altLang="en-US" sz="2800" b="1" dirty="0">
                <a:solidFill>
                  <a:srgbClr val="CC0000"/>
                </a:solidFill>
                <a:effectLst>
                  <a:outerShdw blurRad="38100" dist="38100" dir="2700000" algn="tl">
                    <a:srgbClr val="C0C0C0"/>
                  </a:outerShdw>
                </a:effectLst>
                <a:latin typeface="Times New Roman" pitchFamily="18" charset="0"/>
              </a:rPr>
              <a:t>参考方向</a:t>
            </a:r>
          </a:p>
        </p:txBody>
      </p:sp>
      <p:sp>
        <p:nvSpPr>
          <p:cNvPr id="1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7" name="组合 6"/>
          <p:cNvGrpSpPr/>
          <p:nvPr/>
        </p:nvGrpSpPr>
        <p:grpSpPr>
          <a:xfrm>
            <a:off x="922309" y="1474630"/>
            <a:ext cx="7344816" cy="2849996"/>
            <a:chOff x="922309" y="1474630"/>
            <a:chExt cx="7344816" cy="2849996"/>
          </a:xfrm>
        </p:grpSpPr>
        <p:graphicFrame>
          <p:nvGraphicFramePr>
            <p:cNvPr id="11" name="对象 10"/>
            <p:cNvGraphicFramePr>
              <a:graphicFrameLocks/>
            </p:cNvGraphicFramePr>
            <p:nvPr>
              <p:extLst>
                <p:ext uri="{D42A27DB-BD31-4B8C-83A1-F6EECF244321}">
                  <p14:modId xmlns:p14="http://schemas.microsoft.com/office/powerpoint/2010/main" xmlns="" val="2399471680"/>
                </p:ext>
              </p:extLst>
            </p:nvPr>
          </p:nvGraphicFramePr>
          <p:xfrm>
            <a:off x="6660232" y="1987107"/>
            <a:ext cx="346199" cy="360040"/>
          </p:xfrm>
          <a:graphic>
            <a:graphicData uri="http://schemas.openxmlformats.org/presentationml/2006/ole">
              <p:oleObj spid="_x0000_s16605" name="Visio" r:id="rId3" imgW="106627" imgH="77741" progId="Visio.Drawing.11">
                <p:embed/>
              </p:oleObj>
            </a:graphicData>
          </a:graphic>
        </p:graphicFrame>
        <p:graphicFrame>
          <p:nvGraphicFramePr>
            <p:cNvPr id="12" name="对象 11"/>
            <p:cNvGraphicFramePr>
              <a:graphicFrameLocks/>
            </p:cNvGraphicFramePr>
            <p:nvPr>
              <p:extLst>
                <p:ext uri="{D42A27DB-BD31-4B8C-83A1-F6EECF244321}">
                  <p14:modId xmlns:p14="http://schemas.microsoft.com/office/powerpoint/2010/main" xmlns="" val="2736531323"/>
                </p:ext>
              </p:extLst>
            </p:nvPr>
          </p:nvGraphicFramePr>
          <p:xfrm>
            <a:off x="5796136" y="1987107"/>
            <a:ext cx="265315" cy="360040"/>
          </p:xfrm>
          <a:graphic>
            <a:graphicData uri="http://schemas.openxmlformats.org/presentationml/2006/ole">
              <p:oleObj spid="_x0000_s16606" name="Visio" r:id="rId4" imgW="270211" imgH="270204" progId="Visio.Drawing.11">
                <p:embed/>
              </p:oleObj>
            </a:graphicData>
          </a:graphic>
        </p:graphicFrame>
        <p:grpSp>
          <p:nvGrpSpPr>
            <p:cNvPr id="2" name="组合 1"/>
            <p:cNvGrpSpPr/>
            <p:nvPr/>
          </p:nvGrpSpPr>
          <p:grpSpPr>
            <a:xfrm>
              <a:off x="922309" y="1474630"/>
              <a:ext cx="7344816" cy="2849996"/>
              <a:chOff x="922309" y="1474630"/>
              <a:chExt cx="7344816" cy="2849996"/>
            </a:xfrm>
          </p:grpSpPr>
          <p:sp>
            <p:nvSpPr>
              <p:cNvPr id="16" name="矩形 15"/>
              <p:cNvSpPr/>
              <p:nvPr/>
            </p:nvSpPr>
            <p:spPr>
              <a:xfrm>
                <a:off x="922309" y="1474630"/>
                <a:ext cx="7344816" cy="2246769"/>
              </a:xfrm>
              <a:prstGeom prst="rect">
                <a:avLst/>
              </a:prstGeom>
            </p:spPr>
            <p:txBody>
              <a:bodyPr wrap="square">
                <a:spAutoFit/>
              </a:bodyPr>
              <a:lstStyle/>
              <a:p>
                <a:r>
                  <a:rPr lang="zh-CN" altLang="en-US" sz="2800" dirty="0" smtClean="0"/>
                  <a:t>  </a:t>
                </a:r>
                <a:r>
                  <a:rPr lang="zh-CN" altLang="en-US" sz="2800" dirty="0" smtClean="0">
                    <a:solidFill>
                      <a:srgbClr val="FF0000"/>
                    </a:solidFill>
                  </a:rPr>
                  <a:t> 参考点</a:t>
                </a:r>
                <a:r>
                  <a:rPr lang="zh-CN" altLang="en-US" sz="2800" dirty="0"/>
                  <a:t>就是我们假设的“零电位点”，“地电位点”，一般在电路里面用 </a:t>
                </a:r>
                <a:r>
                  <a:rPr lang="zh-CN" altLang="en-US" sz="2800" dirty="0" smtClean="0"/>
                  <a:t>       或     符号</a:t>
                </a:r>
                <a:r>
                  <a:rPr lang="zh-CN" altLang="en-US" sz="2800" dirty="0"/>
                  <a:t>表示</a:t>
                </a:r>
                <a:r>
                  <a:rPr lang="zh-CN" altLang="en-US" sz="2800" dirty="0" smtClean="0"/>
                  <a:t>。</a:t>
                </a:r>
                <a:endParaRPr lang="en-US" altLang="zh-CN" sz="2800" dirty="0" smtClean="0"/>
              </a:p>
              <a:p>
                <a:r>
                  <a:rPr lang="zh-CN" altLang="en-US" sz="2800" dirty="0" smtClean="0"/>
                  <a:t>    电路</a:t>
                </a:r>
                <a:r>
                  <a:rPr lang="zh-CN" altLang="en-US" sz="2800" dirty="0"/>
                  <a:t>某点的电位就是这点到参考点的电压。电位用</a:t>
                </a:r>
                <a:r>
                  <a:rPr lang="en-US" altLang="zh-CN" sz="2800" dirty="0"/>
                  <a:t>V</a:t>
                </a:r>
                <a:r>
                  <a:rPr lang="zh-CN" altLang="en-US" sz="2800" dirty="0"/>
                  <a:t>表示，</a:t>
                </a:r>
                <a:r>
                  <a:rPr lang="en-US" altLang="zh-CN" sz="2800" dirty="0"/>
                  <a:t>a</a:t>
                </a:r>
                <a:r>
                  <a:rPr lang="zh-CN" altLang="en-US" sz="2800" dirty="0"/>
                  <a:t>点的电位用 表示。有</a:t>
                </a:r>
              </a:p>
            </p:txBody>
          </p:sp>
          <p:graphicFrame>
            <p:nvGraphicFramePr>
              <p:cNvPr id="18" name="对象 17"/>
              <p:cNvGraphicFramePr>
                <a:graphicFrameLocks noChangeAspect="1"/>
              </p:cNvGraphicFramePr>
              <p:nvPr>
                <p:extLst>
                  <p:ext uri="{D42A27DB-BD31-4B8C-83A1-F6EECF244321}">
                    <p14:modId xmlns:p14="http://schemas.microsoft.com/office/powerpoint/2010/main" xmlns="" val="1457083262"/>
                  </p:ext>
                </p:extLst>
              </p:nvPr>
            </p:nvGraphicFramePr>
            <p:xfrm>
              <a:off x="3059832" y="3730324"/>
              <a:ext cx="1345435" cy="594302"/>
            </p:xfrm>
            <a:graphic>
              <a:graphicData uri="http://schemas.openxmlformats.org/presentationml/2006/ole">
                <p:oleObj spid="_x0000_s16607" name="Equation" r:id="rId5" imgW="520560" imgH="228600" progId="Equation.DSMT4">
                  <p:embed/>
                </p:oleObj>
              </a:graphicData>
            </a:graphic>
          </p:graphicFrame>
        </p:grpSp>
      </p:grpSp>
      <p:sp>
        <p:nvSpPr>
          <p:cNvPr id="20"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6" name="组合 5"/>
          <p:cNvGrpSpPr/>
          <p:nvPr/>
        </p:nvGrpSpPr>
        <p:grpSpPr>
          <a:xfrm>
            <a:off x="922309" y="4293096"/>
            <a:ext cx="7344815" cy="1440160"/>
            <a:chOff x="922309" y="4293096"/>
            <a:chExt cx="7344815" cy="1440160"/>
          </a:xfrm>
        </p:grpSpPr>
        <p:sp>
          <p:nvSpPr>
            <p:cNvPr id="19" name="矩形 18"/>
            <p:cNvSpPr/>
            <p:nvPr/>
          </p:nvSpPr>
          <p:spPr>
            <a:xfrm>
              <a:off x="922309" y="4293096"/>
              <a:ext cx="7344815" cy="954107"/>
            </a:xfrm>
            <a:prstGeom prst="rect">
              <a:avLst/>
            </a:prstGeom>
          </p:spPr>
          <p:txBody>
            <a:bodyPr wrap="square">
              <a:spAutoFit/>
            </a:bodyPr>
            <a:lstStyle/>
            <a:p>
              <a:r>
                <a:rPr lang="en-US" altLang="zh-CN" sz="2800" dirty="0" smtClean="0"/>
                <a:t>     </a:t>
              </a:r>
              <a:r>
                <a:rPr lang="zh-CN" altLang="zh-CN" sz="2800" dirty="0" smtClean="0"/>
                <a:t>有了</a:t>
              </a:r>
              <a:r>
                <a:rPr lang="zh-CN" altLang="zh-CN" sz="2800" dirty="0"/>
                <a:t>电位概念以后，</a:t>
              </a:r>
              <a:r>
                <a:rPr lang="zh-CN" altLang="zh-CN" sz="2800" b="1" dirty="0">
                  <a:solidFill>
                    <a:srgbClr val="FF0000"/>
                  </a:solidFill>
                </a:rPr>
                <a:t>电路中任意两点间的电压等于这两点的电位差</a:t>
              </a:r>
              <a:endParaRPr lang="zh-CN" altLang="en-US" sz="2800" dirty="0">
                <a:solidFill>
                  <a:srgbClr val="FF0000"/>
                </a:solidFill>
              </a:endParaRPr>
            </a:p>
          </p:txBody>
        </p:sp>
        <p:graphicFrame>
          <p:nvGraphicFramePr>
            <p:cNvPr id="21" name="对象 20"/>
            <p:cNvGraphicFramePr>
              <a:graphicFrameLocks noChangeAspect="1"/>
            </p:cNvGraphicFramePr>
            <p:nvPr>
              <p:extLst>
                <p:ext uri="{D42A27DB-BD31-4B8C-83A1-F6EECF244321}">
                  <p14:modId xmlns:p14="http://schemas.microsoft.com/office/powerpoint/2010/main" xmlns="" val="2164244835"/>
                </p:ext>
              </p:extLst>
            </p:nvPr>
          </p:nvGraphicFramePr>
          <p:xfrm>
            <a:off x="2303154" y="5301208"/>
            <a:ext cx="4176465" cy="432048"/>
          </p:xfrm>
          <a:graphic>
            <a:graphicData uri="http://schemas.openxmlformats.org/presentationml/2006/ole">
              <p:oleObj spid="_x0000_s16608" name="Equation" r:id="rId6" imgW="2209680" imgH="228600" progId="Equation.DSMT4">
                <p:embed/>
              </p:oleObj>
            </a:graphicData>
          </a:graphic>
        </p:graphicFrame>
      </p:grpSp>
      <p:sp>
        <p:nvSpPr>
          <p:cNvPr id="22" name="矩形 21"/>
          <p:cNvSpPr/>
          <p:nvPr/>
        </p:nvSpPr>
        <p:spPr>
          <a:xfrm>
            <a:off x="1331640" y="5805264"/>
            <a:ext cx="5211683" cy="523220"/>
          </a:xfrm>
          <a:prstGeom prst="rect">
            <a:avLst/>
          </a:prstGeom>
        </p:spPr>
        <p:txBody>
          <a:bodyPr wrap="none">
            <a:spAutoFit/>
          </a:bodyPr>
          <a:lstStyle/>
          <a:p>
            <a:r>
              <a:rPr lang="zh-CN" altLang="zh-CN" sz="2800" dirty="0"/>
              <a:t>电位的单位和电压一样，是伏特</a:t>
            </a:r>
            <a:endParaRPr lang="zh-CN" altLang="en-US" sz="2800" dirty="0"/>
          </a:p>
        </p:txBody>
      </p:sp>
    </p:spTree>
    <p:extLst>
      <p:ext uri="{BB962C8B-B14F-4D97-AF65-F5344CB8AC3E}">
        <p14:creationId xmlns:p14="http://schemas.microsoft.com/office/powerpoint/2010/main" xmlns="" val="296202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4F267FD9-BB6E-4937-A2CB-2D8803BBA62E}" type="datetime1">
              <a:rPr lang="zh-CN" altLang="en-US" smtClean="0">
                <a:solidFill>
                  <a:prstClr val="black">
                    <a:tint val="75000"/>
                  </a:prstClr>
                </a:solidFill>
              </a:rPr>
              <a:pPr>
                <a:defRPr/>
              </a:pPr>
              <a:t>2018/5/29</a:t>
            </a:fld>
            <a:endParaRPr lang="en-US" dirty="0">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158D813D-5EB4-4279-B09C-477A10D42AE0}" type="slidenum">
              <a:rPr lang="en-US" smtClean="0">
                <a:solidFill>
                  <a:prstClr val="black">
                    <a:tint val="75000"/>
                  </a:prstClr>
                </a:solidFill>
              </a:rPr>
              <a:pPr>
                <a:defRPr/>
              </a:pPr>
              <a:t>14</a:t>
            </a:fld>
            <a:endParaRPr lang="en-US">
              <a:solidFill>
                <a:prstClr val="black">
                  <a:tint val="75000"/>
                </a:prstClr>
              </a:solidFill>
            </a:endParaRPr>
          </a:p>
        </p:txBody>
      </p:sp>
      <p:sp>
        <p:nvSpPr>
          <p:cNvPr id="6" name="矩形 5"/>
          <p:cNvSpPr/>
          <p:nvPr/>
        </p:nvSpPr>
        <p:spPr>
          <a:xfrm>
            <a:off x="755576" y="792060"/>
            <a:ext cx="7344816" cy="3970318"/>
          </a:xfrm>
          <a:prstGeom prst="rect">
            <a:avLst/>
          </a:prstGeom>
        </p:spPr>
        <p:txBody>
          <a:bodyPr wrap="square">
            <a:spAutoFit/>
          </a:bodyPr>
          <a:lstStyle/>
          <a:p>
            <a:r>
              <a:rPr lang="en-US" altLang="zh-CN" sz="2800" dirty="0" smtClean="0"/>
              <a:t>       </a:t>
            </a:r>
          </a:p>
          <a:p>
            <a:endParaRPr lang="en-US" altLang="zh-CN" sz="2800" dirty="0"/>
          </a:p>
          <a:p>
            <a:r>
              <a:rPr lang="en-US" altLang="zh-CN" sz="2800" dirty="0"/>
              <a:t> </a:t>
            </a:r>
            <a:r>
              <a:rPr lang="en-US" altLang="zh-CN" sz="2800" dirty="0" smtClean="0"/>
              <a:t>      </a:t>
            </a:r>
            <a:r>
              <a:rPr lang="zh-CN" altLang="zh-CN" sz="2800" dirty="0" smtClean="0"/>
              <a:t>电位</a:t>
            </a:r>
            <a:r>
              <a:rPr lang="zh-CN" altLang="zh-CN" sz="2800" dirty="0"/>
              <a:t>的</a:t>
            </a:r>
            <a:r>
              <a:rPr lang="zh-CN" altLang="zh-CN" sz="2800" dirty="0">
                <a:solidFill>
                  <a:srgbClr val="FF0000"/>
                </a:solidFill>
              </a:rPr>
              <a:t>参考方向</a:t>
            </a:r>
            <a:r>
              <a:rPr lang="zh-CN" altLang="zh-CN" sz="2800" dirty="0"/>
              <a:t>和电压的参考方向表示方法一样，主要用</a:t>
            </a:r>
            <a:r>
              <a:rPr lang="en-US" altLang="zh-CN" sz="2800" dirty="0"/>
              <a:t>‘+’‘-’</a:t>
            </a:r>
            <a:r>
              <a:rPr lang="zh-CN" altLang="zh-CN" sz="2800" dirty="0">
                <a:solidFill>
                  <a:srgbClr val="FF0000"/>
                </a:solidFill>
              </a:rPr>
              <a:t>极性法</a:t>
            </a:r>
            <a:r>
              <a:rPr lang="zh-CN" altLang="zh-CN" sz="2800" dirty="0"/>
              <a:t>和</a:t>
            </a:r>
            <a:r>
              <a:rPr lang="zh-CN" altLang="zh-CN" sz="2800" dirty="0">
                <a:solidFill>
                  <a:srgbClr val="FF0000"/>
                </a:solidFill>
              </a:rPr>
              <a:t>箭标法</a:t>
            </a:r>
            <a:r>
              <a:rPr lang="zh-CN" altLang="zh-CN" sz="2800" dirty="0"/>
              <a:t>两种</a:t>
            </a:r>
            <a:r>
              <a:rPr lang="zh-CN" altLang="zh-CN" sz="2800" dirty="0" smtClean="0"/>
              <a:t>。</a:t>
            </a:r>
            <a:endParaRPr lang="en-US" altLang="zh-CN" sz="2800" dirty="0" smtClean="0"/>
          </a:p>
          <a:p>
            <a:r>
              <a:rPr lang="en-US" altLang="zh-CN" sz="2800" dirty="0"/>
              <a:t> </a:t>
            </a:r>
            <a:r>
              <a:rPr lang="en-US" altLang="zh-CN" sz="2800" dirty="0" smtClean="0"/>
              <a:t>      </a:t>
            </a:r>
          </a:p>
          <a:p>
            <a:r>
              <a:rPr lang="en-US" altLang="zh-CN" sz="2800" dirty="0"/>
              <a:t> </a:t>
            </a:r>
            <a:r>
              <a:rPr lang="en-US" altLang="zh-CN" sz="2800" dirty="0" smtClean="0"/>
              <a:t>       </a:t>
            </a:r>
            <a:r>
              <a:rPr lang="zh-CN" altLang="zh-CN" sz="2800" dirty="0" smtClean="0"/>
              <a:t>因为</a:t>
            </a:r>
            <a:r>
              <a:rPr lang="zh-CN" altLang="zh-CN" sz="2800" dirty="0"/>
              <a:t>我们已经假设参考点的电位为零，所以，</a:t>
            </a:r>
            <a:r>
              <a:rPr lang="zh-CN" altLang="zh-CN" sz="2800" b="1" dirty="0"/>
              <a:t>如果某点的电位为正，说明此点的电位比地电位高，如果某点的电位为负，说明此点的电位比地电位低。</a:t>
            </a:r>
            <a:endParaRPr lang="zh-CN" altLang="zh-CN" sz="2800" dirty="0"/>
          </a:p>
        </p:txBody>
      </p:sp>
    </p:spTree>
    <p:extLst>
      <p:ext uri="{BB962C8B-B14F-4D97-AF65-F5344CB8AC3E}">
        <p14:creationId xmlns:p14="http://schemas.microsoft.com/office/powerpoint/2010/main" xmlns="" val="9766158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4F267FD9-BB6E-4937-A2CB-2D8803BBA62E}" type="datetime1">
              <a:rPr lang="zh-CN" altLang="en-US" smtClean="0">
                <a:solidFill>
                  <a:prstClr val="black">
                    <a:tint val="75000"/>
                  </a:prstClr>
                </a:solidFill>
              </a:rPr>
              <a:pPr>
                <a:defRPr/>
              </a:pPr>
              <a:t>2018/5/29</a:t>
            </a:fld>
            <a:endParaRPr lang="en-US" dirty="0">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158D813D-5EB4-4279-B09C-477A10D42AE0}" type="slidenum">
              <a:rPr lang="en-US" smtClean="0">
                <a:solidFill>
                  <a:prstClr val="black">
                    <a:tint val="75000"/>
                  </a:prstClr>
                </a:solidFill>
              </a:rPr>
              <a:pPr>
                <a:defRPr/>
              </a:pPr>
              <a:t>15</a:t>
            </a:fld>
            <a:endParaRPr lang="en-US">
              <a:solidFill>
                <a:prstClr val="black">
                  <a:tint val="75000"/>
                </a:prstClr>
              </a:solidFill>
            </a:endParaRPr>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组合 1"/>
          <p:cNvGrpSpPr/>
          <p:nvPr/>
        </p:nvGrpSpPr>
        <p:grpSpPr>
          <a:xfrm>
            <a:off x="827584" y="764704"/>
            <a:ext cx="7848872" cy="1754326"/>
            <a:chOff x="827584" y="764704"/>
            <a:chExt cx="7848872" cy="1754326"/>
          </a:xfrm>
        </p:grpSpPr>
        <p:sp>
          <p:nvSpPr>
            <p:cNvPr id="5" name="矩形 4"/>
            <p:cNvSpPr/>
            <p:nvPr/>
          </p:nvSpPr>
          <p:spPr>
            <a:xfrm>
              <a:off x="827584" y="764704"/>
              <a:ext cx="4680520" cy="1754326"/>
            </a:xfrm>
            <a:prstGeom prst="rect">
              <a:avLst/>
            </a:prstGeom>
          </p:spPr>
          <p:txBody>
            <a:bodyPr wrap="square">
              <a:spAutoFit/>
            </a:bodyPr>
            <a:lstStyle/>
            <a:p>
              <a:pPr indent="267970" algn="just">
                <a:lnSpc>
                  <a:spcPct val="150000"/>
                </a:lnSpc>
                <a:spcAft>
                  <a:spcPts val="0"/>
                </a:spcAft>
              </a:pPr>
              <a:r>
                <a:rPr lang="zh-CN" altLang="zh-CN" b="1" kern="100" dirty="0">
                  <a:latin typeface="Times New Roman"/>
                  <a:cs typeface="Times New Roman"/>
                </a:rPr>
                <a:t>【例</a:t>
              </a:r>
              <a:r>
                <a:rPr lang="en-US" altLang="zh-CN" b="1" kern="100" dirty="0">
                  <a:latin typeface="Times New Roman"/>
                  <a:cs typeface="Times New Roman"/>
                </a:rPr>
                <a:t>1.2.1</a:t>
              </a:r>
              <a:r>
                <a:rPr lang="zh-CN" altLang="zh-CN" b="1" kern="100" dirty="0">
                  <a:latin typeface="Times New Roman"/>
                  <a:cs typeface="Times New Roman"/>
                </a:rPr>
                <a:t>】</a:t>
              </a:r>
              <a:r>
                <a:rPr lang="zh-CN" altLang="zh-CN" kern="100" dirty="0" smtClean="0">
                  <a:latin typeface="Times New Roman"/>
                  <a:cs typeface="Times New Roman"/>
                </a:rPr>
                <a:t>图所</a:t>
              </a:r>
              <a:r>
                <a:rPr lang="zh-CN" altLang="zh-CN" kern="100" dirty="0">
                  <a:latin typeface="Times New Roman"/>
                  <a:cs typeface="Times New Roman"/>
                </a:rPr>
                <a:t>示电路中，已知</a:t>
              </a:r>
              <a:r>
                <a:rPr lang="en-US" altLang="zh-CN" i="1" kern="100" dirty="0">
                  <a:latin typeface="Times New Roman"/>
                  <a:cs typeface="Times New Roman"/>
                </a:rPr>
                <a:t>U</a:t>
              </a:r>
              <a:r>
                <a:rPr lang="en-US" altLang="zh-CN" kern="100" baseline="-25000" dirty="0">
                  <a:latin typeface="Times New Roman"/>
                  <a:cs typeface="Times New Roman"/>
                </a:rPr>
                <a:t>1</a:t>
              </a:r>
              <a:r>
                <a:rPr lang="en-US" altLang="zh-CN" kern="100" dirty="0">
                  <a:latin typeface="Times New Roman"/>
                  <a:cs typeface="Times New Roman"/>
                </a:rPr>
                <a:t>=-10V</a:t>
              </a:r>
              <a:r>
                <a:rPr lang="zh-CN" altLang="zh-CN" kern="100" dirty="0">
                  <a:latin typeface="Times New Roman"/>
                  <a:cs typeface="Times New Roman"/>
                </a:rPr>
                <a:t>，</a:t>
              </a:r>
              <a:r>
                <a:rPr lang="en-US" altLang="zh-CN" i="1" kern="100" dirty="0" err="1">
                  <a:latin typeface="Times New Roman"/>
                  <a:cs typeface="Times New Roman"/>
                </a:rPr>
                <a:t>U</a:t>
              </a:r>
              <a:r>
                <a:rPr lang="en-US" altLang="zh-CN" kern="100" baseline="-25000" dirty="0" err="1">
                  <a:latin typeface="Times New Roman"/>
                  <a:cs typeface="Times New Roman"/>
                </a:rPr>
                <a:t>ab</a:t>
              </a:r>
              <a:r>
                <a:rPr lang="en-US" altLang="zh-CN" kern="100" dirty="0">
                  <a:latin typeface="Times New Roman"/>
                  <a:cs typeface="Times New Roman"/>
                </a:rPr>
                <a:t>=4V</a:t>
              </a:r>
              <a:r>
                <a:rPr lang="zh-CN" altLang="zh-CN" kern="100" dirty="0">
                  <a:latin typeface="Times New Roman"/>
                  <a:cs typeface="Times New Roman"/>
                </a:rPr>
                <a:t>，试求：</a:t>
              </a:r>
              <a:r>
                <a:rPr lang="en-US" altLang="zh-CN" kern="100" dirty="0">
                  <a:latin typeface="Times New Roman"/>
                  <a:cs typeface="Times New Roman"/>
                </a:rPr>
                <a:t>(1)</a:t>
              </a:r>
              <a:r>
                <a:rPr lang="en-US" altLang="zh-CN" i="1" kern="100" dirty="0" err="1">
                  <a:latin typeface="Times New Roman"/>
                  <a:cs typeface="Times New Roman"/>
                </a:rPr>
                <a:t>U</a:t>
              </a:r>
              <a:r>
                <a:rPr lang="en-US" altLang="zh-CN" kern="100" baseline="-25000" dirty="0" err="1">
                  <a:latin typeface="Times New Roman"/>
                  <a:cs typeface="Times New Roman"/>
                </a:rPr>
                <a:t>ac</a:t>
              </a:r>
              <a:r>
                <a:rPr lang="zh-CN" altLang="zh-CN" kern="100" dirty="0">
                  <a:latin typeface="Times New Roman"/>
                  <a:cs typeface="Times New Roman"/>
                </a:rPr>
                <a:t>；并说明</a:t>
              </a:r>
              <a:r>
                <a:rPr lang="en-US" altLang="zh-CN" i="1" kern="100" dirty="0">
                  <a:latin typeface="Times New Roman"/>
                  <a:cs typeface="Times New Roman"/>
                </a:rPr>
                <a:t>U</a:t>
              </a:r>
              <a:r>
                <a:rPr lang="en-US" altLang="zh-CN" kern="100" baseline="-25000" dirty="0">
                  <a:latin typeface="Times New Roman"/>
                  <a:cs typeface="Times New Roman"/>
                </a:rPr>
                <a:t>1</a:t>
              </a:r>
              <a:r>
                <a:rPr lang="en-US" altLang="zh-CN" kern="100" dirty="0">
                  <a:latin typeface="Times New Roman"/>
                  <a:cs typeface="Times New Roman"/>
                </a:rPr>
                <a:t> </a:t>
              </a:r>
              <a:r>
                <a:rPr lang="zh-CN" altLang="zh-CN" kern="100" dirty="0">
                  <a:latin typeface="Times New Roman"/>
                  <a:cs typeface="Times New Roman"/>
                </a:rPr>
                <a:t>、</a:t>
              </a:r>
              <a:r>
                <a:rPr lang="en-US" altLang="zh-CN" i="1" kern="100" dirty="0" err="1">
                  <a:latin typeface="Times New Roman"/>
                  <a:cs typeface="Times New Roman"/>
                </a:rPr>
                <a:t>U</a:t>
              </a:r>
              <a:r>
                <a:rPr lang="en-US" altLang="zh-CN" kern="100" baseline="-25000" dirty="0" err="1">
                  <a:latin typeface="Times New Roman"/>
                  <a:cs typeface="Times New Roman"/>
                </a:rPr>
                <a:t>ab</a:t>
              </a:r>
              <a:r>
                <a:rPr lang="zh-CN" altLang="zh-CN" kern="100" dirty="0">
                  <a:latin typeface="Times New Roman"/>
                  <a:cs typeface="Times New Roman"/>
                </a:rPr>
                <a:t>、</a:t>
              </a:r>
              <a:r>
                <a:rPr lang="en-US" altLang="zh-CN" i="1" kern="100" dirty="0" err="1">
                  <a:latin typeface="Times New Roman"/>
                  <a:cs typeface="Times New Roman"/>
                </a:rPr>
                <a:t>U</a:t>
              </a:r>
              <a:r>
                <a:rPr lang="en-US" altLang="zh-CN" kern="100" baseline="-25000" dirty="0" err="1">
                  <a:latin typeface="Times New Roman"/>
                  <a:cs typeface="Times New Roman"/>
                </a:rPr>
                <a:t>ac</a:t>
              </a:r>
              <a:r>
                <a:rPr lang="zh-CN" altLang="zh-CN" kern="100" dirty="0">
                  <a:latin typeface="Times New Roman"/>
                  <a:cs typeface="Times New Roman"/>
                </a:rPr>
                <a:t>的实际方向。</a:t>
              </a:r>
              <a:r>
                <a:rPr lang="en-US" altLang="zh-CN" kern="100" dirty="0">
                  <a:latin typeface="Times New Roman"/>
                  <a:cs typeface="Times New Roman"/>
                </a:rPr>
                <a:t> (2)</a:t>
              </a:r>
              <a:r>
                <a:rPr lang="zh-CN" altLang="zh-CN" kern="100" dirty="0">
                  <a:latin typeface="Times New Roman"/>
                  <a:cs typeface="Times New Roman"/>
                </a:rPr>
                <a:t>分别以</a:t>
              </a:r>
              <a:r>
                <a:rPr lang="en-US" altLang="zh-CN" dirty="0">
                  <a:solidFill>
                    <a:srgbClr val="000000"/>
                  </a:solidFill>
                  <a:latin typeface="Times New Roman"/>
                  <a:cs typeface="Times New Roman"/>
                </a:rPr>
                <a:t>a</a:t>
              </a:r>
              <a:r>
                <a:rPr lang="zh-CN" altLang="zh-CN" dirty="0">
                  <a:solidFill>
                    <a:srgbClr val="000000"/>
                  </a:solidFill>
                  <a:latin typeface="Times New Roman"/>
                  <a:cs typeface="Times New Roman"/>
                </a:rPr>
                <a:t>点和</a:t>
              </a:r>
              <a:r>
                <a:rPr lang="en-US" altLang="zh-CN" dirty="0">
                  <a:solidFill>
                    <a:srgbClr val="000000"/>
                  </a:solidFill>
                  <a:latin typeface="Times New Roman"/>
                  <a:cs typeface="Times New Roman"/>
                </a:rPr>
                <a:t>c</a:t>
              </a:r>
              <a:r>
                <a:rPr lang="zh-CN" altLang="zh-CN" dirty="0">
                  <a:solidFill>
                    <a:srgbClr val="000000"/>
                  </a:solidFill>
                  <a:latin typeface="Times New Roman"/>
                  <a:cs typeface="Times New Roman"/>
                </a:rPr>
                <a:t>点作为参考点时，</a:t>
              </a:r>
              <a:r>
                <a:rPr lang="en-US" altLang="zh-CN" dirty="0">
                  <a:solidFill>
                    <a:srgbClr val="000000"/>
                  </a:solidFill>
                  <a:latin typeface="Times New Roman"/>
                  <a:cs typeface="Times New Roman"/>
                </a:rPr>
                <a:t>b</a:t>
              </a:r>
              <a:r>
                <a:rPr lang="zh-CN" altLang="zh-CN" dirty="0">
                  <a:solidFill>
                    <a:srgbClr val="000000"/>
                  </a:solidFill>
                  <a:latin typeface="Times New Roman"/>
                  <a:cs typeface="Times New Roman"/>
                </a:rPr>
                <a:t>点的电位和</a:t>
              </a:r>
              <a:r>
                <a:rPr lang="en-US" altLang="zh-CN" dirty="0" err="1">
                  <a:solidFill>
                    <a:srgbClr val="000000"/>
                  </a:solidFill>
                  <a:latin typeface="Times New Roman"/>
                  <a:cs typeface="Times New Roman"/>
                </a:rPr>
                <a:t>bc</a:t>
              </a:r>
              <a:r>
                <a:rPr lang="zh-CN" altLang="zh-CN" dirty="0">
                  <a:solidFill>
                    <a:srgbClr val="000000"/>
                  </a:solidFill>
                  <a:latin typeface="Times New Roman"/>
                  <a:cs typeface="Times New Roman"/>
                </a:rPr>
                <a:t>两点之间的电压</a:t>
              </a:r>
              <a:r>
                <a:rPr lang="en-US" altLang="zh-CN" i="1" dirty="0" err="1">
                  <a:solidFill>
                    <a:srgbClr val="000000"/>
                  </a:solidFill>
                  <a:latin typeface="Times New Roman"/>
                  <a:cs typeface="Times New Roman"/>
                </a:rPr>
                <a:t>U</a:t>
              </a:r>
              <a:r>
                <a:rPr lang="en-US" altLang="zh-CN" baseline="-25000" dirty="0" err="1">
                  <a:solidFill>
                    <a:srgbClr val="000000"/>
                  </a:solidFill>
                  <a:latin typeface="Times New Roman"/>
                  <a:cs typeface="Times New Roman"/>
                </a:rPr>
                <a:t>bc</a:t>
              </a:r>
              <a:r>
                <a:rPr lang="zh-CN" altLang="zh-CN" dirty="0">
                  <a:solidFill>
                    <a:srgbClr val="000000"/>
                  </a:solidFill>
                  <a:latin typeface="Times New Roman"/>
                  <a:cs typeface="Times New Roman"/>
                </a:rPr>
                <a:t>。</a:t>
              </a:r>
              <a:endParaRPr lang="zh-CN" altLang="zh-CN" kern="100" dirty="0">
                <a:latin typeface="Times New Roman"/>
                <a:cs typeface="Times New Roman"/>
              </a:endParaRPr>
            </a:p>
          </p:txBody>
        </p:sp>
        <p:graphicFrame>
          <p:nvGraphicFramePr>
            <p:cNvPr id="8" name="对象 7"/>
            <p:cNvGraphicFramePr>
              <a:graphicFrameLocks/>
            </p:cNvGraphicFramePr>
            <p:nvPr>
              <p:extLst>
                <p:ext uri="{D42A27DB-BD31-4B8C-83A1-F6EECF244321}">
                  <p14:modId xmlns:p14="http://schemas.microsoft.com/office/powerpoint/2010/main" xmlns="" val="1593874807"/>
                </p:ext>
              </p:extLst>
            </p:nvPr>
          </p:nvGraphicFramePr>
          <p:xfrm>
            <a:off x="5652120" y="908720"/>
            <a:ext cx="3024336" cy="1152128"/>
          </p:xfrm>
          <a:graphic>
            <a:graphicData uri="http://schemas.openxmlformats.org/presentationml/2006/ole">
              <p:oleObj spid="_x0000_s17462" name="Visio" r:id="rId3" imgW="1275201" imgH="323380" progId="Visio.Drawing.11">
                <p:embed/>
              </p:oleObj>
            </a:graphicData>
          </a:graphic>
        </p:graphicFrame>
      </p:grpSp>
      <p:sp>
        <p:nvSpPr>
          <p:cNvPr id="9" name="矩形 8"/>
          <p:cNvSpPr/>
          <p:nvPr/>
        </p:nvSpPr>
        <p:spPr>
          <a:xfrm>
            <a:off x="1090262" y="2826806"/>
            <a:ext cx="7082138" cy="2246769"/>
          </a:xfrm>
          <a:prstGeom prst="rect">
            <a:avLst/>
          </a:prstGeom>
        </p:spPr>
        <p:txBody>
          <a:bodyPr wrap="square">
            <a:spAutoFit/>
          </a:bodyPr>
          <a:lstStyle/>
          <a:p>
            <a:endParaRPr lang="en-US" altLang="zh-CN" sz="2000" dirty="0"/>
          </a:p>
          <a:p>
            <a:endParaRPr lang="en-US" altLang="zh-CN" sz="2000" dirty="0" smtClean="0"/>
          </a:p>
          <a:p>
            <a:r>
              <a:rPr lang="zh-CN" altLang="zh-CN" sz="2000" dirty="0" smtClean="0"/>
              <a:t>（</a:t>
            </a:r>
            <a:r>
              <a:rPr lang="en-US" altLang="zh-CN" sz="2000" dirty="0"/>
              <a:t>2</a:t>
            </a:r>
            <a:r>
              <a:rPr lang="zh-CN" altLang="zh-CN" sz="2000" dirty="0"/>
              <a:t>）以</a:t>
            </a:r>
            <a:r>
              <a:rPr lang="en-US" altLang="zh-CN" sz="2000" dirty="0"/>
              <a:t>a</a:t>
            </a:r>
            <a:r>
              <a:rPr lang="zh-CN" altLang="zh-CN" sz="2000" dirty="0"/>
              <a:t>点作为参考点，则</a:t>
            </a:r>
            <a:r>
              <a:rPr lang="en-US" altLang="zh-CN" sz="2000" i="1" dirty="0" err="1"/>
              <a:t>V</a:t>
            </a:r>
            <a:r>
              <a:rPr lang="en-US" altLang="zh-CN" sz="2000" baseline="-25000" dirty="0" err="1"/>
              <a:t>a</a:t>
            </a:r>
            <a:r>
              <a:rPr lang="en-US" altLang="zh-CN" sz="2000" dirty="0"/>
              <a:t>=0       </a:t>
            </a:r>
            <a:r>
              <a:rPr lang="zh-CN" altLang="zh-CN" sz="2000" dirty="0"/>
              <a:t>以</a:t>
            </a:r>
            <a:r>
              <a:rPr lang="en-US" altLang="zh-CN" sz="2000" dirty="0"/>
              <a:t>c</a:t>
            </a:r>
            <a:r>
              <a:rPr lang="zh-CN" altLang="zh-CN" sz="2000" dirty="0"/>
              <a:t>点作为参考点，则</a:t>
            </a:r>
            <a:r>
              <a:rPr lang="en-US" altLang="zh-CN" sz="2000" i="1" dirty="0" err="1"/>
              <a:t>V</a:t>
            </a:r>
            <a:r>
              <a:rPr lang="en-US" altLang="zh-CN" sz="2000" baseline="-25000" dirty="0" err="1"/>
              <a:t>c</a:t>
            </a:r>
            <a:r>
              <a:rPr lang="en-US" altLang="zh-CN" sz="2000" dirty="0"/>
              <a:t>=0</a:t>
            </a:r>
            <a:endParaRPr lang="zh-CN" altLang="zh-CN" sz="2000" dirty="0"/>
          </a:p>
          <a:p>
            <a:r>
              <a:rPr lang="en-US" altLang="zh-CN" sz="2000" dirty="0" smtClean="0"/>
              <a:t>            </a:t>
            </a:r>
            <a:r>
              <a:rPr lang="zh-CN" altLang="zh-CN" sz="2000" dirty="0" smtClean="0"/>
              <a:t>因为</a:t>
            </a:r>
            <a:r>
              <a:rPr lang="en-US" altLang="zh-CN" sz="2000" i="1" dirty="0" err="1"/>
              <a:t>U</a:t>
            </a:r>
            <a:r>
              <a:rPr lang="en-US" altLang="zh-CN" sz="2000" baseline="-25000" dirty="0" err="1"/>
              <a:t>ab</a:t>
            </a:r>
            <a:r>
              <a:rPr lang="en-US" altLang="zh-CN" sz="2000" dirty="0"/>
              <a:t>=</a:t>
            </a:r>
            <a:r>
              <a:rPr lang="en-US" altLang="zh-CN" sz="2000" i="1" dirty="0" err="1"/>
              <a:t>V</a:t>
            </a:r>
            <a:r>
              <a:rPr lang="en-US" altLang="zh-CN" sz="2000" baseline="-25000" dirty="0" err="1"/>
              <a:t>a</a:t>
            </a:r>
            <a:r>
              <a:rPr lang="en-US" altLang="zh-CN" sz="2000" dirty="0" err="1"/>
              <a:t>-</a:t>
            </a:r>
            <a:r>
              <a:rPr lang="en-US" altLang="zh-CN" sz="2000" i="1" dirty="0" err="1"/>
              <a:t>V</a:t>
            </a:r>
            <a:r>
              <a:rPr lang="en-US" altLang="zh-CN" sz="2000" baseline="-25000" dirty="0" err="1"/>
              <a:t>b</a:t>
            </a:r>
            <a:r>
              <a:rPr lang="zh-CN" altLang="zh-CN" sz="2000" dirty="0"/>
              <a:t>，所以</a:t>
            </a:r>
            <a:r>
              <a:rPr lang="en-US" altLang="zh-CN" sz="2000" dirty="0"/>
              <a:t>                  </a:t>
            </a:r>
            <a:r>
              <a:rPr lang="en-US" altLang="zh-CN" sz="2000" dirty="0" smtClean="0"/>
              <a:t>  </a:t>
            </a:r>
            <a:r>
              <a:rPr lang="zh-CN" altLang="en-US" sz="2000" dirty="0" smtClean="0"/>
              <a:t>因</a:t>
            </a:r>
            <a:r>
              <a:rPr lang="zh-CN" altLang="zh-CN" sz="2000" dirty="0" smtClean="0"/>
              <a:t>为</a:t>
            </a:r>
            <a:r>
              <a:rPr lang="en-US" altLang="zh-CN" sz="2000" i="1" dirty="0" err="1"/>
              <a:t>U</a:t>
            </a:r>
            <a:r>
              <a:rPr lang="en-US" altLang="zh-CN" sz="2000" baseline="-25000" dirty="0" err="1"/>
              <a:t>ac</a:t>
            </a:r>
            <a:r>
              <a:rPr lang="en-US" altLang="zh-CN" sz="2000" dirty="0"/>
              <a:t>=</a:t>
            </a:r>
            <a:r>
              <a:rPr lang="en-US" altLang="zh-CN" sz="2000" i="1" dirty="0" err="1"/>
              <a:t>V</a:t>
            </a:r>
            <a:r>
              <a:rPr lang="en-US" altLang="zh-CN" sz="2000" baseline="-25000" dirty="0" err="1"/>
              <a:t>a</a:t>
            </a:r>
            <a:r>
              <a:rPr lang="en-US" altLang="zh-CN" sz="2000" dirty="0" err="1"/>
              <a:t>-</a:t>
            </a:r>
            <a:r>
              <a:rPr lang="en-US" altLang="zh-CN" sz="2000" i="1" dirty="0" err="1"/>
              <a:t>V</a:t>
            </a:r>
            <a:r>
              <a:rPr lang="en-US" altLang="zh-CN" sz="2000" baseline="-25000" dirty="0" err="1"/>
              <a:t>c</a:t>
            </a:r>
            <a:r>
              <a:rPr lang="zh-CN" altLang="zh-CN" sz="2000" dirty="0"/>
              <a:t>，所以</a:t>
            </a:r>
          </a:p>
          <a:p>
            <a:r>
              <a:rPr lang="en-US" altLang="zh-CN" sz="2000" i="1" dirty="0" smtClean="0"/>
              <a:t>             </a:t>
            </a:r>
            <a:r>
              <a:rPr lang="en-US" altLang="zh-CN" sz="2000" i="1" dirty="0" err="1" smtClean="0"/>
              <a:t>V</a:t>
            </a:r>
            <a:r>
              <a:rPr lang="en-US" altLang="zh-CN" sz="2000" baseline="-25000" dirty="0" err="1" smtClean="0"/>
              <a:t>b</a:t>
            </a:r>
            <a:r>
              <a:rPr lang="en-US" altLang="zh-CN" sz="2000" dirty="0" smtClean="0"/>
              <a:t>=</a:t>
            </a:r>
            <a:r>
              <a:rPr lang="en-US" altLang="zh-CN" sz="2000" i="1" dirty="0" err="1" smtClean="0"/>
              <a:t>V</a:t>
            </a:r>
            <a:r>
              <a:rPr lang="en-US" altLang="zh-CN" sz="2000" baseline="-25000" dirty="0" err="1" smtClean="0"/>
              <a:t>a</a:t>
            </a:r>
            <a:r>
              <a:rPr lang="en-US" altLang="zh-CN" sz="2000" dirty="0" err="1" smtClean="0"/>
              <a:t>-</a:t>
            </a:r>
            <a:r>
              <a:rPr lang="en-US" altLang="zh-CN" sz="2000" i="1" dirty="0" err="1" smtClean="0"/>
              <a:t>U</a:t>
            </a:r>
            <a:r>
              <a:rPr lang="en-US" altLang="zh-CN" sz="2000" baseline="-25000" dirty="0" err="1" smtClean="0"/>
              <a:t>ab</a:t>
            </a:r>
            <a:r>
              <a:rPr lang="en-US" altLang="zh-CN" sz="2000" dirty="0" smtClean="0"/>
              <a:t>=0-4</a:t>
            </a:r>
            <a:r>
              <a:rPr lang="en-US" altLang="zh-CN" sz="2000" dirty="0"/>
              <a:t>=-4(V)                   </a:t>
            </a:r>
            <a:r>
              <a:rPr lang="en-US" altLang="zh-CN" sz="2000" dirty="0" smtClean="0"/>
              <a:t>    </a:t>
            </a:r>
            <a:r>
              <a:rPr lang="en-US" altLang="zh-CN" sz="2000" i="1" dirty="0" err="1" smtClean="0"/>
              <a:t>V</a:t>
            </a:r>
            <a:r>
              <a:rPr lang="en-US" altLang="zh-CN" sz="2000" baseline="-25000" dirty="0" err="1" smtClean="0"/>
              <a:t>a</a:t>
            </a:r>
            <a:r>
              <a:rPr lang="en-US" altLang="zh-CN" sz="2000" dirty="0" smtClean="0"/>
              <a:t>=</a:t>
            </a:r>
            <a:r>
              <a:rPr lang="en-US" altLang="zh-CN" sz="2000" i="1" dirty="0" err="1" smtClean="0"/>
              <a:t>V</a:t>
            </a:r>
            <a:r>
              <a:rPr lang="en-US" altLang="zh-CN" sz="2000" baseline="-25000" dirty="0" err="1" smtClean="0"/>
              <a:t>c</a:t>
            </a:r>
            <a:r>
              <a:rPr lang="en-US" altLang="zh-CN" sz="2000" dirty="0" err="1" smtClean="0"/>
              <a:t>+</a:t>
            </a:r>
            <a:r>
              <a:rPr lang="en-US" altLang="zh-CN" sz="2000" i="1" dirty="0" err="1" smtClean="0"/>
              <a:t>U</a:t>
            </a:r>
            <a:r>
              <a:rPr lang="en-US" altLang="zh-CN" sz="2000" baseline="-25000" dirty="0" err="1" smtClean="0"/>
              <a:t>ac</a:t>
            </a:r>
            <a:r>
              <a:rPr lang="en-US" altLang="zh-CN" sz="2000" dirty="0" smtClean="0"/>
              <a:t>=0+10=10(V</a:t>
            </a:r>
            <a:r>
              <a:rPr lang="en-US" altLang="zh-CN" sz="2000" dirty="0"/>
              <a:t>)</a:t>
            </a:r>
            <a:endParaRPr lang="zh-CN" altLang="zh-CN" sz="2000" dirty="0"/>
          </a:p>
          <a:p>
            <a:r>
              <a:rPr lang="en-US" altLang="zh-CN" sz="2000" i="1" dirty="0" smtClean="0"/>
              <a:t>             </a:t>
            </a:r>
            <a:r>
              <a:rPr lang="en-US" altLang="zh-CN" sz="2000" i="1" dirty="0" err="1" smtClean="0"/>
              <a:t>V</a:t>
            </a:r>
            <a:r>
              <a:rPr lang="en-US" altLang="zh-CN" sz="2000" baseline="-25000" dirty="0" err="1" smtClean="0"/>
              <a:t>c</a:t>
            </a:r>
            <a:r>
              <a:rPr lang="en-US" altLang="zh-CN" sz="2000" dirty="0" smtClean="0"/>
              <a:t>=</a:t>
            </a:r>
            <a:r>
              <a:rPr lang="en-US" altLang="zh-CN" sz="2000" i="1" dirty="0" err="1" smtClean="0"/>
              <a:t>V</a:t>
            </a:r>
            <a:r>
              <a:rPr lang="en-US" altLang="zh-CN" sz="2000" baseline="-25000" dirty="0" err="1" smtClean="0"/>
              <a:t>a</a:t>
            </a:r>
            <a:r>
              <a:rPr lang="en-US" altLang="zh-CN" sz="2000" dirty="0" err="1" smtClean="0"/>
              <a:t>-</a:t>
            </a:r>
            <a:r>
              <a:rPr lang="en-US" altLang="zh-CN" sz="2000" i="1" dirty="0" err="1" smtClean="0"/>
              <a:t>U</a:t>
            </a:r>
            <a:r>
              <a:rPr lang="en-US" altLang="zh-CN" sz="2000" baseline="-25000" dirty="0" err="1" smtClean="0"/>
              <a:t>ac</a:t>
            </a:r>
            <a:r>
              <a:rPr lang="en-US" altLang="zh-CN" sz="2000" dirty="0" smtClean="0"/>
              <a:t>=0-10</a:t>
            </a:r>
            <a:r>
              <a:rPr lang="en-US" altLang="zh-CN" sz="2000" dirty="0"/>
              <a:t>=-10(V)                </a:t>
            </a:r>
            <a:r>
              <a:rPr lang="en-US" altLang="zh-CN" sz="2000" dirty="0" smtClean="0"/>
              <a:t>    </a:t>
            </a:r>
            <a:r>
              <a:rPr lang="en-US" altLang="zh-CN" sz="2000" i="1" dirty="0" err="1" smtClean="0"/>
              <a:t>V</a:t>
            </a:r>
            <a:r>
              <a:rPr lang="en-US" altLang="zh-CN" sz="2000" baseline="-25000" dirty="0" err="1" smtClean="0"/>
              <a:t>b</a:t>
            </a:r>
            <a:r>
              <a:rPr lang="en-US" altLang="zh-CN" sz="2000" dirty="0" smtClean="0"/>
              <a:t>=</a:t>
            </a:r>
            <a:r>
              <a:rPr lang="en-US" altLang="zh-CN" sz="2000" i="1" dirty="0" err="1" smtClean="0"/>
              <a:t>V</a:t>
            </a:r>
            <a:r>
              <a:rPr lang="en-US" altLang="zh-CN" sz="2000" baseline="-25000" dirty="0" err="1" smtClean="0"/>
              <a:t>a</a:t>
            </a:r>
            <a:r>
              <a:rPr lang="en-US" altLang="zh-CN" sz="2000" dirty="0" err="1" smtClean="0"/>
              <a:t>-</a:t>
            </a:r>
            <a:r>
              <a:rPr lang="en-US" altLang="zh-CN" sz="2000" i="1" dirty="0" err="1" smtClean="0"/>
              <a:t>U</a:t>
            </a:r>
            <a:r>
              <a:rPr lang="en-US" altLang="zh-CN" sz="2000" baseline="-25000" dirty="0" err="1" smtClean="0"/>
              <a:t>ab</a:t>
            </a:r>
            <a:r>
              <a:rPr lang="en-US" altLang="zh-CN" sz="2000" dirty="0" smtClean="0"/>
              <a:t>=10-4=6(V</a:t>
            </a:r>
            <a:r>
              <a:rPr lang="en-US" altLang="zh-CN" sz="2000" dirty="0"/>
              <a:t>) </a:t>
            </a:r>
            <a:endParaRPr lang="zh-CN" altLang="zh-CN" sz="2000" dirty="0"/>
          </a:p>
          <a:p>
            <a:r>
              <a:rPr lang="en-US" altLang="zh-CN" sz="2000" i="1" dirty="0" smtClean="0"/>
              <a:t>             </a:t>
            </a:r>
            <a:r>
              <a:rPr lang="en-US" altLang="zh-CN" sz="2000" i="1" dirty="0" err="1" smtClean="0"/>
              <a:t>U</a:t>
            </a:r>
            <a:r>
              <a:rPr lang="en-US" altLang="zh-CN" sz="2000" baseline="-25000" dirty="0" err="1" smtClean="0"/>
              <a:t>bc</a:t>
            </a:r>
            <a:r>
              <a:rPr lang="en-US" altLang="zh-CN" sz="2000" dirty="0" smtClean="0"/>
              <a:t>=</a:t>
            </a:r>
            <a:r>
              <a:rPr lang="en-US" altLang="zh-CN" sz="2000" i="1" dirty="0" err="1" smtClean="0"/>
              <a:t>V</a:t>
            </a:r>
            <a:r>
              <a:rPr lang="en-US" altLang="zh-CN" sz="2000" baseline="-25000" dirty="0" err="1" smtClean="0"/>
              <a:t>b</a:t>
            </a:r>
            <a:r>
              <a:rPr lang="en-US" altLang="zh-CN" sz="2000" dirty="0" err="1" smtClean="0"/>
              <a:t>-</a:t>
            </a:r>
            <a:r>
              <a:rPr lang="en-US" altLang="zh-CN" sz="2000" i="1" dirty="0" err="1" smtClean="0"/>
              <a:t>V</a:t>
            </a:r>
            <a:r>
              <a:rPr lang="en-US" altLang="zh-CN" sz="2000" baseline="-25000" dirty="0" err="1" smtClean="0"/>
              <a:t>c</a:t>
            </a:r>
            <a:r>
              <a:rPr lang="en-US" altLang="zh-CN" sz="2000" dirty="0"/>
              <a:t>=-4-(-10)=6(V)                </a:t>
            </a:r>
            <a:r>
              <a:rPr lang="en-US" altLang="zh-CN" sz="2000" dirty="0" smtClean="0"/>
              <a:t>  </a:t>
            </a:r>
            <a:r>
              <a:rPr lang="en-US" altLang="zh-CN" sz="2000" i="1" dirty="0" err="1" smtClean="0"/>
              <a:t>U</a:t>
            </a:r>
            <a:r>
              <a:rPr lang="en-US" altLang="zh-CN" sz="2000" baseline="-25000" dirty="0" err="1" smtClean="0"/>
              <a:t>bc</a:t>
            </a:r>
            <a:r>
              <a:rPr lang="en-US" altLang="zh-CN" sz="2000" dirty="0" smtClean="0"/>
              <a:t>=</a:t>
            </a:r>
            <a:r>
              <a:rPr lang="en-US" altLang="zh-CN" sz="2000" i="1" dirty="0" err="1" smtClean="0"/>
              <a:t>V</a:t>
            </a:r>
            <a:r>
              <a:rPr lang="en-US" altLang="zh-CN" sz="2000" baseline="-25000" dirty="0" err="1" smtClean="0"/>
              <a:t>b</a:t>
            </a:r>
            <a:r>
              <a:rPr lang="en-US" altLang="zh-CN" sz="2000" dirty="0" err="1" smtClean="0"/>
              <a:t>-</a:t>
            </a:r>
            <a:r>
              <a:rPr lang="en-US" altLang="zh-CN" sz="2000" i="1" dirty="0" err="1" smtClean="0"/>
              <a:t>V</a:t>
            </a:r>
            <a:r>
              <a:rPr lang="en-US" altLang="zh-CN" sz="2000" baseline="-25000" dirty="0" err="1" smtClean="0"/>
              <a:t>c</a:t>
            </a:r>
            <a:r>
              <a:rPr lang="en-US" altLang="zh-CN" sz="2000" dirty="0" smtClean="0"/>
              <a:t>=6-0=6(V</a:t>
            </a:r>
            <a:r>
              <a:rPr lang="en-US" altLang="zh-CN" sz="2000" dirty="0"/>
              <a:t>)</a:t>
            </a:r>
            <a:endParaRPr lang="zh-CN" altLang="zh-CN" sz="2000" dirty="0"/>
          </a:p>
        </p:txBody>
      </p:sp>
      <p:sp>
        <p:nvSpPr>
          <p:cNvPr id="10" name="矩形 9"/>
          <p:cNvSpPr/>
          <p:nvPr/>
        </p:nvSpPr>
        <p:spPr>
          <a:xfrm>
            <a:off x="946246" y="5073575"/>
            <a:ext cx="7370170" cy="1200329"/>
          </a:xfrm>
          <a:prstGeom prst="rect">
            <a:avLst/>
          </a:prstGeom>
        </p:spPr>
        <p:txBody>
          <a:bodyPr wrap="square">
            <a:spAutoFit/>
          </a:bodyPr>
          <a:lstStyle/>
          <a:p>
            <a:r>
              <a:rPr lang="en-US" altLang="zh-CN" dirty="0" smtClean="0"/>
              <a:t>       </a:t>
            </a:r>
            <a:r>
              <a:rPr lang="zh-CN" altLang="zh-CN" dirty="0" smtClean="0"/>
              <a:t>由</a:t>
            </a:r>
            <a:r>
              <a:rPr lang="zh-CN" altLang="zh-CN" dirty="0"/>
              <a:t>以上计算可以看出，当以</a:t>
            </a:r>
            <a:r>
              <a:rPr lang="en-US" altLang="zh-CN" dirty="0"/>
              <a:t>a</a:t>
            </a:r>
            <a:r>
              <a:rPr lang="zh-CN" altLang="zh-CN" dirty="0"/>
              <a:t>点为参考点时，</a:t>
            </a:r>
            <a:r>
              <a:rPr lang="en-US" altLang="zh-CN" i="1" dirty="0" err="1"/>
              <a:t>V</a:t>
            </a:r>
            <a:r>
              <a:rPr lang="en-US" altLang="zh-CN" baseline="-25000" dirty="0" err="1"/>
              <a:t>b</a:t>
            </a:r>
            <a:r>
              <a:rPr lang="en-US" altLang="zh-CN" dirty="0"/>
              <a:t>=-4V</a:t>
            </a:r>
            <a:r>
              <a:rPr lang="zh-CN" altLang="zh-CN" dirty="0"/>
              <a:t>；当以</a:t>
            </a:r>
            <a:r>
              <a:rPr lang="en-US" altLang="zh-CN" dirty="0"/>
              <a:t>c</a:t>
            </a:r>
            <a:r>
              <a:rPr lang="zh-CN" altLang="zh-CN" dirty="0"/>
              <a:t>点为参考点时，</a:t>
            </a:r>
            <a:r>
              <a:rPr lang="en-US" altLang="zh-CN" i="1" dirty="0" err="1"/>
              <a:t>V</a:t>
            </a:r>
            <a:r>
              <a:rPr lang="en-US" altLang="zh-CN" baseline="-25000" dirty="0" err="1"/>
              <a:t>b</a:t>
            </a:r>
            <a:r>
              <a:rPr lang="en-US" altLang="zh-CN" dirty="0"/>
              <a:t>=6V</a:t>
            </a:r>
            <a:r>
              <a:rPr lang="zh-CN" altLang="zh-CN" dirty="0"/>
              <a:t>；但</a:t>
            </a:r>
            <a:r>
              <a:rPr lang="en-US" altLang="zh-CN" dirty="0"/>
              <a:t>b</a:t>
            </a:r>
            <a:r>
              <a:rPr lang="zh-CN" altLang="zh-CN" dirty="0"/>
              <a:t>点和</a:t>
            </a:r>
            <a:r>
              <a:rPr lang="en-US" altLang="zh-CN" dirty="0"/>
              <a:t>c</a:t>
            </a:r>
            <a:r>
              <a:rPr lang="zh-CN" altLang="zh-CN" dirty="0"/>
              <a:t>点之间的电压</a:t>
            </a:r>
            <a:r>
              <a:rPr lang="en-US" altLang="zh-CN" i="1" dirty="0" err="1"/>
              <a:t>U</a:t>
            </a:r>
            <a:r>
              <a:rPr lang="en-US" altLang="zh-CN" baseline="-25000" dirty="0" err="1"/>
              <a:t>bc</a:t>
            </a:r>
            <a:r>
              <a:rPr lang="zh-CN" altLang="zh-CN" dirty="0"/>
              <a:t>始终是</a:t>
            </a:r>
            <a:r>
              <a:rPr lang="en-US" altLang="zh-CN" dirty="0"/>
              <a:t>6V</a:t>
            </a:r>
            <a:r>
              <a:rPr lang="zh-CN" altLang="zh-CN" dirty="0"/>
              <a:t>。这说明电路中各点的电位值与参考点的选择有关</a:t>
            </a:r>
            <a:r>
              <a:rPr lang="zh-CN" altLang="zh-CN" dirty="0" smtClean="0"/>
              <a:t>，而</a:t>
            </a:r>
            <a:r>
              <a:rPr lang="zh-CN" altLang="zh-CN" b="1" dirty="0" smtClean="0">
                <a:solidFill>
                  <a:srgbClr val="FF0000"/>
                </a:solidFill>
              </a:rPr>
              <a:t>任意两点间的电压与参考点的选择无关。</a:t>
            </a:r>
            <a:endParaRPr lang="zh-CN" altLang="zh-CN" b="1" dirty="0">
              <a:solidFill>
                <a:srgbClr val="FF0000"/>
              </a:solidFill>
            </a:endParaRPr>
          </a:p>
        </p:txBody>
      </p:sp>
      <p:sp>
        <p:nvSpPr>
          <p:cNvPr id="6" name="矩形 5"/>
          <p:cNvSpPr/>
          <p:nvPr/>
        </p:nvSpPr>
        <p:spPr>
          <a:xfrm>
            <a:off x="827584" y="2515862"/>
            <a:ext cx="6768752" cy="1015663"/>
          </a:xfrm>
          <a:prstGeom prst="rect">
            <a:avLst/>
          </a:prstGeom>
        </p:spPr>
        <p:txBody>
          <a:bodyPr wrap="square">
            <a:spAutoFit/>
          </a:bodyPr>
          <a:lstStyle/>
          <a:p>
            <a:r>
              <a:rPr lang="zh-CN" altLang="zh-CN" sz="2000" b="1" dirty="0"/>
              <a:t>【解】</a:t>
            </a:r>
            <a:r>
              <a:rPr lang="en-US" altLang="zh-CN" sz="2000" dirty="0"/>
              <a:t>(1)</a:t>
            </a:r>
            <a:r>
              <a:rPr lang="en-US" altLang="zh-CN" sz="2000" i="1" dirty="0" err="1"/>
              <a:t>U</a:t>
            </a:r>
            <a:r>
              <a:rPr lang="en-US" altLang="zh-CN" sz="2000" baseline="-25000" dirty="0" err="1"/>
              <a:t>ac</a:t>
            </a:r>
            <a:r>
              <a:rPr lang="en-US" altLang="zh-CN" sz="2000" dirty="0"/>
              <a:t>=-</a:t>
            </a:r>
            <a:r>
              <a:rPr lang="en-US" altLang="zh-CN" sz="2000" i="1" dirty="0"/>
              <a:t>U</a:t>
            </a:r>
            <a:r>
              <a:rPr lang="en-US" altLang="zh-CN" sz="2000" baseline="-25000" dirty="0"/>
              <a:t>1</a:t>
            </a:r>
            <a:r>
              <a:rPr lang="en-US" altLang="zh-CN" sz="2000" dirty="0"/>
              <a:t>=-(-10)=10(V) </a:t>
            </a:r>
            <a:r>
              <a:rPr lang="zh-CN" altLang="zh-CN" sz="2000" dirty="0"/>
              <a:t>，</a:t>
            </a:r>
            <a:r>
              <a:rPr lang="en-US" altLang="zh-CN" sz="2000" i="1" dirty="0" err="1"/>
              <a:t>U</a:t>
            </a:r>
            <a:r>
              <a:rPr lang="en-US" altLang="zh-CN" sz="2000" baseline="-25000" dirty="0" err="1"/>
              <a:t>ab</a:t>
            </a:r>
            <a:r>
              <a:rPr lang="en-US" altLang="zh-CN" sz="2000" i="1" dirty="0"/>
              <a:t> </a:t>
            </a:r>
            <a:r>
              <a:rPr lang="zh-CN" altLang="zh-CN" sz="2000" dirty="0"/>
              <a:t>、</a:t>
            </a:r>
            <a:r>
              <a:rPr lang="en-US" altLang="zh-CN" sz="2000" i="1" dirty="0" err="1"/>
              <a:t>U</a:t>
            </a:r>
            <a:r>
              <a:rPr lang="en-US" altLang="zh-CN" sz="2000" baseline="-25000" dirty="0" err="1"/>
              <a:t>ac</a:t>
            </a:r>
            <a:r>
              <a:rPr lang="zh-CN" altLang="zh-CN" sz="2000" dirty="0"/>
              <a:t>电压是正的，说明实际方向与参考方向一致。</a:t>
            </a:r>
            <a:r>
              <a:rPr lang="en-US" altLang="zh-CN" sz="2000" i="1" dirty="0"/>
              <a:t>U</a:t>
            </a:r>
            <a:r>
              <a:rPr lang="en-US" altLang="zh-CN" sz="2000" baseline="-25000" dirty="0"/>
              <a:t>1</a:t>
            </a:r>
            <a:r>
              <a:rPr lang="zh-CN" altLang="zh-CN" sz="2000" dirty="0"/>
              <a:t>电压是负的，说明实际方向与参考方向相反。</a:t>
            </a:r>
          </a:p>
        </p:txBody>
      </p:sp>
    </p:spTree>
    <p:extLst>
      <p:ext uri="{BB962C8B-B14F-4D97-AF65-F5344CB8AC3E}">
        <p14:creationId xmlns:p14="http://schemas.microsoft.com/office/powerpoint/2010/main" xmlns="" val="886162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4F267FD9-BB6E-4937-A2CB-2D8803BBA62E}" type="datetime1">
              <a:rPr lang="zh-CN" altLang="en-US" smtClean="0">
                <a:solidFill>
                  <a:prstClr val="black">
                    <a:tint val="75000"/>
                  </a:prstClr>
                </a:solidFill>
              </a:rPr>
              <a:pPr>
                <a:defRPr/>
              </a:pPr>
              <a:t>2018/5/29</a:t>
            </a:fld>
            <a:endParaRPr lang="en-US" dirty="0">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158D813D-5EB4-4279-B09C-477A10D42AE0}" type="slidenum">
              <a:rPr lang="en-US" smtClean="0">
                <a:solidFill>
                  <a:prstClr val="black">
                    <a:tint val="75000"/>
                  </a:prstClr>
                </a:solidFill>
              </a:rPr>
              <a:pPr>
                <a:defRPr/>
              </a:pPr>
              <a:t>16</a:t>
            </a:fld>
            <a:endParaRPr lang="en-US">
              <a:solidFill>
                <a:prstClr val="black">
                  <a:tint val="75000"/>
                </a:prstClr>
              </a:solidFill>
            </a:endParaRPr>
          </a:p>
        </p:txBody>
      </p:sp>
      <p:sp>
        <p:nvSpPr>
          <p:cNvPr id="5" name="Rectangle 3"/>
          <p:cNvSpPr>
            <a:spLocks noChangeArrowheads="1"/>
          </p:cNvSpPr>
          <p:nvPr/>
        </p:nvSpPr>
        <p:spPr bwMode="auto">
          <a:xfrm>
            <a:off x="611560" y="692696"/>
            <a:ext cx="3700052" cy="523220"/>
          </a:xfrm>
          <a:prstGeom prst="rect">
            <a:avLst/>
          </a:prstGeom>
          <a:noFill/>
          <a:ln w="9525">
            <a:noFill/>
            <a:miter lim="800000"/>
            <a:headEnd/>
            <a:tailEnd/>
          </a:ln>
          <a:effectLst/>
        </p:spPr>
        <p:txBody>
          <a:bodyPr wrap="none">
            <a:spAutoFit/>
          </a:bodyPr>
          <a:lstStyle/>
          <a:p>
            <a:pPr fontAlgn="base">
              <a:spcBef>
                <a:spcPct val="0"/>
              </a:spcBef>
              <a:spcAft>
                <a:spcPct val="0"/>
              </a:spcAft>
              <a:defRPr/>
            </a:pPr>
            <a:r>
              <a:rPr kumimoji="1" lang="en-US" altLang="zh-CN" sz="2800" b="1" dirty="0" smtClean="0">
                <a:solidFill>
                  <a:srgbClr val="CC0000"/>
                </a:solidFill>
                <a:effectLst>
                  <a:outerShdw blurRad="38100" dist="38100" dir="2700000" algn="tl">
                    <a:srgbClr val="C0C0C0"/>
                  </a:outerShdw>
                </a:effectLst>
                <a:latin typeface="Times New Roman" pitchFamily="18" charset="0"/>
              </a:rPr>
              <a:t>2.</a:t>
            </a:r>
            <a:r>
              <a:rPr kumimoji="1" lang="zh-CN" altLang="en-US" sz="2800" b="1" dirty="0" smtClean="0">
                <a:solidFill>
                  <a:srgbClr val="CC0000"/>
                </a:solidFill>
                <a:effectLst>
                  <a:outerShdw blurRad="38100" dist="38100" dir="2700000" algn="tl">
                    <a:srgbClr val="C0C0C0"/>
                  </a:outerShdw>
                </a:effectLst>
                <a:latin typeface="Times New Roman" pitchFamily="18" charset="0"/>
              </a:rPr>
              <a:t>电</a:t>
            </a:r>
            <a:r>
              <a:rPr kumimoji="1" lang="zh-CN" altLang="en-US" sz="2800" b="1" dirty="0">
                <a:solidFill>
                  <a:srgbClr val="CC0000"/>
                </a:solidFill>
                <a:effectLst>
                  <a:outerShdw blurRad="38100" dist="38100" dir="2700000" algn="tl">
                    <a:srgbClr val="C0C0C0"/>
                  </a:outerShdw>
                </a:effectLst>
                <a:latin typeface="Times New Roman" pitchFamily="18" charset="0"/>
              </a:rPr>
              <a:t>动势</a:t>
            </a:r>
            <a:r>
              <a:rPr kumimoji="1" lang="zh-CN" altLang="en-US" sz="2800" b="1" dirty="0" smtClean="0">
                <a:solidFill>
                  <a:srgbClr val="CC0000"/>
                </a:solidFill>
                <a:effectLst>
                  <a:outerShdw blurRad="38100" dist="38100" dir="2700000" algn="tl">
                    <a:srgbClr val="C0C0C0"/>
                  </a:outerShdw>
                </a:effectLst>
                <a:latin typeface="Times New Roman" pitchFamily="18" charset="0"/>
              </a:rPr>
              <a:t>及其</a:t>
            </a:r>
            <a:r>
              <a:rPr kumimoji="1" lang="zh-CN" altLang="en-US" sz="2800" b="1" dirty="0">
                <a:solidFill>
                  <a:srgbClr val="CC0000"/>
                </a:solidFill>
                <a:effectLst>
                  <a:outerShdw blurRad="38100" dist="38100" dir="2700000" algn="tl">
                    <a:srgbClr val="C0C0C0"/>
                  </a:outerShdw>
                </a:effectLst>
                <a:latin typeface="Times New Roman" pitchFamily="18" charset="0"/>
              </a:rPr>
              <a:t>参考方向</a:t>
            </a:r>
          </a:p>
        </p:txBody>
      </p:sp>
      <p:grpSp>
        <p:nvGrpSpPr>
          <p:cNvPr id="2" name="组合 1"/>
          <p:cNvGrpSpPr/>
          <p:nvPr/>
        </p:nvGrpSpPr>
        <p:grpSpPr>
          <a:xfrm>
            <a:off x="0" y="1164289"/>
            <a:ext cx="8820472" cy="5670182"/>
            <a:chOff x="0" y="1164289"/>
            <a:chExt cx="8820472" cy="5670182"/>
          </a:xfrm>
        </p:grpSpPr>
        <p:graphicFrame>
          <p:nvGraphicFramePr>
            <p:cNvPr id="6" name="对象 5"/>
            <p:cNvGraphicFramePr>
              <a:graphicFrameLocks noChangeAspect="1"/>
            </p:cNvGraphicFramePr>
            <p:nvPr>
              <p:extLst>
                <p:ext uri="{D42A27DB-BD31-4B8C-83A1-F6EECF244321}">
                  <p14:modId xmlns:p14="http://schemas.microsoft.com/office/powerpoint/2010/main" xmlns="" val="1373595309"/>
                </p:ext>
              </p:extLst>
            </p:nvPr>
          </p:nvGraphicFramePr>
          <p:xfrm>
            <a:off x="0" y="2791047"/>
            <a:ext cx="3504580" cy="4043424"/>
          </p:xfrm>
          <a:graphic>
            <a:graphicData uri="http://schemas.openxmlformats.org/presentationml/2006/ole">
              <p:oleObj spid="_x0000_s19509" name="BMP 图象" r:id="rId3" imgW="3982006" imgH="2886478" progId="PBrush">
                <p:embed/>
              </p:oleObj>
            </a:graphicData>
          </a:graphic>
        </p:graphicFrame>
        <p:sp>
          <p:nvSpPr>
            <p:cNvPr id="7" name="Text Box 2"/>
            <p:cNvSpPr txBox="1">
              <a:spLocks noChangeArrowheads="1"/>
            </p:cNvSpPr>
            <p:nvPr/>
          </p:nvSpPr>
          <p:spPr bwMode="auto">
            <a:xfrm>
              <a:off x="251520" y="1164289"/>
              <a:ext cx="8568952" cy="18158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spcBef>
                  <a:spcPct val="50000"/>
                </a:spcBef>
              </a:pPr>
              <a:r>
                <a:rPr lang="zh-CN" altLang="en-US" sz="2800" b="1" dirty="0" smtClean="0"/>
                <a:t>      电源</a:t>
              </a:r>
              <a:r>
                <a:rPr lang="zh-CN" altLang="en-US" sz="2800" b="1" dirty="0"/>
                <a:t>内部必须有一种力，能持续不断地把正电荷从电源的</a:t>
              </a:r>
              <a:r>
                <a:rPr lang="zh-CN" altLang="en-US" sz="2800" b="1" dirty="0" smtClean="0"/>
                <a:t>负极</a:t>
              </a:r>
              <a:r>
                <a:rPr lang="en-US" altLang="zh-CN" sz="2800" b="1" dirty="0" smtClean="0"/>
                <a:t>b(</a:t>
              </a:r>
              <a:r>
                <a:rPr lang="zh-CN" altLang="en-US" sz="2800" b="1" dirty="0"/>
                <a:t>低电位处</a:t>
              </a:r>
              <a:r>
                <a:rPr lang="en-US" altLang="zh-CN" sz="2800" b="1" dirty="0"/>
                <a:t>)</a:t>
              </a:r>
              <a:r>
                <a:rPr lang="zh-CN" altLang="en-US" sz="2800" b="1" dirty="0"/>
                <a:t>移送到</a:t>
              </a:r>
              <a:r>
                <a:rPr lang="zh-CN" altLang="en-US" sz="2800" b="1" dirty="0" smtClean="0"/>
                <a:t>正极</a:t>
              </a:r>
              <a:r>
                <a:rPr lang="en-US" altLang="zh-CN" sz="2800" b="1" dirty="0" smtClean="0"/>
                <a:t>a(</a:t>
              </a:r>
              <a:r>
                <a:rPr lang="zh-CN" altLang="en-US" sz="2800" b="1" dirty="0"/>
                <a:t>高电位处</a:t>
              </a:r>
              <a:r>
                <a:rPr lang="en-US" altLang="zh-CN" sz="2800" b="1" dirty="0"/>
                <a:t>)</a:t>
              </a:r>
              <a:r>
                <a:rPr lang="zh-CN" altLang="en-US" sz="2800" b="1" dirty="0"/>
                <a:t>，以保证电源两极间具有一恒定的电位差。电源内部的这种非电场力，叫做</a:t>
              </a:r>
              <a:r>
                <a:rPr lang="zh-CN" altLang="en-US" sz="2800" b="1" dirty="0">
                  <a:solidFill>
                    <a:srgbClr val="FF0000"/>
                  </a:solidFill>
                </a:rPr>
                <a:t>电源力</a:t>
              </a:r>
            </a:p>
          </p:txBody>
        </p:sp>
      </p:grpSp>
      <p:sp>
        <p:nvSpPr>
          <p:cNvPr id="8" name="矩形 7"/>
          <p:cNvSpPr/>
          <p:nvPr/>
        </p:nvSpPr>
        <p:spPr>
          <a:xfrm>
            <a:off x="3415412" y="2852936"/>
            <a:ext cx="5184576" cy="2677656"/>
          </a:xfrm>
          <a:prstGeom prst="rect">
            <a:avLst/>
          </a:prstGeom>
        </p:spPr>
        <p:txBody>
          <a:bodyPr wrap="square">
            <a:spAutoFit/>
          </a:bodyPr>
          <a:lstStyle/>
          <a:p>
            <a:r>
              <a:rPr lang="en-US" altLang="zh-CN" sz="2800" dirty="0" smtClean="0"/>
              <a:t>        </a:t>
            </a:r>
            <a:r>
              <a:rPr lang="zh-CN" altLang="zh-CN" sz="2800" dirty="0" smtClean="0"/>
              <a:t>在</a:t>
            </a:r>
            <a:r>
              <a:rPr lang="zh-CN" altLang="zh-CN" sz="2800" dirty="0"/>
              <a:t>电源内部，电源力将单位正电荷从电源</a:t>
            </a:r>
            <a:r>
              <a:rPr lang="zh-CN" altLang="zh-CN" sz="2800" dirty="0" smtClean="0"/>
              <a:t>负极</a:t>
            </a:r>
            <a:r>
              <a:rPr lang="zh-CN" altLang="en-US" sz="2800" dirty="0"/>
              <a:t>（</a:t>
            </a:r>
            <a:r>
              <a:rPr lang="en-US" altLang="zh-CN" sz="2800" dirty="0" smtClean="0"/>
              <a:t>a</a:t>
            </a:r>
            <a:r>
              <a:rPr lang="zh-CN" altLang="en-US" sz="2800" dirty="0" smtClean="0"/>
              <a:t>）</a:t>
            </a:r>
            <a:r>
              <a:rPr lang="zh-CN" altLang="zh-CN" sz="2800" dirty="0" smtClean="0"/>
              <a:t>移动</a:t>
            </a:r>
            <a:r>
              <a:rPr lang="zh-CN" altLang="zh-CN" sz="2800" dirty="0"/>
              <a:t>到电源</a:t>
            </a:r>
            <a:r>
              <a:rPr lang="zh-CN" altLang="zh-CN" sz="2800" dirty="0" smtClean="0"/>
              <a:t>正极</a:t>
            </a:r>
            <a:r>
              <a:rPr lang="zh-CN" altLang="en-US" sz="2800" dirty="0" smtClean="0"/>
              <a:t>（</a:t>
            </a:r>
            <a:r>
              <a:rPr lang="en-US" altLang="zh-CN" sz="2800" dirty="0" smtClean="0"/>
              <a:t>b</a:t>
            </a:r>
            <a:r>
              <a:rPr lang="zh-CN" altLang="en-US" sz="2800" dirty="0" smtClean="0"/>
              <a:t>）</a:t>
            </a:r>
            <a:r>
              <a:rPr lang="zh-CN" altLang="zh-CN" sz="2800" dirty="0" smtClean="0"/>
              <a:t>所</a:t>
            </a:r>
            <a:r>
              <a:rPr lang="zh-CN" altLang="zh-CN" sz="2800" dirty="0"/>
              <a:t>做的功，称为</a:t>
            </a:r>
            <a:r>
              <a:rPr lang="zh-CN" altLang="zh-CN" sz="2800" dirty="0">
                <a:solidFill>
                  <a:srgbClr val="FF0000"/>
                </a:solidFill>
              </a:rPr>
              <a:t>电源的电动势</a:t>
            </a:r>
            <a:r>
              <a:rPr lang="zh-CN" altLang="zh-CN" sz="2800" dirty="0"/>
              <a:t>，用</a:t>
            </a:r>
            <a:r>
              <a:rPr lang="zh-CN" altLang="zh-CN" sz="2800" dirty="0" smtClean="0"/>
              <a:t>符号</a:t>
            </a:r>
            <a:r>
              <a:rPr lang="en-US" altLang="zh-CN" sz="2800" i="1" dirty="0" smtClean="0"/>
              <a:t>E</a:t>
            </a:r>
            <a:r>
              <a:rPr lang="zh-CN" altLang="en-US" sz="2800" i="1" dirty="0" smtClean="0"/>
              <a:t>（</a:t>
            </a:r>
            <a:r>
              <a:rPr lang="en-US" altLang="zh-CN" sz="2800" i="1" dirty="0" err="1" smtClean="0"/>
              <a:t>E</a:t>
            </a:r>
            <a:r>
              <a:rPr lang="en-US" altLang="zh-CN" sz="1200" i="1" dirty="0" err="1" smtClean="0"/>
              <a:t>ab</a:t>
            </a:r>
            <a:r>
              <a:rPr lang="zh-CN" altLang="en-US" sz="2800" i="1" dirty="0" smtClean="0"/>
              <a:t>）</a:t>
            </a:r>
            <a:r>
              <a:rPr lang="zh-CN" altLang="zh-CN" sz="2800" dirty="0" smtClean="0"/>
              <a:t>表示</a:t>
            </a:r>
            <a:r>
              <a:rPr lang="zh-CN" altLang="zh-CN" sz="2800" dirty="0"/>
              <a:t>，电动势的单位和电压一样，也是</a:t>
            </a:r>
            <a:r>
              <a:rPr lang="zh-CN" altLang="zh-CN" sz="2800" dirty="0">
                <a:solidFill>
                  <a:srgbClr val="FF0000"/>
                </a:solidFill>
              </a:rPr>
              <a:t>伏特</a:t>
            </a:r>
            <a:r>
              <a:rPr lang="en-US" altLang="zh-CN" sz="2800" dirty="0"/>
              <a:t>(V)</a:t>
            </a:r>
            <a:endParaRPr lang="zh-CN" altLang="en-US" sz="2800" dirty="0"/>
          </a:p>
        </p:txBody>
      </p:sp>
      <p:sp>
        <p:nvSpPr>
          <p:cNvPr id="9" name="矩形 8"/>
          <p:cNvSpPr/>
          <p:nvPr/>
        </p:nvSpPr>
        <p:spPr>
          <a:xfrm>
            <a:off x="3635896" y="5530592"/>
            <a:ext cx="4641979" cy="954107"/>
          </a:xfrm>
          <a:prstGeom prst="rect">
            <a:avLst/>
          </a:prstGeom>
        </p:spPr>
        <p:txBody>
          <a:bodyPr wrap="square">
            <a:spAutoFit/>
          </a:bodyPr>
          <a:lstStyle/>
          <a:p>
            <a:r>
              <a:rPr lang="en-US" altLang="zh-CN" sz="2800" dirty="0" smtClean="0"/>
              <a:t>      </a:t>
            </a:r>
            <a:r>
              <a:rPr lang="zh-CN" altLang="zh-CN" sz="2800" dirty="0" smtClean="0"/>
              <a:t>电动势</a:t>
            </a:r>
            <a:r>
              <a:rPr lang="zh-CN" altLang="zh-CN" sz="2800" dirty="0"/>
              <a:t>的</a:t>
            </a:r>
            <a:r>
              <a:rPr lang="zh-CN" altLang="zh-CN" sz="2800" dirty="0">
                <a:solidFill>
                  <a:srgbClr val="FF0000"/>
                </a:solidFill>
              </a:rPr>
              <a:t>实际</a:t>
            </a:r>
            <a:r>
              <a:rPr lang="zh-CN" altLang="zh-CN" sz="2800" dirty="0" smtClean="0">
                <a:solidFill>
                  <a:srgbClr val="FF0000"/>
                </a:solidFill>
              </a:rPr>
              <a:t>方向和</a:t>
            </a:r>
            <a:r>
              <a:rPr lang="zh-CN" altLang="zh-CN" sz="2800" dirty="0">
                <a:solidFill>
                  <a:srgbClr val="FF0000"/>
                </a:solidFill>
              </a:rPr>
              <a:t>电压实际方向规定相反</a:t>
            </a:r>
            <a:r>
              <a:rPr lang="zh-CN" altLang="zh-CN" dirty="0">
                <a:solidFill>
                  <a:srgbClr val="FF0000"/>
                </a:solidFill>
              </a:rPr>
              <a:t>。</a:t>
            </a:r>
          </a:p>
        </p:txBody>
      </p:sp>
    </p:spTree>
    <p:extLst>
      <p:ext uri="{BB962C8B-B14F-4D97-AF65-F5344CB8AC3E}">
        <p14:creationId xmlns:p14="http://schemas.microsoft.com/office/powerpoint/2010/main" xmlns="" val="2547195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4F267FD9-BB6E-4937-A2CB-2D8803BBA62E}" type="datetime1">
              <a:rPr lang="zh-CN" altLang="en-US" smtClean="0">
                <a:solidFill>
                  <a:prstClr val="black">
                    <a:tint val="75000"/>
                  </a:prstClr>
                </a:solidFill>
              </a:rPr>
              <a:pPr>
                <a:defRPr/>
              </a:pPr>
              <a:t>2018/5/29</a:t>
            </a:fld>
            <a:endParaRPr lang="en-US" dirty="0">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158D813D-5EB4-4279-B09C-477A10D42AE0}" type="slidenum">
              <a:rPr lang="en-US" smtClean="0">
                <a:solidFill>
                  <a:prstClr val="black">
                    <a:tint val="75000"/>
                  </a:prstClr>
                </a:solidFill>
              </a:rPr>
              <a:pPr>
                <a:defRPr/>
              </a:pPr>
              <a:t>17</a:t>
            </a:fld>
            <a:endParaRPr lang="en-US">
              <a:solidFill>
                <a:prstClr val="black">
                  <a:tint val="75000"/>
                </a:prstClr>
              </a:solidFill>
            </a:endParaRPr>
          </a:p>
        </p:txBody>
      </p:sp>
      <p:grpSp>
        <p:nvGrpSpPr>
          <p:cNvPr id="2" name="组合 1"/>
          <p:cNvGrpSpPr/>
          <p:nvPr/>
        </p:nvGrpSpPr>
        <p:grpSpPr>
          <a:xfrm>
            <a:off x="202862" y="368204"/>
            <a:ext cx="8071997" cy="2825453"/>
            <a:chOff x="202862" y="368204"/>
            <a:chExt cx="8071997" cy="2825453"/>
          </a:xfrm>
        </p:grpSpPr>
        <p:grpSp>
          <p:nvGrpSpPr>
            <p:cNvPr id="5" name="Group 5"/>
            <p:cNvGrpSpPr>
              <a:grpSpLocks/>
            </p:cNvGrpSpPr>
            <p:nvPr/>
          </p:nvGrpSpPr>
          <p:grpSpPr bwMode="auto">
            <a:xfrm>
              <a:off x="4216450" y="1426059"/>
              <a:ext cx="2628900" cy="522287"/>
              <a:chOff x="3080" y="3649"/>
              <a:chExt cx="1476" cy="329"/>
            </a:xfrm>
          </p:grpSpPr>
          <p:sp>
            <p:nvSpPr>
              <p:cNvPr id="6" name="Text Box 6"/>
              <p:cNvSpPr txBox="1">
                <a:spLocks noChangeArrowheads="1"/>
              </p:cNvSpPr>
              <p:nvPr/>
            </p:nvSpPr>
            <p:spPr bwMode="auto">
              <a:xfrm>
                <a:off x="4176" y="3649"/>
                <a:ext cx="380"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r>
                  <a:rPr lang="en-US" altLang="zh-CN" sz="2800" b="1" dirty="0" err="1"/>
                  <a:t>E</a:t>
                </a:r>
                <a:r>
                  <a:rPr lang="en-US" altLang="zh-CN" sz="2800" b="1" baseline="-25000" dirty="0" err="1"/>
                  <a:t>ba</a:t>
                </a:r>
                <a:endParaRPr lang="en-US" altLang="zh-CN" sz="2800" b="1" baseline="-25000" dirty="0"/>
              </a:p>
            </p:txBody>
          </p:sp>
          <p:sp>
            <p:nvSpPr>
              <p:cNvPr id="7" name="Rectangle 7"/>
              <p:cNvSpPr>
                <a:spLocks noChangeArrowheads="1"/>
              </p:cNvSpPr>
              <p:nvPr/>
            </p:nvSpPr>
            <p:spPr bwMode="auto">
              <a:xfrm>
                <a:off x="3080" y="3651"/>
                <a:ext cx="755" cy="32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spAutoFit/>
              </a:bodyPr>
              <a:lstStyle/>
              <a:p>
                <a:r>
                  <a:rPr lang="en-US" altLang="zh-CN" sz="2800" b="1" i="1" dirty="0">
                    <a:solidFill>
                      <a:srgbClr val="000000"/>
                    </a:solidFill>
                  </a:rPr>
                  <a:t> </a:t>
                </a:r>
                <a:r>
                  <a:rPr lang="zh-CN" altLang="en-US" sz="2800" b="1" dirty="0">
                    <a:solidFill>
                      <a:srgbClr val="000000"/>
                    </a:solidFill>
                  </a:rPr>
                  <a:t>双下标</a:t>
                </a:r>
                <a:endParaRPr lang="zh-CN" altLang="en-US" sz="2800" b="1" i="1" dirty="0">
                  <a:solidFill>
                    <a:srgbClr val="000000"/>
                  </a:solidFill>
                </a:endParaRPr>
              </a:p>
            </p:txBody>
          </p:sp>
        </p:grpSp>
        <p:sp>
          <p:nvSpPr>
            <p:cNvPr id="9" name="AutoShape 63"/>
            <p:cNvSpPr>
              <a:spLocks/>
            </p:cNvSpPr>
            <p:nvPr/>
          </p:nvSpPr>
          <p:spPr bwMode="auto">
            <a:xfrm>
              <a:off x="3848909" y="1034405"/>
              <a:ext cx="139700" cy="1727200"/>
            </a:xfrm>
            <a:prstGeom prst="leftBrace">
              <a:avLst>
                <a:gd name="adj1" fmla="val 103030"/>
                <a:gd name="adj2" fmla="val 50000"/>
              </a:avLst>
            </a:prstGeom>
            <a:noFill/>
            <a:ln w="38100">
              <a:solidFill>
                <a:srgbClr val="000000"/>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algn="ctr"/>
              <a:endParaRPr lang="zh-CN" altLang="zh-CN" sz="2800" b="1" i="1"/>
            </a:p>
          </p:txBody>
        </p:sp>
        <p:grpSp>
          <p:nvGrpSpPr>
            <p:cNvPr id="10" name="Group 88"/>
            <p:cNvGrpSpPr>
              <a:grpSpLocks/>
            </p:cNvGrpSpPr>
            <p:nvPr/>
          </p:nvGrpSpPr>
          <p:grpSpPr bwMode="auto">
            <a:xfrm>
              <a:off x="3918759" y="368204"/>
              <a:ext cx="4356100" cy="1149350"/>
              <a:chOff x="3024" y="2592"/>
              <a:chExt cx="2526" cy="724"/>
            </a:xfrm>
          </p:grpSpPr>
          <p:sp>
            <p:nvSpPr>
              <p:cNvPr id="11" name="Text Box 89"/>
              <p:cNvSpPr txBox="1">
                <a:spLocks noChangeArrowheads="1"/>
              </p:cNvSpPr>
              <p:nvPr/>
            </p:nvSpPr>
            <p:spPr bwMode="auto">
              <a:xfrm>
                <a:off x="3024" y="2824"/>
                <a:ext cx="1012" cy="32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r>
                  <a:rPr lang="zh-CN" altLang="en-US" sz="2800" b="1" dirty="0">
                    <a:solidFill>
                      <a:srgbClr val="000000"/>
                    </a:solidFill>
                  </a:rPr>
                  <a:t>正负极性</a:t>
                </a:r>
                <a:endParaRPr lang="zh-CN" altLang="en-US" sz="2800" b="1" i="1" dirty="0">
                  <a:solidFill>
                    <a:srgbClr val="000000"/>
                  </a:solidFill>
                </a:endParaRPr>
              </a:p>
            </p:txBody>
          </p:sp>
          <p:grpSp>
            <p:nvGrpSpPr>
              <p:cNvPr id="12" name="Group 90"/>
              <p:cNvGrpSpPr>
                <a:grpSpLocks/>
              </p:cNvGrpSpPr>
              <p:nvPr/>
            </p:nvGrpSpPr>
            <p:grpSpPr bwMode="auto">
              <a:xfrm>
                <a:off x="4032" y="2592"/>
                <a:ext cx="1518" cy="724"/>
                <a:chOff x="4032" y="2435"/>
                <a:chExt cx="1518" cy="724"/>
              </a:xfrm>
            </p:grpSpPr>
            <p:sp>
              <p:nvSpPr>
                <p:cNvPr id="13" name="Text Box 91"/>
                <p:cNvSpPr txBox="1">
                  <a:spLocks noChangeArrowheads="1"/>
                </p:cNvSpPr>
                <p:nvPr/>
              </p:nvSpPr>
              <p:spPr bwMode="auto">
                <a:xfrm>
                  <a:off x="4416" y="2491"/>
                  <a:ext cx="224"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r>
                    <a:rPr lang="en-US" altLang="zh-CN" sz="2800" b="1">
                      <a:solidFill>
                        <a:srgbClr val="FF0000"/>
                      </a:solidFill>
                    </a:rPr>
                    <a:t>+</a:t>
                  </a:r>
                </a:p>
              </p:txBody>
            </p:sp>
            <p:sp>
              <p:nvSpPr>
                <p:cNvPr id="14" name="Text Box 92"/>
                <p:cNvSpPr txBox="1">
                  <a:spLocks noChangeArrowheads="1"/>
                </p:cNvSpPr>
                <p:nvPr/>
              </p:nvSpPr>
              <p:spPr bwMode="auto">
                <a:xfrm>
                  <a:off x="4848" y="2471"/>
                  <a:ext cx="210"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57150">
                      <a:solidFill>
                        <a:schemeClr val="bg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r>
                    <a:rPr lang="en-US" altLang="zh-CN" sz="2800" b="1">
                      <a:solidFill>
                        <a:srgbClr val="FF0000"/>
                      </a:solidFill>
                    </a:rPr>
                    <a:t>–</a:t>
                  </a:r>
                  <a:endParaRPr lang="zh-CN" altLang="zh-CN" sz="2800" b="1">
                    <a:solidFill>
                      <a:srgbClr val="FF0000"/>
                    </a:solidFill>
                  </a:endParaRPr>
                </a:p>
              </p:txBody>
            </p:sp>
            <p:sp>
              <p:nvSpPr>
                <p:cNvPr id="15" name="Text Box 93"/>
                <p:cNvSpPr txBox="1">
                  <a:spLocks noChangeArrowheads="1"/>
                </p:cNvSpPr>
                <p:nvPr/>
              </p:nvSpPr>
              <p:spPr bwMode="auto">
                <a:xfrm>
                  <a:off x="4032" y="2784"/>
                  <a:ext cx="211" cy="32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r>
                    <a:rPr lang="en-US" altLang="zh-CN" sz="2800" b="1">
                      <a:solidFill>
                        <a:srgbClr val="006600"/>
                      </a:solidFill>
                    </a:rPr>
                    <a:t>a</a:t>
                  </a:r>
                </a:p>
              </p:txBody>
            </p:sp>
            <p:sp>
              <p:nvSpPr>
                <p:cNvPr id="16" name="Text Box 94"/>
                <p:cNvSpPr txBox="1">
                  <a:spLocks noChangeArrowheads="1"/>
                </p:cNvSpPr>
                <p:nvPr/>
              </p:nvSpPr>
              <p:spPr bwMode="auto">
                <a:xfrm>
                  <a:off x="5327" y="2832"/>
                  <a:ext cx="223" cy="32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r>
                    <a:rPr lang="en-US" altLang="zh-CN" sz="2800" b="1">
                      <a:solidFill>
                        <a:srgbClr val="006600"/>
                      </a:solidFill>
                    </a:rPr>
                    <a:t>b</a:t>
                  </a:r>
                </a:p>
              </p:txBody>
            </p:sp>
            <p:sp>
              <p:nvSpPr>
                <p:cNvPr id="17" name="Text Box 95"/>
                <p:cNvSpPr txBox="1">
                  <a:spLocks noChangeArrowheads="1"/>
                </p:cNvSpPr>
                <p:nvPr/>
              </p:nvSpPr>
              <p:spPr bwMode="auto">
                <a:xfrm>
                  <a:off x="4633" y="2435"/>
                  <a:ext cx="359" cy="24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accent2"/>
                      </a:solidFill>
                      <a:miter lim="800000"/>
                      <a:headEnd/>
                      <a:tailEnd/>
                    </a14:hiddenLine>
                  </a:ext>
                  <a:ext uri="{AF507438-7753-43E0-B8FC-AC1667EBCBE1}">
                    <a14:hiddenEffects xmlns:a14="http://schemas.microsoft.com/office/drawing/2010/main" xmlns="">
                      <a:effectLst>
                        <a:outerShdw dist="81320" dir="2319588" algn="ctr" rotWithShape="0">
                          <a:srgbClr val="808080"/>
                        </a:outerShdw>
                      </a:effectLst>
                    </a14:hiddenEffects>
                  </a:ext>
                </a:extLst>
              </p:spPr>
              <p:txBody>
                <a:bodyPr>
                  <a:spAutoFit/>
                </a:bodyPr>
                <a:lstStyle/>
                <a:p>
                  <a:pPr>
                    <a:lnSpc>
                      <a:spcPct val="70000"/>
                    </a:lnSpc>
                    <a:spcBef>
                      <a:spcPct val="50000"/>
                    </a:spcBef>
                    <a:buClr>
                      <a:schemeClr val="tx1"/>
                    </a:buClr>
                    <a:defRPr/>
                  </a:pPr>
                  <a:r>
                    <a:rPr lang="en-US" altLang="zh-CN" sz="2800" b="1" i="1">
                      <a:solidFill>
                        <a:srgbClr val="FF0000"/>
                      </a:solidFill>
                      <a:effectLst>
                        <a:outerShdw blurRad="38100" dist="38100" dir="2700000" algn="tl">
                          <a:srgbClr val="C0C0C0"/>
                        </a:outerShdw>
                      </a:effectLst>
                    </a:rPr>
                    <a:t>E</a:t>
                  </a:r>
                </a:p>
              </p:txBody>
            </p:sp>
            <p:sp>
              <p:nvSpPr>
                <p:cNvPr id="18" name="Line 96"/>
                <p:cNvSpPr>
                  <a:spLocks noChangeShapeType="1"/>
                </p:cNvSpPr>
                <p:nvPr/>
              </p:nvSpPr>
              <p:spPr bwMode="auto">
                <a:xfrm rot="5400000">
                  <a:off x="4796" y="2269"/>
                  <a:ext cx="0" cy="1152"/>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9" name="Oval 97"/>
                <p:cNvSpPr>
                  <a:spLocks noChangeArrowheads="1"/>
                </p:cNvSpPr>
                <p:nvPr/>
              </p:nvSpPr>
              <p:spPr bwMode="auto">
                <a:xfrm rot="5400000">
                  <a:off x="4648" y="2697"/>
                  <a:ext cx="283" cy="283"/>
                </a:xfrm>
                <a:prstGeom prst="ellipse">
                  <a:avLst/>
                </a:prstGeom>
                <a:noFill/>
                <a:ln w="38100">
                  <a:solidFill>
                    <a:schemeClr val="tx1"/>
                  </a:solidFill>
                  <a:round/>
                  <a:headEnd/>
                  <a:tailEnd/>
                </a:ln>
                <a:effectLst/>
                <a:extLst>
                  <a:ext uri="{909E8E84-426E-40DD-AFC4-6F175D3DCCD1}">
                    <a14:hiddenFill xmlns:a14="http://schemas.microsoft.com/office/drawing/2010/main" xmlns="">
                      <a:solidFill>
                        <a:srgbClr val="00CC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0" name="Oval 98"/>
                <p:cNvSpPr>
                  <a:spLocks noChangeArrowheads="1"/>
                </p:cNvSpPr>
                <p:nvPr/>
              </p:nvSpPr>
              <p:spPr bwMode="auto">
                <a:xfrm>
                  <a:off x="5350" y="2824"/>
                  <a:ext cx="54" cy="54"/>
                </a:xfrm>
                <a:prstGeom prst="ellipse">
                  <a:avLst/>
                </a:prstGeom>
                <a:noFill/>
                <a:ln w="38100">
                  <a:solidFill>
                    <a:srgbClr val="000000"/>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 name="Oval 99"/>
                <p:cNvSpPr>
                  <a:spLocks noChangeArrowheads="1"/>
                </p:cNvSpPr>
                <p:nvPr/>
              </p:nvSpPr>
              <p:spPr bwMode="auto">
                <a:xfrm>
                  <a:off x="4176" y="2832"/>
                  <a:ext cx="54" cy="54"/>
                </a:xfrm>
                <a:prstGeom prst="ellipse">
                  <a:avLst/>
                </a:prstGeom>
                <a:noFill/>
                <a:ln w="38100">
                  <a:solidFill>
                    <a:srgbClr val="000000"/>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pic>
          <p:nvPicPr>
            <p:cNvPr id="22" name="Picture 129"/>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068154" y="1925244"/>
              <a:ext cx="4140200" cy="1268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3" name="矩形 22"/>
            <p:cNvSpPr/>
            <p:nvPr/>
          </p:nvSpPr>
          <p:spPr>
            <a:xfrm>
              <a:off x="202862" y="1667172"/>
              <a:ext cx="3582205" cy="461665"/>
            </a:xfrm>
            <a:prstGeom prst="rect">
              <a:avLst/>
            </a:prstGeom>
          </p:spPr>
          <p:txBody>
            <a:bodyPr wrap="square">
              <a:spAutoFit/>
            </a:bodyPr>
            <a:lstStyle/>
            <a:p>
              <a:pPr lvl="0"/>
              <a:r>
                <a:rPr lang="zh-CN" altLang="en-US" sz="2400" b="1" dirty="0" smtClean="0">
                  <a:solidFill>
                    <a:srgbClr val="FF0000"/>
                  </a:solidFill>
                </a:rPr>
                <a:t>电动势参考</a:t>
              </a:r>
              <a:r>
                <a:rPr lang="zh-CN" altLang="en-US" sz="2400" b="1" dirty="0">
                  <a:solidFill>
                    <a:srgbClr val="FF0000"/>
                  </a:solidFill>
                </a:rPr>
                <a:t>方向表示方法</a:t>
              </a:r>
            </a:p>
          </p:txBody>
        </p:sp>
      </p:grpSp>
      <p:sp>
        <p:nvSpPr>
          <p:cNvPr id="2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8" name="组合 7"/>
          <p:cNvGrpSpPr/>
          <p:nvPr/>
        </p:nvGrpSpPr>
        <p:grpSpPr>
          <a:xfrm>
            <a:off x="395536" y="3059668"/>
            <a:ext cx="8136904" cy="3279269"/>
            <a:chOff x="395536" y="3059668"/>
            <a:chExt cx="8136904" cy="3279269"/>
          </a:xfrm>
        </p:grpSpPr>
        <p:graphicFrame>
          <p:nvGraphicFramePr>
            <p:cNvPr id="25" name="对象 24"/>
            <p:cNvGraphicFramePr>
              <a:graphicFrameLocks/>
            </p:cNvGraphicFramePr>
            <p:nvPr>
              <p:extLst>
                <p:ext uri="{D42A27DB-BD31-4B8C-83A1-F6EECF244321}">
                  <p14:modId xmlns:p14="http://schemas.microsoft.com/office/powerpoint/2010/main" xmlns="" val="802364755"/>
                </p:ext>
              </p:extLst>
            </p:nvPr>
          </p:nvGraphicFramePr>
          <p:xfrm>
            <a:off x="1339480" y="4005064"/>
            <a:ext cx="1800200" cy="1728192"/>
          </p:xfrm>
          <a:graphic>
            <a:graphicData uri="http://schemas.openxmlformats.org/presentationml/2006/ole">
              <p:oleObj spid="_x0000_s20581" name="Visio" r:id="rId4" imgW="420298" imgH="466715" progId="Visio.Drawing.11">
                <p:embed/>
              </p:oleObj>
            </a:graphicData>
          </a:graphic>
        </p:graphicFrame>
        <p:graphicFrame>
          <p:nvGraphicFramePr>
            <p:cNvPr id="27" name="对象 26"/>
            <p:cNvGraphicFramePr>
              <a:graphicFrameLocks/>
            </p:cNvGraphicFramePr>
            <p:nvPr>
              <p:extLst>
                <p:ext uri="{D42A27DB-BD31-4B8C-83A1-F6EECF244321}">
                  <p14:modId xmlns:p14="http://schemas.microsoft.com/office/powerpoint/2010/main" xmlns="" val="203206181"/>
                </p:ext>
              </p:extLst>
            </p:nvPr>
          </p:nvGraphicFramePr>
          <p:xfrm>
            <a:off x="5219296" y="4077072"/>
            <a:ext cx="2630356" cy="1584176"/>
          </p:xfrm>
          <a:graphic>
            <a:graphicData uri="http://schemas.openxmlformats.org/presentationml/2006/ole">
              <p:oleObj spid="_x0000_s20582" name="Visio" r:id="rId5" imgW="420298" imgH="466715" progId="Visio.Drawing.11">
                <p:embed/>
              </p:oleObj>
            </a:graphicData>
          </a:graphic>
        </p:graphicFrame>
        <p:sp>
          <p:nvSpPr>
            <p:cNvPr id="28" name="矩形 27"/>
            <p:cNvSpPr/>
            <p:nvPr/>
          </p:nvSpPr>
          <p:spPr>
            <a:xfrm>
              <a:off x="1763688" y="5877272"/>
              <a:ext cx="951784" cy="461665"/>
            </a:xfrm>
            <a:prstGeom prst="rect">
              <a:avLst/>
            </a:prstGeom>
          </p:spPr>
          <p:txBody>
            <a:bodyPr wrap="square">
              <a:spAutoFit/>
            </a:bodyPr>
            <a:lstStyle/>
            <a:p>
              <a:r>
                <a:rPr lang="en-US" altLang="zh-CN" sz="2400" i="1" dirty="0"/>
                <a:t>E=U</a:t>
              </a:r>
              <a:endParaRPr lang="zh-CN" altLang="en-US" sz="2400" dirty="0"/>
            </a:p>
          </p:txBody>
        </p:sp>
        <p:sp>
          <p:nvSpPr>
            <p:cNvPr id="29" name="矩形 28"/>
            <p:cNvSpPr/>
            <p:nvPr/>
          </p:nvSpPr>
          <p:spPr>
            <a:xfrm>
              <a:off x="6217596" y="5877272"/>
              <a:ext cx="951784" cy="461665"/>
            </a:xfrm>
            <a:prstGeom prst="rect">
              <a:avLst/>
            </a:prstGeom>
          </p:spPr>
          <p:txBody>
            <a:bodyPr wrap="square">
              <a:spAutoFit/>
            </a:bodyPr>
            <a:lstStyle/>
            <a:p>
              <a:r>
                <a:rPr lang="en-US" altLang="zh-CN" sz="2400" i="1" dirty="0"/>
                <a:t>E</a:t>
              </a:r>
              <a:r>
                <a:rPr lang="en-US" altLang="zh-CN" sz="2400" i="1" dirty="0" smtClean="0"/>
                <a:t>=-U</a:t>
              </a:r>
              <a:endParaRPr lang="zh-CN" altLang="en-US" sz="2400" dirty="0"/>
            </a:p>
          </p:txBody>
        </p:sp>
        <p:sp>
          <p:nvSpPr>
            <p:cNvPr id="30" name="矩形 29"/>
            <p:cNvSpPr/>
            <p:nvPr/>
          </p:nvSpPr>
          <p:spPr>
            <a:xfrm>
              <a:off x="395536" y="3059668"/>
              <a:ext cx="8136904" cy="954107"/>
            </a:xfrm>
            <a:prstGeom prst="rect">
              <a:avLst/>
            </a:prstGeom>
          </p:spPr>
          <p:txBody>
            <a:bodyPr wrap="square">
              <a:spAutoFit/>
            </a:bodyPr>
            <a:lstStyle/>
            <a:p>
              <a:r>
                <a:rPr lang="zh-CN" altLang="en-US" sz="2800" dirty="0" smtClean="0"/>
                <a:t>     因为</a:t>
              </a:r>
              <a:r>
                <a:rPr lang="zh-CN" altLang="zh-CN" sz="2800" dirty="0" smtClean="0"/>
                <a:t>电动势</a:t>
              </a:r>
              <a:r>
                <a:rPr lang="zh-CN" altLang="zh-CN" sz="2800" dirty="0"/>
                <a:t>的实际方向和电压实际方向规定</a:t>
              </a:r>
              <a:r>
                <a:rPr lang="zh-CN" altLang="zh-CN" sz="2800" dirty="0" smtClean="0"/>
                <a:t>相反</a:t>
              </a:r>
              <a:r>
                <a:rPr lang="zh-CN" altLang="en-US" sz="2800" dirty="0" smtClean="0"/>
                <a:t>，所以有</a:t>
              </a:r>
              <a:endParaRPr lang="zh-CN" altLang="zh-CN" sz="2800" dirty="0"/>
            </a:p>
          </p:txBody>
        </p:sp>
      </p:grpSp>
    </p:spTree>
    <p:extLst>
      <p:ext uri="{BB962C8B-B14F-4D97-AF65-F5344CB8AC3E}">
        <p14:creationId xmlns:p14="http://schemas.microsoft.com/office/powerpoint/2010/main" xmlns="" val="181664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4F267FD9-BB6E-4937-A2CB-2D8803BBA62E}" type="datetime1">
              <a:rPr lang="zh-CN" altLang="en-US" smtClean="0">
                <a:solidFill>
                  <a:prstClr val="black">
                    <a:tint val="75000"/>
                  </a:prstClr>
                </a:solidFill>
              </a:rPr>
              <a:pPr>
                <a:defRPr/>
              </a:pPr>
              <a:t>2018/5/29</a:t>
            </a:fld>
            <a:endParaRPr lang="en-US" dirty="0">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158D813D-5EB4-4279-B09C-477A10D42AE0}" type="slidenum">
              <a:rPr lang="en-US" smtClean="0">
                <a:solidFill>
                  <a:prstClr val="black">
                    <a:tint val="75000"/>
                  </a:prstClr>
                </a:solidFill>
              </a:rPr>
              <a:pPr>
                <a:defRPr/>
              </a:pPr>
              <a:t>18</a:t>
            </a:fld>
            <a:endParaRPr lang="en-US">
              <a:solidFill>
                <a:prstClr val="black">
                  <a:tint val="75000"/>
                </a:prstClr>
              </a:solidFill>
            </a:endParaRPr>
          </a:p>
        </p:txBody>
      </p:sp>
      <p:sp>
        <p:nvSpPr>
          <p:cNvPr id="6" name="Text Box 2"/>
          <p:cNvSpPr txBox="1">
            <a:spLocks noChangeArrowheads="1"/>
          </p:cNvSpPr>
          <p:nvPr/>
        </p:nvSpPr>
        <p:spPr bwMode="auto">
          <a:xfrm>
            <a:off x="118458" y="836712"/>
            <a:ext cx="8157999" cy="584775"/>
          </a:xfrm>
          <a:prstGeom prst="rect">
            <a:avLst/>
          </a:prstGeom>
          <a:noFill/>
          <a:ln w="9525">
            <a:noFill/>
            <a:miter lim="800000"/>
            <a:headEnd/>
            <a:tailEnd/>
          </a:ln>
          <a:effectLst/>
        </p:spPr>
        <p:txBody>
          <a:bodyPr wrap="square">
            <a:spAutoFit/>
          </a:bodyPr>
          <a:lstStyle/>
          <a:p>
            <a:pPr fontAlgn="base">
              <a:spcBef>
                <a:spcPct val="0"/>
              </a:spcBef>
              <a:spcAft>
                <a:spcPct val="0"/>
              </a:spcAft>
              <a:defRPr/>
            </a:pPr>
            <a:r>
              <a:rPr kumimoji="1" lang="en-US" altLang="zh-CN" sz="3200" b="1" dirty="0" smtClean="0">
                <a:solidFill>
                  <a:srgbClr val="000099"/>
                </a:solidFill>
                <a:effectLst>
                  <a:outerShdw blurRad="38100" dist="38100" dir="2700000" algn="tl">
                    <a:srgbClr val="C0C0C0"/>
                  </a:outerShdw>
                </a:effectLst>
                <a:latin typeface="Times New Roman" pitchFamily="18" charset="0"/>
              </a:rPr>
              <a:t>  1.2.3 </a:t>
            </a:r>
            <a:r>
              <a:rPr kumimoji="1" lang="zh-CN" altLang="en-US" sz="3200" b="1" dirty="0">
                <a:solidFill>
                  <a:srgbClr val="000099"/>
                </a:solidFill>
                <a:effectLst>
                  <a:outerShdw blurRad="38100" dist="38100" dir="2700000" algn="tl">
                    <a:srgbClr val="C0C0C0"/>
                  </a:outerShdw>
                </a:effectLst>
                <a:latin typeface="Times New Roman" pitchFamily="18" charset="0"/>
              </a:rPr>
              <a:t>电功率和电能</a:t>
            </a:r>
          </a:p>
        </p:txBody>
      </p:sp>
      <p:sp>
        <p:nvSpPr>
          <p:cNvPr id="7" name="矩形 6"/>
          <p:cNvSpPr/>
          <p:nvPr/>
        </p:nvSpPr>
        <p:spPr>
          <a:xfrm>
            <a:off x="467544" y="1628800"/>
            <a:ext cx="8136904" cy="1815882"/>
          </a:xfrm>
          <a:prstGeom prst="rect">
            <a:avLst/>
          </a:prstGeom>
        </p:spPr>
        <p:txBody>
          <a:bodyPr wrap="square">
            <a:spAutoFit/>
          </a:bodyPr>
          <a:lstStyle/>
          <a:p>
            <a:r>
              <a:rPr lang="en-US" altLang="zh-CN" sz="2800" dirty="0" smtClean="0"/>
              <a:t>       </a:t>
            </a:r>
            <a:r>
              <a:rPr lang="zh-CN" altLang="en-US" sz="2800" dirty="0" smtClean="0"/>
              <a:t>电</a:t>
            </a:r>
            <a:r>
              <a:rPr lang="zh-CN" altLang="zh-CN" sz="2800" dirty="0" smtClean="0"/>
              <a:t>源</a:t>
            </a:r>
            <a:r>
              <a:rPr lang="zh-CN" altLang="zh-CN" sz="2800" dirty="0"/>
              <a:t>将其它形式的能转换成电能通过导线发出来，负载接收到这些能量，又把电能转换成其它形式的能，</a:t>
            </a:r>
            <a:r>
              <a:rPr lang="zh-CN" altLang="zh-CN" sz="2800" b="1" dirty="0">
                <a:solidFill>
                  <a:srgbClr val="FF0000"/>
                </a:solidFill>
              </a:rPr>
              <a:t>传递转换电能的速率叫电功率</a:t>
            </a:r>
            <a:r>
              <a:rPr lang="zh-CN" altLang="zh-CN" sz="2800" dirty="0"/>
              <a:t>，简称功率，用</a:t>
            </a:r>
            <a:r>
              <a:rPr lang="en-US" altLang="zh-CN" sz="2800" i="1" dirty="0"/>
              <a:t>P</a:t>
            </a:r>
            <a:r>
              <a:rPr lang="en-US" altLang="zh-CN" sz="2800" dirty="0"/>
              <a:t>(</a:t>
            </a:r>
            <a:r>
              <a:rPr lang="zh-CN" altLang="zh-CN" sz="2800" dirty="0"/>
              <a:t>直流时</a:t>
            </a:r>
            <a:r>
              <a:rPr lang="en-US" altLang="zh-CN" sz="2800" dirty="0"/>
              <a:t>)</a:t>
            </a:r>
            <a:r>
              <a:rPr lang="zh-CN" altLang="zh-CN" sz="2800" dirty="0"/>
              <a:t>或</a:t>
            </a:r>
            <a:r>
              <a:rPr lang="en-US" altLang="zh-CN" sz="2800" i="1" dirty="0"/>
              <a:t>p</a:t>
            </a:r>
            <a:r>
              <a:rPr lang="en-US" altLang="zh-CN" sz="2800" dirty="0"/>
              <a:t>(</a:t>
            </a:r>
            <a:r>
              <a:rPr lang="zh-CN" altLang="zh-CN" sz="2800" dirty="0"/>
              <a:t>交流时</a:t>
            </a:r>
            <a:r>
              <a:rPr lang="en-US" altLang="zh-CN" sz="2800" dirty="0"/>
              <a:t>)</a:t>
            </a:r>
            <a:r>
              <a:rPr lang="zh-CN" altLang="zh-CN" sz="2800" dirty="0"/>
              <a:t>表示</a:t>
            </a:r>
            <a:endParaRPr lang="zh-CN" altLang="en-US" sz="2800" dirty="0"/>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xmlns="" val="2474015565"/>
              </p:ext>
            </p:extLst>
          </p:nvPr>
        </p:nvGraphicFramePr>
        <p:xfrm>
          <a:off x="2627784" y="3356992"/>
          <a:ext cx="1368152" cy="1091848"/>
        </p:xfrm>
        <a:graphic>
          <a:graphicData uri="http://schemas.openxmlformats.org/presentationml/2006/ole">
            <p:oleObj spid="_x0000_s21613" name="Equation" r:id="rId3" imgW="495000" imgH="393480" progId="Equation.DSMT4">
              <p:embed/>
            </p:oleObj>
          </a:graphicData>
        </a:graphic>
      </p:graphicFrame>
      <p:sp>
        <p:nvSpPr>
          <p:cNvPr id="1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组合 1"/>
          <p:cNvGrpSpPr/>
          <p:nvPr/>
        </p:nvGrpSpPr>
        <p:grpSpPr>
          <a:xfrm>
            <a:off x="511762" y="4391527"/>
            <a:ext cx="8236701" cy="1565830"/>
            <a:chOff x="511762" y="4391527"/>
            <a:chExt cx="8236701" cy="1565830"/>
          </a:xfrm>
        </p:grpSpPr>
        <p:sp>
          <p:nvSpPr>
            <p:cNvPr id="13" name="矩形 12"/>
            <p:cNvSpPr/>
            <p:nvPr/>
          </p:nvSpPr>
          <p:spPr>
            <a:xfrm>
              <a:off x="555982" y="4391527"/>
              <a:ext cx="7848872" cy="523220"/>
            </a:xfrm>
            <a:prstGeom prst="rect">
              <a:avLst/>
            </a:prstGeom>
          </p:spPr>
          <p:txBody>
            <a:bodyPr wrap="square">
              <a:spAutoFit/>
            </a:bodyPr>
            <a:lstStyle/>
            <a:p>
              <a:r>
                <a:rPr lang="zh-CN" altLang="en-US" sz="2800" b="1" dirty="0" smtClean="0"/>
                <a:t>     功</a:t>
              </a:r>
              <a:r>
                <a:rPr lang="zh-CN" altLang="zh-CN" sz="2800" b="1" dirty="0" smtClean="0"/>
                <a:t>率</a:t>
              </a:r>
              <a:r>
                <a:rPr lang="zh-CN" altLang="zh-CN" sz="2800" b="1" dirty="0"/>
                <a:t>的单位是</a:t>
              </a:r>
              <a:r>
                <a:rPr lang="zh-CN" altLang="zh-CN" sz="2800" b="1" dirty="0">
                  <a:solidFill>
                    <a:srgbClr val="FF0000"/>
                  </a:solidFill>
                </a:rPr>
                <a:t>瓦</a:t>
              </a:r>
              <a:r>
                <a:rPr lang="en-US" altLang="zh-CN" sz="2800" b="1" dirty="0">
                  <a:solidFill>
                    <a:srgbClr val="FF0000"/>
                  </a:solidFill>
                </a:rPr>
                <a:t>[</a:t>
              </a:r>
              <a:r>
                <a:rPr lang="zh-CN" altLang="zh-CN" sz="2800" b="1" dirty="0">
                  <a:solidFill>
                    <a:srgbClr val="FF0000"/>
                  </a:solidFill>
                </a:rPr>
                <a:t>特</a:t>
              </a:r>
              <a:r>
                <a:rPr lang="en-US" altLang="zh-CN" sz="2800" b="1" dirty="0">
                  <a:solidFill>
                    <a:srgbClr val="FF0000"/>
                  </a:solidFill>
                </a:rPr>
                <a:t>]</a:t>
              </a:r>
              <a:r>
                <a:rPr lang="zh-CN" altLang="zh-CN" sz="2800" b="1" dirty="0"/>
                <a:t>，简称</a:t>
              </a:r>
              <a:r>
                <a:rPr lang="zh-CN" altLang="zh-CN" sz="2800" b="1" dirty="0">
                  <a:solidFill>
                    <a:srgbClr val="FF0000"/>
                  </a:solidFill>
                </a:rPr>
                <a:t>瓦</a:t>
              </a:r>
              <a:r>
                <a:rPr lang="en-US" altLang="zh-CN" sz="2800" b="1" dirty="0"/>
                <a:t>(</a:t>
              </a:r>
              <a:r>
                <a:rPr lang="zh-CN" altLang="zh-CN" sz="2800" b="1" dirty="0"/>
                <a:t>用字母</a:t>
              </a:r>
              <a:r>
                <a:rPr lang="en-US" altLang="zh-CN" sz="2800" b="1" dirty="0">
                  <a:solidFill>
                    <a:srgbClr val="FF0000"/>
                  </a:solidFill>
                </a:rPr>
                <a:t>W</a:t>
              </a:r>
              <a:r>
                <a:rPr lang="zh-CN" altLang="zh-CN" sz="2800" dirty="0"/>
                <a:t>来表示</a:t>
              </a:r>
              <a:r>
                <a:rPr lang="en-US" altLang="zh-CN" sz="2800" dirty="0"/>
                <a:t>)</a:t>
              </a:r>
              <a:r>
                <a:rPr lang="zh-CN" altLang="zh-CN" sz="2800" dirty="0" smtClean="0"/>
                <a:t>，</a:t>
              </a:r>
              <a:endParaRPr lang="zh-CN" altLang="en-US" sz="2800" dirty="0"/>
            </a:p>
          </p:txBody>
        </p:sp>
        <p:graphicFrame>
          <p:nvGraphicFramePr>
            <p:cNvPr id="15" name="对象 14"/>
            <p:cNvGraphicFramePr>
              <a:graphicFrameLocks noChangeAspect="1"/>
            </p:cNvGraphicFramePr>
            <p:nvPr>
              <p:extLst>
                <p:ext uri="{D42A27DB-BD31-4B8C-83A1-F6EECF244321}">
                  <p14:modId xmlns:p14="http://schemas.microsoft.com/office/powerpoint/2010/main" xmlns="" val="511028794"/>
                </p:ext>
              </p:extLst>
            </p:nvPr>
          </p:nvGraphicFramePr>
          <p:xfrm>
            <a:off x="555982" y="4914747"/>
            <a:ext cx="1736789" cy="484891"/>
          </p:xfrm>
          <a:graphic>
            <a:graphicData uri="http://schemas.openxmlformats.org/presentationml/2006/ole">
              <p:oleObj spid="_x0000_s21614" name="Equation" r:id="rId4" imgW="621221" imgH="177492" progId="Equation.DSMT4">
                <p:embed/>
              </p:oleObj>
            </a:graphicData>
          </a:graphic>
        </p:graphicFrame>
        <p:sp>
          <p:nvSpPr>
            <p:cNvPr id="16" name="矩形 15"/>
            <p:cNvSpPr/>
            <p:nvPr/>
          </p:nvSpPr>
          <p:spPr>
            <a:xfrm>
              <a:off x="511762" y="5434137"/>
              <a:ext cx="8236701" cy="523220"/>
            </a:xfrm>
            <a:prstGeom prst="rect">
              <a:avLst/>
            </a:prstGeom>
          </p:spPr>
          <p:txBody>
            <a:bodyPr wrap="square">
              <a:spAutoFit/>
            </a:bodyPr>
            <a:lstStyle/>
            <a:p>
              <a:r>
                <a:rPr lang="en-US" altLang="zh-CN" sz="2800" dirty="0" smtClean="0"/>
                <a:t>     </a:t>
              </a:r>
              <a:r>
                <a:rPr lang="zh-CN" altLang="zh-CN" sz="2800" dirty="0" smtClean="0"/>
                <a:t>功率</a:t>
              </a:r>
              <a:r>
                <a:rPr lang="zh-CN" altLang="zh-CN" sz="2800" dirty="0"/>
                <a:t>的单位还有千瓦</a:t>
              </a:r>
              <a:r>
                <a:rPr lang="en-US" altLang="zh-CN" sz="2800" dirty="0"/>
                <a:t>(kW)</a:t>
              </a:r>
              <a:r>
                <a:rPr lang="zh-CN" altLang="zh-CN" sz="2800" dirty="0"/>
                <a:t>，毫瓦</a:t>
              </a:r>
              <a:r>
                <a:rPr lang="en-US" altLang="zh-CN" sz="2800" dirty="0"/>
                <a:t>(</a:t>
              </a:r>
              <a:r>
                <a:rPr lang="en-US" altLang="zh-CN" sz="2800" dirty="0" err="1"/>
                <a:t>mW</a:t>
              </a:r>
              <a:r>
                <a:rPr lang="en-US" altLang="zh-CN" sz="2800" dirty="0"/>
                <a:t>)</a:t>
              </a:r>
              <a:r>
                <a:rPr lang="zh-CN" altLang="zh-CN" sz="2800" dirty="0"/>
                <a:t>，微瓦</a:t>
              </a:r>
              <a:r>
                <a:rPr lang="en-US" altLang="zh-CN" sz="2800" dirty="0"/>
                <a:t>(µW)</a:t>
              </a:r>
              <a:endParaRPr lang="zh-CN" altLang="en-US" sz="2800" dirty="0"/>
            </a:p>
          </p:txBody>
        </p:sp>
      </p:grpSp>
    </p:spTree>
    <p:extLst>
      <p:ext uri="{BB962C8B-B14F-4D97-AF65-F5344CB8AC3E}">
        <p14:creationId xmlns:p14="http://schemas.microsoft.com/office/powerpoint/2010/main" xmlns="" val="3759893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4F267FD9-BB6E-4937-A2CB-2D8803BBA62E}" type="datetime1">
              <a:rPr lang="zh-CN" altLang="en-US" smtClean="0">
                <a:solidFill>
                  <a:prstClr val="black">
                    <a:tint val="75000"/>
                  </a:prstClr>
                </a:solidFill>
              </a:rPr>
              <a:pPr>
                <a:defRPr/>
              </a:pPr>
              <a:t>2018/5/29</a:t>
            </a:fld>
            <a:endParaRPr lang="en-US" dirty="0">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158D813D-5EB4-4279-B09C-477A10D42AE0}" type="slidenum">
              <a:rPr lang="en-US" smtClean="0">
                <a:solidFill>
                  <a:prstClr val="black">
                    <a:tint val="75000"/>
                  </a:prstClr>
                </a:solidFill>
              </a:rPr>
              <a:pPr>
                <a:defRPr/>
              </a:pPr>
              <a:t>19</a:t>
            </a:fld>
            <a:endParaRPr lang="en-US">
              <a:solidFill>
                <a:prstClr val="black">
                  <a:tint val="75000"/>
                </a:prstClr>
              </a:solidFill>
            </a:endParaRPr>
          </a:p>
        </p:txBody>
      </p:sp>
      <p:grpSp>
        <p:nvGrpSpPr>
          <p:cNvPr id="2" name="组合 1"/>
          <p:cNvGrpSpPr/>
          <p:nvPr/>
        </p:nvGrpSpPr>
        <p:grpSpPr>
          <a:xfrm>
            <a:off x="179512" y="871390"/>
            <a:ext cx="8784976" cy="1499026"/>
            <a:chOff x="179512" y="871390"/>
            <a:chExt cx="8784976" cy="1499026"/>
          </a:xfrm>
        </p:grpSpPr>
        <p:sp>
          <p:nvSpPr>
            <p:cNvPr id="5" name="Rectangle 2"/>
            <p:cNvSpPr>
              <a:spLocks noChangeArrowheads="1"/>
            </p:cNvSpPr>
            <p:nvPr/>
          </p:nvSpPr>
          <p:spPr bwMode="auto">
            <a:xfrm>
              <a:off x="179512" y="871390"/>
              <a:ext cx="8784976" cy="138499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如果功率的单位是千瓦</a:t>
              </a:r>
              <a:r>
                <a:rPr kumimoji="0" lang="en-US" altLang="zh-CN" sz="28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(kW)</a:t>
              </a:r>
              <a:r>
                <a:rPr kumimoji="0" lang="zh-CN" altLang="en-US"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，时间的单位是小时</a:t>
              </a:r>
              <a:r>
                <a:rPr kumimoji="0" lang="en-US" altLang="zh-CN" sz="28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(h)</a:t>
              </a:r>
              <a:r>
                <a:rPr kumimoji="0" lang="zh-CN" altLang="en-US"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，电能的单位就是千瓦小时</a:t>
              </a:r>
              <a:r>
                <a:rPr kumimoji="0" lang="en-US" altLang="zh-CN" sz="28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a:t>
              </a:r>
              <a:r>
                <a:rPr kumimoji="0" lang="en-US" altLang="zh-CN" sz="2800" b="0" i="0" u="none" strike="noStrike" cap="none" normalizeH="0" baseline="0" dirty="0" err="1" smtClean="0">
                  <a:ln>
                    <a:noFill/>
                  </a:ln>
                  <a:solidFill>
                    <a:schemeClr val="tx1"/>
                  </a:solidFill>
                  <a:effectLst/>
                  <a:latin typeface="Arial" pitchFamily="34" charset="0"/>
                  <a:ea typeface="宋体" pitchFamily="2" charset="-122"/>
                  <a:cs typeface="Times New Roman" pitchFamily="18" charset="0"/>
                </a:rPr>
                <a:t>kW·h</a:t>
              </a:r>
              <a:r>
                <a:rPr kumimoji="0" lang="en-US" altLang="zh-CN" sz="28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a:t>
              </a:r>
              <a:r>
                <a:rPr kumimoji="0" lang="zh-CN" altLang="en-US"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8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1</a:t>
              </a:r>
              <a:r>
                <a:rPr kumimoji="0" lang="zh-CN" altLang="en-US"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千瓦小时就是常说的</a:t>
              </a:r>
              <a:r>
                <a:rPr kumimoji="0" lang="en-US" altLang="zh-CN" sz="28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1</a:t>
              </a:r>
              <a:r>
                <a:rPr kumimoji="0" lang="zh-CN" altLang="en-US"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度电。</a:t>
              </a:r>
              <a:endParaRPr kumimoji="0" lang="zh-CN" altLang="en-US" sz="2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graphicFrame>
          <p:nvGraphicFramePr>
            <p:cNvPr id="6" name="对象 5"/>
            <p:cNvGraphicFramePr>
              <a:graphicFrameLocks noChangeAspect="1"/>
            </p:cNvGraphicFramePr>
            <p:nvPr>
              <p:extLst>
                <p:ext uri="{D42A27DB-BD31-4B8C-83A1-F6EECF244321}">
                  <p14:modId xmlns:p14="http://schemas.microsoft.com/office/powerpoint/2010/main" xmlns="" val="3193969230"/>
                </p:ext>
              </p:extLst>
            </p:nvPr>
          </p:nvGraphicFramePr>
          <p:xfrm>
            <a:off x="2200265" y="1844824"/>
            <a:ext cx="5252055" cy="525592"/>
          </p:xfrm>
          <a:graphic>
            <a:graphicData uri="http://schemas.openxmlformats.org/presentationml/2006/ole">
              <p:oleObj spid="_x0000_s22735" name="Equation" r:id="rId3" imgW="2286000" imgH="228600" progId="Equation.DSMT4">
                <p:embed/>
              </p:oleObj>
            </a:graphicData>
          </a:graphic>
        </p:graphicFrame>
      </p:grpSp>
      <p:sp>
        <p:nvSpPr>
          <p:cNvPr id="7" name="Rectangle 3"/>
          <p:cNvSpPr>
            <a:spLocks noChangeArrowheads="1"/>
          </p:cNvSpPr>
          <p:nvPr/>
        </p:nvSpPr>
        <p:spPr bwMode="auto">
          <a:xfrm>
            <a:off x="0" y="6858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8" name="矩形 7"/>
          <p:cNvSpPr/>
          <p:nvPr/>
        </p:nvSpPr>
        <p:spPr>
          <a:xfrm>
            <a:off x="518559" y="2538482"/>
            <a:ext cx="6288901" cy="523220"/>
          </a:xfrm>
          <a:prstGeom prst="rect">
            <a:avLst/>
          </a:prstGeom>
        </p:spPr>
        <p:txBody>
          <a:bodyPr wrap="none">
            <a:spAutoFit/>
          </a:bodyPr>
          <a:lstStyle/>
          <a:p>
            <a:r>
              <a:rPr lang="zh-CN" altLang="zh-CN" sz="2800" dirty="0"/>
              <a:t>电流电压的参考方向为</a:t>
            </a:r>
            <a:r>
              <a:rPr lang="zh-CN" altLang="zh-CN" sz="2800" dirty="0">
                <a:solidFill>
                  <a:srgbClr val="FF0000"/>
                </a:solidFill>
              </a:rPr>
              <a:t>关联参考方向</a:t>
            </a:r>
            <a:r>
              <a:rPr lang="zh-CN" altLang="zh-CN" sz="2800" dirty="0"/>
              <a:t>时</a:t>
            </a:r>
            <a:endParaRPr lang="zh-CN" altLang="en-US" sz="2800" dirty="0"/>
          </a:p>
        </p:txBody>
      </p:sp>
      <p:grpSp>
        <p:nvGrpSpPr>
          <p:cNvPr id="18" name="组合 17"/>
          <p:cNvGrpSpPr/>
          <p:nvPr/>
        </p:nvGrpSpPr>
        <p:grpSpPr>
          <a:xfrm>
            <a:off x="1130300" y="3213100"/>
            <a:ext cx="4959350" cy="863600"/>
            <a:chOff x="1130300" y="3213100"/>
            <a:chExt cx="4959350" cy="863600"/>
          </a:xfrm>
        </p:grpSpPr>
        <p:graphicFrame>
          <p:nvGraphicFramePr>
            <p:cNvPr id="9" name="对象 8"/>
            <p:cNvGraphicFramePr>
              <a:graphicFrameLocks noChangeAspect="1"/>
            </p:cNvGraphicFramePr>
            <p:nvPr>
              <p:extLst>
                <p:ext uri="{D42A27DB-BD31-4B8C-83A1-F6EECF244321}">
                  <p14:modId xmlns:p14="http://schemas.microsoft.com/office/powerpoint/2010/main" xmlns="" val="2238673892"/>
                </p:ext>
              </p:extLst>
            </p:nvPr>
          </p:nvGraphicFramePr>
          <p:xfrm>
            <a:off x="1130300" y="3500438"/>
            <a:ext cx="1339850" cy="439737"/>
          </p:xfrm>
          <a:graphic>
            <a:graphicData uri="http://schemas.openxmlformats.org/presentationml/2006/ole">
              <p:oleObj spid="_x0000_s22736" name="Equation" r:id="rId4" imgW="609480" imgH="203040" progId="Equation.DSMT4">
                <p:embed/>
              </p:oleObj>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xmlns="" val="1225930989"/>
                </p:ext>
              </p:extLst>
            </p:nvPr>
          </p:nvGraphicFramePr>
          <p:xfrm>
            <a:off x="3417888" y="3213100"/>
            <a:ext cx="2671762" cy="863600"/>
          </p:xfrm>
          <a:graphic>
            <a:graphicData uri="http://schemas.openxmlformats.org/presentationml/2006/ole">
              <p:oleObj spid="_x0000_s22737" name="Equation" r:id="rId5" imgW="1218960" imgH="393480" progId="Equation.DSMT4">
                <p:embed/>
              </p:oleObj>
            </a:graphicData>
          </a:graphic>
        </p:graphicFrame>
      </p:grpSp>
      <p:sp>
        <p:nvSpPr>
          <p:cNvPr id="11" name="Rectangle 6"/>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7"/>
          <p:cNvSpPr>
            <a:spLocks noChangeArrowheads="1"/>
          </p:cNvSpPr>
          <p:nvPr/>
        </p:nvSpPr>
        <p:spPr bwMode="auto">
          <a:xfrm>
            <a:off x="0" y="655638"/>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3" name="Rectangle 8"/>
          <p:cNvSpPr>
            <a:spLocks noChangeArrowheads="1"/>
          </p:cNvSpPr>
          <p:nvPr/>
        </p:nvSpPr>
        <p:spPr bwMode="auto">
          <a:xfrm>
            <a:off x="0" y="104457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4" name="矩形 13"/>
          <p:cNvSpPr/>
          <p:nvPr/>
        </p:nvSpPr>
        <p:spPr>
          <a:xfrm>
            <a:off x="519978" y="4077072"/>
            <a:ext cx="6932342" cy="523220"/>
          </a:xfrm>
          <a:prstGeom prst="rect">
            <a:avLst/>
          </a:prstGeom>
        </p:spPr>
        <p:txBody>
          <a:bodyPr wrap="square">
            <a:spAutoFit/>
          </a:bodyPr>
          <a:lstStyle/>
          <a:p>
            <a:pPr lvl="0"/>
            <a:r>
              <a:rPr lang="zh-CN" altLang="zh-CN" sz="2800" dirty="0">
                <a:solidFill>
                  <a:prstClr val="black"/>
                </a:solidFill>
              </a:rPr>
              <a:t>电流电压的参考方向</a:t>
            </a:r>
            <a:r>
              <a:rPr lang="zh-CN" altLang="zh-CN" sz="2800" dirty="0" smtClean="0">
                <a:solidFill>
                  <a:prstClr val="black"/>
                </a:solidFill>
              </a:rPr>
              <a:t>为</a:t>
            </a:r>
            <a:r>
              <a:rPr lang="zh-CN" altLang="en-US" sz="2800" dirty="0" smtClean="0">
                <a:solidFill>
                  <a:prstClr val="black"/>
                </a:solidFill>
              </a:rPr>
              <a:t>非</a:t>
            </a:r>
            <a:r>
              <a:rPr lang="zh-CN" altLang="zh-CN" sz="2800" dirty="0" smtClean="0">
                <a:solidFill>
                  <a:srgbClr val="FF0000"/>
                </a:solidFill>
              </a:rPr>
              <a:t>关联</a:t>
            </a:r>
            <a:r>
              <a:rPr lang="zh-CN" altLang="zh-CN" sz="2800" dirty="0">
                <a:solidFill>
                  <a:srgbClr val="FF0000"/>
                </a:solidFill>
              </a:rPr>
              <a:t>参考方向</a:t>
            </a:r>
            <a:r>
              <a:rPr lang="zh-CN" altLang="zh-CN" sz="2800" dirty="0">
                <a:solidFill>
                  <a:prstClr val="black"/>
                </a:solidFill>
              </a:rPr>
              <a:t>时</a:t>
            </a:r>
            <a:endParaRPr lang="zh-CN" altLang="en-US" sz="2800" dirty="0">
              <a:solidFill>
                <a:prstClr val="black"/>
              </a:solidFill>
            </a:endParaRPr>
          </a:p>
        </p:txBody>
      </p:sp>
      <p:sp>
        <p:nvSpPr>
          <p:cNvPr id="15"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 name="对象 15"/>
          <p:cNvGraphicFramePr>
            <a:graphicFrameLocks noChangeAspect="1"/>
          </p:cNvGraphicFramePr>
          <p:nvPr>
            <p:extLst>
              <p:ext uri="{D42A27DB-BD31-4B8C-83A1-F6EECF244321}">
                <p14:modId xmlns:p14="http://schemas.microsoft.com/office/powerpoint/2010/main" xmlns="" val="4062833225"/>
              </p:ext>
            </p:extLst>
          </p:nvPr>
        </p:nvGraphicFramePr>
        <p:xfrm>
          <a:off x="3237658" y="4600292"/>
          <a:ext cx="1346310" cy="434293"/>
        </p:xfrm>
        <a:graphic>
          <a:graphicData uri="http://schemas.openxmlformats.org/presentationml/2006/ole">
            <p:oleObj spid="_x0000_s22738" name="Equation" r:id="rId6" imgW="558720" imgH="177480" progId="Equation.DSMT4">
              <p:embed/>
            </p:oleObj>
          </a:graphicData>
        </a:graphic>
      </p:graphicFrame>
      <p:sp>
        <p:nvSpPr>
          <p:cNvPr id="17" name="矩形 16"/>
          <p:cNvSpPr/>
          <p:nvPr/>
        </p:nvSpPr>
        <p:spPr>
          <a:xfrm>
            <a:off x="519978" y="5065017"/>
            <a:ext cx="8228486" cy="1323439"/>
          </a:xfrm>
          <a:prstGeom prst="rect">
            <a:avLst/>
          </a:prstGeom>
        </p:spPr>
        <p:txBody>
          <a:bodyPr wrap="square">
            <a:spAutoFit/>
          </a:bodyPr>
          <a:lstStyle/>
          <a:p>
            <a:r>
              <a:rPr lang="zh-CN" altLang="en-US" sz="2000" dirty="0" smtClean="0"/>
              <a:t>    无论用哪个公式计算，若</a:t>
            </a:r>
            <a:r>
              <a:rPr lang="zh-CN" altLang="en-US" sz="2000" dirty="0"/>
              <a:t>计算结果为 </a:t>
            </a:r>
            <a:r>
              <a:rPr lang="en-US" altLang="zh-CN" sz="2000" dirty="0" smtClean="0">
                <a:solidFill>
                  <a:srgbClr val="FF0000"/>
                </a:solidFill>
              </a:rPr>
              <a:t>P&gt;0</a:t>
            </a:r>
            <a:r>
              <a:rPr lang="en-US" altLang="zh-CN" sz="2000" dirty="0" smtClean="0"/>
              <a:t>,</a:t>
            </a:r>
            <a:r>
              <a:rPr lang="zh-CN" altLang="en-US" sz="2000" dirty="0" smtClean="0"/>
              <a:t>则</a:t>
            </a:r>
            <a:r>
              <a:rPr lang="zh-CN" altLang="en-US" sz="2000" dirty="0"/>
              <a:t>表明该元件</a:t>
            </a:r>
            <a:r>
              <a:rPr lang="en-US" altLang="zh-CN" sz="2000" dirty="0"/>
              <a:t>(</a:t>
            </a:r>
            <a:r>
              <a:rPr lang="zh-CN" altLang="en-US" sz="2000" dirty="0"/>
              <a:t>或一段电路</a:t>
            </a:r>
            <a:r>
              <a:rPr lang="en-US" altLang="zh-CN" sz="2000" dirty="0"/>
              <a:t>)</a:t>
            </a:r>
            <a:r>
              <a:rPr lang="zh-CN" altLang="en-US" sz="2000" dirty="0"/>
              <a:t>确实是从外电路</a:t>
            </a:r>
            <a:r>
              <a:rPr lang="zh-CN" altLang="en-US" sz="2000" dirty="0">
                <a:solidFill>
                  <a:srgbClr val="FF0000"/>
                </a:solidFill>
              </a:rPr>
              <a:t>吸收能量</a:t>
            </a:r>
            <a:r>
              <a:rPr lang="zh-CN" altLang="en-US" sz="2000" dirty="0"/>
              <a:t>，即消耗电能，那么这元件应该是</a:t>
            </a:r>
            <a:r>
              <a:rPr lang="zh-CN" altLang="en-US" sz="2000" dirty="0">
                <a:solidFill>
                  <a:srgbClr val="FF0000"/>
                </a:solidFill>
              </a:rPr>
              <a:t>负载</a:t>
            </a:r>
            <a:r>
              <a:rPr lang="zh-CN" altLang="en-US" sz="2000" dirty="0"/>
              <a:t>；若 </a:t>
            </a:r>
            <a:r>
              <a:rPr lang="en-US" altLang="zh-CN" sz="2000" dirty="0" smtClean="0">
                <a:solidFill>
                  <a:srgbClr val="FF0000"/>
                </a:solidFill>
              </a:rPr>
              <a:t>P&lt;0</a:t>
            </a:r>
            <a:r>
              <a:rPr lang="zh-CN" altLang="en-US" sz="2000" dirty="0" smtClean="0"/>
              <a:t>，</a:t>
            </a:r>
            <a:r>
              <a:rPr lang="zh-CN" altLang="en-US" sz="2000" dirty="0"/>
              <a:t>则表明该元件</a:t>
            </a:r>
            <a:r>
              <a:rPr lang="en-US" altLang="zh-CN" sz="2000" dirty="0"/>
              <a:t>(</a:t>
            </a:r>
            <a:r>
              <a:rPr lang="zh-CN" altLang="en-US" sz="2000" dirty="0"/>
              <a:t>或一段电路</a:t>
            </a:r>
            <a:r>
              <a:rPr lang="en-US" altLang="zh-CN" sz="2000" dirty="0"/>
              <a:t>)</a:t>
            </a:r>
            <a:r>
              <a:rPr lang="zh-CN" altLang="en-US" sz="2000" dirty="0"/>
              <a:t>实际上是向外电路</a:t>
            </a:r>
            <a:r>
              <a:rPr lang="zh-CN" altLang="en-US" sz="2000" dirty="0">
                <a:solidFill>
                  <a:srgbClr val="FF0000"/>
                </a:solidFill>
              </a:rPr>
              <a:t>提供能量</a:t>
            </a:r>
            <a:r>
              <a:rPr lang="zh-CN" altLang="en-US" sz="2000" dirty="0"/>
              <a:t>，即发出功率的，这一元件</a:t>
            </a:r>
            <a:r>
              <a:rPr lang="en-US" altLang="zh-CN" sz="2000" dirty="0"/>
              <a:t>(</a:t>
            </a:r>
            <a:r>
              <a:rPr lang="zh-CN" altLang="en-US" sz="2000" dirty="0"/>
              <a:t>或一段电路</a:t>
            </a:r>
            <a:r>
              <a:rPr lang="en-US" altLang="zh-CN" sz="2000" dirty="0"/>
              <a:t>)</a:t>
            </a:r>
            <a:r>
              <a:rPr lang="zh-CN" altLang="en-US" sz="2000" dirty="0"/>
              <a:t>应该是</a:t>
            </a:r>
            <a:r>
              <a:rPr lang="zh-CN" altLang="en-US" sz="2000" dirty="0">
                <a:solidFill>
                  <a:srgbClr val="FF0000"/>
                </a:solidFill>
              </a:rPr>
              <a:t>电源</a:t>
            </a:r>
          </a:p>
        </p:txBody>
      </p:sp>
    </p:spTree>
    <p:extLst>
      <p:ext uri="{BB962C8B-B14F-4D97-AF65-F5344CB8AC3E}">
        <p14:creationId xmlns:p14="http://schemas.microsoft.com/office/powerpoint/2010/main" xmlns="" val="1070089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hlinkClick r:id="" action="ppaction://noaction"/>
          </p:cNvPr>
          <p:cNvSpPr>
            <a:spLocks noChangeArrowheads="1"/>
          </p:cNvSpPr>
          <p:nvPr/>
        </p:nvSpPr>
        <p:spPr bwMode="auto">
          <a:xfrm>
            <a:off x="1295400" y="2466975"/>
            <a:ext cx="4724400" cy="523875"/>
          </a:xfrm>
          <a:prstGeom prst="rect">
            <a:avLst/>
          </a:prstGeom>
          <a:noFill/>
          <a:ln w="9525">
            <a:noFill/>
            <a:miter lim="800000"/>
            <a:headEnd/>
            <a:tailEnd/>
          </a:ln>
          <a:effectLst/>
        </p:spPr>
        <p:txBody>
          <a:bodyPr>
            <a:spAutoFit/>
          </a:bodyPr>
          <a:lstStyle/>
          <a:p>
            <a:pPr fontAlgn="base">
              <a:spcBef>
                <a:spcPct val="50000"/>
              </a:spcBef>
              <a:spcAft>
                <a:spcPct val="0"/>
              </a:spcAft>
              <a:defRPr/>
            </a:pPr>
            <a:r>
              <a:rPr kumimoji="1" lang="en-US" altLang="zh-CN" sz="2800" b="1" dirty="0" smtClean="0">
                <a:solidFill>
                  <a:prstClr val="black"/>
                </a:solidFill>
                <a:effectLst>
                  <a:outerShdw blurRad="38100" dist="38100" dir="2700000" algn="tl">
                    <a:srgbClr val="C0C0C0"/>
                  </a:outerShdw>
                </a:effectLst>
                <a:latin typeface="Times New Roman" pitchFamily="18" charset="0"/>
              </a:rPr>
              <a:t>1.2  </a:t>
            </a:r>
            <a:r>
              <a:rPr kumimoji="1" lang="zh-CN" altLang="en-US" sz="2800" b="1" dirty="0" smtClean="0">
                <a:solidFill>
                  <a:prstClr val="black"/>
                </a:solidFill>
                <a:effectLst>
                  <a:outerShdw blurRad="38100" dist="38100" dir="2700000" algn="tl">
                    <a:srgbClr val="C0C0C0"/>
                  </a:outerShdw>
                </a:effectLst>
                <a:latin typeface="Times New Roman" pitchFamily="18" charset="0"/>
              </a:rPr>
              <a:t>物理量及其参考方向</a:t>
            </a:r>
            <a:endParaRPr kumimoji="1" lang="zh-CN" altLang="en-US" sz="2800" b="1" dirty="0">
              <a:solidFill>
                <a:prstClr val="black"/>
              </a:solidFill>
              <a:effectLst>
                <a:outerShdw blurRad="38100" dist="38100" dir="2700000" algn="tl">
                  <a:srgbClr val="C0C0C0"/>
                </a:outerShdw>
              </a:effectLst>
              <a:latin typeface="Times New Roman" pitchFamily="18" charset="0"/>
            </a:endParaRPr>
          </a:p>
        </p:txBody>
      </p:sp>
      <p:sp>
        <p:nvSpPr>
          <p:cNvPr id="77827" name="Rectangle 3">
            <a:hlinkClick r:id="" action="ppaction://noaction"/>
          </p:cNvPr>
          <p:cNvSpPr>
            <a:spLocks noChangeArrowheads="1"/>
          </p:cNvSpPr>
          <p:nvPr/>
        </p:nvSpPr>
        <p:spPr bwMode="auto">
          <a:xfrm>
            <a:off x="1295400" y="3052763"/>
            <a:ext cx="5181600" cy="523875"/>
          </a:xfrm>
          <a:prstGeom prst="rect">
            <a:avLst/>
          </a:prstGeom>
          <a:noFill/>
          <a:ln w="9525">
            <a:noFill/>
            <a:miter lim="800000"/>
            <a:headEnd/>
            <a:tailEnd/>
          </a:ln>
          <a:effectLst/>
        </p:spPr>
        <p:txBody>
          <a:bodyPr>
            <a:spAutoFit/>
          </a:bodyPr>
          <a:lstStyle/>
          <a:p>
            <a:pPr fontAlgn="base">
              <a:spcBef>
                <a:spcPct val="50000"/>
              </a:spcBef>
              <a:spcAft>
                <a:spcPct val="0"/>
              </a:spcAft>
              <a:defRPr/>
            </a:pPr>
            <a:r>
              <a:rPr kumimoji="1" lang="en-US" altLang="zh-CN" sz="2800" b="1" dirty="0" smtClean="0">
                <a:solidFill>
                  <a:prstClr val="black"/>
                </a:solidFill>
                <a:effectLst>
                  <a:outerShdw blurRad="38100" dist="38100" dir="2700000" algn="tl">
                    <a:srgbClr val="C0C0C0"/>
                  </a:outerShdw>
                </a:effectLst>
                <a:latin typeface="Times New Roman" pitchFamily="18" charset="0"/>
              </a:rPr>
              <a:t>1.3  </a:t>
            </a:r>
            <a:r>
              <a:rPr kumimoji="1" lang="zh-CN" altLang="en-US" sz="2800" b="1" dirty="0" smtClean="0">
                <a:solidFill>
                  <a:prstClr val="black"/>
                </a:solidFill>
                <a:effectLst>
                  <a:outerShdw blurRad="38100" dist="38100" dir="2700000" algn="tl">
                    <a:srgbClr val="C0C0C0"/>
                  </a:outerShdw>
                </a:effectLst>
                <a:latin typeface="Times New Roman" pitchFamily="18" charset="0"/>
              </a:rPr>
              <a:t>电阻元件与欧姆定律</a:t>
            </a:r>
            <a:endParaRPr kumimoji="1" lang="zh-CN" altLang="en-US" sz="2800" b="1" dirty="0">
              <a:solidFill>
                <a:prstClr val="black"/>
              </a:solidFill>
              <a:effectLst>
                <a:outerShdw blurRad="38100" dist="38100" dir="2700000" algn="tl">
                  <a:srgbClr val="C0C0C0"/>
                </a:outerShdw>
              </a:effectLst>
              <a:latin typeface="Times New Roman" pitchFamily="18" charset="0"/>
            </a:endParaRPr>
          </a:p>
        </p:txBody>
      </p:sp>
      <p:sp>
        <p:nvSpPr>
          <p:cNvPr id="77828" name="Rectangle 4">
            <a:hlinkClick r:id="" action="ppaction://noaction"/>
          </p:cNvPr>
          <p:cNvSpPr>
            <a:spLocks noChangeArrowheads="1"/>
          </p:cNvSpPr>
          <p:nvPr/>
        </p:nvSpPr>
        <p:spPr bwMode="auto">
          <a:xfrm>
            <a:off x="1295400" y="3624263"/>
            <a:ext cx="6781800" cy="523875"/>
          </a:xfrm>
          <a:prstGeom prst="rect">
            <a:avLst/>
          </a:prstGeom>
          <a:noFill/>
          <a:ln w="9525">
            <a:noFill/>
            <a:miter lim="800000"/>
            <a:headEnd/>
            <a:tailEnd/>
          </a:ln>
          <a:effectLst/>
        </p:spPr>
        <p:txBody>
          <a:bodyPr>
            <a:spAutoFit/>
          </a:bodyPr>
          <a:lstStyle/>
          <a:p>
            <a:pPr fontAlgn="base">
              <a:spcBef>
                <a:spcPct val="50000"/>
              </a:spcBef>
              <a:spcAft>
                <a:spcPct val="0"/>
              </a:spcAft>
              <a:defRPr/>
            </a:pPr>
            <a:r>
              <a:rPr kumimoji="1" lang="en-US" altLang="zh-CN" sz="2800" b="1" dirty="0" smtClean="0">
                <a:solidFill>
                  <a:prstClr val="black"/>
                </a:solidFill>
                <a:effectLst>
                  <a:outerShdw blurRad="38100" dist="38100" dir="2700000" algn="tl">
                    <a:srgbClr val="C0C0C0"/>
                  </a:outerShdw>
                </a:effectLst>
                <a:latin typeface="Times New Roman" pitchFamily="18" charset="0"/>
              </a:rPr>
              <a:t>1.4  </a:t>
            </a:r>
            <a:r>
              <a:rPr kumimoji="1" lang="zh-CN" altLang="en-US" sz="2800" b="1" dirty="0" smtClean="0">
                <a:solidFill>
                  <a:prstClr val="black"/>
                </a:solidFill>
                <a:effectLst>
                  <a:outerShdw blurRad="38100" dist="38100" dir="2700000" algn="tl">
                    <a:srgbClr val="C0C0C0"/>
                  </a:outerShdw>
                </a:effectLst>
                <a:latin typeface="Times New Roman" pitchFamily="18" charset="0"/>
              </a:rPr>
              <a:t>电源元件</a:t>
            </a:r>
            <a:endParaRPr kumimoji="1" lang="zh-CN" altLang="en-US" sz="2800" b="1" dirty="0">
              <a:solidFill>
                <a:prstClr val="black"/>
              </a:solidFill>
              <a:effectLst>
                <a:outerShdw blurRad="38100" dist="38100" dir="2700000" algn="tl">
                  <a:srgbClr val="C0C0C0"/>
                </a:outerShdw>
              </a:effectLst>
              <a:latin typeface="Times New Roman" pitchFamily="18" charset="0"/>
            </a:endParaRPr>
          </a:p>
        </p:txBody>
      </p:sp>
      <p:sp>
        <p:nvSpPr>
          <p:cNvPr id="77830" name="Rectangle 6">
            <a:hlinkClick r:id="" action="ppaction://noaction"/>
          </p:cNvPr>
          <p:cNvSpPr>
            <a:spLocks noChangeArrowheads="1"/>
          </p:cNvSpPr>
          <p:nvPr/>
        </p:nvSpPr>
        <p:spPr bwMode="auto">
          <a:xfrm>
            <a:off x="1295400" y="4210050"/>
            <a:ext cx="5867400" cy="523875"/>
          </a:xfrm>
          <a:prstGeom prst="rect">
            <a:avLst/>
          </a:prstGeom>
          <a:noFill/>
          <a:ln w="9525">
            <a:noFill/>
            <a:miter lim="800000"/>
            <a:headEnd/>
            <a:tailEnd/>
          </a:ln>
          <a:effectLst/>
        </p:spPr>
        <p:txBody>
          <a:bodyPr>
            <a:spAutoFit/>
          </a:bodyPr>
          <a:lstStyle/>
          <a:p>
            <a:pPr fontAlgn="base">
              <a:spcBef>
                <a:spcPct val="50000"/>
              </a:spcBef>
              <a:spcAft>
                <a:spcPct val="0"/>
              </a:spcAft>
              <a:defRPr/>
            </a:pPr>
            <a:r>
              <a:rPr kumimoji="1" lang="en-US" altLang="zh-CN" sz="2800" b="1" dirty="0" smtClean="0">
                <a:solidFill>
                  <a:prstClr val="black"/>
                </a:solidFill>
                <a:effectLst>
                  <a:outerShdw blurRad="38100" dist="38100" dir="2700000" algn="tl">
                    <a:srgbClr val="C0C0C0"/>
                  </a:outerShdw>
                </a:effectLst>
                <a:latin typeface="Times New Roman" pitchFamily="18" charset="0"/>
              </a:rPr>
              <a:t>1.5  </a:t>
            </a:r>
            <a:r>
              <a:rPr kumimoji="1" lang="zh-CN" altLang="en-US" sz="2800" b="1" dirty="0" smtClean="0">
                <a:solidFill>
                  <a:prstClr val="black"/>
                </a:solidFill>
                <a:effectLst>
                  <a:outerShdw blurRad="38100" dist="38100" dir="2700000" algn="tl">
                    <a:srgbClr val="C0C0C0"/>
                  </a:outerShdw>
                </a:effectLst>
                <a:latin typeface="Times New Roman" pitchFamily="18" charset="0"/>
              </a:rPr>
              <a:t>基尔霍夫定律</a:t>
            </a:r>
            <a:endParaRPr kumimoji="1" lang="zh-CN" altLang="en-US" sz="2800" b="1" dirty="0">
              <a:solidFill>
                <a:prstClr val="black"/>
              </a:solidFill>
              <a:effectLst>
                <a:outerShdw blurRad="38100" dist="38100" dir="2700000" algn="tl">
                  <a:srgbClr val="C0C0C0"/>
                </a:outerShdw>
              </a:effectLst>
              <a:latin typeface="Times New Roman" pitchFamily="18" charset="0"/>
            </a:endParaRPr>
          </a:p>
        </p:txBody>
      </p:sp>
      <p:sp>
        <p:nvSpPr>
          <p:cNvPr id="77831" name="Rectangle 7">
            <a:hlinkClick r:id="" action="ppaction://noaction"/>
          </p:cNvPr>
          <p:cNvSpPr>
            <a:spLocks noChangeArrowheads="1"/>
          </p:cNvSpPr>
          <p:nvPr/>
        </p:nvSpPr>
        <p:spPr bwMode="auto">
          <a:xfrm>
            <a:off x="1285461" y="1943100"/>
            <a:ext cx="6400800" cy="523875"/>
          </a:xfrm>
          <a:prstGeom prst="rect">
            <a:avLst/>
          </a:prstGeom>
          <a:noFill/>
          <a:ln w="9525">
            <a:noFill/>
            <a:miter lim="800000"/>
            <a:headEnd/>
            <a:tailEnd/>
          </a:ln>
          <a:effectLst/>
        </p:spPr>
        <p:txBody>
          <a:bodyPr>
            <a:spAutoFit/>
          </a:bodyPr>
          <a:lstStyle/>
          <a:p>
            <a:pPr fontAlgn="base">
              <a:spcBef>
                <a:spcPct val="50000"/>
              </a:spcBef>
              <a:spcAft>
                <a:spcPct val="0"/>
              </a:spcAft>
              <a:defRPr/>
            </a:pPr>
            <a:r>
              <a:rPr kumimoji="1" lang="en-US" altLang="zh-CN" sz="2800" b="1" dirty="0" smtClean="0">
                <a:solidFill>
                  <a:prstClr val="black"/>
                </a:solidFill>
                <a:effectLst>
                  <a:outerShdw blurRad="38100" dist="38100" dir="2700000" algn="tl">
                    <a:srgbClr val="C0C0C0"/>
                  </a:outerShdw>
                </a:effectLst>
                <a:latin typeface="Times New Roman" pitchFamily="18" charset="0"/>
              </a:rPr>
              <a:t>1.1  </a:t>
            </a:r>
            <a:r>
              <a:rPr kumimoji="1" lang="zh-CN" altLang="en-US" sz="2800" b="1" dirty="0" smtClean="0">
                <a:solidFill>
                  <a:prstClr val="black"/>
                </a:solidFill>
                <a:effectLst>
                  <a:outerShdw blurRad="38100" dist="38100" dir="2700000" algn="tl">
                    <a:srgbClr val="C0C0C0"/>
                  </a:outerShdw>
                </a:effectLst>
                <a:latin typeface="Times New Roman" pitchFamily="18" charset="0"/>
              </a:rPr>
              <a:t>电路模型</a:t>
            </a:r>
            <a:endParaRPr kumimoji="1" lang="zh-CN" altLang="en-US" sz="2800" b="1" dirty="0">
              <a:solidFill>
                <a:prstClr val="black"/>
              </a:solidFill>
              <a:effectLst>
                <a:outerShdw blurRad="38100" dist="38100" dir="2700000" algn="tl">
                  <a:srgbClr val="C0C0C0"/>
                </a:outerShdw>
              </a:effectLst>
              <a:latin typeface="Times New Roman" pitchFamily="18" charset="0"/>
            </a:endParaRPr>
          </a:p>
        </p:txBody>
      </p:sp>
      <p:sp>
        <p:nvSpPr>
          <p:cNvPr id="18441" name="Text Box 9"/>
          <p:cNvSpPr txBox="1">
            <a:spLocks noChangeArrowheads="1"/>
          </p:cNvSpPr>
          <p:nvPr/>
        </p:nvSpPr>
        <p:spPr bwMode="auto">
          <a:xfrm>
            <a:off x="2393156" y="5589588"/>
            <a:ext cx="3671887" cy="523875"/>
          </a:xfrm>
          <a:prstGeom prst="rect">
            <a:avLst/>
          </a:prstGeom>
          <a:solidFill>
            <a:srgbClr val="FFCC99"/>
          </a:solidFill>
          <a:ln>
            <a:noFill/>
          </a:ln>
          <a:extLs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fontAlgn="base" hangingPunct="1">
              <a:spcBef>
                <a:spcPct val="50000"/>
              </a:spcBef>
              <a:spcAft>
                <a:spcPct val="0"/>
              </a:spcAft>
              <a:buFontTx/>
              <a:buNone/>
            </a:pPr>
            <a:r>
              <a:rPr kumimoji="1" lang="zh-CN" altLang="en-US" sz="2800" b="1" dirty="0" smtClean="0">
                <a:solidFill>
                  <a:prstClr val="black"/>
                </a:solidFill>
                <a:latin typeface="Times New Roman" pitchFamily="18" charset="0"/>
              </a:rPr>
              <a:t>习题</a:t>
            </a:r>
            <a:r>
              <a:rPr kumimoji="1" lang="en-US" altLang="zh-CN" sz="2800" b="1" dirty="0" smtClean="0">
                <a:solidFill>
                  <a:prstClr val="black"/>
                </a:solidFill>
                <a:latin typeface="Times New Roman" pitchFamily="18" charset="0"/>
              </a:rPr>
              <a:t>:</a:t>
            </a:r>
          </a:p>
        </p:txBody>
      </p:sp>
      <p:sp>
        <p:nvSpPr>
          <p:cNvPr id="2" name="日期占位符 1"/>
          <p:cNvSpPr>
            <a:spLocks noGrp="1"/>
          </p:cNvSpPr>
          <p:nvPr>
            <p:ph type="dt" sz="quarter" idx="10"/>
          </p:nvPr>
        </p:nvSpPr>
        <p:spPr/>
        <p:txBody>
          <a:bodyPr/>
          <a:lstStyle/>
          <a:p>
            <a:pPr>
              <a:defRPr/>
            </a:pPr>
            <a:fld id="{DA7DFF53-B6AD-4245-A806-B405FF830A50}" type="datetime1">
              <a:rPr lang="zh-CN" altLang="en-US">
                <a:solidFill>
                  <a:prstClr val="black">
                    <a:tint val="75000"/>
                  </a:prstClr>
                </a:solidFill>
              </a:rPr>
              <a:pPr>
                <a:defRPr/>
              </a:pPr>
              <a:t>2018/5/29</a:t>
            </a:fld>
            <a:endParaRPr lang="en-US" dirty="0">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D5377DC5-F4C0-4B66-819E-FF569F414E6E}" type="slidenum">
              <a:rPr lang="en-US">
                <a:solidFill>
                  <a:prstClr val="black">
                    <a:tint val="75000"/>
                  </a:prstClr>
                </a:solidFill>
              </a:rPr>
              <a:pPr>
                <a:defRPr/>
              </a:pPr>
              <a:t>2</a:t>
            </a:fld>
            <a:endParaRPr lang="en-US" dirty="0">
              <a:solidFill>
                <a:prstClr val="black">
                  <a:tint val="75000"/>
                </a:prstClr>
              </a:solidFill>
            </a:endParaRPr>
          </a:p>
        </p:txBody>
      </p:sp>
      <p:sp>
        <p:nvSpPr>
          <p:cNvPr id="12" name="Rectangle 16"/>
          <p:cNvSpPr>
            <a:spLocks noChangeArrowheads="1"/>
          </p:cNvSpPr>
          <p:nvPr/>
        </p:nvSpPr>
        <p:spPr bwMode="gray">
          <a:xfrm>
            <a:off x="0" y="836712"/>
            <a:ext cx="9144000" cy="576064"/>
          </a:xfrm>
          <a:prstGeom prst="rect">
            <a:avLst/>
          </a:prstGeom>
          <a:gradFill rotWithShape="1">
            <a:gsLst>
              <a:gs pos="0">
                <a:schemeClr val="tx2">
                  <a:lumMod val="60000"/>
                  <a:lumOff val="40000"/>
                </a:schemeClr>
              </a:gs>
              <a:gs pos="100000">
                <a:srgbClr val="FFC000"/>
              </a:gs>
            </a:gsLst>
            <a:lin ang="0" scaled="1"/>
          </a:gradFill>
          <a:ln w="9525">
            <a:noFill/>
            <a:miter lim="800000"/>
            <a:headEnd/>
            <a:tailEnd/>
          </a:ln>
          <a:effectLst/>
        </p:spPr>
        <p:txBody>
          <a:bodyPr wrap="none" anchor="ctr"/>
          <a:lstStyle/>
          <a:p>
            <a:pPr algn="ctr" fontAlgn="base">
              <a:spcBef>
                <a:spcPct val="0"/>
              </a:spcBef>
              <a:spcAft>
                <a:spcPct val="0"/>
              </a:spcAft>
              <a:defRPr/>
            </a:pPr>
            <a:r>
              <a:rPr kumimoji="1" lang="zh-CN" altLang="en-US" sz="4000" b="1" dirty="0" smtClean="0">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rPr>
              <a:t>第</a:t>
            </a:r>
            <a:r>
              <a:rPr kumimoji="1" lang="en-US" altLang="zh-CN" sz="4000" b="1" dirty="0" smtClean="0">
                <a:solidFill>
                  <a:srgbClr val="FF0000"/>
                </a:solidFill>
                <a:effectLst>
                  <a:outerShdw blurRad="38100" dist="38100" dir="2700000" algn="tl">
                    <a:srgbClr val="C0C0C0"/>
                  </a:outerShdw>
                </a:effectLst>
                <a:latin typeface="Times New Roman" pitchFamily="18" charset="0"/>
                <a:ea typeface="华文新魏" panose="02010800040101010101" pitchFamily="2" charset="-122"/>
                <a:cs typeface="Times New Roman" panose="02020603050405020304" pitchFamily="18" charset="0"/>
              </a:rPr>
              <a:t>1</a:t>
            </a:r>
            <a:r>
              <a:rPr kumimoji="1" lang="zh-CN" altLang="en-US" sz="4000" b="1" dirty="0" smtClean="0">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rPr>
              <a:t>章 电路基础知识</a:t>
            </a:r>
            <a:endParaRPr kumimoji="1" lang="zh-CN" altLang="en-US" sz="4000" b="1" dirty="0">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xmlns="" val="30183024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4F267FD9-BB6E-4937-A2CB-2D8803BBA62E}" type="datetime1">
              <a:rPr lang="zh-CN" altLang="en-US" smtClean="0">
                <a:solidFill>
                  <a:prstClr val="black">
                    <a:tint val="75000"/>
                  </a:prstClr>
                </a:solidFill>
              </a:rPr>
              <a:pPr>
                <a:defRPr/>
              </a:pPr>
              <a:t>2018/5/29</a:t>
            </a:fld>
            <a:endParaRPr lang="en-US" dirty="0">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158D813D-5EB4-4279-B09C-477A10D42AE0}" type="slidenum">
              <a:rPr lang="en-US" smtClean="0">
                <a:solidFill>
                  <a:prstClr val="black">
                    <a:tint val="75000"/>
                  </a:prstClr>
                </a:solidFill>
              </a:rPr>
              <a:pPr>
                <a:defRPr/>
              </a:pPr>
              <a:t>20</a:t>
            </a:fld>
            <a:endParaRPr lang="en-US">
              <a:solidFill>
                <a:prstClr val="black">
                  <a:tint val="75000"/>
                </a:prstClr>
              </a:solidFill>
            </a:endParaRPr>
          </a:p>
        </p:txBody>
      </p:sp>
      <p:sp>
        <p:nvSpPr>
          <p:cNvPr id="5" name="矩形 4"/>
          <p:cNvSpPr/>
          <p:nvPr/>
        </p:nvSpPr>
        <p:spPr>
          <a:xfrm>
            <a:off x="467544" y="717202"/>
            <a:ext cx="8208912" cy="1384995"/>
          </a:xfrm>
          <a:prstGeom prst="rect">
            <a:avLst/>
          </a:prstGeom>
        </p:spPr>
        <p:txBody>
          <a:bodyPr wrap="square">
            <a:spAutoFit/>
          </a:bodyPr>
          <a:lstStyle/>
          <a:p>
            <a:r>
              <a:rPr lang="en-US" altLang="zh-CN" sz="2800" b="1" dirty="0" smtClean="0"/>
              <a:t>     </a:t>
            </a:r>
            <a:r>
              <a:rPr lang="zh-CN" altLang="zh-CN" sz="2800" dirty="0" smtClean="0"/>
              <a:t>所有</a:t>
            </a:r>
            <a:r>
              <a:rPr lang="zh-CN" altLang="zh-CN" sz="2800" dirty="0"/>
              <a:t>元件接收的功率的总和为零，即在电路里面任何时候电源发出的功率都等于负载得到的功率，这个结论叫做</a:t>
            </a:r>
            <a:r>
              <a:rPr lang="en-US" altLang="zh-CN" sz="2800" dirty="0"/>
              <a:t>“</a:t>
            </a:r>
            <a:r>
              <a:rPr lang="zh-CN" altLang="zh-CN" sz="2800" dirty="0">
                <a:solidFill>
                  <a:srgbClr val="FF0000"/>
                </a:solidFill>
              </a:rPr>
              <a:t>电路的功率平衡</a:t>
            </a:r>
            <a:r>
              <a:rPr lang="en-US" altLang="zh-CN" sz="2800" dirty="0"/>
              <a:t>’’</a:t>
            </a:r>
            <a:r>
              <a:rPr lang="zh-CN" altLang="zh-CN" sz="2800" dirty="0"/>
              <a:t>。</a:t>
            </a:r>
          </a:p>
        </p:txBody>
      </p:sp>
      <p:graphicFrame>
        <p:nvGraphicFramePr>
          <p:cNvPr id="8" name="对象 7"/>
          <p:cNvGraphicFramePr>
            <a:graphicFrameLocks noChangeAspect="1"/>
          </p:cNvGraphicFramePr>
          <p:nvPr>
            <p:extLst>
              <p:ext uri="{D42A27DB-BD31-4B8C-83A1-F6EECF244321}">
                <p14:modId xmlns:p14="http://schemas.microsoft.com/office/powerpoint/2010/main" xmlns="" val="3571383492"/>
              </p:ext>
            </p:extLst>
          </p:nvPr>
        </p:nvGraphicFramePr>
        <p:xfrm>
          <a:off x="2267744" y="5589240"/>
          <a:ext cx="1560608" cy="576064"/>
        </p:xfrm>
        <a:graphic>
          <a:graphicData uri="http://schemas.openxmlformats.org/presentationml/2006/ole">
            <p:oleObj spid="_x0000_s23770" name="Equation" r:id="rId3" imgW="469800" imgH="177480" progId="Equation.DSMT4">
              <p:embed/>
            </p:oleObj>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xmlns="" val="878370360"/>
              </p:ext>
            </p:extLst>
          </p:nvPr>
        </p:nvGraphicFramePr>
        <p:xfrm>
          <a:off x="4572000" y="5571893"/>
          <a:ext cx="2936330" cy="576065"/>
        </p:xfrm>
        <a:graphic>
          <a:graphicData uri="http://schemas.openxmlformats.org/presentationml/2006/ole">
            <p:oleObj spid="_x0000_s23771" name="Equation" r:id="rId4" imgW="1168200" imgH="228600" progId="Equation.DSMT4">
              <p:embed/>
            </p:oleObj>
          </a:graphicData>
        </a:graphic>
      </p:graphicFrame>
      <p:grpSp>
        <p:nvGrpSpPr>
          <p:cNvPr id="2" name="组合 1"/>
          <p:cNvGrpSpPr/>
          <p:nvPr/>
        </p:nvGrpSpPr>
        <p:grpSpPr>
          <a:xfrm>
            <a:off x="167139" y="2708920"/>
            <a:ext cx="8208912" cy="2304256"/>
            <a:chOff x="167139" y="2708920"/>
            <a:chExt cx="8208912" cy="2304256"/>
          </a:xfrm>
        </p:grpSpPr>
        <p:graphicFrame>
          <p:nvGraphicFramePr>
            <p:cNvPr id="6" name="对象 5"/>
            <p:cNvGraphicFramePr>
              <a:graphicFrameLocks noChangeAspect="1"/>
            </p:cNvGraphicFramePr>
            <p:nvPr>
              <p:extLst>
                <p:ext uri="{D42A27DB-BD31-4B8C-83A1-F6EECF244321}">
                  <p14:modId xmlns:p14="http://schemas.microsoft.com/office/powerpoint/2010/main" xmlns="" val="2066067292"/>
                </p:ext>
              </p:extLst>
            </p:nvPr>
          </p:nvGraphicFramePr>
          <p:xfrm>
            <a:off x="2123728" y="4329810"/>
            <a:ext cx="1425757" cy="648072"/>
          </p:xfrm>
          <a:graphic>
            <a:graphicData uri="http://schemas.openxmlformats.org/presentationml/2006/ole">
              <p:oleObj spid="_x0000_s23772" name="Equation" r:id="rId5" imgW="419040" imgH="190440" progId="Equation.DSMT4">
                <p:embed/>
              </p:oleObj>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xmlns="" val="986451922"/>
                </p:ext>
              </p:extLst>
            </p:nvPr>
          </p:nvGraphicFramePr>
          <p:xfrm>
            <a:off x="3995936" y="4149080"/>
            <a:ext cx="2018774" cy="864096"/>
          </p:xfrm>
          <a:graphic>
            <a:graphicData uri="http://schemas.openxmlformats.org/presentationml/2006/ole">
              <p:oleObj spid="_x0000_s23773" name="Equation" r:id="rId6" imgW="838080" imgH="355320" progId="Equation.DSMT4">
                <p:embed/>
              </p:oleObj>
            </a:graphicData>
          </a:graphic>
        </p:graphicFrame>
        <p:sp>
          <p:nvSpPr>
            <p:cNvPr id="10" name="Rectangle 5"/>
            <p:cNvSpPr>
              <a:spLocks noChangeArrowheads="1"/>
            </p:cNvSpPr>
            <p:nvPr/>
          </p:nvSpPr>
          <p:spPr bwMode="auto">
            <a:xfrm>
              <a:off x="167139" y="2708920"/>
              <a:ext cx="8208912" cy="18158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在</a:t>
              </a:r>
              <a:r>
                <a:rPr kumimoji="0" lang="en-US" altLang="zh-CN" sz="2800" b="0" i="1"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t</a:t>
              </a:r>
              <a:r>
                <a:rPr kumimoji="0" lang="en-US" altLang="zh-CN" sz="2800" b="0" i="0" u="none" strike="noStrike" cap="none" normalizeH="0" baseline="-30000" dirty="0" smtClean="0">
                  <a:ln>
                    <a:noFill/>
                  </a:ln>
                  <a:solidFill>
                    <a:schemeClr val="tx1"/>
                  </a:solidFill>
                  <a:effectLst/>
                  <a:latin typeface="Arial" pitchFamily="34" charset="0"/>
                  <a:ea typeface="宋体" pitchFamily="2" charset="-122"/>
                  <a:cs typeface="Times New Roman" pitchFamily="18" charset="0"/>
                </a:rPr>
                <a:t>1</a:t>
              </a:r>
              <a:r>
                <a:rPr kumimoji="0" lang="zh-CN" altLang="en-US"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到</a:t>
              </a:r>
              <a:r>
                <a:rPr kumimoji="0" lang="en-US" altLang="zh-CN" sz="2800" b="0" i="1"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t</a:t>
              </a:r>
              <a:r>
                <a:rPr kumimoji="0" lang="en-US" altLang="zh-CN" sz="2800" b="0" i="0" u="none" strike="noStrike" cap="none" normalizeH="0" baseline="-30000" dirty="0" smtClean="0">
                  <a:ln>
                    <a:noFill/>
                  </a:ln>
                  <a:solidFill>
                    <a:schemeClr val="tx1"/>
                  </a:solidFill>
                  <a:effectLst/>
                  <a:latin typeface="Arial" pitchFamily="34" charset="0"/>
                  <a:ea typeface="宋体" pitchFamily="2" charset="-122"/>
                  <a:cs typeface="Times New Roman" pitchFamily="18" charset="0"/>
                </a:rPr>
                <a:t>2</a:t>
              </a:r>
              <a:r>
                <a:rPr kumimoji="0" lang="zh-CN" altLang="en-US"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时间段内，电压电流是关联参考方向时，该段电路或一个元件接收或发出的电能量为：</a:t>
              </a:r>
              <a:endParaRPr kumimoji="0" lang="zh-CN" altLang="en-US" sz="2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en-US"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zh-CN" altLang="en-US" sz="28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交流时功率、能量用小写字母</a:t>
              </a:r>
              <a:r>
                <a:rPr kumimoji="0" lang="en-US" altLang="zh-CN" sz="2800" b="0" i="1" u="none" strike="noStrike" cap="none" normalizeH="0" baseline="0" dirty="0" smtClean="0">
                  <a:ln>
                    <a:noFill/>
                  </a:ln>
                  <a:solidFill>
                    <a:srgbClr val="FF0000"/>
                  </a:solidFill>
                  <a:effectLst/>
                  <a:latin typeface="Arial" pitchFamily="34" charset="0"/>
                  <a:ea typeface="宋体" pitchFamily="2" charset="-122"/>
                  <a:cs typeface="Times New Roman" pitchFamily="18" charset="0"/>
                </a:rPr>
                <a:t>p</a:t>
              </a:r>
              <a:r>
                <a:rPr kumimoji="0" lang="zh-CN" altLang="en-US" sz="2800" b="0" i="1"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a:t>
              </a:r>
              <a:r>
                <a:rPr kumimoji="0" lang="en-US" altLang="zh-CN" sz="2800" b="0" i="1" u="none" strike="noStrike" cap="none" normalizeH="0" baseline="0" dirty="0" smtClean="0">
                  <a:ln>
                    <a:noFill/>
                  </a:ln>
                  <a:solidFill>
                    <a:srgbClr val="FF0000"/>
                  </a:solidFill>
                  <a:effectLst/>
                  <a:latin typeface="Arial" pitchFamily="34" charset="0"/>
                  <a:ea typeface="宋体" pitchFamily="2" charset="-122"/>
                  <a:cs typeface="Times New Roman" pitchFamily="18" charset="0"/>
                </a:rPr>
                <a:t>w</a:t>
              </a:r>
              <a:r>
                <a:rPr kumimoji="0" lang="zh-CN" altLang="en-US"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表示：</a:t>
              </a:r>
              <a:endPar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lang="en-US" altLang="zh-CN" sz="2800" dirty="0">
                  <a:latin typeface="Times New Roman" pitchFamily="18" charset="0"/>
                  <a:ea typeface="宋体" pitchFamily="2" charset="-122"/>
                  <a:cs typeface="Times New Roman" pitchFamily="18" charset="0"/>
                </a:rPr>
                <a:t> </a:t>
              </a:r>
              <a:r>
                <a:rPr lang="en-US" altLang="zh-CN" sz="2800" dirty="0" smtClean="0">
                  <a:latin typeface="Times New Roman" pitchFamily="18" charset="0"/>
                  <a:ea typeface="宋体" pitchFamily="2" charset="-122"/>
                  <a:cs typeface="Times New Roman" pitchFamily="18" charset="0"/>
                </a:rPr>
                <a:t>  </a:t>
              </a:r>
              <a:endParaRPr kumimoji="0" lang="zh-CN" altLang="en-US" sz="2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grpSp>
      <p:sp>
        <p:nvSpPr>
          <p:cNvPr id="11" name="Rectangle 6"/>
          <p:cNvSpPr>
            <a:spLocks noChangeArrowheads="1"/>
          </p:cNvSpPr>
          <p:nvPr/>
        </p:nvSpPr>
        <p:spPr bwMode="auto">
          <a:xfrm>
            <a:off x="0" y="6477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zh-CN"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2" name="Rectangle 7"/>
          <p:cNvSpPr>
            <a:spLocks noChangeArrowheads="1"/>
          </p:cNvSpPr>
          <p:nvPr/>
        </p:nvSpPr>
        <p:spPr bwMode="auto">
          <a:xfrm>
            <a:off x="440161" y="5013176"/>
            <a:ext cx="8208912"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zh-CN" altLang="en-US" sz="28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直流时功率、能量用大写字母</a:t>
            </a:r>
            <a:r>
              <a:rPr kumimoji="0" lang="en-US" altLang="zh-CN" sz="2800" b="0" i="1"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P</a:t>
            </a:r>
            <a:r>
              <a:rPr kumimoji="0" lang="zh-CN" altLang="en-US" sz="2800" b="0" i="1"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a:t>
            </a:r>
            <a:r>
              <a:rPr kumimoji="0" lang="en-US" altLang="zh-CN" sz="2800" b="0" i="1"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W</a:t>
            </a:r>
            <a:r>
              <a:rPr kumimoji="0" lang="zh-CN" altLang="en-US"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表示：</a:t>
            </a:r>
            <a:endParaRPr kumimoji="0" lang="zh-CN" altLang="en-US" sz="2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3" name="Rectangle 8"/>
          <p:cNvSpPr>
            <a:spLocks noChangeArrowheads="1"/>
          </p:cNvSpPr>
          <p:nvPr/>
        </p:nvSpPr>
        <p:spPr bwMode="auto">
          <a:xfrm>
            <a:off x="0" y="14097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4" name="Rectangle 9"/>
          <p:cNvSpPr>
            <a:spLocks noChangeArrowheads="1"/>
          </p:cNvSpPr>
          <p:nvPr/>
        </p:nvSpPr>
        <p:spPr bwMode="auto">
          <a:xfrm>
            <a:off x="0" y="14097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6" name="Rectangle 3"/>
          <p:cNvSpPr>
            <a:spLocks noChangeArrowheads="1"/>
          </p:cNvSpPr>
          <p:nvPr/>
        </p:nvSpPr>
        <p:spPr bwMode="auto">
          <a:xfrm>
            <a:off x="614874" y="2102197"/>
            <a:ext cx="1175322" cy="523220"/>
          </a:xfrm>
          <a:prstGeom prst="rect">
            <a:avLst/>
          </a:prstGeom>
          <a:noFill/>
          <a:ln w="9525">
            <a:noFill/>
            <a:miter lim="800000"/>
            <a:headEnd/>
            <a:tailEnd/>
          </a:ln>
          <a:effectLst/>
        </p:spPr>
        <p:txBody>
          <a:bodyPr wrap="none">
            <a:spAutoFit/>
          </a:bodyPr>
          <a:lstStyle/>
          <a:p>
            <a:pPr fontAlgn="base">
              <a:spcBef>
                <a:spcPct val="0"/>
              </a:spcBef>
              <a:spcAft>
                <a:spcPct val="0"/>
              </a:spcAft>
              <a:defRPr/>
            </a:pPr>
            <a:r>
              <a:rPr kumimoji="1" lang="en-US" altLang="zh-CN" sz="2800" b="1" dirty="0" smtClean="0">
                <a:solidFill>
                  <a:srgbClr val="CC0000"/>
                </a:solidFill>
                <a:effectLst>
                  <a:outerShdw blurRad="38100" dist="38100" dir="2700000" algn="tl">
                    <a:srgbClr val="C0C0C0"/>
                  </a:outerShdw>
                </a:effectLst>
                <a:latin typeface="Times New Roman" pitchFamily="18" charset="0"/>
              </a:rPr>
              <a:t>2.</a:t>
            </a:r>
            <a:r>
              <a:rPr kumimoji="1" lang="zh-CN" altLang="en-US" sz="2800" b="1" dirty="0" smtClean="0">
                <a:solidFill>
                  <a:srgbClr val="CC0000"/>
                </a:solidFill>
                <a:effectLst>
                  <a:outerShdw blurRad="38100" dist="38100" dir="2700000" algn="tl">
                    <a:srgbClr val="C0C0C0"/>
                  </a:outerShdw>
                </a:effectLst>
                <a:latin typeface="Times New Roman" pitchFamily="18" charset="0"/>
              </a:rPr>
              <a:t>电能</a:t>
            </a:r>
            <a:endParaRPr kumimoji="1" lang="zh-CN" altLang="en-US" sz="2800" b="1" dirty="0">
              <a:solidFill>
                <a:srgbClr val="CC0000"/>
              </a:solidFill>
              <a:effectLst>
                <a:outerShdw blurRad="38100" dist="38100" dir="2700000" algn="tl">
                  <a:srgbClr val="C0C0C0"/>
                </a:outerShdw>
              </a:effectLst>
              <a:latin typeface="Times New Roman" pitchFamily="18" charset="0"/>
            </a:endParaRPr>
          </a:p>
        </p:txBody>
      </p:sp>
    </p:spTree>
    <p:extLst>
      <p:ext uri="{BB962C8B-B14F-4D97-AF65-F5344CB8AC3E}">
        <p14:creationId xmlns:p14="http://schemas.microsoft.com/office/powerpoint/2010/main" xmlns="" val="1886861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2" grpId="0"/>
      <p:bldP spid="1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4F267FD9-BB6E-4937-A2CB-2D8803BBA62E}" type="datetime1">
              <a:rPr lang="zh-CN" altLang="en-US" smtClean="0">
                <a:solidFill>
                  <a:prstClr val="black">
                    <a:tint val="75000"/>
                  </a:prstClr>
                </a:solidFill>
              </a:rPr>
              <a:pPr>
                <a:defRPr/>
              </a:pPr>
              <a:t>2018/5/29</a:t>
            </a:fld>
            <a:endParaRPr lang="en-US" dirty="0">
              <a:solidFill>
                <a:prstClr val="black">
                  <a:tint val="75000"/>
                </a:prstClr>
              </a:solidFill>
            </a:endParaRPr>
          </a:p>
        </p:txBody>
      </p:sp>
      <p:sp>
        <p:nvSpPr>
          <p:cNvPr id="4" name="灯片编号占位符 3"/>
          <p:cNvSpPr>
            <a:spLocks noGrp="1"/>
          </p:cNvSpPr>
          <p:nvPr>
            <p:ph type="sldNum" sz="quarter" idx="12"/>
          </p:nvPr>
        </p:nvSpPr>
        <p:spPr>
          <a:xfrm>
            <a:off x="6588224" y="6309320"/>
            <a:ext cx="2133600" cy="365125"/>
          </a:xfrm>
        </p:spPr>
        <p:txBody>
          <a:bodyPr/>
          <a:lstStyle/>
          <a:p>
            <a:pPr>
              <a:defRPr/>
            </a:pPr>
            <a:fld id="{158D813D-5EB4-4279-B09C-477A10D42AE0}" type="slidenum">
              <a:rPr lang="en-US" smtClean="0">
                <a:solidFill>
                  <a:prstClr val="black">
                    <a:tint val="75000"/>
                  </a:prstClr>
                </a:solidFill>
              </a:rPr>
              <a:pPr>
                <a:defRPr/>
              </a:pPr>
              <a:t>21</a:t>
            </a:fld>
            <a:endParaRPr lang="en-US" dirty="0">
              <a:solidFill>
                <a:prstClr val="black">
                  <a:tint val="75000"/>
                </a:prstClr>
              </a:solidFill>
            </a:endParaRPr>
          </a:p>
        </p:txBody>
      </p:sp>
      <p:sp>
        <p:nvSpPr>
          <p:cNvPr id="26"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584" name="Rectangle 3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4585" name="Rectangle 40"/>
          <p:cNvSpPr>
            <a:spLocks noChangeArrowheads="1"/>
          </p:cNvSpPr>
          <p:nvPr/>
        </p:nvSpPr>
        <p:spPr bwMode="auto">
          <a:xfrm>
            <a:off x="0" y="2286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4590" name="Rectangle 45"/>
          <p:cNvSpPr>
            <a:spLocks noChangeArrowheads="1"/>
          </p:cNvSpPr>
          <p:nvPr/>
        </p:nvSpPr>
        <p:spPr bwMode="auto">
          <a:xfrm>
            <a:off x="0" y="127317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4603" name="Rectangle 5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604" name="Rectangle 56"/>
          <p:cNvSpPr>
            <a:spLocks noChangeArrowheads="1"/>
          </p:cNvSpPr>
          <p:nvPr/>
        </p:nvSpPr>
        <p:spPr bwMode="auto">
          <a:xfrm>
            <a:off x="0" y="2286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4605" name="Rectangle 57"/>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nvGrpSpPr>
          <p:cNvPr id="7" name="组合 6"/>
          <p:cNvGrpSpPr/>
          <p:nvPr/>
        </p:nvGrpSpPr>
        <p:grpSpPr>
          <a:xfrm>
            <a:off x="179512" y="683404"/>
            <a:ext cx="8738729" cy="3696221"/>
            <a:chOff x="179512" y="683404"/>
            <a:chExt cx="8738729" cy="3696221"/>
          </a:xfrm>
        </p:grpSpPr>
        <p:grpSp>
          <p:nvGrpSpPr>
            <p:cNvPr id="6" name="组合 5"/>
            <p:cNvGrpSpPr/>
            <p:nvPr/>
          </p:nvGrpSpPr>
          <p:grpSpPr>
            <a:xfrm>
              <a:off x="179512" y="1205000"/>
              <a:ext cx="8738729" cy="3174625"/>
              <a:chOff x="179512" y="1205000"/>
              <a:chExt cx="8738729" cy="3174625"/>
            </a:xfrm>
          </p:grpSpPr>
          <p:graphicFrame>
            <p:nvGraphicFramePr>
              <p:cNvPr id="24594" name="对象 24593"/>
              <p:cNvGraphicFramePr>
                <a:graphicFrameLocks noChangeAspect="1"/>
              </p:cNvGraphicFramePr>
              <p:nvPr>
                <p:extLst>
                  <p:ext uri="{D42A27DB-BD31-4B8C-83A1-F6EECF244321}">
                    <p14:modId xmlns:p14="http://schemas.microsoft.com/office/powerpoint/2010/main" xmlns="" val="576238895"/>
                  </p:ext>
                </p:extLst>
              </p:nvPr>
            </p:nvGraphicFramePr>
            <p:xfrm>
              <a:off x="3275856" y="2168353"/>
              <a:ext cx="288353" cy="936103"/>
            </p:xfrm>
            <a:graphic>
              <a:graphicData uri="http://schemas.openxmlformats.org/presentationml/2006/ole">
                <p:oleObj spid="_x0000_s25346" name="Equation" r:id="rId3" imgW="126720" imgH="406080" progId="Equation.DSMT4">
                  <p:embed/>
                </p:oleObj>
              </a:graphicData>
            </a:graphic>
          </p:graphicFrame>
          <p:graphicFrame>
            <p:nvGraphicFramePr>
              <p:cNvPr id="24595" name="对象 24594"/>
              <p:cNvGraphicFramePr>
                <a:graphicFrameLocks noChangeAspect="1"/>
              </p:cNvGraphicFramePr>
              <p:nvPr>
                <p:extLst>
                  <p:ext uri="{D42A27DB-BD31-4B8C-83A1-F6EECF244321}">
                    <p14:modId xmlns:p14="http://schemas.microsoft.com/office/powerpoint/2010/main" xmlns="" val="2933772474"/>
                  </p:ext>
                </p:extLst>
              </p:nvPr>
            </p:nvGraphicFramePr>
            <p:xfrm>
              <a:off x="3825715" y="2132856"/>
              <a:ext cx="331308" cy="417829"/>
            </p:xfrm>
            <a:graphic>
              <a:graphicData uri="http://schemas.openxmlformats.org/presentationml/2006/ole">
                <p:oleObj spid="_x0000_s25347" name="Equation" r:id="rId4" imgW="152280" imgH="190440" progId="Equation.DSMT4">
                  <p:embed/>
                </p:oleObj>
              </a:graphicData>
            </a:graphic>
          </p:graphicFrame>
          <p:grpSp>
            <p:nvGrpSpPr>
              <p:cNvPr id="2" name="组合 1"/>
              <p:cNvGrpSpPr/>
              <p:nvPr/>
            </p:nvGrpSpPr>
            <p:grpSpPr>
              <a:xfrm>
                <a:off x="179512" y="1205000"/>
                <a:ext cx="8738729" cy="3174625"/>
                <a:chOff x="179512" y="1205000"/>
                <a:chExt cx="8738729" cy="3174625"/>
              </a:xfrm>
            </p:grpSpPr>
            <p:sp>
              <p:nvSpPr>
                <p:cNvPr id="24577" name="TextBox 24576"/>
                <p:cNvSpPr txBox="1"/>
                <p:nvPr/>
              </p:nvSpPr>
              <p:spPr>
                <a:xfrm>
                  <a:off x="575049" y="1205000"/>
                  <a:ext cx="3416320" cy="523220"/>
                </a:xfrm>
                <a:prstGeom prst="rect">
                  <a:avLst/>
                </a:prstGeom>
                <a:noFill/>
              </p:spPr>
              <p:txBody>
                <a:bodyPr wrap="none" rtlCol="0">
                  <a:spAutoFit/>
                </a:bodyPr>
                <a:lstStyle/>
                <a:p>
                  <a:r>
                    <a:rPr lang="zh-CN" altLang="en-US" sz="2800" dirty="0" smtClean="0"/>
                    <a:t>图所示为直流电路，</a:t>
                  </a:r>
                  <a:endParaRPr lang="zh-CN" altLang="en-US" sz="2800" dirty="0"/>
                </a:p>
              </p:txBody>
            </p:sp>
            <p:pic>
              <p:nvPicPr>
                <p:cNvPr id="24608" name="Picture 32"/>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5833398" y="1728221"/>
                  <a:ext cx="3084843" cy="17582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aphicFrame>
              <p:nvGraphicFramePr>
                <p:cNvPr id="24578" name="对象 24577"/>
                <p:cNvGraphicFramePr>
                  <a:graphicFrameLocks noChangeAspect="1"/>
                </p:cNvGraphicFramePr>
                <p:nvPr>
                  <p:extLst>
                    <p:ext uri="{D42A27DB-BD31-4B8C-83A1-F6EECF244321}">
                      <p14:modId xmlns:p14="http://schemas.microsoft.com/office/powerpoint/2010/main" xmlns="" val="3412991847"/>
                    </p:ext>
                  </p:extLst>
                </p:nvPr>
              </p:nvGraphicFramePr>
              <p:xfrm>
                <a:off x="3971694" y="1303816"/>
                <a:ext cx="864096" cy="370327"/>
              </p:xfrm>
              <a:graphic>
                <a:graphicData uri="http://schemas.openxmlformats.org/presentationml/2006/ole">
                  <p:oleObj spid="_x0000_s25348" name="Equation" r:id="rId6" imgW="533160" imgH="228600" progId="Equation.DSMT4">
                    <p:embed/>
                  </p:oleObj>
                </a:graphicData>
              </a:graphic>
            </p:graphicFrame>
            <p:graphicFrame>
              <p:nvGraphicFramePr>
                <p:cNvPr id="24579" name="对象 24578"/>
                <p:cNvGraphicFramePr>
                  <a:graphicFrameLocks noChangeAspect="1"/>
                </p:cNvGraphicFramePr>
                <p:nvPr>
                  <p:extLst>
                    <p:ext uri="{D42A27DB-BD31-4B8C-83A1-F6EECF244321}">
                      <p14:modId xmlns:p14="http://schemas.microsoft.com/office/powerpoint/2010/main" xmlns="" val="69946596"/>
                    </p:ext>
                  </p:extLst>
                </p:nvPr>
              </p:nvGraphicFramePr>
              <p:xfrm>
                <a:off x="5126075" y="1302863"/>
                <a:ext cx="1080120" cy="381219"/>
              </p:xfrm>
              <a:graphic>
                <a:graphicData uri="http://schemas.openxmlformats.org/presentationml/2006/ole">
                  <p:oleObj spid="_x0000_s25349" name="Equation" r:id="rId7" imgW="647640" imgH="228600" progId="Equation.DSMT4">
                    <p:embed/>
                  </p:oleObj>
                </a:graphicData>
              </a:graphic>
            </p:graphicFrame>
            <p:graphicFrame>
              <p:nvGraphicFramePr>
                <p:cNvPr id="24580" name="对象 24579"/>
                <p:cNvGraphicFramePr>
                  <a:graphicFrameLocks noChangeAspect="1"/>
                </p:cNvGraphicFramePr>
                <p:nvPr>
                  <p:extLst>
                    <p:ext uri="{D42A27DB-BD31-4B8C-83A1-F6EECF244321}">
                      <p14:modId xmlns:p14="http://schemas.microsoft.com/office/powerpoint/2010/main" xmlns="" val="2721333273"/>
                    </p:ext>
                  </p:extLst>
                </p:nvPr>
              </p:nvGraphicFramePr>
              <p:xfrm>
                <a:off x="6444208" y="1294473"/>
                <a:ext cx="913670" cy="375910"/>
              </p:xfrm>
              <a:graphic>
                <a:graphicData uri="http://schemas.openxmlformats.org/presentationml/2006/ole">
                  <p:oleObj spid="_x0000_s25350" name="Equation" r:id="rId8" imgW="558720" imgH="228600" progId="Equation.DSMT4">
                    <p:embed/>
                  </p:oleObj>
                </a:graphicData>
              </a:graphic>
            </p:graphicFrame>
            <p:graphicFrame>
              <p:nvGraphicFramePr>
                <p:cNvPr id="24581" name="对象 24580"/>
                <p:cNvGraphicFramePr>
                  <a:graphicFrameLocks noChangeAspect="1"/>
                </p:cNvGraphicFramePr>
                <p:nvPr>
                  <p:extLst>
                    <p:ext uri="{D42A27DB-BD31-4B8C-83A1-F6EECF244321}">
                      <p14:modId xmlns:p14="http://schemas.microsoft.com/office/powerpoint/2010/main" xmlns="" val="655789958"/>
                    </p:ext>
                  </p:extLst>
                </p:nvPr>
              </p:nvGraphicFramePr>
              <p:xfrm>
                <a:off x="7668344" y="1257286"/>
                <a:ext cx="913670" cy="375910"/>
              </p:xfrm>
              <a:graphic>
                <a:graphicData uri="http://schemas.openxmlformats.org/presentationml/2006/ole">
                  <p:oleObj spid="_x0000_s25351" name="Equation" r:id="rId9" imgW="558720" imgH="228600" progId="Equation.DSMT4">
                    <p:embed/>
                  </p:oleObj>
                </a:graphicData>
              </a:graphic>
            </p:graphicFrame>
            <p:graphicFrame>
              <p:nvGraphicFramePr>
                <p:cNvPr id="24582" name="对象 24581"/>
                <p:cNvGraphicFramePr>
                  <a:graphicFrameLocks noChangeAspect="1"/>
                </p:cNvGraphicFramePr>
                <p:nvPr>
                  <p:extLst>
                    <p:ext uri="{D42A27DB-BD31-4B8C-83A1-F6EECF244321}">
                      <p14:modId xmlns:p14="http://schemas.microsoft.com/office/powerpoint/2010/main" xmlns="" val="3841107834"/>
                    </p:ext>
                  </p:extLst>
                </p:nvPr>
              </p:nvGraphicFramePr>
              <p:xfrm>
                <a:off x="179512" y="1764290"/>
                <a:ext cx="1036158" cy="368566"/>
              </p:xfrm>
              <a:graphic>
                <a:graphicData uri="http://schemas.openxmlformats.org/presentationml/2006/ole">
                  <p:oleObj spid="_x0000_s25352" name="Equation" r:id="rId10" imgW="469800" imgH="164880" progId="Equation.DSMT4">
                    <p:embed/>
                  </p:oleObj>
                </a:graphicData>
              </a:graphic>
            </p:graphicFrame>
            <p:graphicFrame>
              <p:nvGraphicFramePr>
                <p:cNvPr id="24583" name="对象 24582"/>
                <p:cNvGraphicFramePr>
                  <a:graphicFrameLocks noChangeAspect="1"/>
                </p:cNvGraphicFramePr>
                <p:nvPr>
                  <p:extLst>
                    <p:ext uri="{D42A27DB-BD31-4B8C-83A1-F6EECF244321}">
                      <p14:modId xmlns:p14="http://schemas.microsoft.com/office/powerpoint/2010/main" xmlns="" val="1381176842"/>
                    </p:ext>
                  </p:extLst>
                </p:nvPr>
              </p:nvGraphicFramePr>
              <p:xfrm>
                <a:off x="1393632" y="1696169"/>
                <a:ext cx="1260139" cy="432048"/>
              </p:xfrm>
              <a:graphic>
                <a:graphicData uri="http://schemas.openxmlformats.org/presentationml/2006/ole">
                  <p:oleObj spid="_x0000_s25353" name="Equation" r:id="rId11" imgW="558558" imgH="190417" progId="Equation.DSMT4">
                    <p:embed/>
                  </p:oleObj>
                </a:graphicData>
              </a:graphic>
            </p:graphicFrame>
            <p:sp>
              <p:nvSpPr>
                <p:cNvPr id="24593" name="TextBox 24592"/>
                <p:cNvSpPr txBox="1"/>
                <p:nvPr/>
              </p:nvSpPr>
              <p:spPr>
                <a:xfrm>
                  <a:off x="562878" y="2132856"/>
                  <a:ext cx="5616624" cy="2246769"/>
                </a:xfrm>
                <a:prstGeom prst="rect">
                  <a:avLst/>
                </a:prstGeom>
                <a:noFill/>
              </p:spPr>
              <p:txBody>
                <a:bodyPr wrap="square" rtlCol="0">
                  <a:spAutoFit/>
                </a:bodyPr>
                <a:lstStyle/>
                <a:p>
                  <a:r>
                    <a:rPr lang="zh-CN" altLang="en-US" sz="2800" dirty="0" smtClean="0"/>
                    <a:t>求（</a:t>
                  </a:r>
                  <a:r>
                    <a:rPr lang="en-US" altLang="zh-CN" sz="2800" dirty="0" smtClean="0"/>
                    <a:t>1</a:t>
                  </a:r>
                  <a:r>
                    <a:rPr lang="zh-CN" altLang="en-US" sz="2800" dirty="0" smtClean="0"/>
                    <a:t>）说明电流</a:t>
                  </a:r>
                  <a:r>
                    <a:rPr lang="en-US" altLang="zh-CN" sz="2800" dirty="0" smtClean="0"/>
                    <a:t>  </a:t>
                  </a:r>
                  <a:r>
                    <a:rPr lang="zh-CN" altLang="en-US" sz="2800" dirty="0" smtClean="0"/>
                    <a:t>和</a:t>
                  </a:r>
                  <a:r>
                    <a:rPr lang="en-US" altLang="zh-CN" sz="2800" dirty="0"/>
                    <a:t> </a:t>
                  </a:r>
                  <a:r>
                    <a:rPr lang="en-US" altLang="zh-CN" sz="2800" dirty="0" smtClean="0"/>
                    <a:t>   </a:t>
                  </a:r>
                  <a:r>
                    <a:rPr lang="zh-CN" altLang="en-US" sz="2800" dirty="0" smtClean="0"/>
                    <a:t>的实际方向</a:t>
                  </a:r>
                  <a:endParaRPr lang="en-US" altLang="zh-CN" sz="2800" dirty="0" smtClean="0"/>
                </a:p>
                <a:p>
                  <a:r>
                    <a:rPr lang="en-US" altLang="zh-CN" sz="2800" dirty="0"/>
                    <a:t> </a:t>
                  </a:r>
                  <a:r>
                    <a:rPr lang="en-US" altLang="zh-CN" sz="2800" dirty="0" smtClean="0"/>
                    <a:t>    </a:t>
                  </a:r>
                  <a:r>
                    <a:rPr lang="zh-CN" altLang="en-US" sz="2800" dirty="0" smtClean="0"/>
                    <a:t>（</a:t>
                  </a:r>
                  <a:r>
                    <a:rPr lang="en-US" altLang="zh-CN" sz="2800" dirty="0" smtClean="0"/>
                    <a:t>2</a:t>
                  </a:r>
                  <a:r>
                    <a:rPr lang="zh-CN" altLang="en-US" sz="2800" dirty="0" smtClean="0"/>
                    <a:t>）各元件接收或发出的功率</a:t>
                  </a:r>
                  <a:endParaRPr lang="en-US" altLang="zh-CN" sz="2800" dirty="0" smtClean="0"/>
                </a:p>
                <a:p>
                  <a:r>
                    <a:rPr lang="en-US" altLang="zh-CN" sz="2800" dirty="0" smtClean="0"/>
                    <a:t>     ,      ,       ,     .</a:t>
                  </a:r>
                  <a:r>
                    <a:rPr lang="zh-CN" altLang="en-US" sz="2800" dirty="0" smtClean="0"/>
                    <a:t>并验证电路是否功率</a:t>
                  </a:r>
                  <a:r>
                    <a:rPr lang="zh-CN" altLang="en-US" sz="2800" dirty="0"/>
                    <a:t>平衡</a:t>
                  </a:r>
                  <a:endParaRPr lang="en-US" altLang="zh-CN" sz="2800" dirty="0" smtClean="0"/>
                </a:p>
                <a:p>
                  <a:endParaRPr lang="zh-CN" altLang="en-US" sz="2800" dirty="0"/>
                </a:p>
              </p:txBody>
            </p:sp>
            <p:graphicFrame>
              <p:nvGraphicFramePr>
                <p:cNvPr id="24596" name="对象 24595"/>
                <p:cNvGraphicFramePr>
                  <a:graphicFrameLocks noChangeAspect="1"/>
                </p:cNvGraphicFramePr>
                <p:nvPr>
                  <p:extLst>
                    <p:ext uri="{D42A27DB-BD31-4B8C-83A1-F6EECF244321}">
                      <p14:modId xmlns:p14="http://schemas.microsoft.com/office/powerpoint/2010/main" xmlns="" val="4007200304"/>
                    </p:ext>
                  </p:extLst>
                </p:nvPr>
              </p:nvGraphicFramePr>
              <p:xfrm>
                <a:off x="683568" y="2956738"/>
                <a:ext cx="360040" cy="599004"/>
              </p:xfrm>
              <a:graphic>
                <a:graphicData uri="http://schemas.openxmlformats.org/presentationml/2006/ole">
                  <p:oleObj spid="_x0000_s25354" name="Equation" r:id="rId12" imgW="152280" imgH="228600" progId="Equation.DSMT4">
                    <p:embed/>
                  </p:oleObj>
                </a:graphicData>
              </a:graphic>
            </p:graphicFrame>
            <p:graphicFrame>
              <p:nvGraphicFramePr>
                <p:cNvPr id="24609" name="对象 24608"/>
                <p:cNvGraphicFramePr>
                  <a:graphicFrameLocks noChangeAspect="1"/>
                </p:cNvGraphicFramePr>
                <p:nvPr>
                  <p:extLst>
                    <p:ext uri="{D42A27DB-BD31-4B8C-83A1-F6EECF244321}">
                      <p14:modId xmlns:p14="http://schemas.microsoft.com/office/powerpoint/2010/main" xmlns="" val="2022359999"/>
                    </p:ext>
                  </p:extLst>
                </p:nvPr>
              </p:nvGraphicFramePr>
              <p:xfrm>
                <a:off x="2483768" y="2955415"/>
                <a:ext cx="388938" cy="598488"/>
              </p:xfrm>
              <a:graphic>
                <a:graphicData uri="http://schemas.openxmlformats.org/presentationml/2006/ole">
                  <p:oleObj spid="_x0000_s25355" name="Equation" r:id="rId13" imgW="164880" imgH="228600" progId="Equation.DSMT4">
                    <p:embed/>
                  </p:oleObj>
                </a:graphicData>
              </a:graphic>
            </p:graphicFrame>
            <p:graphicFrame>
              <p:nvGraphicFramePr>
                <p:cNvPr id="24610" name="对象 24609"/>
                <p:cNvGraphicFramePr>
                  <a:graphicFrameLocks noChangeAspect="1"/>
                </p:cNvGraphicFramePr>
                <p:nvPr>
                  <p:extLst>
                    <p:ext uri="{D42A27DB-BD31-4B8C-83A1-F6EECF244321}">
                      <p14:modId xmlns:p14="http://schemas.microsoft.com/office/powerpoint/2010/main" xmlns="" val="2398029956"/>
                    </p:ext>
                  </p:extLst>
                </p:nvPr>
              </p:nvGraphicFramePr>
              <p:xfrm>
                <a:off x="1894272" y="2956996"/>
                <a:ext cx="388937" cy="598488"/>
              </p:xfrm>
              <a:graphic>
                <a:graphicData uri="http://schemas.openxmlformats.org/presentationml/2006/ole">
                  <p:oleObj spid="_x0000_s25356" name="Equation" r:id="rId14" imgW="164880" imgH="228600" progId="Equation.DSMT4">
                    <p:embed/>
                  </p:oleObj>
                </a:graphicData>
              </a:graphic>
            </p:graphicFrame>
            <p:graphicFrame>
              <p:nvGraphicFramePr>
                <p:cNvPr id="24611" name="对象 24610"/>
                <p:cNvGraphicFramePr>
                  <a:graphicFrameLocks noChangeAspect="1"/>
                </p:cNvGraphicFramePr>
                <p:nvPr>
                  <p:extLst>
                    <p:ext uri="{D42A27DB-BD31-4B8C-83A1-F6EECF244321}">
                      <p14:modId xmlns:p14="http://schemas.microsoft.com/office/powerpoint/2010/main" xmlns="" val="2440943699"/>
                    </p:ext>
                  </p:extLst>
                </p:nvPr>
              </p:nvGraphicFramePr>
              <p:xfrm>
                <a:off x="1259632" y="2956996"/>
                <a:ext cx="388938" cy="598487"/>
              </p:xfrm>
              <a:graphic>
                <a:graphicData uri="http://schemas.openxmlformats.org/presentationml/2006/ole">
                  <p:oleObj spid="_x0000_s25357" name="Equation" r:id="rId15" imgW="164880" imgH="228600" progId="Equation.DSMT4">
                    <p:embed/>
                  </p:oleObj>
                </a:graphicData>
              </a:graphic>
            </p:graphicFrame>
          </p:grpSp>
        </p:grpSp>
        <p:sp>
          <p:nvSpPr>
            <p:cNvPr id="24612" name="矩形 24611"/>
            <p:cNvSpPr/>
            <p:nvPr/>
          </p:nvSpPr>
          <p:spPr>
            <a:xfrm>
              <a:off x="467544" y="683404"/>
              <a:ext cx="1852176" cy="523220"/>
            </a:xfrm>
            <a:prstGeom prst="rect">
              <a:avLst/>
            </a:prstGeom>
          </p:spPr>
          <p:txBody>
            <a:bodyPr wrap="square">
              <a:spAutoFit/>
            </a:bodyPr>
            <a:lstStyle/>
            <a:p>
              <a:r>
                <a:rPr lang="zh-CN" altLang="zh-CN" sz="2800" b="1" dirty="0"/>
                <a:t>【例</a:t>
              </a:r>
              <a:r>
                <a:rPr lang="en-US" altLang="zh-CN" sz="2800" b="1" dirty="0"/>
                <a:t>1.2.2</a:t>
              </a:r>
              <a:r>
                <a:rPr lang="zh-CN" altLang="zh-CN" sz="2800" b="1" dirty="0"/>
                <a:t>】</a:t>
              </a:r>
              <a:endParaRPr lang="zh-CN" altLang="en-US" sz="2800" dirty="0"/>
            </a:p>
          </p:txBody>
        </p:sp>
      </p:grpSp>
      <p:sp>
        <p:nvSpPr>
          <p:cNvPr id="24613" name="矩形 24612"/>
          <p:cNvSpPr/>
          <p:nvPr/>
        </p:nvSpPr>
        <p:spPr>
          <a:xfrm>
            <a:off x="467544" y="3902571"/>
            <a:ext cx="8153943" cy="954107"/>
          </a:xfrm>
          <a:prstGeom prst="rect">
            <a:avLst/>
          </a:prstGeom>
        </p:spPr>
        <p:txBody>
          <a:bodyPr wrap="square">
            <a:spAutoFit/>
          </a:bodyPr>
          <a:lstStyle/>
          <a:p>
            <a:r>
              <a:rPr lang="zh-CN" altLang="zh-CN" sz="2800" b="1" dirty="0"/>
              <a:t>【解】</a:t>
            </a:r>
            <a:r>
              <a:rPr lang="zh-CN" altLang="zh-CN" sz="2800" dirty="0"/>
              <a:t>（</a:t>
            </a:r>
            <a:r>
              <a:rPr lang="en-US" altLang="zh-CN" sz="2800" dirty="0"/>
              <a:t>1</a:t>
            </a:r>
            <a:r>
              <a:rPr lang="zh-CN" altLang="zh-CN" sz="2800" dirty="0"/>
              <a:t>）</a:t>
            </a:r>
            <a:r>
              <a:rPr lang="en-US" altLang="zh-CN" sz="2800" i="1" dirty="0"/>
              <a:t>I</a:t>
            </a:r>
            <a:r>
              <a:rPr lang="zh-CN" altLang="zh-CN" sz="2800" dirty="0"/>
              <a:t>为正，说明实际方向和参考方向一致；</a:t>
            </a:r>
            <a:r>
              <a:rPr lang="en-US" altLang="zh-CN" sz="2800" i="1" dirty="0"/>
              <a:t>I</a:t>
            </a:r>
            <a:r>
              <a:rPr lang="en-US" altLang="zh-CN" sz="2800" dirty="0"/>
              <a:t>’</a:t>
            </a:r>
            <a:r>
              <a:rPr lang="zh-CN" altLang="zh-CN" sz="2800" dirty="0"/>
              <a:t>为负，说明实际方向和参考方向相反。</a:t>
            </a:r>
          </a:p>
        </p:txBody>
      </p:sp>
      <p:sp>
        <p:nvSpPr>
          <p:cNvPr id="24616" name="Rectangle 9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9" name="组合 8"/>
          <p:cNvGrpSpPr/>
          <p:nvPr/>
        </p:nvGrpSpPr>
        <p:grpSpPr>
          <a:xfrm>
            <a:off x="899592" y="4759518"/>
            <a:ext cx="7592784" cy="1235348"/>
            <a:chOff x="899592" y="4759518"/>
            <a:chExt cx="7592784" cy="1235348"/>
          </a:xfrm>
        </p:grpSpPr>
        <p:graphicFrame>
          <p:nvGraphicFramePr>
            <p:cNvPr id="24615" name="对象 24614"/>
            <p:cNvGraphicFramePr>
              <a:graphicFrameLocks noChangeAspect="1"/>
            </p:cNvGraphicFramePr>
            <p:nvPr>
              <p:extLst>
                <p:ext uri="{D42A27DB-BD31-4B8C-83A1-F6EECF244321}">
                  <p14:modId xmlns:p14="http://schemas.microsoft.com/office/powerpoint/2010/main" xmlns="" val="410761140"/>
                </p:ext>
              </p:extLst>
            </p:nvPr>
          </p:nvGraphicFramePr>
          <p:xfrm>
            <a:off x="1691680" y="4759518"/>
            <a:ext cx="358775" cy="598487"/>
          </p:xfrm>
          <a:graphic>
            <a:graphicData uri="http://schemas.openxmlformats.org/presentationml/2006/ole">
              <p:oleObj spid="_x0000_s25358" name="Equation" r:id="rId16" imgW="152334" imgH="228501" progId="Equation.DSMT4">
                <p:embed/>
              </p:oleObj>
            </a:graphicData>
          </a:graphic>
        </p:graphicFrame>
        <p:grpSp>
          <p:nvGrpSpPr>
            <p:cNvPr id="8" name="组合 7"/>
            <p:cNvGrpSpPr/>
            <p:nvPr/>
          </p:nvGrpSpPr>
          <p:grpSpPr>
            <a:xfrm>
              <a:off x="899592" y="4797152"/>
              <a:ext cx="7592784" cy="1197714"/>
              <a:chOff x="899592" y="4797152"/>
              <a:chExt cx="7592784" cy="1197714"/>
            </a:xfrm>
          </p:grpSpPr>
          <p:sp>
            <p:nvSpPr>
              <p:cNvPr id="24614" name="TextBox 24613"/>
              <p:cNvSpPr txBox="1"/>
              <p:nvPr/>
            </p:nvSpPr>
            <p:spPr>
              <a:xfrm>
                <a:off x="899592" y="4797152"/>
                <a:ext cx="6439583" cy="523220"/>
              </a:xfrm>
              <a:prstGeom prst="rect">
                <a:avLst/>
              </a:prstGeom>
              <a:noFill/>
            </p:spPr>
            <p:txBody>
              <a:bodyPr wrap="none" rtlCol="0">
                <a:spAutoFit/>
              </a:bodyPr>
              <a:lstStyle/>
              <a:p>
                <a:r>
                  <a:rPr lang="zh-CN" altLang="en-US" sz="2800" dirty="0" smtClean="0"/>
                  <a:t>（</a:t>
                </a:r>
                <a:r>
                  <a:rPr lang="en-US" altLang="zh-CN" sz="2800" dirty="0" smtClean="0"/>
                  <a:t>2</a:t>
                </a:r>
                <a:r>
                  <a:rPr lang="zh-CN" altLang="en-US" sz="2800" dirty="0" smtClean="0"/>
                  <a:t>）    的电流电压参考方向相关联，故</a:t>
                </a:r>
                <a:endParaRPr lang="zh-CN" altLang="en-US" sz="2800" dirty="0"/>
              </a:p>
            </p:txBody>
          </p:sp>
          <p:graphicFrame>
            <p:nvGraphicFramePr>
              <p:cNvPr id="24617" name="对象 24616"/>
              <p:cNvGraphicFramePr>
                <a:graphicFrameLocks noChangeAspect="1"/>
              </p:cNvGraphicFramePr>
              <p:nvPr>
                <p:extLst>
                  <p:ext uri="{D42A27DB-BD31-4B8C-83A1-F6EECF244321}">
                    <p14:modId xmlns:p14="http://schemas.microsoft.com/office/powerpoint/2010/main" xmlns="" val="3711056264"/>
                  </p:ext>
                </p:extLst>
              </p:nvPr>
            </p:nvGraphicFramePr>
            <p:xfrm>
              <a:off x="1691680" y="5445224"/>
              <a:ext cx="3073341" cy="504056"/>
            </p:xfrm>
            <a:graphic>
              <a:graphicData uri="http://schemas.openxmlformats.org/presentationml/2006/ole">
                <p:oleObj spid="_x0000_s25359" name="Equation" r:id="rId17" imgW="1396800" imgH="228600" progId="Equation.DSMT4">
                  <p:embed/>
                </p:oleObj>
              </a:graphicData>
            </a:graphic>
          </p:graphicFrame>
          <p:sp>
            <p:nvSpPr>
              <p:cNvPr id="24618" name="TextBox 24617"/>
              <p:cNvSpPr txBox="1"/>
              <p:nvPr/>
            </p:nvSpPr>
            <p:spPr>
              <a:xfrm>
                <a:off x="5076056" y="5471646"/>
                <a:ext cx="3416320" cy="523220"/>
              </a:xfrm>
              <a:prstGeom prst="rect">
                <a:avLst/>
              </a:prstGeom>
              <a:noFill/>
            </p:spPr>
            <p:txBody>
              <a:bodyPr wrap="none" rtlCol="0">
                <a:spAutoFit/>
              </a:bodyPr>
              <a:lstStyle/>
              <a:p>
                <a:r>
                  <a:rPr lang="zh-CN" altLang="en-US" sz="2800" dirty="0" smtClean="0"/>
                  <a:t>（为正，接收功率）</a:t>
                </a:r>
                <a:endParaRPr lang="zh-CN" altLang="en-US" sz="2800" dirty="0"/>
              </a:p>
            </p:txBody>
          </p:sp>
        </p:grpSp>
      </p:grpSp>
    </p:spTree>
    <p:extLst>
      <p:ext uri="{BB962C8B-B14F-4D97-AF65-F5344CB8AC3E}">
        <p14:creationId xmlns:p14="http://schemas.microsoft.com/office/powerpoint/2010/main" xmlns="" val="1725779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613"/>
                                        </p:tgtEl>
                                        <p:attrNameLst>
                                          <p:attrName>style.visibility</p:attrName>
                                        </p:attrNameLst>
                                      </p:cBhvr>
                                      <p:to>
                                        <p:strVal val="visible"/>
                                      </p:to>
                                    </p:set>
                                    <p:animEffect transition="in" filter="fade">
                                      <p:cBhvr>
                                        <p:cTn id="12" dur="500"/>
                                        <p:tgtEl>
                                          <p:spTgt spid="246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1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4F267FD9-BB6E-4937-A2CB-2D8803BBA62E}" type="datetime1">
              <a:rPr lang="zh-CN" altLang="en-US" smtClean="0">
                <a:solidFill>
                  <a:prstClr val="black">
                    <a:tint val="75000"/>
                  </a:prstClr>
                </a:solidFill>
              </a:rPr>
              <a:pPr>
                <a:defRPr/>
              </a:pPr>
              <a:t>2018/5/29</a:t>
            </a:fld>
            <a:endParaRPr lang="en-US" dirty="0">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158D813D-5EB4-4279-B09C-477A10D42AE0}" type="slidenum">
              <a:rPr lang="en-US" smtClean="0">
                <a:solidFill>
                  <a:prstClr val="black">
                    <a:tint val="75000"/>
                  </a:prstClr>
                </a:solidFill>
              </a:rPr>
              <a:pPr>
                <a:defRPr/>
              </a:pPr>
              <a:t>22</a:t>
            </a:fld>
            <a:endParaRPr lang="en-US">
              <a:solidFill>
                <a:prstClr val="black">
                  <a:tint val="75000"/>
                </a:prstClr>
              </a:solidFill>
            </a:endParaRPr>
          </a:p>
        </p:txBody>
      </p:sp>
      <p:sp>
        <p:nvSpPr>
          <p:cNvPr id="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10"/>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组合 1"/>
          <p:cNvGrpSpPr/>
          <p:nvPr/>
        </p:nvGrpSpPr>
        <p:grpSpPr>
          <a:xfrm>
            <a:off x="178791" y="871086"/>
            <a:ext cx="8212647" cy="2701930"/>
            <a:chOff x="178791" y="871086"/>
            <a:chExt cx="8212647" cy="2701930"/>
          </a:xfrm>
        </p:grpSpPr>
        <p:sp>
          <p:nvSpPr>
            <p:cNvPr id="5" name="TextBox 4"/>
            <p:cNvSpPr txBox="1"/>
            <p:nvPr/>
          </p:nvSpPr>
          <p:spPr>
            <a:xfrm>
              <a:off x="178791" y="908720"/>
              <a:ext cx="7943200" cy="523220"/>
            </a:xfrm>
            <a:prstGeom prst="rect">
              <a:avLst/>
            </a:prstGeom>
            <a:noFill/>
          </p:spPr>
          <p:txBody>
            <a:bodyPr wrap="none" rtlCol="0">
              <a:spAutoFit/>
            </a:bodyPr>
            <a:lstStyle/>
            <a:p>
              <a:r>
                <a:rPr lang="zh-CN" altLang="en-US" sz="2800" dirty="0" smtClean="0"/>
                <a:t>（</a:t>
              </a:r>
              <a:r>
                <a:rPr lang="en-US" altLang="zh-CN" sz="2800" dirty="0" smtClean="0"/>
                <a:t>2</a:t>
              </a:r>
              <a:r>
                <a:rPr lang="zh-CN" altLang="en-US" sz="2800" dirty="0" smtClean="0"/>
                <a:t>）                  的电流电压参考方向非相关联，故</a:t>
              </a:r>
              <a:endParaRPr lang="zh-CN" altLang="en-US" sz="2800" dirty="0"/>
            </a:p>
          </p:txBody>
        </p:sp>
        <p:graphicFrame>
          <p:nvGraphicFramePr>
            <p:cNvPr id="6" name="对象 5"/>
            <p:cNvGraphicFramePr>
              <a:graphicFrameLocks noChangeAspect="1"/>
            </p:cNvGraphicFramePr>
            <p:nvPr>
              <p:extLst>
                <p:ext uri="{D42A27DB-BD31-4B8C-83A1-F6EECF244321}">
                  <p14:modId xmlns:p14="http://schemas.microsoft.com/office/powerpoint/2010/main" xmlns="" val="744055750"/>
                </p:ext>
              </p:extLst>
            </p:nvPr>
          </p:nvGraphicFramePr>
          <p:xfrm>
            <a:off x="1115616" y="871086"/>
            <a:ext cx="388937" cy="598487"/>
          </p:xfrm>
          <a:graphic>
            <a:graphicData uri="http://schemas.openxmlformats.org/presentationml/2006/ole">
              <p:oleObj spid="_x0000_s26049" name="Equation" r:id="rId3" imgW="165028" imgH="228501" progId="Equation.DSMT4">
                <p:embed/>
              </p:oleObj>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xmlns="" val="1905840293"/>
                </p:ext>
              </p:extLst>
            </p:nvPr>
          </p:nvGraphicFramePr>
          <p:xfrm>
            <a:off x="1763688" y="908720"/>
            <a:ext cx="388937" cy="598487"/>
          </p:xfrm>
          <a:graphic>
            <a:graphicData uri="http://schemas.openxmlformats.org/presentationml/2006/ole">
              <p:oleObj spid="_x0000_s26050" name="Equation" r:id="rId4" imgW="165028" imgH="228501" progId="Equation.DSMT4">
                <p:embed/>
              </p:oleObj>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xmlns="" val="3180605839"/>
                </p:ext>
              </p:extLst>
            </p:nvPr>
          </p:nvGraphicFramePr>
          <p:xfrm>
            <a:off x="2339752" y="918862"/>
            <a:ext cx="388937" cy="598488"/>
          </p:xfrm>
          <a:graphic>
            <a:graphicData uri="http://schemas.openxmlformats.org/presentationml/2006/ole">
              <p:oleObj spid="_x0000_s26051" name="Equation" r:id="rId5" imgW="165028" imgH="228501" progId="Equation.DSMT4">
                <p:embed/>
              </p:oleObj>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xmlns="" val="1777658557"/>
                </p:ext>
              </p:extLst>
            </p:nvPr>
          </p:nvGraphicFramePr>
          <p:xfrm>
            <a:off x="755575" y="1556792"/>
            <a:ext cx="3758911" cy="576064"/>
          </p:xfrm>
          <a:graphic>
            <a:graphicData uri="http://schemas.openxmlformats.org/presentationml/2006/ole">
              <p:oleObj spid="_x0000_s26052" name="Equation" r:id="rId6" imgW="1726920" imgH="228600" progId="Equation.DSMT4">
                <p:embed/>
              </p:oleObj>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xmlns="" val="3829757507"/>
                </p:ext>
              </p:extLst>
            </p:nvPr>
          </p:nvGraphicFramePr>
          <p:xfrm>
            <a:off x="701945" y="2322433"/>
            <a:ext cx="4148463" cy="576064"/>
          </p:xfrm>
          <a:graphic>
            <a:graphicData uri="http://schemas.openxmlformats.org/presentationml/2006/ole">
              <p:oleObj spid="_x0000_s26053" name="Equation" r:id="rId7" imgW="1701720" imgH="228600" progId="Equation.DSMT4">
                <p:embed/>
              </p:oleObj>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xmlns="" val="3218811906"/>
                </p:ext>
              </p:extLst>
            </p:nvPr>
          </p:nvGraphicFramePr>
          <p:xfrm>
            <a:off x="683568" y="2996952"/>
            <a:ext cx="4280477" cy="576064"/>
          </p:xfrm>
          <a:graphic>
            <a:graphicData uri="http://schemas.openxmlformats.org/presentationml/2006/ole">
              <p:oleObj spid="_x0000_s26054" name="Equation" r:id="rId8" imgW="1701720" imgH="228600" progId="Equation.DSMT4">
                <p:embed/>
              </p:oleObj>
            </a:graphicData>
          </a:graphic>
        </p:graphicFrame>
        <p:sp>
          <p:nvSpPr>
            <p:cNvPr id="15" name="TextBox 14"/>
            <p:cNvSpPr txBox="1"/>
            <p:nvPr/>
          </p:nvSpPr>
          <p:spPr>
            <a:xfrm>
              <a:off x="4716016" y="1556792"/>
              <a:ext cx="3416320" cy="523220"/>
            </a:xfrm>
            <a:prstGeom prst="rect">
              <a:avLst/>
            </a:prstGeom>
            <a:noFill/>
          </p:spPr>
          <p:txBody>
            <a:bodyPr wrap="none" rtlCol="0">
              <a:spAutoFit/>
            </a:bodyPr>
            <a:lstStyle/>
            <a:p>
              <a:r>
                <a:rPr lang="zh-CN" altLang="en-US" sz="2800" dirty="0" smtClean="0"/>
                <a:t>（为正，接收功率）</a:t>
              </a:r>
              <a:endParaRPr lang="zh-CN" altLang="en-US" sz="2800" dirty="0"/>
            </a:p>
          </p:txBody>
        </p:sp>
        <p:sp>
          <p:nvSpPr>
            <p:cNvPr id="16" name="TextBox 15"/>
            <p:cNvSpPr txBox="1"/>
            <p:nvPr/>
          </p:nvSpPr>
          <p:spPr>
            <a:xfrm>
              <a:off x="4850408" y="2223119"/>
              <a:ext cx="3416320" cy="523220"/>
            </a:xfrm>
            <a:prstGeom prst="rect">
              <a:avLst/>
            </a:prstGeom>
            <a:noFill/>
          </p:spPr>
          <p:txBody>
            <a:bodyPr wrap="none" rtlCol="0">
              <a:spAutoFit/>
            </a:bodyPr>
            <a:lstStyle/>
            <a:p>
              <a:r>
                <a:rPr lang="zh-CN" altLang="en-US" sz="2800" dirty="0" smtClean="0"/>
                <a:t>（为负，发出功率）</a:t>
              </a:r>
              <a:endParaRPr lang="zh-CN" altLang="en-US" sz="2800" dirty="0"/>
            </a:p>
          </p:txBody>
        </p:sp>
        <p:sp>
          <p:nvSpPr>
            <p:cNvPr id="17" name="TextBox 16"/>
            <p:cNvSpPr txBox="1"/>
            <p:nvPr/>
          </p:nvSpPr>
          <p:spPr>
            <a:xfrm>
              <a:off x="4975118" y="2925069"/>
              <a:ext cx="3416320" cy="523220"/>
            </a:xfrm>
            <a:prstGeom prst="rect">
              <a:avLst/>
            </a:prstGeom>
            <a:noFill/>
          </p:spPr>
          <p:txBody>
            <a:bodyPr wrap="none" rtlCol="0">
              <a:spAutoFit/>
            </a:bodyPr>
            <a:lstStyle/>
            <a:p>
              <a:r>
                <a:rPr lang="zh-CN" altLang="en-US" sz="2800" dirty="0" smtClean="0"/>
                <a:t>（为负，发出功率）</a:t>
              </a:r>
              <a:endParaRPr lang="zh-CN" altLang="en-US" sz="2800" dirty="0"/>
            </a:p>
          </p:txBody>
        </p:sp>
      </p:grpSp>
      <p:sp>
        <p:nvSpPr>
          <p:cNvPr id="19"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2"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16"/>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30" name="组合 29"/>
          <p:cNvGrpSpPr/>
          <p:nvPr/>
        </p:nvGrpSpPr>
        <p:grpSpPr>
          <a:xfrm>
            <a:off x="611560" y="3599438"/>
            <a:ext cx="6871201" cy="1933161"/>
            <a:chOff x="611560" y="3599438"/>
            <a:chExt cx="6871201" cy="1933161"/>
          </a:xfrm>
        </p:grpSpPr>
        <p:sp>
          <p:nvSpPr>
            <p:cNvPr id="18" name="TextBox 17"/>
            <p:cNvSpPr txBox="1"/>
            <p:nvPr/>
          </p:nvSpPr>
          <p:spPr>
            <a:xfrm>
              <a:off x="611560" y="3599438"/>
              <a:ext cx="3057247" cy="523220"/>
            </a:xfrm>
            <a:prstGeom prst="rect">
              <a:avLst/>
            </a:prstGeom>
            <a:noFill/>
          </p:spPr>
          <p:txBody>
            <a:bodyPr wrap="none" rtlCol="0">
              <a:spAutoFit/>
            </a:bodyPr>
            <a:lstStyle/>
            <a:p>
              <a:r>
                <a:rPr lang="zh-CN" altLang="en-US" sz="2800" dirty="0" smtClean="0"/>
                <a:t>整个电路的功率为</a:t>
              </a:r>
              <a:endParaRPr lang="zh-CN" altLang="en-US" sz="2800" dirty="0"/>
            </a:p>
          </p:txBody>
        </p:sp>
        <p:graphicFrame>
          <p:nvGraphicFramePr>
            <p:cNvPr id="20" name="对象 19"/>
            <p:cNvGraphicFramePr>
              <a:graphicFrameLocks noChangeAspect="1"/>
            </p:cNvGraphicFramePr>
            <p:nvPr>
              <p:extLst>
                <p:ext uri="{D42A27DB-BD31-4B8C-83A1-F6EECF244321}">
                  <p14:modId xmlns:p14="http://schemas.microsoft.com/office/powerpoint/2010/main" xmlns="" val="2215907542"/>
                </p:ext>
              </p:extLst>
            </p:nvPr>
          </p:nvGraphicFramePr>
          <p:xfrm>
            <a:off x="818020" y="4214192"/>
            <a:ext cx="6664741" cy="576064"/>
          </p:xfrm>
          <a:graphic>
            <a:graphicData uri="http://schemas.openxmlformats.org/presentationml/2006/ole">
              <p:oleObj spid="_x0000_s26055" name="Equation" r:id="rId9" imgW="2641320" imgH="228600" progId="Equation.DSMT4">
                <p:embed/>
              </p:oleObj>
            </a:graphicData>
          </a:graphic>
        </p:graphicFrame>
        <p:sp>
          <p:nvSpPr>
            <p:cNvPr id="21" name="TextBox 20"/>
            <p:cNvSpPr txBox="1"/>
            <p:nvPr/>
          </p:nvSpPr>
          <p:spPr>
            <a:xfrm>
              <a:off x="854873" y="4815814"/>
              <a:ext cx="543739" cy="523220"/>
            </a:xfrm>
            <a:prstGeom prst="rect">
              <a:avLst/>
            </a:prstGeom>
            <a:noFill/>
          </p:spPr>
          <p:txBody>
            <a:bodyPr wrap="none" rtlCol="0">
              <a:spAutoFit/>
            </a:bodyPr>
            <a:lstStyle/>
            <a:p>
              <a:r>
                <a:rPr lang="zh-CN" altLang="en-US" sz="2800" dirty="0" smtClean="0"/>
                <a:t>或</a:t>
              </a:r>
              <a:endParaRPr lang="zh-CN" altLang="en-US" sz="2800" dirty="0"/>
            </a:p>
          </p:txBody>
        </p:sp>
        <p:graphicFrame>
          <p:nvGraphicFramePr>
            <p:cNvPr id="23" name="对象 22"/>
            <p:cNvGraphicFramePr>
              <a:graphicFrameLocks noChangeAspect="1"/>
            </p:cNvGraphicFramePr>
            <p:nvPr>
              <p:extLst>
                <p:ext uri="{D42A27DB-BD31-4B8C-83A1-F6EECF244321}">
                  <p14:modId xmlns:p14="http://schemas.microsoft.com/office/powerpoint/2010/main" xmlns="" val="1605543304"/>
                </p:ext>
              </p:extLst>
            </p:nvPr>
          </p:nvGraphicFramePr>
          <p:xfrm>
            <a:off x="1876227" y="4955185"/>
            <a:ext cx="1138693" cy="562047"/>
          </p:xfrm>
          <a:graphic>
            <a:graphicData uri="http://schemas.openxmlformats.org/presentationml/2006/ole">
              <p:oleObj spid="_x0000_s26056" name="Equation" r:id="rId10" imgW="495000" imgH="241200" progId="Equation.DSMT4">
                <p:embed/>
              </p:oleObj>
            </a:graphicData>
          </a:graphic>
        </p:graphicFrame>
        <p:graphicFrame>
          <p:nvGraphicFramePr>
            <p:cNvPr id="25" name="对象 24"/>
            <p:cNvGraphicFramePr>
              <a:graphicFrameLocks noChangeAspect="1"/>
            </p:cNvGraphicFramePr>
            <p:nvPr>
              <p:extLst>
                <p:ext uri="{D42A27DB-BD31-4B8C-83A1-F6EECF244321}">
                  <p14:modId xmlns:p14="http://schemas.microsoft.com/office/powerpoint/2010/main" xmlns="" val="1062772659"/>
                </p:ext>
              </p:extLst>
            </p:nvPr>
          </p:nvGraphicFramePr>
          <p:xfrm>
            <a:off x="3887855" y="5050499"/>
            <a:ext cx="2055621" cy="482100"/>
          </p:xfrm>
          <a:graphic>
            <a:graphicData uri="http://schemas.openxmlformats.org/presentationml/2006/ole">
              <p:oleObj spid="_x0000_s26057" name="Equation" r:id="rId11" imgW="977760" imgH="228600" progId="Equation.DSMT4">
                <p:embed/>
              </p:oleObj>
            </a:graphicData>
          </a:graphic>
        </p:graphicFrame>
      </p:grpSp>
      <p:sp>
        <p:nvSpPr>
          <p:cNvPr id="26" name="TextBox 25"/>
          <p:cNvSpPr txBox="1"/>
          <p:nvPr/>
        </p:nvSpPr>
        <p:spPr>
          <a:xfrm>
            <a:off x="791095" y="5751512"/>
            <a:ext cx="2698175" cy="523220"/>
          </a:xfrm>
          <a:prstGeom prst="rect">
            <a:avLst/>
          </a:prstGeom>
          <a:noFill/>
        </p:spPr>
        <p:txBody>
          <a:bodyPr wrap="none" rtlCol="0">
            <a:spAutoFit/>
          </a:bodyPr>
          <a:lstStyle/>
          <a:p>
            <a:r>
              <a:rPr lang="zh-CN" altLang="en-US" sz="2800" dirty="0" smtClean="0"/>
              <a:t>故，功率平衡。</a:t>
            </a:r>
            <a:endParaRPr lang="zh-CN" altLang="en-US" sz="2800" dirty="0"/>
          </a:p>
        </p:txBody>
      </p:sp>
    </p:spTree>
    <p:extLst>
      <p:ext uri="{BB962C8B-B14F-4D97-AF65-F5344CB8AC3E}">
        <p14:creationId xmlns:p14="http://schemas.microsoft.com/office/powerpoint/2010/main" xmlns="" val="1425306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left)">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4F267FD9-BB6E-4937-A2CB-2D8803BBA62E}" type="datetime1">
              <a:rPr lang="zh-CN" altLang="en-US" smtClean="0">
                <a:solidFill>
                  <a:prstClr val="black">
                    <a:tint val="75000"/>
                  </a:prstClr>
                </a:solidFill>
              </a:rPr>
              <a:pPr>
                <a:defRPr/>
              </a:pPr>
              <a:t>2018/5/29</a:t>
            </a:fld>
            <a:endParaRPr lang="en-US" dirty="0">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158D813D-5EB4-4279-B09C-477A10D42AE0}" type="slidenum">
              <a:rPr lang="en-US" smtClean="0">
                <a:solidFill>
                  <a:prstClr val="black">
                    <a:tint val="75000"/>
                  </a:prstClr>
                </a:solidFill>
              </a:rPr>
              <a:pPr>
                <a:defRPr/>
              </a:pPr>
              <a:t>23</a:t>
            </a:fld>
            <a:endParaRPr lang="en-US">
              <a:solidFill>
                <a:prstClr val="black">
                  <a:tint val="75000"/>
                </a:prstClr>
              </a:solidFill>
            </a:endParaRPr>
          </a:p>
        </p:txBody>
      </p:sp>
      <p:sp>
        <p:nvSpPr>
          <p:cNvPr id="5" name="Text Box 2"/>
          <p:cNvSpPr txBox="1">
            <a:spLocks noChangeArrowheads="1"/>
          </p:cNvSpPr>
          <p:nvPr/>
        </p:nvSpPr>
        <p:spPr bwMode="auto">
          <a:xfrm>
            <a:off x="15822" y="692696"/>
            <a:ext cx="8157999" cy="584775"/>
          </a:xfrm>
          <a:prstGeom prst="rect">
            <a:avLst/>
          </a:prstGeom>
          <a:noFill/>
          <a:ln w="9525">
            <a:noFill/>
            <a:miter lim="800000"/>
            <a:headEnd/>
            <a:tailEnd/>
          </a:ln>
          <a:effectLst/>
        </p:spPr>
        <p:txBody>
          <a:bodyPr wrap="square">
            <a:spAutoFit/>
          </a:bodyPr>
          <a:lstStyle/>
          <a:p>
            <a:pPr fontAlgn="base">
              <a:spcBef>
                <a:spcPct val="0"/>
              </a:spcBef>
              <a:spcAft>
                <a:spcPct val="0"/>
              </a:spcAft>
              <a:defRPr/>
            </a:pPr>
            <a:r>
              <a:rPr kumimoji="1" lang="en-US" altLang="zh-CN" sz="3200" b="1" dirty="0" smtClean="0">
                <a:solidFill>
                  <a:srgbClr val="000099"/>
                </a:solidFill>
                <a:effectLst>
                  <a:outerShdw blurRad="38100" dist="38100" dir="2700000" algn="tl">
                    <a:srgbClr val="C0C0C0"/>
                  </a:outerShdw>
                </a:effectLst>
                <a:latin typeface="Times New Roman" pitchFamily="18" charset="0"/>
              </a:rPr>
              <a:t>  1.2.4  </a:t>
            </a:r>
            <a:r>
              <a:rPr kumimoji="1" lang="zh-CN" altLang="en-US" sz="3200" b="1" dirty="0" smtClean="0">
                <a:solidFill>
                  <a:srgbClr val="000099"/>
                </a:solidFill>
                <a:effectLst>
                  <a:outerShdw blurRad="38100" dist="38100" dir="2700000" algn="tl">
                    <a:srgbClr val="C0C0C0"/>
                  </a:outerShdw>
                </a:effectLst>
                <a:latin typeface="Times New Roman" pitchFamily="18" charset="0"/>
              </a:rPr>
              <a:t>电器设备的额定值</a:t>
            </a:r>
            <a:endParaRPr kumimoji="1" lang="zh-CN" altLang="en-US" sz="3200" b="1" dirty="0">
              <a:solidFill>
                <a:srgbClr val="000099"/>
              </a:solidFill>
              <a:effectLst>
                <a:outerShdw blurRad="38100" dist="38100" dir="2700000" algn="tl">
                  <a:srgbClr val="C0C0C0"/>
                </a:outerShdw>
              </a:effectLst>
              <a:latin typeface="Times New Roman" pitchFamily="18" charset="0"/>
            </a:endParaRPr>
          </a:p>
        </p:txBody>
      </p:sp>
      <p:sp>
        <p:nvSpPr>
          <p:cNvPr id="6" name="矩形 5"/>
          <p:cNvSpPr/>
          <p:nvPr/>
        </p:nvSpPr>
        <p:spPr>
          <a:xfrm>
            <a:off x="192596" y="1267723"/>
            <a:ext cx="8485990" cy="1815882"/>
          </a:xfrm>
          <a:prstGeom prst="rect">
            <a:avLst/>
          </a:prstGeom>
        </p:spPr>
        <p:txBody>
          <a:bodyPr wrap="square">
            <a:spAutoFit/>
          </a:bodyPr>
          <a:lstStyle/>
          <a:p>
            <a:r>
              <a:rPr lang="en-US" altLang="zh-CN" sz="2800" dirty="0" smtClean="0"/>
              <a:t>      </a:t>
            </a:r>
            <a:r>
              <a:rPr lang="zh-CN" altLang="zh-CN" sz="2800" dirty="0" smtClean="0"/>
              <a:t>电气设备长时间连续工作的温度叫</a:t>
            </a:r>
            <a:r>
              <a:rPr lang="zh-CN" altLang="zh-CN" sz="2800" dirty="0" smtClean="0">
                <a:solidFill>
                  <a:srgbClr val="FF0000"/>
                </a:solidFill>
              </a:rPr>
              <a:t>稳定温度</a:t>
            </a:r>
            <a:r>
              <a:rPr lang="zh-CN" altLang="zh-CN" sz="2800" dirty="0" smtClean="0"/>
              <a:t>，稳定温度正好等于最高允许温度时的电流称为该电气设备的</a:t>
            </a:r>
            <a:r>
              <a:rPr lang="zh-CN" altLang="zh-CN" sz="2800" b="1" dirty="0" smtClean="0">
                <a:solidFill>
                  <a:srgbClr val="FF0000"/>
                </a:solidFill>
              </a:rPr>
              <a:t>额定电流，</a:t>
            </a:r>
            <a:r>
              <a:rPr lang="zh-CN" altLang="zh-CN" sz="2800" dirty="0" smtClean="0"/>
              <a:t>也就是电气设备长时间连续工作的最大允许电流</a:t>
            </a:r>
            <a:r>
              <a:rPr lang="zh-CN" altLang="zh-CN" sz="2800" b="1" dirty="0" smtClean="0"/>
              <a:t>，用符号</a:t>
            </a:r>
            <a:r>
              <a:rPr lang="en-US" altLang="zh-CN" sz="2800" b="1" i="1" dirty="0" smtClean="0"/>
              <a:t>I</a:t>
            </a:r>
            <a:r>
              <a:rPr lang="en-US" altLang="zh-CN" sz="2800" b="1" baseline="-25000" dirty="0" smtClean="0"/>
              <a:t>N</a:t>
            </a:r>
            <a:r>
              <a:rPr lang="zh-CN" altLang="zh-CN" sz="2800" b="1" dirty="0" smtClean="0"/>
              <a:t>表示。</a:t>
            </a:r>
            <a:endParaRPr lang="zh-CN" altLang="en-US" sz="2800" dirty="0"/>
          </a:p>
        </p:txBody>
      </p:sp>
      <p:sp>
        <p:nvSpPr>
          <p:cNvPr id="7" name="矩形 6"/>
          <p:cNvSpPr/>
          <p:nvPr/>
        </p:nvSpPr>
        <p:spPr>
          <a:xfrm>
            <a:off x="192596" y="3065668"/>
            <a:ext cx="8368142" cy="3539430"/>
          </a:xfrm>
          <a:prstGeom prst="rect">
            <a:avLst/>
          </a:prstGeom>
        </p:spPr>
        <p:txBody>
          <a:bodyPr wrap="square">
            <a:spAutoFit/>
          </a:bodyPr>
          <a:lstStyle/>
          <a:p>
            <a:r>
              <a:rPr lang="zh-CN" altLang="en-US" sz="2800" dirty="0"/>
              <a:t> </a:t>
            </a:r>
            <a:r>
              <a:rPr lang="zh-CN" altLang="en-US" sz="2800" dirty="0" smtClean="0"/>
              <a:t>     电路</a:t>
            </a:r>
            <a:r>
              <a:rPr lang="zh-CN" altLang="en-US" sz="2800" dirty="0"/>
              <a:t>中电流达到电源或供电线的额定电流时，工作状态叫做“</a:t>
            </a:r>
            <a:r>
              <a:rPr lang="zh-CN" altLang="en-US" sz="2800" dirty="0">
                <a:solidFill>
                  <a:srgbClr val="FF0000"/>
                </a:solidFill>
              </a:rPr>
              <a:t>满载</a:t>
            </a:r>
            <a:r>
              <a:rPr lang="zh-CN" altLang="en-US" sz="2800" dirty="0"/>
              <a:t>”；超过额定电流时，叫做“</a:t>
            </a:r>
            <a:r>
              <a:rPr lang="zh-CN" altLang="en-US" sz="2800" dirty="0">
                <a:solidFill>
                  <a:srgbClr val="FF0000"/>
                </a:solidFill>
              </a:rPr>
              <a:t>过载</a:t>
            </a:r>
            <a:r>
              <a:rPr lang="zh-CN" altLang="en-US" sz="2800" dirty="0"/>
              <a:t>”；小于额定电流时，叫做“</a:t>
            </a:r>
            <a:r>
              <a:rPr lang="zh-CN" altLang="en-US" sz="2800" dirty="0">
                <a:solidFill>
                  <a:srgbClr val="FF0000"/>
                </a:solidFill>
              </a:rPr>
              <a:t>欠载</a:t>
            </a:r>
            <a:r>
              <a:rPr lang="zh-CN" altLang="en-US" sz="2800" dirty="0"/>
              <a:t>”。能够使电气设备在给定的工作条件下正常运行而规定的正常容许值叫电气设备的额定值。</a:t>
            </a:r>
            <a:r>
              <a:rPr lang="zh-CN" altLang="en-US" sz="2800" dirty="0">
                <a:solidFill>
                  <a:srgbClr val="FF0000"/>
                </a:solidFill>
              </a:rPr>
              <a:t>额定电压</a:t>
            </a:r>
            <a:r>
              <a:rPr lang="zh-CN" altLang="en-US" sz="2800" dirty="0"/>
              <a:t>用符号</a:t>
            </a:r>
            <a:r>
              <a:rPr lang="en-US" altLang="zh-CN" sz="2800" dirty="0"/>
              <a:t>UN</a:t>
            </a:r>
            <a:r>
              <a:rPr lang="zh-CN" altLang="en-US" sz="2800" dirty="0"/>
              <a:t>表示，</a:t>
            </a:r>
            <a:r>
              <a:rPr lang="zh-CN" altLang="en-US" sz="2800" dirty="0">
                <a:solidFill>
                  <a:srgbClr val="FF0000"/>
                </a:solidFill>
              </a:rPr>
              <a:t>额定电功率</a:t>
            </a:r>
            <a:r>
              <a:rPr lang="zh-CN" altLang="en-US" sz="2800" dirty="0"/>
              <a:t>用符号</a:t>
            </a:r>
            <a:r>
              <a:rPr lang="en-US" altLang="zh-CN" sz="2800" dirty="0"/>
              <a:t>PN</a:t>
            </a:r>
            <a:r>
              <a:rPr lang="zh-CN" altLang="en-US" sz="2800" dirty="0" smtClean="0"/>
              <a:t>表示。</a:t>
            </a:r>
            <a:endParaRPr lang="en-US" altLang="zh-CN" sz="2800" dirty="0" smtClean="0"/>
          </a:p>
          <a:p>
            <a:r>
              <a:rPr lang="zh-CN" altLang="en-US" sz="2800" dirty="0" smtClean="0">
                <a:solidFill>
                  <a:srgbClr val="FF0000"/>
                </a:solidFill>
              </a:rPr>
              <a:t>       </a:t>
            </a:r>
            <a:r>
              <a:rPr lang="zh-CN" altLang="en-US" sz="2800" b="1" dirty="0" smtClean="0">
                <a:solidFill>
                  <a:srgbClr val="FF0000"/>
                </a:solidFill>
              </a:rPr>
              <a:t>负载</a:t>
            </a:r>
            <a:r>
              <a:rPr lang="zh-CN" altLang="en-US" sz="2800" b="1" dirty="0">
                <a:solidFill>
                  <a:srgbClr val="FF0000"/>
                </a:solidFill>
              </a:rPr>
              <a:t>的功率和电流的实际值决定于加在它上面的电压</a:t>
            </a:r>
          </a:p>
        </p:txBody>
      </p:sp>
    </p:spTree>
    <p:extLst>
      <p:ext uri="{BB962C8B-B14F-4D97-AF65-F5344CB8AC3E}">
        <p14:creationId xmlns:p14="http://schemas.microsoft.com/office/powerpoint/2010/main" xmlns="" val="2202634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4F267FD9-BB6E-4937-A2CB-2D8803BBA62E}" type="datetime1">
              <a:rPr lang="zh-CN" altLang="en-US" smtClean="0">
                <a:solidFill>
                  <a:prstClr val="black">
                    <a:tint val="75000"/>
                  </a:prstClr>
                </a:solidFill>
              </a:rPr>
              <a:pPr>
                <a:defRPr/>
              </a:pPr>
              <a:t>2018/5/29</a:t>
            </a:fld>
            <a:endParaRPr lang="en-US" dirty="0">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158D813D-5EB4-4279-B09C-477A10D42AE0}" type="slidenum">
              <a:rPr lang="en-US" smtClean="0">
                <a:solidFill>
                  <a:prstClr val="black">
                    <a:tint val="75000"/>
                  </a:prstClr>
                </a:solidFill>
              </a:rPr>
              <a:pPr>
                <a:defRPr/>
              </a:pPr>
              <a:t>24</a:t>
            </a:fld>
            <a:endParaRPr lang="en-US">
              <a:solidFill>
                <a:prstClr val="black">
                  <a:tint val="75000"/>
                </a:prstClr>
              </a:solidFill>
            </a:endParaRPr>
          </a:p>
        </p:txBody>
      </p:sp>
      <p:grpSp>
        <p:nvGrpSpPr>
          <p:cNvPr id="2" name="组合 1"/>
          <p:cNvGrpSpPr/>
          <p:nvPr/>
        </p:nvGrpSpPr>
        <p:grpSpPr>
          <a:xfrm>
            <a:off x="0" y="836712"/>
            <a:ext cx="9144000" cy="1265485"/>
            <a:chOff x="0" y="836712"/>
            <a:chExt cx="9144000" cy="1265485"/>
          </a:xfrm>
        </p:grpSpPr>
        <p:sp>
          <p:nvSpPr>
            <p:cNvPr id="5" name="Rectangle 16"/>
            <p:cNvSpPr>
              <a:spLocks noChangeArrowheads="1"/>
            </p:cNvSpPr>
            <p:nvPr/>
          </p:nvSpPr>
          <p:spPr bwMode="gray">
            <a:xfrm>
              <a:off x="0" y="836712"/>
              <a:ext cx="9144000" cy="576064"/>
            </a:xfrm>
            <a:prstGeom prst="rect">
              <a:avLst/>
            </a:prstGeom>
            <a:gradFill rotWithShape="1">
              <a:gsLst>
                <a:gs pos="0">
                  <a:schemeClr val="tx2">
                    <a:lumMod val="60000"/>
                    <a:lumOff val="40000"/>
                  </a:schemeClr>
                </a:gs>
                <a:gs pos="100000">
                  <a:srgbClr val="FFC000"/>
                </a:gs>
              </a:gsLst>
              <a:lin ang="0" scaled="1"/>
            </a:gradFill>
            <a:ln w="9525">
              <a:noFill/>
              <a:miter lim="800000"/>
              <a:headEnd/>
              <a:tailEnd/>
            </a:ln>
            <a:effectLst/>
          </p:spPr>
          <p:txBody>
            <a:bodyPr wrap="none" anchor="ctr"/>
            <a:lstStyle/>
            <a:p>
              <a:pPr algn="ctr" fontAlgn="base">
                <a:spcBef>
                  <a:spcPct val="0"/>
                </a:spcBef>
                <a:spcAft>
                  <a:spcPct val="0"/>
                </a:spcAft>
                <a:defRPr/>
              </a:pPr>
              <a:r>
                <a:rPr lang="en-US" altLang="zh-CN" sz="4000" b="1" dirty="0" smtClean="0">
                  <a:solidFill>
                    <a:srgbClr val="FF0000"/>
                  </a:solidFill>
                  <a:effectLst>
                    <a:outerShdw blurRad="38100" dist="38100" dir="2700000" algn="tl">
                      <a:srgbClr val="C0C0C0"/>
                    </a:outerShdw>
                  </a:effectLst>
                  <a:latin typeface="Times New Roman" panose="02020603050405020304" pitchFamily="18" charset="0"/>
                  <a:ea typeface="华文新魏" pitchFamily="2" charset="-122"/>
                  <a:cs typeface="Times New Roman" panose="02020603050405020304" pitchFamily="18" charset="0"/>
                </a:rPr>
                <a:t>1.3  </a:t>
              </a:r>
              <a:r>
                <a:rPr lang="zh-CN" altLang="en-US" sz="4000" b="1" dirty="0" smtClean="0">
                  <a:solidFill>
                    <a:srgbClr val="FF0000"/>
                  </a:solidFill>
                  <a:effectLst>
                    <a:outerShdw blurRad="38100" dist="38100" dir="2700000" algn="tl">
                      <a:srgbClr val="C0C0C0"/>
                    </a:outerShdw>
                  </a:effectLst>
                  <a:latin typeface="Times New Roman" panose="02020603050405020304" pitchFamily="18" charset="0"/>
                  <a:ea typeface="华文新魏" pitchFamily="2" charset="-122"/>
                  <a:cs typeface="Times New Roman" panose="02020603050405020304" pitchFamily="18" charset="0"/>
                </a:rPr>
                <a:t>电阻元件与欧姆定律</a:t>
              </a:r>
              <a:endParaRPr kumimoji="1" lang="zh-CN" altLang="en-US" sz="4000" b="1" dirty="0">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endParaRPr>
            </a:p>
          </p:txBody>
        </p:sp>
        <p:sp>
          <p:nvSpPr>
            <p:cNvPr id="6" name="Rectangle 3"/>
            <p:cNvSpPr>
              <a:spLocks noChangeArrowheads="1"/>
            </p:cNvSpPr>
            <p:nvPr/>
          </p:nvSpPr>
          <p:spPr bwMode="auto">
            <a:xfrm>
              <a:off x="251520" y="1578977"/>
              <a:ext cx="2880320" cy="523220"/>
            </a:xfrm>
            <a:prstGeom prst="rect">
              <a:avLst/>
            </a:prstGeom>
            <a:noFill/>
            <a:ln w="9525">
              <a:noFill/>
              <a:miter lim="800000"/>
              <a:headEnd/>
              <a:tailEnd/>
            </a:ln>
            <a:effectLst/>
          </p:spPr>
          <p:txBody>
            <a:bodyPr wrap="square">
              <a:spAutoFit/>
            </a:bodyPr>
            <a:lstStyle/>
            <a:p>
              <a:pPr fontAlgn="base">
                <a:spcBef>
                  <a:spcPct val="0"/>
                </a:spcBef>
                <a:spcAft>
                  <a:spcPct val="0"/>
                </a:spcAft>
                <a:defRPr/>
              </a:pPr>
              <a:r>
                <a:rPr kumimoji="1" lang="en-US" altLang="zh-CN" sz="2800" b="1" dirty="0" smtClean="0">
                  <a:solidFill>
                    <a:srgbClr val="CC0000"/>
                  </a:solidFill>
                  <a:effectLst>
                    <a:outerShdw blurRad="38100" dist="38100" dir="2700000" algn="tl">
                      <a:srgbClr val="C0C0C0"/>
                    </a:outerShdw>
                  </a:effectLst>
                  <a:latin typeface="Times New Roman" pitchFamily="18" charset="0"/>
                </a:rPr>
                <a:t>1.</a:t>
              </a:r>
              <a:r>
                <a:rPr kumimoji="1" lang="zh-CN" altLang="en-US" sz="2800" b="1" dirty="0" smtClean="0">
                  <a:solidFill>
                    <a:srgbClr val="CC0000"/>
                  </a:solidFill>
                  <a:effectLst>
                    <a:outerShdw blurRad="38100" dist="38100" dir="2700000" algn="tl">
                      <a:srgbClr val="C0C0C0"/>
                    </a:outerShdw>
                  </a:effectLst>
                  <a:latin typeface="Times New Roman" pitchFamily="18" charset="0"/>
                </a:rPr>
                <a:t>电阻及电阻率</a:t>
              </a:r>
              <a:endParaRPr kumimoji="1" lang="zh-CN" altLang="en-US" sz="2800" b="1" dirty="0">
                <a:solidFill>
                  <a:srgbClr val="CC0000"/>
                </a:solidFill>
                <a:effectLst>
                  <a:outerShdw blurRad="38100" dist="38100" dir="2700000" algn="tl">
                    <a:srgbClr val="C0C0C0"/>
                  </a:outerShdw>
                </a:effectLst>
                <a:latin typeface="Times New Roman" pitchFamily="18" charset="0"/>
              </a:endParaRPr>
            </a:p>
          </p:txBody>
        </p:sp>
      </p:grpSp>
      <p:sp>
        <p:nvSpPr>
          <p:cNvPr id="7" name="矩形 6"/>
          <p:cNvSpPr/>
          <p:nvPr/>
        </p:nvSpPr>
        <p:spPr>
          <a:xfrm>
            <a:off x="467544" y="2102197"/>
            <a:ext cx="8352928" cy="1384995"/>
          </a:xfrm>
          <a:prstGeom prst="rect">
            <a:avLst/>
          </a:prstGeom>
        </p:spPr>
        <p:txBody>
          <a:bodyPr wrap="square">
            <a:spAutoFit/>
          </a:bodyPr>
          <a:lstStyle/>
          <a:p>
            <a:r>
              <a:rPr lang="en-US" altLang="zh-CN" sz="2800" dirty="0" smtClean="0"/>
              <a:t>     </a:t>
            </a:r>
            <a:r>
              <a:rPr lang="zh-CN" altLang="zh-CN" sz="2800" dirty="0" smtClean="0"/>
              <a:t>导体</a:t>
            </a:r>
            <a:r>
              <a:rPr lang="zh-CN" altLang="zh-CN" sz="2800" dirty="0"/>
              <a:t>或半导体对电流的这种阻碍作用，称为</a:t>
            </a:r>
            <a:r>
              <a:rPr lang="zh-CN" altLang="zh-CN" sz="2800" dirty="0">
                <a:solidFill>
                  <a:srgbClr val="FF0000"/>
                </a:solidFill>
              </a:rPr>
              <a:t>电阻作用</a:t>
            </a:r>
            <a:r>
              <a:rPr lang="zh-CN" altLang="zh-CN" sz="2800" dirty="0"/>
              <a:t>。其电路模型可以用理想电路元件电阻元件来模拟，电阻元件简称为</a:t>
            </a:r>
            <a:r>
              <a:rPr lang="zh-CN" altLang="zh-CN" sz="2800" dirty="0" smtClean="0"/>
              <a:t>电阻</a:t>
            </a:r>
            <a:r>
              <a:rPr lang="en-US" altLang="zh-CN" sz="2800" dirty="0" smtClean="0"/>
              <a:t>,</a:t>
            </a:r>
            <a:r>
              <a:rPr lang="zh-CN" altLang="en-US" sz="2800" dirty="0"/>
              <a:t>用符号</a:t>
            </a:r>
            <a:r>
              <a:rPr lang="en-US" altLang="zh-CN" sz="2800" dirty="0"/>
              <a:t>R</a:t>
            </a:r>
            <a:r>
              <a:rPr lang="zh-CN" altLang="en-US" sz="2800" dirty="0"/>
              <a:t>表示</a:t>
            </a:r>
          </a:p>
        </p:txBody>
      </p:sp>
      <p:grpSp>
        <p:nvGrpSpPr>
          <p:cNvPr id="15" name="组合 14"/>
          <p:cNvGrpSpPr/>
          <p:nvPr/>
        </p:nvGrpSpPr>
        <p:grpSpPr>
          <a:xfrm>
            <a:off x="1457384" y="3647465"/>
            <a:ext cx="1562100" cy="736803"/>
            <a:chOff x="1457384" y="3647465"/>
            <a:chExt cx="1562100" cy="736803"/>
          </a:xfrm>
        </p:grpSpPr>
        <p:graphicFrame>
          <p:nvGraphicFramePr>
            <p:cNvPr id="8" name="对象 7"/>
            <p:cNvGraphicFramePr>
              <a:graphicFrameLocks noChangeAspect="1"/>
            </p:cNvGraphicFramePr>
            <p:nvPr>
              <p:extLst>
                <p:ext uri="{D42A27DB-BD31-4B8C-83A1-F6EECF244321}">
                  <p14:modId xmlns:p14="http://schemas.microsoft.com/office/powerpoint/2010/main" xmlns="" val="253217179"/>
                </p:ext>
              </p:extLst>
            </p:nvPr>
          </p:nvGraphicFramePr>
          <p:xfrm>
            <a:off x="1457384" y="3647465"/>
            <a:ext cx="1562100" cy="487363"/>
          </p:xfrm>
          <a:graphic>
            <a:graphicData uri="http://schemas.openxmlformats.org/presentationml/2006/ole">
              <p:oleObj spid="_x0000_s26725" name="BMP 图象" r:id="rId3" imgW="1561905" imgH="487826" progId="PBrush">
                <p:embed/>
              </p:oleObj>
            </a:graphicData>
          </a:graphic>
        </p:graphicFrame>
        <p:sp>
          <p:nvSpPr>
            <p:cNvPr id="9" name="TextBox 8"/>
            <p:cNvSpPr txBox="1"/>
            <p:nvPr/>
          </p:nvSpPr>
          <p:spPr>
            <a:xfrm>
              <a:off x="2051720" y="3861048"/>
              <a:ext cx="805476" cy="523220"/>
            </a:xfrm>
            <a:prstGeom prst="rect">
              <a:avLst/>
            </a:prstGeom>
            <a:noFill/>
          </p:spPr>
          <p:txBody>
            <a:bodyPr wrap="square" rtlCol="0">
              <a:spAutoFit/>
            </a:bodyPr>
            <a:lstStyle/>
            <a:p>
              <a:r>
                <a:rPr lang="en-US" altLang="zh-CN" sz="2800" dirty="0" smtClean="0"/>
                <a:t>R</a:t>
              </a:r>
              <a:endParaRPr lang="zh-CN" altLang="en-US" sz="2800" dirty="0"/>
            </a:p>
          </p:txBody>
        </p:sp>
      </p:grpSp>
      <p:sp>
        <p:nvSpPr>
          <p:cNvPr id="11"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TextBox 12"/>
          <p:cNvSpPr txBox="1"/>
          <p:nvPr/>
        </p:nvSpPr>
        <p:spPr>
          <a:xfrm>
            <a:off x="3635896" y="3733936"/>
            <a:ext cx="3514104" cy="523220"/>
          </a:xfrm>
          <a:prstGeom prst="rect">
            <a:avLst/>
          </a:prstGeom>
          <a:noFill/>
        </p:spPr>
        <p:txBody>
          <a:bodyPr wrap="none" rtlCol="0">
            <a:spAutoFit/>
          </a:bodyPr>
          <a:lstStyle/>
          <a:p>
            <a:r>
              <a:rPr lang="zh-CN" altLang="zh-CN" sz="2800" dirty="0"/>
              <a:t>电阻的单位是</a:t>
            </a:r>
            <a:r>
              <a:rPr lang="zh-CN" altLang="zh-CN" sz="2800" dirty="0" smtClean="0"/>
              <a:t>欧姆</a:t>
            </a:r>
            <a:r>
              <a:rPr lang="en-US" altLang="zh-CN" sz="2800" dirty="0" smtClean="0"/>
              <a:t>(Ω)</a:t>
            </a:r>
            <a:endParaRPr lang="zh-CN" altLang="en-US" sz="2800" dirty="0"/>
          </a:p>
        </p:txBody>
      </p:sp>
      <p:grpSp>
        <p:nvGrpSpPr>
          <p:cNvPr id="19" name="组合 18"/>
          <p:cNvGrpSpPr/>
          <p:nvPr/>
        </p:nvGrpSpPr>
        <p:grpSpPr>
          <a:xfrm>
            <a:off x="467544" y="4293097"/>
            <a:ext cx="8352928" cy="2318826"/>
            <a:chOff x="467544" y="4293097"/>
            <a:chExt cx="8352928" cy="2318826"/>
          </a:xfrm>
        </p:grpSpPr>
        <p:sp>
          <p:nvSpPr>
            <p:cNvPr id="10" name="矩形 9"/>
            <p:cNvSpPr/>
            <p:nvPr/>
          </p:nvSpPr>
          <p:spPr>
            <a:xfrm>
              <a:off x="467544" y="4293097"/>
              <a:ext cx="8352928" cy="954107"/>
            </a:xfrm>
            <a:prstGeom prst="rect">
              <a:avLst/>
            </a:prstGeom>
          </p:spPr>
          <p:txBody>
            <a:bodyPr wrap="square">
              <a:spAutoFit/>
            </a:bodyPr>
            <a:lstStyle/>
            <a:p>
              <a:r>
                <a:rPr lang="en-US" altLang="zh-CN" sz="2800" dirty="0" smtClean="0"/>
                <a:t>       </a:t>
              </a:r>
              <a:r>
                <a:rPr lang="zh-CN" altLang="zh-CN" sz="2800" dirty="0" smtClean="0">
                  <a:solidFill>
                    <a:srgbClr val="FF0000"/>
                  </a:solidFill>
                </a:rPr>
                <a:t>电阻</a:t>
              </a:r>
              <a:r>
                <a:rPr lang="zh-CN" altLang="zh-CN" sz="2800" dirty="0">
                  <a:solidFill>
                    <a:srgbClr val="FF0000"/>
                  </a:solidFill>
                </a:rPr>
                <a:t>的倒数称为电导</a:t>
              </a:r>
              <a:r>
                <a:rPr lang="zh-CN" altLang="zh-CN" sz="2800" dirty="0"/>
                <a:t>，也是表征材料导电能力的一个参数，用符号</a:t>
              </a:r>
              <a:r>
                <a:rPr lang="en-US" altLang="zh-CN" sz="2800" dirty="0"/>
                <a:t>G</a:t>
              </a:r>
              <a:r>
                <a:rPr lang="zh-CN" altLang="zh-CN" sz="2800" dirty="0"/>
                <a:t>表示。</a:t>
              </a:r>
            </a:p>
          </p:txBody>
        </p:sp>
        <p:graphicFrame>
          <p:nvGraphicFramePr>
            <p:cNvPr id="12" name="对象 11"/>
            <p:cNvGraphicFramePr>
              <a:graphicFrameLocks noChangeAspect="1"/>
            </p:cNvGraphicFramePr>
            <p:nvPr>
              <p:extLst>
                <p:ext uri="{D42A27DB-BD31-4B8C-83A1-F6EECF244321}">
                  <p14:modId xmlns:p14="http://schemas.microsoft.com/office/powerpoint/2010/main" xmlns="" val="3584268103"/>
                </p:ext>
              </p:extLst>
            </p:nvPr>
          </p:nvGraphicFramePr>
          <p:xfrm>
            <a:off x="1842998" y="5373216"/>
            <a:ext cx="964273" cy="834795"/>
          </p:xfrm>
          <a:graphic>
            <a:graphicData uri="http://schemas.openxmlformats.org/presentationml/2006/ole">
              <p:oleObj spid="_x0000_s26726" name="Equation" r:id="rId4" imgW="459434" imgH="406938" progId="Equation.DSMT4">
                <p:embed/>
              </p:oleObj>
            </a:graphicData>
          </a:graphic>
        </p:graphicFrame>
        <p:sp>
          <p:nvSpPr>
            <p:cNvPr id="14" name="矩形 13"/>
            <p:cNvSpPr/>
            <p:nvPr/>
          </p:nvSpPr>
          <p:spPr>
            <a:xfrm>
              <a:off x="3131840" y="5226928"/>
              <a:ext cx="5583358" cy="1384995"/>
            </a:xfrm>
            <a:prstGeom prst="rect">
              <a:avLst/>
            </a:prstGeom>
          </p:spPr>
          <p:txBody>
            <a:bodyPr wrap="square">
              <a:spAutoFit/>
            </a:bodyPr>
            <a:lstStyle/>
            <a:p>
              <a:r>
                <a:rPr lang="zh-CN" altLang="zh-CN" sz="2800" dirty="0"/>
                <a:t>电导大的电阻导电性能好，电导的单位为西门子</a:t>
              </a:r>
              <a:r>
                <a:rPr lang="en-US" altLang="zh-CN" sz="2800" dirty="0"/>
                <a:t>(Siemens)</a:t>
              </a:r>
              <a:r>
                <a:rPr lang="zh-CN" altLang="zh-CN" sz="2800" dirty="0"/>
                <a:t>，简称西，符号为</a:t>
              </a:r>
              <a:r>
                <a:rPr lang="en-US" altLang="zh-CN" sz="2800" dirty="0"/>
                <a:t>S</a:t>
              </a:r>
              <a:endParaRPr lang="zh-CN" altLang="en-US" sz="2800" dirty="0"/>
            </a:p>
          </p:txBody>
        </p:sp>
      </p:grpSp>
    </p:spTree>
    <p:extLst>
      <p:ext uri="{BB962C8B-B14F-4D97-AF65-F5344CB8AC3E}">
        <p14:creationId xmlns:p14="http://schemas.microsoft.com/office/powerpoint/2010/main" xmlns="" val="2136058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4F267FD9-BB6E-4937-A2CB-2D8803BBA62E}" type="datetime1">
              <a:rPr lang="zh-CN" altLang="en-US" smtClean="0">
                <a:solidFill>
                  <a:prstClr val="black">
                    <a:tint val="75000"/>
                  </a:prstClr>
                </a:solidFill>
              </a:rPr>
              <a:pPr>
                <a:defRPr/>
              </a:pPr>
              <a:t>2018/5/29</a:t>
            </a:fld>
            <a:endParaRPr lang="en-US" dirty="0">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158D813D-5EB4-4279-B09C-477A10D42AE0}" type="slidenum">
              <a:rPr lang="en-US" smtClean="0">
                <a:solidFill>
                  <a:prstClr val="black">
                    <a:tint val="75000"/>
                  </a:prstClr>
                </a:solidFill>
              </a:rPr>
              <a:pPr>
                <a:defRPr/>
              </a:pPr>
              <a:t>25</a:t>
            </a:fld>
            <a:endParaRPr lang="en-US">
              <a:solidFill>
                <a:prstClr val="black">
                  <a:tint val="75000"/>
                </a:prstClr>
              </a:solidFill>
            </a:endParaRP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xmlns="" val="3152320129"/>
              </p:ext>
            </p:extLst>
          </p:nvPr>
        </p:nvGraphicFramePr>
        <p:xfrm>
          <a:off x="3563888" y="836712"/>
          <a:ext cx="1296144" cy="931247"/>
        </p:xfrm>
        <a:graphic>
          <a:graphicData uri="http://schemas.openxmlformats.org/presentationml/2006/ole">
            <p:oleObj spid="_x0000_s28986" name="Equation" r:id="rId3" imgW="554936" imgH="400096" progId="Equation.DSMT4">
              <p:embed/>
            </p:oleObj>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xmlns="" val="3498704228"/>
              </p:ext>
            </p:extLst>
          </p:nvPr>
        </p:nvGraphicFramePr>
        <p:xfrm>
          <a:off x="4390627" y="3891190"/>
          <a:ext cx="114300" cy="177800"/>
        </p:xfrm>
        <a:graphic>
          <a:graphicData uri="http://schemas.openxmlformats.org/presentationml/2006/ole">
            <p:oleObj spid="_x0000_s28987" name="Equation" r:id="rId4" imgW="114120" imgH="177480" progId="Equation.DSMT4">
              <p:embed/>
            </p:oleObj>
          </a:graphicData>
        </a:graphic>
      </p:graphicFrame>
      <p:grpSp>
        <p:nvGrpSpPr>
          <p:cNvPr id="2" name="组合 1"/>
          <p:cNvGrpSpPr/>
          <p:nvPr/>
        </p:nvGrpSpPr>
        <p:grpSpPr>
          <a:xfrm>
            <a:off x="1001129" y="1628800"/>
            <a:ext cx="7129699" cy="1458962"/>
            <a:chOff x="1001129" y="1628800"/>
            <a:chExt cx="7129699" cy="1458962"/>
          </a:xfrm>
        </p:grpSpPr>
        <p:sp>
          <p:nvSpPr>
            <p:cNvPr id="17" name="TextBox 16"/>
            <p:cNvSpPr txBox="1"/>
            <p:nvPr/>
          </p:nvSpPr>
          <p:spPr>
            <a:xfrm>
              <a:off x="1001129" y="1628800"/>
              <a:ext cx="992579" cy="523220"/>
            </a:xfrm>
            <a:prstGeom prst="rect">
              <a:avLst/>
            </a:prstGeom>
            <a:noFill/>
          </p:spPr>
          <p:txBody>
            <a:bodyPr wrap="none" rtlCol="0">
              <a:spAutoFit/>
            </a:bodyPr>
            <a:lstStyle/>
            <a:p>
              <a:r>
                <a:rPr lang="zh-CN" altLang="en-US" sz="2800" dirty="0" smtClean="0"/>
                <a:t>式中</a:t>
              </a:r>
              <a:r>
                <a:rPr lang="en-US" altLang="zh-CN" sz="2800" dirty="0" smtClean="0"/>
                <a:t>,</a:t>
              </a:r>
              <a:endParaRPr lang="zh-CN" altLang="en-US" sz="2800" dirty="0"/>
            </a:p>
          </p:txBody>
        </p:sp>
        <p:graphicFrame>
          <p:nvGraphicFramePr>
            <p:cNvPr id="19" name="对象 18"/>
            <p:cNvGraphicFramePr>
              <a:graphicFrameLocks noChangeAspect="1"/>
            </p:cNvGraphicFramePr>
            <p:nvPr>
              <p:extLst>
                <p:ext uri="{D42A27DB-BD31-4B8C-83A1-F6EECF244321}">
                  <p14:modId xmlns:p14="http://schemas.microsoft.com/office/powerpoint/2010/main" xmlns="" val="3419241839"/>
                </p:ext>
              </p:extLst>
            </p:nvPr>
          </p:nvGraphicFramePr>
          <p:xfrm>
            <a:off x="2195736" y="1683454"/>
            <a:ext cx="5873750" cy="450850"/>
          </p:xfrm>
          <a:graphic>
            <a:graphicData uri="http://schemas.openxmlformats.org/presentationml/2006/ole">
              <p:oleObj spid="_x0000_s28988" name="Equation" r:id="rId5" imgW="2819160" imgH="215640" progId="Equation.DSMT4">
                <p:embed/>
              </p:oleObj>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xmlns="" val="712525711"/>
                </p:ext>
              </p:extLst>
            </p:nvPr>
          </p:nvGraphicFramePr>
          <p:xfrm>
            <a:off x="2138362" y="2204864"/>
            <a:ext cx="4867275" cy="425450"/>
          </p:xfrm>
          <a:graphic>
            <a:graphicData uri="http://schemas.openxmlformats.org/presentationml/2006/ole">
              <p:oleObj spid="_x0000_s28989" name="Equation" r:id="rId6" imgW="2336760" imgH="203040" progId="Equation.DSMT4">
                <p:embed/>
              </p:oleObj>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xmlns="" val="4217258587"/>
                </p:ext>
              </p:extLst>
            </p:nvPr>
          </p:nvGraphicFramePr>
          <p:xfrm>
            <a:off x="2123728" y="2636912"/>
            <a:ext cx="6007100" cy="450850"/>
          </p:xfrm>
          <a:graphic>
            <a:graphicData uri="http://schemas.openxmlformats.org/presentationml/2006/ole">
              <p:oleObj spid="_x0000_s28990" name="Equation" r:id="rId7" imgW="2882880" imgH="215640" progId="Equation.DSMT4">
                <p:embed/>
              </p:oleObj>
            </a:graphicData>
          </a:graphic>
        </p:graphicFrame>
      </p:grpSp>
      <p:sp>
        <p:nvSpPr>
          <p:cNvPr id="22" name="矩形 21"/>
          <p:cNvSpPr/>
          <p:nvPr/>
        </p:nvSpPr>
        <p:spPr>
          <a:xfrm>
            <a:off x="461661" y="3260280"/>
            <a:ext cx="7848872" cy="1815882"/>
          </a:xfrm>
          <a:prstGeom prst="rect">
            <a:avLst/>
          </a:prstGeom>
        </p:spPr>
        <p:txBody>
          <a:bodyPr wrap="square">
            <a:spAutoFit/>
          </a:bodyPr>
          <a:lstStyle/>
          <a:p>
            <a:r>
              <a:rPr lang="en-US" altLang="zh-CN" sz="2800" dirty="0" smtClean="0"/>
              <a:t>        </a:t>
            </a:r>
            <a:r>
              <a:rPr lang="zh-CN" altLang="zh-CN" sz="2800" dirty="0" smtClean="0"/>
              <a:t>电阻率</a:t>
            </a:r>
            <a:r>
              <a:rPr lang="zh-CN" altLang="zh-CN" sz="2800" dirty="0"/>
              <a:t>与材料的性质和温度有关，与尺寸无关。不同材料的</a:t>
            </a:r>
            <a:r>
              <a:rPr lang="zh-CN" altLang="zh-CN" sz="2800" dirty="0" smtClean="0"/>
              <a:t>电阻率是不同</a:t>
            </a:r>
            <a:r>
              <a:rPr lang="zh-CN" altLang="zh-CN" sz="2800" dirty="0"/>
              <a:t>的，同一材料在不同温度下的电阻率也是不同的。但是，在</a:t>
            </a:r>
            <a:r>
              <a:rPr lang="zh-CN" altLang="zh-CN" sz="2800" dirty="0">
                <a:solidFill>
                  <a:srgbClr val="FF0000"/>
                </a:solidFill>
              </a:rPr>
              <a:t>一定温度下，对于同一种材料，其电阻率是常数</a:t>
            </a:r>
            <a:r>
              <a:rPr lang="zh-CN" altLang="zh-CN" sz="2800" dirty="0"/>
              <a:t>。</a:t>
            </a:r>
            <a:endParaRPr lang="zh-CN" altLang="en-US" sz="2800" dirty="0"/>
          </a:p>
        </p:txBody>
      </p:sp>
      <p:sp>
        <p:nvSpPr>
          <p:cNvPr id="23" name="Rectangle 2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7" name="组合 6"/>
          <p:cNvGrpSpPr/>
          <p:nvPr/>
        </p:nvGrpSpPr>
        <p:grpSpPr>
          <a:xfrm>
            <a:off x="461053" y="5076162"/>
            <a:ext cx="8064492" cy="954107"/>
            <a:chOff x="461053" y="5076162"/>
            <a:chExt cx="8064492" cy="954107"/>
          </a:xfrm>
        </p:grpSpPr>
        <p:sp>
          <p:nvSpPr>
            <p:cNvPr id="25" name="矩形 24"/>
            <p:cNvSpPr/>
            <p:nvPr/>
          </p:nvSpPr>
          <p:spPr>
            <a:xfrm>
              <a:off x="461053" y="5076162"/>
              <a:ext cx="7848872" cy="954107"/>
            </a:xfrm>
            <a:prstGeom prst="rect">
              <a:avLst/>
            </a:prstGeom>
          </p:spPr>
          <p:txBody>
            <a:bodyPr wrap="square">
              <a:spAutoFit/>
            </a:bodyPr>
            <a:lstStyle/>
            <a:p>
              <a:r>
                <a:rPr lang="zh-CN" altLang="zh-CN" sz="2800" dirty="0"/>
                <a:t>在一定温度下，对于同一种材料，其电阻率是常数。例如铜在温度为</a:t>
              </a:r>
              <a:r>
                <a:rPr lang="en-US" altLang="zh-CN" sz="2800" dirty="0"/>
                <a:t>20℃</a:t>
              </a:r>
              <a:r>
                <a:rPr lang="zh-CN" altLang="zh-CN" sz="2800" dirty="0"/>
                <a:t>时</a:t>
              </a:r>
              <a:r>
                <a:rPr lang="zh-CN" altLang="zh-CN" sz="2800" dirty="0" smtClean="0"/>
                <a:t>的</a:t>
              </a:r>
              <a:r>
                <a:rPr lang="zh-CN" altLang="en-US" sz="2800" dirty="0" smtClean="0"/>
                <a:t>电阻率为</a:t>
              </a:r>
              <a:endParaRPr lang="zh-CN" altLang="en-US" sz="2800" dirty="0"/>
            </a:p>
          </p:txBody>
        </p:sp>
        <p:graphicFrame>
          <p:nvGraphicFramePr>
            <p:cNvPr id="26" name="对象 25"/>
            <p:cNvGraphicFramePr>
              <a:graphicFrameLocks noChangeAspect="1"/>
            </p:cNvGraphicFramePr>
            <p:nvPr>
              <p:extLst>
                <p:ext uri="{D42A27DB-BD31-4B8C-83A1-F6EECF244321}">
                  <p14:modId xmlns:p14="http://schemas.microsoft.com/office/powerpoint/2010/main" xmlns="" val="3809856646"/>
                </p:ext>
              </p:extLst>
            </p:nvPr>
          </p:nvGraphicFramePr>
          <p:xfrm>
            <a:off x="6660232" y="5539220"/>
            <a:ext cx="1865313" cy="474663"/>
          </p:xfrm>
          <a:graphic>
            <a:graphicData uri="http://schemas.openxmlformats.org/presentationml/2006/ole">
              <p:oleObj spid="_x0000_s28991" name="Equation" r:id="rId8" imgW="799920" imgH="203040" progId="Equation.DSMT4">
                <p:embed/>
              </p:oleObj>
            </a:graphicData>
          </a:graphic>
        </p:graphicFrame>
      </p:grpSp>
    </p:spTree>
    <p:extLst>
      <p:ext uri="{BB962C8B-B14F-4D97-AF65-F5344CB8AC3E}">
        <p14:creationId xmlns:p14="http://schemas.microsoft.com/office/powerpoint/2010/main" xmlns="" val="916171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4F267FD9-BB6E-4937-A2CB-2D8803BBA62E}" type="datetime1">
              <a:rPr lang="zh-CN" altLang="en-US" smtClean="0">
                <a:solidFill>
                  <a:prstClr val="black">
                    <a:tint val="75000"/>
                  </a:prstClr>
                </a:solidFill>
              </a:rPr>
              <a:pPr>
                <a:defRPr/>
              </a:pPr>
              <a:t>2018/5/29</a:t>
            </a:fld>
            <a:endParaRPr lang="en-US" dirty="0">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158D813D-5EB4-4279-B09C-477A10D42AE0}" type="slidenum">
              <a:rPr lang="en-US" smtClean="0">
                <a:solidFill>
                  <a:prstClr val="black">
                    <a:tint val="75000"/>
                  </a:prstClr>
                </a:solidFill>
              </a:rPr>
              <a:pPr>
                <a:defRPr/>
              </a:pPr>
              <a:t>26</a:t>
            </a:fld>
            <a:endParaRPr lang="en-US">
              <a:solidFill>
                <a:prstClr val="black">
                  <a:tint val="75000"/>
                </a:prstClr>
              </a:solidFill>
            </a:endParaRPr>
          </a:p>
        </p:txBody>
      </p:sp>
      <p:grpSp>
        <p:nvGrpSpPr>
          <p:cNvPr id="2" name="组合 1"/>
          <p:cNvGrpSpPr/>
          <p:nvPr/>
        </p:nvGrpSpPr>
        <p:grpSpPr>
          <a:xfrm>
            <a:off x="500404" y="908720"/>
            <a:ext cx="8424936" cy="2158935"/>
            <a:chOff x="500404" y="908720"/>
            <a:chExt cx="8424936" cy="2158935"/>
          </a:xfrm>
        </p:grpSpPr>
        <p:graphicFrame>
          <p:nvGraphicFramePr>
            <p:cNvPr id="5" name="对象 4"/>
            <p:cNvGraphicFramePr>
              <a:graphicFrameLocks noChangeAspect="1"/>
            </p:cNvGraphicFramePr>
            <p:nvPr>
              <p:extLst>
                <p:ext uri="{D42A27DB-BD31-4B8C-83A1-F6EECF244321}">
                  <p14:modId xmlns:p14="http://schemas.microsoft.com/office/powerpoint/2010/main" xmlns="" val="2296452570"/>
                </p:ext>
              </p:extLst>
            </p:nvPr>
          </p:nvGraphicFramePr>
          <p:xfrm>
            <a:off x="1259632" y="2275492"/>
            <a:ext cx="4160837" cy="792163"/>
          </p:xfrm>
          <a:graphic>
            <a:graphicData uri="http://schemas.openxmlformats.org/presentationml/2006/ole">
              <p:oleObj spid="_x0000_s29954" name="Equation" r:id="rId3" imgW="1320480" imgH="253800" progId="Equation.DSMT4">
                <p:embed/>
              </p:oleObj>
            </a:graphicData>
          </a:graphic>
        </p:graphicFrame>
        <p:sp>
          <p:nvSpPr>
            <p:cNvPr id="9" name="矩形 8"/>
            <p:cNvSpPr/>
            <p:nvPr/>
          </p:nvSpPr>
          <p:spPr>
            <a:xfrm>
              <a:off x="500404" y="908720"/>
              <a:ext cx="8424936" cy="954107"/>
            </a:xfrm>
            <a:prstGeom prst="rect">
              <a:avLst/>
            </a:prstGeom>
          </p:spPr>
          <p:txBody>
            <a:bodyPr wrap="square">
              <a:spAutoFit/>
            </a:bodyPr>
            <a:lstStyle/>
            <a:p>
              <a:r>
                <a:rPr lang="en-US" altLang="zh-CN" sz="2800" dirty="0" smtClean="0"/>
                <a:t>       </a:t>
              </a:r>
              <a:r>
                <a:rPr lang="zh-CN" altLang="zh-CN" sz="2800" dirty="0" smtClean="0"/>
                <a:t>一般</a:t>
              </a:r>
              <a:r>
                <a:rPr lang="zh-CN" altLang="zh-CN" sz="2800" dirty="0"/>
                <a:t>金属材料的电阻率随温度变化的规律可利用</a:t>
              </a:r>
              <a:r>
                <a:rPr lang="zh-CN" altLang="zh-CN" sz="2800" dirty="0">
                  <a:solidFill>
                    <a:srgbClr val="FF0000"/>
                  </a:solidFill>
                </a:rPr>
                <a:t>电阻率温度系数</a:t>
              </a:r>
              <a:endParaRPr lang="zh-CN" altLang="en-US" sz="2800" dirty="0">
                <a:solidFill>
                  <a:srgbClr val="FF0000"/>
                </a:solidFill>
              </a:endParaRPr>
            </a:p>
          </p:txBody>
        </p:sp>
        <p:graphicFrame>
          <p:nvGraphicFramePr>
            <p:cNvPr id="10" name="对象 9"/>
            <p:cNvGraphicFramePr>
              <a:graphicFrameLocks noChangeAspect="1"/>
            </p:cNvGraphicFramePr>
            <p:nvPr>
              <p:extLst>
                <p:ext uri="{D42A27DB-BD31-4B8C-83A1-F6EECF244321}">
                  <p14:modId xmlns:p14="http://schemas.microsoft.com/office/powerpoint/2010/main" xmlns="" val="829523331"/>
                </p:ext>
              </p:extLst>
            </p:nvPr>
          </p:nvGraphicFramePr>
          <p:xfrm>
            <a:off x="3203848" y="1412776"/>
            <a:ext cx="479425" cy="436562"/>
          </p:xfrm>
          <a:graphic>
            <a:graphicData uri="http://schemas.openxmlformats.org/presentationml/2006/ole">
              <p:oleObj spid="_x0000_s29955" name="Equation" r:id="rId4" imgW="152280" imgH="139680" progId="Equation.DSMT4">
                <p:embed/>
              </p:oleObj>
            </a:graphicData>
          </a:graphic>
        </p:graphicFrame>
        <p:sp>
          <p:nvSpPr>
            <p:cNvPr id="11" name="TextBox 10"/>
            <p:cNvSpPr txBox="1"/>
            <p:nvPr/>
          </p:nvSpPr>
          <p:spPr>
            <a:xfrm>
              <a:off x="3694296" y="1385773"/>
              <a:ext cx="5217436" cy="523220"/>
            </a:xfrm>
            <a:prstGeom prst="rect">
              <a:avLst/>
            </a:prstGeom>
            <a:noFill/>
          </p:spPr>
          <p:txBody>
            <a:bodyPr wrap="square" rtlCol="0">
              <a:spAutoFit/>
            </a:bodyPr>
            <a:lstStyle/>
            <a:p>
              <a:r>
                <a:rPr lang="zh-CN" altLang="en-US" sz="2800" dirty="0" smtClean="0"/>
                <a:t>即温度升高</a:t>
              </a:r>
              <a:r>
                <a:rPr lang="en-US" altLang="zh-CN" sz="2800" dirty="0" smtClean="0"/>
                <a:t>1</a:t>
              </a:r>
              <a:r>
                <a:rPr lang="zh-CN" altLang="en-US" sz="2800" dirty="0" smtClean="0"/>
                <a:t>℃时</a:t>
              </a:r>
              <a:r>
                <a:rPr lang="en-US" altLang="zh-CN" sz="2800" dirty="0" smtClean="0"/>
                <a:t>,</a:t>
              </a:r>
              <a:r>
                <a:rPr lang="zh-CN" altLang="en-US" sz="2800" dirty="0" smtClean="0"/>
                <a:t>电阻率所变动</a:t>
              </a:r>
              <a:endParaRPr lang="zh-CN" altLang="en-US" sz="2800" dirty="0"/>
            </a:p>
          </p:txBody>
        </p:sp>
        <p:sp>
          <p:nvSpPr>
            <p:cNvPr id="12" name="TextBox 11"/>
            <p:cNvSpPr txBox="1"/>
            <p:nvPr/>
          </p:nvSpPr>
          <p:spPr>
            <a:xfrm>
              <a:off x="572997" y="1871355"/>
              <a:ext cx="3110147" cy="800219"/>
            </a:xfrm>
            <a:prstGeom prst="rect">
              <a:avLst/>
            </a:prstGeom>
            <a:noFill/>
          </p:spPr>
          <p:txBody>
            <a:bodyPr wrap="none" rtlCol="0">
              <a:spAutoFit/>
            </a:bodyPr>
            <a:lstStyle/>
            <a:p>
              <a:r>
                <a:rPr lang="zh-CN" altLang="en-US" sz="2800" dirty="0"/>
                <a:t>的数值</a:t>
              </a:r>
              <a:r>
                <a:rPr lang="en-US" altLang="zh-CN" sz="2800" dirty="0"/>
                <a:t>,</a:t>
              </a:r>
              <a:r>
                <a:rPr lang="zh-CN" altLang="en-US" sz="2800" dirty="0"/>
                <a:t>单位为</a:t>
              </a:r>
              <a:r>
                <a:rPr lang="en-US" altLang="zh-CN" sz="2800" dirty="0"/>
                <a:t>1/</a:t>
              </a:r>
              <a:r>
                <a:rPr lang="zh-CN" altLang="en-US" sz="2800" dirty="0"/>
                <a:t>℃</a:t>
              </a:r>
            </a:p>
            <a:p>
              <a:endParaRPr lang="zh-CN" altLang="en-US" dirty="0"/>
            </a:p>
          </p:txBody>
        </p:sp>
      </p:grpSp>
      <p:sp>
        <p:nvSpPr>
          <p:cNvPr id="13"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6" name="组合 5"/>
          <p:cNvGrpSpPr/>
          <p:nvPr/>
        </p:nvGrpSpPr>
        <p:grpSpPr>
          <a:xfrm>
            <a:off x="422568" y="3140968"/>
            <a:ext cx="8465396" cy="1255514"/>
            <a:chOff x="422568" y="3140968"/>
            <a:chExt cx="8465396" cy="1255514"/>
          </a:xfrm>
        </p:grpSpPr>
        <p:graphicFrame>
          <p:nvGraphicFramePr>
            <p:cNvPr id="14" name="对象 13"/>
            <p:cNvGraphicFramePr>
              <a:graphicFrameLocks noChangeAspect="1"/>
            </p:cNvGraphicFramePr>
            <p:nvPr>
              <p:extLst>
                <p:ext uri="{D42A27DB-BD31-4B8C-83A1-F6EECF244321}">
                  <p14:modId xmlns:p14="http://schemas.microsoft.com/office/powerpoint/2010/main" xmlns="" val="2659266089"/>
                </p:ext>
              </p:extLst>
            </p:nvPr>
          </p:nvGraphicFramePr>
          <p:xfrm>
            <a:off x="1475656" y="3140968"/>
            <a:ext cx="5019675" cy="679450"/>
          </p:xfrm>
          <a:graphic>
            <a:graphicData uri="http://schemas.openxmlformats.org/presentationml/2006/ole">
              <p:oleObj spid="_x0000_s29956" name="Equation" r:id="rId5" imgW="1650960" imgH="228600" progId="Equation.DSMT4">
                <p:embed/>
              </p:oleObj>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xmlns="" val="1630833543"/>
                </p:ext>
              </p:extLst>
            </p:nvPr>
          </p:nvGraphicFramePr>
          <p:xfrm>
            <a:off x="1396551" y="3717032"/>
            <a:ext cx="7491413" cy="679450"/>
          </p:xfrm>
          <a:graphic>
            <a:graphicData uri="http://schemas.openxmlformats.org/presentationml/2006/ole">
              <p:oleObj spid="_x0000_s29957" name="Equation" r:id="rId6" imgW="2463480" imgH="228600" progId="Equation.DSMT4">
                <p:embed/>
              </p:oleObj>
            </a:graphicData>
          </a:graphic>
        </p:graphicFrame>
        <p:sp>
          <p:nvSpPr>
            <p:cNvPr id="17" name="TextBox 16"/>
            <p:cNvSpPr txBox="1"/>
            <p:nvPr/>
          </p:nvSpPr>
          <p:spPr>
            <a:xfrm>
              <a:off x="422568" y="3284984"/>
              <a:ext cx="902811" cy="523220"/>
            </a:xfrm>
            <a:prstGeom prst="rect">
              <a:avLst/>
            </a:prstGeom>
            <a:noFill/>
          </p:spPr>
          <p:txBody>
            <a:bodyPr wrap="none" rtlCol="0">
              <a:spAutoFit/>
            </a:bodyPr>
            <a:lstStyle/>
            <a:p>
              <a:r>
                <a:rPr lang="zh-CN" altLang="en-US" sz="2800" dirty="0" smtClean="0"/>
                <a:t>式中</a:t>
              </a:r>
              <a:endParaRPr lang="zh-CN" altLang="en-US" sz="2800" dirty="0"/>
            </a:p>
          </p:txBody>
        </p:sp>
      </p:grpSp>
      <p:grpSp>
        <p:nvGrpSpPr>
          <p:cNvPr id="7" name="组合 6"/>
          <p:cNvGrpSpPr/>
          <p:nvPr/>
        </p:nvGrpSpPr>
        <p:grpSpPr>
          <a:xfrm>
            <a:off x="395536" y="4474204"/>
            <a:ext cx="8924293" cy="1605876"/>
            <a:chOff x="395536" y="4474204"/>
            <a:chExt cx="8924293" cy="1605876"/>
          </a:xfrm>
        </p:grpSpPr>
        <p:sp>
          <p:nvSpPr>
            <p:cNvPr id="18" name="Rectangle 18"/>
            <p:cNvSpPr>
              <a:spLocks noChangeArrowheads="1"/>
            </p:cNvSpPr>
            <p:nvPr/>
          </p:nvSpPr>
          <p:spPr bwMode="auto">
            <a:xfrm>
              <a:off x="395536" y="4474204"/>
              <a:ext cx="8136904" cy="10772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3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一般金属材料的电阻随温度变化的规律可利用</a:t>
              </a:r>
              <a:r>
                <a:rPr kumimoji="0" lang="zh-CN" altLang="en-US" sz="32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电阻温度系数</a:t>
              </a:r>
              <a:endParaRPr kumimoji="0" lang="zh-CN" altLang="en-US" sz="3200" b="0" i="0" u="none" strike="noStrike" cap="none" normalizeH="0" baseline="0" dirty="0" smtClean="0">
                <a:ln>
                  <a:noFill/>
                </a:ln>
                <a:solidFill>
                  <a:srgbClr val="FF0000"/>
                </a:solidFill>
                <a:effectLst/>
                <a:latin typeface="Arial" pitchFamily="34" charset="0"/>
                <a:ea typeface="宋体" pitchFamily="2" charset="-122"/>
                <a:cs typeface="宋体" pitchFamily="2" charset="-122"/>
              </a:endParaRPr>
            </a:p>
          </p:txBody>
        </p:sp>
        <p:graphicFrame>
          <p:nvGraphicFramePr>
            <p:cNvPr id="19" name="对象 18"/>
            <p:cNvGraphicFramePr>
              <a:graphicFrameLocks noChangeAspect="1"/>
            </p:cNvGraphicFramePr>
            <p:nvPr>
              <p:extLst>
                <p:ext uri="{D42A27DB-BD31-4B8C-83A1-F6EECF244321}">
                  <p14:modId xmlns:p14="http://schemas.microsoft.com/office/powerpoint/2010/main" xmlns="" val="1719475164"/>
                </p:ext>
              </p:extLst>
            </p:nvPr>
          </p:nvGraphicFramePr>
          <p:xfrm>
            <a:off x="3739168" y="5087479"/>
            <a:ext cx="406296" cy="427458"/>
          </p:xfrm>
          <a:graphic>
            <a:graphicData uri="http://schemas.openxmlformats.org/presentationml/2006/ole">
              <p:oleObj spid="_x0000_s29958" name="Equation" r:id="rId7" imgW="152280" imgH="203040" progId="Equation.DSMT4">
                <p:embed/>
              </p:oleObj>
            </a:graphicData>
          </a:graphic>
        </p:graphicFrame>
        <p:sp>
          <p:nvSpPr>
            <p:cNvPr id="20" name="Rectangle 19"/>
            <p:cNvSpPr>
              <a:spLocks noChangeArrowheads="1"/>
            </p:cNvSpPr>
            <p:nvPr/>
          </p:nvSpPr>
          <p:spPr bwMode="auto">
            <a:xfrm>
              <a:off x="3995936" y="4972085"/>
              <a:ext cx="5323893"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3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来表示，即温度升高</a:t>
              </a:r>
              <a:r>
                <a:rPr kumimoji="0" lang="en-US" altLang="zh-CN" sz="3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a:t>
              </a:r>
              <a:r>
                <a:rPr kumimoji="0" lang="zh-CN" altLang="en-US" sz="3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时，</a:t>
              </a:r>
              <a:endParaRPr kumimoji="0" lang="zh-CN" altLang="en-US" sz="3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21" name="TextBox 20"/>
            <p:cNvSpPr txBox="1"/>
            <p:nvPr/>
          </p:nvSpPr>
          <p:spPr>
            <a:xfrm>
              <a:off x="422568" y="5556860"/>
              <a:ext cx="5615640" cy="523220"/>
            </a:xfrm>
            <a:prstGeom prst="rect">
              <a:avLst/>
            </a:prstGeom>
            <a:noFill/>
          </p:spPr>
          <p:txBody>
            <a:bodyPr wrap="none" rtlCol="0">
              <a:spAutoFit/>
            </a:bodyPr>
            <a:lstStyle/>
            <a:p>
              <a:r>
                <a:rPr lang="zh-CN" altLang="en-US" sz="2800" dirty="0"/>
                <a:t>电阻所变动的数值，单位为</a:t>
              </a:r>
              <a:r>
                <a:rPr lang="en-US" altLang="zh-CN" sz="2800" dirty="0"/>
                <a:t>1/℃</a:t>
              </a:r>
              <a:r>
                <a:rPr lang="zh-CN" altLang="en-US" sz="2800" dirty="0"/>
                <a:t>。 </a:t>
              </a:r>
            </a:p>
          </p:txBody>
        </p:sp>
      </p:grpSp>
    </p:spTree>
    <p:extLst>
      <p:ext uri="{BB962C8B-B14F-4D97-AF65-F5344CB8AC3E}">
        <p14:creationId xmlns:p14="http://schemas.microsoft.com/office/powerpoint/2010/main" xmlns="" val="2563877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4F267FD9-BB6E-4937-A2CB-2D8803BBA62E}" type="datetime1">
              <a:rPr lang="zh-CN" altLang="en-US" smtClean="0">
                <a:solidFill>
                  <a:prstClr val="black">
                    <a:tint val="75000"/>
                  </a:prstClr>
                </a:solidFill>
              </a:rPr>
              <a:pPr>
                <a:defRPr/>
              </a:pPr>
              <a:t>2018/5/29</a:t>
            </a:fld>
            <a:endParaRPr lang="en-US" dirty="0">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158D813D-5EB4-4279-B09C-477A10D42AE0}" type="slidenum">
              <a:rPr lang="en-US" smtClean="0">
                <a:solidFill>
                  <a:prstClr val="black">
                    <a:tint val="75000"/>
                  </a:prstClr>
                </a:solidFill>
              </a:rPr>
              <a:pPr>
                <a:defRPr/>
              </a:pPr>
              <a:t>27</a:t>
            </a:fld>
            <a:endParaRPr lang="en-US">
              <a:solidFill>
                <a:prstClr val="black">
                  <a:tint val="75000"/>
                </a:prstClr>
              </a:solidFill>
            </a:endParaRP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xmlns="" val="237851952"/>
              </p:ext>
            </p:extLst>
          </p:nvPr>
        </p:nvGraphicFramePr>
        <p:xfrm>
          <a:off x="1556880" y="692696"/>
          <a:ext cx="3960440" cy="762180"/>
        </p:xfrm>
        <a:graphic>
          <a:graphicData uri="http://schemas.openxmlformats.org/presentationml/2006/ole">
            <p:oleObj spid="_x0000_s31015" name="Equation" r:id="rId4" imgW="1320480" imgH="253800" progId="Equation.DSMT4">
              <p:embed/>
            </p:oleObj>
          </a:graphicData>
        </a:graphic>
      </p:graphicFrame>
      <p:grpSp>
        <p:nvGrpSpPr>
          <p:cNvPr id="2" name="组合 1"/>
          <p:cNvGrpSpPr/>
          <p:nvPr/>
        </p:nvGrpSpPr>
        <p:grpSpPr>
          <a:xfrm>
            <a:off x="692507" y="1409123"/>
            <a:ext cx="7930673" cy="1371805"/>
            <a:chOff x="692507" y="1409123"/>
            <a:chExt cx="7930673" cy="1371805"/>
          </a:xfrm>
        </p:grpSpPr>
        <p:graphicFrame>
          <p:nvGraphicFramePr>
            <p:cNvPr id="7" name="对象 6"/>
            <p:cNvGraphicFramePr>
              <a:graphicFrameLocks noChangeAspect="1"/>
            </p:cNvGraphicFramePr>
            <p:nvPr>
              <p:extLst>
                <p:ext uri="{D42A27DB-BD31-4B8C-83A1-F6EECF244321}">
                  <p14:modId xmlns:p14="http://schemas.microsoft.com/office/powerpoint/2010/main" xmlns="" val="1804134889"/>
                </p:ext>
              </p:extLst>
            </p:nvPr>
          </p:nvGraphicFramePr>
          <p:xfrm>
            <a:off x="1576759" y="1409123"/>
            <a:ext cx="5019675" cy="679450"/>
          </p:xfrm>
          <a:graphic>
            <a:graphicData uri="http://schemas.openxmlformats.org/presentationml/2006/ole">
              <p:oleObj spid="_x0000_s31016" name="Equation" r:id="rId5" imgW="1651000" imgH="228600" progId="Equation.DSMT4">
                <p:embed/>
              </p:oleObj>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xmlns="" val="538547990"/>
                </p:ext>
              </p:extLst>
            </p:nvPr>
          </p:nvGraphicFramePr>
          <p:xfrm>
            <a:off x="1595318" y="2101478"/>
            <a:ext cx="7027862" cy="679450"/>
          </p:xfrm>
          <a:graphic>
            <a:graphicData uri="http://schemas.openxmlformats.org/presentationml/2006/ole">
              <p:oleObj spid="_x0000_s31017" name="Equation" r:id="rId6" imgW="2311200" imgH="228600" progId="Equation.DSMT4">
                <p:embed/>
              </p:oleObj>
            </a:graphicData>
          </a:graphic>
        </p:graphicFrame>
        <p:sp>
          <p:nvSpPr>
            <p:cNvPr id="10" name="矩形 9"/>
            <p:cNvSpPr/>
            <p:nvPr/>
          </p:nvSpPr>
          <p:spPr>
            <a:xfrm>
              <a:off x="692507" y="1580961"/>
              <a:ext cx="902811" cy="523220"/>
            </a:xfrm>
            <a:prstGeom prst="rect">
              <a:avLst/>
            </a:prstGeom>
          </p:spPr>
          <p:txBody>
            <a:bodyPr wrap="none">
              <a:spAutoFit/>
            </a:bodyPr>
            <a:lstStyle/>
            <a:p>
              <a:pPr lvl="0"/>
              <a:r>
                <a:rPr lang="zh-CN" altLang="en-US" sz="2800" dirty="0">
                  <a:solidFill>
                    <a:prstClr val="black"/>
                  </a:solidFill>
                </a:rPr>
                <a:t>式中</a:t>
              </a:r>
            </a:p>
          </p:txBody>
        </p:sp>
      </p:grpSp>
      <p:grpSp>
        <p:nvGrpSpPr>
          <p:cNvPr id="9" name="组合 8"/>
          <p:cNvGrpSpPr/>
          <p:nvPr/>
        </p:nvGrpSpPr>
        <p:grpSpPr>
          <a:xfrm>
            <a:off x="0" y="2636912"/>
            <a:ext cx="8379296" cy="1962218"/>
            <a:chOff x="0" y="2636912"/>
            <a:chExt cx="8379296" cy="1962218"/>
          </a:xfrm>
        </p:grpSpPr>
        <p:sp>
          <p:nvSpPr>
            <p:cNvPr id="11" name="矩形 10"/>
            <p:cNvSpPr/>
            <p:nvPr/>
          </p:nvSpPr>
          <p:spPr>
            <a:xfrm>
              <a:off x="29006" y="2780928"/>
              <a:ext cx="8280920" cy="523220"/>
            </a:xfrm>
            <a:prstGeom prst="rect">
              <a:avLst/>
            </a:prstGeom>
          </p:spPr>
          <p:txBody>
            <a:bodyPr wrap="square">
              <a:spAutoFit/>
            </a:bodyPr>
            <a:lstStyle/>
            <a:p>
              <a:r>
                <a:rPr lang="zh-CN" altLang="zh-CN" sz="2800" b="1" dirty="0"/>
                <a:t>【例</a:t>
              </a:r>
              <a:r>
                <a:rPr lang="en-US" altLang="zh-CN" sz="2800" b="1" dirty="0"/>
                <a:t>1.3.1</a:t>
              </a:r>
              <a:r>
                <a:rPr lang="zh-CN" altLang="zh-CN" sz="2800" b="1" dirty="0"/>
                <a:t>】</a:t>
              </a:r>
              <a:r>
                <a:rPr lang="zh-CN" altLang="zh-CN" sz="2800" dirty="0"/>
                <a:t>一铜线绕成的线圈，铜线截面积为</a:t>
              </a:r>
              <a:endParaRPr lang="zh-CN" altLang="en-US" sz="2800" dirty="0"/>
            </a:p>
          </p:txBody>
        </p:sp>
        <p:graphicFrame>
          <p:nvGraphicFramePr>
            <p:cNvPr id="12" name="对象 11"/>
            <p:cNvGraphicFramePr>
              <a:graphicFrameLocks noChangeAspect="1"/>
            </p:cNvGraphicFramePr>
            <p:nvPr>
              <p:extLst>
                <p:ext uri="{D42A27DB-BD31-4B8C-83A1-F6EECF244321}">
                  <p14:modId xmlns:p14="http://schemas.microsoft.com/office/powerpoint/2010/main" xmlns="" val="626147454"/>
                </p:ext>
              </p:extLst>
            </p:nvPr>
          </p:nvGraphicFramePr>
          <p:xfrm>
            <a:off x="7236296" y="2636912"/>
            <a:ext cx="1143000" cy="571500"/>
          </p:xfrm>
          <a:graphic>
            <a:graphicData uri="http://schemas.openxmlformats.org/presentationml/2006/ole">
              <p:oleObj spid="_x0000_s31018" name="Equation" r:id="rId7" imgW="380880" imgH="190440" progId="Equation.DSMT4">
                <p:embed/>
              </p:oleObj>
            </a:graphicData>
          </a:graphic>
        </p:graphicFrame>
        <p:sp>
          <p:nvSpPr>
            <p:cNvPr id="13" name="矩形 12"/>
            <p:cNvSpPr/>
            <p:nvPr/>
          </p:nvSpPr>
          <p:spPr>
            <a:xfrm>
              <a:off x="210749" y="3200287"/>
              <a:ext cx="5400837" cy="523220"/>
            </a:xfrm>
            <a:prstGeom prst="rect">
              <a:avLst/>
            </a:prstGeom>
          </p:spPr>
          <p:txBody>
            <a:bodyPr wrap="none">
              <a:spAutoFit/>
            </a:bodyPr>
            <a:lstStyle/>
            <a:p>
              <a:r>
                <a:rPr lang="zh-CN" altLang="zh-CN" sz="2800" dirty="0"/>
                <a:t>试求（</a:t>
              </a:r>
              <a:r>
                <a:rPr lang="en-US" altLang="zh-CN" sz="2800" dirty="0"/>
                <a:t>1</a:t>
              </a:r>
              <a:r>
                <a:rPr lang="zh-CN" altLang="zh-CN" sz="2800" dirty="0"/>
                <a:t>）这线圈</a:t>
              </a:r>
              <a:r>
                <a:rPr lang="zh-CN" altLang="zh-CN" sz="2800" dirty="0" smtClean="0"/>
                <a:t>在</a:t>
              </a:r>
              <a:r>
                <a:rPr lang="en-US" altLang="zh-CN" sz="2800" dirty="0" smtClean="0"/>
                <a:t>20</a:t>
              </a:r>
              <a:r>
                <a:rPr lang="zh-CN" altLang="en-US" sz="2800" dirty="0" smtClean="0"/>
                <a:t>℃时的电阻</a:t>
              </a:r>
              <a:endParaRPr lang="zh-CN" altLang="en-US" sz="2800" dirty="0"/>
            </a:p>
          </p:txBody>
        </p:sp>
        <p:sp>
          <p:nvSpPr>
            <p:cNvPr id="16" name="矩形 15"/>
            <p:cNvSpPr/>
            <p:nvPr/>
          </p:nvSpPr>
          <p:spPr>
            <a:xfrm>
              <a:off x="0" y="3645023"/>
              <a:ext cx="8074835" cy="954107"/>
            </a:xfrm>
            <a:prstGeom prst="rect">
              <a:avLst/>
            </a:prstGeom>
          </p:spPr>
          <p:txBody>
            <a:bodyPr wrap="square">
              <a:spAutoFit/>
            </a:bodyPr>
            <a:lstStyle/>
            <a:p>
              <a:r>
                <a:rPr lang="en-US" altLang="zh-CN" sz="2800" dirty="0" smtClean="0"/>
                <a:t>            </a:t>
              </a:r>
              <a:r>
                <a:rPr lang="zh-CN" altLang="zh-CN" sz="2800" dirty="0" smtClean="0"/>
                <a:t>（</a:t>
              </a:r>
              <a:r>
                <a:rPr lang="en-US" altLang="zh-CN" sz="2800" dirty="0"/>
                <a:t>2</a:t>
              </a:r>
              <a:r>
                <a:rPr lang="zh-CN" altLang="zh-CN" sz="2800" dirty="0"/>
                <a:t>）如果其电阻温度系数为</a:t>
              </a:r>
              <a:r>
                <a:rPr lang="en-US" altLang="zh-CN" sz="2800" dirty="0"/>
                <a:t>0.0041/℃</a:t>
              </a:r>
              <a:r>
                <a:rPr lang="zh-CN" altLang="zh-CN" sz="2800" dirty="0"/>
                <a:t>，试问</a:t>
              </a:r>
              <a:r>
                <a:rPr lang="en-US" altLang="zh-CN" sz="2800" dirty="0"/>
                <a:t>100℃</a:t>
              </a:r>
              <a:r>
                <a:rPr lang="zh-CN" altLang="zh-CN" sz="2800" dirty="0"/>
                <a:t>时此线圈的阻值。</a:t>
              </a:r>
              <a:endParaRPr lang="zh-CN" altLang="en-US" sz="2800" dirty="0"/>
            </a:p>
          </p:txBody>
        </p:sp>
      </p:grpSp>
      <p:sp>
        <p:nvSpPr>
          <p:cNvPr id="18"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0"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4" name="组合 13"/>
          <p:cNvGrpSpPr/>
          <p:nvPr/>
        </p:nvGrpSpPr>
        <p:grpSpPr>
          <a:xfrm>
            <a:off x="178294" y="4404473"/>
            <a:ext cx="8069766" cy="1956192"/>
            <a:chOff x="178294" y="4404473"/>
            <a:chExt cx="8069766" cy="1956192"/>
          </a:xfrm>
        </p:grpSpPr>
        <p:sp>
          <p:nvSpPr>
            <p:cNvPr id="17" name="矩形 16"/>
            <p:cNvSpPr/>
            <p:nvPr/>
          </p:nvSpPr>
          <p:spPr>
            <a:xfrm>
              <a:off x="178294" y="4639212"/>
              <a:ext cx="2170787" cy="523220"/>
            </a:xfrm>
            <a:prstGeom prst="rect">
              <a:avLst/>
            </a:prstGeom>
          </p:spPr>
          <p:txBody>
            <a:bodyPr wrap="none">
              <a:spAutoFit/>
            </a:bodyPr>
            <a:lstStyle/>
            <a:p>
              <a:r>
                <a:rPr lang="zh-CN" altLang="zh-CN" sz="2800" b="1" dirty="0" smtClean="0"/>
                <a:t>【解】</a:t>
              </a:r>
              <a:r>
                <a:rPr lang="zh-CN" altLang="en-US" sz="2800" b="1" dirty="0" smtClean="0"/>
                <a:t>（</a:t>
              </a:r>
              <a:r>
                <a:rPr lang="en-US" altLang="zh-CN" sz="2800" b="1" dirty="0" smtClean="0"/>
                <a:t>1</a:t>
              </a:r>
              <a:r>
                <a:rPr lang="zh-CN" altLang="en-US" sz="2800" b="1" dirty="0" smtClean="0"/>
                <a:t>）</a:t>
              </a:r>
              <a:endParaRPr lang="zh-CN" altLang="en-US" sz="2800" dirty="0"/>
            </a:p>
          </p:txBody>
        </p:sp>
        <p:graphicFrame>
          <p:nvGraphicFramePr>
            <p:cNvPr id="19" name="对象 18"/>
            <p:cNvGraphicFramePr>
              <a:graphicFrameLocks noChangeAspect="1"/>
            </p:cNvGraphicFramePr>
            <p:nvPr>
              <p:extLst>
                <p:ext uri="{D42A27DB-BD31-4B8C-83A1-F6EECF244321}">
                  <p14:modId xmlns:p14="http://schemas.microsoft.com/office/powerpoint/2010/main" xmlns="" val="1322416673"/>
                </p:ext>
              </p:extLst>
            </p:nvPr>
          </p:nvGraphicFramePr>
          <p:xfrm>
            <a:off x="2123728" y="4404473"/>
            <a:ext cx="5803665" cy="896735"/>
          </p:xfrm>
          <a:graphic>
            <a:graphicData uri="http://schemas.openxmlformats.org/presentationml/2006/ole">
              <p:oleObj spid="_x0000_s31019" name="Equation" r:id="rId8" imgW="2565360" imgH="393480" progId="Equation.DSMT4">
                <p:embed/>
              </p:oleObj>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xmlns="" val="1997653340"/>
                </p:ext>
              </p:extLst>
            </p:nvPr>
          </p:nvGraphicFramePr>
          <p:xfrm>
            <a:off x="1987286" y="5301208"/>
            <a:ext cx="6260774" cy="1059457"/>
          </p:xfrm>
          <a:graphic>
            <a:graphicData uri="http://schemas.openxmlformats.org/presentationml/2006/ole">
              <p:oleObj spid="_x0000_s31020" name="Equation" r:id="rId9" imgW="2400120" imgH="406080" progId="Equation.DSMT4">
                <p:embed/>
              </p:oleObj>
            </a:graphicData>
          </a:graphic>
        </p:graphicFrame>
        <p:sp>
          <p:nvSpPr>
            <p:cNvPr id="22" name="TextBox 21"/>
            <p:cNvSpPr txBox="1"/>
            <p:nvPr/>
          </p:nvSpPr>
          <p:spPr>
            <a:xfrm>
              <a:off x="941579" y="5301208"/>
              <a:ext cx="1085554" cy="523220"/>
            </a:xfrm>
            <a:prstGeom prst="rect">
              <a:avLst/>
            </a:prstGeom>
            <a:noFill/>
          </p:spPr>
          <p:txBody>
            <a:bodyPr wrap="none" rtlCol="0">
              <a:spAutoFit/>
            </a:bodyPr>
            <a:lstStyle/>
            <a:p>
              <a:r>
                <a:rPr lang="zh-CN" altLang="en-US" sz="2800" dirty="0" smtClean="0"/>
                <a:t>（</a:t>
              </a:r>
              <a:r>
                <a:rPr lang="en-US" altLang="zh-CN" sz="2800" dirty="0" smtClean="0"/>
                <a:t>2</a:t>
              </a:r>
              <a:r>
                <a:rPr lang="zh-CN" altLang="en-US" sz="2800" dirty="0" smtClean="0"/>
                <a:t>）</a:t>
              </a:r>
              <a:endParaRPr lang="zh-CN" altLang="en-US" sz="2800" dirty="0"/>
            </a:p>
          </p:txBody>
        </p:sp>
      </p:grpSp>
    </p:spTree>
    <p:extLst>
      <p:ext uri="{BB962C8B-B14F-4D97-AF65-F5344CB8AC3E}">
        <p14:creationId xmlns:p14="http://schemas.microsoft.com/office/powerpoint/2010/main" xmlns="" val="4221759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ChangeArrowheads="1"/>
          </p:cNvSpPr>
          <p:nvPr/>
        </p:nvSpPr>
        <p:spPr bwMode="auto">
          <a:xfrm>
            <a:off x="715963" y="1136650"/>
            <a:ext cx="4267200" cy="685800"/>
          </a:xfrm>
          <a:prstGeom prst="rect">
            <a:avLst/>
          </a:prstGeom>
          <a:noFill/>
          <a:ln>
            <a:noFill/>
          </a:ln>
          <a:effectLst/>
          <a:extLst>
            <a:ext uri="{909E8E84-426E-40DD-AFC4-6F175D3DCCD1}">
              <a14:hiddenFill xmlns:a14="http://schemas.microsoft.com/office/drawing/2010/main" xmlns="">
                <a:solidFill>
                  <a:srgbClr val="006666"/>
                </a:solidFill>
              </a14:hiddenFill>
            </a:ext>
            <a:ext uri="{91240B29-F687-4F45-9708-019B960494DF}">
              <a14:hiddenLine xmlns:a14="http://schemas.microsoft.com/office/drawing/2010/main" xmlns="" w="9525">
                <a:solidFill>
                  <a:schemeClr val="accent2"/>
                </a:solidFill>
                <a:miter lim="800000"/>
                <a:headEnd/>
                <a:tailEnd/>
              </a14:hiddenLine>
            </a:ext>
            <a:ext uri="{AF507438-7753-43E0-B8FC-AC1667EBCBE1}">
              <a14:hiddenEffects xmlns:a14="http://schemas.microsoft.com/office/drawing/2010/main" xmlns="">
                <a:effectLst>
                  <a:outerShdw dist="81320" dir="2319588" algn="ctr" rotWithShape="0">
                    <a:srgbClr val="808080"/>
                  </a:outerShdw>
                </a:effectLst>
              </a14:hiddenEffects>
            </a:ext>
          </a:extLst>
        </p:spPr>
        <p:txBody>
          <a:bodyPr wrap="none" anchor="ctr"/>
          <a:lstStyle/>
          <a:p>
            <a:pPr>
              <a:lnSpc>
                <a:spcPct val="110000"/>
              </a:lnSpc>
              <a:spcBef>
                <a:spcPct val="10000"/>
              </a:spcBef>
            </a:pPr>
            <a:r>
              <a:rPr lang="en-US" altLang="zh-CN" sz="2800" b="1" i="1" dirty="0"/>
              <a:t>U</a:t>
            </a:r>
            <a:r>
              <a:rPr lang="zh-CN" altLang="en-US" sz="2800" b="1" dirty="0"/>
              <a:t>、</a:t>
            </a:r>
            <a:r>
              <a:rPr lang="en-US" altLang="zh-CN" sz="2800" b="1" i="1" dirty="0"/>
              <a:t>I </a:t>
            </a:r>
            <a:r>
              <a:rPr lang="zh-CN" altLang="en-US" sz="2800" b="1" dirty="0"/>
              <a:t>参考方向相同时，</a:t>
            </a:r>
            <a:endParaRPr lang="zh-CN" altLang="en-US" sz="2800" b="1" i="1" dirty="0"/>
          </a:p>
        </p:txBody>
      </p:sp>
      <p:sp>
        <p:nvSpPr>
          <p:cNvPr id="13316" name="Rectangle 4"/>
          <p:cNvSpPr>
            <a:spLocks noChangeArrowheads="1"/>
          </p:cNvSpPr>
          <p:nvPr/>
        </p:nvSpPr>
        <p:spPr bwMode="auto">
          <a:xfrm>
            <a:off x="4678363" y="1212850"/>
            <a:ext cx="3962400" cy="561975"/>
          </a:xfrm>
          <a:prstGeom prst="rect">
            <a:avLst/>
          </a:prstGeom>
          <a:noFill/>
          <a:ln>
            <a:noFill/>
          </a:ln>
          <a:effectLst/>
          <a:extLst>
            <a:ext uri="{909E8E84-426E-40DD-AFC4-6F175D3DCCD1}">
              <a14:hiddenFill xmlns:a14="http://schemas.microsoft.com/office/drawing/2010/main" xmlns="">
                <a:solidFill>
                  <a:srgbClr val="006699"/>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pPr>
              <a:lnSpc>
                <a:spcPct val="110000"/>
              </a:lnSpc>
              <a:spcBef>
                <a:spcPct val="10000"/>
              </a:spcBef>
              <a:defRPr/>
            </a:pPr>
            <a:r>
              <a:rPr lang="en-US" altLang="zh-CN" sz="2800" b="1" i="1" dirty="0">
                <a:solidFill>
                  <a:srgbClr val="000099"/>
                </a:solidFill>
                <a:effectLst>
                  <a:outerShdw blurRad="38100" dist="38100" dir="2700000" algn="tl">
                    <a:srgbClr val="C0C0C0"/>
                  </a:outerShdw>
                </a:effectLst>
              </a:rPr>
              <a:t>U</a:t>
            </a:r>
            <a:r>
              <a:rPr lang="zh-CN" altLang="en-US" sz="2800" b="1" dirty="0">
                <a:solidFill>
                  <a:srgbClr val="000099"/>
                </a:solidFill>
                <a:effectLst>
                  <a:outerShdw blurRad="38100" dist="38100" dir="2700000" algn="tl">
                    <a:srgbClr val="C0C0C0"/>
                  </a:outerShdw>
                </a:effectLst>
              </a:rPr>
              <a:t>、</a:t>
            </a:r>
            <a:r>
              <a:rPr lang="en-US" altLang="zh-CN" sz="2800" b="1" i="1" dirty="0">
                <a:solidFill>
                  <a:srgbClr val="000099"/>
                </a:solidFill>
                <a:effectLst>
                  <a:outerShdw blurRad="38100" dist="38100" dir="2700000" algn="tl">
                    <a:srgbClr val="C0C0C0"/>
                  </a:outerShdw>
                </a:effectLst>
              </a:rPr>
              <a:t>I </a:t>
            </a:r>
            <a:r>
              <a:rPr lang="zh-CN" altLang="en-US" sz="2800" b="1" dirty="0">
                <a:solidFill>
                  <a:srgbClr val="000099"/>
                </a:solidFill>
                <a:effectLst>
                  <a:outerShdw blurRad="38100" dist="38100" dir="2700000" algn="tl">
                    <a:srgbClr val="C0C0C0"/>
                  </a:outerShdw>
                </a:effectLst>
              </a:rPr>
              <a:t>参考方向相反时，</a:t>
            </a:r>
            <a:endParaRPr lang="zh-CN" altLang="en-US" sz="2800" b="1" i="1" dirty="0">
              <a:solidFill>
                <a:srgbClr val="000099"/>
              </a:solidFill>
              <a:effectLst>
                <a:outerShdw blurRad="38100" dist="38100" dir="2700000" algn="tl">
                  <a:srgbClr val="C0C0C0"/>
                </a:outerShdw>
              </a:effectLst>
            </a:endParaRPr>
          </a:p>
        </p:txBody>
      </p:sp>
      <p:grpSp>
        <p:nvGrpSpPr>
          <p:cNvPr id="13369" name="Group 57"/>
          <p:cNvGrpSpPr>
            <a:grpSpLocks/>
          </p:cNvGrpSpPr>
          <p:nvPr/>
        </p:nvGrpSpPr>
        <p:grpSpPr bwMode="auto">
          <a:xfrm>
            <a:off x="792163" y="1746250"/>
            <a:ext cx="1905000" cy="1662113"/>
            <a:chOff x="3456" y="960"/>
            <a:chExt cx="1200" cy="1047"/>
          </a:xfrm>
        </p:grpSpPr>
        <p:sp>
          <p:nvSpPr>
            <p:cNvPr id="24602" name="Text Box 58"/>
            <p:cNvSpPr txBox="1">
              <a:spLocks noChangeArrowheads="1"/>
            </p:cNvSpPr>
            <p:nvPr/>
          </p:nvSpPr>
          <p:spPr bwMode="auto">
            <a:xfrm>
              <a:off x="4350" y="1344"/>
              <a:ext cx="306"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r>
                <a:rPr lang="en-US" altLang="zh-CN" sz="2800" b="1" i="1">
                  <a:solidFill>
                    <a:srgbClr val="000000"/>
                  </a:solidFill>
                </a:rPr>
                <a:t>R</a:t>
              </a:r>
            </a:p>
          </p:txBody>
        </p:sp>
        <p:sp>
          <p:nvSpPr>
            <p:cNvPr id="24603" name="Text Box 59"/>
            <p:cNvSpPr txBox="1">
              <a:spLocks noChangeArrowheads="1"/>
            </p:cNvSpPr>
            <p:nvPr/>
          </p:nvSpPr>
          <p:spPr bwMode="auto">
            <a:xfrm>
              <a:off x="3456" y="1305"/>
              <a:ext cx="336"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r>
                <a:rPr lang="en-US" altLang="zh-CN" sz="2800" b="1" i="1">
                  <a:solidFill>
                    <a:srgbClr val="FF3300"/>
                  </a:solidFill>
                </a:rPr>
                <a:t>U</a:t>
              </a:r>
            </a:p>
          </p:txBody>
        </p:sp>
        <p:sp>
          <p:nvSpPr>
            <p:cNvPr id="24604" name="Text Box 60"/>
            <p:cNvSpPr txBox="1">
              <a:spLocks noChangeArrowheads="1"/>
            </p:cNvSpPr>
            <p:nvPr/>
          </p:nvSpPr>
          <p:spPr bwMode="auto">
            <a:xfrm>
              <a:off x="3456" y="960"/>
              <a:ext cx="244" cy="32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FF33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hangingPunct="1">
                <a:spcBef>
                  <a:spcPct val="50000"/>
                </a:spcBef>
              </a:pPr>
              <a:r>
                <a:rPr lang="en-US" altLang="zh-CN" sz="2800" b="1">
                  <a:solidFill>
                    <a:srgbClr val="FF0000"/>
                  </a:solidFill>
                </a:rPr>
                <a:t>+</a:t>
              </a:r>
            </a:p>
          </p:txBody>
        </p:sp>
        <p:sp>
          <p:nvSpPr>
            <p:cNvPr id="24605" name="Text Box 61"/>
            <p:cNvSpPr txBox="1">
              <a:spLocks noChangeArrowheads="1"/>
            </p:cNvSpPr>
            <p:nvPr/>
          </p:nvSpPr>
          <p:spPr bwMode="auto">
            <a:xfrm>
              <a:off x="3456" y="1680"/>
              <a:ext cx="271" cy="32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FF33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hangingPunct="1">
                <a:spcBef>
                  <a:spcPct val="50000"/>
                </a:spcBef>
              </a:pPr>
              <a:r>
                <a:rPr lang="en-US" altLang="zh-CN" sz="2800" b="1">
                  <a:solidFill>
                    <a:srgbClr val="FF0000"/>
                  </a:solidFill>
                </a:rPr>
                <a:t>–</a:t>
              </a:r>
            </a:p>
          </p:txBody>
        </p:sp>
        <p:sp>
          <p:nvSpPr>
            <p:cNvPr id="24606" name="Text Box 62"/>
            <p:cNvSpPr txBox="1">
              <a:spLocks noChangeArrowheads="1"/>
            </p:cNvSpPr>
            <p:nvPr/>
          </p:nvSpPr>
          <p:spPr bwMode="auto">
            <a:xfrm>
              <a:off x="3984" y="1305"/>
              <a:ext cx="288" cy="32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r>
                <a:rPr lang="en-US" altLang="zh-CN" sz="2800" b="1" i="1" dirty="0">
                  <a:solidFill>
                    <a:srgbClr val="FF0000"/>
                  </a:solidFill>
                </a:rPr>
                <a:t>I</a:t>
              </a:r>
              <a:endParaRPr lang="en-US" altLang="zh-CN" sz="2800" b="1" dirty="0">
                <a:solidFill>
                  <a:srgbClr val="FF0000"/>
                </a:solidFill>
              </a:endParaRPr>
            </a:p>
          </p:txBody>
        </p:sp>
        <p:sp>
          <p:nvSpPr>
            <p:cNvPr id="24607" name="Line 63"/>
            <p:cNvSpPr>
              <a:spLocks noChangeShapeType="1"/>
            </p:cNvSpPr>
            <p:nvPr/>
          </p:nvSpPr>
          <p:spPr bwMode="auto">
            <a:xfrm rot="5400000">
              <a:off x="4185" y="1239"/>
              <a:ext cx="269"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4608" name="Rectangle 64"/>
            <p:cNvSpPr>
              <a:spLocks noChangeArrowheads="1"/>
            </p:cNvSpPr>
            <p:nvPr/>
          </p:nvSpPr>
          <p:spPr bwMode="auto">
            <a:xfrm rot="5400000">
              <a:off x="4186" y="1457"/>
              <a:ext cx="264" cy="91"/>
            </a:xfrm>
            <a:prstGeom prst="rect">
              <a:avLst/>
            </a:prstGeom>
            <a:noFill/>
            <a:ln w="38100">
              <a:solidFill>
                <a:schemeClr val="tx1"/>
              </a:solid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4609" name="Line 65"/>
            <p:cNvSpPr>
              <a:spLocks noChangeShapeType="1"/>
            </p:cNvSpPr>
            <p:nvPr/>
          </p:nvSpPr>
          <p:spPr bwMode="auto">
            <a:xfrm rot="5400000">
              <a:off x="4028" y="1518"/>
              <a:ext cx="348"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4610" name="Line 66"/>
            <p:cNvSpPr>
              <a:spLocks noChangeShapeType="1"/>
            </p:cNvSpPr>
            <p:nvPr/>
          </p:nvSpPr>
          <p:spPr bwMode="auto">
            <a:xfrm rot="5400000">
              <a:off x="4197" y="1749"/>
              <a:ext cx="246" cy="0"/>
            </a:xfrm>
            <a:prstGeom prst="line">
              <a:avLst/>
            </a:prstGeom>
            <a:noFill/>
            <a:ln w="381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4611" name="Oval 67"/>
            <p:cNvSpPr>
              <a:spLocks noChangeArrowheads="1"/>
            </p:cNvSpPr>
            <p:nvPr/>
          </p:nvSpPr>
          <p:spPr bwMode="auto">
            <a:xfrm rot="5400000">
              <a:off x="3670" y="1074"/>
              <a:ext cx="54" cy="54"/>
            </a:xfrm>
            <a:prstGeom prst="ellipse">
              <a:avLst/>
            </a:prstGeom>
            <a:noFill/>
            <a:ln w="38100">
              <a:solidFill>
                <a:srgbClr val="000000"/>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4612" name="Oval 68"/>
            <p:cNvSpPr>
              <a:spLocks noChangeArrowheads="1"/>
            </p:cNvSpPr>
            <p:nvPr/>
          </p:nvSpPr>
          <p:spPr bwMode="auto">
            <a:xfrm rot="5400000">
              <a:off x="3672" y="1843"/>
              <a:ext cx="54" cy="54"/>
            </a:xfrm>
            <a:prstGeom prst="ellipse">
              <a:avLst/>
            </a:prstGeom>
            <a:noFill/>
            <a:ln w="38100">
              <a:solidFill>
                <a:srgbClr val="000000"/>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4613" name="Line 69"/>
            <p:cNvSpPr>
              <a:spLocks noChangeShapeType="1"/>
            </p:cNvSpPr>
            <p:nvPr/>
          </p:nvSpPr>
          <p:spPr bwMode="auto">
            <a:xfrm flipH="1">
              <a:off x="3717" y="1104"/>
              <a:ext cx="612" cy="0"/>
            </a:xfrm>
            <a:prstGeom prst="line">
              <a:avLst/>
            </a:prstGeom>
            <a:noFill/>
            <a:ln w="381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4614" name="Line 70"/>
            <p:cNvSpPr>
              <a:spLocks noChangeShapeType="1"/>
            </p:cNvSpPr>
            <p:nvPr/>
          </p:nvSpPr>
          <p:spPr bwMode="auto">
            <a:xfrm flipH="1">
              <a:off x="3717" y="1872"/>
              <a:ext cx="612" cy="0"/>
            </a:xfrm>
            <a:prstGeom prst="line">
              <a:avLst/>
            </a:prstGeom>
            <a:noFill/>
            <a:ln w="381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3383" name="Group 71"/>
          <p:cNvGrpSpPr>
            <a:grpSpLocks/>
          </p:cNvGrpSpPr>
          <p:nvPr/>
        </p:nvGrpSpPr>
        <p:grpSpPr bwMode="auto">
          <a:xfrm>
            <a:off x="4754563" y="1822450"/>
            <a:ext cx="1905000" cy="1662113"/>
            <a:chOff x="3840" y="1968"/>
            <a:chExt cx="1200" cy="1047"/>
          </a:xfrm>
        </p:grpSpPr>
        <p:sp>
          <p:nvSpPr>
            <p:cNvPr id="24589" name="Text Box 72"/>
            <p:cNvSpPr txBox="1">
              <a:spLocks noChangeArrowheads="1"/>
            </p:cNvSpPr>
            <p:nvPr/>
          </p:nvSpPr>
          <p:spPr bwMode="auto">
            <a:xfrm>
              <a:off x="4734" y="2352"/>
              <a:ext cx="306"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r>
                <a:rPr lang="en-US" altLang="zh-CN" sz="2800" b="1" i="1">
                  <a:solidFill>
                    <a:srgbClr val="000000"/>
                  </a:solidFill>
                </a:rPr>
                <a:t>R</a:t>
              </a:r>
            </a:p>
          </p:txBody>
        </p:sp>
        <p:sp>
          <p:nvSpPr>
            <p:cNvPr id="24590" name="Text Box 73"/>
            <p:cNvSpPr txBox="1">
              <a:spLocks noChangeArrowheads="1"/>
            </p:cNvSpPr>
            <p:nvPr/>
          </p:nvSpPr>
          <p:spPr bwMode="auto">
            <a:xfrm>
              <a:off x="3840" y="2313"/>
              <a:ext cx="336"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r>
                <a:rPr lang="en-US" altLang="zh-CN" sz="2800" b="1" i="1">
                  <a:solidFill>
                    <a:srgbClr val="FF3300"/>
                  </a:solidFill>
                </a:rPr>
                <a:t>U</a:t>
              </a:r>
            </a:p>
          </p:txBody>
        </p:sp>
        <p:sp>
          <p:nvSpPr>
            <p:cNvPr id="24591" name="Text Box 74"/>
            <p:cNvSpPr txBox="1">
              <a:spLocks noChangeArrowheads="1"/>
            </p:cNvSpPr>
            <p:nvPr/>
          </p:nvSpPr>
          <p:spPr bwMode="auto">
            <a:xfrm>
              <a:off x="3840" y="1968"/>
              <a:ext cx="244" cy="32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FF33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hangingPunct="1">
                <a:spcBef>
                  <a:spcPct val="50000"/>
                </a:spcBef>
              </a:pPr>
              <a:r>
                <a:rPr lang="en-US" altLang="zh-CN" sz="2800" b="1">
                  <a:solidFill>
                    <a:srgbClr val="FF0000"/>
                  </a:solidFill>
                </a:rPr>
                <a:t>+</a:t>
              </a:r>
            </a:p>
          </p:txBody>
        </p:sp>
        <p:sp>
          <p:nvSpPr>
            <p:cNvPr id="24592" name="Text Box 75"/>
            <p:cNvSpPr txBox="1">
              <a:spLocks noChangeArrowheads="1"/>
            </p:cNvSpPr>
            <p:nvPr/>
          </p:nvSpPr>
          <p:spPr bwMode="auto">
            <a:xfrm>
              <a:off x="3840" y="2688"/>
              <a:ext cx="271" cy="32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FF33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hangingPunct="1">
                <a:spcBef>
                  <a:spcPct val="50000"/>
                </a:spcBef>
              </a:pPr>
              <a:r>
                <a:rPr lang="en-US" altLang="zh-CN" sz="2800" b="1">
                  <a:solidFill>
                    <a:srgbClr val="FF0000"/>
                  </a:solidFill>
                </a:rPr>
                <a:t>–</a:t>
              </a:r>
            </a:p>
          </p:txBody>
        </p:sp>
        <p:sp>
          <p:nvSpPr>
            <p:cNvPr id="24593" name="Text Box 76"/>
            <p:cNvSpPr txBox="1">
              <a:spLocks noChangeArrowheads="1"/>
            </p:cNvSpPr>
            <p:nvPr/>
          </p:nvSpPr>
          <p:spPr bwMode="auto">
            <a:xfrm>
              <a:off x="4368" y="2409"/>
              <a:ext cx="288" cy="32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r>
                <a:rPr lang="en-US" altLang="zh-CN" sz="2800" b="1" i="1">
                  <a:solidFill>
                    <a:srgbClr val="FF0000"/>
                  </a:solidFill>
                </a:rPr>
                <a:t>I</a:t>
              </a:r>
              <a:endParaRPr lang="en-US" altLang="zh-CN" sz="2800" b="1">
                <a:solidFill>
                  <a:srgbClr val="FF0000"/>
                </a:solidFill>
              </a:endParaRPr>
            </a:p>
          </p:txBody>
        </p:sp>
        <p:sp>
          <p:nvSpPr>
            <p:cNvPr id="24594" name="Line 77"/>
            <p:cNvSpPr>
              <a:spLocks noChangeShapeType="1"/>
            </p:cNvSpPr>
            <p:nvPr/>
          </p:nvSpPr>
          <p:spPr bwMode="auto">
            <a:xfrm rot="5400000">
              <a:off x="4569" y="2247"/>
              <a:ext cx="269"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4595" name="Rectangle 78"/>
            <p:cNvSpPr>
              <a:spLocks noChangeArrowheads="1"/>
            </p:cNvSpPr>
            <p:nvPr/>
          </p:nvSpPr>
          <p:spPr bwMode="auto">
            <a:xfrm rot="5400000">
              <a:off x="4570" y="2465"/>
              <a:ext cx="264" cy="91"/>
            </a:xfrm>
            <a:prstGeom prst="rect">
              <a:avLst/>
            </a:prstGeom>
            <a:noFill/>
            <a:ln w="38100">
              <a:solidFill>
                <a:schemeClr val="tx1"/>
              </a:solid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4596" name="Line 79"/>
            <p:cNvSpPr>
              <a:spLocks noChangeShapeType="1"/>
            </p:cNvSpPr>
            <p:nvPr/>
          </p:nvSpPr>
          <p:spPr bwMode="auto">
            <a:xfrm rot="16200000" flipV="1">
              <a:off x="4412" y="2526"/>
              <a:ext cx="348"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4597" name="Line 80"/>
            <p:cNvSpPr>
              <a:spLocks noChangeShapeType="1"/>
            </p:cNvSpPr>
            <p:nvPr/>
          </p:nvSpPr>
          <p:spPr bwMode="auto">
            <a:xfrm rot="5400000">
              <a:off x="4581" y="2757"/>
              <a:ext cx="246" cy="0"/>
            </a:xfrm>
            <a:prstGeom prst="line">
              <a:avLst/>
            </a:prstGeom>
            <a:noFill/>
            <a:ln w="381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4598" name="Oval 81"/>
            <p:cNvSpPr>
              <a:spLocks noChangeArrowheads="1"/>
            </p:cNvSpPr>
            <p:nvPr/>
          </p:nvSpPr>
          <p:spPr bwMode="auto">
            <a:xfrm rot="5400000">
              <a:off x="4054" y="2082"/>
              <a:ext cx="54" cy="54"/>
            </a:xfrm>
            <a:prstGeom prst="ellipse">
              <a:avLst/>
            </a:prstGeom>
            <a:noFill/>
            <a:ln w="38100">
              <a:solidFill>
                <a:srgbClr val="000000"/>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4599" name="Oval 82"/>
            <p:cNvSpPr>
              <a:spLocks noChangeArrowheads="1"/>
            </p:cNvSpPr>
            <p:nvPr/>
          </p:nvSpPr>
          <p:spPr bwMode="auto">
            <a:xfrm rot="5400000">
              <a:off x="4056" y="2851"/>
              <a:ext cx="54" cy="54"/>
            </a:xfrm>
            <a:prstGeom prst="ellipse">
              <a:avLst/>
            </a:prstGeom>
            <a:noFill/>
            <a:ln w="38100">
              <a:solidFill>
                <a:srgbClr val="000000"/>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4600" name="Line 83"/>
            <p:cNvSpPr>
              <a:spLocks noChangeShapeType="1"/>
            </p:cNvSpPr>
            <p:nvPr/>
          </p:nvSpPr>
          <p:spPr bwMode="auto">
            <a:xfrm flipH="1">
              <a:off x="4101" y="2112"/>
              <a:ext cx="612" cy="0"/>
            </a:xfrm>
            <a:prstGeom prst="line">
              <a:avLst/>
            </a:prstGeom>
            <a:noFill/>
            <a:ln w="381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4601" name="Line 84"/>
            <p:cNvSpPr>
              <a:spLocks noChangeShapeType="1"/>
            </p:cNvSpPr>
            <p:nvPr/>
          </p:nvSpPr>
          <p:spPr bwMode="auto">
            <a:xfrm flipH="1">
              <a:off x="4101" y="2880"/>
              <a:ext cx="612" cy="0"/>
            </a:xfrm>
            <a:prstGeom prst="line">
              <a:avLst/>
            </a:prstGeom>
            <a:noFill/>
            <a:ln w="381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sp>
        <p:nvSpPr>
          <p:cNvPr id="13397" name="Text Box 85" descr="90%"/>
          <p:cNvSpPr txBox="1">
            <a:spLocks noChangeArrowheads="1"/>
          </p:cNvSpPr>
          <p:nvPr/>
        </p:nvSpPr>
        <p:spPr bwMode="auto">
          <a:xfrm>
            <a:off x="304800" y="3422650"/>
            <a:ext cx="8229600" cy="1008063"/>
          </a:xfrm>
          <a:prstGeom prst="rect">
            <a:avLst/>
          </a:prstGeom>
          <a:noFill/>
          <a:ln>
            <a:noFill/>
          </a:ln>
          <a:effectLst/>
          <a:extLst>
            <a:ext uri="{909E8E84-426E-40DD-AFC4-6F175D3DCCD1}">
              <a14:hiddenFill xmlns:a14="http://schemas.microsoft.com/office/drawing/2010/main" xmlns="">
                <a:pattFill prst="pct90">
                  <a:fgClr>
                    <a:srgbClr val="00CC00"/>
                  </a:fgClr>
                  <a:bgClr>
                    <a:srgbClr val="FFFFFF"/>
                  </a:bgClr>
                </a:patt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lnSpc>
                <a:spcPct val="105000"/>
              </a:lnSpc>
              <a:spcBef>
                <a:spcPct val="5000"/>
              </a:spcBef>
            </a:pPr>
            <a:r>
              <a:rPr lang="en-US" altLang="zh-CN" sz="2800" b="1" dirty="0">
                <a:solidFill>
                  <a:srgbClr val="FFFF00"/>
                </a:solidFill>
              </a:rPr>
              <a:t>    </a:t>
            </a:r>
            <a:r>
              <a:rPr lang="zh-CN" altLang="en-US" sz="2800" b="1" dirty="0">
                <a:solidFill>
                  <a:srgbClr val="CC0000"/>
                </a:solidFill>
              </a:rPr>
              <a:t>表达式中有两套正负号：</a:t>
            </a:r>
            <a:endParaRPr lang="zh-CN" altLang="en-US" sz="2800" b="1" dirty="0">
              <a:solidFill>
                <a:srgbClr val="FFFF00"/>
              </a:solidFill>
            </a:endParaRPr>
          </a:p>
          <a:p>
            <a:pPr eaLnBrk="1" hangingPunct="1">
              <a:lnSpc>
                <a:spcPct val="105000"/>
              </a:lnSpc>
              <a:spcBef>
                <a:spcPct val="5000"/>
              </a:spcBef>
            </a:pPr>
            <a:r>
              <a:rPr lang="zh-CN" altLang="en-US" sz="2800" b="1" dirty="0"/>
              <a:t>　①  式前的正负号由</a:t>
            </a:r>
            <a:r>
              <a:rPr lang="en-US" altLang="zh-CN" sz="2800" b="1" i="1" dirty="0"/>
              <a:t>U</a:t>
            </a:r>
            <a:r>
              <a:rPr lang="zh-CN" altLang="en-US" sz="2800" b="1" dirty="0"/>
              <a:t>、</a:t>
            </a:r>
            <a:r>
              <a:rPr lang="en-US" altLang="zh-CN" sz="2800" b="1" i="1" dirty="0"/>
              <a:t>I</a:t>
            </a:r>
            <a:r>
              <a:rPr lang="en-US" altLang="zh-CN" sz="2800" b="1" dirty="0"/>
              <a:t> </a:t>
            </a:r>
            <a:r>
              <a:rPr lang="zh-CN" altLang="en-US" sz="2800" b="1" dirty="0"/>
              <a:t>参考方向的关系确定；   </a:t>
            </a:r>
          </a:p>
        </p:txBody>
      </p:sp>
      <p:sp>
        <p:nvSpPr>
          <p:cNvPr id="13398" name="Text Box 86" descr="90%"/>
          <p:cNvSpPr txBox="1">
            <a:spLocks noChangeArrowheads="1"/>
          </p:cNvSpPr>
          <p:nvPr/>
        </p:nvSpPr>
        <p:spPr bwMode="auto">
          <a:xfrm>
            <a:off x="304800" y="4430713"/>
            <a:ext cx="8458200" cy="1008062"/>
          </a:xfrm>
          <a:prstGeom prst="rect">
            <a:avLst/>
          </a:prstGeom>
          <a:noFill/>
          <a:ln>
            <a:noFill/>
          </a:ln>
          <a:effectLst/>
          <a:extLst>
            <a:ext uri="{909E8E84-426E-40DD-AFC4-6F175D3DCCD1}">
              <a14:hiddenFill xmlns:a14="http://schemas.microsoft.com/office/drawing/2010/main" xmlns="">
                <a:pattFill prst="pct90">
                  <a:fgClr>
                    <a:srgbClr val="00CC00"/>
                  </a:fgClr>
                  <a:bgClr>
                    <a:srgbClr val="FFFFFF"/>
                  </a:bgClr>
                </a:patt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lnSpc>
                <a:spcPct val="105000"/>
              </a:lnSpc>
              <a:spcBef>
                <a:spcPct val="5000"/>
              </a:spcBef>
            </a:pPr>
            <a:r>
              <a:rPr lang="en-US" altLang="zh-CN" sz="2800" b="1" dirty="0"/>
              <a:t>    ②</a:t>
            </a:r>
            <a:r>
              <a:rPr lang="en-US" altLang="zh-CN" sz="2800" b="1" i="1" dirty="0"/>
              <a:t>  U</a:t>
            </a:r>
            <a:r>
              <a:rPr lang="zh-CN" altLang="en-US" sz="2800" b="1" dirty="0"/>
              <a:t>、</a:t>
            </a:r>
            <a:r>
              <a:rPr lang="en-US" altLang="zh-CN" sz="2800" b="1" i="1" dirty="0"/>
              <a:t>I</a:t>
            </a:r>
            <a:r>
              <a:rPr lang="en-US" altLang="zh-CN" sz="2800" b="1" dirty="0"/>
              <a:t> </a:t>
            </a:r>
            <a:r>
              <a:rPr lang="zh-CN" altLang="en-US" sz="2800" b="1" dirty="0"/>
              <a:t>值本身的正负则说明实际方向与参考</a:t>
            </a:r>
          </a:p>
          <a:p>
            <a:pPr eaLnBrk="1" hangingPunct="1">
              <a:lnSpc>
                <a:spcPct val="105000"/>
              </a:lnSpc>
              <a:spcBef>
                <a:spcPct val="5000"/>
              </a:spcBef>
            </a:pPr>
            <a:r>
              <a:rPr lang="zh-CN" altLang="en-US" sz="2800" b="1" dirty="0"/>
              <a:t>         方向之间的关系。</a:t>
            </a:r>
          </a:p>
        </p:txBody>
      </p:sp>
      <p:sp>
        <p:nvSpPr>
          <p:cNvPr id="13399" name="Text Box 87" descr="90%"/>
          <p:cNvSpPr txBox="1">
            <a:spLocks noChangeArrowheads="1"/>
          </p:cNvSpPr>
          <p:nvPr/>
        </p:nvSpPr>
        <p:spPr bwMode="auto">
          <a:xfrm>
            <a:off x="457200" y="5480050"/>
            <a:ext cx="5410200" cy="539750"/>
          </a:xfrm>
          <a:prstGeom prst="rect">
            <a:avLst/>
          </a:prstGeom>
          <a:noFill/>
          <a:ln>
            <a:noFill/>
          </a:ln>
          <a:effectLst/>
          <a:extLst>
            <a:ext uri="{909E8E84-426E-40DD-AFC4-6F175D3DCCD1}">
              <a14:hiddenFill xmlns:a14="http://schemas.microsoft.com/office/drawing/2010/main" xmlns="">
                <a:pattFill prst="pct90">
                  <a:fgClr>
                    <a:srgbClr val="00CC00"/>
                  </a:fgClr>
                  <a:bgClr>
                    <a:srgbClr val="FFFFFF"/>
                  </a:bgClr>
                </a:patt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lnSpc>
                <a:spcPct val="105000"/>
              </a:lnSpc>
              <a:spcBef>
                <a:spcPct val="5000"/>
              </a:spcBef>
            </a:pPr>
            <a:r>
              <a:rPr lang="en-US" altLang="zh-CN" sz="2800" b="1">
                <a:solidFill>
                  <a:srgbClr val="CC0000"/>
                </a:solidFill>
              </a:rPr>
              <a:t>   </a:t>
            </a:r>
            <a:r>
              <a:rPr lang="zh-CN" altLang="en-US" sz="2800" b="1">
                <a:solidFill>
                  <a:srgbClr val="CC0000"/>
                </a:solidFill>
              </a:rPr>
              <a:t>通常取</a:t>
            </a:r>
            <a:r>
              <a:rPr lang="zh-CN" altLang="en-US" sz="2800" b="1" i="1">
                <a:solidFill>
                  <a:srgbClr val="CC0000"/>
                </a:solidFill>
              </a:rPr>
              <a:t> </a:t>
            </a:r>
            <a:r>
              <a:rPr lang="en-US" altLang="zh-CN" sz="2800" b="1" i="1">
                <a:solidFill>
                  <a:srgbClr val="CC0000"/>
                </a:solidFill>
              </a:rPr>
              <a:t>U</a:t>
            </a:r>
            <a:r>
              <a:rPr lang="zh-CN" altLang="en-US" sz="2800" b="1">
                <a:solidFill>
                  <a:srgbClr val="CC0000"/>
                </a:solidFill>
              </a:rPr>
              <a:t>、</a:t>
            </a:r>
            <a:r>
              <a:rPr lang="en-US" altLang="zh-CN" sz="2800" b="1" i="1">
                <a:solidFill>
                  <a:srgbClr val="CC0000"/>
                </a:solidFill>
              </a:rPr>
              <a:t>I</a:t>
            </a:r>
            <a:r>
              <a:rPr lang="en-US" altLang="zh-CN" sz="2800" b="1">
                <a:solidFill>
                  <a:srgbClr val="CC0000"/>
                </a:solidFill>
              </a:rPr>
              <a:t> </a:t>
            </a:r>
            <a:r>
              <a:rPr lang="zh-CN" altLang="en-US" sz="2800" b="1">
                <a:solidFill>
                  <a:srgbClr val="CC0000"/>
                </a:solidFill>
              </a:rPr>
              <a:t>参考方向相同。</a:t>
            </a:r>
          </a:p>
        </p:txBody>
      </p:sp>
      <p:sp>
        <p:nvSpPr>
          <p:cNvPr id="13400" name="Rectangle 88"/>
          <p:cNvSpPr>
            <a:spLocks noChangeArrowheads="1"/>
          </p:cNvSpPr>
          <p:nvPr/>
        </p:nvSpPr>
        <p:spPr bwMode="auto">
          <a:xfrm>
            <a:off x="2773363" y="1746250"/>
            <a:ext cx="1676400" cy="838200"/>
          </a:xfrm>
          <a:prstGeom prst="rect">
            <a:avLst/>
          </a:prstGeom>
          <a:noFill/>
          <a:ln>
            <a:noFill/>
          </a:ln>
          <a:effectLst/>
          <a:extLst>
            <a:ext uri="{909E8E84-426E-40DD-AFC4-6F175D3DCCD1}">
              <a14:hiddenFill xmlns:a14="http://schemas.microsoft.com/office/drawing/2010/main" xmlns="">
                <a:solidFill>
                  <a:srgbClr val="006666"/>
                </a:solidFill>
              </a14:hiddenFill>
            </a:ext>
            <a:ext uri="{91240B29-F687-4F45-9708-019B960494DF}">
              <a14:hiddenLine xmlns:a14="http://schemas.microsoft.com/office/drawing/2010/main" xmlns="" w="9525">
                <a:solidFill>
                  <a:schemeClr val="accent2"/>
                </a:solidFill>
                <a:miter lim="800000"/>
                <a:headEnd/>
                <a:tailEnd/>
              </a14:hiddenLine>
            </a:ext>
            <a:ext uri="{AF507438-7753-43E0-B8FC-AC1667EBCBE1}">
              <a14:hiddenEffects xmlns:a14="http://schemas.microsoft.com/office/drawing/2010/main" xmlns="">
                <a:effectLst>
                  <a:outerShdw dist="81320" dir="2319588" algn="ctr" rotWithShape="0">
                    <a:srgbClr val="808080"/>
                  </a:outerShdw>
                </a:effectLst>
              </a14:hiddenEffects>
            </a:ext>
          </a:extLst>
        </p:spPr>
        <p:txBody>
          <a:bodyPr wrap="none" anchor="ctr"/>
          <a:lstStyle/>
          <a:p>
            <a:pPr>
              <a:lnSpc>
                <a:spcPct val="110000"/>
              </a:lnSpc>
              <a:spcBef>
                <a:spcPct val="10000"/>
              </a:spcBef>
            </a:pPr>
            <a:r>
              <a:rPr lang="en-US" altLang="zh-CN" sz="2800" b="1" i="1" dirty="0"/>
              <a:t>U</a:t>
            </a:r>
            <a:r>
              <a:rPr lang="en-US" altLang="zh-CN" sz="2800" b="1" dirty="0"/>
              <a:t> = </a:t>
            </a:r>
            <a:r>
              <a:rPr lang="en-US" altLang="zh-CN" sz="2800" b="1" i="1" dirty="0"/>
              <a:t>I R</a:t>
            </a:r>
          </a:p>
        </p:txBody>
      </p:sp>
      <p:sp>
        <p:nvSpPr>
          <p:cNvPr id="13401" name="Rectangle 89"/>
          <p:cNvSpPr>
            <a:spLocks noChangeArrowheads="1"/>
          </p:cNvSpPr>
          <p:nvPr/>
        </p:nvSpPr>
        <p:spPr bwMode="auto">
          <a:xfrm>
            <a:off x="6477000" y="1876425"/>
            <a:ext cx="1905000" cy="561975"/>
          </a:xfrm>
          <a:prstGeom prst="rect">
            <a:avLst/>
          </a:prstGeom>
          <a:noFill/>
          <a:ln>
            <a:noFill/>
          </a:ln>
          <a:effectLst/>
          <a:extLst>
            <a:ext uri="{909E8E84-426E-40DD-AFC4-6F175D3DCCD1}">
              <a14:hiddenFill xmlns:a14="http://schemas.microsoft.com/office/drawing/2010/main" xmlns="">
                <a:solidFill>
                  <a:srgbClr val="006699"/>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pPr>
              <a:lnSpc>
                <a:spcPct val="110000"/>
              </a:lnSpc>
              <a:spcBef>
                <a:spcPct val="10000"/>
              </a:spcBef>
              <a:defRPr/>
            </a:pPr>
            <a:r>
              <a:rPr lang="en-US" altLang="zh-CN" sz="2800" b="1">
                <a:solidFill>
                  <a:srgbClr val="000099"/>
                </a:solidFill>
                <a:effectLst>
                  <a:outerShdw blurRad="38100" dist="38100" dir="2700000" algn="tl">
                    <a:srgbClr val="C0C0C0"/>
                  </a:outerShdw>
                </a:effectLst>
              </a:rPr>
              <a:t> </a:t>
            </a:r>
            <a:r>
              <a:rPr lang="en-US" altLang="zh-CN" sz="2800" b="1" i="1">
                <a:solidFill>
                  <a:srgbClr val="000099"/>
                </a:solidFill>
                <a:effectLst>
                  <a:outerShdw blurRad="38100" dist="38100" dir="2700000" algn="tl">
                    <a:srgbClr val="C0C0C0"/>
                  </a:outerShdw>
                </a:effectLst>
              </a:rPr>
              <a:t>U </a:t>
            </a:r>
            <a:r>
              <a:rPr lang="en-US" altLang="zh-CN" sz="2800" b="1">
                <a:solidFill>
                  <a:srgbClr val="000099"/>
                </a:solidFill>
                <a:effectLst>
                  <a:outerShdw blurRad="38100" dist="38100" dir="2700000" algn="tl">
                    <a:srgbClr val="C0C0C0"/>
                  </a:outerShdw>
                </a:effectLst>
              </a:rPr>
              <a:t>= – </a:t>
            </a:r>
            <a:r>
              <a:rPr lang="en-US" altLang="zh-CN" sz="2800" b="1" i="1">
                <a:solidFill>
                  <a:srgbClr val="000099"/>
                </a:solidFill>
                <a:effectLst>
                  <a:outerShdw blurRad="38100" dist="38100" dir="2700000" algn="tl">
                    <a:srgbClr val="C0C0C0"/>
                  </a:outerShdw>
                </a:effectLst>
              </a:rPr>
              <a:t>IR</a:t>
            </a:r>
          </a:p>
        </p:txBody>
      </p:sp>
      <p:sp>
        <p:nvSpPr>
          <p:cNvPr id="90" name="Rectangle 3"/>
          <p:cNvSpPr>
            <a:spLocks noChangeArrowheads="1"/>
          </p:cNvSpPr>
          <p:nvPr/>
        </p:nvSpPr>
        <p:spPr bwMode="auto">
          <a:xfrm>
            <a:off x="304800" y="764095"/>
            <a:ext cx="2880320" cy="523220"/>
          </a:xfrm>
          <a:prstGeom prst="rect">
            <a:avLst/>
          </a:prstGeom>
          <a:noFill/>
          <a:ln w="9525">
            <a:noFill/>
            <a:miter lim="800000"/>
            <a:headEnd/>
            <a:tailEnd/>
          </a:ln>
          <a:effectLst/>
        </p:spPr>
        <p:txBody>
          <a:bodyPr wrap="square">
            <a:spAutoFit/>
          </a:bodyPr>
          <a:lstStyle/>
          <a:p>
            <a:pPr fontAlgn="base">
              <a:spcBef>
                <a:spcPct val="0"/>
              </a:spcBef>
              <a:spcAft>
                <a:spcPct val="0"/>
              </a:spcAft>
              <a:defRPr/>
            </a:pPr>
            <a:r>
              <a:rPr kumimoji="1" lang="en-US" altLang="zh-CN" sz="2800" b="1" dirty="0" smtClean="0">
                <a:solidFill>
                  <a:srgbClr val="CC0000"/>
                </a:solidFill>
                <a:effectLst>
                  <a:outerShdw blurRad="38100" dist="38100" dir="2700000" algn="tl">
                    <a:srgbClr val="C0C0C0"/>
                  </a:outerShdw>
                </a:effectLst>
                <a:latin typeface="Times New Roman" pitchFamily="18" charset="0"/>
              </a:rPr>
              <a:t>2.</a:t>
            </a:r>
            <a:r>
              <a:rPr kumimoji="1" lang="zh-CN" altLang="en-US" sz="2800" b="1" dirty="0" smtClean="0">
                <a:solidFill>
                  <a:srgbClr val="CC0000"/>
                </a:solidFill>
                <a:effectLst>
                  <a:outerShdw blurRad="38100" dist="38100" dir="2700000" algn="tl">
                    <a:srgbClr val="C0C0C0"/>
                  </a:outerShdw>
                </a:effectLst>
                <a:latin typeface="Times New Roman" pitchFamily="18" charset="0"/>
              </a:rPr>
              <a:t>欧姆定律</a:t>
            </a:r>
            <a:endParaRPr kumimoji="1" lang="zh-CN" altLang="en-US" sz="2800" b="1" dirty="0">
              <a:solidFill>
                <a:srgbClr val="CC0000"/>
              </a:solidFill>
              <a:effectLst>
                <a:outerShdw blurRad="38100" dist="38100" dir="2700000" algn="tl">
                  <a:srgbClr val="C0C0C0"/>
                </a:outerShdw>
              </a:effectLst>
              <a:latin typeface="Times New Roman" pitchFamily="18" charset="0"/>
            </a:endParaRPr>
          </a:p>
        </p:txBody>
      </p:sp>
    </p:spTree>
    <p:extLst>
      <p:ext uri="{BB962C8B-B14F-4D97-AF65-F5344CB8AC3E}">
        <p14:creationId xmlns:p14="http://schemas.microsoft.com/office/powerpoint/2010/main" xmlns="" val="17615683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wipe(left)">
                                      <p:cBhvr>
                                        <p:cTn id="7" dur="500"/>
                                        <p:tgtEl>
                                          <p:spTgt spid="9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315"/>
                                        </p:tgtEl>
                                        <p:attrNameLst>
                                          <p:attrName>style.visibility</p:attrName>
                                        </p:attrNameLst>
                                      </p:cBhvr>
                                      <p:to>
                                        <p:strVal val="visible"/>
                                      </p:to>
                                    </p:set>
                                    <p:animEffect transition="in" filter="wipe(left)">
                                      <p:cBhvr>
                                        <p:cTn id="12" dur="500"/>
                                        <p:tgtEl>
                                          <p:spTgt spid="1331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13369"/>
                                        </p:tgtEl>
                                        <p:attrNameLst>
                                          <p:attrName>style.visibility</p:attrName>
                                        </p:attrNameLst>
                                      </p:cBhvr>
                                      <p:to>
                                        <p:strVal val="visible"/>
                                      </p:to>
                                    </p:set>
                                    <p:animEffect transition="in" filter="box(out)">
                                      <p:cBhvr>
                                        <p:cTn id="17" dur="500"/>
                                        <p:tgtEl>
                                          <p:spTgt spid="1336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400"/>
                                        </p:tgtEl>
                                        <p:attrNameLst>
                                          <p:attrName>style.visibility</p:attrName>
                                        </p:attrNameLst>
                                      </p:cBhvr>
                                      <p:to>
                                        <p:strVal val="visible"/>
                                      </p:to>
                                    </p:set>
                                    <p:animEffect transition="in" filter="wipe(left)">
                                      <p:cBhvr>
                                        <p:cTn id="22" dur="500"/>
                                        <p:tgtEl>
                                          <p:spTgt spid="1340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316"/>
                                        </p:tgtEl>
                                        <p:attrNameLst>
                                          <p:attrName>style.visibility</p:attrName>
                                        </p:attrNameLst>
                                      </p:cBhvr>
                                      <p:to>
                                        <p:strVal val="visible"/>
                                      </p:to>
                                    </p:set>
                                    <p:animEffect transition="in" filter="wipe(left)">
                                      <p:cBhvr>
                                        <p:cTn id="27" dur="500"/>
                                        <p:tgtEl>
                                          <p:spTgt spid="13316"/>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nodeType="clickEffect">
                                  <p:stCondLst>
                                    <p:cond delay="0"/>
                                  </p:stCondLst>
                                  <p:childTnLst>
                                    <p:set>
                                      <p:cBhvr>
                                        <p:cTn id="31" dur="1" fill="hold">
                                          <p:stCondLst>
                                            <p:cond delay="0"/>
                                          </p:stCondLst>
                                        </p:cTn>
                                        <p:tgtEl>
                                          <p:spTgt spid="13383"/>
                                        </p:tgtEl>
                                        <p:attrNameLst>
                                          <p:attrName>style.visibility</p:attrName>
                                        </p:attrNameLst>
                                      </p:cBhvr>
                                      <p:to>
                                        <p:strVal val="visible"/>
                                      </p:to>
                                    </p:set>
                                    <p:animEffect transition="in" filter="box(out)">
                                      <p:cBhvr>
                                        <p:cTn id="32" dur="500"/>
                                        <p:tgtEl>
                                          <p:spTgt spid="1338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3401"/>
                                        </p:tgtEl>
                                        <p:attrNameLst>
                                          <p:attrName>style.visibility</p:attrName>
                                        </p:attrNameLst>
                                      </p:cBhvr>
                                      <p:to>
                                        <p:strVal val="visible"/>
                                      </p:to>
                                    </p:set>
                                    <p:animEffect transition="in" filter="wipe(left)">
                                      <p:cBhvr>
                                        <p:cTn id="37" dur="500"/>
                                        <p:tgtEl>
                                          <p:spTgt spid="1340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3397">
                                            <p:txEl>
                                              <p:pRg st="0" end="0"/>
                                            </p:txEl>
                                          </p:spTgt>
                                        </p:tgtEl>
                                        <p:attrNameLst>
                                          <p:attrName>style.visibility</p:attrName>
                                        </p:attrNameLst>
                                      </p:cBhvr>
                                      <p:to>
                                        <p:strVal val="visible"/>
                                      </p:to>
                                    </p:set>
                                    <p:animEffect transition="in" filter="wipe(left)">
                                      <p:cBhvr>
                                        <p:cTn id="42" dur="500"/>
                                        <p:tgtEl>
                                          <p:spTgt spid="13397">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3397">
                                            <p:txEl>
                                              <p:pRg st="1" end="1"/>
                                            </p:txEl>
                                          </p:spTgt>
                                        </p:tgtEl>
                                        <p:attrNameLst>
                                          <p:attrName>style.visibility</p:attrName>
                                        </p:attrNameLst>
                                      </p:cBhvr>
                                      <p:to>
                                        <p:strVal val="visible"/>
                                      </p:to>
                                    </p:set>
                                    <p:animEffect transition="in" filter="wipe(left)">
                                      <p:cBhvr>
                                        <p:cTn id="47" dur="500"/>
                                        <p:tgtEl>
                                          <p:spTgt spid="13397">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3398"/>
                                        </p:tgtEl>
                                        <p:attrNameLst>
                                          <p:attrName>style.visibility</p:attrName>
                                        </p:attrNameLst>
                                      </p:cBhvr>
                                      <p:to>
                                        <p:strVal val="visible"/>
                                      </p:to>
                                    </p:set>
                                    <p:animEffect transition="in" filter="wipe(left)">
                                      <p:cBhvr>
                                        <p:cTn id="52" dur="500"/>
                                        <p:tgtEl>
                                          <p:spTgt spid="1339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3399"/>
                                        </p:tgtEl>
                                        <p:attrNameLst>
                                          <p:attrName>style.visibility</p:attrName>
                                        </p:attrNameLst>
                                      </p:cBhvr>
                                      <p:to>
                                        <p:strVal val="visible"/>
                                      </p:to>
                                    </p:set>
                                    <p:animEffect transition="in" filter="wipe(left)">
                                      <p:cBhvr>
                                        <p:cTn id="57" dur="500"/>
                                        <p:tgtEl>
                                          <p:spTgt spid="133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autoUpdateAnimBg="0"/>
      <p:bldP spid="13316" grpId="0" autoUpdateAnimBg="0"/>
      <p:bldP spid="13397" grpId="0" build="p" autoUpdateAnimBg="0"/>
      <p:bldP spid="13398" grpId="0" autoUpdateAnimBg="0"/>
      <p:bldP spid="13399" grpId="0" autoUpdateAnimBg="0"/>
      <p:bldP spid="13400" grpId="0" autoUpdateAnimBg="0"/>
      <p:bldP spid="13401" grpId="0" autoUpdateAnimBg="0"/>
      <p:bldP spid="90"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4F267FD9-BB6E-4937-A2CB-2D8803BBA62E}" type="datetime1">
              <a:rPr lang="zh-CN" altLang="en-US" smtClean="0">
                <a:solidFill>
                  <a:prstClr val="black">
                    <a:tint val="75000"/>
                  </a:prstClr>
                </a:solidFill>
              </a:rPr>
              <a:pPr>
                <a:defRPr/>
              </a:pPr>
              <a:t>2018/5/29</a:t>
            </a:fld>
            <a:endParaRPr lang="en-US" dirty="0">
              <a:solidFill>
                <a:prstClr val="black">
                  <a:tint val="75000"/>
                </a:prstClr>
              </a:solidFill>
            </a:endParaRPr>
          </a:p>
        </p:txBody>
      </p:sp>
      <p:sp>
        <p:nvSpPr>
          <p:cNvPr id="4" name="灯片编号占位符 3"/>
          <p:cNvSpPr>
            <a:spLocks noGrp="1"/>
          </p:cNvSpPr>
          <p:nvPr>
            <p:ph type="sldNum" sz="quarter" idx="12"/>
          </p:nvPr>
        </p:nvSpPr>
        <p:spPr>
          <a:xfrm>
            <a:off x="6393769" y="6309320"/>
            <a:ext cx="2133600" cy="365125"/>
          </a:xfrm>
        </p:spPr>
        <p:txBody>
          <a:bodyPr/>
          <a:lstStyle/>
          <a:p>
            <a:pPr>
              <a:defRPr/>
            </a:pPr>
            <a:fld id="{158D813D-5EB4-4279-B09C-477A10D42AE0}" type="slidenum">
              <a:rPr lang="en-US" smtClean="0">
                <a:solidFill>
                  <a:prstClr val="black">
                    <a:tint val="75000"/>
                  </a:prstClr>
                </a:solidFill>
              </a:rPr>
              <a:pPr>
                <a:defRPr/>
              </a:pPr>
              <a:t>29</a:t>
            </a:fld>
            <a:endParaRPr lang="en-US">
              <a:solidFill>
                <a:prstClr val="black">
                  <a:tint val="75000"/>
                </a:prstClr>
              </a:solidFill>
            </a:endParaRPr>
          </a:p>
        </p:txBody>
      </p:sp>
      <p:sp>
        <p:nvSpPr>
          <p:cNvPr id="5" name="矩形 4"/>
          <p:cNvSpPr/>
          <p:nvPr/>
        </p:nvSpPr>
        <p:spPr>
          <a:xfrm>
            <a:off x="456387" y="908720"/>
            <a:ext cx="8064896" cy="2246769"/>
          </a:xfrm>
          <a:prstGeom prst="rect">
            <a:avLst/>
          </a:prstGeom>
        </p:spPr>
        <p:txBody>
          <a:bodyPr wrap="square">
            <a:spAutoFit/>
          </a:bodyPr>
          <a:lstStyle/>
          <a:p>
            <a:r>
              <a:rPr lang="en-US" altLang="zh-CN" sz="2800" dirty="0" smtClean="0"/>
              <a:t>       </a:t>
            </a:r>
            <a:r>
              <a:rPr lang="zh-CN" altLang="zh-CN" sz="2800" dirty="0" smtClean="0"/>
              <a:t>元件</a:t>
            </a:r>
            <a:r>
              <a:rPr lang="zh-CN" altLang="zh-CN" sz="2800" dirty="0"/>
              <a:t>的电流与电压的关系曲线叫做元件的</a:t>
            </a:r>
            <a:r>
              <a:rPr lang="zh-CN" altLang="zh-CN" sz="2800" dirty="0">
                <a:solidFill>
                  <a:srgbClr val="FF0000"/>
                </a:solidFill>
              </a:rPr>
              <a:t>伏安特性曲线</a:t>
            </a:r>
            <a:r>
              <a:rPr lang="zh-CN" altLang="zh-CN" sz="2800" dirty="0"/>
              <a:t>，</a:t>
            </a:r>
            <a:r>
              <a:rPr lang="zh-CN" altLang="zh-CN" sz="2800" dirty="0">
                <a:solidFill>
                  <a:srgbClr val="FF0000"/>
                </a:solidFill>
              </a:rPr>
              <a:t>线性电阻</a:t>
            </a:r>
            <a:r>
              <a:rPr lang="zh-CN" altLang="zh-CN" sz="2800" dirty="0"/>
              <a:t>元件的伏安特性为通过坐标原点的</a:t>
            </a:r>
            <a:r>
              <a:rPr lang="zh-CN" altLang="zh-CN" sz="2800" dirty="0" smtClean="0"/>
              <a:t>直线</a:t>
            </a:r>
            <a:r>
              <a:rPr lang="zh-CN" altLang="en-US" sz="2800" dirty="0" smtClean="0"/>
              <a:t>，如果</a:t>
            </a:r>
            <a:r>
              <a:rPr lang="zh-CN" altLang="en-US" sz="2800" dirty="0"/>
              <a:t>电阻两端的电压</a:t>
            </a:r>
            <a:r>
              <a:rPr lang="en-US" altLang="zh-CN" sz="2800" dirty="0"/>
              <a:t>U</a:t>
            </a:r>
            <a:r>
              <a:rPr lang="zh-CN" altLang="en-US" sz="2800" dirty="0"/>
              <a:t>或流过电阻的电流</a:t>
            </a:r>
            <a:r>
              <a:rPr lang="en-US" altLang="zh-CN" sz="2800" dirty="0"/>
              <a:t>I</a:t>
            </a:r>
            <a:r>
              <a:rPr lang="zh-CN" altLang="en-US" sz="2800" dirty="0"/>
              <a:t>改变时，电阻的阻值也随之改变，这样的电阻称为</a:t>
            </a:r>
            <a:r>
              <a:rPr lang="zh-CN" altLang="en-US" sz="2800" dirty="0">
                <a:solidFill>
                  <a:srgbClr val="FF0000"/>
                </a:solidFill>
              </a:rPr>
              <a:t>非线性</a:t>
            </a:r>
            <a:r>
              <a:rPr lang="zh-CN" altLang="en-US" sz="2800" dirty="0" smtClean="0">
                <a:solidFill>
                  <a:srgbClr val="FF0000"/>
                </a:solidFill>
              </a:rPr>
              <a:t>电阻，</a:t>
            </a:r>
            <a:r>
              <a:rPr lang="zh-CN" altLang="en-US" sz="2800" dirty="0" smtClean="0"/>
              <a:t>如二极管</a:t>
            </a:r>
            <a:endParaRPr lang="zh-CN" altLang="en-US" sz="2800"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组合 1"/>
          <p:cNvGrpSpPr/>
          <p:nvPr/>
        </p:nvGrpSpPr>
        <p:grpSpPr>
          <a:xfrm>
            <a:off x="755576" y="3356992"/>
            <a:ext cx="7704856" cy="2529572"/>
            <a:chOff x="755576" y="3356992"/>
            <a:chExt cx="7704856" cy="2529572"/>
          </a:xfrm>
        </p:grpSpPr>
        <p:graphicFrame>
          <p:nvGraphicFramePr>
            <p:cNvPr id="7" name="对象 6"/>
            <p:cNvGraphicFramePr>
              <a:graphicFrameLocks/>
            </p:cNvGraphicFramePr>
            <p:nvPr>
              <p:extLst>
                <p:ext uri="{D42A27DB-BD31-4B8C-83A1-F6EECF244321}">
                  <p14:modId xmlns:p14="http://schemas.microsoft.com/office/powerpoint/2010/main" xmlns="" val="2201955709"/>
                </p:ext>
              </p:extLst>
            </p:nvPr>
          </p:nvGraphicFramePr>
          <p:xfrm>
            <a:off x="1259632" y="3356992"/>
            <a:ext cx="2448272" cy="1800200"/>
          </p:xfrm>
          <a:graphic>
            <a:graphicData uri="http://schemas.openxmlformats.org/presentationml/2006/ole">
              <p:oleObj spid="_x0000_s31839" name="Visio" r:id="rId3" imgW="1864752" imgH="1569934" progId="Visio.Drawing.11">
                <p:embed/>
              </p:oleObj>
            </a:graphicData>
          </a:graphic>
        </p:graphicFrame>
        <p:graphicFrame>
          <p:nvGraphicFramePr>
            <p:cNvPr id="9" name="对象 8"/>
            <p:cNvGraphicFramePr>
              <a:graphicFrameLocks/>
            </p:cNvGraphicFramePr>
            <p:nvPr>
              <p:extLst>
                <p:ext uri="{D42A27DB-BD31-4B8C-83A1-F6EECF244321}">
                  <p14:modId xmlns:p14="http://schemas.microsoft.com/office/powerpoint/2010/main" xmlns="" val="1516254834"/>
                </p:ext>
              </p:extLst>
            </p:nvPr>
          </p:nvGraphicFramePr>
          <p:xfrm>
            <a:off x="5220072" y="3501008"/>
            <a:ext cx="2232248" cy="1656184"/>
          </p:xfrm>
          <a:graphic>
            <a:graphicData uri="http://schemas.openxmlformats.org/presentationml/2006/ole">
              <p:oleObj spid="_x0000_s31840" name="Visio" r:id="rId4" imgW="1450122" imgH="1052741" progId="Visio.Drawing.11">
                <p:embed/>
              </p:oleObj>
            </a:graphicData>
          </a:graphic>
        </p:graphicFrame>
        <p:sp>
          <p:nvSpPr>
            <p:cNvPr id="10" name="矩形 9"/>
            <p:cNvSpPr/>
            <p:nvPr/>
          </p:nvSpPr>
          <p:spPr>
            <a:xfrm>
              <a:off x="755576" y="5517232"/>
              <a:ext cx="7704856" cy="369332"/>
            </a:xfrm>
            <a:prstGeom prst="rect">
              <a:avLst/>
            </a:prstGeom>
          </p:spPr>
          <p:txBody>
            <a:bodyPr wrap="square">
              <a:spAutoFit/>
            </a:bodyPr>
            <a:lstStyle/>
            <a:p>
              <a:r>
                <a:rPr lang="en-US" altLang="zh-CN" dirty="0" smtClean="0"/>
                <a:t>               </a:t>
              </a:r>
              <a:r>
                <a:rPr lang="zh-CN" altLang="zh-CN" dirty="0" smtClean="0"/>
                <a:t>线性电阻</a:t>
              </a:r>
              <a:r>
                <a:rPr lang="en-US" altLang="zh-CN" dirty="0" smtClean="0"/>
                <a:t>                                                      </a:t>
              </a:r>
              <a:r>
                <a:rPr lang="zh-CN" altLang="zh-CN" dirty="0" smtClean="0"/>
                <a:t>半导体二极管</a:t>
              </a:r>
              <a:r>
                <a:rPr lang="zh-CN" altLang="zh-CN" dirty="0"/>
                <a:t>的</a:t>
              </a:r>
              <a:r>
                <a:rPr lang="zh-CN" altLang="zh-CN" dirty="0" smtClean="0"/>
                <a:t>伏安特性</a:t>
              </a:r>
              <a:r>
                <a:rPr lang="en-US" altLang="zh-CN" dirty="0" smtClean="0"/>
                <a:t>   </a:t>
              </a:r>
              <a:endParaRPr lang="zh-CN" altLang="zh-CN" dirty="0"/>
            </a:p>
          </p:txBody>
        </p:sp>
      </p:grpSp>
    </p:spTree>
    <p:extLst>
      <p:ext uri="{BB962C8B-B14F-4D97-AF65-F5344CB8AC3E}">
        <p14:creationId xmlns:p14="http://schemas.microsoft.com/office/powerpoint/2010/main" xmlns="" val="3371168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4"/>
          <p:cNvSpPr>
            <a:spLocks noGrp="1"/>
          </p:cNvSpPr>
          <p:nvPr>
            <p:ph type="dt" sz="quarter" idx="10"/>
          </p:nvPr>
        </p:nvSpPr>
        <p:spPr/>
        <p:txBody>
          <a:bodyPr/>
          <a:lstStyle/>
          <a:p>
            <a:pPr>
              <a:defRPr/>
            </a:pPr>
            <a:fld id="{B2E06D25-8752-46E8-B94B-4836BD439805}" type="datetime1">
              <a:rPr lang="zh-CN" altLang="en-US">
                <a:solidFill>
                  <a:prstClr val="black">
                    <a:tint val="75000"/>
                  </a:prstClr>
                </a:solidFill>
              </a:rPr>
              <a:pPr>
                <a:defRPr/>
              </a:pPr>
              <a:t>2018/5/29</a:t>
            </a:fld>
            <a:endParaRPr lang="en-US" dirty="0">
              <a:solidFill>
                <a:prstClr val="black">
                  <a:tint val="75000"/>
                </a:prstClr>
              </a:solidFill>
            </a:endParaRPr>
          </a:p>
        </p:txBody>
      </p:sp>
      <p:sp>
        <p:nvSpPr>
          <p:cNvPr id="7" name="灯片编号占位符 6"/>
          <p:cNvSpPr>
            <a:spLocks noGrp="1"/>
          </p:cNvSpPr>
          <p:nvPr>
            <p:ph type="sldNum" sz="quarter" idx="12"/>
          </p:nvPr>
        </p:nvSpPr>
        <p:spPr/>
        <p:txBody>
          <a:bodyPr/>
          <a:lstStyle/>
          <a:p>
            <a:pPr>
              <a:defRPr/>
            </a:pPr>
            <a:fld id="{410E9838-5C72-4F93-8D5F-4110619E9157}" type="slidenum">
              <a:rPr lang="en-US">
                <a:solidFill>
                  <a:prstClr val="black">
                    <a:tint val="75000"/>
                  </a:prstClr>
                </a:solidFill>
              </a:rPr>
              <a:pPr>
                <a:defRPr/>
              </a:pPr>
              <a:t>3</a:t>
            </a:fld>
            <a:endParaRPr lang="en-US" dirty="0">
              <a:solidFill>
                <a:prstClr val="black">
                  <a:tint val="75000"/>
                </a:prstClr>
              </a:solidFill>
            </a:endParaRPr>
          </a:p>
        </p:txBody>
      </p:sp>
      <p:grpSp>
        <p:nvGrpSpPr>
          <p:cNvPr id="2" name="组合 1"/>
          <p:cNvGrpSpPr/>
          <p:nvPr/>
        </p:nvGrpSpPr>
        <p:grpSpPr>
          <a:xfrm>
            <a:off x="0" y="836712"/>
            <a:ext cx="9144000" cy="1296144"/>
            <a:chOff x="0" y="836712"/>
            <a:chExt cx="9144000" cy="1296144"/>
          </a:xfrm>
        </p:grpSpPr>
        <p:sp>
          <p:nvSpPr>
            <p:cNvPr id="80898" name="Text Box 2"/>
            <p:cNvSpPr txBox="1">
              <a:spLocks noChangeArrowheads="1"/>
            </p:cNvSpPr>
            <p:nvPr/>
          </p:nvSpPr>
          <p:spPr bwMode="auto">
            <a:xfrm>
              <a:off x="585788" y="1548656"/>
              <a:ext cx="2919412" cy="584200"/>
            </a:xfrm>
            <a:prstGeom prst="rect">
              <a:avLst/>
            </a:prstGeom>
            <a:noFill/>
            <a:ln w="9525">
              <a:noFill/>
              <a:miter lim="800000"/>
              <a:headEnd/>
              <a:tailEnd/>
            </a:ln>
            <a:effectLst/>
          </p:spPr>
          <p:txBody>
            <a:bodyPr>
              <a:spAutoFit/>
            </a:bodyPr>
            <a:lstStyle/>
            <a:p>
              <a:pPr algn="ctr" fontAlgn="base">
                <a:spcBef>
                  <a:spcPct val="0"/>
                </a:spcBef>
                <a:spcAft>
                  <a:spcPct val="0"/>
                </a:spcAft>
                <a:defRPr/>
              </a:pPr>
              <a:r>
                <a:rPr kumimoji="1" lang="en-US" altLang="zh-CN" sz="3200" b="1" dirty="0" smtClean="0">
                  <a:solidFill>
                    <a:srgbClr val="000099"/>
                  </a:solidFill>
                  <a:effectLst>
                    <a:outerShdw blurRad="38100" dist="38100" dir="2700000" algn="tl">
                      <a:srgbClr val="C0C0C0"/>
                    </a:outerShdw>
                  </a:effectLst>
                  <a:latin typeface="Times New Roman" pitchFamily="18" charset="0"/>
                </a:rPr>
                <a:t>1.1.1 </a:t>
              </a:r>
              <a:r>
                <a:rPr kumimoji="1" lang="zh-CN" altLang="en-US" sz="3200" b="1" dirty="0" smtClean="0">
                  <a:solidFill>
                    <a:srgbClr val="000099"/>
                  </a:solidFill>
                  <a:effectLst>
                    <a:outerShdw blurRad="38100" dist="38100" dir="2700000" algn="tl">
                      <a:srgbClr val="C0C0C0"/>
                    </a:outerShdw>
                  </a:effectLst>
                  <a:latin typeface="Times New Roman" pitchFamily="18" charset="0"/>
                </a:rPr>
                <a:t>实际电路</a:t>
              </a:r>
              <a:endParaRPr kumimoji="1" lang="zh-CN" altLang="en-US" sz="3200" b="1" dirty="0">
                <a:solidFill>
                  <a:srgbClr val="000099"/>
                </a:solidFill>
                <a:effectLst>
                  <a:outerShdw blurRad="38100" dist="38100" dir="2700000" algn="tl">
                    <a:srgbClr val="C0C0C0"/>
                  </a:outerShdw>
                </a:effectLst>
                <a:latin typeface="Times New Roman" pitchFamily="18" charset="0"/>
              </a:endParaRPr>
            </a:p>
          </p:txBody>
        </p:sp>
        <p:sp>
          <p:nvSpPr>
            <p:cNvPr id="32" name="Rectangle 16"/>
            <p:cNvSpPr>
              <a:spLocks noChangeArrowheads="1"/>
            </p:cNvSpPr>
            <p:nvPr/>
          </p:nvSpPr>
          <p:spPr bwMode="gray">
            <a:xfrm>
              <a:off x="0" y="836712"/>
              <a:ext cx="9144000" cy="576064"/>
            </a:xfrm>
            <a:prstGeom prst="rect">
              <a:avLst/>
            </a:prstGeom>
            <a:gradFill rotWithShape="1">
              <a:gsLst>
                <a:gs pos="0">
                  <a:schemeClr val="tx2">
                    <a:lumMod val="60000"/>
                    <a:lumOff val="40000"/>
                  </a:schemeClr>
                </a:gs>
                <a:gs pos="100000">
                  <a:srgbClr val="FFC000"/>
                </a:gs>
              </a:gsLst>
              <a:lin ang="0" scaled="1"/>
            </a:gradFill>
            <a:ln w="9525">
              <a:noFill/>
              <a:miter lim="800000"/>
              <a:headEnd/>
              <a:tailEnd/>
            </a:ln>
            <a:effectLst/>
          </p:spPr>
          <p:txBody>
            <a:bodyPr wrap="none" anchor="ctr"/>
            <a:lstStyle/>
            <a:p>
              <a:pPr algn="ctr" fontAlgn="base">
                <a:spcBef>
                  <a:spcPct val="0"/>
                </a:spcBef>
                <a:spcAft>
                  <a:spcPct val="0"/>
                </a:spcAft>
                <a:defRPr/>
              </a:pPr>
              <a:r>
                <a:rPr lang="en-US" altLang="zh-CN" sz="4000" b="1" dirty="0" smtClean="0">
                  <a:solidFill>
                    <a:srgbClr val="FF0000"/>
                  </a:solidFill>
                  <a:effectLst>
                    <a:outerShdw blurRad="38100" dist="38100" dir="2700000" algn="tl">
                      <a:srgbClr val="C0C0C0"/>
                    </a:outerShdw>
                  </a:effectLst>
                  <a:latin typeface="Times New Roman" panose="02020603050405020304" pitchFamily="18" charset="0"/>
                  <a:ea typeface="华文新魏" pitchFamily="2" charset="-122"/>
                  <a:cs typeface="Times New Roman" panose="02020603050405020304" pitchFamily="18" charset="0"/>
                </a:rPr>
                <a:t>1.1 </a:t>
              </a:r>
              <a:r>
                <a:rPr lang="zh-CN" altLang="en-US" sz="4000" b="1" dirty="0" smtClean="0">
                  <a:solidFill>
                    <a:srgbClr val="FF0000"/>
                  </a:solidFill>
                  <a:effectLst>
                    <a:outerShdw blurRad="38100" dist="38100" dir="2700000" algn="tl">
                      <a:srgbClr val="C0C0C0"/>
                    </a:outerShdw>
                  </a:effectLst>
                  <a:latin typeface="Times New Roman" panose="02020603050405020304" pitchFamily="18" charset="0"/>
                  <a:ea typeface="华文新魏" pitchFamily="2" charset="-122"/>
                  <a:cs typeface="Times New Roman" panose="02020603050405020304" pitchFamily="18" charset="0"/>
                </a:rPr>
                <a:t>电路模型</a:t>
              </a:r>
              <a:endParaRPr kumimoji="1" lang="zh-CN" altLang="en-US" sz="4000" b="1" dirty="0">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endParaRPr>
            </a:p>
          </p:txBody>
        </p:sp>
      </p:grpSp>
      <p:sp>
        <p:nvSpPr>
          <p:cNvPr id="8" name="TextBox 7"/>
          <p:cNvSpPr txBox="1"/>
          <p:nvPr/>
        </p:nvSpPr>
        <p:spPr>
          <a:xfrm>
            <a:off x="827585" y="2348880"/>
            <a:ext cx="7776864" cy="1384995"/>
          </a:xfrm>
          <a:prstGeom prst="rect">
            <a:avLst/>
          </a:prstGeom>
          <a:noFill/>
        </p:spPr>
        <p:txBody>
          <a:bodyPr wrap="square" rtlCol="0">
            <a:spAutoFit/>
          </a:bodyPr>
          <a:lstStyle/>
          <a:p>
            <a:pPr lvl="0" fontAlgn="base">
              <a:spcBef>
                <a:spcPct val="0"/>
              </a:spcBef>
              <a:spcAft>
                <a:spcPct val="0"/>
              </a:spcAft>
              <a:defRPr/>
            </a:pPr>
            <a:r>
              <a:rPr kumimoji="1" lang="zh-CN" altLang="en-US" sz="2800" b="1" dirty="0" smtClean="0">
                <a:solidFill>
                  <a:srgbClr val="005200"/>
                </a:solidFill>
                <a:effectLst>
                  <a:outerShdw blurRad="38100" dist="38100" dir="2700000" algn="tl">
                    <a:srgbClr val="C0C0C0"/>
                  </a:outerShdw>
                </a:effectLst>
                <a:latin typeface="Times New Roman" pitchFamily="18" charset="0"/>
              </a:rPr>
              <a:t>        一</a:t>
            </a:r>
            <a:r>
              <a:rPr kumimoji="1" lang="zh-CN" altLang="en-US" sz="2800" b="1" dirty="0">
                <a:solidFill>
                  <a:srgbClr val="005200"/>
                </a:solidFill>
                <a:effectLst>
                  <a:outerShdw blurRad="38100" dist="38100" dir="2700000" algn="tl">
                    <a:srgbClr val="C0C0C0"/>
                  </a:outerShdw>
                </a:effectLst>
                <a:latin typeface="Times New Roman" pitchFamily="18" charset="0"/>
              </a:rPr>
              <a:t>个实际电路，为了实现某种功能，用导线将一些实际电气器件连接起来，构成可供电流流通的通路，叫电路。</a:t>
            </a:r>
          </a:p>
        </p:txBody>
      </p:sp>
      <p:grpSp>
        <p:nvGrpSpPr>
          <p:cNvPr id="3" name="组合 2"/>
          <p:cNvGrpSpPr/>
          <p:nvPr/>
        </p:nvGrpSpPr>
        <p:grpSpPr>
          <a:xfrm>
            <a:off x="562258" y="3861048"/>
            <a:ext cx="5018180" cy="2505321"/>
            <a:chOff x="562258" y="3861048"/>
            <a:chExt cx="5018180" cy="2505321"/>
          </a:xfrm>
        </p:grpSpPr>
        <p:sp>
          <p:nvSpPr>
            <p:cNvPr id="39" name="Rectangle 3"/>
            <p:cNvSpPr>
              <a:spLocks noChangeArrowheads="1"/>
            </p:cNvSpPr>
            <p:nvPr/>
          </p:nvSpPr>
          <p:spPr bwMode="auto">
            <a:xfrm>
              <a:off x="562258" y="3861048"/>
              <a:ext cx="3158237" cy="523220"/>
            </a:xfrm>
            <a:prstGeom prst="rect">
              <a:avLst/>
            </a:prstGeom>
            <a:noFill/>
            <a:ln w="9525">
              <a:noFill/>
              <a:miter lim="800000"/>
              <a:headEnd/>
              <a:tailEnd/>
            </a:ln>
            <a:effectLst/>
          </p:spPr>
          <p:txBody>
            <a:bodyPr wrap="none">
              <a:spAutoFit/>
            </a:bodyPr>
            <a:lstStyle/>
            <a:p>
              <a:pPr fontAlgn="base">
                <a:spcBef>
                  <a:spcPct val="0"/>
                </a:spcBef>
                <a:spcAft>
                  <a:spcPct val="0"/>
                </a:spcAft>
                <a:defRPr/>
              </a:pPr>
              <a:r>
                <a:rPr kumimoji="1" lang="en-US" altLang="zh-CN" sz="2800" b="1" dirty="0" smtClean="0">
                  <a:solidFill>
                    <a:srgbClr val="CC0000"/>
                  </a:solidFill>
                  <a:effectLst>
                    <a:outerShdw blurRad="38100" dist="38100" dir="2700000" algn="tl">
                      <a:srgbClr val="C0C0C0"/>
                    </a:outerShdw>
                  </a:effectLst>
                  <a:latin typeface="Times New Roman" pitchFamily="18" charset="0"/>
                </a:rPr>
                <a:t>  1.</a:t>
              </a:r>
              <a:r>
                <a:rPr kumimoji="1" lang="zh-CN" altLang="en-US" sz="2800" b="1" dirty="0" smtClean="0">
                  <a:solidFill>
                    <a:srgbClr val="CC0000"/>
                  </a:solidFill>
                  <a:effectLst>
                    <a:outerShdw blurRad="38100" dist="38100" dir="2700000" algn="tl">
                      <a:srgbClr val="C0C0C0"/>
                    </a:outerShdw>
                  </a:effectLst>
                  <a:latin typeface="Times New Roman" pitchFamily="18" charset="0"/>
                </a:rPr>
                <a:t>电气元件的分类</a:t>
              </a:r>
              <a:endParaRPr kumimoji="1" lang="zh-CN" altLang="en-US" sz="2800" b="1" dirty="0">
                <a:solidFill>
                  <a:srgbClr val="CC0000"/>
                </a:solidFill>
                <a:effectLst>
                  <a:outerShdw blurRad="38100" dist="38100" dir="2700000" algn="tl">
                    <a:srgbClr val="C0C0C0"/>
                  </a:outerShdw>
                </a:effectLst>
                <a:latin typeface="Times New Roman" pitchFamily="18" charset="0"/>
              </a:endParaRPr>
            </a:p>
          </p:txBody>
        </p:sp>
        <p:sp>
          <p:nvSpPr>
            <p:cNvPr id="13" name="TextBox 12"/>
            <p:cNvSpPr txBox="1"/>
            <p:nvPr/>
          </p:nvSpPr>
          <p:spPr>
            <a:xfrm>
              <a:off x="874862" y="4384268"/>
              <a:ext cx="4705576" cy="523220"/>
            </a:xfrm>
            <a:prstGeom prst="rect">
              <a:avLst/>
            </a:prstGeom>
            <a:noFill/>
          </p:spPr>
          <p:txBody>
            <a:bodyPr wrap="square" rtlCol="0">
              <a:spAutoFit/>
            </a:bodyPr>
            <a:lstStyle/>
            <a:p>
              <a:r>
                <a:rPr kumimoji="1" lang="zh-CN" altLang="en-US" sz="2800" b="1" dirty="0" smtClean="0">
                  <a:solidFill>
                    <a:prstClr val="black"/>
                  </a:solidFill>
                  <a:latin typeface="Times New Roman" pitchFamily="18" charset="0"/>
                </a:rPr>
                <a:t>实际电气元件可分为三类：</a:t>
              </a:r>
              <a:endParaRPr lang="zh-CN" altLang="en-US" dirty="0"/>
            </a:p>
          </p:txBody>
        </p:sp>
        <p:sp>
          <p:nvSpPr>
            <p:cNvPr id="44" name="TextBox 43"/>
            <p:cNvSpPr txBox="1"/>
            <p:nvPr/>
          </p:nvSpPr>
          <p:spPr>
            <a:xfrm>
              <a:off x="874862" y="4898158"/>
              <a:ext cx="2348720" cy="523220"/>
            </a:xfrm>
            <a:prstGeom prst="rect">
              <a:avLst/>
            </a:prstGeom>
            <a:noFill/>
          </p:spPr>
          <p:txBody>
            <a:bodyPr wrap="none" rtlCol="0">
              <a:spAutoFit/>
            </a:bodyPr>
            <a:lstStyle/>
            <a:p>
              <a:r>
                <a:rPr kumimoji="1" lang="zh-CN" altLang="en-US" sz="2800" b="1" dirty="0" smtClean="0">
                  <a:solidFill>
                    <a:prstClr val="black"/>
                  </a:solidFill>
                  <a:latin typeface="Times New Roman" pitchFamily="18" charset="0"/>
                </a:rPr>
                <a:t>电源或信号源</a:t>
              </a:r>
              <a:endParaRPr lang="zh-CN" altLang="en-US" dirty="0"/>
            </a:p>
          </p:txBody>
        </p:sp>
        <p:sp>
          <p:nvSpPr>
            <p:cNvPr id="45" name="TextBox 44"/>
            <p:cNvSpPr txBox="1"/>
            <p:nvPr/>
          </p:nvSpPr>
          <p:spPr>
            <a:xfrm>
              <a:off x="874862" y="5373216"/>
              <a:ext cx="998172" cy="523220"/>
            </a:xfrm>
            <a:prstGeom prst="rect">
              <a:avLst/>
            </a:prstGeom>
            <a:noFill/>
          </p:spPr>
          <p:txBody>
            <a:bodyPr wrap="square" rtlCol="0">
              <a:spAutoFit/>
            </a:bodyPr>
            <a:lstStyle/>
            <a:p>
              <a:r>
                <a:rPr kumimoji="1" lang="zh-CN" altLang="en-US" sz="2800" b="1" dirty="0" smtClean="0">
                  <a:solidFill>
                    <a:prstClr val="black"/>
                  </a:solidFill>
                  <a:latin typeface="Times New Roman" pitchFamily="18" charset="0"/>
                </a:rPr>
                <a:t>负载</a:t>
              </a:r>
              <a:endParaRPr lang="zh-CN" altLang="en-US" dirty="0"/>
            </a:p>
          </p:txBody>
        </p:sp>
        <p:sp>
          <p:nvSpPr>
            <p:cNvPr id="46" name="TextBox 45"/>
            <p:cNvSpPr txBox="1"/>
            <p:nvPr/>
          </p:nvSpPr>
          <p:spPr>
            <a:xfrm>
              <a:off x="874863" y="5843149"/>
              <a:ext cx="3494362" cy="523220"/>
            </a:xfrm>
            <a:prstGeom prst="rect">
              <a:avLst/>
            </a:prstGeom>
            <a:noFill/>
          </p:spPr>
          <p:txBody>
            <a:bodyPr wrap="square" rtlCol="0">
              <a:spAutoFit/>
            </a:bodyPr>
            <a:lstStyle/>
            <a:p>
              <a:r>
                <a:rPr kumimoji="1" lang="zh-CN" altLang="en-US" sz="2800" b="1" dirty="0" smtClean="0">
                  <a:solidFill>
                    <a:prstClr val="black"/>
                  </a:solidFill>
                  <a:latin typeface="Times New Roman" pitchFamily="18" charset="0"/>
                </a:rPr>
                <a:t>中间环节或信号处理</a:t>
              </a:r>
              <a:endParaRPr lang="zh-CN" altLang="en-US" dirty="0"/>
            </a:p>
          </p:txBody>
        </p:sp>
      </p:grpSp>
    </p:spTree>
    <p:extLst>
      <p:ext uri="{BB962C8B-B14F-4D97-AF65-F5344CB8AC3E}">
        <p14:creationId xmlns:p14="http://schemas.microsoft.com/office/powerpoint/2010/main" xmlns="" val="28971049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4F267FD9-BB6E-4937-A2CB-2D8803BBA62E}" type="datetime1">
              <a:rPr lang="zh-CN" altLang="en-US" smtClean="0">
                <a:solidFill>
                  <a:prstClr val="black">
                    <a:tint val="75000"/>
                  </a:prstClr>
                </a:solidFill>
              </a:rPr>
              <a:pPr>
                <a:defRPr/>
              </a:pPr>
              <a:t>2018/5/29</a:t>
            </a:fld>
            <a:endParaRPr lang="en-US" dirty="0">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158D813D-5EB4-4279-B09C-477A10D42AE0}" type="slidenum">
              <a:rPr lang="en-US" smtClean="0">
                <a:solidFill>
                  <a:prstClr val="black">
                    <a:tint val="75000"/>
                  </a:prstClr>
                </a:solidFill>
              </a:rPr>
              <a:pPr>
                <a:defRPr/>
              </a:pPr>
              <a:t>30</a:t>
            </a:fld>
            <a:endParaRPr lang="en-US">
              <a:solidFill>
                <a:prstClr val="black">
                  <a:tint val="75000"/>
                </a:prstClr>
              </a:solidFill>
            </a:endParaRPr>
          </a:p>
        </p:txBody>
      </p:sp>
      <p:sp>
        <p:nvSpPr>
          <p:cNvPr id="5" name="Rectangle 3"/>
          <p:cNvSpPr>
            <a:spLocks noChangeArrowheads="1"/>
          </p:cNvSpPr>
          <p:nvPr/>
        </p:nvSpPr>
        <p:spPr bwMode="auto">
          <a:xfrm>
            <a:off x="304800" y="764095"/>
            <a:ext cx="2880320" cy="523220"/>
          </a:xfrm>
          <a:prstGeom prst="rect">
            <a:avLst/>
          </a:prstGeom>
          <a:noFill/>
          <a:ln w="9525">
            <a:noFill/>
            <a:miter lim="800000"/>
            <a:headEnd/>
            <a:tailEnd/>
          </a:ln>
          <a:effectLst/>
        </p:spPr>
        <p:txBody>
          <a:bodyPr wrap="square">
            <a:spAutoFit/>
          </a:bodyPr>
          <a:lstStyle/>
          <a:p>
            <a:pPr fontAlgn="base">
              <a:spcBef>
                <a:spcPct val="0"/>
              </a:spcBef>
              <a:spcAft>
                <a:spcPct val="0"/>
              </a:spcAft>
              <a:defRPr/>
            </a:pPr>
            <a:r>
              <a:rPr kumimoji="1" lang="en-US" altLang="zh-CN" sz="2800" b="1" dirty="0" smtClean="0">
                <a:solidFill>
                  <a:srgbClr val="CC0000"/>
                </a:solidFill>
                <a:effectLst>
                  <a:outerShdw blurRad="38100" dist="38100" dir="2700000" algn="tl">
                    <a:srgbClr val="C0C0C0"/>
                  </a:outerShdw>
                </a:effectLst>
                <a:latin typeface="Times New Roman" pitchFamily="18" charset="0"/>
              </a:rPr>
              <a:t>3.</a:t>
            </a:r>
            <a:r>
              <a:rPr kumimoji="1" lang="zh-CN" altLang="en-US" sz="2800" b="1" dirty="0" smtClean="0">
                <a:solidFill>
                  <a:srgbClr val="CC0000"/>
                </a:solidFill>
                <a:effectLst>
                  <a:outerShdw blurRad="38100" dist="38100" dir="2700000" algn="tl">
                    <a:srgbClr val="C0C0C0"/>
                  </a:outerShdw>
                </a:effectLst>
                <a:latin typeface="Times New Roman" pitchFamily="18" charset="0"/>
              </a:rPr>
              <a:t>电阻的功率</a:t>
            </a:r>
            <a:endParaRPr kumimoji="1" lang="zh-CN" altLang="en-US" sz="2800" b="1" dirty="0">
              <a:solidFill>
                <a:srgbClr val="CC0000"/>
              </a:solidFill>
              <a:effectLst>
                <a:outerShdw blurRad="38100" dist="38100" dir="2700000" algn="tl">
                  <a:srgbClr val="C0C0C0"/>
                </a:outerShdw>
              </a:effectLst>
              <a:latin typeface="Times New Roman" pitchFamily="18" charset="0"/>
            </a:endParaRPr>
          </a:p>
        </p:txBody>
      </p:sp>
      <p:sp>
        <p:nvSpPr>
          <p:cNvPr id="6" name="矩形 5"/>
          <p:cNvSpPr/>
          <p:nvPr/>
        </p:nvSpPr>
        <p:spPr>
          <a:xfrm>
            <a:off x="380931" y="1759596"/>
            <a:ext cx="8640960" cy="954107"/>
          </a:xfrm>
          <a:prstGeom prst="rect">
            <a:avLst/>
          </a:prstGeom>
        </p:spPr>
        <p:txBody>
          <a:bodyPr wrap="square">
            <a:spAutoFit/>
          </a:bodyPr>
          <a:lstStyle/>
          <a:p>
            <a:r>
              <a:rPr lang="en-US" altLang="zh-CN" sz="2800" dirty="0" smtClean="0"/>
              <a:t>     </a:t>
            </a:r>
            <a:r>
              <a:rPr lang="zh-CN" altLang="zh-CN" sz="2800" dirty="0" smtClean="0"/>
              <a:t>当</a:t>
            </a:r>
            <a:r>
              <a:rPr lang="en-US" altLang="zh-CN" sz="2800" i="1" dirty="0"/>
              <a:t>U</a:t>
            </a:r>
            <a:r>
              <a:rPr lang="zh-CN" altLang="zh-CN" sz="2800" i="1" dirty="0"/>
              <a:t>、</a:t>
            </a:r>
            <a:r>
              <a:rPr lang="en-US" altLang="zh-CN" sz="2800" i="1" dirty="0"/>
              <a:t>I</a:t>
            </a:r>
            <a:r>
              <a:rPr lang="zh-CN" altLang="zh-CN" sz="2800" dirty="0"/>
              <a:t>是关联参考方向时，由功率公式和欧姆定律</a:t>
            </a:r>
            <a:r>
              <a:rPr lang="zh-CN" altLang="zh-CN" sz="2800" dirty="0" smtClean="0"/>
              <a:t>可知</a:t>
            </a:r>
            <a:endParaRPr lang="zh-CN" altLang="en-US" sz="2800" dirty="0"/>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xmlns="" val="3487574991"/>
              </p:ext>
            </p:extLst>
          </p:nvPr>
        </p:nvGraphicFramePr>
        <p:xfrm>
          <a:off x="1835696" y="2852936"/>
          <a:ext cx="4250815" cy="878661"/>
        </p:xfrm>
        <a:graphic>
          <a:graphicData uri="http://schemas.openxmlformats.org/presentationml/2006/ole">
            <p:oleObj spid="_x0000_s34866" name="Equation" r:id="rId3" imgW="2019300" imgH="419100" progId="Equation.DSMT4">
              <p:embed/>
            </p:oleObj>
          </a:graphicData>
        </a:graphic>
      </p:graphicFrame>
      <p:sp>
        <p:nvSpPr>
          <p:cNvPr id="9" name="矩形 8"/>
          <p:cNvSpPr/>
          <p:nvPr/>
        </p:nvSpPr>
        <p:spPr>
          <a:xfrm>
            <a:off x="382148" y="4221088"/>
            <a:ext cx="8064896" cy="954107"/>
          </a:xfrm>
          <a:prstGeom prst="rect">
            <a:avLst/>
          </a:prstGeom>
        </p:spPr>
        <p:txBody>
          <a:bodyPr wrap="square">
            <a:spAutoFit/>
          </a:bodyPr>
          <a:lstStyle/>
          <a:p>
            <a:r>
              <a:rPr lang="en-US" altLang="zh-CN" sz="2800" dirty="0" smtClean="0"/>
              <a:t>     </a:t>
            </a:r>
            <a:r>
              <a:rPr lang="zh-CN" altLang="zh-CN" sz="2800" dirty="0" smtClean="0"/>
              <a:t>不管</a:t>
            </a:r>
            <a:r>
              <a:rPr lang="en-US" altLang="zh-CN" sz="2800" i="1" dirty="0"/>
              <a:t>U</a:t>
            </a:r>
            <a:r>
              <a:rPr lang="zh-CN" altLang="zh-CN" sz="2800" i="1" dirty="0"/>
              <a:t>、</a:t>
            </a:r>
            <a:r>
              <a:rPr lang="en-US" altLang="zh-CN" sz="2800" i="1" dirty="0"/>
              <a:t>I</a:t>
            </a:r>
            <a:r>
              <a:rPr lang="zh-CN" altLang="zh-CN" sz="2800" dirty="0"/>
              <a:t>参考方向是否相同，电阻元件的功率始终是正值，所以电阻元件是耗能元件，</a:t>
            </a:r>
            <a:r>
              <a:rPr lang="zh-CN" altLang="zh-CN" sz="2800" dirty="0">
                <a:solidFill>
                  <a:srgbClr val="FF0000"/>
                </a:solidFill>
              </a:rPr>
              <a:t>始终是负载</a:t>
            </a:r>
            <a:r>
              <a:rPr lang="zh-CN" altLang="zh-CN" sz="2800" dirty="0"/>
              <a:t>。</a:t>
            </a:r>
          </a:p>
        </p:txBody>
      </p:sp>
    </p:spTree>
    <p:extLst>
      <p:ext uri="{BB962C8B-B14F-4D97-AF65-F5344CB8AC3E}">
        <p14:creationId xmlns:p14="http://schemas.microsoft.com/office/powerpoint/2010/main" xmlns="" val="206680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4F267FD9-BB6E-4937-A2CB-2D8803BBA62E}" type="datetime1">
              <a:rPr lang="zh-CN" altLang="en-US" smtClean="0">
                <a:solidFill>
                  <a:prstClr val="black">
                    <a:tint val="75000"/>
                  </a:prstClr>
                </a:solidFill>
              </a:rPr>
              <a:pPr>
                <a:defRPr/>
              </a:pPr>
              <a:t>2018/5/29</a:t>
            </a:fld>
            <a:endParaRPr lang="en-US" dirty="0">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158D813D-5EB4-4279-B09C-477A10D42AE0}" type="slidenum">
              <a:rPr lang="en-US" smtClean="0">
                <a:solidFill>
                  <a:prstClr val="black">
                    <a:tint val="75000"/>
                  </a:prstClr>
                </a:solidFill>
              </a:rPr>
              <a:pPr>
                <a:defRPr/>
              </a:pPr>
              <a:t>31</a:t>
            </a:fld>
            <a:endParaRPr lang="en-US">
              <a:solidFill>
                <a:prstClr val="black">
                  <a:tint val="75000"/>
                </a:prstClr>
              </a:solidFill>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组合 1"/>
          <p:cNvGrpSpPr/>
          <p:nvPr/>
        </p:nvGrpSpPr>
        <p:grpSpPr>
          <a:xfrm>
            <a:off x="467544" y="1340768"/>
            <a:ext cx="7992888" cy="2153393"/>
            <a:chOff x="467544" y="1340768"/>
            <a:chExt cx="7992888" cy="2153393"/>
          </a:xfrm>
        </p:grpSpPr>
        <p:sp>
          <p:nvSpPr>
            <p:cNvPr id="5" name="矩形 4"/>
            <p:cNvSpPr/>
            <p:nvPr/>
          </p:nvSpPr>
          <p:spPr>
            <a:xfrm>
              <a:off x="467544" y="1340768"/>
              <a:ext cx="7992888" cy="954107"/>
            </a:xfrm>
            <a:prstGeom prst="rect">
              <a:avLst/>
            </a:prstGeom>
          </p:spPr>
          <p:txBody>
            <a:bodyPr wrap="square">
              <a:spAutoFit/>
            </a:bodyPr>
            <a:lstStyle/>
            <a:p>
              <a:r>
                <a:rPr lang="en-US" altLang="zh-CN" sz="2800" dirty="0" smtClean="0"/>
                <a:t>    </a:t>
              </a:r>
              <a:r>
                <a:rPr lang="zh-CN" altLang="zh-CN" sz="2800" dirty="0" smtClean="0"/>
                <a:t>在</a:t>
              </a:r>
              <a:r>
                <a:rPr lang="en-US" altLang="zh-CN" sz="2800" i="1" dirty="0"/>
                <a:t>t</a:t>
              </a:r>
              <a:r>
                <a:rPr lang="en-US" altLang="zh-CN" sz="2800" baseline="-25000" dirty="0"/>
                <a:t>0</a:t>
              </a:r>
              <a:r>
                <a:rPr lang="zh-CN" altLang="zh-CN" sz="2800" dirty="0"/>
                <a:t>到</a:t>
              </a:r>
              <a:r>
                <a:rPr lang="en-US" altLang="zh-CN" sz="2800" i="1" dirty="0"/>
                <a:t>t</a:t>
              </a:r>
              <a:r>
                <a:rPr lang="zh-CN" altLang="zh-CN" sz="2800" dirty="0"/>
                <a:t>时间内，电阻元件产生的热［量］</a:t>
              </a:r>
              <a:r>
                <a:rPr lang="en-US" altLang="zh-CN" sz="2800" i="1" dirty="0"/>
                <a:t>Q</a:t>
              </a:r>
              <a:r>
                <a:rPr lang="zh-CN" altLang="zh-CN" sz="2800" i="1" dirty="0"/>
                <a:t>，</a:t>
              </a:r>
              <a:r>
                <a:rPr lang="zh-CN" altLang="zh-CN" sz="2800" dirty="0"/>
                <a:t> 也就是这段时间内接受的电能</a:t>
              </a:r>
              <a:r>
                <a:rPr lang="en-US" altLang="zh-CN" sz="2800" i="1" dirty="0"/>
                <a:t>W</a:t>
              </a:r>
              <a:r>
                <a:rPr lang="zh-CN" altLang="zh-CN" sz="2800" dirty="0"/>
                <a:t>为</a:t>
              </a:r>
              <a:endParaRPr lang="zh-CN" altLang="en-US" sz="2800" dirty="0"/>
            </a:p>
          </p:txBody>
        </p:sp>
        <p:sp>
          <p:nvSpPr>
            <p:cNvPr id="6" name="矩形 5"/>
            <p:cNvSpPr/>
            <p:nvPr/>
          </p:nvSpPr>
          <p:spPr>
            <a:xfrm>
              <a:off x="827584" y="2585391"/>
              <a:ext cx="1512168" cy="523220"/>
            </a:xfrm>
            <a:prstGeom prst="rect">
              <a:avLst/>
            </a:prstGeom>
          </p:spPr>
          <p:txBody>
            <a:bodyPr wrap="square">
              <a:spAutoFit/>
            </a:bodyPr>
            <a:lstStyle/>
            <a:p>
              <a:r>
                <a:rPr lang="zh-CN" altLang="zh-CN" sz="2800" dirty="0"/>
                <a:t>交流时： </a:t>
              </a:r>
              <a:endParaRPr lang="zh-CN" altLang="en-US" sz="2800" dirty="0"/>
            </a:p>
          </p:txBody>
        </p:sp>
        <p:graphicFrame>
          <p:nvGraphicFramePr>
            <p:cNvPr id="8" name="对象 7"/>
            <p:cNvGraphicFramePr>
              <a:graphicFrameLocks noChangeAspect="1"/>
            </p:cNvGraphicFramePr>
            <p:nvPr>
              <p:extLst>
                <p:ext uri="{D42A27DB-BD31-4B8C-83A1-F6EECF244321}">
                  <p14:modId xmlns:p14="http://schemas.microsoft.com/office/powerpoint/2010/main" xmlns="" val="858139755"/>
                </p:ext>
              </p:extLst>
            </p:nvPr>
          </p:nvGraphicFramePr>
          <p:xfrm>
            <a:off x="2353510" y="2420888"/>
            <a:ext cx="6014707" cy="1073273"/>
          </p:xfrm>
          <a:graphic>
            <a:graphicData uri="http://schemas.openxmlformats.org/presentationml/2006/ole">
              <p:oleObj spid="_x0000_s35937" name="Equation" r:id="rId3" imgW="2171700" imgH="419100" progId="Equation.DSMT4">
                <p:embed/>
              </p:oleObj>
            </a:graphicData>
          </a:graphic>
        </p:graphicFrame>
      </p:grpSp>
      <p:sp>
        <p:nvSpPr>
          <p:cNvPr id="10"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2" name="组合 11"/>
          <p:cNvGrpSpPr/>
          <p:nvPr/>
        </p:nvGrpSpPr>
        <p:grpSpPr>
          <a:xfrm>
            <a:off x="819673" y="3846795"/>
            <a:ext cx="6616385" cy="1854200"/>
            <a:chOff x="819673" y="3846795"/>
            <a:chExt cx="6616385" cy="1854200"/>
          </a:xfrm>
        </p:grpSpPr>
        <p:sp>
          <p:nvSpPr>
            <p:cNvPr id="9" name="矩形 8"/>
            <p:cNvSpPr/>
            <p:nvPr/>
          </p:nvSpPr>
          <p:spPr>
            <a:xfrm>
              <a:off x="819673" y="3846795"/>
              <a:ext cx="1512168" cy="523220"/>
            </a:xfrm>
            <a:prstGeom prst="rect">
              <a:avLst/>
            </a:prstGeom>
          </p:spPr>
          <p:txBody>
            <a:bodyPr wrap="square">
              <a:spAutoFit/>
            </a:bodyPr>
            <a:lstStyle/>
            <a:p>
              <a:r>
                <a:rPr lang="zh-CN" altLang="en-US" sz="2800" dirty="0" smtClean="0"/>
                <a:t>直</a:t>
              </a:r>
              <a:r>
                <a:rPr lang="zh-CN" altLang="zh-CN" sz="2800" dirty="0" smtClean="0"/>
                <a:t>流</a:t>
              </a:r>
              <a:r>
                <a:rPr lang="zh-CN" altLang="zh-CN" sz="2800" dirty="0"/>
                <a:t>时： </a:t>
              </a:r>
              <a:endParaRPr lang="zh-CN" altLang="en-US" sz="2800" dirty="0"/>
            </a:p>
          </p:txBody>
        </p:sp>
        <p:graphicFrame>
          <p:nvGraphicFramePr>
            <p:cNvPr id="11" name="对象 10"/>
            <p:cNvGraphicFramePr>
              <a:graphicFrameLocks noChangeAspect="1"/>
            </p:cNvGraphicFramePr>
            <p:nvPr>
              <p:extLst>
                <p:ext uri="{D42A27DB-BD31-4B8C-83A1-F6EECF244321}">
                  <p14:modId xmlns:p14="http://schemas.microsoft.com/office/powerpoint/2010/main" xmlns="" val="1881334388"/>
                </p:ext>
              </p:extLst>
            </p:nvPr>
          </p:nvGraphicFramePr>
          <p:xfrm>
            <a:off x="2368758" y="3846795"/>
            <a:ext cx="5067300" cy="1854200"/>
          </p:xfrm>
          <a:graphic>
            <a:graphicData uri="http://schemas.openxmlformats.org/presentationml/2006/ole">
              <p:oleObj spid="_x0000_s35938" name="Equation" r:id="rId4" imgW="1447560" imgH="634680" progId="Equation.DSMT4">
                <p:embed/>
              </p:oleObj>
            </a:graphicData>
          </a:graphic>
        </p:graphicFrame>
      </p:grpSp>
    </p:spTree>
    <p:extLst>
      <p:ext uri="{BB962C8B-B14F-4D97-AF65-F5344CB8AC3E}">
        <p14:creationId xmlns:p14="http://schemas.microsoft.com/office/powerpoint/2010/main" xmlns="" val="2530376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4F267FD9-BB6E-4937-A2CB-2D8803BBA62E}" type="datetime1">
              <a:rPr lang="zh-CN" altLang="en-US" smtClean="0">
                <a:solidFill>
                  <a:prstClr val="black">
                    <a:tint val="75000"/>
                  </a:prstClr>
                </a:solidFill>
              </a:rPr>
              <a:pPr>
                <a:defRPr/>
              </a:pPr>
              <a:t>2018/5/29</a:t>
            </a:fld>
            <a:endParaRPr lang="en-US" dirty="0">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158D813D-5EB4-4279-B09C-477A10D42AE0}" type="slidenum">
              <a:rPr lang="en-US" smtClean="0">
                <a:solidFill>
                  <a:prstClr val="black">
                    <a:tint val="75000"/>
                  </a:prstClr>
                </a:solidFill>
              </a:rPr>
              <a:pPr>
                <a:defRPr/>
              </a:pPr>
              <a:t>32</a:t>
            </a:fld>
            <a:endParaRPr lang="en-US">
              <a:solidFill>
                <a:prstClr val="black">
                  <a:tint val="75000"/>
                </a:prstClr>
              </a:solidFill>
            </a:endParaRPr>
          </a:p>
        </p:txBody>
      </p:sp>
      <p:sp>
        <p:nvSpPr>
          <p:cNvPr id="5" name="矩形 4"/>
          <p:cNvSpPr/>
          <p:nvPr/>
        </p:nvSpPr>
        <p:spPr>
          <a:xfrm>
            <a:off x="323528" y="764704"/>
            <a:ext cx="8352928" cy="1384995"/>
          </a:xfrm>
          <a:prstGeom prst="rect">
            <a:avLst/>
          </a:prstGeom>
        </p:spPr>
        <p:txBody>
          <a:bodyPr wrap="square">
            <a:spAutoFit/>
          </a:bodyPr>
          <a:lstStyle/>
          <a:p>
            <a:r>
              <a:rPr lang="zh-CN" altLang="zh-CN" sz="2800" b="1" dirty="0" smtClean="0"/>
              <a:t>【例</a:t>
            </a:r>
            <a:r>
              <a:rPr lang="en-US" altLang="zh-CN" sz="2800" b="1" dirty="0" smtClean="0"/>
              <a:t>1.3.2</a:t>
            </a:r>
            <a:r>
              <a:rPr lang="zh-CN" altLang="zh-CN" sz="2800" b="1" dirty="0" smtClean="0"/>
              <a:t>】</a:t>
            </a:r>
            <a:r>
              <a:rPr lang="zh-CN" altLang="zh-CN" sz="2800" dirty="0" smtClean="0"/>
              <a:t>有</a:t>
            </a:r>
            <a:r>
              <a:rPr lang="en-US" altLang="zh-CN" sz="2800" dirty="0" smtClean="0"/>
              <a:t>220V</a:t>
            </a:r>
            <a:r>
              <a:rPr lang="zh-CN" altLang="zh-CN" sz="2800" dirty="0" smtClean="0"/>
              <a:t>，</a:t>
            </a:r>
            <a:r>
              <a:rPr lang="en-US" altLang="zh-CN" sz="2800" dirty="0" smtClean="0"/>
              <a:t>100W</a:t>
            </a:r>
            <a:r>
              <a:rPr lang="zh-CN" altLang="zh-CN" sz="2800" dirty="0" smtClean="0"/>
              <a:t>的一个灯泡，其灯丝电阻是多少？每天用</a:t>
            </a:r>
            <a:r>
              <a:rPr lang="en-US" altLang="zh-CN" sz="2800" dirty="0" smtClean="0"/>
              <a:t>10h</a:t>
            </a:r>
            <a:r>
              <a:rPr lang="zh-CN" altLang="zh-CN" sz="2800" dirty="0" smtClean="0"/>
              <a:t>，一个月</a:t>
            </a:r>
            <a:r>
              <a:rPr lang="en-US" altLang="zh-CN" sz="2800" dirty="0" smtClean="0"/>
              <a:t>(</a:t>
            </a:r>
            <a:r>
              <a:rPr lang="zh-CN" altLang="zh-CN" sz="2800" dirty="0" smtClean="0"/>
              <a:t>按</a:t>
            </a:r>
            <a:r>
              <a:rPr lang="en-US" altLang="zh-CN" sz="2800" dirty="0" smtClean="0"/>
              <a:t>30</a:t>
            </a:r>
            <a:r>
              <a:rPr lang="zh-CN" altLang="zh-CN" sz="2800" dirty="0" smtClean="0"/>
              <a:t>天计算</a:t>
            </a:r>
            <a:r>
              <a:rPr lang="en-US" altLang="zh-CN" sz="2800" dirty="0" smtClean="0"/>
              <a:t>)</a:t>
            </a:r>
            <a:r>
              <a:rPr lang="zh-CN" altLang="zh-CN" sz="2800" dirty="0" smtClean="0"/>
              <a:t>消耗的电能是多少度？</a:t>
            </a:r>
            <a:endParaRPr lang="zh-CN" altLang="zh-CN" sz="2800" dirty="0"/>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组合 1"/>
          <p:cNvGrpSpPr/>
          <p:nvPr/>
        </p:nvGrpSpPr>
        <p:grpSpPr>
          <a:xfrm>
            <a:off x="539552" y="2164957"/>
            <a:ext cx="4413448" cy="1480067"/>
            <a:chOff x="539552" y="2164957"/>
            <a:chExt cx="4413448" cy="1480067"/>
          </a:xfrm>
        </p:grpSpPr>
        <p:sp>
          <p:nvSpPr>
            <p:cNvPr id="7" name="矩形 6"/>
            <p:cNvSpPr/>
            <p:nvPr/>
          </p:nvSpPr>
          <p:spPr>
            <a:xfrm>
              <a:off x="539552" y="2164957"/>
              <a:ext cx="4320480" cy="523220"/>
            </a:xfrm>
            <a:prstGeom prst="rect">
              <a:avLst/>
            </a:prstGeom>
          </p:spPr>
          <p:txBody>
            <a:bodyPr wrap="square">
              <a:spAutoFit/>
            </a:bodyPr>
            <a:lstStyle/>
            <a:p>
              <a:r>
                <a:rPr lang="zh-CN" altLang="zh-CN" sz="2800" b="1" dirty="0"/>
                <a:t>【解】 </a:t>
              </a:r>
              <a:r>
                <a:rPr lang="zh-CN" altLang="zh-CN" sz="2800" dirty="0"/>
                <a:t>灯泡灯丝电阻为</a:t>
              </a:r>
              <a:endParaRPr lang="zh-CN" altLang="en-US" sz="2800" dirty="0"/>
            </a:p>
          </p:txBody>
        </p:sp>
        <p:graphicFrame>
          <p:nvGraphicFramePr>
            <p:cNvPr id="9" name="对象 8"/>
            <p:cNvGraphicFramePr>
              <a:graphicFrameLocks noChangeAspect="1"/>
            </p:cNvGraphicFramePr>
            <p:nvPr>
              <p:extLst>
                <p:ext uri="{D42A27DB-BD31-4B8C-83A1-F6EECF244321}">
                  <p14:modId xmlns:p14="http://schemas.microsoft.com/office/powerpoint/2010/main" xmlns="" val="3752757070"/>
                </p:ext>
              </p:extLst>
            </p:nvPr>
          </p:nvGraphicFramePr>
          <p:xfrm>
            <a:off x="1785781" y="2780928"/>
            <a:ext cx="3167219" cy="864096"/>
          </p:xfrm>
          <a:graphic>
            <a:graphicData uri="http://schemas.openxmlformats.org/presentationml/2006/ole">
              <p:oleObj spid="_x0000_s36958" name="Equation" r:id="rId3" imgW="1473200" imgH="419100" progId="Equation.DSMT4">
                <p:embed/>
              </p:oleObj>
            </a:graphicData>
          </a:graphic>
        </p:graphicFrame>
      </p:grpSp>
      <p:sp>
        <p:nvSpPr>
          <p:cNvPr id="12"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6" name="组合 5"/>
          <p:cNvGrpSpPr/>
          <p:nvPr/>
        </p:nvGrpSpPr>
        <p:grpSpPr>
          <a:xfrm>
            <a:off x="661526" y="3933056"/>
            <a:ext cx="6454443" cy="2011288"/>
            <a:chOff x="661526" y="3933056"/>
            <a:chExt cx="6454443" cy="2011288"/>
          </a:xfrm>
        </p:grpSpPr>
        <p:sp>
          <p:nvSpPr>
            <p:cNvPr id="11" name="矩形 10"/>
            <p:cNvSpPr/>
            <p:nvPr/>
          </p:nvSpPr>
          <p:spPr>
            <a:xfrm>
              <a:off x="661526" y="3933056"/>
              <a:ext cx="4320480" cy="523220"/>
            </a:xfrm>
            <a:prstGeom prst="rect">
              <a:avLst/>
            </a:prstGeom>
          </p:spPr>
          <p:txBody>
            <a:bodyPr wrap="square">
              <a:spAutoFit/>
            </a:bodyPr>
            <a:lstStyle/>
            <a:p>
              <a:r>
                <a:rPr lang="zh-CN" altLang="en-US" sz="2800" dirty="0"/>
                <a:t>一个月消耗的电能为：</a:t>
              </a:r>
            </a:p>
          </p:txBody>
        </p:sp>
        <p:graphicFrame>
          <p:nvGraphicFramePr>
            <p:cNvPr id="13" name="对象 12"/>
            <p:cNvGraphicFramePr>
              <a:graphicFrameLocks noChangeAspect="1"/>
            </p:cNvGraphicFramePr>
            <p:nvPr>
              <p:extLst>
                <p:ext uri="{D42A27DB-BD31-4B8C-83A1-F6EECF244321}">
                  <p14:modId xmlns:p14="http://schemas.microsoft.com/office/powerpoint/2010/main" xmlns="" val="1565205821"/>
                </p:ext>
              </p:extLst>
            </p:nvPr>
          </p:nvGraphicFramePr>
          <p:xfrm>
            <a:off x="2267744" y="4725144"/>
            <a:ext cx="4848225" cy="1219200"/>
          </p:xfrm>
          <a:graphic>
            <a:graphicData uri="http://schemas.openxmlformats.org/presentationml/2006/ole">
              <p:oleObj spid="_x0000_s36959" name="Equation" r:id="rId4" imgW="1790640" imgH="457200" progId="Equation.DSMT4">
                <p:embed/>
              </p:oleObj>
            </a:graphicData>
          </a:graphic>
        </p:graphicFrame>
      </p:grpSp>
    </p:spTree>
    <p:extLst>
      <p:ext uri="{BB962C8B-B14F-4D97-AF65-F5344CB8AC3E}">
        <p14:creationId xmlns:p14="http://schemas.microsoft.com/office/powerpoint/2010/main" xmlns="" val="4157911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4F267FD9-BB6E-4937-A2CB-2D8803BBA62E}" type="datetime1">
              <a:rPr lang="zh-CN" altLang="en-US" smtClean="0">
                <a:solidFill>
                  <a:prstClr val="black">
                    <a:tint val="75000"/>
                  </a:prstClr>
                </a:solidFill>
              </a:rPr>
              <a:pPr>
                <a:defRPr/>
              </a:pPr>
              <a:t>2018/5/29</a:t>
            </a:fld>
            <a:endParaRPr lang="en-US" dirty="0">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158D813D-5EB4-4279-B09C-477A10D42AE0}" type="slidenum">
              <a:rPr lang="en-US" smtClean="0">
                <a:solidFill>
                  <a:prstClr val="black">
                    <a:tint val="75000"/>
                  </a:prstClr>
                </a:solidFill>
              </a:rPr>
              <a:pPr>
                <a:defRPr/>
              </a:pPr>
              <a:t>33</a:t>
            </a:fld>
            <a:endParaRPr lang="en-US" dirty="0">
              <a:solidFill>
                <a:prstClr val="black">
                  <a:tint val="75000"/>
                </a:prstClr>
              </a:solidFill>
            </a:endParaRPr>
          </a:p>
        </p:txBody>
      </p:sp>
      <p:grpSp>
        <p:nvGrpSpPr>
          <p:cNvPr id="2" name="组合 1"/>
          <p:cNvGrpSpPr/>
          <p:nvPr/>
        </p:nvGrpSpPr>
        <p:grpSpPr>
          <a:xfrm>
            <a:off x="0" y="836712"/>
            <a:ext cx="9144000" cy="1296718"/>
            <a:chOff x="0" y="836712"/>
            <a:chExt cx="9144000" cy="1296718"/>
          </a:xfrm>
        </p:grpSpPr>
        <p:sp>
          <p:nvSpPr>
            <p:cNvPr id="5" name="Rectangle 16"/>
            <p:cNvSpPr>
              <a:spLocks noChangeArrowheads="1"/>
            </p:cNvSpPr>
            <p:nvPr/>
          </p:nvSpPr>
          <p:spPr bwMode="gray">
            <a:xfrm>
              <a:off x="0" y="836712"/>
              <a:ext cx="9144000" cy="576064"/>
            </a:xfrm>
            <a:prstGeom prst="rect">
              <a:avLst/>
            </a:prstGeom>
            <a:gradFill rotWithShape="1">
              <a:gsLst>
                <a:gs pos="0">
                  <a:schemeClr val="tx2">
                    <a:lumMod val="60000"/>
                    <a:lumOff val="40000"/>
                  </a:schemeClr>
                </a:gs>
                <a:gs pos="100000">
                  <a:srgbClr val="FFC000"/>
                </a:gs>
              </a:gsLst>
              <a:lin ang="0" scaled="1"/>
            </a:gradFill>
            <a:ln w="9525">
              <a:noFill/>
              <a:miter lim="800000"/>
              <a:headEnd/>
              <a:tailEnd/>
            </a:ln>
            <a:effectLst/>
          </p:spPr>
          <p:txBody>
            <a:bodyPr wrap="none" anchor="ctr"/>
            <a:lstStyle/>
            <a:p>
              <a:pPr algn="ctr" fontAlgn="base">
                <a:spcBef>
                  <a:spcPct val="0"/>
                </a:spcBef>
                <a:spcAft>
                  <a:spcPct val="0"/>
                </a:spcAft>
                <a:defRPr/>
              </a:pPr>
              <a:r>
                <a:rPr lang="en-US" altLang="zh-CN" sz="4000" b="1" dirty="0" smtClean="0">
                  <a:solidFill>
                    <a:srgbClr val="FF0000"/>
                  </a:solidFill>
                  <a:effectLst>
                    <a:outerShdw blurRad="38100" dist="38100" dir="2700000" algn="tl">
                      <a:srgbClr val="C0C0C0"/>
                    </a:outerShdw>
                  </a:effectLst>
                  <a:latin typeface="Times New Roman" panose="02020603050405020304" pitchFamily="18" charset="0"/>
                  <a:ea typeface="华文新魏" pitchFamily="2" charset="-122"/>
                  <a:cs typeface="Times New Roman" panose="02020603050405020304" pitchFamily="18" charset="0"/>
                </a:rPr>
                <a:t>1.4  </a:t>
              </a:r>
              <a:r>
                <a:rPr lang="zh-CN" altLang="en-US" sz="4000" b="1" dirty="0" smtClean="0">
                  <a:solidFill>
                    <a:srgbClr val="FF0000"/>
                  </a:solidFill>
                  <a:effectLst>
                    <a:outerShdw blurRad="38100" dist="38100" dir="2700000" algn="tl">
                      <a:srgbClr val="C0C0C0"/>
                    </a:outerShdw>
                  </a:effectLst>
                  <a:latin typeface="Times New Roman" panose="02020603050405020304" pitchFamily="18" charset="0"/>
                  <a:ea typeface="华文新魏" pitchFamily="2" charset="-122"/>
                  <a:cs typeface="Times New Roman" panose="02020603050405020304" pitchFamily="18" charset="0"/>
                </a:rPr>
                <a:t>电源元件</a:t>
              </a:r>
              <a:endParaRPr kumimoji="1" lang="zh-CN" altLang="en-US" sz="4000" b="1" dirty="0">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endParaRPr>
            </a:p>
          </p:txBody>
        </p:sp>
        <p:sp>
          <p:nvSpPr>
            <p:cNvPr id="6" name="Text Box 2"/>
            <p:cNvSpPr txBox="1">
              <a:spLocks noChangeArrowheads="1"/>
            </p:cNvSpPr>
            <p:nvPr/>
          </p:nvSpPr>
          <p:spPr bwMode="auto">
            <a:xfrm>
              <a:off x="179512" y="1548655"/>
              <a:ext cx="2919412" cy="584775"/>
            </a:xfrm>
            <a:prstGeom prst="rect">
              <a:avLst/>
            </a:prstGeom>
            <a:noFill/>
            <a:ln w="9525">
              <a:noFill/>
              <a:miter lim="800000"/>
              <a:headEnd/>
              <a:tailEnd/>
            </a:ln>
            <a:effectLst/>
          </p:spPr>
          <p:txBody>
            <a:bodyPr>
              <a:spAutoFit/>
            </a:bodyPr>
            <a:lstStyle/>
            <a:p>
              <a:pPr algn="ctr" fontAlgn="base">
                <a:spcBef>
                  <a:spcPct val="0"/>
                </a:spcBef>
                <a:spcAft>
                  <a:spcPct val="0"/>
                </a:spcAft>
                <a:defRPr/>
              </a:pPr>
              <a:r>
                <a:rPr kumimoji="1" lang="en-US" altLang="zh-CN" sz="3200" b="1" dirty="0" smtClean="0">
                  <a:solidFill>
                    <a:srgbClr val="000099"/>
                  </a:solidFill>
                  <a:effectLst>
                    <a:outerShdw blurRad="38100" dist="38100" dir="2700000" algn="tl">
                      <a:srgbClr val="C0C0C0"/>
                    </a:outerShdw>
                  </a:effectLst>
                  <a:latin typeface="Times New Roman" pitchFamily="18" charset="0"/>
                </a:rPr>
                <a:t>1.4.1</a:t>
              </a:r>
              <a:r>
                <a:rPr kumimoji="1" lang="zh-CN" altLang="en-US" sz="3200" b="1" dirty="0" smtClean="0">
                  <a:solidFill>
                    <a:srgbClr val="000099"/>
                  </a:solidFill>
                  <a:effectLst>
                    <a:outerShdw blurRad="38100" dist="38100" dir="2700000" algn="tl">
                      <a:srgbClr val="C0C0C0"/>
                    </a:outerShdw>
                  </a:effectLst>
                  <a:latin typeface="Times New Roman" pitchFamily="18" charset="0"/>
                </a:rPr>
                <a:t>电压源</a:t>
              </a:r>
              <a:endParaRPr kumimoji="1" lang="zh-CN" altLang="en-US" sz="3200" b="1" dirty="0">
                <a:solidFill>
                  <a:srgbClr val="000099"/>
                </a:solidFill>
                <a:effectLst>
                  <a:outerShdw blurRad="38100" dist="38100" dir="2700000" algn="tl">
                    <a:srgbClr val="C0C0C0"/>
                  </a:outerShdw>
                </a:effectLst>
                <a:latin typeface="Times New Roman" pitchFamily="18" charset="0"/>
              </a:endParaRPr>
            </a:p>
          </p:txBody>
        </p:sp>
      </p:grpSp>
      <p:sp>
        <p:nvSpPr>
          <p:cNvPr id="7" name="矩形 6"/>
          <p:cNvSpPr/>
          <p:nvPr/>
        </p:nvSpPr>
        <p:spPr>
          <a:xfrm>
            <a:off x="683568" y="2133430"/>
            <a:ext cx="8136904" cy="954107"/>
          </a:xfrm>
          <a:prstGeom prst="rect">
            <a:avLst/>
          </a:prstGeom>
        </p:spPr>
        <p:txBody>
          <a:bodyPr wrap="square">
            <a:spAutoFit/>
          </a:bodyPr>
          <a:lstStyle/>
          <a:p>
            <a:r>
              <a:rPr lang="en-US" altLang="zh-CN" sz="2800" dirty="0" smtClean="0"/>
              <a:t>        </a:t>
            </a:r>
            <a:r>
              <a:rPr lang="zh-CN" altLang="zh-CN" sz="2800" dirty="0" smtClean="0"/>
              <a:t>用</a:t>
            </a:r>
            <a:r>
              <a:rPr lang="zh-CN" altLang="zh-CN" sz="2800" dirty="0"/>
              <a:t>一个电压为</a:t>
            </a:r>
            <a:r>
              <a:rPr lang="en-US" altLang="zh-CN" sz="2800" i="1" dirty="0"/>
              <a:t>U</a:t>
            </a:r>
            <a:r>
              <a:rPr lang="en-US" altLang="zh-CN" sz="2800" baseline="-25000" dirty="0"/>
              <a:t>S</a:t>
            </a:r>
            <a:r>
              <a:rPr lang="zh-CN" altLang="zh-CN" sz="2800" dirty="0"/>
              <a:t>的理想电压源和电源的内阻</a:t>
            </a:r>
            <a:r>
              <a:rPr lang="en-US" altLang="zh-CN" sz="2800" i="1" dirty="0"/>
              <a:t>R</a:t>
            </a:r>
            <a:r>
              <a:rPr lang="en-US" altLang="zh-CN" sz="2800" baseline="-25000" dirty="0"/>
              <a:t>0</a:t>
            </a:r>
            <a:r>
              <a:rPr lang="zh-CN" altLang="zh-CN" sz="2800" dirty="0"/>
              <a:t>串联组合来表示一个真实的电源</a:t>
            </a:r>
            <a:endParaRPr lang="zh-CN" altLang="en-US" sz="2800" dirty="0"/>
          </a:p>
        </p:txBody>
      </p:sp>
      <p:sp>
        <p:nvSpPr>
          <p:cNvPr id="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37986" name="Picture 98" descr="1t4t1"/>
          <p:cNvPicPr>
            <a:picLocks noChangeAspect="1" noChangeArrowheads="1"/>
          </p:cNvPicPr>
          <p:nvPr/>
        </p:nvPicPr>
        <p:blipFill>
          <a:blip r:embed="rId2"/>
          <a:srcRect/>
          <a:stretch>
            <a:fillRect/>
          </a:stretch>
        </p:blipFill>
        <p:spPr bwMode="auto">
          <a:xfrm>
            <a:off x="714348" y="3500438"/>
            <a:ext cx="7929618" cy="2857520"/>
          </a:xfrm>
          <a:prstGeom prst="rect">
            <a:avLst/>
          </a:prstGeom>
          <a:noFill/>
          <a:ln w="9525">
            <a:noFill/>
            <a:miter lim="800000"/>
            <a:headEnd/>
            <a:tailEnd/>
          </a:ln>
        </p:spPr>
      </p:pic>
    </p:spTree>
    <p:extLst>
      <p:ext uri="{BB962C8B-B14F-4D97-AF65-F5344CB8AC3E}">
        <p14:creationId xmlns:p14="http://schemas.microsoft.com/office/powerpoint/2010/main" xmlns="" val="663224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4F267FD9-BB6E-4937-A2CB-2D8803BBA62E}" type="datetime1">
              <a:rPr lang="zh-CN" altLang="en-US" smtClean="0">
                <a:solidFill>
                  <a:prstClr val="black">
                    <a:tint val="75000"/>
                  </a:prstClr>
                </a:solidFill>
              </a:rPr>
              <a:pPr>
                <a:defRPr/>
              </a:pPr>
              <a:t>2018/5/29</a:t>
            </a:fld>
            <a:endParaRPr lang="en-US" dirty="0">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158D813D-5EB4-4279-B09C-477A10D42AE0}" type="slidenum">
              <a:rPr lang="en-US" smtClean="0">
                <a:solidFill>
                  <a:prstClr val="black">
                    <a:tint val="75000"/>
                  </a:prstClr>
                </a:solidFill>
              </a:rPr>
              <a:pPr>
                <a:defRPr/>
              </a:pPr>
              <a:t>34</a:t>
            </a:fld>
            <a:endParaRPr lang="en-US">
              <a:solidFill>
                <a:prstClr val="black">
                  <a:tint val="75000"/>
                </a:prstClr>
              </a:solidFill>
            </a:endParaRPr>
          </a:p>
        </p:txBody>
      </p:sp>
      <p:sp>
        <p:nvSpPr>
          <p:cNvPr id="6" name="Rectangle 3"/>
          <p:cNvSpPr>
            <a:spLocks noChangeArrowheads="1"/>
          </p:cNvSpPr>
          <p:nvPr/>
        </p:nvSpPr>
        <p:spPr bwMode="auto">
          <a:xfrm>
            <a:off x="214282" y="714356"/>
            <a:ext cx="7056784" cy="523220"/>
          </a:xfrm>
          <a:prstGeom prst="rect">
            <a:avLst/>
          </a:prstGeom>
          <a:noFill/>
          <a:ln w="9525">
            <a:noFill/>
            <a:miter lim="800000"/>
            <a:headEnd/>
            <a:tailEnd/>
          </a:ln>
          <a:effectLst/>
        </p:spPr>
        <p:txBody>
          <a:bodyPr wrap="square">
            <a:spAutoFit/>
          </a:bodyPr>
          <a:lstStyle/>
          <a:p>
            <a:pPr fontAlgn="base">
              <a:spcBef>
                <a:spcPct val="0"/>
              </a:spcBef>
              <a:spcAft>
                <a:spcPct val="0"/>
              </a:spcAft>
              <a:defRPr/>
            </a:pPr>
            <a:r>
              <a:rPr kumimoji="1" lang="en-US" altLang="zh-CN" sz="2800" b="1" dirty="0" smtClean="0">
                <a:solidFill>
                  <a:srgbClr val="CC0000"/>
                </a:solidFill>
                <a:effectLst>
                  <a:outerShdw blurRad="38100" dist="38100" dir="2700000" algn="tl">
                    <a:srgbClr val="C0C0C0"/>
                  </a:outerShdw>
                </a:effectLst>
                <a:latin typeface="Times New Roman" pitchFamily="18" charset="0"/>
              </a:rPr>
              <a:t>1.</a:t>
            </a:r>
            <a:r>
              <a:rPr kumimoji="1" lang="zh-CN" altLang="en-US" sz="2800" b="1" dirty="0" smtClean="0">
                <a:solidFill>
                  <a:srgbClr val="CC0000"/>
                </a:solidFill>
                <a:effectLst>
                  <a:outerShdw blurRad="38100" dist="38100" dir="2700000" algn="tl">
                    <a:srgbClr val="C0C0C0"/>
                  </a:outerShdw>
                </a:effectLst>
                <a:latin typeface="Times New Roman" pitchFamily="18" charset="0"/>
              </a:rPr>
              <a:t>电压源的有载工作状态</a:t>
            </a:r>
            <a:endParaRPr kumimoji="1" lang="zh-CN" altLang="en-US" sz="2800" b="1" dirty="0">
              <a:solidFill>
                <a:srgbClr val="CC0000"/>
              </a:solidFill>
              <a:effectLst>
                <a:outerShdw blurRad="38100" dist="38100" dir="2700000" algn="tl">
                  <a:srgbClr val="C0C0C0"/>
                </a:outerShdw>
              </a:effectLst>
              <a:latin typeface="Times New Roman" pitchFamily="18" charset="0"/>
            </a:endParaRPr>
          </a:p>
        </p:txBody>
      </p:sp>
      <p:sp>
        <p:nvSpPr>
          <p:cNvPr id="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组合 1"/>
          <p:cNvGrpSpPr/>
          <p:nvPr/>
        </p:nvGrpSpPr>
        <p:grpSpPr>
          <a:xfrm>
            <a:off x="832315" y="285729"/>
            <a:ext cx="7110877" cy="3484148"/>
            <a:chOff x="832315" y="845743"/>
            <a:chExt cx="7110877" cy="2924133"/>
          </a:xfrm>
        </p:grpSpPr>
        <p:graphicFrame>
          <p:nvGraphicFramePr>
            <p:cNvPr id="5" name="对象 4"/>
            <p:cNvGraphicFramePr>
              <a:graphicFrameLocks/>
            </p:cNvGraphicFramePr>
            <p:nvPr>
              <p:extLst>
                <p:ext uri="{D42A27DB-BD31-4B8C-83A1-F6EECF244321}">
                  <p14:modId xmlns:p14="http://schemas.microsoft.com/office/powerpoint/2010/main" xmlns="" val="2623439422"/>
                </p:ext>
              </p:extLst>
            </p:nvPr>
          </p:nvGraphicFramePr>
          <p:xfrm>
            <a:off x="4774542" y="845743"/>
            <a:ext cx="3168650" cy="2062162"/>
          </p:xfrm>
          <a:graphic>
            <a:graphicData uri="http://schemas.openxmlformats.org/presentationml/2006/ole">
              <p:oleObj spid="_x0000_s39184" name="Visio" r:id="rId3" imgW="1045751" imgH="1152886" progId="Visio.Drawing.11">
                <p:embed/>
              </p:oleObj>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xmlns="" val="2487858864"/>
                </p:ext>
              </p:extLst>
            </p:nvPr>
          </p:nvGraphicFramePr>
          <p:xfrm>
            <a:off x="1336371" y="2041684"/>
            <a:ext cx="1800200" cy="863003"/>
          </p:xfrm>
          <a:graphic>
            <a:graphicData uri="http://schemas.openxmlformats.org/presentationml/2006/ole">
              <p:oleObj spid="_x0000_s39185" name="Equation" r:id="rId4" imgW="749160" imgH="444240" progId="Equation.DSMT4">
                <p:embed/>
              </p:oleObj>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xmlns="" val="3420218449"/>
                </p:ext>
              </p:extLst>
            </p:nvPr>
          </p:nvGraphicFramePr>
          <p:xfrm>
            <a:off x="1120347" y="2905780"/>
            <a:ext cx="3104189" cy="864096"/>
          </p:xfrm>
          <a:graphic>
            <a:graphicData uri="http://schemas.openxmlformats.org/presentationml/2006/ole">
              <p:oleObj spid="_x0000_s39186" name="Equation" r:id="rId5" imgW="1218960" imgH="431640" progId="Equation.DSMT4">
                <p:embed/>
              </p:oleObj>
            </a:graphicData>
          </a:graphic>
        </p:graphicFrame>
        <p:sp>
          <p:nvSpPr>
            <p:cNvPr id="11" name="TextBox 10"/>
            <p:cNvSpPr txBox="1"/>
            <p:nvPr/>
          </p:nvSpPr>
          <p:spPr>
            <a:xfrm>
              <a:off x="832315" y="1556792"/>
              <a:ext cx="2339102" cy="523220"/>
            </a:xfrm>
            <a:prstGeom prst="rect">
              <a:avLst/>
            </a:prstGeom>
            <a:noFill/>
          </p:spPr>
          <p:txBody>
            <a:bodyPr wrap="none" rtlCol="0">
              <a:spAutoFit/>
            </a:bodyPr>
            <a:lstStyle/>
            <a:p>
              <a:r>
                <a:rPr lang="zh-CN" altLang="en-US" sz="2800" dirty="0" smtClean="0"/>
                <a:t>由欧姆定律有</a:t>
              </a:r>
              <a:endParaRPr lang="zh-CN" altLang="en-US" sz="2800" dirty="0"/>
            </a:p>
          </p:txBody>
        </p:sp>
      </p:grpSp>
      <p:sp>
        <p:nvSpPr>
          <p:cNvPr id="12"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1"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5" name="组合 14"/>
          <p:cNvGrpSpPr/>
          <p:nvPr/>
        </p:nvGrpSpPr>
        <p:grpSpPr>
          <a:xfrm>
            <a:off x="214282" y="3573016"/>
            <a:ext cx="4857784" cy="2808312"/>
            <a:chOff x="1321928" y="3573016"/>
            <a:chExt cx="3179539" cy="2808312"/>
          </a:xfrm>
        </p:grpSpPr>
        <p:graphicFrame>
          <p:nvGraphicFramePr>
            <p:cNvPr id="13" name="对象 12"/>
            <p:cNvGraphicFramePr>
              <a:graphicFrameLocks/>
            </p:cNvGraphicFramePr>
            <p:nvPr>
              <p:extLst>
                <p:ext uri="{D42A27DB-BD31-4B8C-83A1-F6EECF244321}">
                  <p14:modId xmlns:p14="http://schemas.microsoft.com/office/powerpoint/2010/main" xmlns="" val="4095942498"/>
                </p:ext>
              </p:extLst>
            </p:nvPr>
          </p:nvGraphicFramePr>
          <p:xfrm>
            <a:off x="1321928" y="4149080"/>
            <a:ext cx="2520280" cy="2232248"/>
          </p:xfrm>
          <a:graphic>
            <a:graphicData uri="http://schemas.openxmlformats.org/presentationml/2006/ole">
              <p:oleObj spid="_x0000_s39187" name="Visio" r:id="rId6" imgW="1587252" imgH="1421200" progId="Visio.Drawing.11">
                <p:embed/>
              </p:oleObj>
            </a:graphicData>
          </a:graphic>
        </p:graphicFrame>
        <p:sp>
          <p:nvSpPr>
            <p:cNvPr id="14" name="下箭头 13"/>
            <p:cNvSpPr/>
            <p:nvPr/>
          </p:nvSpPr>
          <p:spPr>
            <a:xfrm>
              <a:off x="2339752" y="3573016"/>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2922189" y="3877553"/>
              <a:ext cx="1579278" cy="369332"/>
            </a:xfrm>
            <a:prstGeom prst="rect">
              <a:avLst/>
            </a:prstGeom>
          </p:spPr>
          <p:txBody>
            <a:bodyPr wrap="none">
              <a:spAutoFit/>
            </a:bodyPr>
            <a:lstStyle/>
            <a:p>
              <a:r>
                <a:rPr lang="en-US" altLang="zh-CN" i="1" dirty="0" smtClean="0"/>
                <a:t>U</a:t>
              </a:r>
              <a:r>
                <a:rPr lang="en-US" altLang="zh-CN" baseline="-25000" dirty="0" smtClean="0"/>
                <a:t>L</a:t>
              </a:r>
              <a:r>
                <a:rPr lang="en-US" altLang="zh-CN" dirty="0" smtClean="0"/>
                <a:t>-</a:t>
              </a:r>
              <a:r>
                <a:rPr lang="en-US" altLang="zh-CN" i="1" dirty="0" smtClean="0"/>
                <a:t>R</a:t>
              </a:r>
              <a:r>
                <a:rPr lang="en-US" altLang="zh-CN" baseline="-25000" dirty="0" smtClean="0"/>
                <a:t>L</a:t>
              </a:r>
              <a:r>
                <a:rPr lang="zh-CN" altLang="zh-CN" dirty="0"/>
                <a:t>关系曲线</a:t>
              </a:r>
              <a:endParaRPr lang="zh-CN" altLang="en-US" dirty="0"/>
            </a:p>
          </p:txBody>
        </p:sp>
      </p:grpSp>
      <p:grpSp>
        <p:nvGrpSpPr>
          <p:cNvPr id="19" name="组合 18"/>
          <p:cNvGrpSpPr/>
          <p:nvPr/>
        </p:nvGrpSpPr>
        <p:grpSpPr>
          <a:xfrm>
            <a:off x="4214810" y="2643182"/>
            <a:ext cx="4929190" cy="4214818"/>
            <a:chOff x="4561826" y="3047392"/>
            <a:chExt cx="4244114" cy="3022884"/>
          </a:xfrm>
        </p:grpSpPr>
        <p:sp>
          <p:nvSpPr>
            <p:cNvPr id="16" name="右箭头 15"/>
            <p:cNvSpPr/>
            <p:nvPr/>
          </p:nvSpPr>
          <p:spPr>
            <a:xfrm rot="1007626">
              <a:off x="4561826" y="3097869"/>
              <a:ext cx="978408"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8" name="对象 17"/>
            <p:cNvGraphicFramePr>
              <a:graphicFrameLocks noChangeAspect="1"/>
            </p:cNvGraphicFramePr>
            <p:nvPr>
              <p:extLst>
                <p:ext uri="{D42A27DB-BD31-4B8C-83A1-F6EECF244321}">
                  <p14:modId xmlns:p14="http://schemas.microsoft.com/office/powerpoint/2010/main" xmlns="" val="2487689695"/>
                </p:ext>
              </p:extLst>
            </p:nvPr>
          </p:nvGraphicFramePr>
          <p:xfrm>
            <a:off x="5507521" y="3047392"/>
            <a:ext cx="3160535" cy="664465"/>
          </p:xfrm>
          <a:graphic>
            <a:graphicData uri="http://schemas.openxmlformats.org/presentationml/2006/ole">
              <p:oleObj spid="_x0000_s39188" name="Equation" r:id="rId7" imgW="863280" imgH="228600" progId="Equation.DSMT4">
                <p:embed/>
              </p:oleObj>
            </a:graphicData>
          </a:graphic>
        </p:graphicFrame>
        <p:sp>
          <p:nvSpPr>
            <p:cNvPr id="20" name="下箭头 19"/>
            <p:cNvSpPr/>
            <p:nvPr/>
          </p:nvSpPr>
          <p:spPr>
            <a:xfrm>
              <a:off x="6876256" y="3711857"/>
              <a:ext cx="484632" cy="7007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2" name="对象 21"/>
            <p:cNvGraphicFramePr>
              <a:graphicFrameLocks noChangeAspect="1"/>
            </p:cNvGraphicFramePr>
            <p:nvPr>
              <p:extLst>
                <p:ext uri="{D42A27DB-BD31-4B8C-83A1-F6EECF244321}">
                  <p14:modId xmlns:p14="http://schemas.microsoft.com/office/powerpoint/2010/main" xmlns="" val="2723385630"/>
                </p:ext>
              </p:extLst>
            </p:nvPr>
          </p:nvGraphicFramePr>
          <p:xfrm>
            <a:off x="5990952" y="4384388"/>
            <a:ext cx="2739872" cy="1685888"/>
          </p:xfrm>
          <a:graphic>
            <a:graphicData uri="http://schemas.openxmlformats.org/presentationml/2006/ole">
              <p:oleObj spid="_x0000_s39189" name="Visio" r:id="rId8" imgW="1783916" imgH="1477307" progId="Visio.Drawing.11">
                <p:embed/>
              </p:oleObj>
            </a:graphicData>
          </a:graphic>
        </p:graphicFrame>
        <p:sp>
          <p:nvSpPr>
            <p:cNvPr id="24" name="矩形 23"/>
            <p:cNvSpPr/>
            <p:nvPr/>
          </p:nvSpPr>
          <p:spPr>
            <a:xfrm>
              <a:off x="5533890" y="3854876"/>
              <a:ext cx="3272050" cy="369332"/>
            </a:xfrm>
            <a:prstGeom prst="rect">
              <a:avLst/>
            </a:prstGeom>
          </p:spPr>
          <p:txBody>
            <a:bodyPr wrap="none">
              <a:spAutoFit/>
            </a:bodyPr>
            <a:lstStyle/>
            <a:p>
              <a:r>
                <a:rPr lang="zh-CN" altLang="zh-CN" dirty="0"/>
                <a:t>实际电压源</a:t>
              </a:r>
              <a:r>
                <a:rPr lang="zh-CN" altLang="zh-CN" dirty="0" smtClean="0"/>
                <a:t>的</a:t>
              </a:r>
              <a:r>
                <a:rPr lang="en-US" altLang="zh-CN" dirty="0" smtClean="0"/>
                <a:t>      </a:t>
              </a:r>
              <a:r>
                <a:rPr lang="zh-CN" altLang="zh-CN" dirty="0" smtClean="0"/>
                <a:t>伏安特性曲线</a:t>
              </a:r>
              <a:endParaRPr lang="zh-CN" altLang="en-US" dirty="0"/>
            </a:p>
          </p:txBody>
        </p:sp>
      </p:grpSp>
      <p:sp>
        <p:nvSpPr>
          <p:cNvPr id="25" name="椭圆形标注 24"/>
          <p:cNvSpPr/>
          <p:nvPr/>
        </p:nvSpPr>
        <p:spPr>
          <a:xfrm>
            <a:off x="8063880" y="1643050"/>
            <a:ext cx="1080120" cy="827893"/>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内阻上的压降</a:t>
            </a:r>
            <a:endParaRPr lang="zh-CN" altLang="en-US" dirty="0"/>
          </a:p>
        </p:txBody>
      </p:sp>
    </p:spTree>
    <p:extLst>
      <p:ext uri="{BB962C8B-B14F-4D97-AF65-F5344CB8AC3E}">
        <p14:creationId xmlns:p14="http://schemas.microsoft.com/office/powerpoint/2010/main" xmlns="" val="295418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4F267FD9-BB6E-4937-A2CB-2D8803BBA62E}" type="datetime1">
              <a:rPr lang="zh-CN" altLang="en-US" smtClean="0">
                <a:solidFill>
                  <a:prstClr val="black">
                    <a:tint val="75000"/>
                  </a:prstClr>
                </a:solidFill>
              </a:rPr>
              <a:pPr>
                <a:defRPr/>
              </a:pPr>
              <a:t>2018/5/29</a:t>
            </a:fld>
            <a:endParaRPr lang="en-US" dirty="0">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158D813D-5EB4-4279-B09C-477A10D42AE0}" type="slidenum">
              <a:rPr lang="en-US" smtClean="0">
                <a:solidFill>
                  <a:prstClr val="black">
                    <a:tint val="75000"/>
                  </a:prstClr>
                </a:solidFill>
              </a:rPr>
              <a:pPr>
                <a:defRPr/>
              </a:pPr>
              <a:t>35</a:t>
            </a:fld>
            <a:endParaRPr lang="en-US">
              <a:solidFill>
                <a:prstClr val="black">
                  <a:tint val="75000"/>
                </a:prstClr>
              </a:solidFill>
            </a:endParaRP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xmlns="" val="417951259"/>
              </p:ext>
            </p:extLst>
          </p:nvPr>
        </p:nvGraphicFramePr>
        <p:xfrm>
          <a:off x="2603232" y="2927429"/>
          <a:ext cx="3504871" cy="673018"/>
        </p:xfrm>
        <a:graphic>
          <a:graphicData uri="http://schemas.openxmlformats.org/presentationml/2006/ole">
            <p:oleObj spid="_x0000_s40108" name="Equation" r:id="rId3" imgW="1079280" imgH="241200" progId="Equation.DSMT4">
              <p:embed/>
            </p:oleObj>
          </a:graphicData>
        </a:graphic>
      </p:graphicFrame>
      <p:sp>
        <p:nvSpPr>
          <p:cNvPr id="10"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xmlns="" val="4170238289"/>
              </p:ext>
            </p:extLst>
          </p:nvPr>
        </p:nvGraphicFramePr>
        <p:xfrm>
          <a:off x="2643109" y="1268760"/>
          <a:ext cx="3106057" cy="653012"/>
        </p:xfrm>
        <a:graphic>
          <a:graphicData uri="http://schemas.openxmlformats.org/presentationml/2006/ole">
            <p:oleObj spid="_x0000_s40109" name="Equation" r:id="rId4" imgW="863280" imgH="228600" progId="Equation.DSMT4">
              <p:embed/>
            </p:oleObj>
          </a:graphicData>
        </a:graphic>
      </p:graphicFrame>
      <p:sp>
        <p:nvSpPr>
          <p:cNvPr id="13" name="下箭头 12"/>
          <p:cNvSpPr/>
          <p:nvPr/>
        </p:nvSpPr>
        <p:spPr>
          <a:xfrm>
            <a:off x="4196138" y="2135341"/>
            <a:ext cx="484632"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6" name="对象 15"/>
          <p:cNvGraphicFramePr>
            <a:graphicFrameLocks noChangeAspect="1"/>
          </p:cNvGraphicFramePr>
          <p:nvPr>
            <p:extLst>
              <p:ext uri="{D42A27DB-BD31-4B8C-83A1-F6EECF244321}">
                <p14:modId xmlns:p14="http://schemas.microsoft.com/office/powerpoint/2010/main" xmlns="" val="1904060836"/>
              </p:ext>
            </p:extLst>
          </p:nvPr>
        </p:nvGraphicFramePr>
        <p:xfrm>
          <a:off x="4955975" y="2192007"/>
          <a:ext cx="672328" cy="582684"/>
        </p:xfrm>
        <a:graphic>
          <a:graphicData uri="http://schemas.openxmlformats.org/presentationml/2006/ole">
            <p:oleObj spid="_x0000_s40110" name="Equation" r:id="rId5" imgW="190440" imgH="164880" progId="Equation.DSMT4">
              <p:embed/>
            </p:oleObj>
          </a:graphicData>
        </a:graphic>
      </p:graphicFrame>
      <p:sp>
        <p:nvSpPr>
          <p:cNvPr id="17"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8" name="对象 17"/>
          <p:cNvGraphicFramePr>
            <a:graphicFrameLocks noChangeAspect="1"/>
          </p:cNvGraphicFramePr>
          <p:nvPr>
            <p:extLst>
              <p:ext uri="{D42A27DB-BD31-4B8C-83A1-F6EECF244321}">
                <p14:modId xmlns:p14="http://schemas.microsoft.com/office/powerpoint/2010/main" xmlns="" val="2592888005"/>
              </p:ext>
            </p:extLst>
          </p:nvPr>
        </p:nvGraphicFramePr>
        <p:xfrm>
          <a:off x="2651685" y="4799637"/>
          <a:ext cx="3573537" cy="711424"/>
        </p:xfrm>
        <a:graphic>
          <a:graphicData uri="http://schemas.openxmlformats.org/presentationml/2006/ole">
            <p:oleObj spid="_x0000_s40111" name="Equation" r:id="rId6" imgW="1041120" imgH="241200" progId="Equation.DSMT4">
              <p:embed/>
            </p:oleObj>
          </a:graphicData>
        </a:graphic>
      </p:graphicFrame>
      <p:sp>
        <p:nvSpPr>
          <p:cNvPr id="20" name="TextBox 19"/>
          <p:cNvSpPr txBox="1"/>
          <p:nvPr/>
        </p:nvSpPr>
        <p:spPr>
          <a:xfrm>
            <a:off x="1077075" y="4799637"/>
            <a:ext cx="902811" cy="523220"/>
          </a:xfrm>
          <a:prstGeom prst="rect">
            <a:avLst/>
          </a:prstGeom>
          <a:noFill/>
        </p:spPr>
        <p:txBody>
          <a:bodyPr wrap="none" rtlCol="0">
            <a:spAutoFit/>
          </a:bodyPr>
          <a:lstStyle/>
          <a:p>
            <a:r>
              <a:rPr lang="zh-CN" altLang="en-US" sz="2800" dirty="0" smtClean="0"/>
              <a:t>即是</a:t>
            </a:r>
            <a:endParaRPr lang="zh-CN" altLang="en-US" sz="2800" dirty="0"/>
          </a:p>
        </p:txBody>
      </p:sp>
      <p:sp>
        <p:nvSpPr>
          <p:cNvPr id="21" name="椭圆形标注 20"/>
          <p:cNvSpPr/>
          <p:nvPr/>
        </p:nvSpPr>
        <p:spPr>
          <a:xfrm>
            <a:off x="2723727" y="3647509"/>
            <a:ext cx="1224136" cy="1043917"/>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负载获得的功率</a:t>
            </a:r>
            <a:endParaRPr lang="zh-CN" altLang="en-US" dirty="0"/>
          </a:p>
        </p:txBody>
      </p:sp>
      <p:sp>
        <p:nvSpPr>
          <p:cNvPr id="22" name="椭圆形标注 21"/>
          <p:cNvSpPr/>
          <p:nvPr/>
        </p:nvSpPr>
        <p:spPr>
          <a:xfrm>
            <a:off x="5748063" y="3630364"/>
            <a:ext cx="1584176" cy="1241281"/>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内阻上消耗的功率</a:t>
            </a:r>
            <a:endParaRPr lang="zh-CN" altLang="en-US" dirty="0"/>
          </a:p>
        </p:txBody>
      </p:sp>
    </p:spTree>
    <p:extLst>
      <p:ext uri="{BB962C8B-B14F-4D97-AF65-F5344CB8AC3E}">
        <p14:creationId xmlns:p14="http://schemas.microsoft.com/office/powerpoint/2010/main" xmlns="" val="4011402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par>
                                <p:cTn id="16" presetID="10"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par>
                                <p:cTn id="24" presetID="10" presetClass="entr" presetSubtype="0" fill="hold"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0" grpId="0"/>
      <p:bldP spid="21" grpId="0" animBg="1"/>
      <p:bldP spid="2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4F267FD9-BB6E-4937-A2CB-2D8803BBA62E}" type="datetime1">
              <a:rPr lang="zh-CN" altLang="en-US" smtClean="0">
                <a:solidFill>
                  <a:prstClr val="black">
                    <a:tint val="75000"/>
                  </a:prstClr>
                </a:solidFill>
              </a:rPr>
              <a:pPr>
                <a:defRPr/>
              </a:pPr>
              <a:t>2018/5/29</a:t>
            </a:fld>
            <a:endParaRPr lang="en-US" dirty="0">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158D813D-5EB4-4279-B09C-477A10D42AE0}" type="slidenum">
              <a:rPr lang="en-US" smtClean="0">
                <a:solidFill>
                  <a:prstClr val="black">
                    <a:tint val="75000"/>
                  </a:prstClr>
                </a:solidFill>
              </a:rPr>
              <a:pPr>
                <a:defRPr/>
              </a:pPr>
              <a:t>36</a:t>
            </a:fld>
            <a:endParaRPr lang="en-US">
              <a:solidFill>
                <a:prstClr val="black">
                  <a:tint val="75000"/>
                </a:prstClr>
              </a:solidFill>
            </a:endParaRPr>
          </a:p>
        </p:txBody>
      </p:sp>
      <p:sp>
        <p:nvSpPr>
          <p:cNvPr id="5" name="Rectangle 3"/>
          <p:cNvSpPr>
            <a:spLocks noChangeArrowheads="1"/>
          </p:cNvSpPr>
          <p:nvPr/>
        </p:nvSpPr>
        <p:spPr bwMode="auto">
          <a:xfrm>
            <a:off x="395536" y="908720"/>
            <a:ext cx="7056784" cy="523220"/>
          </a:xfrm>
          <a:prstGeom prst="rect">
            <a:avLst/>
          </a:prstGeom>
          <a:noFill/>
          <a:ln w="9525">
            <a:noFill/>
            <a:miter lim="800000"/>
            <a:headEnd/>
            <a:tailEnd/>
          </a:ln>
          <a:effectLst/>
        </p:spPr>
        <p:txBody>
          <a:bodyPr wrap="square">
            <a:spAutoFit/>
          </a:bodyPr>
          <a:lstStyle/>
          <a:p>
            <a:pPr fontAlgn="base">
              <a:spcBef>
                <a:spcPct val="0"/>
              </a:spcBef>
              <a:spcAft>
                <a:spcPct val="0"/>
              </a:spcAft>
              <a:defRPr/>
            </a:pPr>
            <a:r>
              <a:rPr kumimoji="1" lang="en-US" altLang="zh-CN" sz="2800" b="1" dirty="0">
                <a:solidFill>
                  <a:srgbClr val="CC0000"/>
                </a:solidFill>
                <a:effectLst>
                  <a:outerShdw blurRad="38100" dist="38100" dir="2700000" algn="tl">
                    <a:srgbClr val="C0C0C0"/>
                  </a:outerShdw>
                </a:effectLst>
                <a:latin typeface="Times New Roman" pitchFamily="18" charset="0"/>
              </a:rPr>
              <a:t>2</a:t>
            </a:r>
            <a:r>
              <a:rPr kumimoji="1" lang="zh-CN" altLang="en-US" sz="2800" b="1" dirty="0">
                <a:solidFill>
                  <a:srgbClr val="CC0000"/>
                </a:solidFill>
                <a:effectLst>
                  <a:outerShdw blurRad="38100" dist="38100" dir="2700000" algn="tl">
                    <a:srgbClr val="C0C0C0"/>
                  </a:outerShdw>
                </a:effectLst>
                <a:latin typeface="Times New Roman" pitchFamily="18" charset="0"/>
              </a:rPr>
              <a:t>．电压源短路、开路状态</a:t>
            </a: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p:cNvGraphicFramePr>
          <p:nvPr>
            <p:extLst>
              <p:ext uri="{D42A27DB-BD31-4B8C-83A1-F6EECF244321}">
                <p14:modId xmlns:p14="http://schemas.microsoft.com/office/powerpoint/2010/main" xmlns="" val="217336522"/>
              </p:ext>
            </p:extLst>
          </p:nvPr>
        </p:nvGraphicFramePr>
        <p:xfrm>
          <a:off x="1259632" y="1431940"/>
          <a:ext cx="2088232" cy="1656184"/>
        </p:xfrm>
        <a:graphic>
          <a:graphicData uri="http://schemas.openxmlformats.org/presentationml/2006/ole">
            <p:oleObj spid="_x0000_s41181" name="Visio" r:id="rId3" imgW="1009668" imgH="1115473" progId="Visio.Drawing.11">
              <p:embed/>
            </p:oleObj>
          </a:graphicData>
        </a:graphic>
      </p:graphicFrame>
      <p:sp>
        <p:nvSpPr>
          <p:cNvPr id="8"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p:cNvGraphicFramePr>
          <p:nvPr>
            <p:extLst>
              <p:ext uri="{D42A27DB-BD31-4B8C-83A1-F6EECF244321}">
                <p14:modId xmlns:p14="http://schemas.microsoft.com/office/powerpoint/2010/main" xmlns="" val="2226729554"/>
              </p:ext>
            </p:extLst>
          </p:nvPr>
        </p:nvGraphicFramePr>
        <p:xfrm>
          <a:off x="5436908" y="1340768"/>
          <a:ext cx="2592288" cy="1656184"/>
        </p:xfrm>
        <a:graphic>
          <a:graphicData uri="http://schemas.openxmlformats.org/presentationml/2006/ole">
            <p:oleObj spid="_x0000_s41182" name="Visio" r:id="rId4" imgW="1027665" imgH="1134261" progId="Visio.Drawing.11">
              <p:embed/>
            </p:oleObj>
          </a:graphicData>
        </a:graphic>
      </p:graphicFrame>
      <p:sp>
        <p:nvSpPr>
          <p:cNvPr id="10" name="矩形 9"/>
          <p:cNvSpPr/>
          <p:nvPr/>
        </p:nvSpPr>
        <p:spPr>
          <a:xfrm>
            <a:off x="955169" y="3095247"/>
            <a:ext cx="7200800" cy="369332"/>
          </a:xfrm>
          <a:prstGeom prst="rect">
            <a:avLst/>
          </a:prstGeom>
        </p:spPr>
        <p:txBody>
          <a:bodyPr wrap="square">
            <a:spAutoFit/>
          </a:bodyPr>
          <a:lstStyle/>
          <a:p>
            <a:r>
              <a:rPr lang="en-US" altLang="zh-CN" dirty="0" smtClean="0"/>
              <a:t>       </a:t>
            </a:r>
            <a:r>
              <a:rPr lang="zh-CN" altLang="zh-CN" dirty="0" smtClean="0"/>
              <a:t>电压源</a:t>
            </a:r>
            <a:r>
              <a:rPr lang="zh-CN" altLang="zh-CN" dirty="0"/>
              <a:t>短路状态</a:t>
            </a:r>
            <a:r>
              <a:rPr lang="en-US" altLang="zh-CN" dirty="0"/>
              <a:t>      </a:t>
            </a:r>
            <a:r>
              <a:rPr lang="en-US" altLang="zh-CN" dirty="0" smtClean="0"/>
              <a:t>                                                     </a:t>
            </a:r>
            <a:r>
              <a:rPr lang="zh-CN" altLang="zh-CN" dirty="0" smtClean="0"/>
              <a:t>电压源</a:t>
            </a:r>
            <a:r>
              <a:rPr lang="zh-CN" altLang="zh-CN" dirty="0"/>
              <a:t>开路</a:t>
            </a:r>
            <a:r>
              <a:rPr lang="zh-CN" altLang="zh-CN" dirty="0" smtClean="0"/>
              <a:t>状态</a:t>
            </a:r>
            <a:r>
              <a:rPr lang="en-US" altLang="zh-CN" dirty="0" smtClean="0"/>
              <a:t>  </a:t>
            </a:r>
            <a:endParaRPr lang="zh-CN" altLang="zh-CN" dirty="0"/>
          </a:p>
        </p:txBody>
      </p:sp>
      <p:sp>
        <p:nvSpPr>
          <p:cNvPr id="18" name="矩形 17"/>
          <p:cNvSpPr/>
          <p:nvPr/>
        </p:nvSpPr>
        <p:spPr>
          <a:xfrm>
            <a:off x="842391" y="3548457"/>
            <a:ext cx="3713178" cy="523220"/>
          </a:xfrm>
          <a:prstGeom prst="rect">
            <a:avLst/>
          </a:prstGeom>
        </p:spPr>
        <p:txBody>
          <a:bodyPr wrap="square">
            <a:spAutoFit/>
          </a:bodyPr>
          <a:lstStyle/>
          <a:p>
            <a:r>
              <a:rPr lang="zh-CN" altLang="en-US" sz="2800" dirty="0" smtClean="0"/>
              <a:t>短路电流</a:t>
            </a:r>
            <a:endParaRPr lang="zh-CN" altLang="en-US" sz="2800" dirty="0"/>
          </a:p>
        </p:txBody>
      </p:sp>
      <p:sp>
        <p:nvSpPr>
          <p:cNvPr id="19" name="矩形 18"/>
          <p:cNvSpPr/>
          <p:nvPr/>
        </p:nvSpPr>
        <p:spPr>
          <a:xfrm>
            <a:off x="5409727" y="3548457"/>
            <a:ext cx="3713178" cy="1384995"/>
          </a:xfrm>
          <a:prstGeom prst="rect">
            <a:avLst/>
          </a:prstGeom>
        </p:spPr>
        <p:txBody>
          <a:bodyPr wrap="square">
            <a:spAutoFit/>
          </a:bodyPr>
          <a:lstStyle/>
          <a:p>
            <a:r>
              <a:rPr lang="zh-CN" altLang="en-US" sz="2800" dirty="0"/>
              <a:t>电源的</a:t>
            </a:r>
            <a:r>
              <a:rPr lang="zh-CN" altLang="en-US" sz="2800" dirty="0" smtClean="0"/>
              <a:t>开路电压</a:t>
            </a:r>
            <a:endParaRPr lang="en-US" altLang="zh-CN" sz="2800" dirty="0" smtClean="0"/>
          </a:p>
          <a:p>
            <a:endParaRPr lang="en-US" altLang="zh-CN" sz="2800" dirty="0"/>
          </a:p>
          <a:p>
            <a:endParaRPr lang="zh-CN" altLang="en-US" sz="2800" dirty="0"/>
          </a:p>
        </p:txBody>
      </p:sp>
      <p:sp>
        <p:nvSpPr>
          <p:cNvPr id="20"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 name="对象 20"/>
          <p:cNvGraphicFramePr>
            <a:graphicFrameLocks noChangeAspect="1"/>
          </p:cNvGraphicFramePr>
          <p:nvPr>
            <p:extLst>
              <p:ext uri="{D42A27DB-BD31-4B8C-83A1-F6EECF244321}">
                <p14:modId xmlns:p14="http://schemas.microsoft.com/office/powerpoint/2010/main" xmlns="" val="101724902"/>
              </p:ext>
            </p:extLst>
          </p:nvPr>
        </p:nvGraphicFramePr>
        <p:xfrm>
          <a:off x="1558818" y="4054776"/>
          <a:ext cx="1296144" cy="878676"/>
        </p:xfrm>
        <a:graphic>
          <a:graphicData uri="http://schemas.openxmlformats.org/presentationml/2006/ole">
            <p:oleObj spid="_x0000_s41183" name="Equation" r:id="rId5" imgW="520560" imgH="431640" progId="Equation.DSMT4">
              <p:embed/>
            </p:oleObj>
          </a:graphicData>
        </a:graphic>
      </p:graphicFrame>
      <p:sp>
        <p:nvSpPr>
          <p:cNvPr id="22" name="Rectangle 15"/>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3" name="对象 22"/>
          <p:cNvGraphicFramePr>
            <a:graphicFrameLocks noChangeAspect="1"/>
          </p:cNvGraphicFramePr>
          <p:nvPr>
            <p:extLst>
              <p:ext uri="{D42A27DB-BD31-4B8C-83A1-F6EECF244321}">
                <p14:modId xmlns:p14="http://schemas.microsoft.com/office/powerpoint/2010/main" xmlns="" val="654500073"/>
              </p:ext>
            </p:extLst>
          </p:nvPr>
        </p:nvGraphicFramePr>
        <p:xfrm>
          <a:off x="1259632" y="5550189"/>
          <a:ext cx="2520280" cy="592566"/>
        </p:xfrm>
        <a:graphic>
          <a:graphicData uri="http://schemas.openxmlformats.org/presentationml/2006/ole">
            <p:oleObj spid="_x0000_s41184" name="Equation" r:id="rId6" imgW="1066680" imgH="253800" progId="Equation.DSMT4">
              <p:embed/>
            </p:oleObj>
          </a:graphicData>
        </a:graphic>
      </p:graphicFrame>
      <p:sp>
        <p:nvSpPr>
          <p:cNvPr id="26" name="矩形 25"/>
          <p:cNvSpPr/>
          <p:nvPr/>
        </p:nvSpPr>
        <p:spPr>
          <a:xfrm>
            <a:off x="998373" y="4831432"/>
            <a:ext cx="3713178" cy="523220"/>
          </a:xfrm>
          <a:prstGeom prst="rect">
            <a:avLst/>
          </a:prstGeom>
        </p:spPr>
        <p:txBody>
          <a:bodyPr wrap="square">
            <a:spAutoFit/>
          </a:bodyPr>
          <a:lstStyle/>
          <a:p>
            <a:r>
              <a:rPr lang="zh-CN" altLang="en-US" sz="2800" dirty="0" smtClean="0"/>
              <a:t>功率</a:t>
            </a:r>
            <a:endParaRPr lang="zh-CN" altLang="en-US" sz="2800" dirty="0"/>
          </a:p>
        </p:txBody>
      </p:sp>
      <p:graphicFrame>
        <p:nvGraphicFramePr>
          <p:cNvPr id="27" name="对象 26"/>
          <p:cNvGraphicFramePr>
            <a:graphicFrameLocks noChangeAspect="1"/>
          </p:cNvGraphicFramePr>
          <p:nvPr>
            <p:extLst>
              <p:ext uri="{D42A27DB-BD31-4B8C-83A1-F6EECF244321}">
                <p14:modId xmlns:p14="http://schemas.microsoft.com/office/powerpoint/2010/main" xmlns="" val="465831548"/>
              </p:ext>
            </p:extLst>
          </p:nvPr>
        </p:nvGraphicFramePr>
        <p:xfrm>
          <a:off x="6048375" y="4387850"/>
          <a:ext cx="1439863" cy="533400"/>
        </p:xfrm>
        <a:graphic>
          <a:graphicData uri="http://schemas.openxmlformats.org/presentationml/2006/ole">
            <p:oleObj spid="_x0000_s41185" name="Equation" r:id="rId7" imgW="609480" imgH="228600" progId="Equation.DSMT4">
              <p:embed/>
            </p:oleObj>
          </a:graphicData>
        </a:graphic>
      </p:graphicFrame>
    </p:spTree>
    <p:extLst>
      <p:ext uri="{BB962C8B-B14F-4D97-AF65-F5344CB8AC3E}">
        <p14:creationId xmlns:p14="http://schemas.microsoft.com/office/powerpoint/2010/main" xmlns="" val="2852707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par>
                                <p:cTn id="24" presetID="10" presetClass="entr" presetSubtype="0" fill="hold"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fade">
                                      <p:cBhvr>
                                        <p:cTn id="29" dur="500"/>
                                        <p:tgtEl>
                                          <p:spTgt spid="26"/>
                                        </p:tgtEl>
                                      </p:cBhvr>
                                    </p:animEffect>
                                  </p:childTnLst>
                                </p:cTn>
                              </p:par>
                              <p:par>
                                <p:cTn id="30" presetID="10" presetClass="entr" presetSubtype="0" fill="hold"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par>
                                <p:cTn id="38" presetID="10" presetClass="entr" presetSubtype="0" fill="hold"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8" grpId="0"/>
      <p:bldP spid="19" grpId="0"/>
      <p:bldP spid="2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4F267FD9-BB6E-4937-A2CB-2D8803BBA62E}" type="datetime1">
              <a:rPr lang="zh-CN" altLang="en-US" smtClean="0">
                <a:solidFill>
                  <a:prstClr val="black">
                    <a:tint val="75000"/>
                  </a:prstClr>
                </a:solidFill>
              </a:rPr>
              <a:pPr>
                <a:defRPr/>
              </a:pPr>
              <a:t>2018/5/29</a:t>
            </a:fld>
            <a:endParaRPr lang="en-US" dirty="0">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158D813D-5EB4-4279-B09C-477A10D42AE0}" type="slidenum">
              <a:rPr lang="en-US" smtClean="0">
                <a:solidFill>
                  <a:prstClr val="black">
                    <a:tint val="75000"/>
                  </a:prstClr>
                </a:solidFill>
              </a:rPr>
              <a:pPr>
                <a:defRPr/>
              </a:pPr>
              <a:t>37</a:t>
            </a:fld>
            <a:endParaRPr lang="en-US">
              <a:solidFill>
                <a:prstClr val="black">
                  <a:tint val="75000"/>
                </a:prstClr>
              </a:solidFill>
            </a:endParaRPr>
          </a:p>
        </p:txBody>
      </p:sp>
      <p:sp>
        <p:nvSpPr>
          <p:cNvPr id="5" name="Rectangle 3"/>
          <p:cNvSpPr>
            <a:spLocks noChangeArrowheads="1"/>
          </p:cNvSpPr>
          <p:nvPr/>
        </p:nvSpPr>
        <p:spPr bwMode="auto">
          <a:xfrm>
            <a:off x="395536" y="908720"/>
            <a:ext cx="7056784" cy="523220"/>
          </a:xfrm>
          <a:prstGeom prst="rect">
            <a:avLst/>
          </a:prstGeom>
          <a:noFill/>
          <a:ln w="9525">
            <a:noFill/>
            <a:miter lim="800000"/>
            <a:headEnd/>
            <a:tailEnd/>
          </a:ln>
          <a:effectLst/>
        </p:spPr>
        <p:txBody>
          <a:bodyPr wrap="square">
            <a:spAutoFit/>
          </a:bodyPr>
          <a:lstStyle/>
          <a:p>
            <a:pPr fontAlgn="base">
              <a:spcBef>
                <a:spcPct val="0"/>
              </a:spcBef>
              <a:spcAft>
                <a:spcPct val="0"/>
              </a:spcAft>
              <a:defRPr/>
            </a:pPr>
            <a:r>
              <a:rPr kumimoji="1" lang="en-US" altLang="zh-CN" sz="2800" b="1" dirty="0" smtClean="0">
                <a:solidFill>
                  <a:srgbClr val="CC0000"/>
                </a:solidFill>
                <a:effectLst>
                  <a:outerShdw blurRad="38100" dist="38100" dir="2700000" algn="tl">
                    <a:srgbClr val="C0C0C0"/>
                  </a:outerShdw>
                </a:effectLst>
                <a:latin typeface="Times New Roman" pitchFamily="18" charset="0"/>
              </a:rPr>
              <a:t>3.  </a:t>
            </a:r>
            <a:r>
              <a:rPr kumimoji="1" lang="zh-CN" altLang="en-US" sz="2800" b="1" dirty="0" smtClean="0">
                <a:solidFill>
                  <a:srgbClr val="CC0000"/>
                </a:solidFill>
                <a:effectLst>
                  <a:outerShdw blurRad="38100" dist="38100" dir="2700000" algn="tl">
                    <a:srgbClr val="C0C0C0"/>
                  </a:outerShdw>
                </a:effectLst>
                <a:latin typeface="Times New Roman" pitchFamily="18" charset="0"/>
              </a:rPr>
              <a:t>理想电压源</a:t>
            </a:r>
            <a:endParaRPr kumimoji="1" lang="zh-CN" altLang="en-US" sz="2800" b="1" dirty="0">
              <a:solidFill>
                <a:srgbClr val="CC0000"/>
              </a:solidFill>
              <a:effectLst>
                <a:outerShdw blurRad="38100" dist="38100" dir="2700000" algn="tl">
                  <a:srgbClr val="C0C0C0"/>
                </a:outerShdw>
              </a:effectLst>
              <a:latin typeface="Times New Roman" pitchFamily="18" charset="0"/>
            </a:endParaRPr>
          </a:p>
        </p:txBody>
      </p:sp>
      <p:sp>
        <p:nvSpPr>
          <p:cNvPr id="6" name="矩形 5"/>
          <p:cNvSpPr/>
          <p:nvPr/>
        </p:nvSpPr>
        <p:spPr>
          <a:xfrm>
            <a:off x="520687" y="1916832"/>
            <a:ext cx="3168352" cy="523220"/>
          </a:xfrm>
          <a:prstGeom prst="rect">
            <a:avLst/>
          </a:prstGeom>
        </p:spPr>
        <p:txBody>
          <a:bodyPr wrap="square">
            <a:spAutoFit/>
          </a:bodyPr>
          <a:lstStyle/>
          <a:p>
            <a:r>
              <a:rPr lang="zh-CN" altLang="zh-CN" sz="2800" dirty="0"/>
              <a:t>如果电压源的内阻</a:t>
            </a:r>
            <a:endParaRPr lang="zh-CN" altLang="en-US" sz="2800" dirty="0"/>
          </a:p>
        </p:txBody>
      </p:sp>
      <p:graphicFrame>
        <p:nvGraphicFramePr>
          <p:cNvPr id="7" name="对象 6"/>
          <p:cNvGraphicFramePr>
            <a:graphicFrameLocks noChangeAspect="1"/>
          </p:cNvGraphicFramePr>
          <p:nvPr>
            <p:extLst>
              <p:ext uri="{D42A27DB-BD31-4B8C-83A1-F6EECF244321}">
                <p14:modId xmlns:p14="http://schemas.microsoft.com/office/powerpoint/2010/main" xmlns="" val="36322639"/>
              </p:ext>
            </p:extLst>
          </p:nvPr>
        </p:nvGraphicFramePr>
        <p:xfrm>
          <a:off x="3689039" y="1986626"/>
          <a:ext cx="1074737" cy="465138"/>
        </p:xfrm>
        <a:graphic>
          <a:graphicData uri="http://schemas.openxmlformats.org/presentationml/2006/ole">
            <p:oleObj spid="_x0000_s42025" name="Equation" r:id="rId3" imgW="431640" imgH="228600" progId="Equation.DSMT4">
              <p:embed/>
            </p:oleObj>
          </a:graphicData>
        </a:graphic>
      </p:graphicFrame>
      <p:sp>
        <p:nvSpPr>
          <p:cNvPr id="9" name="矩形 8"/>
          <p:cNvSpPr/>
          <p:nvPr/>
        </p:nvSpPr>
        <p:spPr>
          <a:xfrm>
            <a:off x="407706" y="2852936"/>
            <a:ext cx="8136904" cy="954107"/>
          </a:xfrm>
          <a:prstGeom prst="rect">
            <a:avLst/>
          </a:prstGeom>
        </p:spPr>
        <p:txBody>
          <a:bodyPr wrap="square">
            <a:spAutoFit/>
          </a:bodyPr>
          <a:lstStyle/>
          <a:p>
            <a:r>
              <a:rPr lang="zh-CN" altLang="zh-CN" sz="2800" dirty="0"/>
              <a:t>此时负载端的电压恒为</a:t>
            </a:r>
            <a:r>
              <a:rPr lang="en-US" altLang="zh-CN" sz="2800" dirty="0"/>
              <a:t>U=</a:t>
            </a:r>
            <a:r>
              <a:rPr lang="en-US" altLang="zh-CN" sz="2800" i="1" dirty="0"/>
              <a:t>U</a:t>
            </a:r>
            <a:r>
              <a:rPr lang="en-US" altLang="zh-CN" sz="2800" baseline="-25000" dirty="0"/>
              <a:t>S</a:t>
            </a:r>
            <a:r>
              <a:rPr lang="zh-CN" altLang="zh-CN" sz="2800" dirty="0"/>
              <a:t>，与负载电阻</a:t>
            </a:r>
            <a:r>
              <a:rPr lang="en-US" altLang="zh-CN" sz="2800" i="1" dirty="0"/>
              <a:t>R</a:t>
            </a:r>
            <a:r>
              <a:rPr lang="en-US" altLang="zh-CN" sz="2800" baseline="-25000" dirty="0"/>
              <a:t>L</a:t>
            </a:r>
            <a:r>
              <a:rPr lang="zh-CN" altLang="zh-CN" sz="2800" dirty="0"/>
              <a:t>的大小无关，这种电压源称为</a:t>
            </a:r>
            <a:r>
              <a:rPr lang="zh-CN" altLang="zh-CN" sz="2800" b="1" dirty="0">
                <a:solidFill>
                  <a:srgbClr val="FF0000"/>
                </a:solidFill>
              </a:rPr>
              <a:t>理想电压源或恒压源</a:t>
            </a:r>
            <a:endParaRPr lang="zh-CN" altLang="en-US" sz="2800" dirty="0">
              <a:solidFill>
                <a:srgbClr val="FF0000"/>
              </a:solidFill>
            </a:endParaRPr>
          </a:p>
        </p:txBody>
      </p:sp>
      <p:sp>
        <p:nvSpPr>
          <p:cNvPr id="10" name="矩形 9"/>
          <p:cNvSpPr/>
          <p:nvPr/>
        </p:nvSpPr>
        <p:spPr>
          <a:xfrm>
            <a:off x="365516" y="4221088"/>
            <a:ext cx="8136904" cy="1384995"/>
          </a:xfrm>
          <a:prstGeom prst="rect">
            <a:avLst/>
          </a:prstGeom>
        </p:spPr>
        <p:txBody>
          <a:bodyPr wrap="square">
            <a:spAutoFit/>
          </a:bodyPr>
          <a:lstStyle/>
          <a:p>
            <a:r>
              <a:rPr lang="zh-CN" altLang="zh-CN" sz="2800" dirty="0"/>
              <a:t>内阻为零的理想电压源实际中当然是不存在的，当负载电阻比电源内阻大得多的时候</a:t>
            </a:r>
            <a:r>
              <a:rPr lang="zh-CN" altLang="zh-CN" sz="2800" dirty="0">
                <a:solidFill>
                  <a:srgbClr val="FF0000"/>
                </a:solidFill>
              </a:rPr>
              <a:t>可以看成理想电压源</a:t>
            </a:r>
            <a:endParaRPr lang="zh-CN" altLang="en-US" sz="2800" dirty="0">
              <a:solidFill>
                <a:srgbClr val="FF0000"/>
              </a:solidFill>
            </a:endParaRPr>
          </a:p>
        </p:txBody>
      </p:sp>
    </p:spTree>
    <p:extLst>
      <p:ext uri="{BB962C8B-B14F-4D97-AF65-F5344CB8AC3E}">
        <p14:creationId xmlns:p14="http://schemas.microsoft.com/office/powerpoint/2010/main" xmlns="" val="3942711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p:bldP spid="9" grpId="0"/>
      <p:bldP spid="1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4F267FD9-BB6E-4937-A2CB-2D8803BBA62E}" type="datetime1">
              <a:rPr lang="zh-CN" altLang="en-US" smtClean="0">
                <a:solidFill>
                  <a:prstClr val="black">
                    <a:tint val="75000"/>
                  </a:prstClr>
                </a:solidFill>
              </a:rPr>
              <a:pPr>
                <a:defRPr/>
              </a:pPr>
              <a:t>2018/5/29</a:t>
            </a:fld>
            <a:endParaRPr lang="en-US" dirty="0">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158D813D-5EB4-4279-B09C-477A10D42AE0}" type="slidenum">
              <a:rPr lang="en-US" smtClean="0">
                <a:solidFill>
                  <a:prstClr val="black">
                    <a:tint val="75000"/>
                  </a:prstClr>
                </a:solidFill>
              </a:rPr>
              <a:pPr>
                <a:defRPr/>
              </a:pPr>
              <a:t>38</a:t>
            </a:fld>
            <a:endParaRPr lang="en-US">
              <a:solidFill>
                <a:prstClr val="black">
                  <a:tint val="75000"/>
                </a:prstClr>
              </a:solidFill>
            </a:endParaRP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xmlns="" val="1503539198"/>
              </p:ext>
            </p:extLst>
          </p:nvPr>
        </p:nvGraphicFramePr>
        <p:xfrm>
          <a:off x="6660232" y="868354"/>
          <a:ext cx="864094" cy="432048"/>
        </p:xfrm>
        <a:graphic>
          <a:graphicData uri="http://schemas.openxmlformats.org/presentationml/2006/ole">
            <p:oleObj spid="_x0000_s43213" name="Equation" r:id="rId3" imgW="545760" imgH="228600" progId="Equation.DSMT4">
              <p:embed/>
            </p:oleObj>
          </a:graphicData>
        </a:graphic>
      </p:graphicFrame>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xmlns="" val="777584154"/>
              </p:ext>
            </p:extLst>
          </p:nvPr>
        </p:nvGraphicFramePr>
        <p:xfrm>
          <a:off x="1331640" y="1340768"/>
          <a:ext cx="954088" cy="400050"/>
        </p:xfrm>
        <a:graphic>
          <a:graphicData uri="http://schemas.openxmlformats.org/presentationml/2006/ole">
            <p:oleObj spid="_x0000_s43214" name="Equation" r:id="rId4" imgW="672840" imgH="228600" progId="Equation.DSMT4">
              <p:embed/>
            </p:oleObj>
          </a:graphicData>
        </a:graphic>
      </p:graphicFrame>
      <p:sp>
        <p:nvSpPr>
          <p:cNvPr id="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xmlns="" val="3321866813"/>
              </p:ext>
            </p:extLst>
          </p:nvPr>
        </p:nvGraphicFramePr>
        <p:xfrm>
          <a:off x="6084168" y="1339604"/>
          <a:ext cx="850249" cy="360040"/>
        </p:xfrm>
        <a:graphic>
          <a:graphicData uri="http://schemas.openxmlformats.org/presentationml/2006/ole">
            <p:oleObj spid="_x0000_s43215" name="Equation" r:id="rId5" imgW="571320" imgH="228600" progId="Equation.DSMT4">
              <p:embed/>
            </p:oleObj>
          </a:graphicData>
        </a:graphic>
      </p:graphicFrame>
      <p:sp>
        <p:nvSpPr>
          <p:cNvPr id="11" name="矩形 10"/>
          <p:cNvSpPr/>
          <p:nvPr/>
        </p:nvSpPr>
        <p:spPr>
          <a:xfrm>
            <a:off x="431540" y="836712"/>
            <a:ext cx="8280920" cy="2246769"/>
          </a:xfrm>
          <a:prstGeom prst="rect">
            <a:avLst/>
          </a:prstGeom>
        </p:spPr>
        <p:txBody>
          <a:bodyPr wrap="square">
            <a:spAutoFit/>
          </a:bodyPr>
          <a:lstStyle/>
          <a:p>
            <a:r>
              <a:rPr lang="zh-CN" altLang="zh-CN" sz="2800" b="1" dirty="0"/>
              <a:t>【例</a:t>
            </a:r>
            <a:r>
              <a:rPr lang="en-US" altLang="zh-CN" sz="2800" b="1" dirty="0"/>
              <a:t>1.4.1</a:t>
            </a:r>
            <a:r>
              <a:rPr lang="zh-CN" altLang="zh-CN" sz="2800" b="1" dirty="0"/>
              <a:t>】</a:t>
            </a:r>
            <a:r>
              <a:rPr lang="zh-CN" altLang="zh-CN" sz="2800" dirty="0"/>
              <a:t>有一直流电源，其</a:t>
            </a:r>
            <a:r>
              <a:rPr lang="zh-CN" altLang="zh-CN" sz="2800" dirty="0" smtClean="0"/>
              <a:t>额定电流</a:t>
            </a:r>
            <a:r>
              <a:rPr lang="en-US" altLang="zh-CN" sz="2800" dirty="0" smtClean="0"/>
              <a:t>           </a:t>
            </a:r>
            <a:r>
              <a:rPr lang="zh-CN" altLang="zh-CN" sz="2800" dirty="0" smtClean="0"/>
              <a:t>，额定电压</a:t>
            </a:r>
            <a:r>
              <a:rPr lang="en-US" altLang="zh-CN" sz="2800" dirty="0" smtClean="0"/>
              <a:t>            </a:t>
            </a:r>
            <a:r>
              <a:rPr lang="zh-CN" altLang="zh-CN" sz="2800" dirty="0" smtClean="0"/>
              <a:t>，</a:t>
            </a:r>
            <a:r>
              <a:rPr lang="zh-CN" altLang="zh-CN" sz="2800" dirty="0"/>
              <a:t>开路时测得电源</a:t>
            </a:r>
            <a:r>
              <a:rPr lang="zh-CN" altLang="zh-CN" sz="2800" dirty="0" smtClean="0"/>
              <a:t>端电压</a:t>
            </a:r>
            <a:r>
              <a:rPr lang="en-US" altLang="zh-CN" sz="2800" dirty="0" smtClean="0"/>
              <a:t>          </a:t>
            </a:r>
            <a:r>
              <a:rPr lang="zh-CN" altLang="zh-CN" sz="2800" dirty="0" smtClean="0"/>
              <a:t>，</a:t>
            </a:r>
            <a:r>
              <a:rPr lang="zh-CN" altLang="zh-CN" sz="2800" dirty="0"/>
              <a:t>负载电阻</a:t>
            </a:r>
            <a:r>
              <a:rPr lang="en-US" altLang="zh-CN" sz="2800" i="1" dirty="0"/>
              <a:t>R</a:t>
            </a:r>
            <a:r>
              <a:rPr lang="en-US" altLang="zh-CN" sz="2800" baseline="-25000" dirty="0"/>
              <a:t>L</a:t>
            </a:r>
            <a:r>
              <a:rPr lang="zh-CN" altLang="zh-CN" sz="2800" dirty="0"/>
              <a:t>可以调节，其电路如</a:t>
            </a:r>
            <a:r>
              <a:rPr lang="zh-CN" altLang="zh-CN" sz="2800" dirty="0" smtClean="0"/>
              <a:t>图所</a:t>
            </a:r>
            <a:r>
              <a:rPr lang="zh-CN" altLang="zh-CN" sz="2800" dirty="0"/>
              <a:t>示。试求：</a:t>
            </a:r>
            <a:r>
              <a:rPr lang="en-US" altLang="zh-CN" sz="2800" dirty="0"/>
              <a:t>(1)</a:t>
            </a:r>
            <a:r>
              <a:rPr lang="zh-CN" altLang="zh-CN" sz="2800" dirty="0"/>
              <a:t>额定工作状态下的负载电阻；</a:t>
            </a:r>
            <a:r>
              <a:rPr lang="en-US" altLang="zh-CN" sz="2800" dirty="0"/>
              <a:t>(2)</a:t>
            </a:r>
            <a:r>
              <a:rPr lang="zh-CN" altLang="zh-CN" sz="2800" dirty="0"/>
              <a:t>电源短路状态下的电流。</a:t>
            </a:r>
            <a:r>
              <a:rPr lang="en-US" altLang="zh-CN" sz="2800" dirty="0"/>
              <a:t>(3)</a:t>
            </a:r>
            <a:r>
              <a:rPr lang="zh-CN" altLang="zh-CN" sz="2800" dirty="0"/>
              <a:t>半载时电源输出电压和负载电阻。</a:t>
            </a:r>
          </a:p>
        </p:txBody>
      </p:sp>
      <p:sp>
        <p:nvSpPr>
          <p:cNvPr id="12"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 name="对象 12"/>
          <p:cNvGraphicFramePr>
            <a:graphicFrameLocks/>
          </p:cNvGraphicFramePr>
          <p:nvPr>
            <p:extLst>
              <p:ext uri="{D42A27DB-BD31-4B8C-83A1-F6EECF244321}">
                <p14:modId xmlns:p14="http://schemas.microsoft.com/office/powerpoint/2010/main" xmlns="" val="631244587"/>
              </p:ext>
            </p:extLst>
          </p:nvPr>
        </p:nvGraphicFramePr>
        <p:xfrm>
          <a:off x="2267744" y="3284984"/>
          <a:ext cx="2520280" cy="1584176"/>
        </p:xfrm>
        <a:graphic>
          <a:graphicData uri="http://schemas.openxmlformats.org/presentationml/2006/ole">
            <p:oleObj spid="_x0000_s43216" name="Visio" r:id="rId6" imgW="1045751" imgH="1152886" progId="Visio.Drawing.11">
              <p:embed/>
            </p:oleObj>
          </a:graphicData>
        </a:graphic>
      </p:graphicFrame>
      <p:sp>
        <p:nvSpPr>
          <p:cNvPr id="14" name="矩形 13"/>
          <p:cNvSpPr/>
          <p:nvPr/>
        </p:nvSpPr>
        <p:spPr>
          <a:xfrm>
            <a:off x="467544" y="5013176"/>
            <a:ext cx="6288901" cy="523220"/>
          </a:xfrm>
          <a:prstGeom prst="rect">
            <a:avLst/>
          </a:prstGeom>
        </p:spPr>
        <p:txBody>
          <a:bodyPr wrap="none">
            <a:spAutoFit/>
          </a:bodyPr>
          <a:lstStyle/>
          <a:p>
            <a:r>
              <a:rPr lang="zh-CN" altLang="zh-CN" sz="2800" b="1" dirty="0"/>
              <a:t>【解】</a:t>
            </a:r>
            <a:r>
              <a:rPr lang="en-US" altLang="zh-CN" sz="2800" dirty="0"/>
              <a:t>(1)</a:t>
            </a:r>
            <a:r>
              <a:rPr lang="zh-CN" altLang="zh-CN" sz="2800" dirty="0"/>
              <a:t>额定工作状态下的负载电阻 </a:t>
            </a:r>
            <a:r>
              <a:rPr lang="zh-CN" altLang="zh-CN" dirty="0"/>
              <a:t>：</a:t>
            </a:r>
            <a:endParaRPr lang="zh-CN" altLang="en-US" dirty="0"/>
          </a:p>
        </p:txBody>
      </p:sp>
      <p:sp>
        <p:nvSpPr>
          <p:cNvPr id="15"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 name="对象 15"/>
          <p:cNvGraphicFramePr>
            <a:graphicFrameLocks noChangeAspect="1"/>
          </p:cNvGraphicFramePr>
          <p:nvPr>
            <p:extLst>
              <p:ext uri="{D42A27DB-BD31-4B8C-83A1-F6EECF244321}">
                <p14:modId xmlns:p14="http://schemas.microsoft.com/office/powerpoint/2010/main" xmlns="" val="693961423"/>
              </p:ext>
            </p:extLst>
          </p:nvPr>
        </p:nvGraphicFramePr>
        <p:xfrm>
          <a:off x="2627784" y="5559317"/>
          <a:ext cx="2864599" cy="844932"/>
        </p:xfrm>
        <a:graphic>
          <a:graphicData uri="http://schemas.openxmlformats.org/presentationml/2006/ole">
            <p:oleObj spid="_x0000_s43217" name="Equation" r:id="rId7" imgW="1447800" imgH="431800" progId="Equation.DSMT4">
              <p:embed/>
            </p:oleObj>
          </a:graphicData>
        </a:graphic>
      </p:graphicFrame>
    </p:spTree>
    <p:extLst>
      <p:ext uri="{BB962C8B-B14F-4D97-AF65-F5344CB8AC3E}">
        <p14:creationId xmlns:p14="http://schemas.microsoft.com/office/powerpoint/2010/main" xmlns="" val="2329445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4F267FD9-BB6E-4937-A2CB-2D8803BBA62E}" type="datetime1">
              <a:rPr lang="zh-CN" altLang="en-US" smtClean="0">
                <a:solidFill>
                  <a:prstClr val="black">
                    <a:tint val="75000"/>
                  </a:prstClr>
                </a:solidFill>
              </a:rPr>
              <a:pPr>
                <a:defRPr/>
              </a:pPr>
              <a:t>2018/5/29</a:t>
            </a:fld>
            <a:endParaRPr lang="en-US" dirty="0">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158D813D-5EB4-4279-B09C-477A10D42AE0}" type="slidenum">
              <a:rPr lang="en-US" smtClean="0">
                <a:solidFill>
                  <a:prstClr val="black">
                    <a:tint val="75000"/>
                  </a:prstClr>
                </a:solidFill>
              </a:rPr>
              <a:pPr>
                <a:defRPr/>
              </a:pPr>
              <a:t>39</a:t>
            </a:fld>
            <a:endParaRPr lang="en-US">
              <a:solidFill>
                <a:prstClr val="black">
                  <a:tint val="75000"/>
                </a:prstClr>
              </a:solidFill>
            </a:endParaRP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组合 1"/>
          <p:cNvGrpSpPr/>
          <p:nvPr/>
        </p:nvGrpSpPr>
        <p:grpSpPr>
          <a:xfrm>
            <a:off x="611560" y="873223"/>
            <a:ext cx="7056784" cy="2221443"/>
            <a:chOff x="611560" y="873223"/>
            <a:chExt cx="7056784" cy="2221443"/>
          </a:xfrm>
        </p:grpSpPr>
        <p:graphicFrame>
          <p:nvGraphicFramePr>
            <p:cNvPr id="6" name="对象 5"/>
            <p:cNvGraphicFramePr>
              <a:graphicFrameLocks noChangeAspect="1"/>
            </p:cNvGraphicFramePr>
            <p:nvPr>
              <p:extLst>
                <p:ext uri="{D42A27DB-BD31-4B8C-83A1-F6EECF244321}">
                  <p14:modId xmlns:p14="http://schemas.microsoft.com/office/powerpoint/2010/main" xmlns="" val="167585031"/>
                </p:ext>
              </p:extLst>
            </p:nvPr>
          </p:nvGraphicFramePr>
          <p:xfrm>
            <a:off x="4716016" y="881945"/>
            <a:ext cx="455051" cy="504056"/>
          </p:xfrm>
          <a:graphic>
            <a:graphicData uri="http://schemas.openxmlformats.org/presentationml/2006/ole">
              <p:oleObj spid="_x0000_s44313" name="Equation" r:id="rId3" imgW="203040" imgH="228600" progId="Equation.DSMT4">
                <p:embed/>
              </p:oleObj>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xmlns="" val="1724813821"/>
                </p:ext>
              </p:extLst>
            </p:nvPr>
          </p:nvGraphicFramePr>
          <p:xfrm>
            <a:off x="1187624" y="1343988"/>
            <a:ext cx="455050" cy="504056"/>
          </p:xfrm>
          <a:graphic>
            <a:graphicData uri="http://schemas.openxmlformats.org/presentationml/2006/ole">
              <p:oleObj spid="_x0000_s44314" name="Equation" r:id="rId4" imgW="203040" imgH="228600" progId="Equation.DSMT4">
                <p:embed/>
              </p:oleObj>
            </a:graphicData>
          </a:graphic>
        </p:graphicFrame>
        <p:sp>
          <p:nvSpPr>
            <p:cNvPr id="9" name="矩形 8"/>
            <p:cNvSpPr/>
            <p:nvPr/>
          </p:nvSpPr>
          <p:spPr>
            <a:xfrm>
              <a:off x="611560" y="873223"/>
              <a:ext cx="7056784" cy="954107"/>
            </a:xfrm>
            <a:prstGeom prst="rect">
              <a:avLst/>
            </a:prstGeom>
          </p:spPr>
          <p:txBody>
            <a:bodyPr wrap="square">
              <a:spAutoFit/>
            </a:bodyPr>
            <a:lstStyle/>
            <a:p>
              <a:r>
                <a:rPr lang="en-US" altLang="zh-CN" sz="2800" dirty="0" smtClean="0"/>
                <a:t>(2)</a:t>
              </a:r>
              <a:r>
                <a:rPr lang="zh-CN" altLang="zh-CN" sz="2800" dirty="0" smtClean="0"/>
                <a:t>开路</a:t>
              </a:r>
              <a:r>
                <a:rPr lang="zh-CN" altLang="zh-CN" sz="2800" dirty="0"/>
                <a:t>状态下电源</a:t>
              </a:r>
              <a:r>
                <a:rPr lang="zh-CN" altLang="zh-CN" sz="2800" dirty="0" smtClean="0"/>
                <a:t>端电压</a:t>
              </a:r>
              <a:r>
                <a:rPr lang="en-US" altLang="zh-CN" sz="2800" dirty="0" smtClean="0"/>
                <a:t>        </a:t>
              </a:r>
              <a:r>
                <a:rPr lang="zh-CN" altLang="zh-CN" sz="2800" dirty="0" smtClean="0"/>
                <a:t>等于</a:t>
              </a:r>
              <a:r>
                <a:rPr lang="zh-CN" altLang="zh-CN" sz="2800" dirty="0"/>
                <a:t>电源的</a:t>
              </a:r>
              <a:r>
                <a:rPr lang="zh-CN" altLang="zh-CN" sz="2800" dirty="0" smtClean="0"/>
                <a:t>电压</a:t>
              </a:r>
              <a:r>
                <a:rPr lang="en-US" altLang="zh-CN" dirty="0"/>
                <a:t>	</a:t>
              </a:r>
              <a:endParaRPr lang="zh-CN" altLang="en-US" dirty="0"/>
            </a:p>
          </p:txBody>
        </p:sp>
        <p:graphicFrame>
          <p:nvGraphicFramePr>
            <p:cNvPr id="11" name="对象 10"/>
            <p:cNvGraphicFramePr>
              <a:graphicFrameLocks noChangeAspect="1"/>
            </p:cNvGraphicFramePr>
            <p:nvPr>
              <p:extLst>
                <p:ext uri="{D42A27DB-BD31-4B8C-83A1-F6EECF244321}">
                  <p14:modId xmlns:p14="http://schemas.microsoft.com/office/powerpoint/2010/main" xmlns="" val="2655168727"/>
                </p:ext>
              </p:extLst>
            </p:nvPr>
          </p:nvGraphicFramePr>
          <p:xfrm>
            <a:off x="1763688" y="1795484"/>
            <a:ext cx="4393043" cy="504056"/>
          </p:xfrm>
          <a:graphic>
            <a:graphicData uri="http://schemas.openxmlformats.org/presentationml/2006/ole">
              <p:oleObj spid="_x0000_s44315" name="Equation" r:id="rId5" imgW="1803240" imgH="228600" progId="Equation.DSMT4">
                <p:embed/>
              </p:oleObj>
            </a:graphicData>
          </a:graphic>
        </p:graphicFrame>
        <p:sp>
          <p:nvSpPr>
            <p:cNvPr id="13" name="右弧形箭头 12"/>
            <p:cNvSpPr/>
            <p:nvPr/>
          </p:nvSpPr>
          <p:spPr>
            <a:xfrm>
              <a:off x="6156176" y="2204864"/>
              <a:ext cx="365760" cy="608076"/>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aphicFrame>
          <p:nvGraphicFramePr>
            <p:cNvPr id="15" name="对象 14"/>
            <p:cNvGraphicFramePr>
              <a:graphicFrameLocks noChangeAspect="1"/>
            </p:cNvGraphicFramePr>
            <p:nvPr>
              <p:extLst>
                <p:ext uri="{D42A27DB-BD31-4B8C-83A1-F6EECF244321}">
                  <p14:modId xmlns:p14="http://schemas.microsoft.com/office/powerpoint/2010/main" xmlns="" val="4113061249"/>
                </p:ext>
              </p:extLst>
            </p:nvPr>
          </p:nvGraphicFramePr>
          <p:xfrm>
            <a:off x="3923928" y="2592277"/>
            <a:ext cx="1872208" cy="502389"/>
          </p:xfrm>
          <a:graphic>
            <a:graphicData uri="http://schemas.openxmlformats.org/presentationml/2006/ole">
              <p:oleObj spid="_x0000_s44316" name="Equation" r:id="rId6" imgW="660400" imgH="228600" progId="Equation.DSMT4">
                <p:embed/>
              </p:oleObj>
            </a:graphicData>
          </a:graphic>
        </p:graphicFrame>
      </p:grpSp>
      <p:sp>
        <p:nvSpPr>
          <p:cNvPr id="16" name="矩形 15"/>
          <p:cNvSpPr/>
          <p:nvPr/>
        </p:nvSpPr>
        <p:spPr>
          <a:xfrm>
            <a:off x="587625" y="3356992"/>
            <a:ext cx="3775393" cy="523220"/>
          </a:xfrm>
          <a:prstGeom prst="rect">
            <a:avLst/>
          </a:prstGeom>
        </p:spPr>
        <p:txBody>
          <a:bodyPr wrap="none">
            <a:spAutoFit/>
          </a:bodyPr>
          <a:lstStyle/>
          <a:p>
            <a:r>
              <a:rPr lang="zh-CN" altLang="zh-CN" sz="2800" dirty="0"/>
              <a:t>电源短路状态下的电流</a:t>
            </a:r>
            <a:endParaRPr lang="zh-CN" altLang="en-US" sz="2800" dirty="0"/>
          </a:p>
        </p:txBody>
      </p:sp>
      <p:sp>
        <p:nvSpPr>
          <p:cNvPr id="17"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8" name="对象 17"/>
          <p:cNvGraphicFramePr>
            <a:graphicFrameLocks noChangeAspect="1"/>
          </p:cNvGraphicFramePr>
          <p:nvPr>
            <p:extLst>
              <p:ext uri="{D42A27DB-BD31-4B8C-83A1-F6EECF244321}">
                <p14:modId xmlns:p14="http://schemas.microsoft.com/office/powerpoint/2010/main" xmlns="" val="139778090"/>
              </p:ext>
            </p:extLst>
          </p:nvPr>
        </p:nvGraphicFramePr>
        <p:xfrm>
          <a:off x="4572000" y="3295198"/>
          <a:ext cx="3369668" cy="781874"/>
        </p:xfrm>
        <a:graphic>
          <a:graphicData uri="http://schemas.openxmlformats.org/presentationml/2006/ole">
            <p:oleObj spid="_x0000_s44317" name="Equation" r:id="rId7" imgW="1536480" imgH="431640" progId="Equation.DSMT4">
              <p:embed/>
            </p:oleObj>
          </a:graphicData>
        </a:graphic>
      </p:graphicFrame>
      <p:sp>
        <p:nvSpPr>
          <p:cNvPr id="19" name="矩形 18"/>
          <p:cNvSpPr/>
          <p:nvPr/>
        </p:nvSpPr>
        <p:spPr>
          <a:xfrm>
            <a:off x="571600" y="4149080"/>
            <a:ext cx="7488832" cy="954107"/>
          </a:xfrm>
          <a:prstGeom prst="rect">
            <a:avLst/>
          </a:prstGeom>
        </p:spPr>
        <p:txBody>
          <a:bodyPr wrap="square">
            <a:spAutoFit/>
          </a:bodyPr>
          <a:lstStyle/>
          <a:p>
            <a:r>
              <a:rPr lang="en-US" altLang="zh-CN" sz="2800" dirty="0"/>
              <a:t>(3)</a:t>
            </a:r>
            <a:r>
              <a:rPr lang="zh-CN" altLang="zh-CN" sz="2800" dirty="0"/>
              <a:t>半载时就是输出电流是额定电流的一半，电源输出电压</a:t>
            </a:r>
            <a:endParaRPr lang="zh-CN" altLang="en-US" sz="2800" dirty="0"/>
          </a:p>
        </p:txBody>
      </p:sp>
      <p:sp>
        <p:nvSpPr>
          <p:cNvPr id="20"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 name="对象 20"/>
          <p:cNvGraphicFramePr>
            <a:graphicFrameLocks noChangeAspect="1"/>
          </p:cNvGraphicFramePr>
          <p:nvPr>
            <p:extLst>
              <p:ext uri="{D42A27DB-BD31-4B8C-83A1-F6EECF244321}">
                <p14:modId xmlns:p14="http://schemas.microsoft.com/office/powerpoint/2010/main" xmlns="" val="3301535145"/>
              </p:ext>
            </p:extLst>
          </p:nvPr>
        </p:nvGraphicFramePr>
        <p:xfrm>
          <a:off x="1043608" y="5229200"/>
          <a:ext cx="3135634" cy="792088"/>
        </p:xfrm>
        <a:graphic>
          <a:graphicData uri="http://schemas.openxmlformats.org/presentationml/2006/ole">
            <p:oleObj spid="_x0000_s44318" name="Equation" r:id="rId8" imgW="1955520" imgH="393480" progId="Equation.DSMT4">
              <p:embed/>
            </p:oleObj>
          </a:graphicData>
        </a:graphic>
      </p:graphicFrame>
      <p:sp>
        <p:nvSpPr>
          <p:cNvPr id="22"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3" name="对象 22"/>
          <p:cNvGraphicFramePr>
            <a:graphicFrameLocks noChangeAspect="1"/>
          </p:cNvGraphicFramePr>
          <p:nvPr>
            <p:extLst>
              <p:ext uri="{D42A27DB-BD31-4B8C-83A1-F6EECF244321}">
                <p14:modId xmlns:p14="http://schemas.microsoft.com/office/powerpoint/2010/main" xmlns="" val="4189580746"/>
              </p:ext>
            </p:extLst>
          </p:nvPr>
        </p:nvGraphicFramePr>
        <p:xfrm>
          <a:off x="4815662" y="5103187"/>
          <a:ext cx="3412547" cy="966782"/>
        </p:xfrm>
        <a:graphic>
          <a:graphicData uri="http://schemas.openxmlformats.org/presentationml/2006/ole">
            <p:oleObj spid="_x0000_s44319" name="Equation" r:id="rId9" imgW="1688367" imgH="571252" progId="Equation.DSMT4">
              <p:embed/>
            </p:oleObj>
          </a:graphicData>
        </a:graphic>
      </p:graphicFrame>
    </p:spTree>
    <p:extLst>
      <p:ext uri="{BB962C8B-B14F-4D97-AF65-F5344CB8AC3E}">
        <p14:creationId xmlns:p14="http://schemas.microsoft.com/office/powerpoint/2010/main" xmlns="" val="231776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par>
                                <p:cTn id="13" presetID="10"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par>
                                <p:cTn id="21" presetID="10"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par>
                                <p:cTn id="24" presetID="10" presetClass="entr" presetSubtype="0" fill="hold"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ChangeArrowheads="1"/>
          </p:cNvSpPr>
          <p:nvPr/>
        </p:nvSpPr>
        <p:spPr bwMode="auto">
          <a:xfrm>
            <a:off x="3973125" y="1755775"/>
            <a:ext cx="1071562" cy="676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accent2"/>
                </a:solidFill>
                <a:miter lim="800000"/>
                <a:headEnd/>
                <a:tailEnd/>
              </a14:hiddenLine>
            </a:ext>
            <a:ext uri="{AF507438-7753-43E0-B8FC-AC1667EBCBE1}">
              <a14:hiddenEffects xmlns:a14="http://schemas.microsoft.com/office/drawing/2010/main" xmlns="">
                <a:effectLst>
                  <a:outerShdw dist="81320" dir="2319588" algn="ctr" rotWithShape="0">
                    <a:srgbClr val="808080"/>
                  </a:outerShdw>
                </a:effectLst>
              </a14:hiddenEffects>
            </a:ext>
          </a:extLst>
        </p:spPr>
        <p:txBody>
          <a:bodyPr wrap="none" anchor="ctr"/>
          <a:lstStyle/>
          <a:p>
            <a:endParaRPr lang="zh-CN" altLang="en-US"/>
          </a:p>
        </p:txBody>
      </p:sp>
      <p:sp>
        <p:nvSpPr>
          <p:cNvPr id="6148" name="AutoShape 4"/>
          <p:cNvSpPr>
            <a:spLocks noChangeArrowheads="1"/>
          </p:cNvSpPr>
          <p:nvPr/>
        </p:nvSpPr>
        <p:spPr bwMode="auto">
          <a:xfrm>
            <a:off x="884564" y="1733550"/>
            <a:ext cx="2649538" cy="1136650"/>
          </a:xfrm>
          <a:prstGeom prst="wedgeRoundRectCallout">
            <a:avLst>
              <a:gd name="adj1" fmla="val -23218"/>
              <a:gd name="adj2" fmla="val 112708"/>
              <a:gd name="adj3" fmla="val 16667"/>
            </a:avLst>
          </a:prstGeom>
          <a:noFill/>
          <a:ln w="38100">
            <a:solidFill>
              <a:schemeClr val="accent2"/>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algn="ctr">
              <a:spcBef>
                <a:spcPct val="2000"/>
              </a:spcBef>
            </a:pPr>
            <a:r>
              <a:rPr lang="zh-CN" altLang="en-US" sz="2800" b="1" dirty="0">
                <a:solidFill>
                  <a:srgbClr val="CC0000"/>
                </a:solidFill>
              </a:rPr>
              <a:t>电源</a:t>
            </a:r>
            <a:r>
              <a:rPr lang="en-US" altLang="zh-CN" sz="2800" b="1" dirty="0">
                <a:solidFill>
                  <a:srgbClr val="CC0000"/>
                </a:solidFill>
              </a:rPr>
              <a:t>:</a:t>
            </a:r>
            <a:r>
              <a:rPr lang="en-US" altLang="zh-CN" sz="2800" b="1" dirty="0"/>
              <a:t>  </a:t>
            </a:r>
            <a:r>
              <a:rPr lang="zh-CN" altLang="en-US" sz="2800" b="1" dirty="0">
                <a:solidFill>
                  <a:srgbClr val="000000"/>
                </a:solidFill>
              </a:rPr>
              <a:t>提供</a:t>
            </a:r>
          </a:p>
          <a:p>
            <a:pPr algn="ctr">
              <a:spcBef>
                <a:spcPct val="2000"/>
              </a:spcBef>
            </a:pPr>
            <a:r>
              <a:rPr lang="zh-CN" altLang="en-US" sz="2800" b="1" dirty="0">
                <a:solidFill>
                  <a:srgbClr val="000000"/>
                </a:solidFill>
              </a:rPr>
              <a:t>电能的装置</a:t>
            </a:r>
          </a:p>
        </p:txBody>
      </p:sp>
      <p:sp>
        <p:nvSpPr>
          <p:cNvPr id="6149" name="AutoShape 5"/>
          <p:cNvSpPr>
            <a:spLocks noChangeArrowheads="1"/>
          </p:cNvSpPr>
          <p:nvPr/>
        </p:nvSpPr>
        <p:spPr bwMode="auto">
          <a:xfrm>
            <a:off x="6190862" y="1452562"/>
            <a:ext cx="2644775" cy="1042988"/>
          </a:xfrm>
          <a:prstGeom prst="wedgeRoundRectCallout">
            <a:avLst>
              <a:gd name="adj1" fmla="val -2880"/>
              <a:gd name="adj2" fmla="val 105556"/>
              <a:gd name="adj3" fmla="val 16667"/>
            </a:avLst>
          </a:prstGeom>
          <a:noFill/>
          <a:ln w="38100">
            <a:solidFill>
              <a:schemeClr val="accent2"/>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algn="ctr">
              <a:spcBef>
                <a:spcPct val="2000"/>
              </a:spcBef>
            </a:pPr>
            <a:r>
              <a:rPr lang="zh-CN" altLang="en-US" sz="2800" b="1" dirty="0">
                <a:solidFill>
                  <a:srgbClr val="000000"/>
                </a:solidFill>
              </a:rPr>
              <a:t>负载</a:t>
            </a:r>
            <a:r>
              <a:rPr lang="en-US" altLang="zh-CN" sz="2800" b="1" dirty="0">
                <a:solidFill>
                  <a:srgbClr val="000000"/>
                </a:solidFill>
              </a:rPr>
              <a:t>:  </a:t>
            </a:r>
            <a:r>
              <a:rPr lang="zh-CN" altLang="en-US" sz="2800" b="1" dirty="0">
                <a:solidFill>
                  <a:srgbClr val="CC0000"/>
                </a:solidFill>
              </a:rPr>
              <a:t>取用</a:t>
            </a:r>
          </a:p>
          <a:p>
            <a:pPr algn="ctr">
              <a:spcBef>
                <a:spcPct val="2000"/>
              </a:spcBef>
            </a:pPr>
            <a:r>
              <a:rPr lang="zh-CN" altLang="en-US" sz="2800" b="1" dirty="0">
                <a:solidFill>
                  <a:srgbClr val="000000"/>
                </a:solidFill>
              </a:rPr>
              <a:t>电能的装置</a:t>
            </a:r>
          </a:p>
        </p:txBody>
      </p:sp>
      <p:grpSp>
        <p:nvGrpSpPr>
          <p:cNvPr id="4" name="组合 3"/>
          <p:cNvGrpSpPr/>
          <p:nvPr/>
        </p:nvGrpSpPr>
        <p:grpSpPr>
          <a:xfrm>
            <a:off x="2990462" y="4248150"/>
            <a:ext cx="4476750" cy="2109787"/>
            <a:chOff x="2990462" y="4248150"/>
            <a:chExt cx="4476750" cy="2109787"/>
          </a:xfrm>
        </p:grpSpPr>
        <p:sp>
          <p:nvSpPr>
            <p:cNvPr id="6150" name="AutoShape 6"/>
            <p:cNvSpPr>
              <a:spLocks noChangeArrowheads="1"/>
            </p:cNvSpPr>
            <p:nvPr/>
          </p:nvSpPr>
          <p:spPr bwMode="auto">
            <a:xfrm>
              <a:off x="2990462" y="5010150"/>
              <a:ext cx="4476750" cy="1347787"/>
            </a:xfrm>
            <a:prstGeom prst="wedgeRoundRectCallout">
              <a:avLst>
                <a:gd name="adj1" fmla="val -17162"/>
                <a:gd name="adj2" fmla="val -78032"/>
                <a:gd name="adj3" fmla="val 16667"/>
              </a:avLst>
            </a:prstGeom>
            <a:noFill/>
            <a:ln w="38100">
              <a:solidFill>
                <a:schemeClr val="accent2"/>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algn="ctr">
                <a:spcBef>
                  <a:spcPct val="2000"/>
                </a:spcBef>
              </a:pPr>
              <a:r>
                <a:rPr lang="zh-CN" altLang="en-US" sz="2800" b="1" dirty="0">
                  <a:solidFill>
                    <a:srgbClr val="CC0000"/>
                  </a:solidFill>
                </a:rPr>
                <a:t>中间环节：</a:t>
              </a:r>
              <a:r>
                <a:rPr lang="zh-CN" altLang="en-US" sz="2800" b="1" dirty="0">
                  <a:solidFill>
                    <a:srgbClr val="000000"/>
                  </a:solidFill>
                </a:rPr>
                <a:t>传递、分</a:t>
              </a:r>
            </a:p>
            <a:p>
              <a:pPr algn="ctr">
                <a:spcBef>
                  <a:spcPct val="2000"/>
                </a:spcBef>
              </a:pPr>
              <a:r>
                <a:rPr lang="zh-CN" altLang="en-US" sz="2800" b="1" dirty="0">
                  <a:solidFill>
                    <a:srgbClr val="000000"/>
                  </a:solidFill>
                </a:rPr>
                <a:t>配和控制电能的作用</a:t>
              </a:r>
            </a:p>
          </p:txBody>
        </p:sp>
        <p:sp>
          <p:nvSpPr>
            <p:cNvPr id="6193" name="AutoShape 49"/>
            <p:cNvSpPr>
              <a:spLocks/>
            </p:cNvSpPr>
            <p:nvPr/>
          </p:nvSpPr>
          <p:spPr bwMode="auto">
            <a:xfrm rot="-5400000">
              <a:off x="4323962" y="3219450"/>
              <a:ext cx="381000" cy="2438400"/>
            </a:xfrm>
            <a:prstGeom prst="leftBrace">
              <a:avLst>
                <a:gd name="adj1" fmla="val 53333"/>
                <a:gd name="adj2" fmla="val 50000"/>
              </a:avLst>
            </a:prstGeom>
            <a:noFill/>
            <a:ln w="38100">
              <a:solidFill>
                <a:srgbClr val="003399"/>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grpSp>
      <p:sp>
        <p:nvSpPr>
          <p:cNvPr id="21" name="Rectangle 3"/>
          <p:cNvSpPr>
            <a:spLocks noChangeArrowheads="1"/>
          </p:cNvSpPr>
          <p:nvPr/>
        </p:nvSpPr>
        <p:spPr bwMode="auto">
          <a:xfrm>
            <a:off x="553576" y="916292"/>
            <a:ext cx="2436886" cy="523220"/>
          </a:xfrm>
          <a:prstGeom prst="rect">
            <a:avLst/>
          </a:prstGeom>
          <a:noFill/>
          <a:ln w="9525">
            <a:noFill/>
            <a:miter lim="800000"/>
            <a:headEnd/>
            <a:tailEnd/>
          </a:ln>
          <a:effectLst/>
        </p:spPr>
        <p:txBody>
          <a:bodyPr wrap="none">
            <a:spAutoFit/>
          </a:bodyPr>
          <a:lstStyle/>
          <a:p>
            <a:pPr fontAlgn="base">
              <a:spcBef>
                <a:spcPct val="0"/>
              </a:spcBef>
              <a:spcAft>
                <a:spcPct val="0"/>
              </a:spcAft>
              <a:defRPr/>
            </a:pPr>
            <a:r>
              <a:rPr kumimoji="1" lang="en-US" altLang="zh-CN" sz="2800" b="1" dirty="0" smtClean="0">
                <a:solidFill>
                  <a:srgbClr val="CC0000"/>
                </a:solidFill>
                <a:effectLst>
                  <a:outerShdw blurRad="38100" dist="38100" dir="2700000" algn="tl">
                    <a:srgbClr val="C0C0C0"/>
                  </a:outerShdw>
                </a:effectLst>
                <a:latin typeface="Times New Roman" pitchFamily="18" charset="0"/>
              </a:rPr>
              <a:t>  2.</a:t>
            </a:r>
            <a:r>
              <a:rPr kumimoji="1" lang="zh-CN" altLang="en-US" sz="2800" b="1" dirty="0" smtClean="0">
                <a:solidFill>
                  <a:srgbClr val="CC0000"/>
                </a:solidFill>
                <a:effectLst>
                  <a:outerShdw blurRad="38100" dist="38100" dir="2700000" algn="tl">
                    <a:srgbClr val="C0C0C0"/>
                  </a:outerShdw>
                </a:effectLst>
                <a:latin typeface="Times New Roman" pitchFamily="18" charset="0"/>
              </a:rPr>
              <a:t>电路的作用</a:t>
            </a:r>
            <a:endParaRPr kumimoji="1" lang="zh-CN" altLang="en-US" sz="2800" b="1" dirty="0">
              <a:solidFill>
                <a:srgbClr val="CC0000"/>
              </a:solidFill>
              <a:effectLst>
                <a:outerShdw blurRad="38100" dist="38100" dir="2700000" algn="tl">
                  <a:srgbClr val="C0C0C0"/>
                </a:outerShdw>
              </a:effectLst>
              <a:latin typeface="Times New Roman" pitchFamily="18" charset="0"/>
            </a:endParaRPr>
          </a:p>
        </p:txBody>
      </p:sp>
      <p:grpSp>
        <p:nvGrpSpPr>
          <p:cNvPr id="3" name="组合 2"/>
          <p:cNvGrpSpPr/>
          <p:nvPr/>
        </p:nvGrpSpPr>
        <p:grpSpPr>
          <a:xfrm>
            <a:off x="755576" y="2962275"/>
            <a:ext cx="7568886" cy="3250332"/>
            <a:chOff x="755576" y="2962275"/>
            <a:chExt cx="7568886" cy="3250332"/>
          </a:xfrm>
        </p:grpSpPr>
        <p:grpSp>
          <p:nvGrpSpPr>
            <p:cNvPr id="6181" name="Group 37"/>
            <p:cNvGrpSpPr>
              <a:grpSpLocks/>
            </p:cNvGrpSpPr>
            <p:nvPr/>
          </p:nvGrpSpPr>
          <p:grpSpPr bwMode="auto">
            <a:xfrm>
              <a:off x="842575" y="2962275"/>
              <a:ext cx="7481887" cy="1590675"/>
              <a:chOff x="626" y="1584"/>
              <a:chExt cx="4558" cy="1002"/>
            </a:xfrm>
          </p:grpSpPr>
          <p:sp>
            <p:nvSpPr>
              <p:cNvPr id="6182" name="Oval 38"/>
              <p:cNvSpPr>
                <a:spLocks noChangeArrowheads="1"/>
              </p:cNvSpPr>
              <p:nvPr/>
            </p:nvSpPr>
            <p:spPr bwMode="auto">
              <a:xfrm>
                <a:off x="672" y="1824"/>
                <a:ext cx="576" cy="576"/>
              </a:xfrm>
              <a:prstGeom prst="ellipse">
                <a:avLst/>
              </a:prstGeom>
              <a:noFill/>
              <a:ln w="38100">
                <a:solidFill>
                  <a:srgbClr val="000000"/>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6183" name="Text Box 39"/>
              <p:cNvSpPr txBox="1">
                <a:spLocks noChangeArrowheads="1"/>
              </p:cNvSpPr>
              <p:nvPr/>
            </p:nvSpPr>
            <p:spPr bwMode="auto">
              <a:xfrm>
                <a:off x="626" y="1968"/>
                <a:ext cx="688" cy="2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algn="ctr"/>
                <a:r>
                  <a:rPr lang="zh-CN" altLang="en-US" b="1" dirty="0">
                    <a:solidFill>
                      <a:srgbClr val="003399"/>
                    </a:solidFill>
                  </a:rPr>
                  <a:t>发电机</a:t>
                </a:r>
              </a:p>
            </p:txBody>
          </p:sp>
          <p:sp>
            <p:nvSpPr>
              <p:cNvPr id="6184" name="Text Box 40"/>
              <p:cNvSpPr txBox="1">
                <a:spLocks noChangeArrowheads="1"/>
              </p:cNvSpPr>
              <p:nvPr/>
            </p:nvSpPr>
            <p:spPr bwMode="auto">
              <a:xfrm>
                <a:off x="1525" y="1824"/>
                <a:ext cx="875" cy="542"/>
              </a:xfrm>
              <a:prstGeom prst="rect">
                <a:avLst/>
              </a:prstGeom>
              <a:noFill/>
              <a:ln w="38100">
                <a:solidFill>
                  <a:schemeClr val="tx1"/>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algn="ctr"/>
                <a:r>
                  <a:rPr lang="zh-CN" altLang="en-US" b="1" dirty="0">
                    <a:solidFill>
                      <a:srgbClr val="CC0000"/>
                    </a:solidFill>
                  </a:rPr>
                  <a:t>升压</a:t>
                </a:r>
              </a:p>
              <a:p>
                <a:pPr algn="ctr"/>
                <a:r>
                  <a:rPr lang="zh-CN" altLang="en-US" b="1" dirty="0">
                    <a:solidFill>
                      <a:srgbClr val="CC0000"/>
                    </a:solidFill>
                  </a:rPr>
                  <a:t>变压器</a:t>
                </a:r>
              </a:p>
            </p:txBody>
          </p:sp>
          <p:sp>
            <p:nvSpPr>
              <p:cNvPr id="6185" name="Text Box 41"/>
              <p:cNvSpPr txBox="1">
                <a:spLocks noChangeArrowheads="1"/>
              </p:cNvSpPr>
              <p:nvPr/>
            </p:nvSpPr>
            <p:spPr bwMode="auto">
              <a:xfrm>
                <a:off x="3349" y="1824"/>
                <a:ext cx="875" cy="542"/>
              </a:xfrm>
              <a:prstGeom prst="rect">
                <a:avLst/>
              </a:prstGeom>
              <a:noFill/>
              <a:ln w="38100">
                <a:solidFill>
                  <a:schemeClr val="tx1"/>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algn="ctr"/>
                <a:r>
                  <a:rPr lang="zh-CN" altLang="en-US" b="1">
                    <a:solidFill>
                      <a:srgbClr val="CC0000"/>
                    </a:solidFill>
                  </a:rPr>
                  <a:t>降压</a:t>
                </a:r>
              </a:p>
              <a:p>
                <a:pPr algn="ctr"/>
                <a:r>
                  <a:rPr lang="zh-CN" altLang="en-US" b="1">
                    <a:solidFill>
                      <a:srgbClr val="CC0000"/>
                    </a:solidFill>
                  </a:rPr>
                  <a:t>变压器</a:t>
                </a:r>
              </a:p>
            </p:txBody>
          </p:sp>
          <p:sp>
            <p:nvSpPr>
              <p:cNvPr id="6186" name="Text Box 42"/>
              <p:cNvSpPr txBox="1">
                <a:spLocks noChangeArrowheads="1"/>
              </p:cNvSpPr>
              <p:nvPr/>
            </p:nvSpPr>
            <p:spPr bwMode="auto">
              <a:xfrm>
                <a:off x="4464" y="1584"/>
                <a:ext cx="720" cy="1002"/>
              </a:xfrm>
              <a:prstGeom prst="rect">
                <a:avLst/>
              </a:prstGeom>
              <a:noFill/>
              <a:ln w="38100">
                <a:solidFill>
                  <a:schemeClr val="tx1"/>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algn="ctr"/>
                <a:r>
                  <a:rPr lang="zh-CN" altLang="en-US" b="1" dirty="0">
                    <a:solidFill>
                      <a:srgbClr val="003399"/>
                    </a:solidFill>
                  </a:rPr>
                  <a:t>电灯</a:t>
                </a:r>
              </a:p>
              <a:p>
                <a:pPr algn="ctr"/>
                <a:r>
                  <a:rPr lang="zh-CN" altLang="en-US" b="1" dirty="0">
                    <a:solidFill>
                      <a:srgbClr val="003399"/>
                    </a:solidFill>
                  </a:rPr>
                  <a:t>电动机电炉</a:t>
                </a:r>
              </a:p>
              <a:p>
                <a:pPr algn="ctr"/>
                <a:r>
                  <a:rPr lang="en-US" altLang="zh-CN" b="1" dirty="0">
                    <a:solidFill>
                      <a:srgbClr val="003399"/>
                    </a:solidFill>
                  </a:rPr>
                  <a:t>...</a:t>
                </a:r>
              </a:p>
            </p:txBody>
          </p:sp>
          <p:sp>
            <p:nvSpPr>
              <p:cNvPr id="6187" name="Line 43"/>
              <p:cNvSpPr>
                <a:spLocks noChangeShapeType="1"/>
              </p:cNvSpPr>
              <p:nvPr/>
            </p:nvSpPr>
            <p:spPr bwMode="auto">
              <a:xfrm>
                <a:off x="1248" y="2112"/>
                <a:ext cx="288"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6188" name="Line 44"/>
              <p:cNvSpPr>
                <a:spLocks noChangeShapeType="1"/>
              </p:cNvSpPr>
              <p:nvPr/>
            </p:nvSpPr>
            <p:spPr bwMode="auto">
              <a:xfrm>
                <a:off x="2400" y="2112"/>
                <a:ext cx="240"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6189" name="Line 45"/>
              <p:cNvSpPr>
                <a:spLocks noChangeShapeType="1"/>
              </p:cNvSpPr>
              <p:nvPr/>
            </p:nvSpPr>
            <p:spPr bwMode="auto">
              <a:xfrm>
                <a:off x="3120" y="2112"/>
                <a:ext cx="240"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6190" name="Line 46"/>
              <p:cNvSpPr>
                <a:spLocks noChangeShapeType="1"/>
              </p:cNvSpPr>
              <p:nvPr/>
            </p:nvSpPr>
            <p:spPr bwMode="auto">
              <a:xfrm>
                <a:off x="2688" y="2112"/>
                <a:ext cx="432" cy="0"/>
              </a:xfrm>
              <a:prstGeom prst="line">
                <a:avLst/>
              </a:prstGeom>
              <a:noFill/>
              <a:ln w="38100">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6191" name="Line 47"/>
              <p:cNvSpPr>
                <a:spLocks noChangeShapeType="1"/>
              </p:cNvSpPr>
              <p:nvPr/>
            </p:nvSpPr>
            <p:spPr bwMode="auto">
              <a:xfrm>
                <a:off x="4224" y="2112"/>
                <a:ext cx="240"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6192" name="Text Box 48"/>
              <p:cNvSpPr txBox="1">
                <a:spLocks noChangeArrowheads="1"/>
              </p:cNvSpPr>
              <p:nvPr/>
            </p:nvSpPr>
            <p:spPr bwMode="auto">
              <a:xfrm>
                <a:off x="2532" y="1824"/>
                <a:ext cx="672" cy="2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spAutoFit/>
              </a:bodyPr>
              <a:lstStyle/>
              <a:p>
                <a:pPr algn="ctr"/>
                <a:r>
                  <a:rPr lang="zh-CN" altLang="en-US" b="1"/>
                  <a:t>输电线</a:t>
                </a:r>
              </a:p>
            </p:txBody>
          </p:sp>
        </p:grpSp>
        <p:sp>
          <p:nvSpPr>
            <p:cNvPr id="2" name="TextBox 1"/>
            <p:cNvSpPr txBox="1"/>
            <p:nvPr/>
          </p:nvSpPr>
          <p:spPr>
            <a:xfrm>
              <a:off x="755576" y="4273615"/>
              <a:ext cx="2160240" cy="1938992"/>
            </a:xfrm>
            <a:prstGeom prst="rect">
              <a:avLst/>
            </a:prstGeom>
            <a:noFill/>
          </p:spPr>
          <p:txBody>
            <a:bodyPr wrap="square" rtlCol="0">
              <a:spAutoFit/>
            </a:bodyPr>
            <a:lstStyle/>
            <a:p>
              <a:r>
                <a:rPr lang="en-US" altLang="zh-CN" sz="2400" dirty="0" smtClean="0">
                  <a:solidFill>
                    <a:srgbClr val="FF0000"/>
                  </a:solidFill>
                </a:rPr>
                <a:t> </a:t>
              </a:r>
              <a:r>
                <a:rPr lang="zh-CN" altLang="en-US" sz="2400" b="1" dirty="0" smtClean="0">
                  <a:solidFill>
                    <a:srgbClr val="FF0000"/>
                  </a:solidFill>
                </a:rPr>
                <a:t>（</a:t>
              </a:r>
              <a:r>
                <a:rPr lang="en-US" altLang="zh-CN" sz="2400" b="1" dirty="0" smtClean="0">
                  <a:solidFill>
                    <a:srgbClr val="FF0000"/>
                  </a:solidFill>
                </a:rPr>
                <a:t>a</a:t>
              </a:r>
              <a:r>
                <a:rPr lang="zh-CN" altLang="en-US" sz="2400" b="1" dirty="0" smtClean="0">
                  <a:solidFill>
                    <a:srgbClr val="FF0000"/>
                  </a:solidFill>
                </a:rPr>
                <a:t>）</a:t>
              </a:r>
              <a:r>
                <a:rPr lang="zh-CN" altLang="zh-CN" sz="2400" b="1" dirty="0" smtClean="0">
                  <a:solidFill>
                    <a:srgbClr val="FF0000"/>
                  </a:solidFill>
                </a:rPr>
                <a:t>实现</a:t>
              </a:r>
              <a:r>
                <a:rPr lang="zh-CN" altLang="zh-CN" sz="2400" b="1" dirty="0">
                  <a:solidFill>
                    <a:srgbClr val="FF0000"/>
                  </a:solidFill>
                </a:rPr>
                <a:t>电能的传输、分配与转换，比如电力系统传、输、配电</a:t>
              </a:r>
              <a:endParaRPr lang="zh-CN" altLang="en-US" sz="2400" b="1" dirty="0">
                <a:solidFill>
                  <a:srgbClr val="FF0000"/>
                </a:solidFill>
              </a:endParaRPr>
            </a:p>
          </p:txBody>
        </p:sp>
      </p:grpSp>
    </p:spTree>
    <p:extLst>
      <p:ext uri="{BB962C8B-B14F-4D97-AF65-F5344CB8AC3E}">
        <p14:creationId xmlns:p14="http://schemas.microsoft.com/office/powerpoint/2010/main" xmlns="" val="522792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animBg="1"/>
      <p:bldP spid="6149" grpId="0" animBg="1"/>
      <p:bldP spid="2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4F267FD9-BB6E-4937-A2CB-2D8803BBA62E}" type="datetime1">
              <a:rPr lang="zh-CN" altLang="en-US" smtClean="0">
                <a:solidFill>
                  <a:prstClr val="black">
                    <a:tint val="75000"/>
                  </a:prstClr>
                </a:solidFill>
              </a:rPr>
              <a:pPr>
                <a:defRPr/>
              </a:pPr>
              <a:t>2018/5/29</a:t>
            </a:fld>
            <a:endParaRPr lang="en-US" dirty="0">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158D813D-5EB4-4279-B09C-477A10D42AE0}" type="slidenum">
              <a:rPr lang="en-US" smtClean="0">
                <a:solidFill>
                  <a:prstClr val="black">
                    <a:tint val="75000"/>
                  </a:prstClr>
                </a:solidFill>
              </a:rPr>
              <a:pPr>
                <a:defRPr/>
              </a:pPr>
              <a:t>40</a:t>
            </a:fld>
            <a:endParaRPr lang="en-US">
              <a:solidFill>
                <a:prstClr val="black">
                  <a:tint val="75000"/>
                </a:prstClr>
              </a:solidFill>
            </a:endParaRPr>
          </a:p>
        </p:txBody>
      </p:sp>
      <p:sp>
        <p:nvSpPr>
          <p:cNvPr id="5" name="Text Box 2"/>
          <p:cNvSpPr txBox="1">
            <a:spLocks noChangeArrowheads="1"/>
          </p:cNvSpPr>
          <p:nvPr/>
        </p:nvSpPr>
        <p:spPr bwMode="auto">
          <a:xfrm>
            <a:off x="179512" y="836712"/>
            <a:ext cx="2919412" cy="584775"/>
          </a:xfrm>
          <a:prstGeom prst="rect">
            <a:avLst/>
          </a:prstGeom>
          <a:noFill/>
          <a:ln w="9525">
            <a:noFill/>
            <a:miter lim="800000"/>
            <a:headEnd/>
            <a:tailEnd/>
          </a:ln>
          <a:effectLst/>
        </p:spPr>
        <p:txBody>
          <a:bodyPr>
            <a:spAutoFit/>
          </a:bodyPr>
          <a:lstStyle/>
          <a:p>
            <a:pPr algn="ctr" fontAlgn="base">
              <a:spcBef>
                <a:spcPct val="0"/>
              </a:spcBef>
              <a:spcAft>
                <a:spcPct val="0"/>
              </a:spcAft>
              <a:defRPr/>
            </a:pPr>
            <a:r>
              <a:rPr kumimoji="1" lang="en-US" altLang="zh-CN" sz="3200" b="1" dirty="0" smtClean="0">
                <a:solidFill>
                  <a:srgbClr val="000099"/>
                </a:solidFill>
                <a:effectLst>
                  <a:outerShdw blurRad="38100" dist="38100" dir="2700000" algn="tl">
                    <a:srgbClr val="C0C0C0"/>
                  </a:outerShdw>
                </a:effectLst>
                <a:latin typeface="Times New Roman" pitchFamily="18" charset="0"/>
              </a:rPr>
              <a:t>1.4.2 </a:t>
            </a:r>
            <a:r>
              <a:rPr kumimoji="1" lang="zh-CN" altLang="en-US" sz="3200" b="1" dirty="0" smtClean="0">
                <a:solidFill>
                  <a:srgbClr val="000099"/>
                </a:solidFill>
                <a:effectLst>
                  <a:outerShdw blurRad="38100" dist="38100" dir="2700000" algn="tl">
                    <a:srgbClr val="C0C0C0"/>
                  </a:outerShdw>
                </a:effectLst>
                <a:latin typeface="Times New Roman" pitchFamily="18" charset="0"/>
              </a:rPr>
              <a:t>电流源</a:t>
            </a:r>
            <a:endParaRPr kumimoji="1" lang="zh-CN" altLang="en-US" sz="3200" b="1" dirty="0">
              <a:solidFill>
                <a:srgbClr val="000099"/>
              </a:solidFill>
              <a:effectLst>
                <a:outerShdw blurRad="38100" dist="38100" dir="2700000" algn="tl">
                  <a:srgbClr val="C0C0C0"/>
                </a:outerShdw>
              </a:effectLst>
              <a:latin typeface="Times New Roman" pitchFamily="18" charset="0"/>
            </a:endParaRPr>
          </a:p>
        </p:txBody>
      </p:sp>
      <p:sp>
        <p:nvSpPr>
          <p:cNvPr id="6" name="矩形 5"/>
          <p:cNvSpPr/>
          <p:nvPr/>
        </p:nvSpPr>
        <p:spPr>
          <a:xfrm>
            <a:off x="393103" y="3501009"/>
            <a:ext cx="8079556" cy="1384995"/>
          </a:xfrm>
          <a:prstGeom prst="rect">
            <a:avLst/>
          </a:prstGeom>
        </p:spPr>
        <p:txBody>
          <a:bodyPr wrap="square">
            <a:spAutoFit/>
          </a:bodyPr>
          <a:lstStyle/>
          <a:p>
            <a:r>
              <a:rPr lang="en-US" altLang="zh-CN" sz="2800" dirty="0" smtClean="0"/>
              <a:t>     </a:t>
            </a:r>
            <a:r>
              <a:rPr lang="zh-CN" altLang="en-US" sz="2800" dirty="0" smtClean="0"/>
              <a:t>可以看成</a:t>
            </a:r>
            <a:r>
              <a:rPr lang="zh-CN" altLang="zh-CN" sz="2800" dirty="0" smtClean="0"/>
              <a:t>由</a:t>
            </a:r>
            <a:r>
              <a:rPr lang="zh-CN" altLang="zh-CN" sz="2800" dirty="0"/>
              <a:t>一恒定电流为</a:t>
            </a:r>
            <a:r>
              <a:rPr lang="en-US" altLang="zh-CN" sz="2800" i="1" dirty="0"/>
              <a:t>I</a:t>
            </a:r>
            <a:r>
              <a:rPr lang="en-US" altLang="zh-CN" sz="2800" baseline="-25000" dirty="0"/>
              <a:t>S</a:t>
            </a:r>
            <a:r>
              <a:rPr lang="zh-CN" altLang="zh-CN" sz="2800" dirty="0"/>
              <a:t>的理想电流源与一个内电阻并联组合而成的电源，这就是实际电源的另一种电路模型，简称为</a:t>
            </a:r>
            <a:r>
              <a:rPr lang="zh-CN" altLang="zh-CN" sz="2800" b="1" dirty="0"/>
              <a:t>电流源</a:t>
            </a:r>
            <a:r>
              <a:rPr lang="zh-CN" altLang="zh-CN" sz="2800" dirty="0" smtClean="0"/>
              <a:t>。</a:t>
            </a:r>
            <a:r>
              <a:rPr lang="en-US" altLang="zh-CN" sz="2800" dirty="0" smtClean="0"/>
              <a:t>    </a:t>
            </a:r>
            <a:r>
              <a:rPr lang="zh-CN" altLang="zh-CN" sz="2800" dirty="0" smtClean="0"/>
              <a:t>电源</a:t>
            </a:r>
            <a:r>
              <a:rPr lang="zh-CN" altLang="zh-CN" sz="2800" dirty="0"/>
              <a:t>的短路电流</a:t>
            </a:r>
            <a:endParaRPr lang="zh-CN" altLang="en-US" sz="2800"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p:cNvGraphicFramePr>
          <p:nvPr>
            <p:extLst>
              <p:ext uri="{D42A27DB-BD31-4B8C-83A1-F6EECF244321}">
                <p14:modId xmlns:p14="http://schemas.microsoft.com/office/powerpoint/2010/main" xmlns="" val="3898371678"/>
              </p:ext>
            </p:extLst>
          </p:nvPr>
        </p:nvGraphicFramePr>
        <p:xfrm>
          <a:off x="539552" y="1628800"/>
          <a:ext cx="1999242" cy="1731246"/>
        </p:xfrm>
        <a:graphic>
          <a:graphicData uri="http://schemas.openxmlformats.org/presentationml/2006/ole">
            <p:oleObj spid="_x0000_s45217" name="Visio" r:id="rId3" imgW="1045751" imgH="1152886" progId="Visio.Drawing.11">
              <p:embed/>
            </p:oleObj>
          </a:graphicData>
        </a:graphic>
      </p:graphicFrame>
      <p:sp>
        <p:nvSpPr>
          <p:cNvPr id="9" name="右箭头 8"/>
          <p:cNvSpPr/>
          <p:nvPr/>
        </p:nvSpPr>
        <p:spPr>
          <a:xfrm>
            <a:off x="2723074" y="2204864"/>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xmlns="" val="1403076746"/>
              </p:ext>
            </p:extLst>
          </p:nvPr>
        </p:nvGraphicFramePr>
        <p:xfrm>
          <a:off x="4134370" y="1268760"/>
          <a:ext cx="3611563" cy="1630362"/>
        </p:xfrm>
        <a:graphic>
          <a:graphicData uri="http://schemas.openxmlformats.org/presentationml/2006/ole">
            <p:oleObj spid="_x0000_s45218" name="Equation" r:id="rId4" imgW="1460160" imgH="888840" progId="Equation.DSMT4">
              <p:embed/>
            </p:oleObj>
          </a:graphicData>
        </a:graphic>
      </p:graphicFrame>
      <p:sp>
        <p:nvSpPr>
          <p:cNvPr id="13" name="右弧形箭头 12"/>
          <p:cNvSpPr/>
          <p:nvPr/>
        </p:nvSpPr>
        <p:spPr>
          <a:xfrm>
            <a:off x="5508104" y="2825759"/>
            <a:ext cx="432048" cy="67525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aphicFrame>
        <p:nvGraphicFramePr>
          <p:cNvPr id="14" name="对象 13"/>
          <p:cNvGraphicFramePr>
            <a:graphicFrameLocks noChangeAspect="1"/>
          </p:cNvGraphicFramePr>
          <p:nvPr>
            <p:extLst>
              <p:ext uri="{D42A27DB-BD31-4B8C-83A1-F6EECF244321}">
                <p14:modId xmlns:p14="http://schemas.microsoft.com/office/powerpoint/2010/main" xmlns="" val="901669681"/>
              </p:ext>
            </p:extLst>
          </p:nvPr>
        </p:nvGraphicFramePr>
        <p:xfrm>
          <a:off x="5319985" y="4466904"/>
          <a:ext cx="376237" cy="419100"/>
        </p:xfrm>
        <a:graphic>
          <a:graphicData uri="http://schemas.openxmlformats.org/presentationml/2006/ole">
            <p:oleObj spid="_x0000_s45219" name="Equation" r:id="rId5" imgW="152280" imgH="228600" progId="Equation.DSMT4">
              <p:embed/>
            </p:oleObj>
          </a:graphicData>
        </a:graphic>
      </p:graphicFrame>
      <p:sp>
        <p:nvSpPr>
          <p:cNvPr id="15"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 name="对象 15"/>
          <p:cNvGraphicFramePr>
            <a:graphicFrameLocks/>
          </p:cNvGraphicFramePr>
          <p:nvPr>
            <p:extLst>
              <p:ext uri="{D42A27DB-BD31-4B8C-83A1-F6EECF244321}">
                <p14:modId xmlns:p14="http://schemas.microsoft.com/office/powerpoint/2010/main" xmlns="" val="293939325"/>
              </p:ext>
            </p:extLst>
          </p:nvPr>
        </p:nvGraphicFramePr>
        <p:xfrm>
          <a:off x="2646632" y="4907100"/>
          <a:ext cx="2811805" cy="1567333"/>
        </p:xfrm>
        <a:graphic>
          <a:graphicData uri="http://schemas.openxmlformats.org/presentationml/2006/ole">
            <p:oleObj spid="_x0000_s45220" name="Visio" r:id="rId6" imgW="759884" imgH="868376" progId="Visio.Drawing.11">
              <p:embed/>
            </p:oleObj>
          </a:graphicData>
        </a:graphic>
      </p:graphicFrame>
    </p:spTree>
    <p:extLst>
      <p:ext uri="{BB962C8B-B14F-4D97-AF65-F5344CB8AC3E}">
        <p14:creationId xmlns:p14="http://schemas.microsoft.com/office/powerpoint/2010/main" xmlns="" val="1964144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10"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500"/>
                                        <p:tgtEl>
                                          <p:spTgt spid="16"/>
                                        </p:tgtEl>
                                      </p:cBhvr>
                                    </p:animEffect>
                                  </p:childTnLst>
                                </p:cTn>
                              </p:par>
                              <p:par>
                                <p:cTn id="30" presetID="10" presetClass="entr" presetSubtype="0" fill="hold"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p:bldP spid="9" grpId="0" animBg="1"/>
      <p:bldP spid="1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4F267FD9-BB6E-4937-A2CB-2D8803BBA62E}" type="datetime1">
              <a:rPr lang="zh-CN" altLang="en-US" smtClean="0">
                <a:solidFill>
                  <a:prstClr val="black">
                    <a:tint val="75000"/>
                  </a:prstClr>
                </a:solidFill>
              </a:rPr>
              <a:pPr>
                <a:defRPr/>
              </a:pPr>
              <a:t>2018/5/29</a:t>
            </a:fld>
            <a:endParaRPr lang="en-US" dirty="0">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158D813D-5EB4-4279-B09C-477A10D42AE0}" type="slidenum">
              <a:rPr lang="en-US" smtClean="0">
                <a:solidFill>
                  <a:prstClr val="black">
                    <a:tint val="75000"/>
                  </a:prstClr>
                </a:solidFill>
              </a:rPr>
              <a:pPr>
                <a:defRPr/>
              </a:pPr>
              <a:t>41</a:t>
            </a:fld>
            <a:endParaRPr lang="en-US">
              <a:solidFill>
                <a:prstClr val="black">
                  <a:tint val="75000"/>
                </a:prstClr>
              </a:solidFill>
            </a:endParaRPr>
          </a:p>
        </p:txBody>
      </p:sp>
      <p:sp>
        <p:nvSpPr>
          <p:cNvPr id="6" name="Rectangle 3"/>
          <p:cNvSpPr>
            <a:spLocks noChangeArrowheads="1"/>
          </p:cNvSpPr>
          <p:nvPr/>
        </p:nvSpPr>
        <p:spPr bwMode="auto">
          <a:xfrm>
            <a:off x="395536" y="908720"/>
            <a:ext cx="7056784" cy="523220"/>
          </a:xfrm>
          <a:prstGeom prst="rect">
            <a:avLst/>
          </a:prstGeom>
          <a:noFill/>
          <a:ln w="9525">
            <a:noFill/>
            <a:miter lim="800000"/>
            <a:headEnd/>
            <a:tailEnd/>
          </a:ln>
          <a:effectLst/>
        </p:spPr>
        <p:txBody>
          <a:bodyPr wrap="square">
            <a:spAutoFit/>
          </a:bodyPr>
          <a:lstStyle/>
          <a:p>
            <a:pPr fontAlgn="base">
              <a:spcBef>
                <a:spcPct val="0"/>
              </a:spcBef>
              <a:spcAft>
                <a:spcPct val="0"/>
              </a:spcAft>
              <a:defRPr/>
            </a:pPr>
            <a:r>
              <a:rPr kumimoji="1" lang="en-US" altLang="zh-CN" sz="2800" b="1" dirty="0" smtClean="0">
                <a:solidFill>
                  <a:srgbClr val="CC0000"/>
                </a:solidFill>
                <a:effectLst>
                  <a:outerShdw blurRad="38100" dist="38100" dir="2700000" algn="tl">
                    <a:srgbClr val="C0C0C0"/>
                  </a:outerShdw>
                </a:effectLst>
                <a:latin typeface="Times New Roman" pitchFamily="18" charset="0"/>
              </a:rPr>
              <a:t>1.</a:t>
            </a:r>
            <a:r>
              <a:rPr kumimoji="1" lang="zh-CN" altLang="en-US" sz="2800" b="1" dirty="0" smtClean="0">
                <a:solidFill>
                  <a:srgbClr val="CC0000"/>
                </a:solidFill>
                <a:effectLst>
                  <a:outerShdw blurRad="38100" dist="38100" dir="2700000" algn="tl">
                    <a:srgbClr val="C0C0C0"/>
                  </a:outerShdw>
                </a:effectLst>
                <a:latin typeface="Times New Roman" pitchFamily="18" charset="0"/>
              </a:rPr>
              <a:t>电流源的有载工作状态</a:t>
            </a:r>
            <a:endParaRPr kumimoji="1" lang="zh-CN" altLang="en-US" sz="2800" b="1" dirty="0">
              <a:solidFill>
                <a:srgbClr val="CC0000"/>
              </a:solidFill>
              <a:effectLst>
                <a:outerShdw blurRad="38100" dist="38100" dir="2700000" algn="tl">
                  <a:srgbClr val="C0C0C0"/>
                </a:outerShdw>
              </a:effectLst>
              <a:latin typeface="Times New Roman" pitchFamily="18" charset="0"/>
            </a:endParaRPr>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8" name="组合 27"/>
          <p:cNvGrpSpPr/>
          <p:nvPr/>
        </p:nvGrpSpPr>
        <p:grpSpPr>
          <a:xfrm>
            <a:off x="827584" y="490948"/>
            <a:ext cx="7848872" cy="2013688"/>
            <a:chOff x="827584" y="490948"/>
            <a:chExt cx="7848872" cy="2013688"/>
          </a:xfrm>
        </p:grpSpPr>
        <p:graphicFrame>
          <p:nvGraphicFramePr>
            <p:cNvPr id="8" name="对象 7"/>
            <p:cNvGraphicFramePr>
              <a:graphicFrameLocks/>
            </p:cNvGraphicFramePr>
            <p:nvPr>
              <p:extLst>
                <p:ext uri="{D42A27DB-BD31-4B8C-83A1-F6EECF244321}">
                  <p14:modId xmlns:p14="http://schemas.microsoft.com/office/powerpoint/2010/main" xmlns="" val="3651854796"/>
                </p:ext>
              </p:extLst>
            </p:nvPr>
          </p:nvGraphicFramePr>
          <p:xfrm>
            <a:off x="5724128" y="490948"/>
            <a:ext cx="2952328" cy="2013688"/>
          </p:xfrm>
          <a:graphic>
            <a:graphicData uri="http://schemas.openxmlformats.org/presentationml/2006/ole">
              <p:oleObj spid="_x0000_s46397" name="Visio" r:id="rId3" imgW="1010389" imgH="1180150" progId="Visio.Drawing.11">
                <p:embed/>
              </p:oleObj>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xmlns="" val="1508228860"/>
                </p:ext>
              </p:extLst>
            </p:nvPr>
          </p:nvGraphicFramePr>
          <p:xfrm>
            <a:off x="827584" y="1744643"/>
            <a:ext cx="2304256" cy="536059"/>
          </p:xfrm>
          <a:graphic>
            <a:graphicData uri="http://schemas.openxmlformats.org/presentationml/2006/ole">
              <p:oleObj spid="_x0000_s46398" name="Equation" r:id="rId4" imgW="914400" imgH="241200" progId="Equation.DSMT4">
                <p:embed/>
              </p:oleObj>
            </a:graphicData>
          </a:graphic>
        </p:graphicFrame>
      </p:grpSp>
      <p:sp>
        <p:nvSpPr>
          <p:cNvPr id="11"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组合 1"/>
          <p:cNvGrpSpPr/>
          <p:nvPr/>
        </p:nvGrpSpPr>
        <p:grpSpPr>
          <a:xfrm>
            <a:off x="976265" y="2112548"/>
            <a:ext cx="1872208" cy="1183641"/>
            <a:chOff x="976265" y="2112548"/>
            <a:chExt cx="1872208" cy="1183641"/>
          </a:xfrm>
        </p:grpSpPr>
        <p:graphicFrame>
          <p:nvGraphicFramePr>
            <p:cNvPr id="12" name="对象 11"/>
            <p:cNvGraphicFramePr>
              <a:graphicFrameLocks noChangeAspect="1"/>
            </p:cNvGraphicFramePr>
            <p:nvPr>
              <p:extLst>
                <p:ext uri="{D42A27DB-BD31-4B8C-83A1-F6EECF244321}">
                  <p14:modId xmlns:p14="http://schemas.microsoft.com/office/powerpoint/2010/main" xmlns="" val="1244067208"/>
                </p:ext>
              </p:extLst>
            </p:nvPr>
          </p:nvGraphicFramePr>
          <p:xfrm>
            <a:off x="976265" y="2436381"/>
            <a:ext cx="1872208" cy="859808"/>
          </p:xfrm>
          <a:graphic>
            <a:graphicData uri="http://schemas.openxmlformats.org/presentationml/2006/ole">
              <p:oleObj spid="_x0000_s46399" name="Equation" r:id="rId5" imgW="711000" imgH="431640" progId="Equation.DSMT4">
                <p:embed/>
              </p:oleObj>
            </a:graphicData>
          </a:graphic>
        </p:graphicFrame>
        <p:sp>
          <p:nvSpPr>
            <p:cNvPr id="14" name="下箭头 13"/>
            <p:cNvSpPr/>
            <p:nvPr/>
          </p:nvSpPr>
          <p:spPr>
            <a:xfrm>
              <a:off x="1907704" y="2112548"/>
              <a:ext cx="242316"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0"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2"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3" name="组合 12"/>
          <p:cNvGrpSpPr/>
          <p:nvPr/>
        </p:nvGrpSpPr>
        <p:grpSpPr>
          <a:xfrm>
            <a:off x="3563888" y="2317922"/>
            <a:ext cx="4005944" cy="1903166"/>
            <a:chOff x="3563888" y="2317922"/>
            <a:chExt cx="4005944" cy="1903166"/>
          </a:xfrm>
        </p:grpSpPr>
        <p:sp>
          <p:nvSpPr>
            <p:cNvPr id="17" name="右大括号 16"/>
            <p:cNvSpPr/>
            <p:nvPr/>
          </p:nvSpPr>
          <p:spPr>
            <a:xfrm>
              <a:off x="3563888" y="2504636"/>
              <a:ext cx="515488" cy="127444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21" name="对象 20"/>
            <p:cNvGraphicFramePr>
              <a:graphicFrameLocks noChangeAspect="1"/>
            </p:cNvGraphicFramePr>
            <p:nvPr>
              <p:extLst>
                <p:ext uri="{D42A27DB-BD31-4B8C-83A1-F6EECF244321}">
                  <p14:modId xmlns:p14="http://schemas.microsoft.com/office/powerpoint/2010/main" xmlns="" val="2655975287"/>
                </p:ext>
              </p:extLst>
            </p:nvPr>
          </p:nvGraphicFramePr>
          <p:xfrm>
            <a:off x="4067943" y="2317922"/>
            <a:ext cx="1991171" cy="823933"/>
          </p:xfrm>
          <a:graphic>
            <a:graphicData uri="http://schemas.openxmlformats.org/presentationml/2006/ole">
              <p:oleObj spid="_x0000_s46400" name="Equation" r:id="rId6" imgW="863280" imgH="431640" progId="Equation.DSMT4">
                <p:embed/>
              </p:oleObj>
            </a:graphicData>
          </a:graphic>
        </p:graphicFrame>
        <p:graphicFrame>
          <p:nvGraphicFramePr>
            <p:cNvPr id="23" name="对象 22"/>
            <p:cNvGraphicFramePr>
              <a:graphicFrameLocks noChangeAspect="1"/>
            </p:cNvGraphicFramePr>
            <p:nvPr>
              <p:extLst>
                <p:ext uri="{D42A27DB-BD31-4B8C-83A1-F6EECF244321}">
                  <p14:modId xmlns:p14="http://schemas.microsoft.com/office/powerpoint/2010/main" xmlns="" val="640057798"/>
                </p:ext>
              </p:extLst>
            </p:nvPr>
          </p:nvGraphicFramePr>
          <p:xfrm>
            <a:off x="3995936" y="3284984"/>
            <a:ext cx="3573896" cy="936104"/>
          </p:xfrm>
          <a:graphic>
            <a:graphicData uri="http://schemas.openxmlformats.org/presentationml/2006/ole">
              <p:oleObj spid="_x0000_s46401" name="Equation" r:id="rId7" imgW="1346040" imgH="431640" progId="Equation.DSMT4">
                <p:embed/>
              </p:oleObj>
            </a:graphicData>
          </a:graphic>
        </p:graphicFrame>
      </p:grpSp>
      <p:sp>
        <p:nvSpPr>
          <p:cNvPr id="24" name="Rectangle 3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6"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9" name="组合 18"/>
          <p:cNvGrpSpPr/>
          <p:nvPr/>
        </p:nvGrpSpPr>
        <p:grpSpPr>
          <a:xfrm>
            <a:off x="4644008" y="4149080"/>
            <a:ext cx="4380216" cy="2232248"/>
            <a:chOff x="4644008" y="4149080"/>
            <a:chExt cx="4380216" cy="2232248"/>
          </a:xfrm>
        </p:grpSpPr>
        <p:graphicFrame>
          <p:nvGraphicFramePr>
            <p:cNvPr id="25" name="对象 24"/>
            <p:cNvGraphicFramePr>
              <a:graphicFrameLocks/>
            </p:cNvGraphicFramePr>
            <p:nvPr>
              <p:extLst>
                <p:ext uri="{D42A27DB-BD31-4B8C-83A1-F6EECF244321}">
                  <p14:modId xmlns:p14="http://schemas.microsoft.com/office/powerpoint/2010/main" xmlns="" val="1946757039"/>
                </p:ext>
              </p:extLst>
            </p:nvPr>
          </p:nvGraphicFramePr>
          <p:xfrm>
            <a:off x="4644008" y="4437112"/>
            <a:ext cx="3384376" cy="1944216"/>
          </p:xfrm>
          <a:graphic>
            <a:graphicData uri="http://schemas.openxmlformats.org/presentationml/2006/ole">
              <p:oleObj spid="_x0000_s46402" name="Visio" r:id="rId8" imgW="1287888" imgH="1056520" progId="Visio.Drawing.11">
                <p:embed/>
              </p:oleObj>
            </a:graphicData>
          </a:graphic>
        </p:graphicFrame>
        <p:sp>
          <p:nvSpPr>
            <p:cNvPr id="30" name="矩形 29"/>
            <p:cNvSpPr/>
            <p:nvPr/>
          </p:nvSpPr>
          <p:spPr>
            <a:xfrm>
              <a:off x="5880415" y="4266159"/>
              <a:ext cx="3143809" cy="369332"/>
            </a:xfrm>
            <a:prstGeom prst="rect">
              <a:avLst/>
            </a:prstGeom>
          </p:spPr>
          <p:txBody>
            <a:bodyPr wrap="none">
              <a:spAutoFit/>
            </a:bodyPr>
            <a:lstStyle/>
            <a:p>
              <a:r>
                <a:rPr lang="zh-CN" altLang="zh-CN" dirty="0" smtClean="0"/>
                <a:t>输出</a:t>
              </a:r>
              <a:r>
                <a:rPr lang="zh-CN" altLang="zh-CN" dirty="0"/>
                <a:t>电流与负载电阻</a:t>
              </a:r>
              <a:r>
                <a:rPr lang="en-US" altLang="zh-CN" i="1" dirty="0"/>
                <a:t>R</a:t>
              </a:r>
              <a:r>
                <a:rPr lang="en-US" altLang="zh-CN" i="1" baseline="-25000" dirty="0"/>
                <a:t>L</a:t>
              </a:r>
              <a:r>
                <a:rPr lang="zh-CN" altLang="zh-CN" dirty="0"/>
                <a:t>的关系</a:t>
              </a:r>
              <a:endParaRPr lang="zh-CN" altLang="en-US" dirty="0"/>
            </a:p>
          </p:txBody>
        </p:sp>
        <p:sp>
          <p:nvSpPr>
            <p:cNvPr id="31" name="左弧形箭头 30"/>
            <p:cNvSpPr/>
            <p:nvPr/>
          </p:nvSpPr>
          <p:spPr>
            <a:xfrm>
              <a:off x="5508104" y="4149080"/>
              <a:ext cx="216024" cy="486411"/>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5" name="组合 4"/>
          <p:cNvGrpSpPr/>
          <p:nvPr/>
        </p:nvGrpSpPr>
        <p:grpSpPr>
          <a:xfrm>
            <a:off x="218686" y="3360961"/>
            <a:ext cx="4951737" cy="3110029"/>
            <a:chOff x="218686" y="3360961"/>
            <a:chExt cx="4951737" cy="3110029"/>
          </a:xfrm>
        </p:grpSpPr>
        <p:graphicFrame>
          <p:nvGraphicFramePr>
            <p:cNvPr id="16" name="对象 15"/>
            <p:cNvGraphicFramePr>
              <a:graphicFrameLocks noChangeAspect="1"/>
            </p:cNvGraphicFramePr>
            <p:nvPr>
              <p:extLst>
                <p:ext uri="{D42A27DB-BD31-4B8C-83A1-F6EECF244321}">
                  <p14:modId xmlns:p14="http://schemas.microsoft.com/office/powerpoint/2010/main" xmlns="" val="3129131863"/>
                </p:ext>
              </p:extLst>
            </p:nvPr>
          </p:nvGraphicFramePr>
          <p:xfrm>
            <a:off x="218686" y="3360961"/>
            <a:ext cx="3378035" cy="836229"/>
          </p:xfrm>
          <a:graphic>
            <a:graphicData uri="http://schemas.openxmlformats.org/presentationml/2006/ole">
              <p:oleObj spid="_x0000_s46403" name="Equation" r:id="rId9" imgW="1295280" imgH="431640" progId="Equation.DSMT4">
                <p:embed/>
              </p:oleObj>
            </a:graphicData>
          </a:graphic>
        </p:graphicFrame>
        <p:graphicFrame>
          <p:nvGraphicFramePr>
            <p:cNvPr id="27" name="对象 26"/>
            <p:cNvGraphicFramePr>
              <a:graphicFrameLocks noChangeAspect="1"/>
            </p:cNvGraphicFramePr>
            <p:nvPr>
              <p:extLst>
                <p:ext uri="{D42A27DB-BD31-4B8C-83A1-F6EECF244321}">
                  <p14:modId xmlns:p14="http://schemas.microsoft.com/office/powerpoint/2010/main" xmlns="" val="1386266336"/>
                </p:ext>
              </p:extLst>
            </p:nvPr>
          </p:nvGraphicFramePr>
          <p:xfrm>
            <a:off x="1273433" y="4607804"/>
            <a:ext cx="2850032" cy="1863186"/>
          </p:xfrm>
          <a:graphic>
            <a:graphicData uri="http://schemas.openxmlformats.org/presentationml/2006/ole">
              <p:oleObj spid="_x0000_s46404" name="Visio" r:id="rId10" imgW="2457397" imgH="1353833" progId="Visio.Drawing.11">
                <p:embed/>
              </p:oleObj>
            </a:graphicData>
          </a:graphic>
        </p:graphicFrame>
        <p:sp>
          <p:nvSpPr>
            <p:cNvPr id="29" name="下箭头 28"/>
            <p:cNvSpPr/>
            <p:nvPr/>
          </p:nvSpPr>
          <p:spPr>
            <a:xfrm>
              <a:off x="2303748" y="4005571"/>
              <a:ext cx="360040" cy="6480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2677433" y="4092120"/>
              <a:ext cx="2492990" cy="369332"/>
            </a:xfrm>
            <a:prstGeom prst="rect">
              <a:avLst/>
            </a:prstGeom>
          </p:spPr>
          <p:txBody>
            <a:bodyPr wrap="none">
              <a:spAutoFit/>
            </a:bodyPr>
            <a:lstStyle/>
            <a:p>
              <a:r>
                <a:rPr lang="zh-CN" altLang="zh-CN" dirty="0"/>
                <a:t>实际电流源的伏安特性</a:t>
              </a:r>
              <a:endParaRPr lang="zh-CN" altLang="en-US" dirty="0"/>
            </a:p>
          </p:txBody>
        </p:sp>
      </p:grpSp>
    </p:spTree>
    <p:extLst>
      <p:ext uri="{BB962C8B-B14F-4D97-AF65-F5344CB8AC3E}">
        <p14:creationId xmlns:p14="http://schemas.microsoft.com/office/powerpoint/2010/main" xmlns="" val="3704723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4F267FD9-BB6E-4937-A2CB-2D8803BBA62E}" type="datetime1">
              <a:rPr lang="zh-CN" altLang="en-US" smtClean="0">
                <a:solidFill>
                  <a:prstClr val="black">
                    <a:tint val="75000"/>
                  </a:prstClr>
                </a:solidFill>
              </a:rPr>
              <a:pPr>
                <a:defRPr/>
              </a:pPr>
              <a:t>2018/5/29</a:t>
            </a:fld>
            <a:endParaRPr lang="en-US" dirty="0">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158D813D-5EB4-4279-B09C-477A10D42AE0}" type="slidenum">
              <a:rPr lang="en-US" smtClean="0">
                <a:solidFill>
                  <a:prstClr val="black">
                    <a:tint val="75000"/>
                  </a:prstClr>
                </a:solidFill>
              </a:rPr>
              <a:pPr>
                <a:defRPr/>
              </a:pPr>
              <a:t>42</a:t>
            </a:fld>
            <a:endParaRPr lang="en-US">
              <a:solidFill>
                <a:prstClr val="black">
                  <a:tint val="75000"/>
                </a:prstClr>
              </a:solidFill>
            </a:endParaRP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xmlns="" val="1387192011"/>
              </p:ext>
            </p:extLst>
          </p:nvPr>
        </p:nvGraphicFramePr>
        <p:xfrm>
          <a:off x="2925291" y="908720"/>
          <a:ext cx="2501330" cy="720080"/>
        </p:xfrm>
        <a:graphic>
          <a:graphicData uri="http://schemas.openxmlformats.org/presentationml/2006/ole">
            <p:oleObj spid="_x0000_s47256" name="Equation" r:id="rId3" imgW="622080" imgH="241200" progId="Equation.DSMT4">
              <p:embed/>
            </p:oleObj>
          </a:graphicData>
        </a:graphic>
      </p:graphicFrame>
      <p:grpSp>
        <p:nvGrpSpPr>
          <p:cNvPr id="2" name="组合 1"/>
          <p:cNvGrpSpPr/>
          <p:nvPr/>
        </p:nvGrpSpPr>
        <p:grpSpPr>
          <a:xfrm>
            <a:off x="3861395" y="1662882"/>
            <a:ext cx="1827014" cy="830014"/>
            <a:chOff x="3861395" y="1662882"/>
            <a:chExt cx="1827014" cy="830014"/>
          </a:xfrm>
        </p:grpSpPr>
        <p:sp>
          <p:nvSpPr>
            <p:cNvPr id="7" name="下箭头 6"/>
            <p:cNvSpPr/>
            <p:nvPr/>
          </p:nvSpPr>
          <p:spPr>
            <a:xfrm>
              <a:off x="3861395" y="1772816"/>
              <a:ext cx="360040" cy="7200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xmlns="" val="3743919470"/>
                </p:ext>
              </p:extLst>
            </p:nvPr>
          </p:nvGraphicFramePr>
          <p:xfrm>
            <a:off x="4715272" y="1662882"/>
            <a:ext cx="973137" cy="796925"/>
          </p:xfrm>
          <a:graphic>
            <a:graphicData uri="http://schemas.openxmlformats.org/presentationml/2006/ole">
              <p:oleObj spid="_x0000_s47257" name="Equation" r:id="rId4" imgW="279360" imgH="228600" progId="Equation.DSMT4">
                <p:embed/>
              </p:oleObj>
            </a:graphicData>
          </a:graphic>
        </p:graphicFrame>
      </p:grpSp>
      <p:sp>
        <p:nvSpPr>
          <p:cNvPr id="9"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xmlns="" val="287886516"/>
              </p:ext>
            </p:extLst>
          </p:nvPr>
        </p:nvGraphicFramePr>
        <p:xfrm>
          <a:off x="2339752" y="2601380"/>
          <a:ext cx="4051608" cy="648072"/>
        </p:xfrm>
        <a:graphic>
          <a:graphicData uri="http://schemas.openxmlformats.org/presentationml/2006/ole">
            <p:oleObj spid="_x0000_s47258" name="Equation" r:id="rId5" imgW="1180800" imgH="241200" progId="Equation.DSMT4">
              <p:embed/>
            </p:oleObj>
          </a:graphicData>
        </a:graphic>
      </p:graphicFrame>
      <p:sp>
        <p:nvSpPr>
          <p:cNvPr id="11"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6" name="组合 15"/>
          <p:cNvGrpSpPr/>
          <p:nvPr/>
        </p:nvGrpSpPr>
        <p:grpSpPr>
          <a:xfrm>
            <a:off x="2529247" y="3438939"/>
            <a:ext cx="3384376" cy="1323189"/>
            <a:chOff x="2529247" y="3438939"/>
            <a:chExt cx="3384376" cy="1323189"/>
          </a:xfrm>
        </p:grpSpPr>
        <p:graphicFrame>
          <p:nvGraphicFramePr>
            <p:cNvPr id="12" name="对象 11"/>
            <p:cNvGraphicFramePr>
              <a:graphicFrameLocks noChangeAspect="1"/>
            </p:cNvGraphicFramePr>
            <p:nvPr>
              <p:extLst>
                <p:ext uri="{D42A27DB-BD31-4B8C-83A1-F6EECF244321}">
                  <p14:modId xmlns:p14="http://schemas.microsoft.com/office/powerpoint/2010/main" xmlns="" val="2953013814"/>
                </p:ext>
              </p:extLst>
            </p:nvPr>
          </p:nvGraphicFramePr>
          <p:xfrm>
            <a:off x="2529247" y="4077073"/>
            <a:ext cx="3384376" cy="685055"/>
          </p:xfrm>
          <a:graphic>
            <a:graphicData uri="http://schemas.openxmlformats.org/presentationml/2006/ole">
              <p:oleObj spid="_x0000_s47259" name="Equation" r:id="rId6" imgW="1002960" imgH="241200" progId="Equation.DSMT4">
                <p:embed/>
              </p:oleObj>
            </a:graphicData>
          </a:graphic>
        </p:graphicFrame>
        <p:sp>
          <p:nvSpPr>
            <p:cNvPr id="13" name="等于号 12"/>
            <p:cNvSpPr/>
            <p:nvPr/>
          </p:nvSpPr>
          <p:spPr>
            <a:xfrm rot="5400000">
              <a:off x="3860308" y="3365381"/>
              <a:ext cx="638133" cy="785250"/>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4" name="矩形 13"/>
          <p:cNvSpPr/>
          <p:nvPr/>
        </p:nvSpPr>
        <p:spPr>
          <a:xfrm>
            <a:off x="395536" y="4979707"/>
            <a:ext cx="8208912" cy="954107"/>
          </a:xfrm>
          <a:prstGeom prst="rect">
            <a:avLst/>
          </a:prstGeom>
        </p:spPr>
        <p:txBody>
          <a:bodyPr wrap="square">
            <a:spAutoFit/>
          </a:bodyPr>
          <a:lstStyle/>
          <a:p>
            <a:pPr fontAlgn="base"/>
            <a:r>
              <a:rPr lang="en-US" altLang="zh-CN" sz="2800" dirty="0" smtClean="0"/>
              <a:t>        </a:t>
            </a:r>
            <a:r>
              <a:rPr lang="zh-CN" altLang="zh-CN" sz="2800" dirty="0" smtClean="0">
                <a:solidFill>
                  <a:srgbClr val="FF0000"/>
                </a:solidFill>
              </a:rPr>
              <a:t>电源</a:t>
            </a:r>
            <a:r>
              <a:rPr lang="zh-CN" altLang="zh-CN" sz="2800" dirty="0">
                <a:solidFill>
                  <a:srgbClr val="FF0000"/>
                </a:solidFill>
              </a:rPr>
              <a:t>产生的功率</a:t>
            </a:r>
            <a:r>
              <a:rPr lang="zh-CN" altLang="zh-CN" sz="2800" dirty="0"/>
              <a:t>等于电源向负载提供的输出功率</a:t>
            </a:r>
            <a:r>
              <a:rPr lang="en-US" altLang="zh-CN" sz="2800" dirty="0"/>
              <a:t>(</a:t>
            </a:r>
            <a:r>
              <a:rPr lang="zh-CN" altLang="zh-CN" sz="2800" dirty="0"/>
              <a:t>负载取用的功率</a:t>
            </a:r>
            <a:r>
              <a:rPr lang="en-US" altLang="zh-CN" sz="2800" dirty="0"/>
              <a:t>)</a:t>
            </a:r>
            <a:r>
              <a:rPr lang="zh-CN" altLang="zh-CN" sz="2800" dirty="0"/>
              <a:t>加上电源内阻上损耗的功率。</a:t>
            </a:r>
          </a:p>
        </p:txBody>
      </p:sp>
      <p:sp>
        <p:nvSpPr>
          <p:cNvPr id="15" name="椭圆形标注 14"/>
          <p:cNvSpPr/>
          <p:nvPr/>
        </p:nvSpPr>
        <p:spPr>
          <a:xfrm>
            <a:off x="5292079" y="3239107"/>
            <a:ext cx="2055169" cy="1037798"/>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电流源内阻损耗的功率</a:t>
            </a:r>
            <a:endParaRPr lang="zh-CN" altLang="en-US" dirty="0"/>
          </a:p>
        </p:txBody>
      </p:sp>
    </p:spTree>
    <p:extLst>
      <p:ext uri="{BB962C8B-B14F-4D97-AF65-F5344CB8AC3E}">
        <p14:creationId xmlns:p14="http://schemas.microsoft.com/office/powerpoint/2010/main" xmlns="" val="1283374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4F267FD9-BB6E-4937-A2CB-2D8803BBA62E}" type="datetime1">
              <a:rPr lang="zh-CN" altLang="en-US" smtClean="0">
                <a:solidFill>
                  <a:prstClr val="black">
                    <a:tint val="75000"/>
                  </a:prstClr>
                </a:solidFill>
              </a:rPr>
              <a:pPr>
                <a:defRPr/>
              </a:pPr>
              <a:t>2018/5/29</a:t>
            </a:fld>
            <a:endParaRPr lang="en-US" dirty="0">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158D813D-5EB4-4279-B09C-477A10D42AE0}" type="slidenum">
              <a:rPr lang="en-US" smtClean="0">
                <a:solidFill>
                  <a:prstClr val="black">
                    <a:tint val="75000"/>
                  </a:prstClr>
                </a:solidFill>
              </a:rPr>
              <a:pPr>
                <a:defRPr/>
              </a:pPr>
              <a:t>43</a:t>
            </a:fld>
            <a:endParaRPr lang="en-US">
              <a:solidFill>
                <a:prstClr val="black">
                  <a:tint val="75000"/>
                </a:prstClr>
              </a:solidFill>
            </a:endParaRPr>
          </a:p>
        </p:txBody>
      </p:sp>
      <p:sp>
        <p:nvSpPr>
          <p:cNvPr id="5" name="Rectangle 3"/>
          <p:cNvSpPr>
            <a:spLocks noChangeArrowheads="1"/>
          </p:cNvSpPr>
          <p:nvPr/>
        </p:nvSpPr>
        <p:spPr bwMode="auto">
          <a:xfrm>
            <a:off x="395536" y="908720"/>
            <a:ext cx="7056784" cy="523220"/>
          </a:xfrm>
          <a:prstGeom prst="rect">
            <a:avLst/>
          </a:prstGeom>
          <a:noFill/>
          <a:ln w="9525">
            <a:noFill/>
            <a:miter lim="800000"/>
            <a:headEnd/>
            <a:tailEnd/>
          </a:ln>
          <a:effectLst/>
        </p:spPr>
        <p:txBody>
          <a:bodyPr wrap="square">
            <a:spAutoFit/>
          </a:bodyPr>
          <a:lstStyle/>
          <a:p>
            <a:pPr fontAlgn="base">
              <a:spcBef>
                <a:spcPct val="0"/>
              </a:spcBef>
              <a:spcAft>
                <a:spcPct val="0"/>
              </a:spcAft>
              <a:defRPr/>
            </a:pPr>
            <a:r>
              <a:rPr kumimoji="1" lang="en-US" altLang="zh-CN" sz="2800" b="1" dirty="0">
                <a:solidFill>
                  <a:srgbClr val="CC0000"/>
                </a:solidFill>
                <a:effectLst>
                  <a:outerShdw blurRad="38100" dist="38100" dir="2700000" algn="tl">
                    <a:srgbClr val="C0C0C0"/>
                  </a:outerShdw>
                </a:effectLst>
                <a:latin typeface="Times New Roman" pitchFamily="18" charset="0"/>
              </a:rPr>
              <a:t>2</a:t>
            </a:r>
            <a:r>
              <a:rPr kumimoji="1" lang="zh-CN" altLang="en-US" sz="2800" b="1" dirty="0">
                <a:solidFill>
                  <a:srgbClr val="CC0000"/>
                </a:solidFill>
                <a:effectLst>
                  <a:outerShdw blurRad="38100" dist="38100" dir="2700000" algn="tl">
                    <a:srgbClr val="C0C0C0"/>
                  </a:outerShdw>
                </a:effectLst>
                <a:latin typeface="Times New Roman" pitchFamily="18" charset="0"/>
              </a:rPr>
              <a:t>．</a:t>
            </a:r>
            <a:r>
              <a:rPr kumimoji="1" lang="zh-CN" altLang="en-US" sz="2800" b="1" dirty="0" smtClean="0">
                <a:solidFill>
                  <a:srgbClr val="CC0000"/>
                </a:solidFill>
                <a:effectLst>
                  <a:outerShdw blurRad="38100" dist="38100" dir="2700000" algn="tl">
                    <a:srgbClr val="C0C0C0"/>
                  </a:outerShdw>
                </a:effectLst>
                <a:latin typeface="Times New Roman" pitchFamily="18" charset="0"/>
              </a:rPr>
              <a:t>电流源</a:t>
            </a:r>
            <a:r>
              <a:rPr kumimoji="1" lang="zh-CN" altLang="en-US" sz="2800" b="1" dirty="0">
                <a:solidFill>
                  <a:srgbClr val="CC0000"/>
                </a:solidFill>
                <a:effectLst>
                  <a:outerShdw blurRad="38100" dist="38100" dir="2700000" algn="tl">
                    <a:srgbClr val="C0C0C0"/>
                  </a:outerShdw>
                </a:effectLst>
                <a:latin typeface="Times New Roman" pitchFamily="18" charset="0"/>
              </a:rPr>
              <a:t>短路、开路状态</a:t>
            </a: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组合 1"/>
          <p:cNvGrpSpPr/>
          <p:nvPr/>
        </p:nvGrpSpPr>
        <p:grpSpPr>
          <a:xfrm>
            <a:off x="1157807" y="1434886"/>
            <a:ext cx="6294513" cy="2291438"/>
            <a:chOff x="1157807" y="1434886"/>
            <a:chExt cx="6294513" cy="2291438"/>
          </a:xfrm>
        </p:grpSpPr>
        <p:graphicFrame>
          <p:nvGraphicFramePr>
            <p:cNvPr id="7" name="对象 6"/>
            <p:cNvGraphicFramePr>
              <a:graphicFrameLocks/>
            </p:cNvGraphicFramePr>
            <p:nvPr>
              <p:extLst>
                <p:ext uri="{D42A27DB-BD31-4B8C-83A1-F6EECF244321}">
                  <p14:modId xmlns:p14="http://schemas.microsoft.com/office/powerpoint/2010/main" xmlns="" val="788283630"/>
                </p:ext>
              </p:extLst>
            </p:nvPr>
          </p:nvGraphicFramePr>
          <p:xfrm>
            <a:off x="1157807" y="1434886"/>
            <a:ext cx="2592288" cy="1944216"/>
          </p:xfrm>
          <a:graphic>
            <a:graphicData uri="http://schemas.openxmlformats.org/presentationml/2006/ole">
              <p:oleObj spid="_x0000_s48277" name="Visio" r:id="rId3" imgW="1010389" imgH="1180150" progId="Visio.Drawing.11">
                <p:embed/>
              </p:oleObj>
            </a:graphicData>
          </a:graphic>
        </p:graphicFrame>
        <p:graphicFrame>
          <p:nvGraphicFramePr>
            <p:cNvPr id="9" name="对象 8"/>
            <p:cNvGraphicFramePr>
              <a:graphicFrameLocks/>
            </p:cNvGraphicFramePr>
            <p:nvPr>
              <p:extLst>
                <p:ext uri="{D42A27DB-BD31-4B8C-83A1-F6EECF244321}">
                  <p14:modId xmlns:p14="http://schemas.microsoft.com/office/powerpoint/2010/main" xmlns="" val="836909969"/>
                </p:ext>
              </p:extLst>
            </p:nvPr>
          </p:nvGraphicFramePr>
          <p:xfrm>
            <a:off x="4932040" y="1484784"/>
            <a:ext cx="2520280" cy="1584176"/>
          </p:xfrm>
          <a:graphic>
            <a:graphicData uri="http://schemas.openxmlformats.org/presentationml/2006/ole">
              <p:oleObj spid="_x0000_s48278" name="Visio" r:id="rId4" imgW="1010389" imgH="1180150" progId="Visio.Drawing.11">
                <p:embed/>
              </p:oleObj>
            </a:graphicData>
          </a:graphic>
        </p:graphicFrame>
        <p:sp>
          <p:nvSpPr>
            <p:cNvPr id="10" name="矩形 9"/>
            <p:cNvSpPr/>
            <p:nvPr/>
          </p:nvSpPr>
          <p:spPr>
            <a:xfrm>
              <a:off x="1331640" y="3356992"/>
              <a:ext cx="5786526" cy="369332"/>
            </a:xfrm>
            <a:prstGeom prst="rect">
              <a:avLst/>
            </a:prstGeom>
          </p:spPr>
          <p:txBody>
            <a:bodyPr wrap="square">
              <a:spAutoFit/>
            </a:bodyPr>
            <a:lstStyle/>
            <a:p>
              <a:r>
                <a:rPr lang="zh-CN" altLang="zh-CN" dirty="0"/>
                <a:t>电流源短路状态</a:t>
              </a:r>
              <a:r>
                <a:rPr lang="en-US" altLang="zh-CN" dirty="0"/>
                <a:t>        </a:t>
              </a:r>
              <a:r>
                <a:rPr lang="en-US" altLang="zh-CN" dirty="0" smtClean="0"/>
                <a:t>                                    </a:t>
              </a:r>
              <a:r>
                <a:rPr lang="zh-CN" altLang="zh-CN" dirty="0" smtClean="0"/>
                <a:t>电流源</a:t>
              </a:r>
              <a:r>
                <a:rPr lang="zh-CN" altLang="zh-CN" dirty="0"/>
                <a:t>开路状态</a:t>
              </a:r>
              <a:endParaRPr lang="zh-CN" altLang="en-US" dirty="0"/>
            </a:p>
          </p:txBody>
        </p:sp>
      </p:grpSp>
      <p:sp>
        <p:nvSpPr>
          <p:cNvPr id="1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9" name="组合 18"/>
          <p:cNvGrpSpPr/>
          <p:nvPr/>
        </p:nvGrpSpPr>
        <p:grpSpPr>
          <a:xfrm>
            <a:off x="4224903" y="3933056"/>
            <a:ext cx="4493538" cy="2289460"/>
            <a:chOff x="4224903" y="3933056"/>
            <a:chExt cx="4493538" cy="2289460"/>
          </a:xfrm>
        </p:grpSpPr>
        <p:graphicFrame>
          <p:nvGraphicFramePr>
            <p:cNvPr id="14" name="对象 13"/>
            <p:cNvGraphicFramePr>
              <a:graphicFrameLocks noChangeAspect="1"/>
            </p:cNvGraphicFramePr>
            <p:nvPr>
              <p:extLst>
                <p:ext uri="{D42A27DB-BD31-4B8C-83A1-F6EECF244321}">
                  <p14:modId xmlns:p14="http://schemas.microsoft.com/office/powerpoint/2010/main" xmlns="" val="2706933016"/>
                </p:ext>
              </p:extLst>
            </p:nvPr>
          </p:nvGraphicFramePr>
          <p:xfrm>
            <a:off x="4708142" y="4511154"/>
            <a:ext cx="3527060" cy="576064"/>
          </p:xfrm>
          <a:graphic>
            <a:graphicData uri="http://schemas.openxmlformats.org/presentationml/2006/ole">
              <p:oleObj spid="_x0000_s48279" name="Equation" r:id="rId5" imgW="1511280" imgH="253800" progId="Equation.DSMT4">
                <p:embed/>
              </p:oleObj>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xmlns="" val="1484414451"/>
                </p:ext>
              </p:extLst>
            </p:nvPr>
          </p:nvGraphicFramePr>
          <p:xfrm>
            <a:off x="5220072" y="5558905"/>
            <a:ext cx="1682070" cy="663611"/>
          </p:xfrm>
          <a:graphic>
            <a:graphicData uri="http://schemas.openxmlformats.org/presentationml/2006/ole">
              <p:oleObj spid="_x0000_s48280" name="Equation" r:id="rId6" imgW="583947" imgH="228501" progId="Equation.DSMT4">
                <p:embed/>
              </p:oleObj>
            </a:graphicData>
          </a:graphic>
        </p:graphicFrame>
        <p:sp>
          <p:nvSpPr>
            <p:cNvPr id="17" name="TextBox 16"/>
            <p:cNvSpPr txBox="1"/>
            <p:nvPr/>
          </p:nvSpPr>
          <p:spPr>
            <a:xfrm>
              <a:off x="4860032" y="5095540"/>
              <a:ext cx="2339102" cy="461665"/>
            </a:xfrm>
            <a:prstGeom prst="rect">
              <a:avLst/>
            </a:prstGeom>
            <a:noFill/>
          </p:spPr>
          <p:txBody>
            <a:bodyPr wrap="none" rtlCol="0">
              <a:spAutoFit/>
            </a:bodyPr>
            <a:lstStyle/>
            <a:p>
              <a:r>
                <a:rPr lang="zh-CN" altLang="en-US" sz="2400" dirty="0" smtClean="0"/>
                <a:t>电源的输出电压</a:t>
              </a:r>
              <a:endParaRPr lang="zh-CN" altLang="en-US" sz="2400" dirty="0"/>
            </a:p>
          </p:txBody>
        </p:sp>
        <p:sp>
          <p:nvSpPr>
            <p:cNvPr id="18" name="矩形 17"/>
            <p:cNvSpPr/>
            <p:nvPr/>
          </p:nvSpPr>
          <p:spPr>
            <a:xfrm>
              <a:off x="4224903" y="3933056"/>
              <a:ext cx="4493538" cy="461665"/>
            </a:xfrm>
            <a:prstGeom prst="rect">
              <a:avLst/>
            </a:prstGeom>
          </p:spPr>
          <p:txBody>
            <a:bodyPr wrap="none">
              <a:spAutoFit/>
            </a:bodyPr>
            <a:lstStyle/>
            <a:p>
              <a:r>
                <a:rPr lang="zh-CN" altLang="zh-CN" sz="2400" dirty="0"/>
                <a:t>负载的电压、电流、功率都为零</a:t>
              </a:r>
              <a:endParaRPr lang="zh-CN" altLang="en-US" sz="2400" dirty="0"/>
            </a:p>
          </p:txBody>
        </p:sp>
      </p:grpSp>
      <p:grpSp>
        <p:nvGrpSpPr>
          <p:cNvPr id="11" name="组合 10"/>
          <p:cNvGrpSpPr/>
          <p:nvPr/>
        </p:nvGrpSpPr>
        <p:grpSpPr>
          <a:xfrm>
            <a:off x="467545" y="1637319"/>
            <a:ext cx="3888432" cy="5229200"/>
            <a:chOff x="467545" y="1637319"/>
            <a:chExt cx="3888432" cy="5229200"/>
          </a:xfrm>
        </p:grpSpPr>
        <p:sp>
          <p:nvSpPr>
            <p:cNvPr id="12" name="TextBox 11"/>
            <p:cNvSpPr txBox="1"/>
            <p:nvPr/>
          </p:nvSpPr>
          <p:spPr>
            <a:xfrm>
              <a:off x="467545" y="3933056"/>
              <a:ext cx="3888432" cy="1938992"/>
            </a:xfrm>
            <a:prstGeom prst="rect">
              <a:avLst/>
            </a:prstGeom>
            <a:noFill/>
          </p:spPr>
          <p:txBody>
            <a:bodyPr wrap="square" rtlCol="0">
              <a:spAutoFit/>
            </a:bodyPr>
            <a:lstStyle/>
            <a:p>
              <a:r>
                <a:rPr lang="en-US" altLang="zh-CN" sz="2400" dirty="0"/>
                <a:t>a</a:t>
              </a:r>
              <a:r>
                <a:rPr lang="zh-CN" altLang="zh-CN" sz="2400" dirty="0"/>
                <a:t>、</a:t>
              </a:r>
              <a:r>
                <a:rPr lang="en-US" altLang="zh-CN" sz="2400" dirty="0"/>
                <a:t>b</a:t>
              </a:r>
              <a:r>
                <a:rPr lang="zh-CN" altLang="zh-CN" sz="2400" dirty="0"/>
                <a:t>两点的导线直接相连，</a:t>
              </a:r>
              <a:r>
                <a:rPr lang="zh-CN" altLang="zh-CN" sz="2400" dirty="0">
                  <a:solidFill>
                    <a:srgbClr val="FF0000"/>
                  </a:solidFill>
                </a:rPr>
                <a:t>电流源被短路</a:t>
              </a:r>
              <a:r>
                <a:rPr lang="zh-CN" altLang="zh-CN" sz="2400" dirty="0"/>
                <a:t>，此时，</a:t>
              </a:r>
              <a:r>
                <a:rPr lang="en-US" altLang="zh-CN" sz="2400" i="1" dirty="0"/>
                <a:t>I</a:t>
              </a:r>
              <a:r>
                <a:rPr lang="en-US" altLang="zh-CN" sz="2400" baseline="-25000" dirty="0"/>
                <a:t>S</a:t>
              </a:r>
              <a:r>
                <a:rPr lang="zh-CN" altLang="zh-CN" sz="2400" dirty="0"/>
                <a:t>电流不再流过负载，而直接经短路线流回电流源。</a:t>
              </a:r>
              <a:r>
                <a:rPr lang="zh-CN" altLang="zh-CN" sz="2400" dirty="0">
                  <a:solidFill>
                    <a:srgbClr val="FF0000"/>
                  </a:solidFill>
                </a:rPr>
                <a:t>负载、电源的电压、功率都为零。</a:t>
              </a:r>
              <a:r>
                <a:rPr lang="zh-CN" altLang="zh-CN" sz="2400" b="1" dirty="0">
                  <a:solidFill>
                    <a:srgbClr val="FF0000"/>
                  </a:solidFill>
                </a:rPr>
                <a:t> </a:t>
              </a:r>
              <a:endParaRPr lang="zh-CN" altLang="zh-CN" sz="2400" dirty="0">
                <a:solidFill>
                  <a:srgbClr val="FF0000"/>
                </a:solidFill>
              </a:endParaRPr>
            </a:p>
          </p:txBody>
        </p:sp>
        <p:cxnSp>
          <p:nvCxnSpPr>
            <p:cNvPr id="20" name="直接连接符 19"/>
            <p:cNvCxnSpPr/>
            <p:nvPr/>
          </p:nvCxnSpPr>
          <p:spPr>
            <a:xfrm>
              <a:off x="4355976" y="1637319"/>
              <a:ext cx="1" cy="522920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3109722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4F267FD9-BB6E-4937-A2CB-2D8803BBA62E}" type="datetime1">
              <a:rPr lang="zh-CN" altLang="en-US" smtClean="0">
                <a:solidFill>
                  <a:prstClr val="black">
                    <a:tint val="75000"/>
                  </a:prstClr>
                </a:solidFill>
              </a:rPr>
              <a:pPr>
                <a:defRPr/>
              </a:pPr>
              <a:t>2018/5/29</a:t>
            </a:fld>
            <a:endParaRPr lang="en-US" dirty="0">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158D813D-5EB4-4279-B09C-477A10D42AE0}" type="slidenum">
              <a:rPr lang="en-US" smtClean="0">
                <a:solidFill>
                  <a:prstClr val="black">
                    <a:tint val="75000"/>
                  </a:prstClr>
                </a:solidFill>
              </a:rPr>
              <a:pPr>
                <a:defRPr/>
              </a:pPr>
              <a:t>44</a:t>
            </a:fld>
            <a:endParaRPr lang="en-US">
              <a:solidFill>
                <a:prstClr val="black">
                  <a:tint val="75000"/>
                </a:prstClr>
              </a:solidFill>
            </a:endParaRPr>
          </a:p>
        </p:txBody>
      </p:sp>
      <p:sp>
        <p:nvSpPr>
          <p:cNvPr id="5" name="Rectangle 3"/>
          <p:cNvSpPr>
            <a:spLocks noChangeArrowheads="1"/>
          </p:cNvSpPr>
          <p:nvPr/>
        </p:nvSpPr>
        <p:spPr bwMode="auto">
          <a:xfrm>
            <a:off x="395536" y="908720"/>
            <a:ext cx="7056784" cy="523220"/>
          </a:xfrm>
          <a:prstGeom prst="rect">
            <a:avLst/>
          </a:prstGeom>
          <a:noFill/>
          <a:ln w="9525">
            <a:noFill/>
            <a:miter lim="800000"/>
            <a:headEnd/>
            <a:tailEnd/>
          </a:ln>
          <a:effectLst/>
        </p:spPr>
        <p:txBody>
          <a:bodyPr wrap="square">
            <a:spAutoFit/>
          </a:bodyPr>
          <a:lstStyle/>
          <a:p>
            <a:pPr fontAlgn="base">
              <a:spcBef>
                <a:spcPct val="0"/>
              </a:spcBef>
              <a:spcAft>
                <a:spcPct val="0"/>
              </a:spcAft>
              <a:defRPr/>
            </a:pPr>
            <a:r>
              <a:rPr kumimoji="1" lang="en-US" altLang="zh-CN" sz="2800" b="1" dirty="0" smtClean="0">
                <a:solidFill>
                  <a:srgbClr val="CC0000"/>
                </a:solidFill>
                <a:effectLst>
                  <a:outerShdw blurRad="38100" dist="38100" dir="2700000" algn="tl">
                    <a:srgbClr val="C0C0C0"/>
                  </a:outerShdw>
                </a:effectLst>
                <a:latin typeface="Times New Roman" pitchFamily="18" charset="0"/>
              </a:rPr>
              <a:t>3</a:t>
            </a:r>
            <a:r>
              <a:rPr kumimoji="1" lang="zh-CN" altLang="en-US" sz="2800" b="1" dirty="0" smtClean="0">
                <a:solidFill>
                  <a:srgbClr val="CC0000"/>
                </a:solidFill>
                <a:effectLst>
                  <a:outerShdw blurRad="38100" dist="38100" dir="2700000" algn="tl">
                    <a:srgbClr val="C0C0C0"/>
                  </a:outerShdw>
                </a:effectLst>
                <a:latin typeface="Times New Roman" pitchFamily="18" charset="0"/>
              </a:rPr>
              <a:t>．理想电流源</a:t>
            </a:r>
            <a:endParaRPr kumimoji="1" lang="zh-CN" altLang="en-US" sz="2800" b="1" dirty="0">
              <a:solidFill>
                <a:srgbClr val="CC0000"/>
              </a:solidFill>
              <a:effectLst>
                <a:outerShdw blurRad="38100" dist="38100" dir="2700000" algn="tl">
                  <a:srgbClr val="C0C0C0"/>
                </a:outerShdw>
              </a:effectLst>
              <a:latin typeface="Times New Roman" pitchFamily="18" charset="0"/>
            </a:endParaRPr>
          </a:p>
        </p:txBody>
      </p:sp>
      <p:sp>
        <p:nvSpPr>
          <p:cNvPr id="6" name="矩形 5"/>
          <p:cNvSpPr/>
          <p:nvPr/>
        </p:nvSpPr>
        <p:spPr>
          <a:xfrm>
            <a:off x="395536" y="1988840"/>
            <a:ext cx="8280920" cy="1384995"/>
          </a:xfrm>
          <a:prstGeom prst="rect">
            <a:avLst/>
          </a:prstGeom>
        </p:spPr>
        <p:txBody>
          <a:bodyPr wrap="square">
            <a:spAutoFit/>
          </a:bodyPr>
          <a:lstStyle/>
          <a:p>
            <a:r>
              <a:rPr lang="en-US" altLang="zh-CN" sz="2800" dirty="0" smtClean="0"/>
              <a:t>      </a:t>
            </a:r>
            <a:r>
              <a:rPr lang="zh-CN" altLang="en-US" sz="2800" dirty="0" smtClean="0"/>
              <a:t>若</a:t>
            </a:r>
            <a:r>
              <a:rPr lang="zh-CN" altLang="zh-CN" sz="2800" dirty="0" smtClean="0"/>
              <a:t>内</a:t>
            </a:r>
            <a:r>
              <a:rPr lang="zh-CN" altLang="zh-CN" sz="2800" dirty="0"/>
              <a:t>电阻</a:t>
            </a:r>
            <a:r>
              <a:rPr lang="en-US" altLang="zh-CN" sz="2800" i="1" dirty="0">
                <a:solidFill>
                  <a:srgbClr val="FF0000"/>
                </a:solidFill>
              </a:rPr>
              <a:t>R</a:t>
            </a:r>
            <a:r>
              <a:rPr lang="en-US" altLang="zh-CN" sz="2800" baseline="-25000" dirty="0">
                <a:solidFill>
                  <a:srgbClr val="FF0000"/>
                </a:solidFill>
              </a:rPr>
              <a:t>0</a:t>
            </a:r>
            <a:r>
              <a:rPr lang="zh-CN" altLang="zh-CN" sz="2800" dirty="0">
                <a:solidFill>
                  <a:srgbClr val="FF0000"/>
                </a:solidFill>
              </a:rPr>
              <a:t>无穷大</a:t>
            </a:r>
            <a:r>
              <a:rPr lang="zh-CN" altLang="zh-CN" sz="2800" dirty="0"/>
              <a:t>（</a:t>
            </a:r>
            <a:r>
              <a:rPr lang="en-US" altLang="zh-CN" sz="2800" dirty="0"/>
              <a:t>R</a:t>
            </a:r>
            <a:r>
              <a:rPr lang="en-US" altLang="zh-CN" sz="2800" baseline="-25000" dirty="0"/>
              <a:t>0</a:t>
            </a:r>
            <a:r>
              <a:rPr lang="zh-CN" altLang="zh-CN" sz="2800" dirty="0"/>
              <a:t>支路开路），此时流过负载</a:t>
            </a:r>
            <a:r>
              <a:rPr lang="en-US" altLang="zh-CN" sz="2800" i="1" dirty="0"/>
              <a:t>R</a:t>
            </a:r>
            <a:r>
              <a:rPr lang="en-US" altLang="zh-CN" sz="2800" baseline="-25000" dirty="0"/>
              <a:t>L</a:t>
            </a:r>
            <a:r>
              <a:rPr lang="zh-CN" altLang="zh-CN" sz="2800" dirty="0"/>
              <a:t>的电流恒为</a:t>
            </a:r>
            <a:r>
              <a:rPr lang="en-US" altLang="zh-CN" sz="2800" i="1" dirty="0"/>
              <a:t>I</a:t>
            </a:r>
            <a:r>
              <a:rPr lang="en-US" altLang="zh-CN" sz="2800" baseline="-25000" dirty="0"/>
              <a:t>S</a:t>
            </a:r>
            <a:r>
              <a:rPr lang="zh-CN" altLang="zh-CN" sz="2800" dirty="0"/>
              <a:t>，与</a:t>
            </a:r>
            <a:r>
              <a:rPr lang="en-US" altLang="zh-CN" sz="2800" i="1" dirty="0"/>
              <a:t>R</a:t>
            </a:r>
            <a:r>
              <a:rPr lang="en-US" altLang="zh-CN" sz="2800" baseline="-25000" dirty="0"/>
              <a:t>L</a:t>
            </a:r>
            <a:r>
              <a:rPr lang="zh-CN" altLang="zh-CN" sz="2800" dirty="0"/>
              <a:t>的大小无关，则称此电源为</a:t>
            </a:r>
            <a:r>
              <a:rPr lang="zh-CN" altLang="zh-CN" sz="2800" dirty="0">
                <a:solidFill>
                  <a:srgbClr val="FF0000"/>
                </a:solidFill>
              </a:rPr>
              <a:t>理想电流源</a:t>
            </a:r>
            <a:r>
              <a:rPr lang="zh-CN" altLang="zh-CN" dirty="0">
                <a:solidFill>
                  <a:srgbClr val="FF0000"/>
                </a:solidFill>
              </a:rPr>
              <a:t>。</a:t>
            </a:r>
            <a:endParaRPr lang="zh-CN" altLang="en-US" dirty="0">
              <a:solidFill>
                <a:srgbClr val="FF0000"/>
              </a:solidFill>
            </a:endParaRPr>
          </a:p>
        </p:txBody>
      </p:sp>
      <p:sp>
        <p:nvSpPr>
          <p:cNvPr id="7" name="矩形 6"/>
          <p:cNvSpPr/>
          <p:nvPr/>
        </p:nvSpPr>
        <p:spPr>
          <a:xfrm>
            <a:off x="395536" y="3706293"/>
            <a:ext cx="8280920" cy="1384995"/>
          </a:xfrm>
          <a:prstGeom prst="rect">
            <a:avLst/>
          </a:prstGeom>
        </p:spPr>
        <p:txBody>
          <a:bodyPr wrap="square">
            <a:spAutoFit/>
          </a:bodyPr>
          <a:lstStyle/>
          <a:p>
            <a:r>
              <a:rPr lang="en-US" altLang="zh-CN" sz="2800" dirty="0" smtClean="0"/>
              <a:t>      </a:t>
            </a:r>
            <a:r>
              <a:rPr lang="zh-CN" altLang="zh-CN" sz="2800" dirty="0" smtClean="0"/>
              <a:t>内阻</a:t>
            </a:r>
            <a:r>
              <a:rPr lang="zh-CN" altLang="zh-CN" sz="2800" dirty="0"/>
              <a:t>无穷大的理想电流源实际上也是不存在的，当</a:t>
            </a:r>
            <a:r>
              <a:rPr lang="zh-CN" altLang="zh-CN" sz="2800" dirty="0">
                <a:solidFill>
                  <a:srgbClr val="FF0000"/>
                </a:solidFill>
              </a:rPr>
              <a:t>电源内阻比负载电阻大得多的时候可以看成理想电流源</a:t>
            </a:r>
            <a:r>
              <a:rPr lang="zh-CN" altLang="zh-CN" dirty="0">
                <a:solidFill>
                  <a:srgbClr val="FF0000"/>
                </a:solidFill>
              </a:rPr>
              <a:t>。</a:t>
            </a:r>
            <a:endParaRPr lang="zh-CN" altLang="en-US" dirty="0">
              <a:solidFill>
                <a:srgbClr val="FF0000"/>
              </a:solidFill>
            </a:endParaRPr>
          </a:p>
        </p:txBody>
      </p:sp>
    </p:spTree>
    <p:extLst>
      <p:ext uri="{BB962C8B-B14F-4D97-AF65-F5344CB8AC3E}">
        <p14:creationId xmlns:p14="http://schemas.microsoft.com/office/powerpoint/2010/main" xmlns="" val="383390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4F267FD9-BB6E-4937-A2CB-2D8803BBA62E}" type="datetime1">
              <a:rPr lang="zh-CN" altLang="en-US" smtClean="0">
                <a:solidFill>
                  <a:prstClr val="black">
                    <a:tint val="75000"/>
                  </a:prstClr>
                </a:solidFill>
              </a:rPr>
              <a:pPr>
                <a:defRPr/>
              </a:pPr>
              <a:t>2018/5/29</a:t>
            </a:fld>
            <a:endParaRPr lang="en-US" dirty="0">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158D813D-5EB4-4279-B09C-477A10D42AE0}" type="slidenum">
              <a:rPr lang="en-US" smtClean="0">
                <a:solidFill>
                  <a:prstClr val="black">
                    <a:tint val="75000"/>
                  </a:prstClr>
                </a:solidFill>
              </a:rPr>
              <a:pPr>
                <a:defRPr/>
              </a:pPr>
              <a:t>45</a:t>
            </a:fld>
            <a:endParaRPr lang="en-US">
              <a:solidFill>
                <a:prstClr val="black">
                  <a:tint val="75000"/>
                </a:prstClr>
              </a:solidFill>
            </a:endParaRPr>
          </a:p>
        </p:txBody>
      </p:sp>
      <p:sp>
        <p:nvSpPr>
          <p:cNvPr id="6" name="Text Box 2"/>
          <p:cNvSpPr txBox="1">
            <a:spLocks noChangeArrowheads="1"/>
          </p:cNvSpPr>
          <p:nvPr/>
        </p:nvSpPr>
        <p:spPr bwMode="auto">
          <a:xfrm>
            <a:off x="179512" y="836712"/>
            <a:ext cx="4392488" cy="584775"/>
          </a:xfrm>
          <a:prstGeom prst="rect">
            <a:avLst/>
          </a:prstGeom>
          <a:noFill/>
          <a:ln w="9525">
            <a:noFill/>
            <a:miter lim="800000"/>
            <a:headEnd/>
            <a:tailEnd/>
          </a:ln>
          <a:effectLst/>
        </p:spPr>
        <p:txBody>
          <a:bodyPr wrap="square">
            <a:spAutoFit/>
          </a:bodyPr>
          <a:lstStyle/>
          <a:p>
            <a:pPr algn="ctr" fontAlgn="base">
              <a:spcBef>
                <a:spcPct val="0"/>
              </a:spcBef>
              <a:spcAft>
                <a:spcPct val="0"/>
              </a:spcAft>
              <a:defRPr/>
            </a:pPr>
            <a:r>
              <a:rPr kumimoji="1" lang="en-US" altLang="zh-CN" sz="3200" b="1" dirty="0" smtClean="0">
                <a:solidFill>
                  <a:srgbClr val="000099"/>
                </a:solidFill>
                <a:effectLst>
                  <a:outerShdw blurRad="38100" dist="38100" dir="2700000" algn="tl">
                    <a:srgbClr val="C0C0C0"/>
                  </a:outerShdw>
                </a:effectLst>
                <a:latin typeface="Times New Roman" pitchFamily="18" charset="0"/>
              </a:rPr>
              <a:t>1.4.3</a:t>
            </a:r>
            <a:r>
              <a:rPr kumimoji="1" lang="zh-CN" altLang="en-US" sz="3200" b="1" dirty="0">
                <a:solidFill>
                  <a:srgbClr val="000099"/>
                </a:solidFill>
                <a:effectLst>
                  <a:outerShdw blurRad="38100" dist="38100" dir="2700000" algn="tl">
                    <a:srgbClr val="C0C0C0"/>
                  </a:outerShdw>
                </a:effectLst>
                <a:latin typeface="Times New Roman" pitchFamily="18" charset="0"/>
              </a:rPr>
              <a:t>电源与负载的判断</a:t>
            </a:r>
          </a:p>
        </p:txBody>
      </p:sp>
      <p:sp>
        <p:nvSpPr>
          <p:cNvPr id="8" name="矩形 7"/>
          <p:cNvSpPr/>
          <p:nvPr/>
        </p:nvSpPr>
        <p:spPr>
          <a:xfrm>
            <a:off x="539552" y="1556793"/>
            <a:ext cx="8280920" cy="954107"/>
          </a:xfrm>
          <a:prstGeom prst="rect">
            <a:avLst/>
          </a:prstGeom>
        </p:spPr>
        <p:txBody>
          <a:bodyPr wrap="square">
            <a:spAutoFit/>
          </a:bodyPr>
          <a:lstStyle/>
          <a:p>
            <a:r>
              <a:rPr lang="en-US" altLang="zh-CN" sz="2800" dirty="0" smtClean="0"/>
              <a:t>        </a:t>
            </a:r>
            <a:r>
              <a:rPr lang="zh-CN" altLang="zh-CN" sz="2800" dirty="0" smtClean="0"/>
              <a:t>在</a:t>
            </a:r>
            <a:r>
              <a:rPr lang="zh-CN" altLang="zh-CN" sz="2800" dirty="0"/>
              <a:t>电路里面，电源不一定起电源的作用，有时候也可能起负载的</a:t>
            </a:r>
            <a:r>
              <a:rPr lang="zh-CN" altLang="zh-CN" sz="2800" dirty="0" smtClean="0"/>
              <a:t>作用</a:t>
            </a:r>
            <a:r>
              <a:rPr lang="zh-CN" altLang="en-US" sz="2800" dirty="0" smtClean="0"/>
              <a:t>。</a:t>
            </a:r>
            <a:endParaRPr lang="zh-CN" altLang="en-US" sz="2800" dirty="0"/>
          </a:p>
        </p:txBody>
      </p:sp>
      <p:sp>
        <p:nvSpPr>
          <p:cNvPr id="9" name="矩形 8"/>
          <p:cNvSpPr/>
          <p:nvPr/>
        </p:nvSpPr>
        <p:spPr>
          <a:xfrm>
            <a:off x="431540" y="2636912"/>
            <a:ext cx="8280919" cy="3539430"/>
          </a:xfrm>
          <a:prstGeom prst="rect">
            <a:avLst/>
          </a:prstGeom>
        </p:spPr>
        <p:txBody>
          <a:bodyPr wrap="square">
            <a:spAutoFit/>
          </a:bodyPr>
          <a:lstStyle/>
          <a:p>
            <a:r>
              <a:rPr lang="en-US" altLang="zh-CN" sz="2800" dirty="0" smtClean="0"/>
              <a:t>        </a:t>
            </a:r>
            <a:r>
              <a:rPr lang="zh-CN" altLang="zh-CN" sz="2800" dirty="0" smtClean="0">
                <a:solidFill>
                  <a:srgbClr val="FF0000"/>
                </a:solidFill>
              </a:rPr>
              <a:t>负载</a:t>
            </a:r>
            <a:r>
              <a:rPr lang="zh-CN" altLang="zh-CN" sz="2800" dirty="0"/>
              <a:t>的电流都是从高电位流到低电位，所以，负载的</a:t>
            </a:r>
            <a:r>
              <a:rPr lang="en-US" altLang="zh-CN" sz="2800" i="1" dirty="0"/>
              <a:t>U</a:t>
            </a:r>
            <a:r>
              <a:rPr lang="zh-CN" altLang="zh-CN" sz="2800" dirty="0"/>
              <a:t>和</a:t>
            </a:r>
            <a:r>
              <a:rPr lang="en-US" altLang="zh-CN" sz="2800" i="1" dirty="0"/>
              <a:t>I</a:t>
            </a:r>
            <a:r>
              <a:rPr lang="zh-CN" altLang="zh-CN" sz="2800" dirty="0"/>
              <a:t>的实际方向相同，</a:t>
            </a:r>
            <a:r>
              <a:rPr lang="zh-CN" altLang="zh-CN" sz="2800" dirty="0">
                <a:solidFill>
                  <a:srgbClr val="FF0000"/>
                </a:solidFill>
              </a:rPr>
              <a:t>电流从高电位端</a:t>
            </a:r>
            <a:r>
              <a:rPr lang="en-US" altLang="zh-CN" sz="2800" dirty="0">
                <a:solidFill>
                  <a:srgbClr val="FF0000"/>
                </a:solidFill>
              </a:rPr>
              <a:t>(“+”</a:t>
            </a:r>
            <a:r>
              <a:rPr lang="zh-CN" altLang="zh-CN" sz="2800" dirty="0">
                <a:solidFill>
                  <a:srgbClr val="FF0000"/>
                </a:solidFill>
              </a:rPr>
              <a:t>端</a:t>
            </a:r>
            <a:r>
              <a:rPr lang="en-US" altLang="zh-CN" sz="2800" dirty="0">
                <a:solidFill>
                  <a:srgbClr val="FF0000"/>
                </a:solidFill>
              </a:rPr>
              <a:t>)</a:t>
            </a:r>
            <a:r>
              <a:rPr lang="zh-CN" altLang="zh-CN" sz="2800" dirty="0">
                <a:solidFill>
                  <a:srgbClr val="FF0000"/>
                </a:solidFill>
              </a:rPr>
              <a:t>流进去，低电位端</a:t>
            </a:r>
            <a:r>
              <a:rPr lang="en-US" altLang="zh-CN" sz="2800" dirty="0">
                <a:solidFill>
                  <a:srgbClr val="FF0000"/>
                </a:solidFill>
              </a:rPr>
              <a:t>(“-”</a:t>
            </a:r>
            <a:r>
              <a:rPr lang="zh-CN" altLang="zh-CN" sz="2800" dirty="0">
                <a:solidFill>
                  <a:srgbClr val="FF0000"/>
                </a:solidFill>
              </a:rPr>
              <a:t>端</a:t>
            </a:r>
            <a:r>
              <a:rPr lang="en-US" altLang="zh-CN" sz="2800" dirty="0">
                <a:solidFill>
                  <a:srgbClr val="FF0000"/>
                </a:solidFill>
              </a:rPr>
              <a:t>)</a:t>
            </a:r>
            <a:r>
              <a:rPr lang="zh-CN" altLang="zh-CN" sz="2800" dirty="0">
                <a:solidFill>
                  <a:srgbClr val="FF0000"/>
                </a:solidFill>
              </a:rPr>
              <a:t>流出来</a:t>
            </a:r>
            <a:r>
              <a:rPr lang="zh-CN" altLang="zh-CN" sz="2800" dirty="0"/>
              <a:t>，取用功率，即</a:t>
            </a:r>
            <a:r>
              <a:rPr lang="en-US" altLang="zh-CN" sz="2800" dirty="0"/>
              <a:t>“</a:t>
            </a:r>
            <a:r>
              <a:rPr lang="zh-CN" altLang="zh-CN" sz="2800" dirty="0"/>
              <a:t>吞</a:t>
            </a:r>
            <a:r>
              <a:rPr lang="en-US" altLang="zh-CN" sz="2800" dirty="0"/>
              <a:t>”</a:t>
            </a:r>
            <a:r>
              <a:rPr lang="zh-CN" altLang="zh-CN" sz="2800" dirty="0"/>
              <a:t>进能量。</a:t>
            </a:r>
          </a:p>
          <a:p>
            <a:r>
              <a:rPr lang="en-US" altLang="zh-CN" sz="2800" dirty="0" smtClean="0"/>
              <a:t>       </a:t>
            </a:r>
            <a:r>
              <a:rPr lang="zh-CN" altLang="zh-CN" sz="2800" dirty="0" smtClean="0">
                <a:solidFill>
                  <a:srgbClr val="FF0000"/>
                </a:solidFill>
              </a:rPr>
              <a:t>电源</a:t>
            </a:r>
            <a:r>
              <a:rPr lang="zh-CN" altLang="zh-CN" sz="2800" dirty="0"/>
              <a:t>的电流都是从低电位流到高电位，所以，电源的</a:t>
            </a:r>
            <a:r>
              <a:rPr lang="en-US" altLang="zh-CN" sz="2800" i="1" dirty="0"/>
              <a:t>U</a:t>
            </a:r>
            <a:r>
              <a:rPr lang="zh-CN" altLang="zh-CN" sz="2800" dirty="0"/>
              <a:t>和</a:t>
            </a:r>
            <a:r>
              <a:rPr lang="en-US" altLang="zh-CN" sz="2800" i="1" dirty="0"/>
              <a:t>I</a:t>
            </a:r>
            <a:r>
              <a:rPr lang="zh-CN" altLang="zh-CN" sz="2800" dirty="0"/>
              <a:t>的实际方向相反，</a:t>
            </a:r>
            <a:r>
              <a:rPr lang="zh-CN" altLang="zh-CN" sz="2800" dirty="0">
                <a:solidFill>
                  <a:srgbClr val="FF0000"/>
                </a:solidFill>
              </a:rPr>
              <a:t>电流从低电位端</a:t>
            </a:r>
            <a:r>
              <a:rPr lang="en-US" altLang="zh-CN" sz="2800" dirty="0">
                <a:solidFill>
                  <a:srgbClr val="FF0000"/>
                </a:solidFill>
              </a:rPr>
              <a:t>(“-”</a:t>
            </a:r>
            <a:r>
              <a:rPr lang="zh-CN" altLang="zh-CN" sz="2800" dirty="0">
                <a:solidFill>
                  <a:srgbClr val="FF0000"/>
                </a:solidFill>
              </a:rPr>
              <a:t>端</a:t>
            </a:r>
            <a:r>
              <a:rPr lang="en-US" altLang="zh-CN" sz="2800" dirty="0">
                <a:solidFill>
                  <a:srgbClr val="FF0000"/>
                </a:solidFill>
              </a:rPr>
              <a:t>)</a:t>
            </a:r>
            <a:r>
              <a:rPr lang="zh-CN" altLang="zh-CN" sz="2800" dirty="0">
                <a:solidFill>
                  <a:srgbClr val="FF0000"/>
                </a:solidFill>
              </a:rPr>
              <a:t>流进去，从高电位端</a:t>
            </a:r>
            <a:r>
              <a:rPr lang="en-US" altLang="zh-CN" sz="2800" dirty="0">
                <a:solidFill>
                  <a:srgbClr val="FF0000"/>
                </a:solidFill>
              </a:rPr>
              <a:t>(“+”</a:t>
            </a:r>
            <a:r>
              <a:rPr lang="zh-CN" altLang="zh-CN" sz="2800" dirty="0">
                <a:solidFill>
                  <a:srgbClr val="FF0000"/>
                </a:solidFill>
              </a:rPr>
              <a:t>端</a:t>
            </a:r>
            <a:r>
              <a:rPr lang="en-US" altLang="zh-CN" sz="2800" dirty="0">
                <a:solidFill>
                  <a:srgbClr val="FF0000"/>
                </a:solidFill>
              </a:rPr>
              <a:t>)</a:t>
            </a:r>
            <a:r>
              <a:rPr lang="zh-CN" altLang="zh-CN" sz="2800" dirty="0">
                <a:solidFill>
                  <a:srgbClr val="FF0000"/>
                </a:solidFill>
              </a:rPr>
              <a:t>流出来</a:t>
            </a:r>
            <a:r>
              <a:rPr lang="zh-CN" altLang="zh-CN" sz="2800" dirty="0"/>
              <a:t>，产生功率，即</a:t>
            </a:r>
            <a:r>
              <a:rPr lang="en-US" altLang="zh-CN" sz="2800" dirty="0"/>
              <a:t>“</a:t>
            </a:r>
            <a:r>
              <a:rPr lang="zh-CN" altLang="zh-CN" sz="2800" dirty="0"/>
              <a:t>吐</a:t>
            </a:r>
            <a:r>
              <a:rPr lang="en-US" altLang="zh-CN" sz="2800" dirty="0"/>
              <a:t>”</a:t>
            </a:r>
            <a:r>
              <a:rPr lang="zh-CN" altLang="zh-CN" sz="2800" dirty="0"/>
              <a:t>出电能</a:t>
            </a:r>
            <a:r>
              <a:rPr lang="zh-CN" altLang="zh-CN" dirty="0"/>
              <a:t>。</a:t>
            </a:r>
          </a:p>
        </p:txBody>
      </p:sp>
    </p:spTree>
    <p:extLst>
      <p:ext uri="{BB962C8B-B14F-4D97-AF65-F5344CB8AC3E}">
        <p14:creationId xmlns:p14="http://schemas.microsoft.com/office/powerpoint/2010/main" xmlns="" val="3069712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158D813D-5EB4-4279-B09C-477A10D42AE0}" type="slidenum">
              <a:rPr lang="en-US" smtClean="0">
                <a:solidFill>
                  <a:prstClr val="black">
                    <a:tint val="75000"/>
                  </a:prstClr>
                </a:solidFill>
              </a:rPr>
              <a:pPr>
                <a:defRPr/>
              </a:pPr>
              <a:t>46</a:t>
            </a:fld>
            <a:endParaRPr lang="en-US" dirty="0">
              <a:solidFill>
                <a:prstClr val="black">
                  <a:tint val="75000"/>
                </a:prstClr>
              </a:solidFill>
            </a:endParaRPr>
          </a:p>
        </p:txBody>
      </p:sp>
      <p:sp>
        <p:nvSpPr>
          <p:cNvPr id="9"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组合 1"/>
          <p:cNvGrpSpPr/>
          <p:nvPr/>
        </p:nvGrpSpPr>
        <p:grpSpPr>
          <a:xfrm>
            <a:off x="524948" y="836712"/>
            <a:ext cx="8064896" cy="5718249"/>
            <a:chOff x="524948" y="836712"/>
            <a:chExt cx="8064896" cy="5718249"/>
          </a:xfrm>
        </p:grpSpPr>
        <p:sp>
          <p:nvSpPr>
            <p:cNvPr id="8" name="矩形 7"/>
            <p:cNvSpPr/>
            <p:nvPr/>
          </p:nvSpPr>
          <p:spPr>
            <a:xfrm>
              <a:off x="524948" y="836712"/>
              <a:ext cx="8064896" cy="3108543"/>
            </a:xfrm>
            <a:prstGeom prst="rect">
              <a:avLst/>
            </a:prstGeom>
          </p:spPr>
          <p:txBody>
            <a:bodyPr wrap="square">
              <a:spAutoFit/>
            </a:bodyPr>
            <a:lstStyle/>
            <a:p>
              <a:r>
                <a:rPr lang="zh-CN" altLang="zh-CN" sz="2800" b="1" dirty="0"/>
                <a:t>【例</a:t>
              </a:r>
              <a:r>
                <a:rPr lang="en-US" altLang="zh-CN" sz="2800" b="1" dirty="0"/>
                <a:t>1.4.2</a:t>
              </a:r>
              <a:r>
                <a:rPr lang="zh-CN" altLang="zh-CN" sz="2800" b="1" dirty="0"/>
                <a:t>】</a:t>
              </a:r>
              <a:r>
                <a:rPr lang="zh-CN" altLang="zh-CN" sz="2800" dirty="0"/>
                <a:t>在</a:t>
              </a:r>
              <a:r>
                <a:rPr lang="zh-CN" altLang="zh-CN" sz="2800" dirty="0" smtClean="0"/>
                <a:t>图所</a:t>
              </a:r>
              <a:r>
                <a:rPr lang="zh-CN" altLang="zh-CN" sz="2800" dirty="0"/>
                <a:t>示的两个电路中。</a:t>
              </a:r>
              <a:r>
                <a:rPr lang="en-US" altLang="zh-CN" sz="2800" dirty="0"/>
                <a:t>(1)</a:t>
              </a:r>
              <a:r>
                <a:rPr lang="zh-CN" altLang="zh-CN" sz="2800" dirty="0"/>
                <a:t>负载电阻</a:t>
              </a:r>
              <a:r>
                <a:rPr lang="en-US" altLang="zh-CN" sz="2800" i="1" dirty="0"/>
                <a:t>R</a:t>
              </a:r>
              <a:r>
                <a:rPr lang="en-US" altLang="zh-CN" sz="2800" baseline="-25000" dirty="0"/>
                <a:t>L</a:t>
              </a:r>
              <a:r>
                <a:rPr lang="zh-CN" altLang="zh-CN" sz="2800" dirty="0"/>
                <a:t>中的电流</a:t>
              </a:r>
              <a:r>
                <a:rPr lang="en-US" altLang="zh-CN" sz="2800" i="1" dirty="0"/>
                <a:t>I</a:t>
              </a:r>
              <a:r>
                <a:rPr lang="zh-CN" altLang="zh-CN" sz="2800" dirty="0"/>
                <a:t>及其两端的电压</a:t>
              </a:r>
              <a:r>
                <a:rPr lang="en-US" altLang="zh-CN" sz="2800" i="1" dirty="0"/>
                <a:t>U</a:t>
              </a:r>
              <a:r>
                <a:rPr lang="zh-CN" altLang="zh-CN" sz="2800" dirty="0"/>
                <a:t>各为多少？如果在图</a:t>
              </a:r>
              <a:r>
                <a:rPr lang="en-US" altLang="zh-CN" sz="2800" dirty="0"/>
                <a:t>(a)</a:t>
              </a:r>
              <a:r>
                <a:rPr lang="zh-CN" altLang="zh-CN" sz="2800" dirty="0"/>
                <a:t>中断开与理想电压源并联的两个理想电流源，在图</a:t>
              </a:r>
              <a:r>
                <a:rPr lang="en-US" altLang="zh-CN" sz="2800" dirty="0"/>
                <a:t>(b)</a:t>
              </a:r>
              <a:r>
                <a:rPr lang="zh-CN" altLang="zh-CN" sz="2800" dirty="0"/>
                <a:t>中短接与理想电流源串联的理想电压源和</a:t>
              </a:r>
              <a:r>
                <a:rPr lang="en-US" altLang="zh-CN" sz="2800" dirty="0"/>
                <a:t>1Ω</a:t>
              </a:r>
              <a:r>
                <a:rPr lang="zh-CN" altLang="zh-CN" sz="2800" dirty="0"/>
                <a:t>电阻，对计算结果有无影响？为什么？</a:t>
              </a:r>
              <a:r>
                <a:rPr lang="en-US" altLang="zh-CN" sz="2800" dirty="0"/>
                <a:t>(2)</a:t>
              </a:r>
              <a:r>
                <a:rPr lang="zh-CN" altLang="zh-CN" sz="2800" dirty="0"/>
                <a:t>求每个元件的功率，判断哪个是电源，哪个是负载。并求</a:t>
              </a:r>
              <a:r>
                <a:rPr lang="en-US" altLang="zh-CN" sz="2800" dirty="0"/>
                <a:t>(a)</a:t>
              </a:r>
              <a:r>
                <a:rPr lang="zh-CN" altLang="zh-CN" sz="2800" dirty="0"/>
                <a:t>图中</a:t>
              </a:r>
              <a:r>
                <a:rPr lang="en-US" altLang="zh-CN" sz="2800" i="1" dirty="0"/>
                <a:t>I</a:t>
              </a:r>
              <a:r>
                <a:rPr lang="en-US" altLang="zh-CN" sz="2800" baseline="-25000" dirty="0"/>
                <a:t>2</a:t>
              </a:r>
              <a:r>
                <a:rPr lang="zh-CN" altLang="zh-CN" sz="2800" dirty="0"/>
                <a:t>和</a:t>
              </a:r>
              <a:r>
                <a:rPr lang="en-US" altLang="zh-CN" sz="2800" dirty="0"/>
                <a:t>(b)</a:t>
              </a:r>
              <a:r>
                <a:rPr lang="zh-CN" altLang="zh-CN" sz="2800" dirty="0"/>
                <a:t>图中</a:t>
              </a:r>
              <a:r>
                <a:rPr lang="en-US" altLang="zh-CN" sz="2800" i="1" dirty="0"/>
                <a:t>U</a:t>
              </a:r>
              <a:r>
                <a:rPr lang="en-US" altLang="zh-CN" sz="2800" baseline="-25000" dirty="0"/>
                <a:t>S</a:t>
              </a:r>
              <a:r>
                <a:rPr lang="zh-CN" altLang="zh-CN" sz="2800" dirty="0"/>
                <a:t>。</a:t>
              </a:r>
              <a:endParaRPr lang="zh-CN" altLang="en-US" sz="2800" dirty="0"/>
            </a:p>
          </p:txBody>
        </p:sp>
        <p:graphicFrame>
          <p:nvGraphicFramePr>
            <p:cNvPr id="10" name="对象 9"/>
            <p:cNvGraphicFramePr>
              <a:graphicFrameLocks/>
            </p:cNvGraphicFramePr>
            <p:nvPr>
              <p:extLst>
                <p:ext uri="{D42A27DB-BD31-4B8C-83A1-F6EECF244321}">
                  <p14:modId xmlns:p14="http://schemas.microsoft.com/office/powerpoint/2010/main" xmlns="" val="603468457"/>
                </p:ext>
              </p:extLst>
            </p:nvPr>
          </p:nvGraphicFramePr>
          <p:xfrm>
            <a:off x="899592" y="4077073"/>
            <a:ext cx="3312368" cy="1944216"/>
          </p:xfrm>
          <a:graphic>
            <a:graphicData uri="http://schemas.openxmlformats.org/presentationml/2006/ole">
              <p:oleObj spid="_x0000_s50256" name="Visio" r:id="rId3" imgW="1073285" imgH="894020" progId="Visio.Drawing.11">
                <p:embed/>
              </p:oleObj>
            </a:graphicData>
          </a:graphic>
        </p:graphicFrame>
        <p:graphicFrame>
          <p:nvGraphicFramePr>
            <p:cNvPr id="12" name="对象 11"/>
            <p:cNvGraphicFramePr>
              <a:graphicFrameLocks/>
            </p:cNvGraphicFramePr>
            <p:nvPr>
              <p:extLst>
                <p:ext uri="{D42A27DB-BD31-4B8C-83A1-F6EECF244321}">
                  <p14:modId xmlns:p14="http://schemas.microsoft.com/office/powerpoint/2010/main" xmlns="" val="55813264"/>
                </p:ext>
              </p:extLst>
            </p:nvPr>
          </p:nvGraphicFramePr>
          <p:xfrm>
            <a:off x="4557396" y="3954180"/>
            <a:ext cx="3528392" cy="1944216"/>
          </p:xfrm>
          <a:graphic>
            <a:graphicData uri="http://schemas.openxmlformats.org/presentationml/2006/ole">
              <p:oleObj spid="_x0000_s50257" name="Visio" r:id="rId4" imgW="740178" imgH="736919" progId="Visio.Drawing.11">
                <p:embed/>
              </p:oleObj>
            </a:graphicData>
          </a:graphic>
        </p:graphicFrame>
        <p:sp>
          <p:nvSpPr>
            <p:cNvPr id="13" name="TextBox 12"/>
            <p:cNvSpPr txBox="1"/>
            <p:nvPr/>
          </p:nvSpPr>
          <p:spPr>
            <a:xfrm>
              <a:off x="2195736" y="6093296"/>
              <a:ext cx="947695" cy="461665"/>
            </a:xfrm>
            <a:prstGeom prst="rect">
              <a:avLst/>
            </a:prstGeom>
            <a:noFill/>
          </p:spPr>
          <p:txBody>
            <a:bodyPr wrap="none" rtlCol="0">
              <a:spAutoFit/>
            </a:bodyPr>
            <a:lstStyle/>
            <a:p>
              <a:r>
                <a:rPr lang="zh-CN" altLang="en-US" sz="2400" dirty="0" smtClean="0"/>
                <a:t>（</a:t>
              </a:r>
              <a:r>
                <a:rPr lang="en-US" altLang="zh-CN" sz="2400" dirty="0" smtClean="0"/>
                <a:t>a</a:t>
              </a:r>
              <a:r>
                <a:rPr lang="zh-CN" altLang="en-US" sz="2400" dirty="0" smtClean="0"/>
                <a:t>）</a:t>
              </a:r>
              <a:endParaRPr lang="zh-CN" altLang="en-US" sz="2400" dirty="0"/>
            </a:p>
          </p:txBody>
        </p:sp>
        <p:sp>
          <p:nvSpPr>
            <p:cNvPr id="14" name="TextBox 13"/>
            <p:cNvSpPr txBox="1"/>
            <p:nvPr/>
          </p:nvSpPr>
          <p:spPr>
            <a:xfrm>
              <a:off x="5826488" y="6093295"/>
              <a:ext cx="962123" cy="461665"/>
            </a:xfrm>
            <a:prstGeom prst="rect">
              <a:avLst/>
            </a:prstGeom>
            <a:noFill/>
          </p:spPr>
          <p:txBody>
            <a:bodyPr wrap="none" rtlCol="0">
              <a:spAutoFit/>
            </a:bodyPr>
            <a:lstStyle/>
            <a:p>
              <a:r>
                <a:rPr lang="zh-CN" altLang="en-US" sz="2400" dirty="0" smtClean="0"/>
                <a:t>（</a:t>
              </a:r>
              <a:r>
                <a:rPr lang="en-US" altLang="zh-CN" sz="2400" dirty="0" smtClean="0"/>
                <a:t>b</a:t>
              </a:r>
              <a:r>
                <a:rPr lang="zh-CN" altLang="en-US" sz="2400" dirty="0" smtClean="0"/>
                <a:t>）</a:t>
              </a:r>
              <a:endParaRPr lang="zh-CN" altLang="en-US" sz="2400" dirty="0"/>
            </a:p>
          </p:txBody>
        </p:sp>
      </p:grpSp>
    </p:spTree>
    <p:extLst>
      <p:ext uri="{BB962C8B-B14F-4D97-AF65-F5344CB8AC3E}">
        <p14:creationId xmlns:p14="http://schemas.microsoft.com/office/powerpoint/2010/main" xmlns="" val="928859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4F267FD9-BB6E-4937-A2CB-2D8803BBA62E}" type="datetime1">
              <a:rPr lang="zh-CN" altLang="en-US" smtClean="0">
                <a:solidFill>
                  <a:prstClr val="black">
                    <a:tint val="75000"/>
                  </a:prstClr>
                </a:solidFill>
              </a:rPr>
              <a:pPr>
                <a:defRPr/>
              </a:pPr>
              <a:t>2018/5/29</a:t>
            </a:fld>
            <a:endParaRPr lang="en-US" dirty="0">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158D813D-5EB4-4279-B09C-477A10D42AE0}" type="slidenum">
              <a:rPr lang="en-US" smtClean="0">
                <a:solidFill>
                  <a:prstClr val="black">
                    <a:tint val="75000"/>
                  </a:prstClr>
                </a:solidFill>
              </a:rPr>
              <a:pPr>
                <a:defRPr/>
              </a:pPr>
              <a:t>47</a:t>
            </a:fld>
            <a:endParaRPr lang="en-US">
              <a:solidFill>
                <a:prstClr val="black">
                  <a:tint val="75000"/>
                </a:prstClr>
              </a:solidFill>
            </a:endParaRP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组合 1"/>
          <p:cNvGrpSpPr/>
          <p:nvPr/>
        </p:nvGrpSpPr>
        <p:grpSpPr>
          <a:xfrm>
            <a:off x="395536" y="836712"/>
            <a:ext cx="6192688" cy="1385964"/>
            <a:chOff x="395536" y="836712"/>
            <a:chExt cx="6192688" cy="1385964"/>
          </a:xfrm>
        </p:grpSpPr>
        <p:sp>
          <p:nvSpPr>
            <p:cNvPr id="5" name="矩形 4"/>
            <p:cNvSpPr/>
            <p:nvPr/>
          </p:nvSpPr>
          <p:spPr>
            <a:xfrm>
              <a:off x="395536" y="836712"/>
              <a:ext cx="5511445" cy="523220"/>
            </a:xfrm>
            <a:prstGeom prst="rect">
              <a:avLst/>
            </a:prstGeom>
          </p:spPr>
          <p:txBody>
            <a:bodyPr wrap="none">
              <a:spAutoFit/>
            </a:bodyPr>
            <a:lstStyle/>
            <a:p>
              <a:r>
                <a:rPr lang="zh-CN" altLang="zh-CN" sz="2800" b="1" dirty="0"/>
                <a:t>【解】</a:t>
              </a:r>
              <a:r>
                <a:rPr lang="en-US" altLang="zh-CN" sz="2800" dirty="0"/>
                <a:t> (1)</a:t>
              </a:r>
              <a:r>
                <a:rPr lang="zh-CN" altLang="zh-CN" sz="2800" dirty="0"/>
                <a:t>参考方向如</a:t>
              </a:r>
              <a:r>
                <a:rPr lang="zh-CN" altLang="zh-CN" sz="2800" dirty="0" smtClean="0"/>
                <a:t>图</a:t>
              </a:r>
              <a:r>
                <a:rPr lang="zh-CN" altLang="en-US" sz="2800" dirty="0" smtClean="0"/>
                <a:t>，对图</a:t>
              </a:r>
              <a:r>
                <a:rPr lang="en-US" altLang="zh-CN" sz="2800" dirty="0" smtClean="0"/>
                <a:t>a</a:t>
              </a:r>
              <a:r>
                <a:rPr lang="zh-CN" altLang="en-US" sz="2800" dirty="0" smtClean="0"/>
                <a:t>有</a:t>
              </a:r>
              <a:endParaRPr lang="zh-CN" altLang="en-US" sz="2800" dirty="0"/>
            </a:p>
          </p:txBody>
        </p:sp>
        <p:graphicFrame>
          <p:nvGraphicFramePr>
            <p:cNvPr id="7" name="对象 6"/>
            <p:cNvGraphicFramePr>
              <a:graphicFrameLocks noChangeAspect="1"/>
            </p:cNvGraphicFramePr>
            <p:nvPr>
              <p:extLst>
                <p:ext uri="{D42A27DB-BD31-4B8C-83A1-F6EECF244321}">
                  <p14:modId xmlns:p14="http://schemas.microsoft.com/office/powerpoint/2010/main" xmlns="" val="1286878013"/>
                </p:ext>
              </p:extLst>
            </p:nvPr>
          </p:nvGraphicFramePr>
          <p:xfrm>
            <a:off x="2483768" y="1359932"/>
            <a:ext cx="4104456" cy="862744"/>
          </p:xfrm>
          <a:graphic>
            <a:graphicData uri="http://schemas.openxmlformats.org/presentationml/2006/ole">
              <p:oleObj spid="_x0000_s52303" name="Equation" r:id="rId3" imgW="1777680" imgH="431640" progId="Equation.DSMT4">
                <p:embed/>
              </p:oleObj>
            </a:graphicData>
          </a:graphic>
        </p:graphicFrame>
      </p:grpSp>
      <p:sp>
        <p:nvSpPr>
          <p:cNvPr id="9"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3" name="组合 12"/>
          <p:cNvGrpSpPr/>
          <p:nvPr/>
        </p:nvGrpSpPr>
        <p:grpSpPr>
          <a:xfrm>
            <a:off x="755576" y="2274085"/>
            <a:ext cx="6696744" cy="671087"/>
            <a:chOff x="755576" y="2274085"/>
            <a:chExt cx="6696744" cy="671087"/>
          </a:xfrm>
        </p:grpSpPr>
        <p:sp>
          <p:nvSpPr>
            <p:cNvPr id="8" name="TextBox 7"/>
            <p:cNvSpPr txBox="1"/>
            <p:nvPr/>
          </p:nvSpPr>
          <p:spPr>
            <a:xfrm>
              <a:off x="755576" y="2274085"/>
              <a:ext cx="1451038" cy="523220"/>
            </a:xfrm>
            <a:prstGeom prst="rect">
              <a:avLst/>
            </a:prstGeom>
            <a:noFill/>
          </p:spPr>
          <p:txBody>
            <a:bodyPr wrap="none" rtlCol="0">
              <a:spAutoFit/>
            </a:bodyPr>
            <a:lstStyle/>
            <a:p>
              <a:r>
                <a:rPr lang="zh-CN" altLang="en-US" sz="2800" dirty="0" smtClean="0"/>
                <a:t>对图</a:t>
              </a:r>
              <a:r>
                <a:rPr lang="en-US" altLang="zh-CN" sz="2800" dirty="0" smtClean="0"/>
                <a:t>b</a:t>
              </a:r>
              <a:r>
                <a:rPr lang="zh-CN" altLang="en-US" sz="2800" dirty="0" smtClean="0"/>
                <a:t>有</a:t>
              </a:r>
              <a:endParaRPr lang="zh-CN" altLang="en-US" sz="2800" dirty="0"/>
            </a:p>
          </p:txBody>
        </p:sp>
        <p:graphicFrame>
          <p:nvGraphicFramePr>
            <p:cNvPr id="10" name="对象 9"/>
            <p:cNvGraphicFramePr>
              <a:graphicFrameLocks noChangeAspect="1"/>
            </p:cNvGraphicFramePr>
            <p:nvPr>
              <p:extLst>
                <p:ext uri="{D42A27DB-BD31-4B8C-83A1-F6EECF244321}">
                  <p14:modId xmlns:p14="http://schemas.microsoft.com/office/powerpoint/2010/main" xmlns="" val="1001064333"/>
                </p:ext>
              </p:extLst>
            </p:nvPr>
          </p:nvGraphicFramePr>
          <p:xfrm>
            <a:off x="2178217" y="2274085"/>
            <a:ext cx="5274103" cy="671087"/>
          </p:xfrm>
          <a:graphic>
            <a:graphicData uri="http://schemas.openxmlformats.org/presentationml/2006/ole">
              <p:oleObj spid="_x0000_s52304" name="Equation" r:id="rId4" imgW="1866600" imgH="266400" progId="Equation.DSMT4">
                <p:embed/>
              </p:oleObj>
            </a:graphicData>
          </a:graphic>
        </p:graphicFrame>
      </p:grpSp>
      <p:sp>
        <p:nvSpPr>
          <p:cNvPr id="11" name="矩形 10"/>
          <p:cNvSpPr/>
          <p:nvPr/>
        </p:nvSpPr>
        <p:spPr>
          <a:xfrm>
            <a:off x="827584" y="3128595"/>
            <a:ext cx="7163126" cy="1815882"/>
          </a:xfrm>
          <a:prstGeom prst="rect">
            <a:avLst/>
          </a:prstGeom>
        </p:spPr>
        <p:txBody>
          <a:bodyPr wrap="square">
            <a:spAutoFit/>
          </a:bodyPr>
          <a:lstStyle/>
          <a:p>
            <a:r>
              <a:rPr lang="en-US" altLang="zh-CN" sz="2800" dirty="0" smtClean="0"/>
              <a:t>       (</a:t>
            </a:r>
            <a:r>
              <a:rPr lang="en-US" altLang="zh-CN" sz="2800" dirty="0"/>
              <a:t>a)</a:t>
            </a:r>
            <a:r>
              <a:rPr lang="zh-CN" altLang="zh-CN" sz="2800" dirty="0"/>
              <a:t>图断开与理想电压源并联的两个理想电流源，在图</a:t>
            </a:r>
            <a:r>
              <a:rPr lang="en-US" altLang="zh-CN" sz="2800" dirty="0"/>
              <a:t>(b)</a:t>
            </a:r>
            <a:r>
              <a:rPr lang="zh-CN" altLang="zh-CN" sz="2800" dirty="0"/>
              <a:t>中短接与理想电流源串联的理想电压源和</a:t>
            </a:r>
            <a:r>
              <a:rPr lang="en-US" altLang="zh-CN" sz="2800" dirty="0"/>
              <a:t>1Ω</a:t>
            </a:r>
            <a:r>
              <a:rPr lang="zh-CN" altLang="zh-CN" sz="2800" dirty="0"/>
              <a:t>电阻，对计算结果没有影响。因为</a:t>
            </a:r>
            <a:r>
              <a:rPr lang="en-US" altLang="zh-CN" sz="2800" i="1" dirty="0"/>
              <a:t>R</a:t>
            </a:r>
            <a:r>
              <a:rPr lang="en-US" altLang="zh-CN" sz="2800" baseline="-25000" dirty="0"/>
              <a:t>L</a:t>
            </a:r>
            <a:r>
              <a:rPr lang="zh-CN" altLang="zh-CN" sz="2800" dirty="0"/>
              <a:t>上的电压电流不变。</a:t>
            </a:r>
          </a:p>
        </p:txBody>
      </p:sp>
      <p:sp>
        <p:nvSpPr>
          <p:cNvPr id="12" name="矩形 11"/>
          <p:cNvSpPr/>
          <p:nvPr/>
        </p:nvSpPr>
        <p:spPr>
          <a:xfrm>
            <a:off x="611560" y="5013176"/>
            <a:ext cx="7488831" cy="954107"/>
          </a:xfrm>
          <a:prstGeom prst="rect">
            <a:avLst/>
          </a:prstGeom>
        </p:spPr>
        <p:txBody>
          <a:bodyPr wrap="square">
            <a:spAutoFit/>
          </a:bodyPr>
          <a:lstStyle/>
          <a:p>
            <a:r>
              <a:rPr lang="en-US" altLang="zh-CN" sz="2800" dirty="0" smtClean="0"/>
              <a:t>        (</a:t>
            </a:r>
            <a:r>
              <a:rPr lang="en-US" altLang="zh-CN" sz="2800" dirty="0"/>
              <a:t>2)</a:t>
            </a:r>
            <a:r>
              <a:rPr lang="zh-CN" altLang="zh-CN" sz="2800" dirty="0"/>
              <a:t>对</a:t>
            </a:r>
            <a:r>
              <a:rPr lang="zh-CN" altLang="zh-CN" sz="2800" dirty="0" smtClean="0"/>
              <a:t>图</a:t>
            </a:r>
            <a:r>
              <a:rPr lang="en-US" altLang="zh-CN" sz="2800" dirty="0" smtClean="0"/>
              <a:t> (</a:t>
            </a:r>
            <a:r>
              <a:rPr lang="en-US" altLang="zh-CN" sz="2800" dirty="0"/>
              <a:t>a)</a:t>
            </a:r>
            <a:r>
              <a:rPr lang="zh-CN" altLang="zh-CN" sz="2800" dirty="0"/>
              <a:t>（方法一）参考方向方法判断电源还是负载</a:t>
            </a:r>
          </a:p>
        </p:txBody>
      </p:sp>
    </p:spTree>
    <p:extLst>
      <p:ext uri="{BB962C8B-B14F-4D97-AF65-F5344CB8AC3E}">
        <p14:creationId xmlns:p14="http://schemas.microsoft.com/office/powerpoint/2010/main" xmlns="" val="3993663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4F267FD9-BB6E-4937-A2CB-2D8803BBA62E}" type="datetime1">
              <a:rPr lang="zh-CN" altLang="en-US" smtClean="0">
                <a:solidFill>
                  <a:prstClr val="black">
                    <a:tint val="75000"/>
                  </a:prstClr>
                </a:solidFill>
              </a:rPr>
              <a:pPr>
                <a:defRPr/>
              </a:pPr>
              <a:t>2018/5/29</a:t>
            </a:fld>
            <a:endParaRPr lang="en-US" dirty="0">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158D813D-5EB4-4279-B09C-477A10D42AE0}" type="slidenum">
              <a:rPr lang="en-US" smtClean="0">
                <a:solidFill>
                  <a:prstClr val="black">
                    <a:tint val="75000"/>
                  </a:prstClr>
                </a:solidFill>
              </a:rPr>
              <a:pPr>
                <a:defRPr/>
              </a:pPr>
              <a:t>48</a:t>
            </a:fld>
            <a:endParaRPr lang="en-US">
              <a:solidFill>
                <a:prstClr val="black">
                  <a:tint val="75000"/>
                </a:prstClr>
              </a:solidFill>
            </a:endParaRP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组合 1"/>
          <p:cNvGrpSpPr/>
          <p:nvPr/>
        </p:nvGrpSpPr>
        <p:grpSpPr>
          <a:xfrm>
            <a:off x="611560" y="1052736"/>
            <a:ext cx="8121278" cy="4832092"/>
            <a:chOff x="611560" y="1052736"/>
            <a:chExt cx="8121278" cy="4832092"/>
          </a:xfrm>
        </p:grpSpPr>
        <p:graphicFrame>
          <p:nvGraphicFramePr>
            <p:cNvPr id="6" name="对象 5"/>
            <p:cNvGraphicFramePr>
              <a:graphicFrameLocks noChangeAspect="1"/>
            </p:cNvGraphicFramePr>
            <p:nvPr>
              <p:extLst>
                <p:ext uri="{D42A27DB-BD31-4B8C-83A1-F6EECF244321}">
                  <p14:modId xmlns:p14="http://schemas.microsoft.com/office/powerpoint/2010/main" xmlns="" val="2082987854"/>
                </p:ext>
              </p:extLst>
            </p:nvPr>
          </p:nvGraphicFramePr>
          <p:xfrm>
            <a:off x="3995935" y="1052736"/>
            <a:ext cx="4511719" cy="576064"/>
          </p:xfrm>
          <a:graphic>
            <a:graphicData uri="http://schemas.openxmlformats.org/presentationml/2006/ole">
              <p:oleObj spid="_x0000_s53439" name="Equation" r:id="rId3" imgW="1790700" imgH="241300" progId="Equation.DSMT4">
                <p:embed/>
              </p:oleObj>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xmlns="" val="198017246"/>
                </p:ext>
              </p:extLst>
            </p:nvPr>
          </p:nvGraphicFramePr>
          <p:xfrm>
            <a:off x="3923928" y="1988840"/>
            <a:ext cx="4176464" cy="533258"/>
          </p:xfrm>
          <a:graphic>
            <a:graphicData uri="http://schemas.openxmlformats.org/presentationml/2006/ole">
              <p:oleObj spid="_x0000_s53440" name="Equation" r:id="rId4" imgW="1587500" imgH="241300" progId="Equation.DSMT4">
                <p:embed/>
              </p:oleObj>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xmlns="" val="1794203473"/>
                </p:ext>
              </p:extLst>
            </p:nvPr>
          </p:nvGraphicFramePr>
          <p:xfrm>
            <a:off x="3404355" y="2821290"/>
            <a:ext cx="4671310" cy="535702"/>
          </p:xfrm>
          <a:graphic>
            <a:graphicData uri="http://schemas.openxmlformats.org/presentationml/2006/ole">
              <p:oleObj spid="_x0000_s53441" name="Equation" r:id="rId5" imgW="1943100" imgH="241300" progId="Equation.DSMT4">
                <p:embed/>
              </p:oleObj>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xmlns="" val="107978542"/>
                </p:ext>
              </p:extLst>
            </p:nvPr>
          </p:nvGraphicFramePr>
          <p:xfrm>
            <a:off x="5364088" y="3573016"/>
            <a:ext cx="3141406" cy="576064"/>
          </p:xfrm>
          <a:graphic>
            <a:graphicData uri="http://schemas.openxmlformats.org/presentationml/2006/ole">
              <p:oleObj spid="_x0000_s53442" name="Equation" r:id="rId6" imgW="1435100" imgH="241300" progId="Equation.DSMT4">
                <p:embed/>
              </p:oleObj>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xmlns="" val="3942273098"/>
                </p:ext>
              </p:extLst>
            </p:nvPr>
          </p:nvGraphicFramePr>
          <p:xfrm>
            <a:off x="3575050" y="4437063"/>
            <a:ext cx="5157788" cy="492125"/>
          </p:xfrm>
          <a:graphic>
            <a:graphicData uri="http://schemas.openxmlformats.org/presentationml/2006/ole">
              <p:oleObj spid="_x0000_s53443" name="Equation" r:id="rId7" imgW="2819160" imgH="241200" progId="Equation.DSMT4">
                <p:embed/>
              </p:oleObj>
            </a:graphicData>
          </a:graphic>
        </p:graphicFrame>
        <p:sp>
          <p:nvSpPr>
            <p:cNvPr id="15" name="矩形 14"/>
            <p:cNvSpPr/>
            <p:nvPr/>
          </p:nvSpPr>
          <p:spPr>
            <a:xfrm>
              <a:off x="611560" y="1052736"/>
              <a:ext cx="4572000" cy="4832092"/>
            </a:xfrm>
            <a:prstGeom prst="rect">
              <a:avLst/>
            </a:prstGeom>
          </p:spPr>
          <p:txBody>
            <a:bodyPr>
              <a:spAutoFit/>
            </a:bodyPr>
            <a:lstStyle/>
            <a:p>
              <a:r>
                <a:rPr lang="en-US" altLang="zh-CN" sz="2800" dirty="0"/>
                <a:t>2A</a:t>
              </a:r>
              <a:r>
                <a:rPr lang="zh-CN" altLang="zh-CN" sz="2800" dirty="0"/>
                <a:t>理想电流源功率：</a:t>
              </a:r>
              <a:r>
                <a:rPr lang="en-US" altLang="zh-CN" sz="2800" dirty="0"/>
                <a:t>         </a:t>
              </a:r>
              <a:endParaRPr lang="zh-CN" altLang="zh-CN" sz="2800" dirty="0"/>
            </a:p>
            <a:p>
              <a:endParaRPr lang="en-US" altLang="zh-CN" sz="2800" dirty="0" smtClean="0"/>
            </a:p>
            <a:p>
              <a:r>
                <a:rPr lang="en-US" altLang="zh-CN" sz="2800" dirty="0" smtClean="0"/>
                <a:t>1A</a:t>
              </a:r>
              <a:r>
                <a:rPr lang="zh-CN" altLang="zh-CN" sz="2800" dirty="0"/>
                <a:t>理想电流源功率：</a:t>
              </a:r>
              <a:r>
                <a:rPr lang="en-US" altLang="zh-CN" sz="2800" dirty="0"/>
                <a:t>         </a:t>
              </a:r>
              <a:endParaRPr lang="zh-CN" altLang="zh-CN" sz="2800" dirty="0"/>
            </a:p>
            <a:p>
              <a:endParaRPr lang="en-US" altLang="zh-CN" sz="2800" i="1" dirty="0" smtClean="0"/>
            </a:p>
            <a:p>
              <a:r>
                <a:rPr lang="en-US" altLang="zh-CN" sz="2800" i="1" dirty="0" smtClean="0"/>
                <a:t>R</a:t>
              </a:r>
              <a:r>
                <a:rPr lang="en-US" altLang="zh-CN" sz="2800" baseline="-25000" dirty="0" smtClean="0"/>
                <a:t>L</a:t>
              </a:r>
              <a:r>
                <a:rPr lang="zh-CN" altLang="zh-CN" sz="2800" dirty="0"/>
                <a:t>电阻的功率：</a:t>
              </a:r>
              <a:r>
                <a:rPr lang="en-US" altLang="zh-CN" sz="2800" dirty="0"/>
                <a:t>              </a:t>
              </a:r>
              <a:endParaRPr lang="zh-CN" altLang="zh-CN" sz="2800" dirty="0"/>
            </a:p>
            <a:p>
              <a:endParaRPr lang="en-US" altLang="zh-CN" sz="2800" dirty="0" smtClean="0"/>
            </a:p>
            <a:p>
              <a:r>
                <a:rPr lang="zh-CN" altLang="zh-CN" sz="2800" dirty="0" smtClean="0"/>
                <a:t>因为</a:t>
              </a:r>
              <a:r>
                <a:rPr lang="zh-CN" altLang="zh-CN" sz="2800" dirty="0"/>
                <a:t>电路的功率必须平衡即：</a:t>
              </a:r>
              <a:r>
                <a:rPr lang="en-US" altLang="zh-CN" sz="2800" dirty="0"/>
                <a:t>      </a:t>
              </a:r>
              <a:endParaRPr lang="zh-CN" altLang="zh-CN" sz="2800" dirty="0"/>
            </a:p>
            <a:p>
              <a:endParaRPr lang="en-US" altLang="zh-CN" sz="2800" dirty="0" smtClean="0"/>
            </a:p>
            <a:p>
              <a:r>
                <a:rPr lang="zh-CN" altLang="zh-CN" sz="2800" dirty="0" smtClean="0"/>
                <a:t>理想电压源</a:t>
              </a:r>
              <a:r>
                <a:rPr lang="zh-CN" altLang="zh-CN" sz="2800" dirty="0"/>
                <a:t>功率：</a:t>
              </a:r>
              <a:r>
                <a:rPr lang="en-US" altLang="zh-CN" sz="2800" dirty="0"/>
                <a:t>     </a:t>
              </a:r>
              <a:endParaRPr lang="zh-CN" altLang="zh-CN" sz="2800" dirty="0"/>
            </a:p>
            <a:p>
              <a:pPr fontAlgn="ctr"/>
              <a:endParaRPr lang="en-US" altLang="zh-CN" sz="2800" dirty="0" smtClean="0"/>
            </a:p>
            <a:p>
              <a:pPr fontAlgn="ctr"/>
              <a:r>
                <a:rPr lang="zh-CN" altLang="zh-CN" sz="2800" dirty="0" smtClean="0"/>
                <a:t>所以</a:t>
              </a:r>
              <a:endParaRPr lang="zh-CN" altLang="zh-CN" sz="2800" dirty="0"/>
            </a:p>
          </p:txBody>
        </p:sp>
        <p:sp>
          <p:nvSpPr>
            <p:cNvPr id="16" name="矩形 15"/>
            <p:cNvSpPr/>
            <p:nvPr/>
          </p:nvSpPr>
          <p:spPr>
            <a:xfrm>
              <a:off x="2699792" y="5366929"/>
              <a:ext cx="1368152" cy="461665"/>
            </a:xfrm>
            <a:prstGeom prst="rect">
              <a:avLst/>
            </a:prstGeom>
          </p:spPr>
          <p:txBody>
            <a:bodyPr wrap="square">
              <a:spAutoFit/>
            </a:bodyPr>
            <a:lstStyle/>
            <a:p>
              <a:pPr fontAlgn="ctr"/>
              <a:r>
                <a:rPr lang="en-US" altLang="zh-CN" sz="2400" i="1" dirty="0"/>
                <a:t>I</a:t>
              </a:r>
              <a:r>
                <a:rPr lang="en-US" altLang="zh-CN" sz="2400" baseline="-25000" dirty="0"/>
                <a:t>2</a:t>
              </a:r>
              <a:r>
                <a:rPr lang="en-US" altLang="zh-CN" sz="2400" dirty="0"/>
                <a:t>=4A</a:t>
              </a:r>
              <a:endParaRPr lang="zh-CN" altLang="zh-CN" sz="2400" dirty="0"/>
            </a:p>
          </p:txBody>
        </p:sp>
      </p:grpSp>
    </p:spTree>
    <p:extLst>
      <p:ext uri="{BB962C8B-B14F-4D97-AF65-F5344CB8AC3E}">
        <p14:creationId xmlns:p14="http://schemas.microsoft.com/office/powerpoint/2010/main" xmlns="" val="207836308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4F267FD9-BB6E-4937-A2CB-2D8803BBA62E}" type="datetime1">
              <a:rPr lang="zh-CN" altLang="en-US" smtClean="0">
                <a:solidFill>
                  <a:prstClr val="black">
                    <a:tint val="75000"/>
                  </a:prstClr>
                </a:solidFill>
              </a:rPr>
              <a:pPr>
                <a:defRPr/>
              </a:pPr>
              <a:t>2018/5/29</a:t>
            </a:fld>
            <a:endParaRPr lang="en-US" dirty="0">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158D813D-5EB4-4279-B09C-477A10D42AE0}" type="slidenum">
              <a:rPr lang="en-US" smtClean="0">
                <a:solidFill>
                  <a:prstClr val="black">
                    <a:tint val="75000"/>
                  </a:prstClr>
                </a:solidFill>
              </a:rPr>
              <a:pPr>
                <a:defRPr/>
              </a:pPr>
              <a:t>49</a:t>
            </a:fld>
            <a:endParaRPr lang="en-US">
              <a:solidFill>
                <a:prstClr val="black">
                  <a:tint val="75000"/>
                </a:prstClr>
              </a:solidFill>
            </a:endParaRPr>
          </a:p>
        </p:txBody>
      </p:sp>
      <p:sp>
        <p:nvSpPr>
          <p:cNvPr id="6" name="矩形 5"/>
          <p:cNvSpPr/>
          <p:nvPr/>
        </p:nvSpPr>
        <p:spPr>
          <a:xfrm>
            <a:off x="521077" y="1374845"/>
            <a:ext cx="8424936" cy="1815882"/>
          </a:xfrm>
          <a:prstGeom prst="rect">
            <a:avLst/>
          </a:prstGeom>
        </p:spPr>
        <p:txBody>
          <a:bodyPr wrap="square">
            <a:spAutoFit/>
          </a:bodyPr>
          <a:lstStyle/>
          <a:p>
            <a:r>
              <a:rPr lang="en-US" altLang="zh-CN" sz="2800" dirty="0" smtClean="0"/>
              <a:t>         </a:t>
            </a:r>
            <a:r>
              <a:rPr lang="zh-CN" altLang="zh-CN" sz="2800" dirty="0" smtClean="0"/>
              <a:t>电流</a:t>
            </a:r>
            <a:r>
              <a:rPr lang="zh-CN" altLang="zh-CN" sz="2800" dirty="0"/>
              <a:t>从</a:t>
            </a:r>
            <a:r>
              <a:rPr lang="en-US" altLang="zh-CN" sz="2800" dirty="0"/>
              <a:t>2A</a:t>
            </a:r>
            <a:r>
              <a:rPr lang="zh-CN" altLang="zh-CN" sz="2800" dirty="0"/>
              <a:t>理想电流源正端流出，</a:t>
            </a:r>
            <a:r>
              <a:rPr lang="en-US" altLang="zh-CN" sz="2800" dirty="0">
                <a:solidFill>
                  <a:srgbClr val="FF0000"/>
                </a:solidFill>
              </a:rPr>
              <a:t>2A</a:t>
            </a:r>
            <a:r>
              <a:rPr lang="zh-CN" altLang="zh-CN" sz="2800" dirty="0">
                <a:solidFill>
                  <a:srgbClr val="FF0000"/>
                </a:solidFill>
              </a:rPr>
              <a:t>理想电流源处于电源状态</a:t>
            </a:r>
            <a:r>
              <a:rPr lang="zh-CN" altLang="zh-CN" sz="2800" dirty="0"/>
              <a:t>，</a:t>
            </a:r>
            <a:r>
              <a:rPr lang="en-US" altLang="zh-CN" sz="2800" dirty="0"/>
              <a:t>I</a:t>
            </a:r>
            <a:r>
              <a:rPr lang="en-US" altLang="zh-CN" sz="2800" baseline="-25000" dirty="0"/>
              <a:t>2</a:t>
            </a:r>
            <a:r>
              <a:rPr lang="zh-CN" altLang="zh-CN" sz="2800" dirty="0"/>
              <a:t>是正的，</a:t>
            </a:r>
            <a:r>
              <a:rPr lang="en-US" altLang="zh-CN" sz="2800" dirty="0"/>
              <a:t>I</a:t>
            </a:r>
            <a:r>
              <a:rPr lang="en-US" altLang="zh-CN" sz="2800" baseline="-25000" dirty="0"/>
              <a:t>2</a:t>
            </a:r>
            <a:r>
              <a:rPr lang="zh-CN" altLang="zh-CN" sz="2800" dirty="0"/>
              <a:t>从</a:t>
            </a:r>
            <a:r>
              <a:rPr lang="en-US" altLang="zh-CN" sz="2800" dirty="0"/>
              <a:t>10V</a:t>
            </a:r>
            <a:r>
              <a:rPr lang="zh-CN" altLang="zh-CN" sz="2800" dirty="0"/>
              <a:t>理想电压源的正端流出，</a:t>
            </a:r>
            <a:r>
              <a:rPr lang="en-US" altLang="zh-CN" sz="2800" dirty="0">
                <a:solidFill>
                  <a:srgbClr val="FF0000"/>
                </a:solidFill>
              </a:rPr>
              <a:t>10V</a:t>
            </a:r>
            <a:r>
              <a:rPr lang="zh-CN" altLang="zh-CN" sz="2800" dirty="0">
                <a:solidFill>
                  <a:srgbClr val="FF0000"/>
                </a:solidFill>
              </a:rPr>
              <a:t>理想电压源处于电源状态</a:t>
            </a:r>
            <a:r>
              <a:rPr lang="zh-CN" altLang="zh-CN" sz="2800" dirty="0"/>
              <a:t>，电流从</a:t>
            </a:r>
            <a:r>
              <a:rPr lang="en-US" altLang="zh-CN" sz="2800" dirty="0"/>
              <a:t>1A</a:t>
            </a:r>
            <a:r>
              <a:rPr lang="zh-CN" altLang="zh-CN" sz="2800" dirty="0"/>
              <a:t>理想电流源正端流入，</a:t>
            </a:r>
            <a:r>
              <a:rPr lang="en-US" altLang="zh-CN" sz="2800" dirty="0">
                <a:solidFill>
                  <a:srgbClr val="FF0000"/>
                </a:solidFill>
              </a:rPr>
              <a:t>1A</a:t>
            </a:r>
            <a:r>
              <a:rPr lang="zh-CN" altLang="zh-CN" sz="2800" dirty="0">
                <a:solidFill>
                  <a:srgbClr val="FF0000"/>
                </a:solidFill>
              </a:rPr>
              <a:t>理想电流源处于负载状态</a:t>
            </a:r>
            <a:r>
              <a:rPr lang="zh-CN" altLang="zh-CN" sz="2800" dirty="0"/>
              <a:t>。</a:t>
            </a:r>
          </a:p>
        </p:txBody>
      </p:sp>
      <p:grpSp>
        <p:nvGrpSpPr>
          <p:cNvPr id="2" name="组合 1"/>
          <p:cNvGrpSpPr/>
          <p:nvPr/>
        </p:nvGrpSpPr>
        <p:grpSpPr>
          <a:xfrm>
            <a:off x="614196" y="817548"/>
            <a:ext cx="7103005" cy="557297"/>
            <a:chOff x="614196" y="817548"/>
            <a:chExt cx="7103005" cy="557297"/>
          </a:xfrm>
        </p:grpSpPr>
        <p:sp>
          <p:nvSpPr>
            <p:cNvPr id="5" name="TextBox 4"/>
            <p:cNvSpPr txBox="1"/>
            <p:nvPr/>
          </p:nvSpPr>
          <p:spPr>
            <a:xfrm>
              <a:off x="614196" y="851625"/>
              <a:ext cx="1872208" cy="523220"/>
            </a:xfrm>
            <a:prstGeom prst="rect">
              <a:avLst/>
            </a:prstGeom>
            <a:noFill/>
          </p:spPr>
          <p:txBody>
            <a:bodyPr wrap="square" rtlCol="0">
              <a:spAutoFit/>
            </a:bodyPr>
            <a:lstStyle/>
            <a:p>
              <a:r>
                <a:rPr lang="zh-CN" altLang="en-US" sz="2800" dirty="0" smtClean="0"/>
                <a:t>方法二</a:t>
              </a:r>
              <a:endParaRPr lang="zh-CN" altLang="en-US" sz="2800" dirty="0"/>
            </a:p>
          </p:txBody>
        </p:sp>
        <p:sp>
          <p:nvSpPr>
            <p:cNvPr id="14" name="TextBox 13"/>
            <p:cNvSpPr txBox="1"/>
            <p:nvPr/>
          </p:nvSpPr>
          <p:spPr>
            <a:xfrm>
              <a:off x="2146445" y="817548"/>
              <a:ext cx="5570756" cy="523220"/>
            </a:xfrm>
            <a:prstGeom prst="rect">
              <a:avLst/>
            </a:prstGeom>
            <a:noFill/>
          </p:spPr>
          <p:txBody>
            <a:bodyPr wrap="none" rtlCol="0">
              <a:spAutoFit/>
            </a:bodyPr>
            <a:lstStyle/>
            <a:p>
              <a:pPr lvl="0"/>
              <a:r>
                <a:rPr lang="zh-CN" altLang="zh-CN" sz="2800" dirty="0">
                  <a:solidFill>
                    <a:prstClr val="black"/>
                  </a:solidFill>
                </a:rPr>
                <a:t>实际方向的方法判断电源还是负载</a:t>
              </a:r>
            </a:p>
          </p:txBody>
        </p:sp>
      </p:grpSp>
      <p:sp>
        <p:nvSpPr>
          <p:cNvPr id="1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2" name="组合 11"/>
          <p:cNvGrpSpPr/>
          <p:nvPr/>
        </p:nvGrpSpPr>
        <p:grpSpPr>
          <a:xfrm>
            <a:off x="319449" y="3551915"/>
            <a:ext cx="7851351" cy="547092"/>
            <a:chOff x="319449" y="3551915"/>
            <a:chExt cx="7851351" cy="547092"/>
          </a:xfrm>
        </p:grpSpPr>
        <p:sp>
          <p:nvSpPr>
            <p:cNvPr id="7" name="矩形 6"/>
            <p:cNvSpPr/>
            <p:nvPr/>
          </p:nvSpPr>
          <p:spPr>
            <a:xfrm>
              <a:off x="319449" y="3551915"/>
              <a:ext cx="1391728" cy="523220"/>
            </a:xfrm>
            <a:prstGeom prst="rect">
              <a:avLst/>
            </a:prstGeom>
          </p:spPr>
          <p:txBody>
            <a:bodyPr wrap="none">
              <a:spAutoFit/>
            </a:bodyPr>
            <a:lstStyle/>
            <a:p>
              <a:r>
                <a:rPr lang="zh-CN" altLang="zh-CN" sz="2800" dirty="0"/>
                <a:t>对图</a:t>
              </a:r>
              <a:r>
                <a:rPr lang="en-US" altLang="zh-CN" sz="2800" dirty="0"/>
                <a:t> </a:t>
              </a:r>
              <a:r>
                <a:rPr lang="en-US" altLang="zh-CN" sz="2800" dirty="0" smtClean="0"/>
                <a:t>(b)</a:t>
              </a:r>
              <a:endParaRPr lang="zh-CN" altLang="en-US" sz="2800" dirty="0"/>
            </a:p>
          </p:txBody>
        </p:sp>
        <p:sp>
          <p:nvSpPr>
            <p:cNvPr id="8" name="矩形 7"/>
            <p:cNvSpPr/>
            <p:nvPr/>
          </p:nvSpPr>
          <p:spPr>
            <a:xfrm>
              <a:off x="1783326" y="3575787"/>
              <a:ext cx="3057247" cy="523220"/>
            </a:xfrm>
            <a:prstGeom prst="rect">
              <a:avLst/>
            </a:prstGeom>
          </p:spPr>
          <p:txBody>
            <a:bodyPr wrap="none">
              <a:spAutoFit/>
            </a:bodyPr>
            <a:lstStyle/>
            <a:p>
              <a:r>
                <a:rPr lang="zh-CN" altLang="zh-CN" sz="2800" dirty="0"/>
                <a:t>理想电压源功率：</a:t>
              </a:r>
              <a:endParaRPr lang="zh-CN" altLang="en-US" sz="2800" dirty="0"/>
            </a:p>
          </p:txBody>
        </p:sp>
        <p:graphicFrame>
          <p:nvGraphicFramePr>
            <p:cNvPr id="16" name="对象 15"/>
            <p:cNvGraphicFramePr>
              <a:graphicFrameLocks noChangeAspect="1"/>
            </p:cNvGraphicFramePr>
            <p:nvPr>
              <p:extLst>
                <p:ext uri="{D42A27DB-BD31-4B8C-83A1-F6EECF244321}">
                  <p14:modId xmlns:p14="http://schemas.microsoft.com/office/powerpoint/2010/main" xmlns="" val="1684756887"/>
                </p:ext>
              </p:extLst>
            </p:nvPr>
          </p:nvGraphicFramePr>
          <p:xfrm>
            <a:off x="4716016" y="3592183"/>
            <a:ext cx="3454784" cy="412176"/>
          </p:xfrm>
          <a:graphic>
            <a:graphicData uri="http://schemas.openxmlformats.org/presentationml/2006/ole">
              <p:oleObj spid="_x0000_s54417" name="Equation" r:id="rId3" imgW="1726920" imgH="228600" progId="Equation.DSMT4">
                <p:embed/>
              </p:oleObj>
            </a:graphicData>
          </a:graphic>
        </p:graphicFrame>
      </p:grpSp>
      <p:sp>
        <p:nvSpPr>
          <p:cNvPr id="1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4" name="组合 23"/>
          <p:cNvGrpSpPr/>
          <p:nvPr/>
        </p:nvGrpSpPr>
        <p:grpSpPr>
          <a:xfrm>
            <a:off x="481202" y="4099007"/>
            <a:ext cx="7235999" cy="523220"/>
            <a:chOff x="481202" y="4099007"/>
            <a:chExt cx="7235999" cy="523220"/>
          </a:xfrm>
        </p:grpSpPr>
        <p:sp>
          <p:nvSpPr>
            <p:cNvPr id="9" name="矩形 8"/>
            <p:cNvSpPr/>
            <p:nvPr/>
          </p:nvSpPr>
          <p:spPr>
            <a:xfrm>
              <a:off x="481202" y="4099007"/>
              <a:ext cx="3057247" cy="523220"/>
            </a:xfrm>
            <a:prstGeom prst="rect">
              <a:avLst/>
            </a:prstGeom>
          </p:spPr>
          <p:txBody>
            <a:bodyPr wrap="none">
              <a:spAutoFit/>
            </a:bodyPr>
            <a:lstStyle/>
            <a:p>
              <a:r>
                <a:rPr lang="zh-CN" altLang="zh-CN" sz="2800" dirty="0"/>
                <a:t>理想电压源功率：</a:t>
              </a:r>
              <a:endParaRPr lang="zh-CN" altLang="en-US" sz="2800" dirty="0"/>
            </a:p>
          </p:txBody>
        </p:sp>
        <p:graphicFrame>
          <p:nvGraphicFramePr>
            <p:cNvPr id="18" name="对象 17"/>
            <p:cNvGraphicFramePr>
              <a:graphicFrameLocks noChangeAspect="1"/>
            </p:cNvGraphicFramePr>
            <p:nvPr>
              <p:extLst>
                <p:ext uri="{D42A27DB-BD31-4B8C-83A1-F6EECF244321}">
                  <p14:modId xmlns:p14="http://schemas.microsoft.com/office/powerpoint/2010/main" xmlns="" val="2116837770"/>
                </p:ext>
              </p:extLst>
            </p:nvPr>
          </p:nvGraphicFramePr>
          <p:xfrm>
            <a:off x="4442498" y="4099007"/>
            <a:ext cx="3274703" cy="457094"/>
          </p:xfrm>
          <a:graphic>
            <a:graphicData uri="http://schemas.openxmlformats.org/presentationml/2006/ole">
              <p:oleObj spid="_x0000_s54418" name="Equation" r:id="rId4" imgW="1942920" imgH="241200" progId="Equation.DSMT4">
                <p:embed/>
              </p:oleObj>
            </a:graphicData>
          </a:graphic>
        </p:graphicFrame>
      </p:grpSp>
      <p:sp>
        <p:nvSpPr>
          <p:cNvPr id="1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5" name="组合 24"/>
          <p:cNvGrpSpPr/>
          <p:nvPr/>
        </p:nvGrpSpPr>
        <p:grpSpPr>
          <a:xfrm>
            <a:off x="347036" y="4662186"/>
            <a:ext cx="6784203" cy="523220"/>
            <a:chOff x="347036" y="4662186"/>
            <a:chExt cx="6784203" cy="523220"/>
          </a:xfrm>
        </p:grpSpPr>
        <p:sp>
          <p:nvSpPr>
            <p:cNvPr id="10" name="矩形 9"/>
            <p:cNvSpPr/>
            <p:nvPr/>
          </p:nvSpPr>
          <p:spPr>
            <a:xfrm>
              <a:off x="347036" y="4662186"/>
              <a:ext cx="4493538" cy="523220"/>
            </a:xfrm>
            <a:prstGeom prst="rect">
              <a:avLst/>
            </a:prstGeom>
          </p:spPr>
          <p:txBody>
            <a:bodyPr wrap="none">
              <a:spAutoFit/>
            </a:bodyPr>
            <a:lstStyle/>
            <a:p>
              <a:r>
                <a:rPr lang="zh-CN" altLang="zh-CN" sz="2800" dirty="0"/>
                <a:t>因为电路的功率必须平衡即</a:t>
              </a:r>
              <a:endParaRPr lang="zh-CN" altLang="en-US" sz="2800" dirty="0"/>
            </a:p>
          </p:txBody>
        </p:sp>
        <p:graphicFrame>
          <p:nvGraphicFramePr>
            <p:cNvPr id="20" name="对象 19"/>
            <p:cNvGraphicFramePr>
              <a:graphicFrameLocks noChangeAspect="1"/>
            </p:cNvGraphicFramePr>
            <p:nvPr>
              <p:extLst>
                <p:ext uri="{D42A27DB-BD31-4B8C-83A1-F6EECF244321}">
                  <p14:modId xmlns:p14="http://schemas.microsoft.com/office/powerpoint/2010/main" xmlns="" val="4059649580"/>
                </p:ext>
              </p:extLst>
            </p:nvPr>
          </p:nvGraphicFramePr>
          <p:xfrm>
            <a:off x="5148064" y="4700460"/>
            <a:ext cx="1983175" cy="449792"/>
          </p:xfrm>
          <a:graphic>
            <a:graphicData uri="http://schemas.openxmlformats.org/presentationml/2006/ole">
              <p:oleObj spid="_x0000_s54419" name="Equation" r:id="rId5" imgW="977760" imgH="228600" progId="Equation.DSMT4">
                <p:embed/>
              </p:oleObj>
            </a:graphicData>
          </a:graphic>
        </p:graphicFrame>
      </p:grpSp>
      <p:sp>
        <p:nvSpPr>
          <p:cNvPr id="21"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6" name="组合 25"/>
          <p:cNvGrpSpPr/>
          <p:nvPr/>
        </p:nvGrpSpPr>
        <p:grpSpPr>
          <a:xfrm>
            <a:off x="427380" y="5150252"/>
            <a:ext cx="7915933" cy="523220"/>
            <a:chOff x="427380" y="5150252"/>
            <a:chExt cx="7915933" cy="523220"/>
          </a:xfrm>
        </p:grpSpPr>
        <p:sp>
          <p:nvSpPr>
            <p:cNvPr id="11" name="矩形 10"/>
            <p:cNvSpPr/>
            <p:nvPr/>
          </p:nvSpPr>
          <p:spPr>
            <a:xfrm>
              <a:off x="427380" y="5150252"/>
              <a:ext cx="3320140" cy="523220"/>
            </a:xfrm>
            <a:prstGeom prst="rect">
              <a:avLst/>
            </a:prstGeom>
          </p:spPr>
          <p:txBody>
            <a:bodyPr wrap="none">
              <a:spAutoFit/>
            </a:bodyPr>
            <a:lstStyle/>
            <a:p>
              <a:r>
                <a:rPr lang="en-US" altLang="zh-CN" sz="2800" dirty="0"/>
                <a:t>2A</a:t>
              </a:r>
              <a:r>
                <a:rPr lang="zh-CN" altLang="zh-CN" sz="2800" dirty="0"/>
                <a:t>理想电流源功率</a:t>
              </a:r>
              <a:r>
                <a:rPr lang="zh-CN" altLang="zh-CN" dirty="0"/>
                <a:t>：</a:t>
              </a:r>
              <a:endParaRPr lang="zh-CN" altLang="en-US" dirty="0"/>
            </a:p>
          </p:txBody>
        </p:sp>
        <p:graphicFrame>
          <p:nvGraphicFramePr>
            <p:cNvPr id="22" name="对象 21"/>
            <p:cNvGraphicFramePr>
              <a:graphicFrameLocks noChangeAspect="1"/>
            </p:cNvGraphicFramePr>
            <p:nvPr>
              <p:extLst>
                <p:ext uri="{D42A27DB-BD31-4B8C-83A1-F6EECF244321}">
                  <p14:modId xmlns:p14="http://schemas.microsoft.com/office/powerpoint/2010/main" xmlns="" val="3070717120"/>
                </p:ext>
              </p:extLst>
            </p:nvPr>
          </p:nvGraphicFramePr>
          <p:xfrm>
            <a:off x="4283968" y="5189775"/>
            <a:ext cx="4059345" cy="444173"/>
          </p:xfrm>
          <a:graphic>
            <a:graphicData uri="http://schemas.openxmlformats.org/presentationml/2006/ole">
              <p:oleObj spid="_x0000_s54420" name="Equation" r:id="rId6" imgW="2120760" imgH="228600" progId="Equation.DSMT4">
                <p:embed/>
              </p:oleObj>
            </a:graphicData>
          </a:graphic>
        </p:graphicFrame>
      </p:grpSp>
      <p:grpSp>
        <p:nvGrpSpPr>
          <p:cNvPr id="27" name="组合 26"/>
          <p:cNvGrpSpPr/>
          <p:nvPr/>
        </p:nvGrpSpPr>
        <p:grpSpPr>
          <a:xfrm>
            <a:off x="952735" y="5649253"/>
            <a:ext cx="3572854" cy="547439"/>
            <a:chOff x="952735" y="5649253"/>
            <a:chExt cx="3572854" cy="547439"/>
          </a:xfrm>
        </p:grpSpPr>
        <p:sp>
          <p:nvSpPr>
            <p:cNvPr id="13" name="矩形 12"/>
            <p:cNvSpPr/>
            <p:nvPr/>
          </p:nvSpPr>
          <p:spPr>
            <a:xfrm>
              <a:off x="952735" y="5673472"/>
              <a:ext cx="1163283" cy="523220"/>
            </a:xfrm>
            <a:prstGeom prst="rect">
              <a:avLst/>
            </a:prstGeom>
          </p:spPr>
          <p:txBody>
            <a:bodyPr wrap="square">
              <a:spAutoFit/>
            </a:bodyPr>
            <a:lstStyle/>
            <a:p>
              <a:r>
                <a:rPr lang="zh-CN" altLang="zh-CN" sz="2800" dirty="0"/>
                <a:t>所以</a:t>
              </a:r>
              <a:r>
                <a:rPr lang="zh-CN" altLang="zh-CN" dirty="0"/>
                <a:t> </a:t>
              </a:r>
              <a:endParaRPr lang="zh-CN" altLang="en-US" dirty="0"/>
            </a:p>
          </p:txBody>
        </p:sp>
        <p:sp>
          <p:nvSpPr>
            <p:cNvPr id="23" name="矩形 22"/>
            <p:cNvSpPr/>
            <p:nvPr/>
          </p:nvSpPr>
          <p:spPr>
            <a:xfrm>
              <a:off x="3087440" y="5649253"/>
              <a:ext cx="1438149" cy="523220"/>
            </a:xfrm>
            <a:prstGeom prst="rect">
              <a:avLst/>
            </a:prstGeom>
          </p:spPr>
          <p:txBody>
            <a:bodyPr wrap="square">
              <a:spAutoFit/>
            </a:bodyPr>
            <a:lstStyle/>
            <a:p>
              <a:r>
                <a:rPr lang="en-US" altLang="zh-CN" sz="2800" i="1" dirty="0"/>
                <a:t>U</a:t>
              </a:r>
              <a:r>
                <a:rPr lang="en-US" altLang="zh-CN" sz="2800" baseline="-25000" dirty="0"/>
                <a:t>S</a:t>
              </a:r>
              <a:r>
                <a:rPr lang="en-US" altLang="zh-CN" sz="2800" dirty="0"/>
                <a:t>=-4V</a:t>
              </a:r>
              <a:endParaRPr lang="zh-CN" altLang="en-US" sz="2800" dirty="0"/>
            </a:p>
          </p:txBody>
        </p:sp>
      </p:grpSp>
    </p:spTree>
    <p:extLst>
      <p:ext uri="{BB962C8B-B14F-4D97-AF65-F5344CB8AC3E}">
        <p14:creationId xmlns:p14="http://schemas.microsoft.com/office/powerpoint/2010/main" xmlns="" val="1493739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left)">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wipe(left)">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wipe(left)">
                                      <p:cBhvr>
                                        <p:cTn id="32" dur="50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wipe(left)">
                                      <p:cBhvr>
                                        <p:cTn id="3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Group 2"/>
          <p:cNvGrpSpPr>
            <a:grpSpLocks/>
          </p:cNvGrpSpPr>
          <p:nvPr/>
        </p:nvGrpSpPr>
        <p:grpSpPr bwMode="auto">
          <a:xfrm>
            <a:off x="3568700" y="4817674"/>
            <a:ext cx="2136775" cy="1219200"/>
            <a:chOff x="2308" y="2592"/>
            <a:chExt cx="1346" cy="768"/>
          </a:xfrm>
        </p:grpSpPr>
        <p:sp>
          <p:nvSpPr>
            <p:cNvPr id="7171" name="Rectangle 3"/>
            <p:cNvSpPr>
              <a:spLocks noChangeArrowheads="1"/>
            </p:cNvSpPr>
            <p:nvPr/>
          </p:nvSpPr>
          <p:spPr bwMode="auto">
            <a:xfrm>
              <a:off x="2308" y="2926"/>
              <a:ext cx="1346" cy="434"/>
            </a:xfrm>
            <a:prstGeom prst="rect">
              <a:avLst/>
            </a:prstGeom>
            <a:noFill/>
            <a:ln w="38100">
              <a:solidFill>
                <a:srgbClr val="000000"/>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7172" name="Text Box 4"/>
            <p:cNvSpPr txBox="1">
              <a:spLocks noChangeArrowheads="1"/>
            </p:cNvSpPr>
            <p:nvPr/>
          </p:nvSpPr>
          <p:spPr bwMode="auto">
            <a:xfrm>
              <a:off x="2396" y="2947"/>
              <a:ext cx="1165" cy="32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FF33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algn="ctr">
                <a:spcBef>
                  <a:spcPct val="50000"/>
                </a:spcBef>
              </a:pPr>
              <a:r>
                <a:rPr lang="zh-CN" altLang="en-US" sz="2800" b="1">
                  <a:solidFill>
                    <a:srgbClr val="000099"/>
                  </a:solidFill>
                  <a:effectLst>
                    <a:outerShdw blurRad="38100" dist="38100" dir="2700000" algn="tl">
                      <a:srgbClr val="C0C0C0"/>
                    </a:outerShdw>
                  </a:effectLst>
                  <a:ea typeface="楷体_GB2312" pitchFamily="49" charset="-122"/>
                </a:rPr>
                <a:t>直流电源</a:t>
              </a:r>
            </a:p>
          </p:txBody>
        </p:sp>
        <p:sp>
          <p:nvSpPr>
            <p:cNvPr id="7173" name="Line 5"/>
            <p:cNvSpPr>
              <a:spLocks noChangeShapeType="1"/>
            </p:cNvSpPr>
            <p:nvPr/>
          </p:nvSpPr>
          <p:spPr bwMode="auto">
            <a:xfrm rot="-5400000">
              <a:off x="2813" y="2759"/>
              <a:ext cx="334"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grpSp>
      <p:sp>
        <p:nvSpPr>
          <p:cNvPr id="7174" name="AutoShape 6"/>
          <p:cNvSpPr>
            <a:spLocks noChangeArrowheads="1"/>
          </p:cNvSpPr>
          <p:nvPr/>
        </p:nvSpPr>
        <p:spPr bwMode="auto">
          <a:xfrm>
            <a:off x="1358900" y="4665274"/>
            <a:ext cx="1876425" cy="1063625"/>
          </a:xfrm>
          <a:prstGeom prst="wedgeRoundRectCallout">
            <a:avLst>
              <a:gd name="adj1" fmla="val 80542"/>
              <a:gd name="adj2" fmla="val 42838"/>
              <a:gd name="adj3" fmla="val 16667"/>
            </a:avLst>
          </a:prstGeom>
          <a:noFill/>
          <a:ln w="38100">
            <a:solidFill>
              <a:srgbClr val="006600"/>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a:spcBef>
                <a:spcPct val="2000"/>
              </a:spcBef>
            </a:pPr>
            <a:r>
              <a:rPr lang="zh-CN" altLang="en-US" sz="2800" b="1">
                <a:solidFill>
                  <a:srgbClr val="FF0000"/>
                </a:solidFill>
              </a:rPr>
              <a:t>直流电源</a:t>
            </a:r>
            <a:r>
              <a:rPr lang="en-US" altLang="zh-CN" sz="2800" b="1">
                <a:solidFill>
                  <a:srgbClr val="FF0000"/>
                </a:solidFill>
              </a:rPr>
              <a:t>:</a:t>
            </a:r>
            <a:r>
              <a:rPr lang="en-US" altLang="zh-CN" sz="2800" b="1"/>
              <a:t>  </a:t>
            </a:r>
          </a:p>
          <a:p>
            <a:pPr>
              <a:spcBef>
                <a:spcPct val="2000"/>
              </a:spcBef>
            </a:pPr>
            <a:r>
              <a:rPr lang="zh-CN" altLang="en-US" sz="2800" b="1">
                <a:solidFill>
                  <a:srgbClr val="000000"/>
                </a:solidFill>
              </a:rPr>
              <a:t>提供能源</a:t>
            </a:r>
          </a:p>
        </p:txBody>
      </p:sp>
      <p:sp>
        <p:nvSpPr>
          <p:cNvPr id="7175" name="AutoShape 7"/>
          <p:cNvSpPr>
            <a:spLocks noChangeArrowheads="1"/>
          </p:cNvSpPr>
          <p:nvPr/>
        </p:nvSpPr>
        <p:spPr bwMode="auto">
          <a:xfrm>
            <a:off x="4499992" y="1556792"/>
            <a:ext cx="3744913" cy="990600"/>
          </a:xfrm>
          <a:prstGeom prst="wedgeRoundRectCallout">
            <a:avLst>
              <a:gd name="adj1" fmla="val -47755"/>
              <a:gd name="adj2" fmla="val 126120"/>
              <a:gd name="adj3" fmla="val 16667"/>
            </a:avLst>
          </a:prstGeom>
          <a:noFill/>
          <a:ln w="38100">
            <a:solidFill>
              <a:srgbClr val="006600"/>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algn="ctr">
              <a:spcBef>
                <a:spcPct val="2000"/>
              </a:spcBef>
            </a:pPr>
            <a:r>
              <a:rPr lang="zh-CN" altLang="en-US" sz="2800" b="1" dirty="0">
                <a:solidFill>
                  <a:srgbClr val="FF0000"/>
                </a:solidFill>
              </a:rPr>
              <a:t>信号处理：</a:t>
            </a:r>
          </a:p>
          <a:p>
            <a:pPr algn="ctr">
              <a:spcBef>
                <a:spcPct val="2000"/>
              </a:spcBef>
            </a:pPr>
            <a:r>
              <a:rPr lang="zh-CN" altLang="en-US" sz="2800" b="1" dirty="0">
                <a:solidFill>
                  <a:srgbClr val="000000"/>
                </a:solidFill>
              </a:rPr>
              <a:t>放大、调谐、检波等</a:t>
            </a:r>
          </a:p>
        </p:txBody>
      </p:sp>
      <p:sp>
        <p:nvSpPr>
          <p:cNvPr id="7176" name="AutoShape 8"/>
          <p:cNvSpPr>
            <a:spLocks noChangeArrowheads="1"/>
          </p:cNvSpPr>
          <p:nvPr/>
        </p:nvSpPr>
        <p:spPr bwMode="auto">
          <a:xfrm>
            <a:off x="6083300" y="4741474"/>
            <a:ext cx="2012950" cy="457200"/>
          </a:xfrm>
          <a:prstGeom prst="wedgeRoundRectCallout">
            <a:avLst>
              <a:gd name="adj1" fmla="val -55361"/>
              <a:gd name="adj2" fmla="val -196875"/>
              <a:gd name="adj3" fmla="val 16667"/>
            </a:avLst>
          </a:prstGeom>
          <a:noFill/>
          <a:ln w="38100">
            <a:solidFill>
              <a:srgbClr val="006600"/>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algn="ctr">
              <a:spcBef>
                <a:spcPct val="20000"/>
              </a:spcBef>
            </a:pPr>
            <a:r>
              <a:rPr lang="zh-CN" altLang="en-US" sz="2800" b="1">
                <a:solidFill>
                  <a:srgbClr val="FF0000"/>
                </a:solidFill>
              </a:rPr>
              <a:t>负载</a:t>
            </a:r>
          </a:p>
        </p:txBody>
      </p:sp>
      <p:sp>
        <p:nvSpPr>
          <p:cNvPr id="7177" name="AutoShape 9"/>
          <p:cNvSpPr>
            <a:spLocks noChangeArrowheads="1"/>
          </p:cNvSpPr>
          <p:nvPr/>
        </p:nvSpPr>
        <p:spPr bwMode="auto">
          <a:xfrm>
            <a:off x="319088" y="3357174"/>
            <a:ext cx="2081212" cy="1042988"/>
          </a:xfrm>
          <a:prstGeom prst="wedgeRoundRectCallout">
            <a:avLst>
              <a:gd name="adj1" fmla="val 94319"/>
              <a:gd name="adj2" fmla="val 16972"/>
              <a:gd name="adj3" fmla="val 16667"/>
            </a:avLst>
          </a:prstGeom>
          <a:noFill/>
          <a:ln w="38100">
            <a:solidFill>
              <a:srgbClr val="006600"/>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algn="ctr">
              <a:spcBef>
                <a:spcPct val="2000"/>
              </a:spcBef>
            </a:pPr>
            <a:r>
              <a:rPr lang="zh-CN" altLang="en-US" sz="2800" b="1">
                <a:solidFill>
                  <a:srgbClr val="FF0000"/>
                </a:solidFill>
              </a:rPr>
              <a:t>信号源</a:t>
            </a:r>
            <a:r>
              <a:rPr lang="en-US" altLang="zh-CN" sz="2800" b="1">
                <a:solidFill>
                  <a:srgbClr val="FF0000"/>
                </a:solidFill>
              </a:rPr>
              <a:t>:</a:t>
            </a:r>
            <a:r>
              <a:rPr lang="en-US" altLang="zh-CN" sz="2800" b="1"/>
              <a:t> </a:t>
            </a:r>
          </a:p>
          <a:p>
            <a:pPr algn="ctr">
              <a:spcBef>
                <a:spcPct val="2000"/>
              </a:spcBef>
            </a:pPr>
            <a:r>
              <a:rPr lang="zh-CN" altLang="en-US" sz="2800" b="1">
                <a:solidFill>
                  <a:srgbClr val="000000"/>
                </a:solidFill>
              </a:rPr>
              <a:t>提供信息</a:t>
            </a:r>
          </a:p>
        </p:txBody>
      </p:sp>
      <p:grpSp>
        <p:nvGrpSpPr>
          <p:cNvPr id="7205" name="Group 37"/>
          <p:cNvGrpSpPr>
            <a:grpSpLocks/>
          </p:cNvGrpSpPr>
          <p:nvPr/>
        </p:nvGrpSpPr>
        <p:grpSpPr bwMode="auto">
          <a:xfrm>
            <a:off x="2730500" y="3217474"/>
            <a:ext cx="3948113" cy="1638300"/>
            <a:chOff x="624" y="2880"/>
            <a:chExt cx="2487" cy="1032"/>
          </a:xfrm>
        </p:grpSpPr>
        <p:grpSp>
          <p:nvGrpSpPr>
            <p:cNvPr id="7206" name="Group 38"/>
            <p:cNvGrpSpPr>
              <a:grpSpLocks/>
            </p:cNvGrpSpPr>
            <p:nvPr/>
          </p:nvGrpSpPr>
          <p:grpSpPr bwMode="auto">
            <a:xfrm>
              <a:off x="873" y="3256"/>
              <a:ext cx="307" cy="295"/>
              <a:chOff x="3648" y="2824"/>
              <a:chExt cx="384" cy="369"/>
            </a:xfrm>
          </p:grpSpPr>
          <p:sp>
            <p:nvSpPr>
              <p:cNvPr id="7207" name="Oval 39"/>
              <p:cNvSpPr>
                <a:spLocks noChangeArrowheads="1"/>
              </p:cNvSpPr>
              <p:nvPr/>
            </p:nvSpPr>
            <p:spPr bwMode="auto">
              <a:xfrm>
                <a:off x="3696" y="2832"/>
                <a:ext cx="336" cy="336"/>
              </a:xfrm>
              <a:prstGeom prst="ellipse">
                <a:avLst/>
              </a:prstGeom>
              <a:noFill/>
              <a:ln w="38100">
                <a:solidFill>
                  <a:srgbClr val="000000"/>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7208" name="Rectangle 40"/>
              <p:cNvSpPr>
                <a:spLocks noChangeArrowheads="1"/>
              </p:cNvSpPr>
              <p:nvPr/>
            </p:nvSpPr>
            <p:spPr bwMode="auto">
              <a:xfrm>
                <a:off x="3648" y="2824"/>
                <a:ext cx="48" cy="369"/>
              </a:xfrm>
              <a:prstGeom prst="rect">
                <a:avLst/>
              </a:prstGeom>
              <a:noFill/>
              <a:ln w="38100">
                <a:solidFill>
                  <a:srgbClr val="000000"/>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grpSp>
        <p:grpSp>
          <p:nvGrpSpPr>
            <p:cNvPr id="7209" name="Group 41"/>
            <p:cNvGrpSpPr>
              <a:grpSpLocks/>
            </p:cNvGrpSpPr>
            <p:nvPr/>
          </p:nvGrpSpPr>
          <p:grpSpPr bwMode="auto">
            <a:xfrm>
              <a:off x="2496" y="3216"/>
              <a:ext cx="217" cy="356"/>
              <a:chOff x="2496" y="3216"/>
              <a:chExt cx="217" cy="356"/>
            </a:xfrm>
          </p:grpSpPr>
          <p:sp>
            <p:nvSpPr>
              <p:cNvPr id="7210" name="Rectangle 42"/>
              <p:cNvSpPr>
                <a:spLocks noChangeArrowheads="1"/>
              </p:cNvSpPr>
              <p:nvPr/>
            </p:nvSpPr>
            <p:spPr bwMode="auto">
              <a:xfrm>
                <a:off x="2496" y="3291"/>
                <a:ext cx="55" cy="210"/>
              </a:xfrm>
              <a:prstGeom prst="rect">
                <a:avLst/>
              </a:prstGeom>
              <a:noFill/>
              <a:ln w="38100">
                <a:solidFill>
                  <a:srgbClr val="000000"/>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7211" name="AutoShape 43"/>
              <p:cNvSpPr>
                <a:spLocks noChangeArrowheads="1"/>
              </p:cNvSpPr>
              <p:nvPr/>
            </p:nvSpPr>
            <p:spPr bwMode="auto">
              <a:xfrm rot="5400000">
                <a:off x="2461" y="3320"/>
                <a:ext cx="356" cy="148"/>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38100">
                <a:solidFill>
                  <a:srgbClr val="000000"/>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grpSp>
        <p:sp>
          <p:nvSpPr>
            <p:cNvPr id="7212" name="Line 44"/>
            <p:cNvSpPr>
              <a:spLocks noChangeShapeType="1"/>
            </p:cNvSpPr>
            <p:nvPr/>
          </p:nvSpPr>
          <p:spPr bwMode="auto">
            <a:xfrm>
              <a:off x="1180" y="3389"/>
              <a:ext cx="318" cy="0"/>
            </a:xfrm>
            <a:prstGeom prst="line">
              <a:avLst/>
            </a:prstGeom>
            <a:noFill/>
            <a:ln w="5715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7213" name="Line 45"/>
            <p:cNvSpPr>
              <a:spLocks noChangeShapeType="1"/>
            </p:cNvSpPr>
            <p:nvPr/>
          </p:nvSpPr>
          <p:spPr bwMode="auto">
            <a:xfrm>
              <a:off x="2112" y="3389"/>
              <a:ext cx="404" cy="0"/>
            </a:xfrm>
            <a:prstGeom prst="line">
              <a:avLst/>
            </a:prstGeom>
            <a:noFill/>
            <a:ln w="5715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7214" name="Text Box 46"/>
            <p:cNvSpPr txBox="1">
              <a:spLocks noChangeArrowheads="1"/>
            </p:cNvSpPr>
            <p:nvPr/>
          </p:nvSpPr>
          <p:spPr bwMode="auto">
            <a:xfrm>
              <a:off x="1488" y="3002"/>
              <a:ext cx="624" cy="910"/>
            </a:xfrm>
            <a:prstGeom prst="rect">
              <a:avLst/>
            </a:prstGeom>
            <a:noFill/>
            <a:ln w="38100">
              <a:solidFill>
                <a:schemeClr val="tx1"/>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algn="ctr">
                <a:lnSpc>
                  <a:spcPct val="90000"/>
                </a:lnSpc>
              </a:pPr>
              <a:r>
                <a:rPr lang="zh-CN" altLang="en-US" sz="3200" b="1" dirty="0">
                  <a:solidFill>
                    <a:srgbClr val="FF3300"/>
                  </a:solidFill>
                  <a:ea typeface="楷体_GB2312" pitchFamily="49" charset="-122"/>
                </a:rPr>
                <a:t>放大器</a:t>
              </a:r>
            </a:p>
          </p:txBody>
        </p:sp>
        <p:sp>
          <p:nvSpPr>
            <p:cNvPr id="7215" name="Text Box 47"/>
            <p:cNvSpPr txBox="1">
              <a:spLocks noChangeArrowheads="1"/>
            </p:cNvSpPr>
            <p:nvPr/>
          </p:nvSpPr>
          <p:spPr bwMode="auto">
            <a:xfrm>
              <a:off x="2104" y="2880"/>
              <a:ext cx="1007" cy="32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FF33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algn="ctr">
                <a:spcBef>
                  <a:spcPct val="50000"/>
                </a:spcBef>
              </a:pPr>
              <a:r>
                <a:rPr lang="zh-CN" altLang="en-US" sz="2800" b="1">
                  <a:solidFill>
                    <a:srgbClr val="000099"/>
                  </a:solidFill>
                  <a:ea typeface="楷体_GB2312" pitchFamily="49" charset="-122"/>
                </a:rPr>
                <a:t>扬声器</a:t>
              </a:r>
            </a:p>
          </p:txBody>
        </p:sp>
        <p:sp>
          <p:nvSpPr>
            <p:cNvPr id="7216" name="Text Box 48"/>
            <p:cNvSpPr txBox="1">
              <a:spLocks noChangeArrowheads="1"/>
            </p:cNvSpPr>
            <p:nvPr/>
          </p:nvSpPr>
          <p:spPr bwMode="auto">
            <a:xfrm>
              <a:off x="624" y="2880"/>
              <a:ext cx="759" cy="32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FF33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algn="ctr">
                <a:spcBef>
                  <a:spcPct val="50000"/>
                </a:spcBef>
              </a:pPr>
              <a:r>
                <a:rPr lang="zh-CN" altLang="en-US" sz="2800" b="1">
                  <a:solidFill>
                    <a:srgbClr val="000099"/>
                  </a:solidFill>
                  <a:ea typeface="楷体_GB2312" pitchFamily="49" charset="-122"/>
                </a:rPr>
                <a:t>话筒</a:t>
              </a:r>
              <a:endParaRPr lang="zh-CN" altLang="en-US" sz="3200" b="1">
                <a:solidFill>
                  <a:srgbClr val="000099"/>
                </a:solidFill>
                <a:ea typeface="楷体_GB2312" pitchFamily="49" charset="-122"/>
              </a:endParaRPr>
            </a:p>
          </p:txBody>
        </p:sp>
      </p:grpSp>
      <p:sp>
        <p:nvSpPr>
          <p:cNvPr id="53" name="Text Box 50"/>
          <p:cNvSpPr txBox="1">
            <a:spLocks noChangeArrowheads="1"/>
          </p:cNvSpPr>
          <p:nvPr/>
        </p:nvSpPr>
        <p:spPr bwMode="auto">
          <a:xfrm>
            <a:off x="3175" y="1117211"/>
            <a:ext cx="4267200" cy="2100263"/>
          </a:xfrm>
          <a:prstGeom prst="rect">
            <a:avLst/>
          </a:prstGeom>
          <a:solidFill>
            <a:srgbClr val="00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zh-CN" altLang="en-US" sz="1800" b="1" i="0" u="none" strike="noStrike" kern="0" cap="none" spc="0" normalizeH="0" baseline="0" noProof="0" dirty="0" smtClean="0">
                <a:ln>
                  <a:noFill/>
                </a:ln>
                <a:solidFill>
                  <a:sysClr val="windowText" lastClr="000000"/>
                </a:solidFill>
                <a:effectLst/>
                <a:uLnTx/>
                <a:uFillTx/>
                <a:latin typeface="Tahoma" pitchFamily="34" charset="0"/>
              </a:rPr>
              <a:t>信号（信息）：声音信号</a:t>
            </a:r>
          </a:p>
          <a:p>
            <a:pPr marL="0" marR="0" lvl="0" indent="0" defTabSz="914400" eaLnBrk="1" fontAlgn="auto" latinLnBrk="0" hangingPunct="1">
              <a:lnSpc>
                <a:spcPct val="100000"/>
              </a:lnSpc>
              <a:spcBef>
                <a:spcPct val="50000"/>
              </a:spcBef>
              <a:spcAft>
                <a:spcPts val="0"/>
              </a:spcAft>
              <a:buClrTx/>
              <a:buSzTx/>
              <a:buFontTx/>
              <a:buNone/>
              <a:tabLst/>
              <a:defRPr/>
            </a:pPr>
            <a:r>
              <a:rPr kumimoji="0" lang="zh-CN" altLang="en-US" sz="1800" b="1" i="0" u="none" strike="noStrike" kern="0" cap="none" spc="0" normalizeH="0" baseline="0" noProof="0" dirty="0" smtClean="0">
                <a:ln>
                  <a:noFill/>
                </a:ln>
                <a:solidFill>
                  <a:sysClr val="windowText" lastClr="000000"/>
                </a:solidFill>
                <a:effectLst/>
                <a:uLnTx/>
                <a:uFillTx/>
                <a:latin typeface="Tahoma" pitchFamily="34" charset="0"/>
              </a:rPr>
              <a:t>                例： 语言、音乐</a:t>
            </a:r>
          </a:p>
          <a:p>
            <a:pPr marL="0" marR="0" lvl="0" indent="0" defTabSz="914400" eaLnBrk="1" fontAlgn="auto" latinLnBrk="0" hangingPunct="1">
              <a:lnSpc>
                <a:spcPct val="100000"/>
              </a:lnSpc>
              <a:spcBef>
                <a:spcPct val="50000"/>
              </a:spcBef>
              <a:spcAft>
                <a:spcPts val="0"/>
              </a:spcAft>
              <a:buClrTx/>
              <a:buSzTx/>
              <a:buFontTx/>
              <a:buNone/>
              <a:tabLst/>
              <a:defRPr/>
            </a:pPr>
            <a:r>
              <a:rPr kumimoji="0" lang="zh-CN" altLang="en-US" sz="1800" b="1" i="0" u="none" strike="noStrike" kern="0" cap="none" spc="0" normalizeH="0" baseline="0" noProof="0" dirty="0" smtClean="0">
                <a:ln>
                  <a:noFill/>
                </a:ln>
                <a:solidFill>
                  <a:sysClr val="windowText" lastClr="000000"/>
                </a:solidFill>
                <a:effectLst/>
                <a:uLnTx/>
                <a:uFillTx/>
                <a:latin typeface="Tahoma" pitchFamily="34" charset="0"/>
              </a:rPr>
              <a:t>                       电信号</a:t>
            </a:r>
          </a:p>
          <a:p>
            <a:pPr marL="0" marR="0" lvl="0" indent="0" defTabSz="914400" eaLnBrk="1" fontAlgn="auto" latinLnBrk="0" hangingPunct="1">
              <a:lnSpc>
                <a:spcPct val="100000"/>
              </a:lnSpc>
              <a:spcBef>
                <a:spcPct val="50000"/>
              </a:spcBef>
              <a:spcAft>
                <a:spcPts val="0"/>
              </a:spcAft>
              <a:buClrTx/>
              <a:buSzTx/>
              <a:buFontTx/>
              <a:buNone/>
              <a:tabLst/>
              <a:defRPr/>
            </a:pPr>
            <a:r>
              <a:rPr kumimoji="0" lang="zh-CN" altLang="en-US" sz="1800" b="1" i="0" u="none" strike="noStrike" kern="0" cap="none" spc="0" normalizeH="0" baseline="0" noProof="0" dirty="0" smtClean="0">
                <a:ln>
                  <a:noFill/>
                </a:ln>
                <a:solidFill>
                  <a:sysClr val="windowText" lastClr="000000"/>
                </a:solidFill>
                <a:effectLst/>
                <a:uLnTx/>
                <a:uFillTx/>
                <a:latin typeface="Tahoma" pitchFamily="34" charset="0"/>
              </a:rPr>
              <a:t>                例： 电压、电流</a:t>
            </a:r>
          </a:p>
        </p:txBody>
      </p:sp>
      <p:sp>
        <p:nvSpPr>
          <p:cNvPr id="2" name="TextBox 1"/>
          <p:cNvSpPr txBox="1"/>
          <p:nvPr/>
        </p:nvSpPr>
        <p:spPr>
          <a:xfrm>
            <a:off x="6200367" y="5347899"/>
            <a:ext cx="2088232" cy="1200329"/>
          </a:xfrm>
          <a:prstGeom prst="rect">
            <a:avLst/>
          </a:prstGeom>
          <a:noFill/>
        </p:spPr>
        <p:txBody>
          <a:bodyPr wrap="square" rtlCol="0">
            <a:spAutoFit/>
          </a:bodyPr>
          <a:lstStyle/>
          <a:p>
            <a:r>
              <a:rPr lang="zh-CN" altLang="en-US" sz="2400" b="1" dirty="0" smtClean="0">
                <a:solidFill>
                  <a:srgbClr val="FF0000"/>
                </a:solidFill>
              </a:rPr>
              <a:t>（</a:t>
            </a:r>
            <a:r>
              <a:rPr lang="en-US" altLang="zh-CN" sz="2400" b="1" dirty="0" smtClean="0">
                <a:solidFill>
                  <a:srgbClr val="FF0000"/>
                </a:solidFill>
              </a:rPr>
              <a:t>b</a:t>
            </a:r>
            <a:r>
              <a:rPr lang="zh-CN" altLang="en-US" sz="2400" b="1" dirty="0" smtClean="0">
                <a:solidFill>
                  <a:srgbClr val="FF0000"/>
                </a:solidFill>
              </a:rPr>
              <a:t>）</a:t>
            </a:r>
            <a:r>
              <a:rPr lang="zh-CN" altLang="zh-CN" sz="2400" b="1" dirty="0" smtClean="0">
                <a:solidFill>
                  <a:srgbClr val="FF0000"/>
                </a:solidFill>
              </a:rPr>
              <a:t>实现</a:t>
            </a:r>
            <a:r>
              <a:rPr lang="zh-CN" altLang="zh-CN" sz="2400" b="1" dirty="0">
                <a:solidFill>
                  <a:srgbClr val="FF0000"/>
                </a:solidFill>
              </a:rPr>
              <a:t>信号的传递和处理</a:t>
            </a:r>
            <a:endParaRPr lang="zh-CN" altLang="en-US" sz="2400" b="1" dirty="0">
              <a:solidFill>
                <a:srgbClr val="FF0000"/>
              </a:solidFill>
            </a:endParaRPr>
          </a:p>
        </p:txBody>
      </p:sp>
    </p:spTree>
    <p:extLst>
      <p:ext uri="{BB962C8B-B14F-4D97-AF65-F5344CB8AC3E}">
        <p14:creationId xmlns:p14="http://schemas.microsoft.com/office/powerpoint/2010/main" xmlns="" val="41324646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7177"/>
                                        </p:tgtEl>
                                        <p:attrNameLst>
                                          <p:attrName>style.visibility</p:attrName>
                                        </p:attrNameLst>
                                      </p:cBhvr>
                                      <p:to>
                                        <p:strVal val="visible"/>
                                      </p:to>
                                    </p:set>
                                    <p:animEffect transition="in" filter="strips(downRight)">
                                      <p:cBhvr>
                                        <p:cTn id="7" dur="500"/>
                                        <p:tgtEl>
                                          <p:spTgt spid="71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9" fill="hold" grpId="0" nodeType="clickEffect">
                                  <p:stCondLst>
                                    <p:cond delay="0"/>
                                  </p:stCondLst>
                                  <p:childTnLst>
                                    <p:set>
                                      <p:cBhvr>
                                        <p:cTn id="11" dur="1" fill="hold">
                                          <p:stCondLst>
                                            <p:cond delay="0"/>
                                          </p:stCondLst>
                                        </p:cTn>
                                        <p:tgtEl>
                                          <p:spTgt spid="7176"/>
                                        </p:tgtEl>
                                        <p:attrNameLst>
                                          <p:attrName>style.visibility</p:attrName>
                                        </p:attrNameLst>
                                      </p:cBhvr>
                                      <p:to>
                                        <p:strVal val="visible"/>
                                      </p:to>
                                    </p:set>
                                    <p:animEffect transition="in" filter="strips(upLeft)">
                                      <p:cBhvr>
                                        <p:cTn id="12" dur="500"/>
                                        <p:tgtEl>
                                          <p:spTgt spid="717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7175"/>
                                        </p:tgtEl>
                                        <p:attrNameLst>
                                          <p:attrName>style.visibility</p:attrName>
                                        </p:attrNameLst>
                                      </p:cBhvr>
                                      <p:to>
                                        <p:strVal val="visible"/>
                                      </p:to>
                                    </p:set>
                                    <p:animEffect transition="in" filter="strips(downLeft)">
                                      <p:cBhvr>
                                        <p:cTn id="17" dur="500"/>
                                        <p:tgtEl>
                                          <p:spTgt spid="717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7170"/>
                                        </p:tgtEl>
                                        <p:attrNameLst>
                                          <p:attrName>style.visibility</p:attrName>
                                        </p:attrNameLst>
                                      </p:cBhvr>
                                      <p:to>
                                        <p:strVal val="visible"/>
                                      </p:to>
                                    </p:set>
                                    <p:animEffect transition="in" filter="wipe(down)">
                                      <p:cBhvr>
                                        <p:cTn id="22" dur="500"/>
                                        <p:tgtEl>
                                          <p:spTgt spid="7170"/>
                                        </p:tgtEl>
                                      </p:cBhvr>
                                    </p:animEffect>
                                  </p:childTnLst>
                                </p:cTn>
                              </p:par>
                            </p:childTnLst>
                          </p:cTn>
                        </p:par>
                        <p:par>
                          <p:cTn id="23" fill="hold" nodeType="afterGroup">
                            <p:stCondLst>
                              <p:cond delay="500"/>
                            </p:stCondLst>
                            <p:childTnLst>
                              <p:par>
                                <p:cTn id="24" presetID="18" presetClass="entr" presetSubtype="3" fill="hold" grpId="0" nodeType="afterEffect">
                                  <p:stCondLst>
                                    <p:cond delay="0"/>
                                  </p:stCondLst>
                                  <p:childTnLst>
                                    <p:set>
                                      <p:cBhvr>
                                        <p:cTn id="25" dur="1" fill="hold">
                                          <p:stCondLst>
                                            <p:cond delay="0"/>
                                          </p:stCondLst>
                                        </p:cTn>
                                        <p:tgtEl>
                                          <p:spTgt spid="7174"/>
                                        </p:tgtEl>
                                        <p:attrNameLst>
                                          <p:attrName>style.visibility</p:attrName>
                                        </p:attrNameLst>
                                      </p:cBhvr>
                                      <p:to>
                                        <p:strVal val="visible"/>
                                      </p:to>
                                    </p:set>
                                    <p:animEffect transition="in" filter="strips(upRight)">
                                      <p:cBhvr>
                                        <p:cTn id="26" dur="500"/>
                                        <p:tgtEl>
                                          <p:spTgt spid="7174"/>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3"/>
                                        </p:tgtEl>
                                        <p:attrNameLst>
                                          <p:attrName>style.visibility</p:attrName>
                                        </p:attrNameLst>
                                      </p:cBhvr>
                                      <p:to>
                                        <p:strVal val="visible"/>
                                      </p:to>
                                    </p:set>
                                    <p:anim calcmode="lin" valueType="num">
                                      <p:cBhvr additive="base">
                                        <p:cTn id="31" dur="500" fill="hold"/>
                                        <p:tgtEl>
                                          <p:spTgt spid="53"/>
                                        </p:tgtEl>
                                        <p:attrNameLst>
                                          <p:attrName>ppt_x</p:attrName>
                                        </p:attrNameLst>
                                      </p:cBhvr>
                                      <p:tavLst>
                                        <p:tav tm="0">
                                          <p:val>
                                            <p:strVal val="0-#ppt_w/2"/>
                                          </p:val>
                                        </p:tav>
                                        <p:tav tm="100000">
                                          <p:val>
                                            <p:strVal val="#ppt_x"/>
                                          </p:val>
                                        </p:tav>
                                      </p:tavLst>
                                    </p:anim>
                                    <p:anim calcmode="lin" valueType="num">
                                      <p:cBhvr additive="base">
                                        <p:cTn id="32" dur="500" fill="hold"/>
                                        <p:tgtEl>
                                          <p:spTgt spid="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4" grpId="0" animBg="1" autoUpdateAnimBg="0"/>
      <p:bldP spid="7175" grpId="0" animBg="1" autoUpdateAnimBg="0"/>
      <p:bldP spid="7176" grpId="0" animBg="1" autoUpdateAnimBg="0"/>
      <p:bldP spid="7177" grpId="0" animBg="1" autoUpdateAnimBg="0"/>
      <p:bldP spid="53" grpId="0" animBg="1"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4F267FD9-BB6E-4937-A2CB-2D8803BBA62E}" type="datetime1">
              <a:rPr lang="zh-CN" altLang="en-US" smtClean="0">
                <a:solidFill>
                  <a:prstClr val="black">
                    <a:tint val="75000"/>
                  </a:prstClr>
                </a:solidFill>
              </a:rPr>
              <a:pPr>
                <a:defRPr/>
              </a:pPr>
              <a:t>2018/5/29</a:t>
            </a:fld>
            <a:endParaRPr lang="en-US" dirty="0">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158D813D-5EB4-4279-B09C-477A10D42AE0}" type="slidenum">
              <a:rPr lang="en-US" smtClean="0">
                <a:solidFill>
                  <a:prstClr val="black">
                    <a:tint val="75000"/>
                  </a:prstClr>
                </a:solidFill>
              </a:rPr>
              <a:pPr>
                <a:defRPr/>
              </a:pPr>
              <a:t>50</a:t>
            </a:fld>
            <a:endParaRPr lang="en-US">
              <a:solidFill>
                <a:prstClr val="black">
                  <a:tint val="75000"/>
                </a:prstClr>
              </a:solidFill>
            </a:endParaRPr>
          </a:p>
        </p:txBody>
      </p:sp>
      <p:sp>
        <p:nvSpPr>
          <p:cNvPr id="5" name="Text Box 2"/>
          <p:cNvSpPr txBox="1">
            <a:spLocks noChangeArrowheads="1"/>
          </p:cNvSpPr>
          <p:nvPr/>
        </p:nvSpPr>
        <p:spPr bwMode="auto">
          <a:xfrm>
            <a:off x="0" y="836712"/>
            <a:ext cx="3816424" cy="584775"/>
          </a:xfrm>
          <a:prstGeom prst="rect">
            <a:avLst/>
          </a:prstGeom>
          <a:noFill/>
          <a:ln w="9525">
            <a:noFill/>
            <a:miter lim="800000"/>
            <a:headEnd/>
            <a:tailEnd/>
          </a:ln>
          <a:effectLst/>
        </p:spPr>
        <p:txBody>
          <a:bodyPr wrap="square">
            <a:spAutoFit/>
          </a:bodyPr>
          <a:lstStyle/>
          <a:p>
            <a:pPr algn="ctr" fontAlgn="base">
              <a:spcBef>
                <a:spcPct val="0"/>
              </a:spcBef>
              <a:spcAft>
                <a:spcPct val="0"/>
              </a:spcAft>
              <a:defRPr/>
            </a:pPr>
            <a:r>
              <a:rPr kumimoji="1" lang="en-US" altLang="zh-CN" sz="3200" b="1" dirty="0" smtClean="0">
                <a:solidFill>
                  <a:srgbClr val="000099"/>
                </a:solidFill>
                <a:effectLst>
                  <a:outerShdw blurRad="38100" dist="38100" dir="2700000" algn="tl">
                    <a:srgbClr val="C0C0C0"/>
                  </a:outerShdw>
                </a:effectLst>
                <a:latin typeface="Times New Roman" pitchFamily="18" charset="0"/>
              </a:rPr>
              <a:t>1.4.4</a:t>
            </a:r>
            <a:r>
              <a:rPr kumimoji="1" lang="zh-CN" altLang="en-US" sz="3200" b="1" dirty="0" smtClean="0">
                <a:solidFill>
                  <a:srgbClr val="000099"/>
                </a:solidFill>
                <a:effectLst>
                  <a:outerShdw blurRad="38100" dist="38100" dir="2700000" algn="tl">
                    <a:srgbClr val="C0C0C0"/>
                  </a:outerShdw>
                </a:effectLst>
                <a:latin typeface="Times New Roman" pitchFamily="18" charset="0"/>
              </a:rPr>
              <a:t>受控电源</a:t>
            </a:r>
            <a:endParaRPr kumimoji="1" lang="zh-CN" altLang="en-US" sz="3200" b="1" dirty="0">
              <a:solidFill>
                <a:srgbClr val="000099"/>
              </a:solidFill>
              <a:effectLst>
                <a:outerShdw blurRad="38100" dist="38100" dir="2700000" algn="tl">
                  <a:srgbClr val="C0C0C0"/>
                </a:outerShdw>
              </a:effectLst>
              <a:latin typeface="Times New Roman" pitchFamily="18" charset="0"/>
            </a:endParaRPr>
          </a:p>
        </p:txBody>
      </p:sp>
      <p:sp>
        <p:nvSpPr>
          <p:cNvPr id="6" name="矩形 5"/>
          <p:cNvSpPr/>
          <p:nvPr/>
        </p:nvSpPr>
        <p:spPr>
          <a:xfrm>
            <a:off x="539552" y="1556792"/>
            <a:ext cx="8208912" cy="1815882"/>
          </a:xfrm>
          <a:prstGeom prst="rect">
            <a:avLst/>
          </a:prstGeom>
        </p:spPr>
        <p:txBody>
          <a:bodyPr wrap="square">
            <a:spAutoFit/>
          </a:bodyPr>
          <a:lstStyle/>
          <a:p>
            <a:r>
              <a:rPr lang="en-US" altLang="zh-CN" sz="2800" dirty="0" smtClean="0"/>
              <a:t>         </a:t>
            </a:r>
            <a:r>
              <a:rPr lang="zh-CN" altLang="zh-CN" sz="2800" dirty="0" smtClean="0"/>
              <a:t>受</a:t>
            </a:r>
            <a:r>
              <a:rPr lang="zh-CN" altLang="zh-CN" sz="2800" dirty="0"/>
              <a:t>控源与独立源的不同是受控电压源的电压或受控电流源的电流其大小和方向都受电路中其它支路的电流或某元件两端的电压控制，也就是受控源有个控制量</a:t>
            </a:r>
            <a:r>
              <a:rPr lang="zh-CN" altLang="zh-CN" dirty="0" smtClean="0"/>
              <a:t>。</a:t>
            </a:r>
            <a:r>
              <a:rPr lang="zh-CN" altLang="en-US" sz="2800" dirty="0"/>
              <a:t>受控源又称为</a:t>
            </a:r>
            <a:r>
              <a:rPr lang="zh-CN" altLang="en-US" sz="2800" dirty="0">
                <a:solidFill>
                  <a:srgbClr val="FF0000"/>
                </a:solidFill>
              </a:rPr>
              <a:t>非独立</a:t>
            </a:r>
            <a:r>
              <a:rPr lang="zh-CN" altLang="en-US" sz="2800" dirty="0" smtClean="0">
                <a:solidFill>
                  <a:srgbClr val="FF0000"/>
                </a:solidFill>
              </a:rPr>
              <a:t>电源。</a:t>
            </a:r>
            <a:endParaRPr lang="zh-CN" altLang="en-US" sz="2800" dirty="0">
              <a:solidFill>
                <a:srgbClr val="FF0000"/>
              </a:solidFill>
            </a:endParaRPr>
          </a:p>
        </p:txBody>
      </p:sp>
      <p:sp>
        <p:nvSpPr>
          <p:cNvPr id="7" name="矩形 6"/>
          <p:cNvSpPr/>
          <p:nvPr/>
        </p:nvSpPr>
        <p:spPr>
          <a:xfrm>
            <a:off x="539552" y="3372674"/>
            <a:ext cx="8208912" cy="954107"/>
          </a:xfrm>
          <a:prstGeom prst="rect">
            <a:avLst/>
          </a:prstGeom>
        </p:spPr>
        <p:txBody>
          <a:bodyPr wrap="square">
            <a:spAutoFit/>
          </a:bodyPr>
          <a:lstStyle/>
          <a:p>
            <a:r>
              <a:rPr lang="en-US" altLang="zh-CN" sz="2800" dirty="0" smtClean="0"/>
              <a:t>        </a:t>
            </a:r>
            <a:r>
              <a:rPr lang="zh-CN" altLang="zh-CN" sz="2800" dirty="0" smtClean="0"/>
              <a:t>根据</a:t>
            </a:r>
            <a:r>
              <a:rPr lang="zh-CN" altLang="zh-CN" sz="2800" dirty="0"/>
              <a:t>控制量是电压还是电流，受控电源是电压源还是电流源，受控源分为四种形式</a:t>
            </a:r>
            <a:endParaRPr lang="zh-CN" altLang="en-US" sz="2800" dirty="0"/>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组合 1"/>
          <p:cNvGrpSpPr/>
          <p:nvPr/>
        </p:nvGrpSpPr>
        <p:grpSpPr>
          <a:xfrm>
            <a:off x="971600" y="4509120"/>
            <a:ext cx="7342519" cy="1881500"/>
            <a:chOff x="971600" y="4509120"/>
            <a:chExt cx="7342519" cy="1881500"/>
          </a:xfrm>
        </p:grpSpPr>
        <p:graphicFrame>
          <p:nvGraphicFramePr>
            <p:cNvPr id="9" name="对象 8"/>
            <p:cNvGraphicFramePr>
              <a:graphicFrameLocks/>
            </p:cNvGraphicFramePr>
            <p:nvPr>
              <p:extLst>
                <p:ext uri="{D42A27DB-BD31-4B8C-83A1-F6EECF244321}">
                  <p14:modId xmlns:p14="http://schemas.microsoft.com/office/powerpoint/2010/main" xmlns="" val="3380235630"/>
                </p:ext>
              </p:extLst>
            </p:nvPr>
          </p:nvGraphicFramePr>
          <p:xfrm>
            <a:off x="971600" y="4509120"/>
            <a:ext cx="2664296" cy="1656184"/>
          </p:xfrm>
          <a:graphic>
            <a:graphicData uri="http://schemas.openxmlformats.org/presentationml/2006/ole">
              <p:oleObj spid="_x0000_s55367" name="Visio" r:id="rId3" imgW="1083038" imgH="597278" progId="Visio.Drawing.11">
                <p:embed/>
              </p:oleObj>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xmlns="" val="1517238463"/>
                </p:ext>
              </p:extLst>
            </p:nvPr>
          </p:nvGraphicFramePr>
          <p:xfrm>
            <a:off x="4614800" y="4869160"/>
            <a:ext cx="3699319" cy="648072"/>
          </p:xfrm>
          <a:graphic>
            <a:graphicData uri="http://schemas.openxmlformats.org/presentationml/2006/ole">
              <p:oleObj spid="_x0000_s55368" name="Equation" r:id="rId4" imgW="1384200" imgH="266400" progId="Equation.DSMT4">
                <p:embed/>
              </p:oleObj>
            </a:graphicData>
          </a:graphic>
        </p:graphicFrame>
        <p:sp>
          <p:nvSpPr>
            <p:cNvPr id="12" name="矩形 11"/>
            <p:cNvSpPr/>
            <p:nvPr/>
          </p:nvSpPr>
          <p:spPr>
            <a:xfrm>
              <a:off x="1475656" y="6021288"/>
              <a:ext cx="1800493" cy="369332"/>
            </a:xfrm>
            <a:prstGeom prst="rect">
              <a:avLst/>
            </a:prstGeom>
          </p:spPr>
          <p:txBody>
            <a:bodyPr wrap="none">
              <a:spAutoFit/>
            </a:bodyPr>
            <a:lstStyle/>
            <a:p>
              <a:r>
                <a:rPr lang="zh-CN" altLang="zh-CN" dirty="0"/>
                <a:t>电压控制电压源</a:t>
              </a:r>
              <a:endParaRPr lang="zh-CN" altLang="en-US" dirty="0"/>
            </a:p>
          </p:txBody>
        </p:sp>
      </p:grpSp>
    </p:spTree>
    <p:extLst>
      <p:ext uri="{BB962C8B-B14F-4D97-AF65-F5344CB8AC3E}">
        <p14:creationId xmlns:p14="http://schemas.microsoft.com/office/powerpoint/2010/main" xmlns="" val="655380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4F267FD9-BB6E-4937-A2CB-2D8803BBA62E}" type="datetime1">
              <a:rPr lang="zh-CN" altLang="en-US" smtClean="0">
                <a:solidFill>
                  <a:prstClr val="black">
                    <a:tint val="75000"/>
                  </a:prstClr>
                </a:solidFill>
              </a:rPr>
              <a:pPr>
                <a:defRPr/>
              </a:pPr>
              <a:t>2018/5/29</a:t>
            </a:fld>
            <a:endParaRPr lang="en-US" dirty="0">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158D813D-5EB4-4279-B09C-477A10D42AE0}" type="slidenum">
              <a:rPr lang="en-US" smtClean="0">
                <a:solidFill>
                  <a:prstClr val="black">
                    <a:tint val="75000"/>
                  </a:prstClr>
                </a:solidFill>
              </a:rPr>
              <a:pPr>
                <a:defRPr/>
              </a:pPr>
              <a:t>51</a:t>
            </a:fld>
            <a:endParaRPr lang="en-US">
              <a:solidFill>
                <a:prstClr val="black">
                  <a:tint val="75000"/>
                </a:prstClr>
              </a:solidFill>
            </a:endParaRP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组合 1"/>
          <p:cNvGrpSpPr/>
          <p:nvPr/>
        </p:nvGrpSpPr>
        <p:grpSpPr>
          <a:xfrm>
            <a:off x="683568" y="692696"/>
            <a:ext cx="6240272" cy="1873913"/>
            <a:chOff x="683568" y="692696"/>
            <a:chExt cx="6240272" cy="1873913"/>
          </a:xfrm>
        </p:grpSpPr>
        <p:graphicFrame>
          <p:nvGraphicFramePr>
            <p:cNvPr id="6" name="对象 5"/>
            <p:cNvGraphicFramePr>
              <a:graphicFrameLocks/>
            </p:cNvGraphicFramePr>
            <p:nvPr>
              <p:extLst>
                <p:ext uri="{D42A27DB-BD31-4B8C-83A1-F6EECF244321}">
                  <p14:modId xmlns:p14="http://schemas.microsoft.com/office/powerpoint/2010/main" xmlns="" val="431705222"/>
                </p:ext>
              </p:extLst>
            </p:nvPr>
          </p:nvGraphicFramePr>
          <p:xfrm>
            <a:off x="683568" y="692696"/>
            <a:ext cx="2880320" cy="1656184"/>
          </p:xfrm>
          <a:graphic>
            <a:graphicData uri="http://schemas.openxmlformats.org/presentationml/2006/ole">
              <p:oleObj spid="_x0000_s56531" name="Visio" r:id="rId3" imgW="1083038" imgH="597278" progId="Visio.Drawing.11">
                <p:embed/>
              </p:oleObj>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xmlns="" val="1944093440"/>
                </p:ext>
              </p:extLst>
            </p:nvPr>
          </p:nvGraphicFramePr>
          <p:xfrm>
            <a:off x="4107975" y="1340768"/>
            <a:ext cx="2815865" cy="1152128"/>
          </p:xfrm>
          <a:graphic>
            <a:graphicData uri="http://schemas.openxmlformats.org/presentationml/2006/ole">
              <p:oleObj spid="_x0000_s56532" name="Equation" r:id="rId4" imgW="1015920" imgH="457200" progId="Equation.DSMT4">
                <p:embed/>
              </p:oleObj>
            </a:graphicData>
          </a:graphic>
        </p:graphicFrame>
        <p:sp>
          <p:nvSpPr>
            <p:cNvPr id="17" name="矩形 16"/>
            <p:cNvSpPr/>
            <p:nvPr/>
          </p:nvSpPr>
          <p:spPr>
            <a:xfrm>
              <a:off x="1331640" y="2197277"/>
              <a:ext cx="1800493" cy="369332"/>
            </a:xfrm>
            <a:prstGeom prst="rect">
              <a:avLst/>
            </a:prstGeom>
          </p:spPr>
          <p:txBody>
            <a:bodyPr wrap="none">
              <a:spAutoFit/>
            </a:bodyPr>
            <a:lstStyle/>
            <a:p>
              <a:r>
                <a:rPr lang="zh-CN" altLang="zh-CN" dirty="0"/>
                <a:t>电流控制电压源</a:t>
              </a:r>
              <a:endParaRPr lang="zh-CN" altLang="en-US" dirty="0"/>
            </a:p>
          </p:txBody>
        </p:sp>
      </p:grpSp>
      <p:grpSp>
        <p:nvGrpSpPr>
          <p:cNvPr id="20" name="组合 19"/>
          <p:cNvGrpSpPr/>
          <p:nvPr/>
        </p:nvGrpSpPr>
        <p:grpSpPr>
          <a:xfrm>
            <a:off x="971600" y="2636912"/>
            <a:ext cx="6005558" cy="2241540"/>
            <a:chOff x="971600" y="2636912"/>
            <a:chExt cx="6005558" cy="2241540"/>
          </a:xfrm>
        </p:grpSpPr>
        <p:graphicFrame>
          <p:nvGraphicFramePr>
            <p:cNvPr id="10" name="对象 9"/>
            <p:cNvGraphicFramePr>
              <a:graphicFrameLocks/>
            </p:cNvGraphicFramePr>
            <p:nvPr>
              <p:extLst>
                <p:ext uri="{D42A27DB-BD31-4B8C-83A1-F6EECF244321}">
                  <p14:modId xmlns:p14="http://schemas.microsoft.com/office/powerpoint/2010/main" xmlns="" val="831590569"/>
                </p:ext>
              </p:extLst>
            </p:nvPr>
          </p:nvGraphicFramePr>
          <p:xfrm>
            <a:off x="971600" y="2636912"/>
            <a:ext cx="2376264" cy="2016224"/>
          </p:xfrm>
          <a:graphic>
            <a:graphicData uri="http://schemas.openxmlformats.org/presentationml/2006/ole">
              <p:oleObj spid="_x0000_s56533" name="Visio" r:id="rId5" imgW="1083038" imgH="597278" progId="Visio.Drawing.11">
                <p:embed/>
              </p:oleObj>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xmlns="" val="3252754063"/>
                </p:ext>
              </p:extLst>
            </p:nvPr>
          </p:nvGraphicFramePr>
          <p:xfrm>
            <a:off x="4283967" y="3356992"/>
            <a:ext cx="2693191" cy="576064"/>
          </p:xfrm>
          <a:graphic>
            <a:graphicData uri="http://schemas.openxmlformats.org/presentationml/2006/ole">
              <p:oleObj spid="_x0000_s56534" name="Equation" r:id="rId6" imgW="1028520" imgH="241200" progId="Equation.DSMT4">
                <p:embed/>
              </p:oleObj>
            </a:graphicData>
          </a:graphic>
        </p:graphicFrame>
        <p:sp>
          <p:nvSpPr>
            <p:cNvPr id="18" name="矩形 17"/>
            <p:cNvSpPr/>
            <p:nvPr/>
          </p:nvSpPr>
          <p:spPr>
            <a:xfrm>
              <a:off x="1331640" y="4509120"/>
              <a:ext cx="1800493" cy="369332"/>
            </a:xfrm>
            <a:prstGeom prst="rect">
              <a:avLst/>
            </a:prstGeom>
          </p:spPr>
          <p:txBody>
            <a:bodyPr wrap="none">
              <a:spAutoFit/>
            </a:bodyPr>
            <a:lstStyle/>
            <a:p>
              <a:r>
                <a:rPr lang="zh-CN" altLang="zh-CN" dirty="0"/>
                <a:t>电压控制电流源</a:t>
              </a:r>
              <a:endParaRPr lang="zh-CN" altLang="en-US" dirty="0"/>
            </a:p>
          </p:txBody>
        </p:sp>
      </p:grpSp>
      <p:grpSp>
        <p:nvGrpSpPr>
          <p:cNvPr id="21" name="组合 20"/>
          <p:cNvGrpSpPr/>
          <p:nvPr/>
        </p:nvGrpSpPr>
        <p:grpSpPr>
          <a:xfrm>
            <a:off x="1115762" y="4941168"/>
            <a:ext cx="5777748" cy="1809492"/>
            <a:chOff x="1115762" y="4941168"/>
            <a:chExt cx="5777748" cy="1809492"/>
          </a:xfrm>
        </p:grpSpPr>
        <p:graphicFrame>
          <p:nvGraphicFramePr>
            <p:cNvPr id="12" name="对象 11"/>
            <p:cNvGraphicFramePr>
              <a:graphicFrameLocks/>
            </p:cNvGraphicFramePr>
            <p:nvPr>
              <p:extLst>
                <p:ext uri="{D42A27DB-BD31-4B8C-83A1-F6EECF244321}">
                  <p14:modId xmlns:p14="http://schemas.microsoft.com/office/powerpoint/2010/main" xmlns="" val="420778267"/>
                </p:ext>
              </p:extLst>
            </p:nvPr>
          </p:nvGraphicFramePr>
          <p:xfrm>
            <a:off x="1115762" y="4941168"/>
            <a:ext cx="2232248" cy="1512168"/>
          </p:xfrm>
          <a:graphic>
            <a:graphicData uri="http://schemas.openxmlformats.org/presentationml/2006/ole">
              <p:oleObj spid="_x0000_s56535" name="Visio" r:id="rId7" imgW="1083038" imgH="597278" progId="Visio.Drawing.11">
                <p:embed/>
              </p:oleObj>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xmlns="" val="1953895832"/>
                </p:ext>
              </p:extLst>
            </p:nvPr>
          </p:nvGraphicFramePr>
          <p:xfrm>
            <a:off x="4211960" y="5013176"/>
            <a:ext cx="2681550" cy="648072"/>
          </p:xfrm>
          <a:graphic>
            <a:graphicData uri="http://schemas.openxmlformats.org/presentationml/2006/ole">
              <p:oleObj spid="_x0000_s56536" name="Equation" r:id="rId8" imgW="1002960" imgH="266400" progId="Equation.DSMT4">
                <p:embed/>
              </p:oleObj>
            </a:graphicData>
          </a:graphic>
        </p:graphicFrame>
        <p:sp>
          <p:nvSpPr>
            <p:cNvPr id="19" name="矩形 18"/>
            <p:cNvSpPr/>
            <p:nvPr/>
          </p:nvSpPr>
          <p:spPr>
            <a:xfrm>
              <a:off x="1547664" y="6381328"/>
              <a:ext cx="1800493" cy="369332"/>
            </a:xfrm>
            <a:prstGeom prst="rect">
              <a:avLst/>
            </a:prstGeom>
          </p:spPr>
          <p:txBody>
            <a:bodyPr wrap="none">
              <a:spAutoFit/>
            </a:bodyPr>
            <a:lstStyle/>
            <a:p>
              <a:r>
                <a:rPr lang="zh-CN" altLang="zh-CN" dirty="0"/>
                <a:t>电流控制电流源</a:t>
              </a:r>
              <a:endParaRPr lang="zh-CN" altLang="en-US" dirty="0"/>
            </a:p>
          </p:txBody>
        </p:sp>
      </p:grpSp>
    </p:spTree>
    <p:extLst>
      <p:ext uri="{BB962C8B-B14F-4D97-AF65-F5344CB8AC3E}">
        <p14:creationId xmlns:p14="http://schemas.microsoft.com/office/powerpoint/2010/main" xmlns="" val="106421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4F267FD9-BB6E-4937-A2CB-2D8803BBA62E}" type="datetime1">
              <a:rPr lang="zh-CN" altLang="en-US" smtClean="0">
                <a:solidFill>
                  <a:prstClr val="black">
                    <a:tint val="75000"/>
                  </a:prstClr>
                </a:solidFill>
              </a:rPr>
              <a:pPr>
                <a:defRPr/>
              </a:pPr>
              <a:t>2018/5/29</a:t>
            </a:fld>
            <a:endParaRPr lang="en-US" dirty="0">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158D813D-5EB4-4279-B09C-477A10D42AE0}" type="slidenum">
              <a:rPr lang="en-US" smtClean="0">
                <a:solidFill>
                  <a:prstClr val="black">
                    <a:tint val="75000"/>
                  </a:prstClr>
                </a:solidFill>
              </a:rPr>
              <a:pPr>
                <a:defRPr/>
              </a:pPr>
              <a:t>52</a:t>
            </a:fld>
            <a:endParaRPr lang="en-US">
              <a:solidFill>
                <a:prstClr val="black">
                  <a:tint val="75000"/>
                </a:prstClr>
              </a:solidFill>
            </a:endParaRPr>
          </a:p>
        </p:txBody>
      </p:sp>
      <p:sp>
        <p:nvSpPr>
          <p:cNvPr id="18"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组合 1"/>
          <p:cNvGrpSpPr/>
          <p:nvPr/>
        </p:nvGrpSpPr>
        <p:grpSpPr>
          <a:xfrm>
            <a:off x="179512" y="863134"/>
            <a:ext cx="5651470" cy="2855821"/>
            <a:chOff x="179512" y="863134"/>
            <a:chExt cx="5651470" cy="2855821"/>
          </a:xfrm>
        </p:grpSpPr>
        <p:sp>
          <p:nvSpPr>
            <p:cNvPr id="14" name="矩形 13"/>
            <p:cNvSpPr/>
            <p:nvPr/>
          </p:nvSpPr>
          <p:spPr>
            <a:xfrm>
              <a:off x="3248764" y="863134"/>
              <a:ext cx="2339102" cy="523220"/>
            </a:xfrm>
            <a:prstGeom prst="rect">
              <a:avLst/>
            </a:prstGeom>
          </p:spPr>
          <p:txBody>
            <a:bodyPr wrap="none">
              <a:spAutoFit/>
            </a:bodyPr>
            <a:lstStyle/>
            <a:p>
              <a:r>
                <a:rPr lang="zh-CN" altLang="zh-CN" sz="2800" dirty="0"/>
                <a:t>电压放大系数</a:t>
              </a:r>
              <a:endParaRPr lang="zh-CN" altLang="en-US" sz="2800" dirty="0"/>
            </a:p>
          </p:txBody>
        </p:sp>
        <p:sp>
          <p:nvSpPr>
            <p:cNvPr id="15" name="矩形 14"/>
            <p:cNvSpPr/>
            <p:nvPr/>
          </p:nvSpPr>
          <p:spPr>
            <a:xfrm>
              <a:off x="3761521" y="1605269"/>
              <a:ext cx="1620957" cy="523220"/>
            </a:xfrm>
            <a:prstGeom prst="rect">
              <a:avLst/>
            </a:prstGeom>
          </p:spPr>
          <p:txBody>
            <a:bodyPr wrap="none">
              <a:spAutoFit/>
            </a:bodyPr>
            <a:lstStyle/>
            <a:p>
              <a:r>
                <a:rPr lang="zh-CN" altLang="zh-CN" sz="2800" dirty="0"/>
                <a:t>转移电阻</a:t>
              </a:r>
              <a:endParaRPr lang="zh-CN" altLang="en-US" sz="2800" dirty="0"/>
            </a:p>
          </p:txBody>
        </p:sp>
        <p:sp>
          <p:nvSpPr>
            <p:cNvPr id="16" name="矩形 15"/>
            <p:cNvSpPr/>
            <p:nvPr/>
          </p:nvSpPr>
          <p:spPr>
            <a:xfrm>
              <a:off x="3643333" y="2420888"/>
              <a:ext cx="1620957" cy="523220"/>
            </a:xfrm>
            <a:prstGeom prst="rect">
              <a:avLst/>
            </a:prstGeom>
          </p:spPr>
          <p:txBody>
            <a:bodyPr wrap="none">
              <a:spAutoFit/>
            </a:bodyPr>
            <a:lstStyle/>
            <a:p>
              <a:r>
                <a:rPr lang="zh-CN" altLang="zh-CN" sz="2800" dirty="0"/>
                <a:t>转移</a:t>
              </a:r>
              <a:r>
                <a:rPr lang="zh-CN" altLang="zh-CN" sz="2800" dirty="0" smtClean="0"/>
                <a:t>电</a:t>
              </a:r>
              <a:r>
                <a:rPr lang="zh-CN" altLang="en-US" sz="2800" dirty="0" smtClean="0"/>
                <a:t>导</a:t>
              </a:r>
              <a:endParaRPr lang="zh-CN" altLang="en-US" sz="2800" dirty="0"/>
            </a:p>
          </p:txBody>
        </p:sp>
        <p:sp>
          <p:nvSpPr>
            <p:cNvPr id="17" name="矩形 16"/>
            <p:cNvSpPr/>
            <p:nvPr/>
          </p:nvSpPr>
          <p:spPr>
            <a:xfrm>
              <a:off x="3491880" y="3195735"/>
              <a:ext cx="2339102" cy="523220"/>
            </a:xfrm>
            <a:prstGeom prst="rect">
              <a:avLst/>
            </a:prstGeom>
          </p:spPr>
          <p:txBody>
            <a:bodyPr wrap="none">
              <a:spAutoFit/>
            </a:bodyPr>
            <a:lstStyle/>
            <a:p>
              <a:r>
                <a:rPr lang="zh-CN" altLang="zh-CN" sz="2800" dirty="0" smtClean="0"/>
                <a:t>电</a:t>
              </a:r>
              <a:r>
                <a:rPr lang="zh-CN" altLang="en-US" sz="2800" dirty="0" smtClean="0"/>
                <a:t>流</a:t>
              </a:r>
              <a:r>
                <a:rPr lang="zh-CN" altLang="zh-CN" sz="2800" dirty="0" smtClean="0"/>
                <a:t>放大</a:t>
              </a:r>
              <a:r>
                <a:rPr lang="zh-CN" altLang="zh-CN" sz="2800" dirty="0"/>
                <a:t>系数</a:t>
              </a:r>
              <a:endParaRPr lang="zh-CN" altLang="en-US" sz="2800" dirty="0"/>
            </a:p>
          </p:txBody>
        </p:sp>
        <p:graphicFrame>
          <p:nvGraphicFramePr>
            <p:cNvPr id="19" name="对象 18"/>
            <p:cNvGraphicFramePr>
              <a:graphicFrameLocks noChangeAspect="1"/>
            </p:cNvGraphicFramePr>
            <p:nvPr>
              <p:extLst>
                <p:ext uri="{D42A27DB-BD31-4B8C-83A1-F6EECF244321}">
                  <p14:modId xmlns:p14="http://schemas.microsoft.com/office/powerpoint/2010/main" xmlns="" val="3020859275"/>
                </p:ext>
              </p:extLst>
            </p:nvPr>
          </p:nvGraphicFramePr>
          <p:xfrm>
            <a:off x="2797358" y="931802"/>
            <a:ext cx="432048" cy="454552"/>
          </p:xfrm>
          <a:graphic>
            <a:graphicData uri="http://schemas.openxmlformats.org/presentationml/2006/ole">
              <p:oleObj spid="_x0000_s57484" name="Equation" r:id="rId3" imgW="163617" imgH="177155" progId="Equation.DSMT4">
                <p:embed/>
              </p:oleObj>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xmlns="" val="281580968"/>
                </p:ext>
              </p:extLst>
            </p:nvPr>
          </p:nvGraphicFramePr>
          <p:xfrm>
            <a:off x="2913801" y="1605269"/>
            <a:ext cx="334963" cy="423862"/>
          </p:xfrm>
          <a:graphic>
            <a:graphicData uri="http://schemas.openxmlformats.org/presentationml/2006/ole">
              <p:oleObj spid="_x0000_s57485" name="Equation" r:id="rId4" imgW="126720" imgH="164880" progId="Equation.DSMT4">
                <p:embed/>
              </p:oleObj>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xmlns="" val="2463240089"/>
                </p:ext>
              </p:extLst>
            </p:nvPr>
          </p:nvGraphicFramePr>
          <p:xfrm>
            <a:off x="2843808" y="2479456"/>
            <a:ext cx="336550" cy="423863"/>
          </p:xfrm>
          <a:graphic>
            <a:graphicData uri="http://schemas.openxmlformats.org/presentationml/2006/ole">
              <p:oleObj spid="_x0000_s57486" name="Equation" r:id="rId5" imgW="126720" imgH="164880" progId="Equation.DSMT4">
                <p:embed/>
              </p:oleObj>
            </a:graphicData>
          </a:graphic>
        </p:graphicFrame>
        <p:graphicFrame>
          <p:nvGraphicFramePr>
            <p:cNvPr id="22" name="对象 21"/>
            <p:cNvGraphicFramePr>
              <a:graphicFrameLocks noChangeAspect="1"/>
            </p:cNvGraphicFramePr>
            <p:nvPr>
              <p:extLst>
                <p:ext uri="{D42A27DB-BD31-4B8C-83A1-F6EECF244321}">
                  <p14:modId xmlns:p14="http://schemas.microsoft.com/office/powerpoint/2010/main" xmlns="" val="3069087018"/>
                </p:ext>
              </p:extLst>
            </p:nvPr>
          </p:nvGraphicFramePr>
          <p:xfrm>
            <a:off x="2847127" y="3198255"/>
            <a:ext cx="401637" cy="520700"/>
          </p:xfrm>
          <a:graphic>
            <a:graphicData uri="http://schemas.openxmlformats.org/presentationml/2006/ole">
              <p:oleObj spid="_x0000_s57487" name="Equation" r:id="rId6" imgW="152280" imgH="203040" progId="Equation.DSMT4">
                <p:embed/>
              </p:oleObj>
            </a:graphicData>
          </a:graphic>
        </p:graphicFrame>
        <p:sp>
          <p:nvSpPr>
            <p:cNvPr id="23" name="TextBox 22"/>
            <p:cNvSpPr txBox="1"/>
            <p:nvPr/>
          </p:nvSpPr>
          <p:spPr>
            <a:xfrm>
              <a:off x="179512" y="863134"/>
              <a:ext cx="2339102" cy="523220"/>
            </a:xfrm>
            <a:prstGeom prst="rect">
              <a:avLst/>
            </a:prstGeom>
            <a:noFill/>
          </p:spPr>
          <p:txBody>
            <a:bodyPr wrap="none" rtlCol="0">
              <a:spAutoFit/>
            </a:bodyPr>
            <a:lstStyle/>
            <a:p>
              <a:r>
                <a:rPr lang="zh-CN" altLang="en-US" sz="2800" dirty="0" smtClean="0"/>
                <a:t>上式中的系数</a:t>
              </a:r>
              <a:endParaRPr lang="zh-CN" altLang="en-US" sz="2800" dirty="0"/>
            </a:p>
          </p:txBody>
        </p:sp>
      </p:grpSp>
      <p:sp>
        <p:nvSpPr>
          <p:cNvPr id="24" name="矩形 23"/>
          <p:cNvSpPr/>
          <p:nvPr/>
        </p:nvSpPr>
        <p:spPr>
          <a:xfrm>
            <a:off x="539552" y="4149080"/>
            <a:ext cx="8136904" cy="1815882"/>
          </a:xfrm>
          <a:prstGeom prst="rect">
            <a:avLst/>
          </a:prstGeom>
        </p:spPr>
        <p:txBody>
          <a:bodyPr wrap="square">
            <a:spAutoFit/>
          </a:bodyPr>
          <a:lstStyle/>
          <a:p>
            <a:r>
              <a:rPr lang="en-US" altLang="zh-CN" sz="2800" dirty="0" smtClean="0"/>
              <a:t>       </a:t>
            </a:r>
            <a:r>
              <a:rPr lang="zh-CN" altLang="zh-CN" sz="2800" dirty="0" smtClean="0"/>
              <a:t>当</a:t>
            </a:r>
            <a:r>
              <a:rPr lang="zh-CN" altLang="zh-CN" sz="2800" dirty="0"/>
              <a:t>这些系数为常数时，被控制量和控制量成正比，这种受控源就是</a:t>
            </a:r>
            <a:r>
              <a:rPr lang="zh-CN" altLang="zh-CN" sz="2800" dirty="0">
                <a:solidFill>
                  <a:srgbClr val="FF0000"/>
                </a:solidFill>
              </a:rPr>
              <a:t>线性受控源</a:t>
            </a:r>
            <a:r>
              <a:rPr lang="zh-CN" altLang="zh-CN" sz="2800" dirty="0"/>
              <a:t>。若这些系数不为常数，则相应的受控源是</a:t>
            </a:r>
            <a:r>
              <a:rPr lang="zh-CN" altLang="zh-CN" sz="2800" dirty="0">
                <a:solidFill>
                  <a:srgbClr val="FF0000"/>
                </a:solidFill>
              </a:rPr>
              <a:t>非线性元件</a:t>
            </a:r>
            <a:r>
              <a:rPr lang="zh-CN" altLang="zh-CN" sz="2800" dirty="0"/>
              <a:t>。本书只讨论含线性受控源的电路</a:t>
            </a:r>
            <a:endParaRPr lang="zh-CN" altLang="en-US" sz="2800" dirty="0"/>
          </a:p>
        </p:txBody>
      </p:sp>
    </p:spTree>
    <p:extLst>
      <p:ext uri="{BB962C8B-B14F-4D97-AF65-F5344CB8AC3E}">
        <p14:creationId xmlns:p14="http://schemas.microsoft.com/office/powerpoint/2010/main" xmlns="" val="3964118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4F267FD9-BB6E-4937-A2CB-2D8803BBA62E}" type="datetime1">
              <a:rPr lang="zh-CN" altLang="en-US" smtClean="0">
                <a:solidFill>
                  <a:prstClr val="black">
                    <a:tint val="75000"/>
                  </a:prstClr>
                </a:solidFill>
              </a:rPr>
              <a:pPr>
                <a:defRPr/>
              </a:pPr>
              <a:t>2018/5/29</a:t>
            </a:fld>
            <a:endParaRPr lang="en-US" dirty="0">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158D813D-5EB4-4279-B09C-477A10D42AE0}" type="slidenum">
              <a:rPr lang="en-US" smtClean="0">
                <a:solidFill>
                  <a:prstClr val="black">
                    <a:tint val="75000"/>
                  </a:prstClr>
                </a:solidFill>
              </a:rPr>
              <a:pPr>
                <a:defRPr/>
              </a:pPr>
              <a:t>53</a:t>
            </a:fld>
            <a:endParaRPr lang="en-US">
              <a:solidFill>
                <a:prstClr val="black">
                  <a:tint val="75000"/>
                </a:prstClr>
              </a:solidFill>
            </a:endParaRPr>
          </a:p>
        </p:txBody>
      </p:sp>
      <p:sp>
        <p:nvSpPr>
          <p:cNvPr id="5" name="Rectangle 16"/>
          <p:cNvSpPr>
            <a:spLocks noChangeArrowheads="1"/>
          </p:cNvSpPr>
          <p:nvPr/>
        </p:nvSpPr>
        <p:spPr bwMode="gray">
          <a:xfrm>
            <a:off x="0" y="836712"/>
            <a:ext cx="9144000" cy="576064"/>
          </a:xfrm>
          <a:prstGeom prst="rect">
            <a:avLst/>
          </a:prstGeom>
          <a:gradFill rotWithShape="1">
            <a:gsLst>
              <a:gs pos="0">
                <a:schemeClr val="tx2">
                  <a:lumMod val="60000"/>
                  <a:lumOff val="40000"/>
                </a:schemeClr>
              </a:gs>
              <a:gs pos="100000">
                <a:srgbClr val="FFC000"/>
              </a:gs>
            </a:gsLst>
            <a:lin ang="0" scaled="1"/>
          </a:gradFill>
          <a:ln w="9525">
            <a:noFill/>
            <a:miter lim="800000"/>
            <a:headEnd/>
            <a:tailEnd/>
          </a:ln>
          <a:effectLst/>
        </p:spPr>
        <p:txBody>
          <a:bodyPr wrap="none" anchor="ctr"/>
          <a:lstStyle/>
          <a:p>
            <a:pPr algn="ctr" fontAlgn="base">
              <a:spcBef>
                <a:spcPct val="0"/>
              </a:spcBef>
              <a:spcAft>
                <a:spcPct val="0"/>
              </a:spcAft>
              <a:defRPr/>
            </a:pPr>
            <a:r>
              <a:rPr lang="en-US" altLang="zh-CN" sz="4000" b="1" dirty="0" smtClean="0">
                <a:solidFill>
                  <a:srgbClr val="FF0000"/>
                </a:solidFill>
                <a:effectLst>
                  <a:outerShdw blurRad="38100" dist="38100" dir="2700000" algn="tl">
                    <a:srgbClr val="C0C0C0"/>
                  </a:outerShdw>
                </a:effectLst>
                <a:latin typeface="Times New Roman" panose="02020603050405020304" pitchFamily="18" charset="0"/>
                <a:ea typeface="华文新魏" pitchFamily="2" charset="-122"/>
                <a:cs typeface="Times New Roman" panose="02020603050405020304" pitchFamily="18" charset="0"/>
              </a:rPr>
              <a:t>1.5  </a:t>
            </a:r>
            <a:r>
              <a:rPr lang="zh-CN" altLang="en-US" sz="4000" b="1" dirty="0" smtClean="0">
                <a:solidFill>
                  <a:srgbClr val="FF0000"/>
                </a:solidFill>
                <a:effectLst>
                  <a:outerShdw blurRad="38100" dist="38100" dir="2700000" algn="tl">
                    <a:srgbClr val="C0C0C0"/>
                  </a:outerShdw>
                </a:effectLst>
                <a:latin typeface="Times New Roman" panose="02020603050405020304" pitchFamily="18" charset="0"/>
                <a:ea typeface="华文新魏" pitchFamily="2" charset="-122"/>
                <a:cs typeface="Times New Roman" panose="02020603050405020304" pitchFamily="18" charset="0"/>
              </a:rPr>
              <a:t>基尔霍夫定律</a:t>
            </a:r>
            <a:endParaRPr kumimoji="1" lang="zh-CN" altLang="en-US" sz="4000" b="1" dirty="0">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p:cNvGraphicFramePr>
          <p:nvPr>
            <p:extLst>
              <p:ext uri="{D42A27DB-BD31-4B8C-83A1-F6EECF244321}">
                <p14:modId xmlns:p14="http://schemas.microsoft.com/office/powerpoint/2010/main" xmlns="" val="9655817"/>
              </p:ext>
            </p:extLst>
          </p:nvPr>
        </p:nvGraphicFramePr>
        <p:xfrm>
          <a:off x="1763688" y="1340768"/>
          <a:ext cx="4392488" cy="2520280"/>
        </p:xfrm>
        <a:graphic>
          <a:graphicData uri="http://schemas.openxmlformats.org/presentationml/2006/ole">
            <p:oleObj spid="_x0000_s58399" name="Visio" r:id="rId3" imgW="1486564" imgH="1059219" progId="Visio.Drawing.11">
              <p:embed/>
            </p:oleObj>
          </a:graphicData>
        </a:graphic>
      </p:graphicFrame>
      <p:sp>
        <p:nvSpPr>
          <p:cNvPr id="7" name="矩形 6"/>
          <p:cNvSpPr/>
          <p:nvPr/>
        </p:nvSpPr>
        <p:spPr>
          <a:xfrm>
            <a:off x="35496" y="3717032"/>
            <a:ext cx="8640960" cy="523220"/>
          </a:xfrm>
          <a:prstGeom prst="rect">
            <a:avLst/>
          </a:prstGeom>
        </p:spPr>
        <p:txBody>
          <a:bodyPr wrap="square">
            <a:spAutoFit/>
          </a:bodyPr>
          <a:lstStyle/>
          <a:p>
            <a:r>
              <a:rPr lang="zh-CN" altLang="zh-CN" sz="2800" b="1" dirty="0">
                <a:solidFill>
                  <a:srgbClr val="FF0000"/>
                </a:solidFill>
              </a:rPr>
              <a:t>支路</a:t>
            </a:r>
            <a:r>
              <a:rPr lang="zh-CN" altLang="zh-CN" sz="2800" dirty="0"/>
              <a:t>：电路中流过同一电流的一个分支称为一条支路</a:t>
            </a:r>
            <a:endParaRPr lang="zh-CN" altLang="en-US" sz="2800" dirty="0"/>
          </a:p>
        </p:txBody>
      </p:sp>
      <p:sp>
        <p:nvSpPr>
          <p:cNvPr id="8" name="矩形 7"/>
          <p:cNvSpPr/>
          <p:nvPr/>
        </p:nvSpPr>
        <p:spPr>
          <a:xfrm>
            <a:off x="57606" y="4240252"/>
            <a:ext cx="8712968" cy="954107"/>
          </a:xfrm>
          <a:prstGeom prst="rect">
            <a:avLst/>
          </a:prstGeom>
        </p:spPr>
        <p:txBody>
          <a:bodyPr wrap="square">
            <a:spAutoFit/>
          </a:bodyPr>
          <a:lstStyle/>
          <a:p>
            <a:r>
              <a:rPr lang="zh-CN" altLang="zh-CN" sz="2800" b="1" dirty="0">
                <a:solidFill>
                  <a:srgbClr val="FF0000"/>
                </a:solidFill>
              </a:rPr>
              <a:t>支路电流</a:t>
            </a:r>
            <a:r>
              <a:rPr lang="zh-CN" altLang="zh-CN" sz="2800" dirty="0"/>
              <a:t>：支路中流过的电流叫支路电流。</a:t>
            </a:r>
            <a:r>
              <a:rPr lang="zh-CN" altLang="zh-CN" sz="2800" dirty="0" smtClean="0"/>
              <a:t>图中</a:t>
            </a:r>
            <a:r>
              <a:rPr lang="zh-CN" altLang="zh-CN" sz="2800" dirty="0"/>
              <a:t>有五条支路，五个支路电流</a:t>
            </a:r>
            <a:r>
              <a:rPr lang="en-US" altLang="zh-CN" sz="2800" i="1" dirty="0"/>
              <a:t>I</a:t>
            </a:r>
            <a:r>
              <a:rPr lang="en-US" altLang="zh-CN" sz="2800" baseline="-25000" dirty="0"/>
              <a:t>1</a:t>
            </a:r>
            <a:r>
              <a:rPr lang="zh-CN" altLang="zh-CN" sz="2800" i="1" dirty="0"/>
              <a:t>、</a:t>
            </a:r>
            <a:r>
              <a:rPr lang="en-US" altLang="zh-CN" sz="2800" i="1" dirty="0"/>
              <a:t>I</a:t>
            </a:r>
            <a:r>
              <a:rPr lang="en-US" altLang="zh-CN" sz="2800" baseline="-25000" dirty="0"/>
              <a:t>2</a:t>
            </a:r>
            <a:r>
              <a:rPr lang="zh-CN" altLang="zh-CN" sz="2800" i="1" dirty="0"/>
              <a:t>、</a:t>
            </a:r>
            <a:r>
              <a:rPr lang="en-US" altLang="zh-CN" sz="2800" i="1" dirty="0"/>
              <a:t>I</a:t>
            </a:r>
            <a:r>
              <a:rPr lang="en-US" altLang="zh-CN" sz="2800" baseline="-25000" dirty="0"/>
              <a:t>3</a:t>
            </a:r>
            <a:r>
              <a:rPr lang="zh-CN" altLang="zh-CN" sz="2800" i="1" dirty="0"/>
              <a:t>、</a:t>
            </a:r>
            <a:r>
              <a:rPr lang="en-US" altLang="zh-CN" sz="2800" i="1" dirty="0"/>
              <a:t>I</a:t>
            </a:r>
            <a:r>
              <a:rPr lang="en-US" altLang="zh-CN" sz="2800" baseline="-25000" dirty="0"/>
              <a:t>4</a:t>
            </a:r>
            <a:r>
              <a:rPr lang="zh-CN" altLang="zh-CN" sz="2800" i="1" dirty="0"/>
              <a:t>、</a:t>
            </a:r>
            <a:r>
              <a:rPr lang="en-US" altLang="zh-CN" sz="2800" i="1" dirty="0"/>
              <a:t>I</a:t>
            </a:r>
            <a:r>
              <a:rPr lang="en-US" altLang="zh-CN" sz="2800" baseline="-25000" dirty="0"/>
              <a:t>5</a:t>
            </a:r>
            <a:r>
              <a:rPr lang="zh-CN" altLang="zh-CN" sz="2800" dirty="0"/>
              <a:t>。</a:t>
            </a:r>
            <a:endParaRPr lang="zh-CN" altLang="en-US" sz="2800" dirty="0"/>
          </a:p>
        </p:txBody>
      </p:sp>
      <p:sp>
        <p:nvSpPr>
          <p:cNvPr id="9" name="矩形 8"/>
          <p:cNvSpPr/>
          <p:nvPr/>
        </p:nvSpPr>
        <p:spPr>
          <a:xfrm>
            <a:off x="70182" y="5172497"/>
            <a:ext cx="8352928" cy="1384995"/>
          </a:xfrm>
          <a:prstGeom prst="rect">
            <a:avLst/>
          </a:prstGeom>
        </p:spPr>
        <p:txBody>
          <a:bodyPr wrap="square">
            <a:spAutoFit/>
          </a:bodyPr>
          <a:lstStyle/>
          <a:p>
            <a:r>
              <a:rPr lang="zh-CN" altLang="zh-CN" sz="2800" b="1" dirty="0">
                <a:solidFill>
                  <a:srgbClr val="FF0000"/>
                </a:solidFill>
              </a:rPr>
              <a:t>节点</a:t>
            </a:r>
            <a:r>
              <a:rPr lang="zh-CN" altLang="zh-CN" sz="2800" dirty="0"/>
              <a:t>：三条或三条以上支路的联接点称为节点。</a:t>
            </a:r>
            <a:r>
              <a:rPr lang="zh-CN" altLang="zh-CN" sz="2800" dirty="0" smtClean="0"/>
              <a:t>图有</a:t>
            </a:r>
            <a:r>
              <a:rPr lang="en-US" altLang="zh-CN" sz="2800" dirty="0"/>
              <a:t>a</a:t>
            </a:r>
            <a:r>
              <a:rPr lang="zh-CN" altLang="zh-CN" sz="2800" dirty="0"/>
              <a:t>，</a:t>
            </a:r>
            <a:r>
              <a:rPr lang="en-US" altLang="zh-CN" sz="2800" dirty="0"/>
              <a:t>b</a:t>
            </a:r>
            <a:r>
              <a:rPr lang="zh-CN" altLang="zh-CN" sz="2800" dirty="0"/>
              <a:t>，</a:t>
            </a:r>
            <a:r>
              <a:rPr lang="en-US" altLang="zh-CN" sz="2800" dirty="0"/>
              <a:t>c</a:t>
            </a:r>
            <a:r>
              <a:rPr lang="zh-CN" altLang="zh-CN" sz="2800" dirty="0"/>
              <a:t>三个节点，由此可见，每条支路必定连至两个节点上。</a:t>
            </a:r>
          </a:p>
        </p:txBody>
      </p:sp>
    </p:spTree>
    <p:extLst>
      <p:ext uri="{BB962C8B-B14F-4D97-AF65-F5344CB8AC3E}">
        <p14:creationId xmlns:p14="http://schemas.microsoft.com/office/powerpoint/2010/main" xmlns="" val="2217930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p:bldP spid="9"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4F267FD9-BB6E-4937-A2CB-2D8803BBA62E}" type="datetime1">
              <a:rPr lang="zh-CN" altLang="en-US" smtClean="0">
                <a:solidFill>
                  <a:prstClr val="black">
                    <a:tint val="75000"/>
                  </a:prstClr>
                </a:solidFill>
              </a:rPr>
              <a:pPr>
                <a:defRPr/>
              </a:pPr>
              <a:t>2018/5/29</a:t>
            </a:fld>
            <a:endParaRPr lang="en-US" dirty="0">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158D813D-5EB4-4279-B09C-477A10D42AE0}" type="slidenum">
              <a:rPr lang="en-US" smtClean="0">
                <a:solidFill>
                  <a:prstClr val="black">
                    <a:tint val="75000"/>
                  </a:prstClr>
                </a:solidFill>
              </a:rPr>
              <a:pPr>
                <a:defRPr/>
              </a:pPr>
              <a:t>54</a:t>
            </a:fld>
            <a:endParaRPr lang="en-US">
              <a:solidFill>
                <a:prstClr val="black">
                  <a:tint val="75000"/>
                </a:prstClr>
              </a:solidFill>
            </a:endParaRPr>
          </a:p>
        </p:txBody>
      </p:sp>
      <p:sp>
        <p:nvSpPr>
          <p:cNvPr id="5" name="矩形 4"/>
          <p:cNvSpPr/>
          <p:nvPr/>
        </p:nvSpPr>
        <p:spPr>
          <a:xfrm>
            <a:off x="323528" y="1412776"/>
            <a:ext cx="8640960" cy="1815882"/>
          </a:xfrm>
          <a:prstGeom prst="rect">
            <a:avLst/>
          </a:prstGeom>
        </p:spPr>
        <p:txBody>
          <a:bodyPr wrap="square">
            <a:spAutoFit/>
          </a:bodyPr>
          <a:lstStyle/>
          <a:p>
            <a:r>
              <a:rPr lang="zh-CN" altLang="zh-CN" sz="2800" b="1" dirty="0">
                <a:solidFill>
                  <a:srgbClr val="FF0000"/>
                </a:solidFill>
              </a:rPr>
              <a:t>回路</a:t>
            </a:r>
            <a:r>
              <a:rPr lang="zh-CN" altLang="zh-CN" sz="2800" dirty="0"/>
              <a:t>：由一条或多条支路组成的闭合路径，其中每个节点只经过一次，这条闭合路径称为一个回路。</a:t>
            </a:r>
            <a:r>
              <a:rPr lang="zh-CN" altLang="zh-CN" sz="2800" dirty="0" smtClean="0"/>
              <a:t>图中</a:t>
            </a:r>
            <a:r>
              <a:rPr lang="zh-CN" altLang="zh-CN" sz="2800" dirty="0"/>
              <a:t>有</a:t>
            </a:r>
            <a:r>
              <a:rPr lang="en-US" altLang="zh-CN" sz="2800" dirty="0" err="1"/>
              <a:t>aecda</a:t>
            </a:r>
            <a:r>
              <a:rPr lang="zh-CN" altLang="zh-CN" sz="2800" dirty="0"/>
              <a:t>，</a:t>
            </a:r>
            <a:r>
              <a:rPr lang="en-US" altLang="zh-CN" sz="2800" dirty="0" err="1"/>
              <a:t>abfcea</a:t>
            </a:r>
            <a:r>
              <a:rPr lang="zh-CN" altLang="zh-CN" sz="2800" dirty="0"/>
              <a:t>，</a:t>
            </a:r>
            <a:r>
              <a:rPr lang="en-US" altLang="zh-CN" sz="2800" dirty="0" err="1"/>
              <a:t>bgcfb</a:t>
            </a:r>
            <a:r>
              <a:rPr lang="zh-CN" altLang="zh-CN" sz="2800" dirty="0"/>
              <a:t>，</a:t>
            </a:r>
            <a:r>
              <a:rPr lang="en-US" altLang="zh-CN" sz="2800" dirty="0" err="1"/>
              <a:t>abfcda</a:t>
            </a:r>
            <a:r>
              <a:rPr lang="zh-CN" altLang="zh-CN" sz="2800" dirty="0"/>
              <a:t>，</a:t>
            </a:r>
            <a:r>
              <a:rPr lang="en-US" altLang="zh-CN" sz="2800" dirty="0" err="1"/>
              <a:t>abgcea</a:t>
            </a:r>
            <a:r>
              <a:rPr lang="zh-CN" altLang="zh-CN" sz="2800" dirty="0"/>
              <a:t>，</a:t>
            </a:r>
            <a:r>
              <a:rPr lang="en-US" altLang="zh-CN" sz="2800" dirty="0" err="1"/>
              <a:t>abgcda</a:t>
            </a:r>
            <a:r>
              <a:rPr lang="zh-CN" altLang="zh-CN" sz="2800" dirty="0"/>
              <a:t>六个回路。</a:t>
            </a:r>
          </a:p>
        </p:txBody>
      </p:sp>
      <p:sp>
        <p:nvSpPr>
          <p:cNvPr id="6" name="矩形 5"/>
          <p:cNvSpPr/>
          <p:nvPr/>
        </p:nvSpPr>
        <p:spPr>
          <a:xfrm>
            <a:off x="323528" y="3789040"/>
            <a:ext cx="8496944" cy="1420935"/>
          </a:xfrm>
          <a:prstGeom prst="rect">
            <a:avLst/>
          </a:prstGeom>
        </p:spPr>
        <p:txBody>
          <a:bodyPr wrap="square">
            <a:spAutoFit/>
          </a:bodyPr>
          <a:lstStyle/>
          <a:p>
            <a:pPr lvl="0"/>
            <a:r>
              <a:rPr lang="zh-CN" altLang="zh-CN" sz="2800" b="1" dirty="0">
                <a:solidFill>
                  <a:srgbClr val="FF0000"/>
                </a:solidFill>
              </a:rPr>
              <a:t>网孔回路</a:t>
            </a:r>
            <a:r>
              <a:rPr lang="en-US" altLang="zh-CN" sz="2800" dirty="0"/>
              <a:t>: </a:t>
            </a:r>
            <a:r>
              <a:rPr lang="zh-CN" altLang="zh-CN" sz="2800" dirty="0"/>
              <a:t>网孔是回路的一种，将电路画在平面上，在回路内部不另含有支路的回路称为网孔回路。在</a:t>
            </a:r>
            <a:r>
              <a:rPr lang="zh-CN" altLang="zh-CN" sz="2800" dirty="0" smtClean="0"/>
              <a:t>图中</a:t>
            </a:r>
            <a:r>
              <a:rPr lang="zh-CN" altLang="zh-CN" sz="2800" dirty="0"/>
              <a:t>有</a:t>
            </a:r>
            <a:r>
              <a:rPr lang="en-US" altLang="zh-CN" sz="2800" dirty="0" err="1"/>
              <a:t>aecda</a:t>
            </a:r>
            <a:r>
              <a:rPr lang="zh-CN" altLang="zh-CN" sz="2800" dirty="0"/>
              <a:t>，</a:t>
            </a:r>
            <a:r>
              <a:rPr lang="en-US" altLang="zh-CN" sz="2800" dirty="0" err="1"/>
              <a:t>abfcea</a:t>
            </a:r>
            <a:r>
              <a:rPr lang="zh-CN" altLang="zh-CN" sz="2800" dirty="0"/>
              <a:t>，</a:t>
            </a:r>
            <a:r>
              <a:rPr lang="en-US" altLang="zh-CN" sz="2800" dirty="0" err="1"/>
              <a:t>bgcfb</a:t>
            </a:r>
            <a:r>
              <a:rPr lang="zh-CN" altLang="zh-CN" sz="2800" dirty="0"/>
              <a:t>三个网孔回路。 </a:t>
            </a:r>
          </a:p>
        </p:txBody>
      </p:sp>
    </p:spTree>
    <p:extLst>
      <p:ext uri="{BB962C8B-B14F-4D97-AF65-F5344CB8AC3E}">
        <p14:creationId xmlns:p14="http://schemas.microsoft.com/office/powerpoint/2010/main" xmlns="" val="904357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4F267FD9-BB6E-4937-A2CB-2D8803BBA62E}" type="datetime1">
              <a:rPr lang="zh-CN" altLang="en-US" smtClean="0">
                <a:solidFill>
                  <a:prstClr val="black">
                    <a:tint val="75000"/>
                  </a:prstClr>
                </a:solidFill>
              </a:rPr>
              <a:pPr>
                <a:defRPr/>
              </a:pPr>
              <a:t>2018/5/29</a:t>
            </a:fld>
            <a:endParaRPr lang="en-US" dirty="0">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158D813D-5EB4-4279-B09C-477A10D42AE0}" type="slidenum">
              <a:rPr lang="en-US" smtClean="0">
                <a:solidFill>
                  <a:prstClr val="black">
                    <a:tint val="75000"/>
                  </a:prstClr>
                </a:solidFill>
              </a:rPr>
              <a:pPr>
                <a:defRPr/>
              </a:pPr>
              <a:t>55</a:t>
            </a:fld>
            <a:endParaRPr lang="en-US">
              <a:solidFill>
                <a:prstClr val="black">
                  <a:tint val="75000"/>
                </a:prstClr>
              </a:solidFill>
            </a:endParaRPr>
          </a:p>
        </p:txBody>
      </p:sp>
      <p:sp>
        <p:nvSpPr>
          <p:cNvPr id="8" name="矩形 7"/>
          <p:cNvSpPr/>
          <p:nvPr/>
        </p:nvSpPr>
        <p:spPr>
          <a:xfrm>
            <a:off x="323528" y="3573016"/>
            <a:ext cx="8424936" cy="2246769"/>
          </a:xfrm>
          <a:prstGeom prst="rect">
            <a:avLst/>
          </a:prstGeom>
        </p:spPr>
        <p:txBody>
          <a:bodyPr wrap="square">
            <a:spAutoFit/>
          </a:bodyPr>
          <a:lstStyle/>
          <a:p>
            <a:r>
              <a:rPr lang="en-US" altLang="zh-CN" sz="2800" dirty="0" smtClean="0"/>
              <a:t>       </a:t>
            </a:r>
            <a:r>
              <a:rPr lang="zh-CN" altLang="zh-CN" sz="2800" dirty="0" smtClean="0"/>
              <a:t>画</a:t>
            </a:r>
            <a:r>
              <a:rPr lang="zh-CN" altLang="zh-CN" sz="2800" dirty="0"/>
              <a:t>在一个平面上没有任何两条支路交叉的电路，叫做平面电路。</a:t>
            </a:r>
            <a:r>
              <a:rPr lang="zh-CN" altLang="zh-CN" sz="2800" dirty="0" smtClean="0"/>
              <a:t>图</a:t>
            </a:r>
            <a:r>
              <a:rPr lang="en-US" altLang="zh-CN" sz="2800" dirty="0" smtClean="0"/>
              <a:t> (</a:t>
            </a:r>
            <a:r>
              <a:rPr lang="en-US" altLang="zh-CN" sz="2800" dirty="0"/>
              <a:t>a)</a:t>
            </a:r>
            <a:r>
              <a:rPr lang="zh-CN" altLang="zh-CN" sz="2800" dirty="0"/>
              <a:t>所示电路看起来有交叉重新画为图</a:t>
            </a:r>
            <a:r>
              <a:rPr lang="en-US" altLang="zh-CN" sz="2800" dirty="0"/>
              <a:t>(b)</a:t>
            </a:r>
            <a:r>
              <a:rPr lang="zh-CN" altLang="zh-CN" sz="2800" dirty="0"/>
              <a:t>的形式，因此</a:t>
            </a:r>
            <a:r>
              <a:rPr lang="zh-CN" altLang="zh-CN" sz="2800" dirty="0" smtClean="0"/>
              <a:t>图</a:t>
            </a:r>
            <a:r>
              <a:rPr lang="en-US" altLang="zh-CN" sz="2800" dirty="0" smtClean="0"/>
              <a:t> (</a:t>
            </a:r>
            <a:r>
              <a:rPr lang="en-US" altLang="zh-CN" sz="2800" dirty="0"/>
              <a:t>a)</a:t>
            </a:r>
            <a:r>
              <a:rPr lang="zh-CN" altLang="zh-CN" sz="2800" dirty="0"/>
              <a:t>电路是平面电路。</a:t>
            </a:r>
            <a:r>
              <a:rPr lang="zh-CN" altLang="zh-CN" sz="2800" dirty="0" smtClean="0"/>
              <a:t>图</a:t>
            </a:r>
            <a:r>
              <a:rPr lang="en-US" altLang="zh-CN" sz="2800" dirty="0" smtClean="0"/>
              <a:t>c</a:t>
            </a:r>
            <a:r>
              <a:rPr lang="zh-CN" altLang="zh-CN" sz="2800" dirty="0" smtClean="0"/>
              <a:t>把</a:t>
            </a:r>
            <a:r>
              <a:rPr lang="zh-CN" altLang="zh-CN" sz="2800" dirty="0"/>
              <a:t>电路画在一个平面上怎么画都是有交叉支路所以是非平面电路。</a:t>
            </a:r>
          </a:p>
        </p:txBody>
      </p:sp>
      <p:grpSp>
        <p:nvGrpSpPr>
          <p:cNvPr id="2" name="组合 1"/>
          <p:cNvGrpSpPr/>
          <p:nvPr/>
        </p:nvGrpSpPr>
        <p:grpSpPr>
          <a:xfrm>
            <a:off x="297970" y="925406"/>
            <a:ext cx="8128182" cy="2359728"/>
            <a:chOff x="297970" y="925406"/>
            <a:chExt cx="8128182" cy="2359728"/>
          </a:xfrm>
        </p:grpSpPr>
        <p:pic>
          <p:nvPicPr>
            <p:cNvPr id="5" name="图片 4"/>
            <p:cNvPicPr/>
            <p:nvPr/>
          </p:nvPicPr>
          <p:blipFill>
            <a:blip r:embed="rId2"/>
            <a:srcRect r="44598" b="30545"/>
            <a:stretch>
              <a:fillRect/>
            </a:stretch>
          </p:blipFill>
          <p:spPr>
            <a:xfrm>
              <a:off x="297970" y="1049883"/>
              <a:ext cx="2843808" cy="1872207"/>
            </a:xfrm>
            <a:prstGeom prst="rect">
              <a:avLst/>
            </a:prstGeom>
            <a:noFill/>
            <a:ln w="9525">
              <a:noFill/>
            </a:ln>
          </p:spPr>
        </p:pic>
        <p:pic>
          <p:nvPicPr>
            <p:cNvPr id="6" name="图片 5"/>
            <p:cNvPicPr/>
            <p:nvPr/>
          </p:nvPicPr>
          <p:blipFill>
            <a:blip r:embed="rId3"/>
            <a:srcRect r="34770" b="33067"/>
            <a:stretch>
              <a:fillRect/>
            </a:stretch>
          </p:blipFill>
          <p:spPr>
            <a:xfrm>
              <a:off x="3141778" y="1043594"/>
              <a:ext cx="2448272" cy="1872208"/>
            </a:xfrm>
            <a:prstGeom prst="rect">
              <a:avLst/>
            </a:prstGeom>
            <a:noFill/>
            <a:ln w="9525">
              <a:noFill/>
            </a:ln>
          </p:spPr>
        </p:pic>
        <p:pic>
          <p:nvPicPr>
            <p:cNvPr id="7" name="图片 6"/>
            <p:cNvPicPr/>
            <p:nvPr/>
          </p:nvPicPr>
          <p:blipFill>
            <a:blip r:embed="rId3"/>
            <a:srcRect r="34770" b="33067"/>
            <a:stretch>
              <a:fillRect/>
            </a:stretch>
          </p:blipFill>
          <p:spPr>
            <a:xfrm>
              <a:off x="5738124" y="925406"/>
              <a:ext cx="2574032" cy="2010477"/>
            </a:xfrm>
            <a:prstGeom prst="rect">
              <a:avLst/>
            </a:prstGeom>
            <a:noFill/>
            <a:ln w="9525">
              <a:noFill/>
            </a:ln>
          </p:spPr>
        </p:pic>
        <p:sp>
          <p:nvSpPr>
            <p:cNvPr id="9" name="矩形 8"/>
            <p:cNvSpPr/>
            <p:nvPr/>
          </p:nvSpPr>
          <p:spPr>
            <a:xfrm>
              <a:off x="1009328" y="2915802"/>
              <a:ext cx="7416824" cy="369332"/>
            </a:xfrm>
            <a:prstGeom prst="rect">
              <a:avLst/>
            </a:prstGeom>
          </p:spPr>
          <p:txBody>
            <a:bodyPr wrap="square">
              <a:spAutoFit/>
            </a:bodyPr>
            <a:lstStyle/>
            <a:p>
              <a:r>
                <a:rPr lang="en-US" altLang="zh-CN" dirty="0"/>
                <a:t>(a) </a:t>
              </a:r>
              <a:r>
                <a:rPr lang="zh-CN" altLang="zh-CN" dirty="0"/>
                <a:t>平面电路</a:t>
              </a:r>
              <a:r>
                <a:rPr lang="en-US" altLang="zh-CN" dirty="0"/>
                <a:t>              </a:t>
              </a:r>
              <a:r>
                <a:rPr lang="en-US" altLang="zh-CN" dirty="0" smtClean="0"/>
                <a:t>      </a:t>
              </a:r>
              <a:r>
                <a:rPr lang="en-US" altLang="zh-CN" dirty="0"/>
                <a:t>(b)</a:t>
              </a:r>
              <a:r>
                <a:rPr lang="zh-CN" altLang="zh-CN" dirty="0"/>
                <a:t>电路重</a:t>
              </a:r>
              <a:r>
                <a:rPr lang="zh-CN" altLang="zh-CN" dirty="0" smtClean="0"/>
                <a:t>画</a:t>
              </a:r>
              <a:r>
                <a:rPr lang="en-US" altLang="zh-CN" dirty="0" smtClean="0"/>
                <a:t>                                 </a:t>
              </a:r>
              <a:r>
                <a:rPr lang="zh-CN" altLang="en-US" dirty="0" smtClean="0"/>
                <a:t>（</a:t>
              </a:r>
              <a:r>
                <a:rPr lang="en-US" altLang="zh-CN" dirty="0" smtClean="0"/>
                <a:t>c</a:t>
              </a:r>
              <a:r>
                <a:rPr lang="zh-CN" altLang="en-US" dirty="0" smtClean="0"/>
                <a:t>）非平面电路</a:t>
              </a:r>
              <a:endParaRPr lang="zh-CN" altLang="zh-CN" dirty="0"/>
            </a:p>
          </p:txBody>
        </p:sp>
      </p:grpSp>
    </p:spTree>
    <p:extLst>
      <p:ext uri="{BB962C8B-B14F-4D97-AF65-F5344CB8AC3E}">
        <p14:creationId xmlns:p14="http://schemas.microsoft.com/office/powerpoint/2010/main" xmlns="" val="3690851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4F267FD9-BB6E-4937-A2CB-2D8803BBA62E}" type="datetime1">
              <a:rPr lang="zh-CN" altLang="en-US" smtClean="0">
                <a:solidFill>
                  <a:prstClr val="black">
                    <a:tint val="75000"/>
                  </a:prstClr>
                </a:solidFill>
              </a:rPr>
              <a:pPr>
                <a:defRPr/>
              </a:pPr>
              <a:t>2018/5/29</a:t>
            </a:fld>
            <a:endParaRPr lang="en-US" dirty="0">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158D813D-5EB4-4279-B09C-477A10D42AE0}" type="slidenum">
              <a:rPr lang="en-US" smtClean="0">
                <a:solidFill>
                  <a:prstClr val="black">
                    <a:tint val="75000"/>
                  </a:prstClr>
                </a:solidFill>
              </a:rPr>
              <a:pPr>
                <a:defRPr/>
              </a:pPr>
              <a:t>56</a:t>
            </a:fld>
            <a:endParaRPr lang="en-US">
              <a:solidFill>
                <a:prstClr val="black">
                  <a:tint val="75000"/>
                </a:prstClr>
              </a:solidFill>
            </a:endParaRPr>
          </a:p>
        </p:txBody>
      </p:sp>
      <p:sp>
        <p:nvSpPr>
          <p:cNvPr id="5" name="Text Box 2"/>
          <p:cNvSpPr txBox="1">
            <a:spLocks noChangeArrowheads="1"/>
          </p:cNvSpPr>
          <p:nvPr/>
        </p:nvSpPr>
        <p:spPr bwMode="auto">
          <a:xfrm>
            <a:off x="0" y="836712"/>
            <a:ext cx="5292080" cy="584775"/>
          </a:xfrm>
          <a:prstGeom prst="rect">
            <a:avLst/>
          </a:prstGeom>
          <a:noFill/>
          <a:ln w="9525">
            <a:noFill/>
            <a:miter lim="800000"/>
            <a:headEnd/>
            <a:tailEnd/>
          </a:ln>
          <a:effectLst/>
        </p:spPr>
        <p:txBody>
          <a:bodyPr wrap="square">
            <a:spAutoFit/>
          </a:bodyPr>
          <a:lstStyle/>
          <a:p>
            <a:pPr algn="ctr" fontAlgn="base">
              <a:spcBef>
                <a:spcPct val="0"/>
              </a:spcBef>
              <a:spcAft>
                <a:spcPct val="0"/>
              </a:spcAft>
              <a:defRPr/>
            </a:pPr>
            <a:r>
              <a:rPr kumimoji="1" lang="en-US" altLang="zh-CN" sz="3200" b="1" dirty="0" smtClean="0">
                <a:solidFill>
                  <a:srgbClr val="000099"/>
                </a:solidFill>
                <a:effectLst>
                  <a:outerShdw blurRad="38100" dist="38100" dir="2700000" algn="tl">
                    <a:srgbClr val="C0C0C0"/>
                  </a:outerShdw>
                </a:effectLst>
                <a:latin typeface="Times New Roman" pitchFamily="18" charset="0"/>
              </a:rPr>
              <a:t>1.5.1 </a:t>
            </a:r>
            <a:r>
              <a:rPr kumimoji="1" lang="zh-CN" altLang="en-US" sz="3200" b="1" dirty="0" smtClean="0">
                <a:solidFill>
                  <a:srgbClr val="000099"/>
                </a:solidFill>
                <a:effectLst>
                  <a:outerShdw blurRad="38100" dist="38100" dir="2700000" algn="tl">
                    <a:srgbClr val="C0C0C0"/>
                  </a:outerShdw>
                </a:effectLst>
                <a:latin typeface="Times New Roman" pitchFamily="18" charset="0"/>
              </a:rPr>
              <a:t>基尔霍夫电流定律</a:t>
            </a:r>
            <a:endParaRPr kumimoji="1" lang="zh-CN" altLang="en-US" sz="3200" b="1" dirty="0">
              <a:solidFill>
                <a:srgbClr val="000099"/>
              </a:solidFill>
              <a:effectLst>
                <a:outerShdw blurRad="38100" dist="38100" dir="2700000" algn="tl">
                  <a:srgbClr val="C0C0C0"/>
                </a:outerShdw>
              </a:effectLst>
              <a:latin typeface="Times New Roman" pitchFamily="18" charset="0"/>
            </a:endParaRPr>
          </a:p>
        </p:txBody>
      </p:sp>
      <p:sp>
        <p:nvSpPr>
          <p:cNvPr id="6" name="Rectangle 3"/>
          <p:cNvSpPr>
            <a:spLocks noChangeArrowheads="1"/>
          </p:cNvSpPr>
          <p:nvPr/>
        </p:nvSpPr>
        <p:spPr bwMode="auto">
          <a:xfrm>
            <a:off x="323528" y="1450354"/>
            <a:ext cx="7056784" cy="523220"/>
          </a:xfrm>
          <a:prstGeom prst="rect">
            <a:avLst/>
          </a:prstGeom>
          <a:noFill/>
          <a:ln w="9525">
            <a:noFill/>
            <a:miter lim="800000"/>
            <a:headEnd/>
            <a:tailEnd/>
          </a:ln>
          <a:effectLst/>
        </p:spPr>
        <p:txBody>
          <a:bodyPr wrap="square">
            <a:spAutoFit/>
          </a:bodyPr>
          <a:lstStyle/>
          <a:p>
            <a:pPr fontAlgn="base">
              <a:spcBef>
                <a:spcPct val="0"/>
              </a:spcBef>
              <a:spcAft>
                <a:spcPct val="0"/>
              </a:spcAft>
              <a:defRPr/>
            </a:pPr>
            <a:r>
              <a:rPr kumimoji="1" lang="en-US" altLang="zh-CN" sz="2800" b="1" dirty="0" smtClean="0">
                <a:solidFill>
                  <a:srgbClr val="CC0000"/>
                </a:solidFill>
                <a:effectLst>
                  <a:outerShdw blurRad="38100" dist="38100" dir="2700000" algn="tl">
                    <a:srgbClr val="C0C0C0"/>
                  </a:outerShdw>
                </a:effectLst>
                <a:latin typeface="Times New Roman" pitchFamily="18" charset="0"/>
              </a:rPr>
              <a:t>     1. </a:t>
            </a:r>
            <a:r>
              <a:rPr kumimoji="1" lang="zh-CN" altLang="en-US" sz="2800" b="1" dirty="0" smtClean="0">
                <a:solidFill>
                  <a:srgbClr val="CC0000"/>
                </a:solidFill>
                <a:effectLst>
                  <a:outerShdw blurRad="38100" dist="38100" dir="2700000" algn="tl">
                    <a:srgbClr val="C0C0C0"/>
                  </a:outerShdw>
                </a:effectLst>
                <a:latin typeface="Times New Roman" pitchFamily="18" charset="0"/>
              </a:rPr>
              <a:t>定律</a:t>
            </a:r>
            <a:endParaRPr kumimoji="1" lang="zh-CN" altLang="en-US" sz="2800" b="1" dirty="0">
              <a:solidFill>
                <a:srgbClr val="CC0000"/>
              </a:solidFill>
              <a:effectLst>
                <a:outerShdw blurRad="38100" dist="38100" dir="2700000" algn="tl">
                  <a:srgbClr val="C0C0C0"/>
                </a:outerShdw>
              </a:effectLst>
              <a:latin typeface="Times New Roman" pitchFamily="18" charset="0"/>
            </a:endParaRPr>
          </a:p>
        </p:txBody>
      </p:sp>
      <p:grpSp>
        <p:nvGrpSpPr>
          <p:cNvPr id="2" name="组合 1"/>
          <p:cNvGrpSpPr/>
          <p:nvPr/>
        </p:nvGrpSpPr>
        <p:grpSpPr>
          <a:xfrm>
            <a:off x="539552" y="1973574"/>
            <a:ext cx="8136904" cy="1479846"/>
            <a:chOff x="539552" y="1973574"/>
            <a:chExt cx="8136904" cy="1479846"/>
          </a:xfrm>
        </p:grpSpPr>
        <p:sp>
          <p:nvSpPr>
            <p:cNvPr id="7" name="矩形 6"/>
            <p:cNvSpPr/>
            <p:nvPr/>
          </p:nvSpPr>
          <p:spPr>
            <a:xfrm>
              <a:off x="539552" y="1973574"/>
              <a:ext cx="8136904" cy="954107"/>
            </a:xfrm>
            <a:prstGeom prst="rect">
              <a:avLst/>
            </a:prstGeom>
          </p:spPr>
          <p:txBody>
            <a:bodyPr wrap="square">
              <a:spAutoFit/>
            </a:bodyPr>
            <a:lstStyle/>
            <a:p>
              <a:r>
                <a:rPr lang="en-US" altLang="zh-CN" sz="2800" dirty="0" smtClean="0"/>
                <a:t>       </a:t>
              </a:r>
              <a:r>
                <a:rPr lang="zh-CN" altLang="zh-CN" sz="2800" dirty="0" smtClean="0"/>
                <a:t>对</a:t>
              </a:r>
              <a:r>
                <a:rPr lang="zh-CN" altLang="zh-CN" sz="2800" dirty="0"/>
                <a:t>电路中的任一节点，在任一瞬间，流进的电流之和等于流出的电流之和</a:t>
              </a:r>
              <a:endParaRPr lang="zh-CN" altLang="en-US" sz="2800" dirty="0"/>
            </a:p>
          </p:txBody>
        </p:sp>
        <p:sp>
          <p:nvSpPr>
            <p:cNvPr id="8" name="Rectangle 4"/>
            <p:cNvSpPr>
              <a:spLocks noChangeArrowheads="1"/>
            </p:cNvSpPr>
            <p:nvPr/>
          </p:nvSpPr>
          <p:spPr bwMode="auto">
            <a:xfrm>
              <a:off x="2123728" y="2927681"/>
              <a:ext cx="3919537"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accent2"/>
                  </a:solidFill>
                  <a:miter lim="800000"/>
                  <a:headEnd/>
                  <a:tailEnd/>
                </a14:hiddenLine>
              </a:ext>
              <a:ext uri="{AF507438-7753-43E0-B8FC-AC1667EBCBE1}">
                <a14:hiddenEffects xmlns:a14="http://schemas.microsoft.com/office/drawing/2010/main" xmlns="">
                  <a:effectLst>
                    <a:outerShdw dist="81320" dir="2319588" algn="ctr" rotWithShape="0">
                      <a:srgbClr val="808080"/>
                    </a:outerShdw>
                  </a:effectLst>
                </a14:hiddenEffects>
              </a:ext>
            </a:extLst>
          </p:spPr>
          <p:txBody>
            <a:bodyPr>
              <a:spAutoFit/>
            </a:bodyPr>
            <a:lstStyle/>
            <a:p>
              <a:pPr>
                <a:spcBef>
                  <a:spcPct val="25000"/>
                </a:spcBef>
                <a:defRPr/>
              </a:pPr>
              <a:r>
                <a:rPr lang="zh-CN" altLang="zh-CN" sz="2800" dirty="0">
                  <a:solidFill>
                    <a:srgbClr val="000099"/>
                  </a:solidFill>
                  <a:effectLst>
                    <a:outerShdw blurRad="38100" dist="38100" dir="2700000" algn="tl">
                      <a:srgbClr val="C0C0C0"/>
                    </a:outerShdw>
                  </a:effectLst>
                </a:rPr>
                <a:t>  </a:t>
              </a:r>
              <a:r>
                <a:rPr lang="zh-CN" altLang="en-US" sz="2800" dirty="0">
                  <a:effectLst>
                    <a:outerShdw blurRad="38100" dist="38100" dir="2700000" algn="tl">
                      <a:srgbClr val="C0C0C0"/>
                    </a:outerShdw>
                  </a:effectLst>
                </a:rPr>
                <a:t>即</a:t>
              </a:r>
              <a:r>
                <a:rPr lang="en-US" altLang="zh-CN" sz="2800" dirty="0">
                  <a:effectLst>
                    <a:outerShdw blurRad="38100" dist="38100" dir="2700000" algn="tl">
                      <a:srgbClr val="C0C0C0"/>
                    </a:outerShdw>
                  </a:effectLst>
                </a:rPr>
                <a:t>:  </a:t>
              </a:r>
              <a:r>
                <a:rPr lang="zh-CN" altLang="zh-CN" sz="2800" dirty="0">
                  <a:effectLst>
                    <a:outerShdw blurRad="38100" dist="38100" dir="2700000" algn="tl">
                      <a:srgbClr val="C0C0C0"/>
                    </a:outerShdw>
                  </a:effectLst>
                  <a:sym typeface="Symbol" pitchFamily="18" charset="2"/>
                </a:rPr>
                <a:t></a:t>
              </a:r>
              <a:r>
                <a:rPr lang="zh-CN" altLang="zh-CN" sz="2800" i="1" dirty="0">
                  <a:effectLst>
                    <a:outerShdw blurRad="38100" dist="38100" dir="2700000" algn="tl">
                      <a:srgbClr val="C0C0C0"/>
                    </a:outerShdw>
                  </a:effectLst>
                  <a:sym typeface="Symbol" pitchFamily="18" charset="2"/>
                </a:rPr>
                <a:t>Ｉ</a:t>
              </a:r>
              <a:r>
                <a:rPr lang="zh-CN" altLang="en-US" sz="2800" baseline="-25000" dirty="0">
                  <a:effectLst>
                    <a:outerShdw blurRad="38100" dist="38100" dir="2700000" algn="tl">
                      <a:srgbClr val="C0C0C0"/>
                    </a:outerShdw>
                  </a:effectLst>
                  <a:sym typeface="Symbol" pitchFamily="18" charset="2"/>
                </a:rPr>
                <a:t>入</a:t>
              </a:r>
              <a:r>
                <a:rPr lang="en-US" altLang="zh-CN" sz="2800" dirty="0">
                  <a:effectLst>
                    <a:outerShdw blurRad="38100" dist="38100" dir="2700000" algn="tl">
                      <a:srgbClr val="C0C0C0"/>
                    </a:outerShdw>
                  </a:effectLst>
                  <a:sym typeface="Symbol" pitchFamily="18" charset="2"/>
                </a:rPr>
                <a:t>=</a:t>
              </a:r>
              <a:r>
                <a:rPr lang="en-US" altLang="zh-CN" sz="2800" baseline="-25000" dirty="0">
                  <a:effectLst>
                    <a:outerShdw blurRad="38100" dist="38100" dir="2700000" algn="tl">
                      <a:srgbClr val="C0C0C0"/>
                    </a:outerShdw>
                  </a:effectLst>
                  <a:sym typeface="Symbol" pitchFamily="18" charset="2"/>
                </a:rPr>
                <a:t> </a:t>
              </a:r>
              <a:r>
                <a:rPr lang="en-US" altLang="zh-CN" sz="2800" dirty="0">
                  <a:effectLst>
                    <a:outerShdw blurRad="38100" dist="38100" dir="2700000" algn="tl">
                      <a:srgbClr val="C0C0C0"/>
                    </a:outerShdw>
                  </a:effectLst>
                  <a:sym typeface="Symbol" pitchFamily="18" charset="2"/>
                </a:rPr>
                <a:t></a:t>
              </a:r>
              <a:r>
                <a:rPr lang="zh-CN" altLang="en-US" sz="2800" i="1" dirty="0">
                  <a:effectLst>
                    <a:outerShdw blurRad="38100" dist="38100" dir="2700000" algn="tl">
                      <a:srgbClr val="C0C0C0"/>
                    </a:outerShdw>
                  </a:effectLst>
                  <a:sym typeface="Symbol" pitchFamily="18" charset="2"/>
                </a:rPr>
                <a:t>Ｉ</a:t>
              </a:r>
              <a:r>
                <a:rPr lang="zh-CN" altLang="en-US" sz="2800" baseline="-25000" dirty="0">
                  <a:effectLst>
                    <a:outerShdw blurRad="38100" dist="38100" dir="2700000" algn="tl">
                      <a:srgbClr val="C0C0C0"/>
                    </a:outerShdw>
                  </a:effectLst>
                  <a:sym typeface="Symbol" pitchFamily="18" charset="2"/>
                </a:rPr>
                <a:t>出</a:t>
              </a:r>
              <a:endParaRPr lang="zh-CN" altLang="en-US" sz="2800" dirty="0">
                <a:effectLst>
                  <a:outerShdw blurRad="38100" dist="38100" dir="2700000" algn="tl">
                    <a:srgbClr val="C0C0C0"/>
                  </a:outerShdw>
                </a:effectLst>
                <a:sym typeface="Symbol" pitchFamily="18" charset="2"/>
              </a:endParaRPr>
            </a:p>
          </p:txBody>
        </p:sp>
        <p:sp>
          <p:nvSpPr>
            <p:cNvPr id="9" name="Text Box 61"/>
            <p:cNvSpPr txBox="1">
              <a:spLocks noChangeArrowheads="1"/>
            </p:cNvSpPr>
            <p:nvPr/>
          </p:nvSpPr>
          <p:spPr bwMode="auto">
            <a:xfrm>
              <a:off x="5303237" y="2934307"/>
              <a:ext cx="243205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FF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hangingPunct="1"/>
              <a:r>
                <a:rPr lang="zh-CN" altLang="en-US" sz="2800" b="1" dirty="0">
                  <a:solidFill>
                    <a:srgbClr val="FF0000"/>
                  </a:solidFill>
                  <a:sym typeface="Symbol" pitchFamily="18" charset="2"/>
                </a:rPr>
                <a:t>或</a:t>
              </a:r>
              <a:r>
                <a:rPr lang="en-US" altLang="zh-CN" sz="2800" b="1" dirty="0">
                  <a:solidFill>
                    <a:srgbClr val="FF0000"/>
                  </a:solidFill>
                  <a:sym typeface="Symbol" pitchFamily="18" charset="2"/>
                </a:rPr>
                <a:t>:  </a:t>
              </a:r>
              <a:r>
                <a:rPr lang="zh-CN" altLang="en-US" sz="2800" b="1" i="1" dirty="0">
                  <a:solidFill>
                    <a:srgbClr val="FF0000"/>
                  </a:solidFill>
                  <a:sym typeface="Symbol" pitchFamily="18" charset="2"/>
                </a:rPr>
                <a:t>Ｉ</a:t>
              </a:r>
              <a:r>
                <a:rPr lang="en-US" altLang="zh-CN" sz="2800" b="1" dirty="0">
                  <a:solidFill>
                    <a:srgbClr val="FF0000"/>
                  </a:solidFill>
                  <a:sym typeface="Symbol" pitchFamily="18" charset="2"/>
                </a:rPr>
                <a:t>= 0</a:t>
              </a:r>
            </a:p>
          </p:txBody>
        </p:sp>
      </p:gr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p:cNvGraphicFramePr>
          <p:nvPr>
            <p:extLst>
              <p:ext uri="{D42A27DB-BD31-4B8C-83A1-F6EECF244321}">
                <p14:modId xmlns:p14="http://schemas.microsoft.com/office/powerpoint/2010/main" xmlns="" val="2787953351"/>
              </p:ext>
            </p:extLst>
          </p:nvPr>
        </p:nvGraphicFramePr>
        <p:xfrm>
          <a:off x="1514128" y="3933056"/>
          <a:ext cx="2337792" cy="2160240"/>
        </p:xfrm>
        <a:graphic>
          <a:graphicData uri="http://schemas.openxmlformats.org/presentationml/2006/ole">
            <p:oleObj spid="_x0000_s59451" name="Visio" r:id="rId3" imgW="843295" imgH="744477" progId="Visio.Drawing.11">
              <p:embed/>
            </p:oleObj>
          </a:graphicData>
        </a:graphic>
      </p:graphicFrame>
      <p:sp>
        <p:nvSpPr>
          <p:cNvPr id="1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 name="对象 12"/>
          <p:cNvGraphicFramePr>
            <a:graphicFrameLocks noChangeAspect="1"/>
          </p:cNvGraphicFramePr>
          <p:nvPr>
            <p:extLst>
              <p:ext uri="{D42A27DB-BD31-4B8C-83A1-F6EECF244321}">
                <p14:modId xmlns:p14="http://schemas.microsoft.com/office/powerpoint/2010/main" xmlns="" val="2626934283"/>
              </p:ext>
            </p:extLst>
          </p:nvPr>
        </p:nvGraphicFramePr>
        <p:xfrm>
          <a:off x="4479623" y="4437112"/>
          <a:ext cx="3127283" cy="601240"/>
        </p:xfrm>
        <a:graphic>
          <a:graphicData uri="http://schemas.openxmlformats.org/presentationml/2006/ole">
            <p:oleObj spid="_x0000_s59452" name="Equation" r:id="rId4" imgW="1193760" imgH="228600" progId="Equation.DSMT4">
              <p:embed/>
            </p:oleObj>
          </a:graphicData>
        </a:graphic>
      </p:graphicFrame>
    </p:spTree>
    <p:extLst>
      <p:ext uri="{BB962C8B-B14F-4D97-AF65-F5344CB8AC3E}">
        <p14:creationId xmlns:p14="http://schemas.microsoft.com/office/powerpoint/2010/main" xmlns="" val="63506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4F267FD9-BB6E-4937-A2CB-2D8803BBA62E}" type="datetime1">
              <a:rPr lang="zh-CN" altLang="en-US" smtClean="0">
                <a:solidFill>
                  <a:prstClr val="black">
                    <a:tint val="75000"/>
                  </a:prstClr>
                </a:solidFill>
              </a:rPr>
              <a:pPr>
                <a:defRPr/>
              </a:pPr>
              <a:t>2018/5/29</a:t>
            </a:fld>
            <a:endParaRPr lang="en-US" dirty="0">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158D813D-5EB4-4279-B09C-477A10D42AE0}" type="slidenum">
              <a:rPr lang="en-US" smtClean="0">
                <a:solidFill>
                  <a:prstClr val="black">
                    <a:tint val="75000"/>
                  </a:prstClr>
                </a:solidFill>
              </a:rPr>
              <a:pPr>
                <a:defRPr/>
              </a:pPr>
              <a:t>57</a:t>
            </a:fld>
            <a:endParaRPr lang="en-US">
              <a:solidFill>
                <a:prstClr val="black">
                  <a:tint val="75000"/>
                </a:prstClr>
              </a:solidFill>
            </a:endParaRP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6" name="组合 25"/>
          <p:cNvGrpSpPr/>
          <p:nvPr/>
        </p:nvGrpSpPr>
        <p:grpSpPr>
          <a:xfrm>
            <a:off x="323528" y="908720"/>
            <a:ext cx="8712968" cy="3816424"/>
            <a:chOff x="323528" y="908720"/>
            <a:chExt cx="8712968" cy="3816424"/>
          </a:xfrm>
        </p:grpSpPr>
        <p:sp>
          <p:nvSpPr>
            <p:cNvPr id="2" name="矩形 1"/>
            <p:cNvSpPr/>
            <p:nvPr/>
          </p:nvSpPr>
          <p:spPr>
            <a:xfrm>
              <a:off x="323528" y="908720"/>
              <a:ext cx="6624736" cy="523220"/>
            </a:xfrm>
            <a:prstGeom prst="rect">
              <a:avLst/>
            </a:prstGeom>
          </p:spPr>
          <p:txBody>
            <a:bodyPr wrap="square">
              <a:spAutoFit/>
            </a:bodyPr>
            <a:lstStyle/>
            <a:p>
              <a:r>
                <a:rPr lang="zh-CN" altLang="zh-CN" sz="2800" dirty="0"/>
                <a:t>【</a:t>
              </a:r>
              <a:r>
                <a:rPr lang="zh-CN" altLang="zh-CN" sz="2800" b="1" dirty="0"/>
                <a:t>例</a:t>
              </a:r>
              <a:r>
                <a:rPr lang="en-US" altLang="zh-CN" sz="2800" b="1" dirty="0"/>
                <a:t>1.5.1</a:t>
              </a:r>
              <a:r>
                <a:rPr lang="zh-CN" altLang="zh-CN" sz="2800" dirty="0"/>
                <a:t>】图</a:t>
              </a:r>
              <a:r>
                <a:rPr lang="en-US" altLang="zh-CN" sz="2800" dirty="0"/>
                <a:t>1.5.5</a:t>
              </a:r>
              <a:r>
                <a:rPr lang="zh-CN" altLang="zh-CN" sz="2800" dirty="0"/>
                <a:t>所示电路中，已知</a:t>
              </a:r>
              <a:endParaRPr lang="zh-CN" altLang="en-US" sz="2800" dirty="0"/>
            </a:p>
          </p:txBody>
        </p:sp>
        <p:graphicFrame>
          <p:nvGraphicFramePr>
            <p:cNvPr id="6" name="对象 5"/>
            <p:cNvGraphicFramePr>
              <a:graphicFrameLocks noChangeAspect="1"/>
            </p:cNvGraphicFramePr>
            <p:nvPr>
              <p:extLst>
                <p:ext uri="{D42A27DB-BD31-4B8C-83A1-F6EECF244321}">
                  <p14:modId xmlns:p14="http://schemas.microsoft.com/office/powerpoint/2010/main" xmlns="" val="3028850529"/>
                </p:ext>
              </p:extLst>
            </p:nvPr>
          </p:nvGraphicFramePr>
          <p:xfrm>
            <a:off x="6300192" y="959048"/>
            <a:ext cx="2428900" cy="449565"/>
          </p:xfrm>
          <a:graphic>
            <a:graphicData uri="http://schemas.openxmlformats.org/presentationml/2006/ole">
              <p:oleObj spid="_x0000_s60651" name="Equation" r:id="rId3" imgW="1231560" imgH="228600" progId="Equation.DSMT4">
                <p:embed/>
              </p:oleObj>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xmlns="" val="3677315669"/>
                </p:ext>
              </p:extLst>
            </p:nvPr>
          </p:nvGraphicFramePr>
          <p:xfrm>
            <a:off x="323528" y="1628800"/>
            <a:ext cx="1152128" cy="443600"/>
          </p:xfrm>
          <a:graphic>
            <a:graphicData uri="http://schemas.openxmlformats.org/presentationml/2006/ole">
              <p:oleObj spid="_x0000_s60652" name="Equation" r:id="rId4" imgW="596880" imgH="228600" progId="Equation.DSMT4">
                <p:embed/>
              </p:oleObj>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xmlns="" val="3458603919"/>
                </p:ext>
              </p:extLst>
            </p:nvPr>
          </p:nvGraphicFramePr>
          <p:xfrm>
            <a:off x="1691680" y="1628800"/>
            <a:ext cx="1095122" cy="432048"/>
          </p:xfrm>
          <a:graphic>
            <a:graphicData uri="http://schemas.openxmlformats.org/presentationml/2006/ole">
              <p:oleObj spid="_x0000_s60653" name="Equation" r:id="rId5" imgW="583920" imgH="228600" progId="Equation.DSMT4">
                <p:embed/>
              </p:oleObj>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xmlns="" val="3523192773"/>
                </p:ext>
              </p:extLst>
            </p:nvPr>
          </p:nvGraphicFramePr>
          <p:xfrm>
            <a:off x="2915815" y="1628800"/>
            <a:ext cx="1122125" cy="432048"/>
          </p:xfrm>
          <a:graphic>
            <a:graphicData uri="http://schemas.openxmlformats.org/presentationml/2006/ole">
              <p:oleObj spid="_x0000_s60654" name="Equation" r:id="rId6" imgW="596880" imgH="228600" progId="Equation.DSMT4">
                <p:embed/>
              </p:oleObj>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xmlns="" val="847757507"/>
                </p:ext>
              </p:extLst>
            </p:nvPr>
          </p:nvGraphicFramePr>
          <p:xfrm>
            <a:off x="4211959" y="1628800"/>
            <a:ext cx="1038115" cy="432048"/>
          </p:xfrm>
          <a:graphic>
            <a:graphicData uri="http://schemas.openxmlformats.org/presentationml/2006/ole">
              <p:oleObj spid="_x0000_s60655" name="Equation" r:id="rId7" imgW="545760" imgH="228600" progId="Equation.DSMT4">
                <p:embed/>
              </p:oleObj>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xmlns="" val="566360696"/>
                </p:ext>
              </p:extLst>
            </p:nvPr>
          </p:nvGraphicFramePr>
          <p:xfrm>
            <a:off x="5436096" y="1628800"/>
            <a:ext cx="1008112" cy="432048"/>
          </p:xfrm>
          <a:graphic>
            <a:graphicData uri="http://schemas.openxmlformats.org/presentationml/2006/ole">
              <p:oleObj spid="_x0000_s60656" name="Equation" r:id="rId8" imgW="533160" imgH="228600" progId="Equation.DSMT4">
                <p:embed/>
              </p:oleObj>
            </a:graphicData>
          </a:graphic>
        </p:graphicFrame>
        <p:sp>
          <p:nvSpPr>
            <p:cNvPr id="17" name="矩形 16"/>
            <p:cNvSpPr/>
            <p:nvPr/>
          </p:nvSpPr>
          <p:spPr>
            <a:xfrm>
              <a:off x="323528" y="2132856"/>
              <a:ext cx="7920880" cy="523220"/>
            </a:xfrm>
            <a:prstGeom prst="rect">
              <a:avLst/>
            </a:prstGeom>
          </p:spPr>
          <p:txBody>
            <a:bodyPr wrap="square">
              <a:spAutoFit/>
            </a:bodyPr>
            <a:lstStyle/>
            <a:p>
              <a:r>
                <a:rPr lang="zh-CN" altLang="zh-CN" sz="2800" dirty="0"/>
                <a:t>用基尔霍夫电流定律求电流</a:t>
              </a:r>
              <a:r>
                <a:rPr lang="en-US" altLang="zh-CN" sz="2800" i="1" dirty="0"/>
                <a:t>I</a:t>
              </a:r>
              <a:r>
                <a:rPr lang="en-US" altLang="zh-CN" sz="2800" baseline="-25000" dirty="0"/>
                <a:t>1</a:t>
              </a:r>
              <a:r>
                <a:rPr lang="zh-CN" altLang="zh-CN" sz="2800" dirty="0"/>
                <a:t>，</a:t>
              </a:r>
              <a:r>
                <a:rPr lang="en-US" altLang="zh-CN" sz="2800" i="1" dirty="0"/>
                <a:t>I</a:t>
              </a:r>
              <a:r>
                <a:rPr lang="en-US" altLang="zh-CN" sz="2800" baseline="-25000" dirty="0"/>
                <a:t>2</a:t>
              </a:r>
              <a:r>
                <a:rPr lang="zh-CN" altLang="zh-CN" sz="2800" dirty="0"/>
                <a:t>和</a:t>
              </a:r>
              <a:r>
                <a:rPr lang="en-US" altLang="zh-CN" sz="2800" i="1" dirty="0"/>
                <a:t>I</a:t>
              </a:r>
              <a:r>
                <a:rPr lang="en-US" altLang="zh-CN" sz="2800" baseline="-25000" dirty="0"/>
                <a:t>3</a:t>
              </a:r>
              <a:r>
                <a:rPr lang="zh-CN" altLang="zh-CN" dirty="0"/>
                <a:t>。</a:t>
              </a:r>
            </a:p>
          </p:txBody>
        </p:sp>
        <p:pic>
          <p:nvPicPr>
            <p:cNvPr id="18" name="图片 17"/>
            <p:cNvPicPr/>
            <p:nvPr/>
          </p:nvPicPr>
          <p:blipFill>
            <a:blip r:embed="rId9"/>
            <a:srcRect l="4293" r="28267" b="31406"/>
            <a:stretch>
              <a:fillRect/>
            </a:stretch>
          </p:blipFill>
          <p:spPr>
            <a:xfrm>
              <a:off x="6084168" y="1992500"/>
              <a:ext cx="2952328" cy="2732644"/>
            </a:xfrm>
            <a:prstGeom prst="rect">
              <a:avLst/>
            </a:prstGeom>
            <a:noFill/>
            <a:ln w="9525">
              <a:noFill/>
            </a:ln>
          </p:spPr>
        </p:pic>
      </p:grpSp>
      <p:sp>
        <p:nvSpPr>
          <p:cNvPr id="19" name="矩形 18"/>
          <p:cNvSpPr/>
          <p:nvPr/>
        </p:nvSpPr>
        <p:spPr>
          <a:xfrm>
            <a:off x="323528" y="2875002"/>
            <a:ext cx="5544616" cy="954107"/>
          </a:xfrm>
          <a:prstGeom prst="rect">
            <a:avLst/>
          </a:prstGeom>
        </p:spPr>
        <p:txBody>
          <a:bodyPr wrap="square">
            <a:spAutoFit/>
          </a:bodyPr>
          <a:lstStyle/>
          <a:p>
            <a:r>
              <a:rPr lang="zh-CN" altLang="zh-CN" sz="2800" b="1" dirty="0"/>
              <a:t>【解】</a:t>
            </a:r>
            <a:r>
              <a:rPr lang="zh-CN" altLang="zh-CN" sz="2800" dirty="0"/>
              <a:t>此电路有</a:t>
            </a:r>
            <a:r>
              <a:rPr lang="en-US" altLang="zh-CN" sz="2800" dirty="0"/>
              <a:t>4</a:t>
            </a:r>
            <a:r>
              <a:rPr lang="zh-CN" altLang="zh-CN" sz="2800" dirty="0"/>
              <a:t>个节点，分别列出</a:t>
            </a:r>
            <a:r>
              <a:rPr lang="en-US" altLang="zh-CN" sz="2800" dirty="0"/>
              <a:t>KCL</a:t>
            </a:r>
            <a:r>
              <a:rPr lang="zh-CN" altLang="zh-CN" sz="2800" dirty="0"/>
              <a:t>方程：</a:t>
            </a:r>
          </a:p>
        </p:txBody>
      </p:sp>
      <p:graphicFrame>
        <p:nvGraphicFramePr>
          <p:cNvPr id="20" name="对象 19"/>
          <p:cNvGraphicFramePr>
            <a:graphicFrameLocks noChangeAspect="1"/>
          </p:cNvGraphicFramePr>
          <p:nvPr>
            <p:extLst>
              <p:ext uri="{D42A27DB-BD31-4B8C-83A1-F6EECF244321}">
                <p14:modId xmlns:p14="http://schemas.microsoft.com/office/powerpoint/2010/main" xmlns="" val="22885981"/>
              </p:ext>
            </p:extLst>
          </p:nvPr>
        </p:nvGraphicFramePr>
        <p:xfrm>
          <a:off x="703342" y="3829109"/>
          <a:ext cx="3868658" cy="509220"/>
        </p:xfrm>
        <a:graphic>
          <a:graphicData uri="http://schemas.openxmlformats.org/presentationml/2006/ole">
            <p:oleObj spid="_x0000_s60657" name="Equation" r:id="rId10" imgW="1739880" imgH="228600" progId="Equation.DSMT4">
              <p:embed/>
            </p:oleObj>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xmlns="" val="3219212500"/>
              </p:ext>
            </p:extLst>
          </p:nvPr>
        </p:nvGraphicFramePr>
        <p:xfrm>
          <a:off x="703051" y="4450939"/>
          <a:ext cx="5156573" cy="548410"/>
        </p:xfrm>
        <a:graphic>
          <a:graphicData uri="http://schemas.openxmlformats.org/presentationml/2006/ole">
            <p:oleObj spid="_x0000_s60658" name="Equation" r:id="rId11" imgW="2145960" imgH="228600" progId="Equation.DSMT4">
              <p:embed/>
            </p:oleObj>
          </a:graphicData>
        </a:graphic>
      </p:graphicFrame>
      <p:graphicFrame>
        <p:nvGraphicFramePr>
          <p:cNvPr id="22" name="对象 21"/>
          <p:cNvGraphicFramePr>
            <a:graphicFrameLocks noChangeAspect="1"/>
          </p:cNvGraphicFramePr>
          <p:nvPr>
            <p:extLst>
              <p:ext uri="{D42A27DB-BD31-4B8C-83A1-F6EECF244321}">
                <p14:modId xmlns:p14="http://schemas.microsoft.com/office/powerpoint/2010/main" xmlns="" val="1728212275"/>
              </p:ext>
            </p:extLst>
          </p:nvPr>
        </p:nvGraphicFramePr>
        <p:xfrm>
          <a:off x="755576" y="5013176"/>
          <a:ext cx="5513240" cy="576064"/>
        </p:xfrm>
        <a:graphic>
          <a:graphicData uri="http://schemas.openxmlformats.org/presentationml/2006/ole">
            <p:oleObj spid="_x0000_s60659" name="Equation" r:id="rId12" imgW="2476440" imgH="253800" progId="Equation.DSMT4">
              <p:embed/>
            </p:oleObj>
          </a:graphicData>
        </a:graphic>
      </p:graphicFrame>
      <p:sp>
        <p:nvSpPr>
          <p:cNvPr id="23" name="Rectangle 16"/>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17"/>
          <p:cNvSpPr>
            <a:spLocks noChangeArrowheads="1"/>
          </p:cNvSpPr>
          <p:nvPr/>
        </p:nvSpPr>
        <p:spPr bwMode="auto">
          <a:xfrm>
            <a:off x="0" y="6858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5" name="Rectangle 18"/>
          <p:cNvSpPr>
            <a:spLocks noChangeArrowheads="1"/>
          </p:cNvSpPr>
          <p:nvPr/>
        </p:nvSpPr>
        <p:spPr bwMode="auto">
          <a:xfrm>
            <a:off x="0" y="9144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                  </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xmlns="" val="3962704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left)">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left)">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left)">
                                      <p:cBhvr>
                                        <p:cTn id="2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4F267FD9-BB6E-4937-A2CB-2D8803BBA62E}" type="datetime1">
              <a:rPr lang="zh-CN" altLang="en-US" smtClean="0">
                <a:solidFill>
                  <a:prstClr val="black">
                    <a:tint val="75000"/>
                  </a:prstClr>
                </a:solidFill>
              </a:rPr>
              <a:pPr>
                <a:defRPr/>
              </a:pPr>
              <a:t>2018/5/29</a:t>
            </a:fld>
            <a:endParaRPr lang="en-US" dirty="0">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158D813D-5EB4-4279-B09C-477A10D42AE0}" type="slidenum">
              <a:rPr lang="en-US" smtClean="0">
                <a:solidFill>
                  <a:prstClr val="black">
                    <a:tint val="75000"/>
                  </a:prstClr>
                </a:solidFill>
              </a:rPr>
              <a:pPr>
                <a:defRPr/>
              </a:pPr>
              <a:t>58</a:t>
            </a:fld>
            <a:endParaRPr lang="en-US">
              <a:solidFill>
                <a:prstClr val="black">
                  <a:tint val="75000"/>
                </a:prstClr>
              </a:solidFill>
            </a:endParaRP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组合 1"/>
          <p:cNvGrpSpPr/>
          <p:nvPr/>
        </p:nvGrpSpPr>
        <p:grpSpPr>
          <a:xfrm>
            <a:off x="251520" y="1196752"/>
            <a:ext cx="8640960" cy="4320480"/>
            <a:chOff x="251520" y="1196752"/>
            <a:chExt cx="8640960" cy="4320480"/>
          </a:xfrm>
        </p:grpSpPr>
        <p:graphicFrame>
          <p:nvGraphicFramePr>
            <p:cNvPr id="7" name="对象 6"/>
            <p:cNvGraphicFramePr>
              <a:graphicFrameLocks/>
            </p:cNvGraphicFramePr>
            <p:nvPr>
              <p:extLst>
                <p:ext uri="{D42A27DB-BD31-4B8C-83A1-F6EECF244321}">
                  <p14:modId xmlns:p14="http://schemas.microsoft.com/office/powerpoint/2010/main" xmlns="" val="4005214503"/>
                </p:ext>
              </p:extLst>
            </p:nvPr>
          </p:nvGraphicFramePr>
          <p:xfrm>
            <a:off x="5724128" y="3429000"/>
            <a:ext cx="2808312" cy="2088232"/>
          </p:xfrm>
          <a:graphic>
            <a:graphicData uri="http://schemas.openxmlformats.org/presentationml/2006/ole">
              <p:oleObj spid="_x0000_s61525" name="Visio" r:id="rId3" imgW="1464159" imgH="1097550" progId="Visio.Drawing.11">
                <p:embed/>
              </p:oleObj>
            </a:graphicData>
          </a:graphic>
        </p:graphicFrame>
        <p:sp>
          <p:nvSpPr>
            <p:cNvPr id="11" name="矩形 10"/>
            <p:cNvSpPr/>
            <p:nvPr/>
          </p:nvSpPr>
          <p:spPr>
            <a:xfrm>
              <a:off x="251520" y="1196752"/>
              <a:ext cx="8640960" cy="2246769"/>
            </a:xfrm>
            <a:prstGeom prst="rect">
              <a:avLst/>
            </a:prstGeom>
          </p:spPr>
          <p:txBody>
            <a:bodyPr wrap="square">
              <a:spAutoFit/>
            </a:bodyPr>
            <a:lstStyle/>
            <a:p>
              <a:r>
                <a:rPr lang="en-US" altLang="zh-CN" sz="2800" dirty="0" smtClean="0"/>
                <a:t>        </a:t>
              </a:r>
              <a:r>
                <a:rPr lang="zh-CN" altLang="zh-CN" sz="2800" dirty="0" smtClean="0"/>
                <a:t>基尔霍夫</a:t>
              </a:r>
              <a:r>
                <a:rPr lang="zh-CN" altLang="zh-CN" sz="2800" dirty="0"/>
                <a:t>电流定律除适用于电路中任一节点外，还可以推广应用于包围部分电路的任意假设的某一闭合面，这个闭合面通常叫</a:t>
              </a:r>
              <a:r>
                <a:rPr lang="zh-CN" altLang="zh-CN" sz="2800" dirty="0">
                  <a:solidFill>
                    <a:srgbClr val="FF0000"/>
                  </a:solidFill>
                </a:rPr>
                <a:t>广义节点</a:t>
              </a:r>
              <a:r>
                <a:rPr lang="zh-CN" altLang="zh-CN" sz="2800" dirty="0"/>
                <a:t>。恰当地选择广义节点可以使计算简单。如</a:t>
              </a:r>
              <a:r>
                <a:rPr lang="zh-CN" altLang="zh-CN" sz="2800" dirty="0" smtClean="0"/>
                <a:t>图，</a:t>
              </a:r>
              <a:r>
                <a:rPr lang="zh-CN" altLang="zh-CN" sz="2800" dirty="0"/>
                <a:t>虚线构成的闭合面包围了部分电路，它有三个节点，应用</a:t>
              </a:r>
              <a:r>
                <a:rPr lang="en-US" altLang="zh-CN" sz="2800" dirty="0"/>
                <a:t>KCL</a:t>
              </a:r>
              <a:r>
                <a:rPr lang="zh-CN" altLang="zh-CN" sz="2800" dirty="0"/>
                <a:t>电流定律可列出：</a:t>
              </a:r>
            </a:p>
          </p:txBody>
        </p:sp>
      </p:grpSp>
      <p:sp>
        <p:nvSpPr>
          <p:cNvPr id="12"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 name="对象 12"/>
          <p:cNvGraphicFramePr>
            <a:graphicFrameLocks noChangeAspect="1"/>
          </p:cNvGraphicFramePr>
          <p:nvPr>
            <p:extLst>
              <p:ext uri="{D42A27DB-BD31-4B8C-83A1-F6EECF244321}">
                <p14:modId xmlns:p14="http://schemas.microsoft.com/office/powerpoint/2010/main" xmlns="" val="4192489634"/>
              </p:ext>
            </p:extLst>
          </p:nvPr>
        </p:nvGraphicFramePr>
        <p:xfrm>
          <a:off x="1187624" y="3501008"/>
          <a:ext cx="3142521" cy="1728192"/>
        </p:xfrm>
        <a:graphic>
          <a:graphicData uri="http://schemas.openxmlformats.org/presentationml/2006/ole">
            <p:oleObj spid="_x0000_s61526" name="Equation" r:id="rId4" imgW="1295280" imgH="711000" progId="Equation.DSMT4">
              <p:embed/>
            </p:oleObj>
          </a:graphicData>
        </a:graphic>
      </p:graphicFrame>
      <p:sp>
        <p:nvSpPr>
          <p:cNvPr id="14"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5" name="对象 14"/>
          <p:cNvGraphicFramePr>
            <a:graphicFrameLocks noChangeAspect="1"/>
          </p:cNvGraphicFramePr>
          <p:nvPr>
            <p:extLst>
              <p:ext uri="{D42A27DB-BD31-4B8C-83A1-F6EECF244321}">
                <p14:modId xmlns:p14="http://schemas.microsoft.com/office/powerpoint/2010/main" xmlns="" val="1398920035"/>
              </p:ext>
            </p:extLst>
          </p:nvPr>
        </p:nvGraphicFramePr>
        <p:xfrm>
          <a:off x="1405725" y="5085184"/>
          <a:ext cx="2662219" cy="648072"/>
        </p:xfrm>
        <a:graphic>
          <a:graphicData uri="http://schemas.openxmlformats.org/presentationml/2006/ole">
            <p:oleObj spid="_x0000_s61527" name="Equation" r:id="rId5" imgW="914400" imgH="228600" progId="Equation.DSMT4">
              <p:embed/>
            </p:oleObj>
          </a:graphicData>
        </a:graphic>
      </p:graphicFrame>
      <p:sp>
        <p:nvSpPr>
          <p:cNvPr id="16" name="矩形 15"/>
          <p:cNvSpPr/>
          <p:nvPr/>
        </p:nvSpPr>
        <p:spPr>
          <a:xfrm>
            <a:off x="680423" y="5733256"/>
            <a:ext cx="7848872" cy="954107"/>
          </a:xfrm>
          <a:prstGeom prst="rect">
            <a:avLst/>
          </a:prstGeom>
        </p:spPr>
        <p:txBody>
          <a:bodyPr wrap="square">
            <a:spAutoFit/>
          </a:bodyPr>
          <a:lstStyle/>
          <a:p>
            <a:r>
              <a:rPr lang="en-US" altLang="zh-CN" sz="2800" dirty="0" smtClean="0">
                <a:solidFill>
                  <a:srgbClr val="FF0000"/>
                </a:solidFill>
              </a:rPr>
              <a:t>        </a:t>
            </a:r>
            <a:r>
              <a:rPr lang="zh-CN" altLang="zh-CN" sz="2800" dirty="0" smtClean="0">
                <a:solidFill>
                  <a:srgbClr val="FF0000"/>
                </a:solidFill>
              </a:rPr>
              <a:t>可见</a:t>
            </a:r>
            <a:r>
              <a:rPr lang="zh-CN" altLang="zh-CN" sz="2800" dirty="0">
                <a:solidFill>
                  <a:srgbClr val="FF0000"/>
                </a:solidFill>
              </a:rPr>
              <a:t>，</a:t>
            </a:r>
            <a:r>
              <a:rPr lang="zh-CN" altLang="zh-CN" sz="2800" b="1" dirty="0">
                <a:solidFill>
                  <a:srgbClr val="FF0000"/>
                </a:solidFill>
              </a:rPr>
              <a:t>在任一瞬间，通过任一闭合面的电流的代数和恒等于零</a:t>
            </a:r>
            <a:endParaRPr lang="zh-CN" altLang="en-US" sz="2800" dirty="0">
              <a:solidFill>
                <a:srgbClr val="FF0000"/>
              </a:solidFill>
            </a:endParaRPr>
          </a:p>
        </p:txBody>
      </p:sp>
      <p:sp>
        <p:nvSpPr>
          <p:cNvPr id="17" name="Rectangle 3"/>
          <p:cNvSpPr>
            <a:spLocks noChangeArrowheads="1"/>
          </p:cNvSpPr>
          <p:nvPr/>
        </p:nvSpPr>
        <p:spPr bwMode="auto">
          <a:xfrm>
            <a:off x="9736" y="734893"/>
            <a:ext cx="7056784" cy="523220"/>
          </a:xfrm>
          <a:prstGeom prst="rect">
            <a:avLst/>
          </a:prstGeom>
          <a:noFill/>
          <a:ln w="9525">
            <a:noFill/>
            <a:miter lim="800000"/>
            <a:headEnd/>
            <a:tailEnd/>
          </a:ln>
          <a:effectLst/>
        </p:spPr>
        <p:txBody>
          <a:bodyPr wrap="square">
            <a:spAutoFit/>
          </a:bodyPr>
          <a:lstStyle/>
          <a:p>
            <a:pPr fontAlgn="base">
              <a:spcBef>
                <a:spcPct val="0"/>
              </a:spcBef>
              <a:spcAft>
                <a:spcPct val="0"/>
              </a:spcAft>
              <a:defRPr/>
            </a:pPr>
            <a:r>
              <a:rPr kumimoji="1" lang="en-US" altLang="zh-CN" sz="2800" b="1" dirty="0" smtClean="0">
                <a:solidFill>
                  <a:srgbClr val="CC0000"/>
                </a:solidFill>
                <a:effectLst>
                  <a:outerShdw blurRad="38100" dist="38100" dir="2700000" algn="tl">
                    <a:srgbClr val="C0C0C0"/>
                  </a:outerShdw>
                </a:effectLst>
                <a:latin typeface="Times New Roman" pitchFamily="18" charset="0"/>
              </a:rPr>
              <a:t>     2.</a:t>
            </a:r>
            <a:r>
              <a:rPr kumimoji="1" lang="zh-CN" altLang="en-US" sz="2800" b="1" dirty="0" smtClean="0">
                <a:solidFill>
                  <a:srgbClr val="CC0000"/>
                </a:solidFill>
                <a:effectLst>
                  <a:outerShdw blurRad="38100" dist="38100" dir="2700000" algn="tl">
                    <a:srgbClr val="C0C0C0"/>
                  </a:outerShdw>
                </a:effectLst>
                <a:latin typeface="Times New Roman" pitchFamily="18" charset="0"/>
              </a:rPr>
              <a:t>推广</a:t>
            </a:r>
            <a:endParaRPr kumimoji="1" lang="zh-CN" altLang="en-US" sz="2800" b="1" dirty="0">
              <a:solidFill>
                <a:srgbClr val="CC0000"/>
              </a:solidFill>
              <a:effectLst>
                <a:outerShdw blurRad="38100" dist="38100" dir="2700000" algn="tl">
                  <a:srgbClr val="C0C0C0"/>
                </a:outerShdw>
              </a:effectLst>
              <a:latin typeface="Times New Roman" pitchFamily="18" charset="0"/>
            </a:endParaRPr>
          </a:p>
        </p:txBody>
      </p:sp>
    </p:spTree>
    <p:extLst>
      <p:ext uri="{BB962C8B-B14F-4D97-AF65-F5344CB8AC3E}">
        <p14:creationId xmlns:p14="http://schemas.microsoft.com/office/powerpoint/2010/main" xmlns="" val="970054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4F267FD9-BB6E-4937-A2CB-2D8803BBA62E}" type="datetime1">
              <a:rPr lang="zh-CN" altLang="en-US" smtClean="0">
                <a:solidFill>
                  <a:prstClr val="black">
                    <a:tint val="75000"/>
                  </a:prstClr>
                </a:solidFill>
              </a:rPr>
              <a:pPr>
                <a:defRPr/>
              </a:pPr>
              <a:t>2018/5/29</a:t>
            </a:fld>
            <a:endParaRPr lang="en-US" dirty="0">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158D813D-5EB4-4279-B09C-477A10D42AE0}" type="slidenum">
              <a:rPr lang="en-US" smtClean="0">
                <a:solidFill>
                  <a:prstClr val="black">
                    <a:tint val="75000"/>
                  </a:prstClr>
                </a:solidFill>
              </a:rPr>
              <a:pPr>
                <a:defRPr/>
              </a:pPr>
              <a:t>59</a:t>
            </a:fld>
            <a:endParaRPr lang="en-US">
              <a:solidFill>
                <a:prstClr val="black">
                  <a:tint val="75000"/>
                </a:prstClr>
              </a:solidFill>
            </a:endParaRPr>
          </a:p>
        </p:txBody>
      </p:sp>
      <p:sp>
        <p:nvSpPr>
          <p:cNvPr id="5" name="Text Box 2"/>
          <p:cNvSpPr txBox="1">
            <a:spLocks noChangeArrowheads="1"/>
          </p:cNvSpPr>
          <p:nvPr/>
        </p:nvSpPr>
        <p:spPr bwMode="auto">
          <a:xfrm>
            <a:off x="0" y="836712"/>
            <a:ext cx="5292080" cy="584775"/>
          </a:xfrm>
          <a:prstGeom prst="rect">
            <a:avLst/>
          </a:prstGeom>
          <a:noFill/>
          <a:ln w="9525">
            <a:noFill/>
            <a:miter lim="800000"/>
            <a:headEnd/>
            <a:tailEnd/>
          </a:ln>
          <a:effectLst/>
        </p:spPr>
        <p:txBody>
          <a:bodyPr wrap="square">
            <a:spAutoFit/>
          </a:bodyPr>
          <a:lstStyle/>
          <a:p>
            <a:pPr algn="ctr" fontAlgn="base">
              <a:spcBef>
                <a:spcPct val="0"/>
              </a:spcBef>
              <a:spcAft>
                <a:spcPct val="0"/>
              </a:spcAft>
              <a:defRPr/>
            </a:pPr>
            <a:r>
              <a:rPr kumimoji="1" lang="en-US" altLang="zh-CN" sz="3200" b="1" dirty="0" smtClean="0">
                <a:solidFill>
                  <a:srgbClr val="000099"/>
                </a:solidFill>
                <a:effectLst>
                  <a:outerShdw blurRad="38100" dist="38100" dir="2700000" algn="tl">
                    <a:srgbClr val="C0C0C0"/>
                  </a:outerShdw>
                </a:effectLst>
                <a:latin typeface="Times New Roman" pitchFamily="18" charset="0"/>
              </a:rPr>
              <a:t>1.5.2 </a:t>
            </a:r>
            <a:r>
              <a:rPr kumimoji="1" lang="zh-CN" altLang="en-US" sz="3200" b="1" dirty="0" smtClean="0">
                <a:solidFill>
                  <a:srgbClr val="000099"/>
                </a:solidFill>
                <a:effectLst>
                  <a:outerShdw blurRad="38100" dist="38100" dir="2700000" algn="tl">
                    <a:srgbClr val="C0C0C0"/>
                  </a:outerShdw>
                </a:effectLst>
                <a:latin typeface="Times New Roman" pitchFamily="18" charset="0"/>
              </a:rPr>
              <a:t>基尔霍夫电压定律</a:t>
            </a:r>
            <a:endParaRPr kumimoji="1" lang="zh-CN" altLang="en-US" sz="3200" b="1" dirty="0">
              <a:solidFill>
                <a:srgbClr val="000099"/>
              </a:solidFill>
              <a:effectLst>
                <a:outerShdw blurRad="38100" dist="38100" dir="2700000" algn="tl">
                  <a:srgbClr val="C0C0C0"/>
                </a:outerShdw>
              </a:effectLst>
              <a:latin typeface="Times New Roman" pitchFamily="18" charset="0"/>
            </a:endParaRPr>
          </a:p>
        </p:txBody>
      </p:sp>
      <p:sp>
        <p:nvSpPr>
          <p:cNvPr id="6" name="Rectangle 3"/>
          <p:cNvSpPr>
            <a:spLocks noChangeArrowheads="1"/>
          </p:cNvSpPr>
          <p:nvPr/>
        </p:nvSpPr>
        <p:spPr bwMode="auto">
          <a:xfrm>
            <a:off x="323528" y="1450354"/>
            <a:ext cx="7056784" cy="523220"/>
          </a:xfrm>
          <a:prstGeom prst="rect">
            <a:avLst/>
          </a:prstGeom>
          <a:noFill/>
          <a:ln w="9525">
            <a:noFill/>
            <a:miter lim="800000"/>
            <a:headEnd/>
            <a:tailEnd/>
          </a:ln>
          <a:effectLst/>
        </p:spPr>
        <p:txBody>
          <a:bodyPr wrap="square">
            <a:spAutoFit/>
          </a:bodyPr>
          <a:lstStyle/>
          <a:p>
            <a:pPr fontAlgn="base">
              <a:spcBef>
                <a:spcPct val="0"/>
              </a:spcBef>
              <a:spcAft>
                <a:spcPct val="0"/>
              </a:spcAft>
              <a:defRPr/>
            </a:pPr>
            <a:r>
              <a:rPr kumimoji="1" lang="en-US" altLang="zh-CN" sz="2800" b="1" dirty="0" smtClean="0">
                <a:solidFill>
                  <a:srgbClr val="CC0000"/>
                </a:solidFill>
                <a:effectLst>
                  <a:outerShdw blurRad="38100" dist="38100" dir="2700000" algn="tl">
                    <a:srgbClr val="C0C0C0"/>
                  </a:outerShdw>
                </a:effectLst>
                <a:latin typeface="Times New Roman" pitchFamily="18" charset="0"/>
              </a:rPr>
              <a:t>     1. </a:t>
            </a:r>
            <a:r>
              <a:rPr kumimoji="1" lang="zh-CN" altLang="en-US" sz="2800" b="1" dirty="0" smtClean="0">
                <a:solidFill>
                  <a:srgbClr val="CC0000"/>
                </a:solidFill>
                <a:effectLst>
                  <a:outerShdw blurRad="38100" dist="38100" dir="2700000" algn="tl">
                    <a:srgbClr val="C0C0C0"/>
                  </a:outerShdw>
                </a:effectLst>
                <a:latin typeface="Times New Roman" pitchFamily="18" charset="0"/>
              </a:rPr>
              <a:t>定律</a:t>
            </a:r>
            <a:endParaRPr kumimoji="1" lang="zh-CN" altLang="en-US" sz="2800" b="1" dirty="0">
              <a:solidFill>
                <a:srgbClr val="CC0000"/>
              </a:solidFill>
              <a:effectLst>
                <a:outerShdw blurRad="38100" dist="38100" dir="2700000" algn="tl">
                  <a:srgbClr val="C0C0C0"/>
                </a:outerShdw>
              </a:effectLst>
              <a:latin typeface="Times New Roman" pitchFamily="18" charset="0"/>
            </a:endParaRPr>
          </a:p>
        </p:txBody>
      </p:sp>
      <p:sp>
        <p:nvSpPr>
          <p:cNvPr id="8" name="矩形 7"/>
          <p:cNvSpPr/>
          <p:nvPr/>
        </p:nvSpPr>
        <p:spPr>
          <a:xfrm>
            <a:off x="323528" y="2044005"/>
            <a:ext cx="8424936" cy="1384995"/>
          </a:xfrm>
          <a:prstGeom prst="rect">
            <a:avLst/>
          </a:prstGeom>
        </p:spPr>
        <p:txBody>
          <a:bodyPr wrap="square">
            <a:spAutoFit/>
          </a:bodyPr>
          <a:lstStyle/>
          <a:p>
            <a:r>
              <a:rPr lang="en-US" altLang="zh-CN" sz="2800" dirty="0" smtClean="0"/>
              <a:t>      </a:t>
            </a:r>
            <a:r>
              <a:rPr lang="zh-CN" altLang="zh-CN" sz="2800" dirty="0" smtClean="0"/>
              <a:t>沿</a:t>
            </a:r>
            <a:r>
              <a:rPr lang="zh-CN" altLang="zh-CN" sz="2800" dirty="0"/>
              <a:t>电路中的任一回路绕行一周</a:t>
            </a:r>
            <a:r>
              <a:rPr lang="en-US" altLang="zh-CN" sz="2800" dirty="0"/>
              <a:t>(</a:t>
            </a:r>
            <a:r>
              <a:rPr lang="zh-CN" altLang="zh-CN" sz="2800" dirty="0"/>
              <a:t>顺时针方向或逆时针方向</a:t>
            </a:r>
            <a:r>
              <a:rPr lang="en-US" altLang="zh-CN" sz="2800" dirty="0"/>
              <a:t>)</a:t>
            </a:r>
            <a:r>
              <a:rPr lang="zh-CN" altLang="zh-CN" sz="2800" dirty="0"/>
              <a:t>，</a:t>
            </a:r>
            <a:r>
              <a:rPr lang="zh-CN" altLang="zh-CN" sz="2800" b="1" dirty="0"/>
              <a:t>回路中各段电压的代数和为零</a:t>
            </a:r>
            <a:r>
              <a:rPr lang="zh-CN" altLang="zh-CN" sz="2800" dirty="0" smtClean="0"/>
              <a:t>。</a:t>
            </a:r>
            <a:r>
              <a:rPr lang="zh-CN" altLang="en-US" sz="2800" dirty="0"/>
              <a:t>电位升之和等于电位降之和</a:t>
            </a:r>
          </a:p>
        </p:txBody>
      </p:sp>
      <p:sp>
        <p:nvSpPr>
          <p:cNvPr id="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xmlns="" val="3601287356"/>
              </p:ext>
            </p:extLst>
          </p:nvPr>
        </p:nvGraphicFramePr>
        <p:xfrm>
          <a:off x="3563888" y="3284984"/>
          <a:ext cx="2088232" cy="587911"/>
        </p:xfrm>
        <a:graphic>
          <a:graphicData uri="http://schemas.openxmlformats.org/presentationml/2006/ole">
            <p:oleObj spid="_x0000_s62569" name="Equation" r:id="rId3" imgW="863280" imgH="241200" progId="Equation.DSMT4">
              <p:embed/>
            </p:oleObj>
          </a:graphicData>
        </a:graphic>
      </p:graphicFrame>
      <p:sp>
        <p:nvSpPr>
          <p:cNvPr id="11"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对象 11"/>
          <p:cNvGraphicFramePr>
            <a:graphicFrameLocks/>
          </p:cNvGraphicFramePr>
          <p:nvPr>
            <p:extLst>
              <p:ext uri="{D42A27DB-BD31-4B8C-83A1-F6EECF244321}">
                <p14:modId xmlns:p14="http://schemas.microsoft.com/office/powerpoint/2010/main" xmlns="" val="1221067611"/>
              </p:ext>
            </p:extLst>
          </p:nvPr>
        </p:nvGraphicFramePr>
        <p:xfrm>
          <a:off x="684481" y="3933056"/>
          <a:ext cx="3383463" cy="2520280"/>
        </p:xfrm>
        <a:graphic>
          <a:graphicData uri="http://schemas.openxmlformats.org/presentationml/2006/ole">
            <p:oleObj spid="_x0000_s62570" name="Visio" r:id="rId4" imgW="1486564" imgH="1059219" progId="Visio.Drawing.11">
              <p:embed/>
            </p:oleObj>
          </a:graphicData>
        </a:graphic>
      </p:graphicFrame>
      <p:sp>
        <p:nvSpPr>
          <p:cNvPr id="13" name="Rectangle 6"/>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组合 1"/>
          <p:cNvGrpSpPr/>
          <p:nvPr/>
        </p:nvGrpSpPr>
        <p:grpSpPr>
          <a:xfrm>
            <a:off x="4512670" y="4365104"/>
            <a:ext cx="3192355" cy="1224136"/>
            <a:chOff x="4512670" y="4365104"/>
            <a:chExt cx="3192355" cy="1224136"/>
          </a:xfrm>
        </p:grpSpPr>
        <p:graphicFrame>
          <p:nvGraphicFramePr>
            <p:cNvPr id="14" name="对象 13"/>
            <p:cNvGraphicFramePr>
              <a:graphicFrameLocks noChangeAspect="1"/>
            </p:cNvGraphicFramePr>
            <p:nvPr>
              <p:extLst>
                <p:ext uri="{D42A27DB-BD31-4B8C-83A1-F6EECF244321}">
                  <p14:modId xmlns:p14="http://schemas.microsoft.com/office/powerpoint/2010/main" xmlns="" val="3841338206"/>
                </p:ext>
              </p:extLst>
            </p:nvPr>
          </p:nvGraphicFramePr>
          <p:xfrm>
            <a:off x="4565915" y="4365104"/>
            <a:ext cx="2436271" cy="504056"/>
          </p:xfrm>
          <a:graphic>
            <a:graphicData uri="http://schemas.openxmlformats.org/presentationml/2006/ole">
              <p:oleObj spid="_x0000_s62571" name="Equation" r:id="rId5" imgW="1104840" imgH="228600" progId="Equation.DSMT4">
                <p:embed/>
              </p:oleObj>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xmlns="" val="2090397685"/>
                </p:ext>
              </p:extLst>
            </p:nvPr>
          </p:nvGraphicFramePr>
          <p:xfrm>
            <a:off x="4512670" y="5085184"/>
            <a:ext cx="3192355" cy="504056"/>
          </p:xfrm>
          <a:graphic>
            <a:graphicData uri="http://schemas.openxmlformats.org/presentationml/2006/ole">
              <p:oleObj spid="_x0000_s62572" name="Equation" r:id="rId6" imgW="1447800" imgH="228600" progId="Equation.DSMT4">
                <p:embed/>
              </p:oleObj>
            </a:graphicData>
          </a:graphic>
        </p:graphicFrame>
      </p:grpSp>
    </p:spTree>
    <p:extLst>
      <p:ext uri="{BB962C8B-B14F-4D97-AF65-F5344CB8AC3E}">
        <p14:creationId xmlns:p14="http://schemas.microsoft.com/office/powerpoint/2010/main" xmlns="" val="59248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7"/>
          <p:cNvSpPr>
            <a:spLocks noGrp="1"/>
          </p:cNvSpPr>
          <p:nvPr>
            <p:ph type="dt" sz="quarter" idx="10"/>
          </p:nvPr>
        </p:nvSpPr>
        <p:spPr/>
        <p:txBody>
          <a:bodyPr/>
          <a:lstStyle/>
          <a:p>
            <a:pPr>
              <a:defRPr/>
            </a:pPr>
            <a:fld id="{F9BB641D-BC6F-4650-BE4A-8FB77E64462C}" type="datetime1">
              <a:rPr lang="zh-CN" altLang="en-US">
                <a:solidFill>
                  <a:prstClr val="black">
                    <a:tint val="75000"/>
                  </a:prstClr>
                </a:solidFill>
              </a:rPr>
              <a:pPr>
                <a:defRPr/>
              </a:pPr>
              <a:t>2018/5/29</a:t>
            </a:fld>
            <a:endParaRPr lang="en-US">
              <a:solidFill>
                <a:prstClr val="black">
                  <a:tint val="75000"/>
                </a:prstClr>
              </a:solidFill>
            </a:endParaRPr>
          </a:p>
        </p:txBody>
      </p:sp>
      <p:sp>
        <p:nvSpPr>
          <p:cNvPr id="10" name="灯片编号占位符 9"/>
          <p:cNvSpPr>
            <a:spLocks noGrp="1"/>
          </p:cNvSpPr>
          <p:nvPr>
            <p:ph type="sldNum" sz="quarter" idx="12"/>
          </p:nvPr>
        </p:nvSpPr>
        <p:spPr/>
        <p:txBody>
          <a:bodyPr/>
          <a:lstStyle/>
          <a:p>
            <a:pPr>
              <a:defRPr/>
            </a:pPr>
            <a:fld id="{21662D07-4F86-42E0-9028-DCC01ADF4D19}" type="slidenum">
              <a:rPr lang="en-US">
                <a:solidFill>
                  <a:prstClr val="black">
                    <a:tint val="75000"/>
                  </a:prstClr>
                </a:solidFill>
              </a:rPr>
              <a:pPr>
                <a:defRPr/>
              </a:pPr>
              <a:t>6</a:t>
            </a:fld>
            <a:endParaRPr lang="en-US">
              <a:solidFill>
                <a:prstClr val="black">
                  <a:tint val="75000"/>
                </a:prstClr>
              </a:solidFill>
            </a:endParaRPr>
          </a:p>
        </p:txBody>
      </p:sp>
      <p:sp>
        <p:nvSpPr>
          <p:cNvPr id="58" name="Text Box 2"/>
          <p:cNvSpPr txBox="1">
            <a:spLocks noChangeArrowheads="1"/>
          </p:cNvSpPr>
          <p:nvPr/>
        </p:nvSpPr>
        <p:spPr bwMode="auto">
          <a:xfrm>
            <a:off x="323528" y="964456"/>
            <a:ext cx="2919412" cy="584200"/>
          </a:xfrm>
          <a:prstGeom prst="rect">
            <a:avLst/>
          </a:prstGeom>
          <a:noFill/>
          <a:ln w="9525">
            <a:noFill/>
            <a:miter lim="800000"/>
            <a:headEnd/>
            <a:tailEnd/>
          </a:ln>
          <a:effectLst/>
        </p:spPr>
        <p:txBody>
          <a:bodyPr>
            <a:spAutoFit/>
          </a:bodyPr>
          <a:lstStyle/>
          <a:p>
            <a:pPr algn="ctr" fontAlgn="base">
              <a:spcBef>
                <a:spcPct val="0"/>
              </a:spcBef>
              <a:spcAft>
                <a:spcPct val="0"/>
              </a:spcAft>
              <a:defRPr/>
            </a:pPr>
            <a:r>
              <a:rPr kumimoji="1" lang="en-US" altLang="zh-CN" sz="3200" b="1" dirty="0" smtClean="0">
                <a:solidFill>
                  <a:srgbClr val="000099"/>
                </a:solidFill>
                <a:effectLst>
                  <a:outerShdw blurRad="38100" dist="38100" dir="2700000" algn="tl">
                    <a:srgbClr val="C0C0C0"/>
                  </a:outerShdw>
                </a:effectLst>
                <a:latin typeface="Times New Roman" pitchFamily="18" charset="0"/>
              </a:rPr>
              <a:t>1.1.2</a:t>
            </a:r>
            <a:r>
              <a:rPr kumimoji="1" lang="zh-CN" altLang="en-US" sz="3200" b="1" dirty="0" smtClean="0">
                <a:solidFill>
                  <a:srgbClr val="000099"/>
                </a:solidFill>
                <a:effectLst>
                  <a:outerShdw blurRad="38100" dist="38100" dir="2700000" algn="tl">
                    <a:srgbClr val="C0C0C0"/>
                  </a:outerShdw>
                </a:effectLst>
                <a:latin typeface="Times New Roman" pitchFamily="18" charset="0"/>
              </a:rPr>
              <a:t>电路模型</a:t>
            </a:r>
            <a:endParaRPr kumimoji="1" lang="zh-CN" altLang="en-US" sz="3200" b="1" dirty="0">
              <a:solidFill>
                <a:srgbClr val="000099"/>
              </a:solidFill>
              <a:effectLst>
                <a:outerShdw blurRad="38100" dist="38100" dir="2700000" algn="tl">
                  <a:srgbClr val="C0C0C0"/>
                </a:outerShdw>
              </a:effectLst>
              <a:latin typeface="Times New Roman" pitchFamily="18" charset="0"/>
            </a:endParaRPr>
          </a:p>
        </p:txBody>
      </p:sp>
      <p:sp>
        <p:nvSpPr>
          <p:cNvPr id="59" name="TextBox 58"/>
          <p:cNvSpPr txBox="1"/>
          <p:nvPr/>
        </p:nvSpPr>
        <p:spPr>
          <a:xfrm>
            <a:off x="323528" y="1548656"/>
            <a:ext cx="7776864" cy="2677656"/>
          </a:xfrm>
          <a:prstGeom prst="rect">
            <a:avLst/>
          </a:prstGeom>
          <a:noFill/>
        </p:spPr>
        <p:txBody>
          <a:bodyPr wrap="square" rtlCol="0">
            <a:spAutoFit/>
          </a:bodyPr>
          <a:lstStyle/>
          <a:p>
            <a:pPr lvl="0" fontAlgn="base">
              <a:spcBef>
                <a:spcPct val="0"/>
              </a:spcBef>
              <a:spcAft>
                <a:spcPct val="0"/>
              </a:spcAft>
              <a:defRPr/>
            </a:pPr>
            <a:r>
              <a:rPr kumimoji="1" lang="zh-CN" altLang="en-US" sz="2800" b="1" dirty="0" smtClean="0">
                <a:solidFill>
                  <a:srgbClr val="005200"/>
                </a:solidFill>
                <a:effectLst>
                  <a:outerShdw blurRad="38100" dist="38100" dir="2700000" algn="tl">
                    <a:srgbClr val="C0C0C0"/>
                  </a:outerShdw>
                </a:effectLst>
                <a:latin typeface="Times New Roman" pitchFamily="18" charset="0"/>
              </a:rPr>
              <a:t>     为了</a:t>
            </a:r>
            <a:r>
              <a:rPr kumimoji="1" lang="zh-CN" altLang="en-US" sz="2800" b="1" dirty="0">
                <a:solidFill>
                  <a:srgbClr val="005200"/>
                </a:solidFill>
                <a:effectLst>
                  <a:outerShdw blurRad="38100" dist="38100" dir="2700000" algn="tl">
                    <a:srgbClr val="C0C0C0"/>
                  </a:outerShdw>
                </a:effectLst>
                <a:latin typeface="Times New Roman" pitchFamily="18" charset="0"/>
              </a:rPr>
              <a:t>简化分析，对实际电路建立模型，由理想电路元件所组成的电路叫</a:t>
            </a:r>
            <a:r>
              <a:rPr kumimoji="1" lang="zh-CN" altLang="en-US" sz="2800" b="1" dirty="0">
                <a:solidFill>
                  <a:srgbClr val="FF0000"/>
                </a:solidFill>
                <a:effectLst>
                  <a:outerShdw blurRad="38100" dist="38100" dir="2700000" algn="tl">
                    <a:srgbClr val="C0C0C0"/>
                  </a:outerShdw>
                </a:effectLst>
                <a:latin typeface="Times New Roman" pitchFamily="18" charset="0"/>
              </a:rPr>
              <a:t>电路</a:t>
            </a:r>
            <a:r>
              <a:rPr kumimoji="1" lang="zh-CN" altLang="en-US" sz="2800" b="1" dirty="0" smtClean="0">
                <a:solidFill>
                  <a:srgbClr val="FF0000"/>
                </a:solidFill>
                <a:effectLst>
                  <a:outerShdw blurRad="38100" dist="38100" dir="2700000" algn="tl">
                    <a:srgbClr val="C0C0C0"/>
                  </a:outerShdw>
                </a:effectLst>
                <a:latin typeface="Times New Roman" pitchFamily="18" charset="0"/>
              </a:rPr>
              <a:t>模型</a:t>
            </a:r>
            <a:endParaRPr kumimoji="1" lang="en-US" altLang="zh-CN" sz="2800" b="1" dirty="0" smtClean="0">
              <a:solidFill>
                <a:srgbClr val="FF0000"/>
              </a:solidFill>
              <a:effectLst>
                <a:outerShdw blurRad="38100" dist="38100" dir="2700000" algn="tl">
                  <a:srgbClr val="C0C0C0"/>
                </a:outerShdw>
              </a:effectLst>
              <a:latin typeface="Times New Roman" pitchFamily="18" charset="0"/>
            </a:endParaRPr>
          </a:p>
          <a:p>
            <a:pPr lvl="0" fontAlgn="base">
              <a:spcBef>
                <a:spcPct val="0"/>
              </a:spcBef>
              <a:spcAft>
                <a:spcPct val="0"/>
              </a:spcAft>
              <a:defRPr/>
            </a:pPr>
            <a:r>
              <a:rPr kumimoji="1" lang="zh-CN" altLang="en-US" sz="2800" b="1" dirty="0" smtClean="0">
                <a:solidFill>
                  <a:srgbClr val="005200"/>
                </a:solidFill>
                <a:effectLst>
                  <a:outerShdw blurRad="38100" dist="38100" dir="2700000" algn="tl">
                    <a:srgbClr val="C0C0C0"/>
                  </a:outerShdw>
                </a:effectLst>
                <a:latin typeface="Times New Roman" pitchFamily="18" charset="0"/>
              </a:rPr>
              <a:t>     </a:t>
            </a:r>
            <a:r>
              <a:rPr kumimoji="1" lang="zh-CN" altLang="en-US" sz="2800" b="1" dirty="0" smtClean="0">
                <a:solidFill>
                  <a:srgbClr val="FF0000"/>
                </a:solidFill>
                <a:effectLst>
                  <a:outerShdw blurRad="38100" dist="38100" dir="2700000" algn="tl">
                    <a:srgbClr val="C0C0C0"/>
                  </a:outerShdw>
                </a:effectLst>
                <a:latin typeface="Times New Roman" pitchFamily="18" charset="0"/>
              </a:rPr>
              <a:t>理想电路元件</a:t>
            </a:r>
            <a:r>
              <a:rPr kumimoji="1" lang="en-US" altLang="zh-CN" sz="2800" b="1" dirty="0">
                <a:solidFill>
                  <a:srgbClr val="005200"/>
                </a:solidFill>
                <a:effectLst>
                  <a:outerShdw blurRad="38100" dist="38100" dir="2700000" algn="tl">
                    <a:srgbClr val="C0C0C0"/>
                  </a:outerShdw>
                </a:effectLst>
                <a:latin typeface="Times New Roman" pitchFamily="18" charset="0"/>
              </a:rPr>
              <a:t>(</a:t>
            </a:r>
            <a:r>
              <a:rPr kumimoji="1" lang="zh-CN" altLang="en-US" sz="2800" b="1" dirty="0">
                <a:solidFill>
                  <a:srgbClr val="005200"/>
                </a:solidFill>
                <a:effectLst>
                  <a:outerShdw blurRad="38100" dist="38100" dir="2700000" algn="tl">
                    <a:srgbClr val="C0C0C0"/>
                  </a:outerShdw>
                </a:effectLst>
                <a:latin typeface="Times New Roman" pitchFamily="18" charset="0"/>
              </a:rPr>
              <a:t>简称电路元件</a:t>
            </a:r>
            <a:r>
              <a:rPr kumimoji="1" lang="en-US" altLang="zh-CN" sz="2800" b="1" dirty="0">
                <a:solidFill>
                  <a:srgbClr val="005200"/>
                </a:solidFill>
                <a:effectLst>
                  <a:outerShdw blurRad="38100" dist="38100" dir="2700000" algn="tl">
                    <a:srgbClr val="C0C0C0"/>
                  </a:outerShdw>
                </a:effectLst>
                <a:latin typeface="Times New Roman" pitchFamily="18" charset="0"/>
              </a:rPr>
              <a:t>)</a:t>
            </a:r>
            <a:r>
              <a:rPr kumimoji="1" lang="zh-CN" altLang="en-US" sz="2800" b="1" dirty="0">
                <a:solidFill>
                  <a:srgbClr val="005200"/>
                </a:solidFill>
                <a:effectLst>
                  <a:outerShdw blurRad="38100" dist="38100" dir="2700000" algn="tl">
                    <a:srgbClr val="C0C0C0"/>
                  </a:outerShdw>
                </a:effectLst>
                <a:latin typeface="Times New Roman" pitchFamily="18" charset="0"/>
              </a:rPr>
              <a:t>是针对一些基本电磁现象，将实际电路元件理想化了的电路元件，一个理想电路元件只表示一种电磁现象或物理现象，用统一的符号标记</a:t>
            </a:r>
          </a:p>
        </p:txBody>
      </p:sp>
      <p:sp>
        <p:nvSpPr>
          <p:cNvPr id="9" name="TextBox 8"/>
          <p:cNvSpPr txBox="1"/>
          <p:nvPr/>
        </p:nvSpPr>
        <p:spPr>
          <a:xfrm>
            <a:off x="1547664" y="5013176"/>
            <a:ext cx="184731" cy="369332"/>
          </a:xfrm>
          <a:prstGeom prst="rect">
            <a:avLst/>
          </a:prstGeom>
          <a:noFill/>
        </p:spPr>
        <p:txBody>
          <a:bodyPr wrap="none" rtlCol="0">
            <a:spAutoFit/>
          </a:bodyPr>
          <a:lstStyle/>
          <a:p>
            <a:endParaRPr lang="zh-CN" altLang="en-US" dirty="0"/>
          </a:p>
        </p:txBody>
      </p:sp>
      <p:sp>
        <p:nvSpPr>
          <p:cNvPr id="41" name="矩形 40"/>
          <p:cNvSpPr/>
          <p:nvPr/>
        </p:nvSpPr>
        <p:spPr>
          <a:xfrm>
            <a:off x="2674681" y="6196662"/>
            <a:ext cx="3651962" cy="369332"/>
          </a:xfrm>
          <a:prstGeom prst="rect">
            <a:avLst/>
          </a:prstGeom>
        </p:spPr>
        <p:txBody>
          <a:bodyPr wrap="none">
            <a:spAutoFit/>
          </a:bodyPr>
          <a:lstStyle/>
          <a:p>
            <a:r>
              <a:rPr lang="zh-CN" altLang="zh-CN" dirty="0"/>
              <a:t>表</a:t>
            </a:r>
            <a:r>
              <a:rPr lang="en-US" altLang="zh-CN" dirty="0"/>
              <a:t>1.1.1</a:t>
            </a:r>
            <a:r>
              <a:rPr lang="zh-CN" altLang="zh-CN" dirty="0"/>
              <a:t>常用电路元件的电路符号表</a:t>
            </a:r>
            <a:endParaRPr lang="zh-CN" altLang="en-US" dirty="0"/>
          </a:p>
        </p:txBody>
      </p:sp>
      <p:pic>
        <p:nvPicPr>
          <p:cNvPr id="5156" name="Picture 3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28304" y="4285307"/>
            <a:ext cx="7801223" cy="20960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1027455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5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59" grpId="0"/>
      <p:bldP spid="41"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298450" y="1143000"/>
            <a:ext cx="6489700" cy="6048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a:lnSpc>
                <a:spcPct val="120000"/>
              </a:lnSpc>
            </a:pPr>
            <a:r>
              <a:rPr lang="en-US" altLang="zh-CN" sz="2800" b="1" dirty="0"/>
              <a:t>1</a:t>
            </a:r>
            <a:r>
              <a:rPr lang="zh-CN" altLang="en-US" sz="2800" b="1" dirty="0"/>
              <a:t>．列方程前</a:t>
            </a:r>
            <a:r>
              <a:rPr lang="zh-CN" altLang="en-US" sz="2800" b="1" dirty="0">
                <a:solidFill>
                  <a:srgbClr val="CC0000"/>
                </a:solidFill>
              </a:rPr>
              <a:t>标注</a:t>
            </a:r>
            <a:r>
              <a:rPr lang="zh-CN" altLang="en-US" sz="2800" b="1" dirty="0"/>
              <a:t>回路循行方向；</a:t>
            </a:r>
          </a:p>
        </p:txBody>
      </p:sp>
      <p:sp>
        <p:nvSpPr>
          <p:cNvPr id="46083" name="Text Box 3"/>
          <p:cNvSpPr txBox="1">
            <a:spLocks noChangeArrowheads="1"/>
          </p:cNvSpPr>
          <p:nvPr/>
        </p:nvSpPr>
        <p:spPr bwMode="auto">
          <a:xfrm>
            <a:off x="457200" y="4572000"/>
            <a:ext cx="2895600" cy="1031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10000"/>
              </a:lnSpc>
            </a:pPr>
            <a:r>
              <a:rPr lang="en-US" altLang="zh-CN" sz="2800" b="1" i="1">
                <a:solidFill>
                  <a:srgbClr val="003399"/>
                </a:solidFill>
              </a:rPr>
              <a:t> </a:t>
            </a:r>
            <a:r>
              <a:rPr lang="zh-CN" altLang="en-US" sz="2800" b="1"/>
              <a:t>电位升 </a:t>
            </a:r>
            <a:r>
              <a:rPr lang="en-US" altLang="zh-CN" sz="2800" b="1"/>
              <a:t>= </a:t>
            </a:r>
            <a:r>
              <a:rPr lang="zh-CN" altLang="en-US" sz="2800" b="1"/>
              <a:t>电位降</a:t>
            </a:r>
          </a:p>
          <a:p>
            <a:pPr eaLnBrk="1" hangingPunct="1">
              <a:lnSpc>
                <a:spcPct val="110000"/>
              </a:lnSpc>
            </a:pPr>
            <a:r>
              <a:rPr lang="zh-CN" altLang="en-US" sz="2800" b="1" i="1"/>
              <a:t> </a:t>
            </a:r>
            <a:r>
              <a:rPr lang="en-US" altLang="zh-CN" sz="2800" b="1" i="1"/>
              <a:t>E</a:t>
            </a:r>
            <a:r>
              <a:rPr lang="en-US" altLang="zh-CN" sz="2800" b="1" baseline="-25000"/>
              <a:t>2 </a:t>
            </a:r>
            <a:r>
              <a:rPr lang="en-US" altLang="zh-CN" sz="2800" b="1"/>
              <a:t>=</a:t>
            </a:r>
            <a:r>
              <a:rPr lang="en-US" altLang="zh-CN" sz="2800" b="1" i="1"/>
              <a:t>U</a:t>
            </a:r>
            <a:r>
              <a:rPr lang="en-US" altLang="zh-CN" sz="2800" b="1" baseline="-25000"/>
              <a:t>BE  </a:t>
            </a:r>
            <a:r>
              <a:rPr lang="en-US" altLang="zh-CN" sz="2800" b="1"/>
              <a:t>+ </a:t>
            </a:r>
            <a:r>
              <a:rPr lang="en-US" altLang="zh-CN" sz="2800" b="1" i="1"/>
              <a:t>I</a:t>
            </a:r>
            <a:r>
              <a:rPr lang="en-US" altLang="zh-CN" sz="2800" b="1" baseline="-25000"/>
              <a:t>2</a:t>
            </a:r>
            <a:r>
              <a:rPr lang="en-US" altLang="zh-CN" sz="2800" b="1" i="1"/>
              <a:t>R</a:t>
            </a:r>
            <a:r>
              <a:rPr lang="en-US" altLang="zh-CN" sz="2800" b="1" baseline="-25000"/>
              <a:t>2  </a:t>
            </a:r>
            <a:endParaRPr lang="en-US" altLang="zh-CN" sz="2800"/>
          </a:p>
        </p:txBody>
      </p:sp>
      <p:sp>
        <p:nvSpPr>
          <p:cNvPr id="46084" name="Text Box 4"/>
          <p:cNvSpPr txBox="1">
            <a:spLocks noChangeArrowheads="1"/>
          </p:cNvSpPr>
          <p:nvPr/>
        </p:nvSpPr>
        <p:spPr bwMode="auto">
          <a:xfrm>
            <a:off x="457200" y="5638800"/>
            <a:ext cx="3429000" cy="9461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b="1">
                <a:solidFill>
                  <a:srgbClr val="CC0000"/>
                </a:solidFill>
                <a:sym typeface="Symbol" pitchFamily="18" charset="2"/>
              </a:rPr>
              <a:t> </a:t>
            </a:r>
            <a:r>
              <a:rPr lang="en-US" altLang="zh-CN" sz="2800" b="1" i="1">
                <a:solidFill>
                  <a:srgbClr val="CC0000"/>
                </a:solidFill>
                <a:sym typeface="Symbol" pitchFamily="18" charset="2"/>
              </a:rPr>
              <a:t>U</a:t>
            </a:r>
            <a:r>
              <a:rPr lang="en-US" altLang="zh-CN" sz="2800" b="1">
                <a:solidFill>
                  <a:srgbClr val="CC0000"/>
                </a:solidFill>
                <a:sym typeface="Symbol" pitchFamily="18" charset="2"/>
              </a:rPr>
              <a:t> = 0</a:t>
            </a:r>
            <a:endParaRPr lang="en-US" altLang="zh-CN" sz="2800" b="1" i="1">
              <a:solidFill>
                <a:srgbClr val="003399"/>
              </a:solidFill>
            </a:endParaRPr>
          </a:p>
          <a:p>
            <a:pPr eaLnBrk="1" hangingPunct="1"/>
            <a:r>
              <a:rPr lang="en-US" altLang="zh-CN" sz="2800" b="1" i="1">
                <a:solidFill>
                  <a:srgbClr val="003399"/>
                </a:solidFill>
              </a:rPr>
              <a:t> </a:t>
            </a:r>
            <a:r>
              <a:rPr lang="en-US" altLang="zh-CN" sz="2800" b="1" i="1"/>
              <a:t>I</a:t>
            </a:r>
            <a:r>
              <a:rPr lang="en-US" altLang="zh-CN" sz="2800" b="1" baseline="-25000"/>
              <a:t>2</a:t>
            </a:r>
            <a:r>
              <a:rPr lang="en-US" altLang="zh-CN" sz="2800" b="1" i="1"/>
              <a:t>R</a:t>
            </a:r>
            <a:r>
              <a:rPr lang="en-US" altLang="zh-CN" sz="2800" b="1" baseline="-25000"/>
              <a:t>2 </a:t>
            </a:r>
            <a:r>
              <a:rPr lang="en-US" altLang="zh-CN" sz="2800" b="1"/>
              <a:t>–</a:t>
            </a:r>
            <a:r>
              <a:rPr lang="en-US" altLang="zh-CN" sz="2800" b="1" i="1"/>
              <a:t> E</a:t>
            </a:r>
            <a:r>
              <a:rPr lang="en-US" altLang="zh-CN" sz="2800" b="1" baseline="-25000"/>
              <a:t>2 </a:t>
            </a:r>
            <a:r>
              <a:rPr lang="en-US" altLang="zh-CN" sz="2800" b="1"/>
              <a:t>+</a:t>
            </a:r>
            <a:r>
              <a:rPr lang="en-US" altLang="zh-CN" sz="2800" b="1" baseline="-25000"/>
              <a:t> </a:t>
            </a:r>
            <a:r>
              <a:rPr lang="en-US" altLang="zh-CN" sz="2800" b="1" i="1"/>
              <a:t>U</a:t>
            </a:r>
            <a:r>
              <a:rPr lang="en-US" altLang="zh-CN" sz="2800" b="1" baseline="-25000"/>
              <a:t>BE</a:t>
            </a:r>
            <a:r>
              <a:rPr lang="en-US" altLang="zh-CN" sz="2800" b="1" i="1" baseline="-25000"/>
              <a:t> </a:t>
            </a:r>
            <a:r>
              <a:rPr lang="en-US" altLang="zh-CN" sz="2800" b="1"/>
              <a:t>= 0</a:t>
            </a:r>
          </a:p>
        </p:txBody>
      </p:sp>
      <p:sp>
        <p:nvSpPr>
          <p:cNvPr id="46085" name="Rectangle 5"/>
          <p:cNvSpPr>
            <a:spLocks noChangeArrowheads="1"/>
          </p:cNvSpPr>
          <p:nvPr/>
        </p:nvSpPr>
        <p:spPr bwMode="auto">
          <a:xfrm>
            <a:off x="298450" y="1782763"/>
            <a:ext cx="8670925" cy="10525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a:spcBef>
                <a:spcPct val="25000"/>
              </a:spcBef>
              <a:defRPr/>
            </a:pPr>
            <a:r>
              <a:rPr lang="en-US" altLang="zh-CN" sz="2800" b="1" dirty="0">
                <a:ea typeface="宋体" charset="-122"/>
              </a:rPr>
              <a:t>2</a:t>
            </a:r>
            <a:r>
              <a:rPr lang="zh-CN" altLang="en-US" sz="2800" b="1" dirty="0">
                <a:ea typeface="宋体" charset="-122"/>
              </a:rPr>
              <a:t>．应用</a:t>
            </a:r>
            <a:r>
              <a:rPr lang="zh-CN" altLang="en-US" sz="2800" b="1" dirty="0">
                <a:solidFill>
                  <a:srgbClr val="003399"/>
                </a:solidFill>
                <a:ea typeface="宋体" charset="-122"/>
              </a:rPr>
              <a:t> </a:t>
            </a:r>
            <a:r>
              <a:rPr lang="zh-CN" altLang="en-US" sz="2800" b="1" dirty="0">
                <a:solidFill>
                  <a:srgbClr val="FF0000"/>
                </a:solidFill>
                <a:ea typeface="宋体" charset="-122"/>
                <a:sym typeface="Symbol" pitchFamily="18" charset="2"/>
              </a:rPr>
              <a:t> </a:t>
            </a:r>
            <a:r>
              <a:rPr lang="en-US" altLang="zh-CN" sz="2800" b="1" i="1" dirty="0">
                <a:solidFill>
                  <a:srgbClr val="FF0000"/>
                </a:solidFill>
                <a:ea typeface="宋体" charset="-122"/>
                <a:sym typeface="Symbol" pitchFamily="18" charset="2"/>
              </a:rPr>
              <a:t>U</a:t>
            </a:r>
            <a:r>
              <a:rPr lang="en-US" altLang="zh-CN" sz="2800" b="1" dirty="0">
                <a:solidFill>
                  <a:srgbClr val="FF0000"/>
                </a:solidFill>
                <a:ea typeface="宋体" charset="-122"/>
                <a:sym typeface="Symbol" pitchFamily="18" charset="2"/>
              </a:rPr>
              <a:t> = 0</a:t>
            </a:r>
            <a:r>
              <a:rPr lang="zh-CN" altLang="en-US" sz="2800" b="1" dirty="0">
                <a:effectLst>
                  <a:outerShdw blurRad="38100" dist="38100" dir="2700000" algn="tl">
                    <a:srgbClr val="C0C0C0"/>
                  </a:outerShdw>
                </a:effectLst>
                <a:ea typeface="宋体" charset="-122"/>
                <a:sym typeface="Symbol" pitchFamily="18" charset="2"/>
              </a:rPr>
              <a:t>列方程时</a:t>
            </a:r>
            <a:r>
              <a:rPr lang="zh-CN" altLang="en-US" sz="2800" b="1" dirty="0">
                <a:solidFill>
                  <a:srgbClr val="003399"/>
                </a:solidFill>
                <a:effectLst>
                  <a:outerShdw blurRad="38100" dist="38100" dir="2700000" algn="tl">
                    <a:srgbClr val="C0C0C0"/>
                  </a:outerShdw>
                </a:effectLst>
                <a:ea typeface="宋体" charset="-122"/>
                <a:sym typeface="Symbol" pitchFamily="18" charset="2"/>
              </a:rPr>
              <a:t>，</a:t>
            </a:r>
            <a:r>
              <a:rPr lang="zh-CN" altLang="en-US" sz="2800" b="1" dirty="0">
                <a:ea typeface="宋体" charset="-122"/>
                <a:sym typeface="Symbol" pitchFamily="18" charset="2"/>
              </a:rPr>
              <a:t>项前符号的确定：</a:t>
            </a:r>
            <a:endParaRPr lang="zh-CN" altLang="en-US" sz="2800" b="1" dirty="0">
              <a:ea typeface="宋体" charset="-122"/>
            </a:endParaRPr>
          </a:p>
          <a:p>
            <a:pPr>
              <a:spcBef>
                <a:spcPct val="25000"/>
              </a:spcBef>
              <a:defRPr/>
            </a:pPr>
            <a:r>
              <a:rPr lang="zh-CN" altLang="en-US" sz="2800" b="1" dirty="0">
                <a:ea typeface="宋体" charset="-122"/>
                <a:sym typeface="Symbol" pitchFamily="18" charset="2"/>
              </a:rPr>
              <a:t>      </a:t>
            </a:r>
            <a:r>
              <a:rPr lang="zh-CN" altLang="en-US" sz="2800" b="1" dirty="0">
                <a:solidFill>
                  <a:schemeClr val="accent2"/>
                </a:solidFill>
                <a:effectLst>
                  <a:outerShdw blurRad="38100" dist="38100" dir="2700000" algn="tl">
                    <a:srgbClr val="C0C0C0"/>
                  </a:outerShdw>
                </a:effectLst>
                <a:ea typeface="宋体" charset="-122"/>
                <a:sym typeface="Symbol" pitchFamily="18" charset="2"/>
              </a:rPr>
              <a:t>如果规定电位降取正号，则电位升就取负号。</a:t>
            </a:r>
          </a:p>
        </p:txBody>
      </p:sp>
      <p:sp>
        <p:nvSpPr>
          <p:cNvPr id="46086" name="Rectangle 6"/>
          <p:cNvSpPr>
            <a:spLocks noChangeArrowheads="1"/>
          </p:cNvSpPr>
          <p:nvPr/>
        </p:nvSpPr>
        <p:spPr bwMode="auto">
          <a:xfrm>
            <a:off x="304800" y="2743200"/>
            <a:ext cx="4627563" cy="6048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a:lnSpc>
                <a:spcPct val="120000"/>
              </a:lnSpc>
              <a:spcBef>
                <a:spcPct val="50000"/>
              </a:spcBef>
            </a:pPr>
            <a:r>
              <a:rPr lang="en-US" altLang="zh-CN" sz="2800" b="1"/>
              <a:t>3.   </a:t>
            </a:r>
            <a:r>
              <a:rPr lang="zh-CN" altLang="en-US" sz="2800" b="1"/>
              <a:t>开口电压可按回路处理</a:t>
            </a:r>
          </a:p>
        </p:txBody>
      </p:sp>
      <p:grpSp>
        <p:nvGrpSpPr>
          <p:cNvPr id="46089" name="Group 9"/>
          <p:cNvGrpSpPr>
            <a:grpSpLocks/>
          </p:cNvGrpSpPr>
          <p:nvPr/>
        </p:nvGrpSpPr>
        <p:grpSpPr bwMode="auto">
          <a:xfrm>
            <a:off x="6934200" y="3886200"/>
            <a:ext cx="609600" cy="1250950"/>
            <a:chOff x="2228" y="2376"/>
            <a:chExt cx="604" cy="645"/>
          </a:xfrm>
        </p:grpSpPr>
        <p:sp>
          <p:nvSpPr>
            <p:cNvPr id="47147" name="Line 10"/>
            <p:cNvSpPr>
              <a:spLocks noChangeShapeType="1"/>
            </p:cNvSpPr>
            <p:nvPr/>
          </p:nvSpPr>
          <p:spPr bwMode="auto">
            <a:xfrm flipH="1" flipV="1">
              <a:off x="2228" y="2376"/>
              <a:ext cx="604" cy="0"/>
            </a:xfrm>
            <a:prstGeom prst="line">
              <a:avLst/>
            </a:prstGeom>
            <a:noFill/>
            <a:ln w="28575">
              <a:solidFill>
                <a:srgbClr val="FF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47148" name="Line 11"/>
            <p:cNvSpPr>
              <a:spLocks noChangeShapeType="1"/>
            </p:cNvSpPr>
            <p:nvPr/>
          </p:nvSpPr>
          <p:spPr bwMode="auto">
            <a:xfrm>
              <a:off x="2832" y="2376"/>
              <a:ext cx="0" cy="645"/>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47149" name="Line 12"/>
            <p:cNvSpPr>
              <a:spLocks noChangeShapeType="1"/>
            </p:cNvSpPr>
            <p:nvPr/>
          </p:nvSpPr>
          <p:spPr bwMode="auto">
            <a:xfrm>
              <a:off x="2228" y="2376"/>
              <a:ext cx="0" cy="333"/>
            </a:xfrm>
            <a:prstGeom prst="line">
              <a:avLst/>
            </a:prstGeom>
            <a:noFill/>
            <a:ln w="28575">
              <a:solidFill>
                <a:srgbClr val="FF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47150" name="Text Box 13"/>
            <p:cNvSpPr txBox="1">
              <a:spLocks noChangeArrowheads="1"/>
            </p:cNvSpPr>
            <p:nvPr/>
          </p:nvSpPr>
          <p:spPr bwMode="auto">
            <a:xfrm>
              <a:off x="2368" y="2484"/>
              <a:ext cx="359" cy="26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FF33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2800" b="1">
                  <a:solidFill>
                    <a:schemeClr val="tx2"/>
                  </a:solidFill>
                  <a:latin typeface="Symbol" pitchFamily="18" charset="2"/>
                  <a:sym typeface="Monotype Sorts" pitchFamily="2" charset="2"/>
                </a:rPr>
                <a:t>1</a:t>
              </a:r>
              <a:endParaRPr lang="en-US" altLang="zh-CN" sz="2800" b="1">
                <a:solidFill>
                  <a:schemeClr val="tx2"/>
                </a:solidFill>
                <a:latin typeface="Symbol" pitchFamily="18" charset="2"/>
              </a:endParaRPr>
            </a:p>
          </p:txBody>
        </p:sp>
      </p:grpSp>
      <p:sp>
        <p:nvSpPr>
          <p:cNvPr id="46094" name="Rectangle 14" descr="40%"/>
          <p:cNvSpPr>
            <a:spLocks noChangeArrowheads="1"/>
          </p:cNvSpPr>
          <p:nvPr/>
        </p:nvSpPr>
        <p:spPr bwMode="auto">
          <a:xfrm>
            <a:off x="381000" y="4038600"/>
            <a:ext cx="2319338" cy="519113"/>
          </a:xfrm>
          <a:prstGeom prst="rect">
            <a:avLst/>
          </a:prstGeom>
          <a:noFill/>
          <a:ln>
            <a:noFill/>
          </a:ln>
          <a:effectLst/>
          <a:extLst>
            <a:ext uri="{909E8E84-426E-40DD-AFC4-6F175D3DCCD1}">
              <a14:hiddenFill xmlns:a14="http://schemas.microsoft.com/office/drawing/2010/main" xmlns="">
                <a:pattFill prst="pct40">
                  <a:fgClr>
                    <a:srgbClr val="FFFF00"/>
                  </a:fgClr>
                  <a:bgClr>
                    <a:srgbClr val="FFFFFF"/>
                  </a:bgClr>
                </a:pattFill>
              </a14:hiddenFill>
            </a:ext>
            <a:ext uri="{91240B29-F687-4F45-9708-019B960494DF}">
              <a14:hiddenLine xmlns:a14="http://schemas.microsoft.com/office/drawing/2010/main" xmlns="" w="9525">
                <a:solidFill>
                  <a:srgbClr val="FF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r>
              <a:rPr lang="zh-CN" altLang="en-US" sz="2800" b="1">
                <a:solidFill>
                  <a:srgbClr val="CC0000"/>
                </a:solidFill>
              </a:rPr>
              <a:t>对回路</a:t>
            </a:r>
            <a:r>
              <a:rPr lang="en-US" altLang="zh-CN" sz="2800" b="1">
                <a:solidFill>
                  <a:srgbClr val="CC0000"/>
                </a:solidFill>
              </a:rPr>
              <a:t>1</a:t>
            </a:r>
            <a:r>
              <a:rPr kumimoji="0" lang="zh-CN" altLang="en-US" sz="2800" b="1"/>
              <a:t>：</a:t>
            </a:r>
          </a:p>
        </p:txBody>
      </p:sp>
      <p:grpSp>
        <p:nvGrpSpPr>
          <p:cNvPr id="46095" name="Group 15"/>
          <p:cNvGrpSpPr>
            <a:grpSpLocks/>
          </p:cNvGrpSpPr>
          <p:nvPr/>
        </p:nvGrpSpPr>
        <p:grpSpPr bwMode="auto">
          <a:xfrm>
            <a:off x="4138613" y="3163887"/>
            <a:ext cx="4114800" cy="3306763"/>
            <a:chOff x="2832" y="1824"/>
            <a:chExt cx="2592" cy="2083"/>
          </a:xfrm>
        </p:grpSpPr>
        <p:grpSp>
          <p:nvGrpSpPr>
            <p:cNvPr id="47117" name="Group 16"/>
            <p:cNvGrpSpPr>
              <a:grpSpLocks/>
            </p:cNvGrpSpPr>
            <p:nvPr/>
          </p:nvGrpSpPr>
          <p:grpSpPr bwMode="auto">
            <a:xfrm>
              <a:off x="2832" y="1824"/>
              <a:ext cx="2592" cy="2083"/>
              <a:chOff x="3164" y="1997"/>
              <a:chExt cx="2592" cy="2083"/>
            </a:xfrm>
          </p:grpSpPr>
          <p:sp>
            <p:nvSpPr>
              <p:cNvPr id="47120" name="Text Box 17"/>
              <p:cNvSpPr txBox="1">
                <a:spLocks noChangeArrowheads="1"/>
              </p:cNvSpPr>
              <p:nvPr/>
            </p:nvSpPr>
            <p:spPr bwMode="auto">
              <a:xfrm>
                <a:off x="3164" y="2563"/>
                <a:ext cx="497" cy="32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n-US" altLang="zh-CN" sz="2800" b="1" i="1">
                    <a:solidFill>
                      <a:srgbClr val="FF0000"/>
                    </a:solidFill>
                  </a:rPr>
                  <a:t>E</a:t>
                </a:r>
                <a:r>
                  <a:rPr lang="en-US" altLang="zh-CN" sz="2800" b="1" baseline="-25000">
                    <a:solidFill>
                      <a:srgbClr val="FF0000"/>
                    </a:solidFill>
                  </a:rPr>
                  <a:t>1</a:t>
                </a:r>
                <a:endParaRPr lang="en-US" altLang="zh-CN" sz="2800">
                  <a:solidFill>
                    <a:srgbClr val="FF0000"/>
                  </a:solidFill>
                </a:endParaRPr>
              </a:p>
            </p:txBody>
          </p:sp>
          <p:sp>
            <p:nvSpPr>
              <p:cNvPr id="47121" name="Text Box 18"/>
              <p:cNvSpPr txBox="1">
                <a:spLocks noChangeArrowheads="1"/>
              </p:cNvSpPr>
              <p:nvPr/>
            </p:nvSpPr>
            <p:spPr bwMode="auto">
              <a:xfrm>
                <a:off x="5150" y="2838"/>
                <a:ext cx="606" cy="32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i="1">
                    <a:solidFill>
                      <a:srgbClr val="FF0000"/>
                    </a:solidFill>
                  </a:rPr>
                  <a:t>U</a:t>
                </a:r>
                <a:r>
                  <a:rPr lang="en-US" altLang="zh-CN" sz="2800" b="1" baseline="-25000">
                    <a:solidFill>
                      <a:srgbClr val="FF0000"/>
                    </a:solidFill>
                  </a:rPr>
                  <a:t>BE</a:t>
                </a:r>
                <a:endParaRPr lang="en-US" altLang="zh-CN" sz="2800">
                  <a:solidFill>
                    <a:srgbClr val="FF0000"/>
                  </a:solidFill>
                </a:endParaRPr>
              </a:p>
            </p:txBody>
          </p:sp>
          <p:sp>
            <p:nvSpPr>
              <p:cNvPr id="47122" name="Text Box 19"/>
              <p:cNvSpPr txBox="1">
                <a:spLocks noChangeArrowheads="1"/>
              </p:cNvSpPr>
              <p:nvPr/>
            </p:nvSpPr>
            <p:spPr bwMode="auto">
              <a:xfrm>
                <a:off x="5286" y="3753"/>
                <a:ext cx="265" cy="32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2800" b="1"/>
                  <a:t>E</a:t>
                </a:r>
                <a:endParaRPr lang="en-US" altLang="zh-CN" sz="2800"/>
              </a:p>
            </p:txBody>
          </p:sp>
          <p:sp>
            <p:nvSpPr>
              <p:cNvPr id="47123" name="Text Box 20"/>
              <p:cNvSpPr txBox="1">
                <a:spLocks noChangeArrowheads="1"/>
              </p:cNvSpPr>
              <p:nvPr/>
            </p:nvSpPr>
            <p:spPr bwMode="auto">
              <a:xfrm>
                <a:off x="5253" y="2203"/>
                <a:ext cx="269" cy="32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a:solidFill>
                      <a:srgbClr val="FF0000"/>
                    </a:solidFill>
                  </a:rPr>
                  <a:t>+</a:t>
                </a:r>
                <a:endParaRPr lang="en-US" altLang="zh-CN" sz="2800">
                  <a:solidFill>
                    <a:srgbClr val="FF0000"/>
                  </a:solidFill>
                </a:endParaRPr>
              </a:p>
            </p:txBody>
          </p:sp>
          <p:sp>
            <p:nvSpPr>
              <p:cNvPr id="47124" name="Text Box 21"/>
              <p:cNvSpPr txBox="1">
                <a:spLocks noChangeArrowheads="1"/>
              </p:cNvSpPr>
              <p:nvPr/>
            </p:nvSpPr>
            <p:spPr bwMode="auto">
              <a:xfrm>
                <a:off x="5200" y="1997"/>
                <a:ext cx="265" cy="32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2800" b="1"/>
                  <a:t>B</a:t>
                </a:r>
                <a:endParaRPr lang="en-US" altLang="zh-CN" sz="2800"/>
              </a:p>
            </p:txBody>
          </p:sp>
          <p:sp>
            <p:nvSpPr>
              <p:cNvPr id="47125" name="Line 22"/>
              <p:cNvSpPr>
                <a:spLocks noChangeShapeType="1"/>
              </p:cNvSpPr>
              <p:nvPr/>
            </p:nvSpPr>
            <p:spPr bwMode="auto">
              <a:xfrm>
                <a:off x="3483" y="2900"/>
                <a:ext cx="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47126" name="Oval 23"/>
              <p:cNvSpPr>
                <a:spLocks noChangeArrowheads="1"/>
              </p:cNvSpPr>
              <p:nvPr/>
            </p:nvSpPr>
            <p:spPr bwMode="auto">
              <a:xfrm>
                <a:off x="3566" y="2585"/>
                <a:ext cx="329" cy="315"/>
              </a:xfrm>
              <a:prstGeom prst="ellipse">
                <a:avLst/>
              </a:prstGeom>
              <a:noFill/>
              <a:ln w="381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47127" name="Line 24"/>
              <p:cNvSpPr>
                <a:spLocks noChangeShapeType="1"/>
              </p:cNvSpPr>
              <p:nvPr/>
            </p:nvSpPr>
            <p:spPr bwMode="auto">
              <a:xfrm>
                <a:off x="3730" y="2348"/>
                <a:ext cx="0" cy="789"/>
              </a:xfrm>
              <a:prstGeom prst="line">
                <a:avLst/>
              </a:prstGeom>
              <a:noFill/>
              <a:ln w="38100">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47128" name="Rectangle 25"/>
              <p:cNvSpPr>
                <a:spLocks noChangeArrowheads="1"/>
              </p:cNvSpPr>
              <p:nvPr/>
            </p:nvSpPr>
            <p:spPr bwMode="auto">
              <a:xfrm>
                <a:off x="3648" y="3137"/>
                <a:ext cx="165" cy="315"/>
              </a:xfrm>
              <a:prstGeom prst="rect">
                <a:avLst/>
              </a:prstGeom>
              <a:noFill/>
              <a:ln w="38100">
                <a:solidFill>
                  <a:schemeClr val="tx1"/>
                </a:solidFill>
                <a:miter lim="800000"/>
                <a:headEnd/>
                <a:tailEnd/>
              </a:ln>
              <a:effectLst/>
              <a:extLst>
                <a:ext uri="{909E8E84-426E-40DD-AFC4-6F175D3DCCD1}">
                  <a14:hiddenFill xmlns:a14="http://schemas.microsoft.com/office/drawing/2010/main" xmlns="">
                    <a:solidFill>
                      <a:srgbClr val="00CC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algn="ctr"/>
                <a:endParaRPr lang="zh-CN" altLang="zh-CN" sz="2800"/>
              </a:p>
            </p:txBody>
          </p:sp>
          <p:sp>
            <p:nvSpPr>
              <p:cNvPr id="47129" name="Line 26"/>
              <p:cNvSpPr>
                <a:spLocks noChangeShapeType="1"/>
              </p:cNvSpPr>
              <p:nvPr/>
            </p:nvSpPr>
            <p:spPr bwMode="auto">
              <a:xfrm>
                <a:off x="3730" y="3452"/>
                <a:ext cx="0" cy="316"/>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47130" name="Text Box 27"/>
              <p:cNvSpPr txBox="1">
                <a:spLocks noChangeArrowheads="1"/>
              </p:cNvSpPr>
              <p:nvPr/>
            </p:nvSpPr>
            <p:spPr bwMode="auto">
              <a:xfrm>
                <a:off x="3401" y="2347"/>
                <a:ext cx="329" cy="7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n-US" altLang="zh-CN" sz="2800" b="1">
                    <a:solidFill>
                      <a:srgbClr val="FF0000"/>
                    </a:solidFill>
                  </a:rPr>
                  <a:t>+</a:t>
                </a:r>
                <a:endParaRPr lang="en-US" altLang="zh-CN" sz="2800">
                  <a:solidFill>
                    <a:srgbClr val="FF0000"/>
                  </a:solidFill>
                </a:endParaRPr>
              </a:p>
              <a:p>
                <a:pPr algn="ctr" eaLnBrk="1" hangingPunct="1">
                  <a:spcBef>
                    <a:spcPct val="50000"/>
                  </a:spcBef>
                </a:pPr>
                <a:r>
                  <a:rPr lang="en-US" altLang="zh-CN" sz="2800">
                    <a:solidFill>
                      <a:srgbClr val="FF0000"/>
                    </a:solidFill>
                  </a:rPr>
                  <a:t>–</a:t>
                </a:r>
              </a:p>
            </p:txBody>
          </p:sp>
          <p:sp>
            <p:nvSpPr>
              <p:cNvPr id="47131" name="Line 28"/>
              <p:cNvSpPr>
                <a:spLocks noChangeShapeType="1"/>
              </p:cNvSpPr>
              <p:nvPr/>
            </p:nvSpPr>
            <p:spPr bwMode="auto">
              <a:xfrm rot="-5400000">
                <a:off x="4441" y="1638"/>
                <a:ext cx="0" cy="1419"/>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47132" name="Oval 29"/>
              <p:cNvSpPr>
                <a:spLocks noChangeArrowheads="1"/>
              </p:cNvSpPr>
              <p:nvPr/>
            </p:nvSpPr>
            <p:spPr bwMode="auto">
              <a:xfrm>
                <a:off x="5129" y="2299"/>
                <a:ext cx="103" cy="99"/>
              </a:xfrm>
              <a:prstGeom prst="ellipse">
                <a:avLst/>
              </a:prstGeom>
              <a:noFill/>
              <a:ln w="38100">
                <a:solidFill>
                  <a:schemeClr val="tx1"/>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47133" name="Text Box 30"/>
              <p:cNvSpPr txBox="1">
                <a:spLocks noChangeArrowheads="1"/>
              </p:cNvSpPr>
              <p:nvPr/>
            </p:nvSpPr>
            <p:spPr bwMode="auto">
              <a:xfrm>
                <a:off x="3306" y="3161"/>
                <a:ext cx="386" cy="32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n-US" altLang="zh-CN" sz="2800" b="1" i="1"/>
                  <a:t>R</a:t>
                </a:r>
                <a:r>
                  <a:rPr lang="en-US" altLang="zh-CN" sz="2800" b="1" baseline="-25000"/>
                  <a:t>1</a:t>
                </a:r>
                <a:endParaRPr lang="en-US" altLang="zh-CN" sz="2800"/>
              </a:p>
            </p:txBody>
          </p:sp>
          <p:sp>
            <p:nvSpPr>
              <p:cNvPr id="47134" name="Line 31"/>
              <p:cNvSpPr>
                <a:spLocks noChangeShapeType="1"/>
              </p:cNvSpPr>
              <p:nvPr/>
            </p:nvSpPr>
            <p:spPr bwMode="auto">
              <a:xfrm>
                <a:off x="4129" y="2891"/>
                <a:ext cx="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47135" name="Oval 32"/>
              <p:cNvSpPr>
                <a:spLocks noChangeArrowheads="1"/>
              </p:cNvSpPr>
              <p:nvPr/>
            </p:nvSpPr>
            <p:spPr bwMode="auto">
              <a:xfrm>
                <a:off x="4212" y="2576"/>
                <a:ext cx="329" cy="315"/>
              </a:xfrm>
              <a:prstGeom prst="ellipse">
                <a:avLst/>
              </a:prstGeom>
              <a:noFill/>
              <a:ln w="381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47136" name="Line 33"/>
              <p:cNvSpPr>
                <a:spLocks noChangeShapeType="1"/>
              </p:cNvSpPr>
              <p:nvPr/>
            </p:nvSpPr>
            <p:spPr bwMode="auto">
              <a:xfrm>
                <a:off x="4376" y="2339"/>
                <a:ext cx="0" cy="789"/>
              </a:xfrm>
              <a:prstGeom prst="line">
                <a:avLst/>
              </a:prstGeom>
              <a:noFill/>
              <a:ln w="38100">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47137" name="Rectangle 34"/>
              <p:cNvSpPr>
                <a:spLocks noChangeArrowheads="1"/>
              </p:cNvSpPr>
              <p:nvPr/>
            </p:nvSpPr>
            <p:spPr bwMode="auto">
              <a:xfrm>
                <a:off x="4294" y="3128"/>
                <a:ext cx="165" cy="315"/>
              </a:xfrm>
              <a:prstGeom prst="rect">
                <a:avLst/>
              </a:prstGeom>
              <a:noFill/>
              <a:ln w="38100">
                <a:solidFill>
                  <a:schemeClr val="tx1"/>
                </a:solidFill>
                <a:miter lim="800000"/>
                <a:headEnd/>
                <a:tailEnd/>
              </a:ln>
              <a:effectLst/>
              <a:extLst>
                <a:ext uri="{909E8E84-426E-40DD-AFC4-6F175D3DCCD1}">
                  <a14:hiddenFill xmlns:a14="http://schemas.microsoft.com/office/drawing/2010/main" xmlns="">
                    <a:solidFill>
                      <a:srgbClr val="00CC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algn="ctr"/>
                <a:endParaRPr lang="zh-CN" altLang="zh-CN" sz="2800"/>
              </a:p>
            </p:txBody>
          </p:sp>
          <p:sp>
            <p:nvSpPr>
              <p:cNvPr id="47138" name="Line 35"/>
              <p:cNvSpPr>
                <a:spLocks noChangeShapeType="1"/>
              </p:cNvSpPr>
              <p:nvPr/>
            </p:nvSpPr>
            <p:spPr bwMode="auto">
              <a:xfrm>
                <a:off x="4376" y="3443"/>
                <a:ext cx="0" cy="316"/>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47139" name="Text Box 36"/>
              <p:cNvSpPr txBox="1">
                <a:spLocks noChangeArrowheads="1"/>
              </p:cNvSpPr>
              <p:nvPr/>
            </p:nvSpPr>
            <p:spPr bwMode="auto">
              <a:xfrm>
                <a:off x="4081" y="2336"/>
                <a:ext cx="331" cy="7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n-US" altLang="zh-CN" sz="2800" b="1">
                    <a:solidFill>
                      <a:srgbClr val="FF0000"/>
                    </a:solidFill>
                  </a:rPr>
                  <a:t>+</a:t>
                </a:r>
              </a:p>
              <a:p>
                <a:pPr algn="ctr" eaLnBrk="1" hangingPunct="1">
                  <a:spcBef>
                    <a:spcPct val="50000"/>
                  </a:spcBef>
                </a:pPr>
                <a:r>
                  <a:rPr lang="en-US" altLang="zh-CN" sz="2800" b="1">
                    <a:solidFill>
                      <a:srgbClr val="FF0000"/>
                    </a:solidFill>
                  </a:rPr>
                  <a:t>–</a:t>
                </a:r>
              </a:p>
            </p:txBody>
          </p:sp>
          <p:sp>
            <p:nvSpPr>
              <p:cNvPr id="47140" name="Text Box 37"/>
              <p:cNvSpPr txBox="1">
                <a:spLocks noChangeArrowheads="1"/>
              </p:cNvSpPr>
              <p:nvPr/>
            </p:nvSpPr>
            <p:spPr bwMode="auto">
              <a:xfrm>
                <a:off x="3788" y="2532"/>
                <a:ext cx="534" cy="32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n-US" altLang="zh-CN" sz="2800" b="1" i="1">
                    <a:solidFill>
                      <a:srgbClr val="FF0000"/>
                    </a:solidFill>
                  </a:rPr>
                  <a:t>E</a:t>
                </a:r>
                <a:r>
                  <a:rPr lang="en-US" altLang="zh-CN" sz="2800" b="1" baseline="-25000">
                    <a:solidFill>
                      <a:srgbClr val="FF0000"/>
                    </a:solidFill>
                  </a:rPr>
                  <a:t>2</a:t>
                </a:r>
                <a:endParaRPr lang="en-US" altLang="zh-CN" sz="2800">
                  <a:solidFill>
                    <a:srgbClr val="FF0000"/>
                  </a:solidFill>
                </a:endParaRPr>
              </a:p>
            </p:txBody>
          </p:sp>
          <p:sp>
            <p:nvSpPr>
              <p:cNvPr id="47141" name="Text Box 38"/>
              <p:cNvSpPr txBox="1">
                <a:spLocks noChangeArrowheads="1"/>
              </p:cNvSpPr>
              <p:nvPr/>
            </p:nvSpPr>
            <p:spPr bwMode="auto">
              <a:xfrm>
                <a:off x="3913" y="3156"/>
                <a:ext cx="403" cy="32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n-US" altLang="zh-CN" sz="2800" b="1" i="1"/>
                  <a:t>R</a:t>
                </a:r>
                <a:r>
                  <a:rPr lang="en-US" altLang="zh-CN" sz="2800" b="1" baseline="-25000"/>
                  <a:t>2</a:t>
                </a:r>
                <a:endParaRPr lang="en-US" altLang="zh-CN" sz="2800"/>
              </a:p>
            </p:txBody>
          </p:sp>
          <p:sp>
            <p:nvSpPr>
              <p:cNvPr id="47142" name="Line 39"/>
              <p:cNvSpPr>
                <a:spLocks noChangeShapeType="1"/>
              </p:cNvSpPr>
              <p:nvPr/>
            </p:nvSpPr>
            <p:spPr bwMode="auto">
              <a:xfrm rot="-5400000">
                <a:off x="4440" y="3050"/>
                <a:ext cx="0" cy="1418"/>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47143" name="Oval 40"/>
              <p:cNvSpPr>
                <a:spLocks noChangeArrowheads="1"/>
              </p:cNvSpPr>
              <p:nvPr/>
            </p:nvSpPr>
            <p:spPr bwMode="auto">
              <a:xfrm>
                <a:off x="5129" y="3710"/>
                <a:ext cx="103" cy="98"/>
              </a:xfrm>
              <a:prstGeom prst="ellipse">
                <a:avLst/>
              </a:prstGeom>
              <a:noFill/>
              <a:ln w="38100">
                <a:solidFill>
                  <a:schemeClr val="tx1"/>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47144" name="Text Box 41"/>
              <p:cNvSpPr txBox="1">
                <a:spLocks noChangeArrowheads="1"/>
              </p:cNvSpPr>
              <p:nvPr/>
            </p:nvSpPr>
            <p:spPr bwMode="auto">
              <a:xfrm>
                <a:off x="4541" y="3268"/>
                <a:ext cx="366" cy="32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i="1">
                    <a:solidFill>
                      <a:srgbClr val="FF0000"/>
                    </a:solidFill>
                  </a:rPr>
                  <a:t>I</a:t>
                </a:r>
                <a:r>
                  <a:rPr lang="en-US" altLang="zh-CN" sz="2800" b="1" baseline="-25000">
                    <a:solidFill>
                      <a:srgbClr val="FF0000"/>
                    </a:solidFill>
                  </a:rPr>
                  <a:t>2</a:t>
                </a:r>
                <a:endParaRPr lang="en-US" altLang="zh-CN" sz="2800">
                  <a:solidFill>
                    <a:srgbClr val="FF0000"/>
                  </a:solidFill>
                </a:endParaRPr>
              </a:p>
            </p:txBody>
          </p:sp>
          <p:sp>
            <p:nvSpPr>
              <p:cNvPr id="47145" name="Line 42"/>
              <p:cNvSpPr>
                <a:spLocks noChangeShapeType="1"/>
              </p:cNvSpPr>
              <p:nvPr/>
            </p:nvSpPr>
            <p:spPr bwMode="auto">
              <a:xfrm flipV="1">
                <a:off x="4541" y="3044"/>
                <a:ext cx="0" cy="523"/>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47146" name="Text Box 43"/>
              <p:cNvSpPr txBox="1">
                <a:spLocks noChangeArrowheads="1"/>
              </p:cNvSpPr>
              <p:nvPr/>
            </p:nvSpPr>
            <p:spPr bwMode="auto">
              <a:xfrm>
                <a:off x="5200" y="3337"/>
                <a:ext cx="322" cy="32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a:solidFill>
                      <a:srgbClr val="FF0000"/>
                    </a:solidFill>
                  </a:rPr>
                  <a:t>_</a:t>
                </a:r>
                <a:endParaRPr lang="en-US" altLang="zh-CN" sz="2800" b="1">
                  <a:solidFill>
                    <a:srgbClr val="FF0000"/>
                  </a:solidFill>
                </a:endParaRPr>
              </a:p>
            </p:txBody>
          </p:sp>
        </p:grpSp>
        <p:sp>
          <p:nvSpPr>
            <p:cNvPr id="47118" name="Oval 44"/>
            <p:cNvSpPr>
              <a:spLocks noChangeArrowheads="1"/>
            </p:cNvSpPr>
            <p:nvPr/>
          </p:nvSpPr>
          <p:spPr bwMode="auto">
            <a:xfrm flipV="1">
              <a:off x="4012" y="2140"/>
              <a:ext cx="68" cy="6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7119" name="Oval 45"/>
            <p:cNvSpPr>
              <a:spLocks noChangeArrowheads="1"/>
            </p:cNvSpPr>
            <p:nvPr/>
          </p:nvSpPr>
          <p:spPr bwMode="auto">
            <a:xfrm flipV="1">
              <a:off x="4012" y="3552"/>
              <a:ext cx="68" cy="6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sp>
        <p:nvSpPr>
          <p:cNvPr id="46126" name="Text Box 46"/>
          <p:cNvSpPr txBox="1">
            <a:spLocks noChangeArrowheads="1"/>
          </p:cNvSpPr>
          <p:nvPr/>
        </p:nvSpPr>
        <p:spPr bwMode="auto">
          <a:xfrm>
            <a:off x="468313" y="3357563"/>
            <a:ext cx="2016125"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t>假想回路</a:t>
            </a:r>
          </a:p>
        </p:txBody>
      </p:sp>
    </p:spTree>
    <p:extLst>
      <p:ext uri="{BB962C8B-B14F-4D97-AF65-F5344CB8AC3E}">
        <p14:creationId xmlns:p14="http://schemas.microsoft.com/office/powerpoint/2010/main" xmlns="" val="37573854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6082"/>
                                        </p:tgtEl>
                                        <p:attrNameLst>
                                          <p:attrName>style.visibility</p:attrName>
                                        </p:attrNameLst>
                                      </p:cBhvr>
                                      <p:to>
                                        <p:strVal val="visible"/>
                                      </p:to>
                                    </p:set>
                                    <p:animEffect transition="in" filter="wipe(left)">
                                      <p:cBhvr>
                                        <p:cTn id="7" dur="500"/>
                                        <p:tgtEl>
                                          <p:spTgt spid="460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6085">
                                            <p:txEl>
                                              <p:pRg st="0" end="0"/>
                                            </p:txEl>
                                          </p:spTgt>
                                        </p:tgtEl>
                                        <p:attrNameLst>
                                          <p:attrName>style.visibility</p:attrName>
                                        </p:attrNameLst>
                                      </p:cBhvr>
                                      <p:to>
                                        <p:strVal val="visible"/>
                                      </p:to>
                                    </p:set>
                                    <p:animEffect transition="in" filter="wipe(left)">
                                      <p:cBhvr>
                                        <p:cTn id="12" dur="500"/>
                                        <p:tgtEl>
                                          <p:spTgt spid="4608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6085">
                                            <p:txEl>
                                              <p:pRg st="1" end="1"/>
                                            </p:txEl>
                                          </p:spTgt>
                                        </p:tgtEl>
                                        <p:attrNameLst>
                                          <p:attrName>style.visibility</p:attrName>
                                        </p:attrNameLst>
                                      </p:cBhvr>
                                      <p:to>
                                        <p:strVal val="visible"/>
                                      </p:to>
                                    </p:set>
                                    <p:animEffect transition="in" filter="wipe(left)">
                                      <p:cBhvr>
                                        <p:cTn id="17" dur="500"/>
                                        <p:tgtEl>
                                          <p:spTgt spid="4608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6086"/>
                                        </p:tgtEl>
                                        <p:attrNameLst>
                                          <p:attrName>style.visibility</p:attrName>
                                        </p:attrNameLst>
                                      </p:cBhvr>
                                      <p:to>
                                        <p:strVal val="visible"/>
                                      </p:to>
                                    </p:set>
                                    <p:animEffect transition="in" filter="wipe(left)">
                                      <p:cBhvr>
                                        <p:cTn id="22" dur="500"/>
                                        <p:tgtEl>
                                          <p:spTgt spid="4608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6095"/>
                                        </p:tgtEl>
                                        <p:attrNameLst>
                                          <p:attrName>style.visibility</p:attrName>
                                        </p:attrNameLst>
                                      </p:cBhvr>
                                      <p:to>
                                        <p:strVal val="visible"/>
                                      </p:to>
                                    </p:set>
                                    <p:animEffect transition="in" filter="wipe(left)">
                                      <p:cBhvr>
                                        <p:cTn id="27" dur="500"/>
                                        <p:tgtEl>
                                          <p:spTgt spid="4609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nodeType="clickEffect">
                                  <p:stCondLst>
                                    <p:cond delay="0"/>
                                  </p:stCondLst>
                                  <p:childTnLst>
                                    <p:set>
                                      <p:cBhvr>
                                        <p:cTn id="31" dur="1" fill="hold">
                                          <p:stCondLst>
                                            <p:cond delay="0"/>
                                          </p:stCondLst>
                                        </p:cTn>
                                        <p:tgtEl>
                                          <p:spTgt spid="46089"/>
                                        </p:tgtEl>
                                        <p:attrNameLst>
                                          <p:attrName>style.visibility</p:attrName>
                                        </p:attrNameLst>
                                      </p:cBhvr>
                                      <p:to>
                                        <p:strVal val="visible"/>
                                      </p:to>
                                    </p:set>
                                    <p:animEffect transition="in" filter="strips(downRight)">
                                      <p:cBhvr>
                                        <p:cTn id="32" dur="500"/>
                                        <p:tgtEl>
                                          <p:spTgt spid="4608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6126"/>
                                        </p:tgtEl>
                                        <p:attrNameLst>
                                          <p:attrName>style.visibility</p:attrName>
                                        </p:attrNameLst>
                                      </p:cBhvr>
                                      <p:to>
                                        <p:strVal val="visible"/>
                                      </p:to>
                                    </p:set>
                                    <p:anim calcmode="lin" valueType="num">
                                      <p:cBhvr additive="base">
                                        <p:cTn id="37" dur="500" fill="hold"/>
                                        <p:tgtEl>
                                          <p:spTgt spid="46126"/>
                                        </p:tgtEl>
                                        <p:attrNameLst>
                                          <p:attrName>ppt_x</p:attrName>
                                        </p:attrNameLst>
                                      </p:cBhvr>
                                      <p:tavLst>
                                        <p:tav tm="0">
                                          <p:val>
                                            <p:strVal val="#ppt_x"/>
                                          </p:val>
                                        </p:tav>
                                        <p:tav tm="100000">
                                          <p:val>
                                            <p:strVal val="#ppt_x"/>
                                          </p:val>
                                        </p:tav>
                                      </p:tavLst>
                                    </p:anim>
                                    <p:anim calcmode="lin" valueType="num">
                                      <p:cBhvr additive="base">
                                        <p:cTn id="38" dur="500" fill="hold"/>
                                        <p:tgtEl>
                                          <p:spTgt spid="46126"/>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46094"/>
                                        </p:tgtEl>
                                        <p:attrNameLst>
                                          <p:attrName>style.visibility</p:attrName>
                                        </p:attrNameLst>
                                      </p:cBhvr>
                                      <p:to>
                                        <p:strVal val="visible"/>
                                      </p:to>
                                    </p:set>
                                    <p:animEffect transition="in" filter="wipe(left)">
                                      <p:cBhvr>
                                        <p:cTn id="43" dur="500"/>
                                        <p:tgtEl>
                                          <p:spTgt spid="46094"/>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46083">
                                            <p:txEl>
                                              <p:pRg st="0" end="0"/>
                                            </p:txEl>
                                          </p:spTgt>
                                        </p:tgtEl>
                                        <p:attrNameLst>
                                          <p:attrName>style.visibility</p:attrName>
                                        </p:attrNameLst>
                                      </p:cBhvr>
                                      <p:to>
                                        <p:strVal val="visible"/>
                                      </p:to>
                                    </p:set>
                                    <p:animEffect transition="in" filter="wipe(left)">
                                      <p:cBhvr>
                                        <p:cTn id="48" dur="500"/>
                                        <p:tgtEl>
                                          <p:spTgt spid="46083">
                                            <p:txEl>
                                              <p:pRg st="0" end="0"/>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46083">
                                            <p:txEl>
                                              <p:pRg st="1" end="1"/>
                                            </p:txEl>
                                          </p:spTgt>
                                        </p:tgtEl>
                                        <p:attrNameLst>
                                          <p:attrName>style.visibility</p:attrName>
                                        </p:attrNameLst>
                                      </p:cBhvr>
                                      <p:to>
                                        <p:strVal val="visible"/>
                                      </p:to>
                                    </p:set>
                                    <p:animEffect transition="in" filter="wipe(left)">
                                      <p:cBhvr>
                                        <p:cTn id="53" dur="500"/>
                                        <p:tgtEl>
                                          <p:spTgt spid="46083">
                                            <p:txEl>
                                              <p:pRg st="1" end="1"/>
                                            </p:txEl>
                                          </p:spTgt>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46084">
                                            <p:txEl>
                                              <p:pRg st="0" end="0"/>
                                            </p:txEl>
                                          </p:spTgt>
                                        </p:tgtEl>
                                        <p:attrNameLst>
                                          <p:attrName>style.visibility</p:attrName>
                                        </p:attrNameLst>
                                      </p:cBhvr>
                                      <p:to>
                                        <p:strVal val="visible"/>
                                      </p:to>
                                    </p:set>
                                    <p:animEffect transition="in" filter="wipe(left)">
                                      <p:cBhvr>
                                        <p:cTn id="58" dur="500"/>
                                        <p:tgtEl>
                                          <p:spTgt spid="46084">
                                            <p:txEl>
                                              <p:pRg st="0" end="0"/>
                                            </p:txEl>
                                          </p:spTgt>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46084">
                                            <p:txEl>
                                              <p:pRg st="1" end="1"/>
                                            </p:txEl>
                                          </p:spTgt>
                                        </p:tgtEl>
                                        <p:attrNameLst>
                                          <p:attrName>style.visibility</p:attrName>
                                        </p:attrNameLst>
                                      </p:cBhvr>
                                      <p:to>
                                        <p:strVal val="visible"/>
                                      </p:to>
                                    </p:set>
                                    <p:animEffect transition="in" filter="wipe(left)">
                                      <p:cBhvr>
                                        <p:cTn id="63" dur="500"/>
                                        <p:tgtEl>
                                          <p:spTgt spid="4608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2" grpId="0" autoUpdateAnimBg="0"/>
      <p:bldP spid="46083" grpId="0" build="p" autoUpdateAnimBg="0"/>
      <p:bldP spid="46084" grpId="0" build="p" autoUpdateAnimBg="0"/>
      <p:bldP spid="46085" grpId="0" build="p" autoUpdateAnimBg="0"/>
      <p:bldP spid="46086" grpId="0" autoUpdateAnimBg="0"/>
      <p:bldP spid="46094" grpId="0" autoUpdateAnimBg="0"/>
      <p:bldP spid="46126"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4F267FD9-BB6E-4937-A2CB-2D8803BBA62E}" type="datetime1">
              <a:rPr lang="zh-CN" altLang="en-US" smtClean="0">
                <a:solidFill>
                  <a:prstClr val="black">
                    <a:tint val="75000"/>
                  </a:prstClr>
                </a:solidFill>
              </a:rPr>
              <a:pPr>
                <a:defRPr/>
              </a:pPr>
              <a:t>2018/5/29</a:t>
            </a:fld>
            <a:endParaRPr lang="en-US" dirty="0">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158D813D-5EB4-4279-B09C-477A10D42AE0}" type="slidenum">
              <a:rPr lang="en-US" smtClean="0">
                <a:solidFill>
                  <a:prstClr val="black">
                    <a:tint val="75000"/>
                  </a:prstClr>
                </a:solidFill>
              </a:rPr>
              <a:pPr>
                <a:defRPr/>
              </a:pPr>
              <a:t>61</a:t>
            </a:fld>
            <a:endParaRPr lang="en-US">
              <a:solidFill>
                <a:prstClr val="black">
                  <a:tint val="75000"/>
                </a:prstClr>
              </a:solidFill>
            </a:endParaRPr>
          </a:p>
        </p:txBody>
      </p:sp>
      <p:sp>
        <p:nvSpPr>
          <p:cNvPr id="5" name="Rectangle 3"/>
          <p:cNvSpPr>
            <a:spLocks noChangeArrowheads="1"/>
          </p:cNvSpPr>
          <p:nvPr/>
        </p:nvSpPr>
        <p:spPr bwMode="auto">
          <a:xfrm>
            <a:off x="9736" y="734893"/>
            <a:ext cx="7056784" cy="523220"/>
          </a:xfrm>
          <a:prstGeom prst="rect">
            <a:avLst/>
          </a:prstGeom>
          <a:noFill/>
          <a:ln w="9525">
            <a:noFill/>
            <a:miter lim="800000"/>
            <a:headEnd/>
            <a:tailEnd/>
          </a:ln>
          <a:effectLst/>
        </p:spPr>
        <p:txBody>
          <a:bodyPr wrap="square">
            <a:spAutoFit/>
          </a:bodyPr>
          <a:lstStyle/>
          <a:p>
            <a:pPr fontAlgn="base">
              <a:spcBef>
                <a:spcPct val="0"/>
              </a:spcBef>
              <a:spcAft>
                <a:spcPct val="0"/>
              </a:spcAft>
              <a:defRPr/>
            </a:pPr>
            <a:r>
              <a:rPr kumimoji="1" lang="en-US" altLang="zh-CN" sz="2800" b="1" dirty="0" smtClean="0">
                <a:solidFill>
                  <a:srgbClr val="CC0000"/>
                </a:solidFill>
                <a:effectLst>
                  <a:outerShdw blurRad="38100" dist="38100" dir="2700000" algn="tl">
                    <a:srgbClr val="C0C0C0"/>
                  </a:outerShdw>
                </a:effectLst>
                <a:latin typeface="Times New Roman" pitchFamily="18" charset="0"/>
              </a:rPr>
              <a:t>     2.</a:t>
            </a:r>
            <a:r>
              <a:rPr kumimoji="1" lang="zh-CN" altLang="en-US" sz="2800" b="1" dirty="0" smtClean="0">
                <a:solidFill>
                  <a:srgbClr val="CC0000"/>
                </a:solidFill>
                <a:effectLst>
                  <a:outerShdw blurRad="38100" dist="38100" dir="2700000" algn="tl">
                    <a:srgbClr val="C0C0C0"/>
                  </a:outerShdw>
                </a:effectLst>
                <a:latin typeface="Times New Roman" pitchFamily="18" charset="0"/>
              </a:rPr>
              <a:t>推广</a:t>
            </a:r>
            <a:endParaRPr kumimoji="1" lang="zh-CN" altLang="en-US" sz="2800" b="1" dirty="0">
              <a:solidFill>
                <a:srgbClr val="CC0000"/>
              </a:solidFill>
              <a:effectLst>
                <a:outerShdw blurRad="38100" dist="38100" dir="2700000" algn="tl">
                  <a:srgbClr val="C0C0C0"/>
                </a:outerShdw>
              </a:effectLst>
              <a:latin typeface="Times New Roman" pitchFamily="18" charset="0"/>
            </a:endParaRPr>
          </a:p>
        </p:txBody>
      </p:sp>
      <p:sp>
        <p:nvSpPr>
          <p:cNvPr id="6" name="矩形 5"/>
          <p:cNvSpPr/>
          <p:nvPr/>
        </p:nvSpPr>
        <p:spPr>
          <a:xfrm>
            <a:off x="822919" y="1258113"/>
            <a:ext cx="7776864" cy="3108543"/>
          </a:xfrm>
          <a:prstGeom prst="rect">
            <a:avLst/>
          </a:prstGeom>
        </p:spPr>
        <p:txBody>
          <a:bodyPr wrap="square">
            <a:spAutoFit/>
          </a:bodyPr>
          <a:lstStyle/>
          <a:p>
            <a:r>
              <a:rPr lang="zh-CN" altLang="zh-CN" sz="2800" dirty="0"/>
              <a:t>基尔霍夫电压定律不仅适用于闭合回路，还可推广应用于电路中的任意假想的回路，但列写回路电压方程时，必须将开口电压或任意两点间的电压列入方程。</a:t>
            </a:r>
            <a:r>
              <a:rPr lang="zh-CN" altLang="zh-CN" sz="2800" dirty="0" smtClean="0"/>
              <a:t>图所</a:t>
            </a:r>
            <a:r>
              <a:rPr lang="zh-CN" altLang="zh-CN" sz="2800" dirty="0"/>
              <a:t>示为某电路的一部分，</a:t>
            </a:r>
            <a:r>
              <a:rPr lang="en-US" altLang="zh-CN" sz="2800" dirty="0"/>
              <a:t>a</a:t>
            </a:r>
            <a:r>
              <a:rPr lang="zh-CN" altLang="zh-CN" sz="2800" dirty="0"/>
              <a:t>点和</a:t>
            </a:r>
            <a:r>
              <a:rPr lang="en-US" altLang="zh-CN" sz="2800" dirty="0"/>
              <a:t>b</a:t>
            </a:r>
            <a:r>
              <a:rPr lang="zh-CN" altLang="zh-CN" sz="2800" dirty="0"/>
              <a:t>点间没有闭合，为求</a:t>
            </a:r>
            <a:r>
              <a:rPr lang="en-US" altLang="zh-CN" sz="2800" dirty="0"/>
              <a:t>a</a:t>
            </a:r>
            <a:r>
              <a:rPr lang="zh-CN" altLang="zh-CN" sz="2800" dirty="0"/>
              <a:t>、</a:t>
            </a:r>
            <a:r>
              <a:rPr lang="en-US" altLang="zh-CN" sz="2800" dirty="0"/>
              <a:t>b</a:t>
            </a:r>
            <a:r>
              <a:rPr lang="zh-CN" altLang="zh-CN" sz="2800" dirty="0"/>
              <a:t>间电压</a:t>
            </a:r>
            <a:r>
              <a:rPr lang="en-US" altLang="zh-CN" sz="2800" i="1" dirty="0" err="1"/>
              <a:t>U</a:t>
            </a:r>
            <a:r>
              <a:rPr lang="en-US" altLang="zh-CN" sz="2800" baseline="-25000" dirty="0" err="1"/>
              <a:t>ab</a:t>
            </a:r>
            <a:r>
              <a:rPr lang="zh-CN" altLang="zh-CN" sz="2800" dirty="0"/>
              <a:t>，把包函</a:t>
            </a:r>
            <a:r>
              <a:rPr lang="en-US" altLang="zh-CN" sz="2800" dirty="0" err="1"/>
              <a:t>ab</a:t>
            </a:r>
            <a:r>
              <a:rPr lang="zh-CN" altLang="zh-CN" sz="2800" dirty="0"/>
              <a:t>在内的部分看成一个假想的回路，设回路绕行方向为顺时</a:t>
            </a:r>
            <a:endParaRPr lang="zh-CN" altLang="en-US" sz="2800"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p:cNvGraphicFramePr>
          <p:nvPr>
            <p:extLst>
              <p:ext uri="{D42A27DB-BD31-4B8C-83A1-F6EECF244321}">
                <p14:modId xmlns:p14="http://schemas.microsoft.com/office/powerpoint/2010/main" xmlns="" val="3682602684"/>
              </p:ext>
            </p:extLst>
          </p:nvPr>
        </p:nvGraphicFramePr>
        <p:xfrm>
          <a:off x="848882" y="4149080"/>
          <a:ext cx="3075046" cy="2448272"/>
        </p:xfrm>
        <a:graphic>
          <a:graphicData uri="http://schemas.openxmlformats.org/presentationml/2006/ole">
            <p:oleObj spid="_x0000_s63539" name="Visio" r:id="rId3" imgW="835467" imgH="989307" progId="Visio.Drawing.11">
              <p:embed/>
            </p:oleObj>
          </a:graphicData>
        </a:graphic>
      </p:graphicFrame>
      <p:sp>
        <p:nvSpPr>
          <p:cNvPr id="9"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xmlns="" val="2007584447"/>
              </p:ext>
            </p:extLst>
          </p:nvPr>
        </p:nvGraphicFramePr>
        <p:xfrm>
          <a:off x="4355976" y="4869160"/>
          <a:ext cx="3948439" cy="504056"/>
        </p:xfrm>
        <a:graphic>
          <a:graphicData uri="http://schemas.openxmlformats.org/presentationml/2006/ole">
            <p:oleObj spid="_x0000_s63540" name="Equation" r:id="rId4" imgW="1790640" imgH="228600" progId="Equation.DSMT4">
              <p:embed/>
            </p:oleObj>
          </a:graphicData>
        </a:graphic>
      </p:graphicFrame>
    </p:spTree>
    <p:extLst>
      <p:ext uri="{BB962C8B-B14F-4D97-AF65-F5344CB8AC3E}">
        <p14:creationId xmlns:p14="http://schemas.microsoft.com/office/powerpoint/2010/main" xmlns="" val="325530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407503" y="6237312"/>
            <a:ext cx="2133600" cy="365125"/>
          </a:xfrm>
        </p:spPr>
        <p:txBody>
          <a:bodyPr/>
          <a:lstStyle/>
          <a:p>
            <a:pPr>
              <a:defRPr/>
            </a:pPr>
            <a:fld id="{4F267FD9-BB6E-4937-A2CB-2D8803BBA62E}" type="datetime1">
              <a:rPr lang="zh-CN" altLang="en-US" smtClean="0">
                <a:solidFill>
                  <a:prstClr val="black">
                    <a:tint val="75000"/>
                  </a:prstClr>
                </a:solidFill>
              </a:rPr>
              <a:pPr>
                <a:defRPr/>
              </a:pPr>
              <a:t>2018/5/29</a:t>
            </a:fld>
            <a:endParaRPr lang="en-US" dirty="0">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158D813D-5EB4-4279-B09C-477A10D42AE0}" type="slidenum">
              <a:rPr lang="en-US" smtClean="0">
                <a:solidFill>
                  <a:prstClr val="black">
                    <a:tint val="75000"/>
                  </a:prstClr>
                </a:solidFill>
              </a:rPr>
              <a:pPr>
                <a:defRPr/>
              </a:pPr>
              <a:t>62</a:t>
            </a:fld>
            <a:endParaRPr lang="en-US">
              <a:solidFill>
                <a:prstClr val="black">
                  <a:tint val="75000"/>
                </a:prstClr>
              </a:solidFill>
            </a:endParaRP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4" name="组合 23"/>
          <p:cNvGrpSpPr/>
          <p:nvPr/>
        </p:nvGrpSpPr>
        <p:grpSpPr>
          <a:xfrm>
            <a:off x="395536" y="1052736"/>
            <a:ext cx="8208912" cy="3456384"/>
            <a:chOff x="395536" y="1052736"/>
            <a:chExt cx="8208912" cy="3456384"/>
          </a:xfrm>
        </p:grpSpPr>
        <p:graphicFrame>
          <p:nvGraphicFramePr>
            <p:cNvPr id="6" name="对象 5"/>
            <p:cNvGraphicFramePr>
              <a:graphicFrameLocks noChangeAspect="1"/>
            </p:cNvGraphicFramePr>
            <p:nvPr>
              <p:extLst>
                <p:ext uri="{D42A27DB-BD31-4B8C-83A1-F6EECF244321}">
                  <p14:modId xmlns:p14="http://schemas.microsoft.com/office/powerpoint/2010/main" xmlns="" val="1462904606"/>
                </p:ext>
              </p:extLst>
            </p:nvPr>
          </p:nvGraphicFramePr>
          <p:xfrm>
            <a:off x="5580112" y="1124744"/>
            <a:ext cx="1176131" cy="504056"/>
          </p:xfrm>
          <a:graphic>
            <a:graphicData uri="http://schemas.openxmlformats.org/presentationml/2006/ole">
              <p:oleObj spid="_x0000_s65712" name="Equation" r:id="rId3" imgW="533169" imgH="228501" progId="Equation.DSMT4">
                <p:embed/>
              </p:oleObj>
            </a:graphicData>
          </a:graphic>
        </p:graphicFrame>
        <p:grpSp>
          <p:nvGrpSpPr>
            <p:cNvPr id="23" name="组合 22"/>
            <p:cNvGrpSpPr/>
            <p:nvPr/>
          </p:nvGrpSpPr>
          <p:grpSpPr>
            <a:xfrm>
              <a:off x="395536" y="1052736"/>
              <a:ext cx="8208912" cy="3456384"/>
              <a:chOff x="395536" y="1052736"/>
              <a:chExt cx="8208912" cy="3456384"/>
            </a:xfrm>
          </p:grpSpPr>
          <p:sp>
            <p:nvSpPr>
              <p:cNvPr id="7" name="矩形 6"/>
              <p:cNvSpPr/>
              <p:nvPr/>
            </p:nvSpPr>
            <p:spPr>
              <a:xfrm>
                <a:off x="395536" y="1052736"/>
                <a:ext cx="8208912" cy="954107"/>
              </a:xfrm>
              <a:prstGeom prst="rect">
                <a:avLst/>
              </a:prstGeom>
            </p:spPr>
            <p:txBody>
              <a:bodyPr wrap="square">
                <a:spAutoFit/>
              </a:bodyPr>
              <a:lstStyle/>
              <a:p>
                <a:r>
                  <a:rPr lang="zh-CN" altLang="zh-CN" sz="2800" dirty="0" smtClean="0"/>
                  <a:t>【</a:t>
                </a:r>
                <a:r>
                  <a:rPr lang="zh-CN" altLang="zh-CN" sz="2800" b="1" dirty="0" smtClean="0"/>
                  <a:t>例</a:t>
                </a:r>
                <a:r>
                  <a:rPr lang="en-US" altLang="zh-CN" sz="2800" b="1" dirty="0" smtClean="0"/>
                  <a:t>1.5.2</a:t>
                </a:r>
                <a:r>
                  <a:rPr lang="zh-CN" altLang="zh-CN" sz="2800" dirty="0" smtClean="0"/>
                  <a:t>】电路如图所示，已知</a:t>
                </a:r>
                <a:r>
                  <a:rPr lang="en-US" altLang="zh-CN" sz="2800" dirty="0" smtClean="0"/>
                  <a:t>               </a:t>
                </a:r>
                <a:r>
                  <a:rPr lang="zh-CN" altLang="zh-CN" sz="2800" dirty="0" smtClean="0"/>
                  <a:t>，试求电流</a:t>
                </a:r>
                <a:r>
                  <a:rPr lang="en-US" altLang="zh-CN" sz="2800" i="1" dirty="0" smtClean="0"/>
                  <a:t>I</a:t>
                </a:r>
                <a:r>
                  <a:rPr lang="en-US" altLang="zh-CN" sz="2800" baseline="-25000" dirty="0" smtClean="0"/>
                  <a:t>S</a:t>
                </a:r>
                <a:r>
                  <a:rPr lang="zh-CN" altLang="zh-CN" sz="2800" dirty="0" smtClean="0"/>
                  <a:t>及电压</a:t>
                </a:r>
                <a:r>
                  <a:rPr lang="en-US" altLang="zh-CN" sz="2800" i="1" dirty="0" smtClean="0"/>
                  <a:t>U</a:t>
                </a:r>
                <a:r>
                  <a:rPr lang="zh-CN" altLang="zh-CN" sz="2800" dirty="0" smtClean="0"/>
                  <a:t>。</a:t>
                </a:r>
              </a:p>
            </p:txBody>
          </p:sp>
          <p:pic>
            <p:nvPicPr>
              <p:cNvPr id="8" name="图片 7"/>
              <p:cNvPicPr/>
              <p:nvPr/>
            </p:nvPicPr>
            <p:blipFill>
              <a:blip r:embed="rId4"/>
              <a:srcRect r="30061" b="30975"/>
              <a:stretch>
                <a:fillRect/>
              </a:stretch>
            </p:blipFill>
            <p:spPr>
              <a:xfrm>
                <a:off x="827584" y="2564904"/>
                <a:ext cx="2736304" cy="1944216"/>
              </a:xfrm>
              <a:prstGeom prst="rect">
                <a:avLst/>
              </a:prstGeom>
              <a:noFill/>
              <a:ln w="9525">
                <a:noFill/>
              </a:ln>
            </p:spPr>
          </p:pic>
        </p:grpSp>
      </p:grpSp>
      <p:grpSp>
        <p:nvGrpSpPr>
          <p:cNvPr id="25" name="组合 24"/>
          <p:cNvGrpSpPr/>
          <p:nvPr/>
        </p:nvGrpSpPr>
        <p:grpSpPr>
          <a:xfrm>
            <a:off x="5292080" y="2030007"/>
            <a:ext cx="2783533" cy="2312102"/>
            <a:chOff x="5292080" y="2053002"/>
            <a:chExt cx="2783533" cy="2312102"/>
          </a:xfrm>
        </p:grpSpPr>
        <p:graphicFrame>
          <p:nvGraphicFramePr>
            <p:cNvPr id="9" name="对象 8"/>
            <p:cNvGraphicFramePr>
              <a:graphicFrameLocks noChangeAspect="1"/>
            </p:cNvGraphicFramePr>
            <p:nvPr>
              <p:extLst>
                <p:ext uri="{D42A27DB-BD31-4B8C-83A1-F6EECF244321}">
                  <p14:modId xmlns:p14="http://schemas.microsoft.com/office/powerpoint/2010/main" xmlns="" val="1513889283"/>
                </p:ext>
              </p:extLst>
            </p:nvPr>
          </p:nvGraphicFramePr>
          <p:xfrm>
            <a:off x="5292080" y="2053002"/>
            <a:ext cx="1584176" cy="750083"/>
          </p:xfrm>
          <a:graphic>
            <a:graphicData uri="http://schemas.openxmlformats.org/presentationml/2006/ole">
              <p:oleObj spid="_x0000_s65713" name="Equation" r:id="rId5" imgW="837836" imgH="393529" progId="Equation.DSMT4">
                <p:embed/>
              </p:oleObj>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xmlns="" val="2644249006"/>
                </p:ext>
              </p:extLst>
            </p:nvPr>
          </p:nvGraphicFramePr>
          <p:xfrm>
            <a:off x="5327650" y="2846388"/>
            <a:ext cx="2747963" cy="433387"/>
          </p:xfrm>
          <a:graphic>
            <a:graphicData uri="http://schemas.openxmlformats.org/presentationml/2006/ole">
              <p:oleObj spid="_x0000_s65714" name="Equation" r:id="rId6" imgW="1447560" imgH="228600" progId="Equation.DSMT4">
                <p:embed/>
              </p:oleObj>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xmlns="" val="3496175749"/>
                </p:ext>
              </p:extLst>
            </p:nvPr>
          </p:nvGraphicFramePr>
          <p:xfrm>
            <a:off x="5508103" y="3537012"/>
            <a:ext cx="2003985" cy="828092"/>
          </p:xfrm>
          <a:graphic>
            <a:graphicData uri="http://schemas.openxmlformats.org/presentationml/2006/ole">
              <p:oleObj spid="_x0000_s65715" name="Equation" r:id="rId7" imgW="965160" imgH="393480" progId="Equation.DSMT4">
                <p:embed/>
              </p:oleObj>
            </a:graphicData>
          </a:graphic>
        </p:graphicFrame>
      </p:grpSp>
      <p:graphicFrame>
        <p:nvGraphicFramePr>
          <p:cNvPr id="12" name="对象 11"/>
          <p:cNvGraphicFramePr>
            <a:graphicFrameLocks noChangeAspect="1"/>
          </p:cNvGraphicFramePr>
          <p:nvPr>
            <p:extLst>
              <p:ext uri="{D42A27DB-BD31-4B8C-83A1-F6EECF244321}">
                <p14:modId xmlns:p14="http://schemas.microsoft.com/office/powerpoint/2010/main" xmlns="" val="1076603409"/>
              </p:ext>
            </p:extLst>
          </p:nvPr>
        </p:nvGraphicFramePr>
        <p:xfrm>
          <a:off x="3347864" y="4698722"/>
          <a:ext cx="3291306" cy="509074"/>
        </p:xfrm>
        <a:graphic>
          <a:graphicData uri="http://schemas.openxmlformats.org/presentationml/2006/ole">
            <p:oleObj spid="_x0000_s65716" name="Equation" r:id="rId8" imgW="1473120" imgH="228600" progId="Equation.DSMT4">
              <p:embed/>
            </p:oleObj>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xmlns="" val="941288837"/>
              </p:ext>
            </p:extLst>
          </p:nvPr>
        </p:nvGraphicFramePr>
        <p:xfrm>
          <a:off x="3563888" y="5379360"/>
          <a:ext cx="2789812" cy="504056"/>
        </p:xfrm>
        <a:graphic>
          <a:graphicData uri="http://schemas.openxmlformats.org/presentationml/2006/ole">
            <p:oleObj spid="_x0000_s65717" name="Equation" r:id="rId9" imgW="1269720" imgH="228600" progId="Equation.DSMT4">
              <p:embed/>
            </p:oleObj>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xmlns="" val="1936055696"/>
              </p:ext>
            </p:extLst>
          </p:nvPr>
        </p:nvGraphicFramePr>
        <p:xfrm>
          <a:off x="3563888" y="6021288"/>
          <a:ext cx="2967331" cy="432048"/>
        </p:xfrm>
        <a:graphic>
          <a:graphicData uri="http://schemas.openxmlformats.org/presentationml/2006/ole">
            <p:oleObj spid="_x0000_s65718" name="Equation" r:id="rId10" imgW="1574640" imgH="228600" progId="Equation.DSMT4">
              <p:embed/>
            </p:oleObj>
          </a:graphicData>
        </a:graphic>
      </p:graphicFrame>
      <p:sp>
        <p:nvSpPr>
          <p:cNvPr id="15" name="Rectangle 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6" name="Rectangle 10"/>
          <p:cNvSpPr>
            <a:spLocks noChangeArrowheads="1"/>
          </p:cNvSpPr>
          <p:nvPr/>
        </p:nvSpPr>
        <p:spPr bwMode="auto">
          <a:xfrm>
            <a:off x="0" y="85407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7" name="Rectangle 11"/>
          <p:cNvSpPr>
            <a:spLocks noChangeArrowheads="1"/>
          </p:cNvSpPr>
          <p:nvPr/>
        </p:nvSpPr>
        <p:spPr bwMode="auto">
          <a:xfrm>
            <a:off x="0" y="108267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8" name="Rectangle 12"/>
          <p:cNvSpPr>
            <a:spLocks noChangeArrowheads="1"/>
          </p:cNvSpPr>
          <p:nvPr/>
        </p:nvSpPr>
        <p:spPr bwMode="auto">
          <a:xfrm>
            <a:off x="0" y="1479550"/>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53340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9" name="Rectangle 13"/>
          <p:cNvSpPr>
            <a:spLocks noChangeArrowheads="1"/>
          </p:cNvSpPr>
          <p:nvPr/>
        </p:nvSpPr>
        <p:spPr bwMode="auto">
          <a:xfrm>
            <a:off x="0" y="2165350"/>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53340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0" name="Rectangle 14"/>
          <p:cNvSpPr>
            <a:spLocks noChangeArrowheads="1"/>
          </p:cNvSpPr>
          <p:nvPr/>
        </p:nvSpPr>
        <p:spPr bwMode="auto">
          <a:xfrm>
            <a:off x="0" y="285115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53340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1" name="TextBox 20"/>
          <p:cNvSpPr txBox="1"/>
          <p:nvPr/>
        </p:nvSpPr>
        <p:spPr>
          <a:xfrm>
            <a:off x="611560" y="4684576"/>
            <a:ext cx="2493760" cy="523220"/>
          </a:xfrm>
          <a:prstGeom prst="rect">
            <a:avLst/>
          </a:prstGeom>
          <a:noFill/>
        </p:spPr>
        <p:txBody>
          <a:bodyPr wrap="none" rtlCol="0">
            <a:spAutoFit/>
          </a:bodyPr>
          <a:lstStyle/>
          <a:p>
            <a:r>
              <a:rPr lang="zh-CN" altLang="en-US" sz="2800" dirty="0" smtClean="0"/>
              <a:t>由</a:t>
            </a:r>
            <a:r>
              <a:rPr lang="en-US" altLang="zh-CN" sz="2800" dirty="0" smtClean="0"/>
              <a:t>KCL</a:t>
            </a:r>
            <a:r>
              <a:rPr lang="zh-CN" altLang="en-US" sz="2800" dirty="0" smtClean="0"/>
              <a:t>可列方程</a:t>
            </a:r>
            <a:endParaRPr lang="zh-CN" altLang="en-US" sz="2800" dirty="0"/>
          </a:p>
        </p:txBody>
      </p:sp>
      <p:sp>
        <p:nvSpPr>
          <p:cNvPr id="22" name="TextBox 21"/>
          <p:cNvSpPr txBox="1"/>
          <p:nvPr/>
        </p:nvSpPr>
        <p:spPr>
          <a:xfrm>
            <a:off x="395536" y="5360196"/>
            <a:ext cx="2520242" cy="523220"/>
          </a:xfrm>
          <a:prstGeom prst="rect">
            <a:avLst/>
          </a:prstGeom>
          <a:noFill/>
        </p:spPr>
        <p:txBody>
          <a:bodyPr wrap="none" rtlCol="0">
            <a:spAutoFit/>
          </a:bodyPr>
          <a:lstStyle/>
          <a:p>
            <a:r>
              <a:rPr lang="zh-CN" altLang="en-US" sz="2800" dirty="0" smtClean="0"/>
              <a:t>由</a:t>
            </a:r>
            <a:r>
              <a:rPr lang="en-US" altLang="zh-CN" sz="2800" dirty="0" smtClean="0"/>
              <a:t>KVL</a:t>
            </a:r>
            <a:r>
              <a:rPr lang="zh-CN" altLang="en-US" sz="2800" dirty="0" smtClean="0"/>
              <a:t>可列方程</a:t>
            </a:r>
            <a:endParaRPr lang="zh-CN" altLang="en-US" sz="2800" dirty="0"/>
          </a:p>
        </p:txBody>
      </p:sp>
      <p:sp>
        <p:nvSpPr>
          <p:cNvPr id="2" name="矩形 1"/>
          <p:cNvSpPr/>
          <p:nvPr/>
        </p:nvSpPr>
        <p:spPr>
          <a:xfrm>
            <a:off x="467544" y="2030007"/>
            <a:ext cx="4680520" cy="523220"/>
          </a:xfrm>
          <a:prstGeom prst="rect">
            <a:avLst/>
          </a:prstGeom>
        </p:spPr>
        <p:txBody>
          <a:bodyPr wrap="square">
            <a:spAutoFit/>
          </a:bodyPr>
          <a:lstStyle/>
          <a:p>
            <a:r>
              <a:rPr lang="zh-CN" altLang="zh-CN" sz="2800" b="1" dirty="0"/>
              <a:t>【解】</a:t>
            </a:r>
            <a:r>
              <a:rPr lang="zh-CN" altLang="zh-CN" sz="2800" dirty="0"/>
              <a:t>流过</a:t>
            </a:r>
            <a:r>
              <a:rPr lang="en-US" altLang="zh-CN" sz="2800" dirty="0"/>
              <a:t>2Ω</a:t>
            </a:r>
            <a:r>
              <a:rPr lang="zh-CN" altLang="zh-CN" sz="2800" dirty="0"/>
              <a:t>电阻的电流为</a:t>
            </a:r>
          </a:p>
        </p:txBody>
      </p:sp>
    </p:spTree>
    <p:extLst>
      <p:ext uri="{BB962C8B-B14F-4D97-AF65-F5344CB8AC3E}">
        <p14:creationId xmlns:p14="http://schemas.microsoft.com/office/powerpoint/2010/main" xmlns="" val="694422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left)">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left)">
                                      <p:cBhvr>
                                        <p:cTn id="17" dur="500"/>
                                        <p:tgtEl>
                                          <p:spTgt spid="21"/>
                                        </p:tgtEl>
                                      </p:cBhvr>
                                    </p:animEffect>
                                  </p:childTnLst>
                                </p:cTn>
                              </p:par>
                              <p:par>
                                <p:cTn id="18" presetID="22" presetClass="entr" presetSubtype="8" fill="hold"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left)">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left)">
                                      <p:cBhvr>
                                        <p:cTn id="25" dur="500"/>
                                        <p:tgtEl>
                                          <p:spTgt spid="22"/>
                                        </p:tgtEl>
                                      </p:cBhvr>
                                    </p:animEffect>
                                  </p:childTnLst>
                                </p:cTn>
                              </p:par>
                              <p:par>
                                <p:cTn id="26" presetID="22" presetClass="entr" presetSubtype="8" fill="hold"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left)">
                                      <p:cBhvr>
                                        <p:cTn id="28" dur="500"/>
                                        <p:tgtEl>
                                          <p:spTgt spid="13"/>
                                        </p:tgtEl>
                                      </p:cBhvr>
                                    </p:animEffect>
                                  </p:childTnLst>
                                </p:cTn>
                              </p:par>
                              <p:par>
                                <p:cTn id="29" presetID="22" presetClass="entr" presetSubtype="8"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left)">
                                      <p:cBhvr>
                                        <p:cTn id="3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4F267FD9-BB6E-4937-A2CB-2D8803BBA62E}" type="datetime1">
              <a:rPr lang="zh-CN" altLang="en-US" smtClean="0">
                <a:solidFill>
                  <a:prstClr val="black">
                    <a:tint val="75000"/>
                  </a:prstClr>
                </a:solidFill>
              </a:rPr>
              <a:pPr>
                <a:defRPr/>
              </a:pPr>
              <a:t>2018/5/29</a:t>
            </a:fld>
            <a:endParaRPr lang="en-US" dirty="0">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158D813D-5EB4-4279-B09C-477A10D42AE0}" type="slidenum">
              <a:rPr lang="en-US" smtClean="0">
                <a:solidFill>
                  <a:prstClr val="black">
                    <a:tint val="75000"/>
                  </a:prstClr>
                </a:solidFill>
              </a:rPr>
              <a:pPr>
                <a:defRPr/>
              </a:pPr>
              <a:t>63</a:t>
            </a:fld>
            <a:endParaRPr lang="en-US">
              <a:solidFill>
                <a:prstClr val="black">
                  <a:tint val="75000"/>
                </a:prstClr>
              </a:solidFill>
            </a:endParaRPr>
          </a:p>
        </p:txBody>
      </p:sp>
      <p:sp>
        <p:nvSpPr>
          <p:cNvPr id="5" name="Text Box 2"/>
          <p:cNvSpPr txBox="1">
            <a:spLocks noChangeArrowheads="1"/>
          </p:cNvSpPr>
          <p:nvPr/>
        </p:nvSpPr>
        <p:spPr bwMode="auto">
          <a:xfrm>
            <a:off x="395536" y="836710"/>
            <a:ext cx="4860032" cy="584775"/>
          </a:xfrm>
          <a:prstGeom prst="rect">
            <a:avLst/>
          </a:prstGeom>
          <a:noFill/>
          <a:ln w="9525">
            <a:noFill/>
            <a:miter lim="800000"/>
            <a:headEnd/>
            <a:tailEnd/>
          </a:ln>
          <a:effectLst/>
        </p:spPr>
        <p:txBody>
          <a:bodyPr wrap="square">
            <a:spAutoFit/>
          </a:bodyPr>
          <a:lstStyle/>
          <a:p>
            <a:pPr fontAlgn="base">
              <a:spcBef>
                <a:spcPct val="0"/>
              </a:spcBef>
              <a:spcAft>
                <a:spcPct val="0"/>
              </a:spcAft>
              <a:defRPr/>
            </a:pPr>
            <a:r>
              <a:rPr kumimoji="1" lang="en-US" altLang="zh-CN" sz="3200" b="1" dirty="0" smtClean="0">
                <a:solidFill>
                  <a:srgbClr val="000099"/>
                </a:solidFill>
                <a:effectLst>
                  <a:outerShdw blurRad="38100" dist="38100" dir="2700000" algn="tl">
                    <a:srgbClr val="C0C0C0"/>
                  </a:outerShdw>
                </a:effectLst>
                <a:latin typeface="Times New Roman" pitchFamily="18" charset="0"/>
              </a:rPr>
              <a:t>1.5.3 </a:t>
            </a:r>
            <a:r>
              <a:rPr kumimoji="1" lang="zh-CN" altLang="en-US" sz="3200" b="1" dirty="0" smtClean="0">
                <a:solidFill>
                  <a:srgbClr val="000099"/>
                </a:solidFill>
                <a:effectLst>
                  <a:outerShdw blurRad="38100" dist="38100" dir="2700000" algn="tl">
                    <a:srgbClr val="C0C0C0"/>
                  </a:outerShdw>
                </a:effectLst>
                <a:latin typeface="Times New Roman" pitchFamily="18" charset="0"/>
              </a:rPr>
              <a:t>电位的计算</a:t>
            </a:r>
            <a:endParaRPr kumimoji="1" lang="zh-CN" altLang="en-US" sz="3200" b="1" dirty="0">
              <a:solidFill>
                <a:srgbClr val="000099"/>
              </a:solidFill>
              <a:effectLst>
                <a:outerShdw blurRad="38100" dist="38100" dir="2700000" algn="tl">
                  <a:srgbClr val="C0C0C0"/>
                </a:outerShdw>
              </a:effectLst>
              <a:latin typeface="Times New Roman" pitchFamily="18" charset="0"/>
            </a:endParaRPr>
          </a:p>
        </p:txBody>
      </p:sp>
      <p:sp>
        <p:nvSpPr>
          <p:cNvPr id="6" name="矩形 5"/>
          <p:cNvSpPr/>
          <p:nvPr/>
        </p:nvSpPr>
        <p:spPr>
          <a:xfrm>
            <a:off x="323528" y="1556792"/>
            <a:ext cx="8136904" cy="1384995"/>
          </a:xfrm>
          <a:prstGeom prst="rect">
            <a:avLst/>
          </a:prstGeom>
        </p:spPr>
        <p:txBody>
          <a:bodyPr wrap="square">
            <a:spAutoFit/>
          </a:bodyPr>
          <a:lstStyle/>
          <a:p>
            <a:r>
              <a:rPr lang="en-US" altLang="zh-CN" sz="2800" dirty="0" smtClean="0"/>
              <a:t>        </a:t>
            </a:r>
            <a:r>
              <a:rPr lang="zh-CN" altLang="zh-CN" sz="2800" dirty="0" smtClean="0"/>
              <a:t>在</a:t>
            </a:r>
            <a:r>
              <a:rPr lang="en-US" altLang="zh-CN" sz="2800" dirty="0"/>
              <a:t>1.2</a:t>
            </a:r>
            <a:r>
              <a:rPr lang="zh-CN" altLang="zh-CN" sz="2800" dirty="0"/>
              <a:t>节中已经介绍了电位的概念，利用</a:t>
            </a:r>
            <a:r>
              <a:rPr lang="en-US" altLang="zh-CN" sz="2800" dirty="0"/>
              <a:t>KCL</a:t>
            </a:r>
            <a:r>
              <a:rPr lang="zh-CN" altLang="zh-CN" sz="2800" dirty="0"/>
              <a:t>、</a:t>
            </a:r>
            <a:r>
              <a:rPr lang="en-US" altLang="zh-CN" sz="2800" dirty="0"/>
              <a:t>KVL</a:t>
            </a:r>
            <a:r>
              <a:rPr lang="zh-CN" altLang="zh-CN" sz="2800" dirty="0"/>
              <a:t>来进行电位的计算比直接利用电压电位概念来计算要方便得多</a:t>
            </a:r>
            <a:r>
              <a:rPr lang="zh-CN" altLang="zh-CN" dirty="0"/>
              <a:t>。</a:t>
            </a:r>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组合 1"/>
          <p:cNvGrpSpPr/>
          <p:nvPr/>
        </p:nvGrpSpPr>
        <p:grpSpPr>
          <a:xfrm>
            <a:off x="395536" y="2967334"/>
            <a:ext cx="7848872" cy="3473227"/>
            <a:chOff x="395536" y="2967334"/>
            <a:chExt cx="7848872" cy="3473227"/>
          </a:xfrm>
        </p:grpSpPr>
        <p:sp>
          <p:nvSpPr>
            <p:cNvPr id="7" name="矩形 6"/>
            <p:cNvSpPr/>
            <p:nvPr/>
          </p:nvSpPr>
          <p:spPr>
            <a:xfrm>
              <a:off x="395536" y="2967334"/>
              <a:ext cx="7848872" cy="1384995"/>
            </a:xfrm>
            <a:prstGeom prst="rect">
              <a:avLst/>
            </a:prstGeom>
          </p:spPr>
          <p:txBody>
            <a:bodyPr wrap="square">
              <a:spAutoFit/>
            </a:bodyPr>
            <a:lstStyle/>
            <a:p>
              <a:r>
                <a:rPr lang="zh-CN" altLang="zh-CN" sz="2800" dirty="0"/>
                <a:t>【</a:t>
              </a:r>
              <a:r>
                <a:rPr lang="zh-CN" altLang="zh-CN" sz="2800" b="1" dirty="0"/>
                <a:t>例</a:t>
              </a:r>
              <a:r>
                <a:rPr lang="en-US" altLang="zh-CN" sz="2800" b="1" dirty="0"/>
                <a:t>1.5.3</a:t>
              </a:r>
              <a:r>
                <a:rPr lang="zh-CN" altLang="zh-CN" sz="2800" dirty="0"/>
                <a:t>】</a:t>
              </a:r>
              <a:r>
                <a:rPr lang="zh-CN" altLang="zh-CN" sz="2800" dirty="0" smtClean="0"/>
                <a:t>图所</a:t>
              </a:r>
              <a:r>
                <a:rPr lang="zh-CN" altLang="zh-CN" sz="2800" dirty="0"/>
                <a:t>示电路，已知</a:t>
              </a:r>
              <a:r>
                <a:rPr lang="en-US" altLang="zh-CN" sz="2800" i="1" dirty="0"/>
                <a:t>R</a:t>
              </a:r>
              <a:r>
                <a:rPr lang="en-US" altLang="zh-CN" sz="2800" baseline="-25000" dirty="0"/>
                <a:t>1</a:t>
              </a:r>
              <a:r>
                <a:rPr lang="en-US" altLang="zh-CN" sz="2800" dirty="0"/>
                <a:t>=1Ω</a:t>
              </a:r>
              <a:r>
                <a:rPr lang="zh-CN" altLang="zh-CN" sz="2800" dirty="0"/>
                <a:t>，</a:t>
              </a:r>
              <a:r>
                <a:rPr lang="en-US" altLang="zh-CN" sz="2800" i="1" dirty="0"/>
                <a:t>R</a:t>
              </a:r>
              <a:r>
                <a:rPr lang="en-US" altLang="zh-CN" sz="2800" baseline="-25000" dirty="0"/>
                <a:t>2</a:t>
              </a:r>
              <a:r>
                <a:rPr lang="en-US" altLang="zh-CN" sz="2800" dirty="0"/>
                <a:t>=2Ω</a:t>
              </a:r>
              <a:r>
                <a:rPr lang="zh-CN" altLang="zh-CN" sz="2800" dirty="0"/>
                <a:t>，</a:t>
              </a:r>
              <a:r>
                <a:rPr lang="en-US" altLang="zh-CN" sz="2800" i="1" dirty="0"/>
                <a:t>R</a:t>
              </a:r>
              <a:r>
                <a:rPr lang="en-US" altLang="zh-CN" sz="2800" baseline="-25000" dirty="0"/>
                <a:t>3</a:t>
              </a:r>
              <a:r>
                <a:rPr lang="en-US" altLang="zh-CN" sz="2800" dirty="0"/>
                <a:t>=3Ω</a:t>
              </a:r>
              <a:r>
                <a:rPr lang="zh-CN" altLang="zh-CN" sz="2800" dirty="0"/>
                <a:t>，</a:t>
              </a:r>
              <a:r>
                <a:rPr lang="en-US" altLang="zh-CN" sz="2800" i="1" dirty="0"/>
                <a:t>U</a:t>
              </a:r>
              <a:r>
                <a:rPr lang="en-US" altLang="zh-CN" sz="2800" baseline="-25000" dirty="0"/>
                <a:t>S</a:t>
              </a:r>
              <a:r>
                <a:rPr lang="en-US" altLang="zh-CN" sz="2800" dirty="0"/>
                <a:t>=100V</a:t>
              </a:r>
              <a:r>
                <a:rPr lang="zh-CN" altLang="zh-CN" sz="2800" dirty="0"/>
                <a:t>，</a:t>
              </a:r>
              <a:r>
                <a:rPr lang="en-US" altLang="zh-CN" sz="2800" i="1" dirty="0"/>
                <a:t>I</a:t>
              </a:r>
              <a:r>
                <a:rPr lang="en-US" altLang="zh-CN" sz="2800" baseline="-25000" dirty="0"/>
                <a:t>S1</a:t>
              </a:r>
              <a:r>
                <a:rPr lang="en-US" altLang="zh-CN" sz="2800" dirty="0"/>
                <a:t>=1A</a:t>
              </a:r>
              <a:r>
                <a:rPr lang="zh-CN" altLang="zh-CN" sz="2800" dirty="0"/>
                <a:t>，</a:t>
              </a:r>
              <a:r>
                <a:rPr lang="en-US" altLang="zh-CN" sz="2800" i="1" dirty="0"/>
                <a:t>I</a:t>
              </a:r>
              <a:r>
                <a:rPr lang="en-US" altLang="zh-CN" sz="2800" baseline="-25000" dirty="0"/>
                <a:t>S2</a:t>
              </a:r>
              <a:r>
                <a:rPr lang="en-US" altLang="zh-CN" sz="2800" dirty="0"/>
                <a:t>=8A</a:t>
              </a:r>
              <a:r>
                <a:rPr lang="zh-CN" altLang="zh-CN" sz="2800" dirty="0"/>
                <a:t>，</a:t>
              </a:r>
              <a:r>
                <a:rPr lang="en-US" altLang="zh-CN" sz="2800" i="1" dirty="0"/>
                <a:t>I</a:t>
              </a:r>
              <a:r>
                <a:rPr lang="en-US" altLang="zh-CN" sz="2800" baseline="-25000" dirty="0"/>
                <a:t>2</a:t>
              </a:r>
              <a:r>
                <a:rPr lang="en-US" altLang="zh-CN" sz="2800" dirty="0"/>
                <a:t>=15A</a:t>
              </a:r>
              <a:r>
                <a:rPr lang="zh-CN" altLang="zh-CN" sz="2800" dirty="0"/>
                <a:t>，分别求</a:t>
              </a:r>
              <a:r>
                <a:rPr lang="en-US" altLang="zh-CN" sz="2800" dirty="0"/>
                <a:t>a</a:t>
              </a:r>
              <a:r>
                <a:rPr lang="zh-CN" altLang="zh-CN" sz="2800" dirty="0"/>
                <a:t>、</a:t>
              </a:r>
              <a:r>
                <a:rPr lang="en-US" altLang="zh-CN" sz="2800" dirty="0"/>
                <a:t>b</a:t>
              </a:r>
              <a:r>
                <a:rPr lang="zh-CN" altLang="zh-CN" sz="2800" dirty="0"/>
                <a:t>、</a:t>
              </a:r>
              <a:r>
                <a:rPr lang="en-US" altLang="zh-CN" sz="2800" dirty="0"/>
                <a:t>c</a:t>
              </a:r>
              <a:r>
                <a:rPr lang="zh-CN" altLang="zh-CN" sz="2800" dirty="0"/>
                <a:t>点的电位。 </a:t>
              </a:r>
              <a:endParaRPr lang="zh-CN" altLang="en-US" sz="2800" dirty="0"/>
            </a:p>
          </p:txBody>
        </p:sp>
        <p:graphicFrame>
          <p:nvGraphicFramePr>
            <p:cNvPr id="9" name="对象 8"/>
            <p:cNvGraphicFramePr>
              <a:graphicFrameLocks/>
            </p:cNvGraphicFramePr>
            <p:nvPr>
              <p:extLst>
                <p:ext uri="{D42A27DB-BD31-4B8C-83A1-F6EECF244321}">
                  <p14:modId xmlns:p14="http://schemas.microsoft.com/office/powerpoint/2010/main" xmlns="" val="1615406064"/>
                </p:ext>
              </p:extLst>
            </p:nvPr>
          </p:nvGraphicFramePr>
          <p:xfrm>
            <a:off x="1403648" y="4352329"/>
            <a:ext cx="4176464" cy="2088232"/>
          </p:xfrm>
          <a:graphic>
            <a:graphicData uri="http://schemas.openxmlformats.org/presentationml/2006/ole">
              <p:oleObj spid="_x0000_s66585" name="Visio" r:id="rId3" imgW="1212035" imgH="950706" progId="Visio.Drawing.11">
                <p:embed/>
              </p:oleObj>
            </a:graphicData>
          </a:graphic>
        </p:graphicFrame>
      </p:grpSp>
    </p:spTree>
    <p:extLst>
      <p:ext uri="{BB962C8B-B14F-4D97-AF65-F5344CB8AC3E}">
        <p14:creationId xmlns:p14="http://schemas.microsoft.com/office/powerpoint/2010/main" xmlns="" val="4164222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4F267FD9-BB6E-4937-A2CB-2D8803BBA62E}" type="datetime1">
              <a:rPr lang="zh-CN" altLang="en-US" smtClean="0">
                <a:solidFill>
                  <a:prstClr val="black">
                    <a:tint val="75000"/>
                  </a:prstClr>
                </a:solidFill>
              </a:rPr>
              <a:pPr>
                <a:defRPr/>
              </a:pPr>
              <a:t>2018/5/29</a:t>
            </a:fld>
            <a:endParaRPr lang="en-US" dirty="0">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158D813D-5EB4-4279-B09C-477A10D42AE0}" type="slidenum">
              <a:rPr lang="en-US" smtClean="0">
                <a:solidFill>
                  <a:prstClr val="black">
                    <a:tint val="75000"/>
                  </a:prstClr>
                </a:solidFill>
              </a:rPr>
              <a:pPr>
                <a:defRPr/>
              </a:pPr>
              <a:t>64</a:t>
            </a:fld>
            <a:endParaRPr lang="en-US">
              <a:solidFill>
                <a:prstClr val="black">
                  <a:tint val="75000"/>
                </a:prstClr>
              </a:solidFill>
            </a:endParaRPr>
          </a:p>
        </p:txBody>
      </p:sp>
      <p:sp>
        <p:nvSpPr>
          <p:cNvPr id="5" name="矩形 4"/>
          <p:cNvSpPr/>
          <p:nvPr/>
        </p:nvSpPr>
        <p:spPr>
          <a:xfrm>
            <a:off x="467544" y="1052736"/>
            <a:ext cx="1266693" cy="523220"/>
          </a:xfrm>
          <a:prstGeom prst="rect">
            <a:avLst/>
          </a:prstGeom>
        </p:spPr>
        <p:txBody>
          <a:bodyPr wrap="none">
            <a:spAutoFit/>
          </a:bodyPr>
          <a:lstStyle/>
          <a:p>
            <a:r>
              <a:rPr lang="zh-CN" altLang="zh-CN" sz="2800" b="1" dirty="0"/>
              <a:t>【解】</a:t>
            </a:r>
            <a:endParaRPr lang="zh-CN" altLang="en-US" sz="2800"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xmlns="" val="1594558968"/>
              </p:ext>
            </p:extLst>
          </p:nvPr>
        </p:nvGraphicFramePr>
        <p:xfrm>
          <a:off x="1907704" y="1200046"/>
          <a:ext cx="4572932" cy="500762"/>
        </p:xfrm>
        <a:graphic>
          <a:graphicData uri="http://schemas.openxmlformats.org/presentationml/2006/ole">
            <p:oleObj spid="_x0000_s67700" name="Equation" r:id="rId3" imgW="2082600" imgH="228600" progId="Equation.DSMT4">
              <p:embed/>
            </p:oleObj>
          </a:graphicData>
        </a:graphic>
      </p:graphicFrame>
      <p:sp>
        <p:nvSpPr>
          <p:cNvPr id="8" name="矩形 7"/>
          <p:cNvSpPr/>
          <p:nvPr/>
        </p:nvSpPr>
        <p:spPr>
          <a:xfrm>
            <a:off x="846430" y="1844824"/>
            <a:ext cx="1775614" cy="523220"/>
          </a:xfrm>
          <a:prstGeom prst="rect">
            <a:avLst/>
          </a:prstGeom>
        </p:spPr>
        <p:txBody>
          <a:bodyPr wrap="none">
            <a:spAutoFit/>
          </a:bodyPr>
          <a:lstStyle/>
          <a:p>
            <a:r>
              <a:rPr lang="zh-CN" altLang="zh-CN" sz="2800" dirty="0"/>
              <a:t>由</a:t>
            </a:r>
            <a:r>
              <a:rPr lang="en-US" altLang="zh-CN" sz="2800" dirty="0"/>
              <a:t>KCL</a:t>
            </a:r>
            <a:r>
              <a:rPr lang="zh-CN" altLang="zh-CN" sz="2800" dirty="0"/>
              <a:t>可得</a:t>
            </a:r>
          </a:p>
        </p:txBody>
      </p:sp>
      <p:grpSp>
        <p:nvGrpSpPr>
          <p:cNvPr id="2" name="组合 1"/>
          <p:cNvGrpSpPr/>
          <p:nvPr/>
        </p:nvGrpSpPr>
        <p:grpSpPr>
          <a:xfrm>
            <a:off x="2195736" y="2492895"/>
            <a:ext cx="6552728" cy="2859747"/>
            <a:chOff x="2195736" y="2492895"/>
            <a:chExt cx="6552728" cy="2859747"/>
          </a:xfrm>
        </p:grpSpPr>
        <p:graphicFrame>
          <p:nvGraphicFramePr>
            <p:cNvPr id="9" name="对象 8"/>
            <p:cNvGraphicFramePr>
              <a:graphicFrameLocks noChangeAspect="1"/>
            </p:cNvGraphicFramePr>
            <p:nvPr>
              <p:extLst>
                <p:ext uri="{D42A27DB-BD31-4B8C-83A1-F6EECF244321}">
                  <p14:modId xmlns:p14="http://schemas.microsoft.com/office/powerpoint/2010/main" xmlns="" val="2199648558"/>
                </p:ext>
              </p:extLst>
            </p:nvPr>
          </p:nvGraphicFramePr>
          <p:xfrm>
            <a:off x="2195736" y="2492895"/>
            <a:ext cx="3816424" cy="515539"/>
          </p:xfrm>
          <a:graphic>
            <a:graphicData uri="http://schemas.openxmlformats.org/presentationml/2006/ole">
              <p:oleObj spid="_x0000_s67701" name="Equation" r:id="rId4" imgW="1688760" imgH="228600" progId="Equation.DSMT4">
                <p:embed/>
              </p:oleObj>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xmlns="" val="1854428928"/>
                </p:ext>
              </p:extLst>
            </p:nvPr>
          </p:nvGraphicFramePr>
          <p:xfrm>
            <a:off x="2195736" y="3284984"/>
            <a:ext cx="4133961" cy="504056"/>
          </p:xfrm>
          <a:graphic>
            <a:graphicData uri="http://schemas.openxmlformats.org/presentationml/2006/ole">
              <p:oleObj spid="_x0000_s67702" name="Equation" r:id="rId5" imgW="1879560" imgH="228600" progId="Equation.DSMT4">
                <p:embed/>
              </p:oleObj>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xmlns="" val="1385184489"/>
                </p:ext>
              </p:extLst>
            </p:nvPr>
          </p:nvGraphicFramePr>
          <p:xfrm>
            <a:off x="2195736" y="4077072"/>
            <a:ext cx="6552728" cy="528327"/>
          </p:xfrm>
          <a:graphic>
            <a:graphicData uri="http://schemas.openxmlformats.org/presentationml/2006/ole">
              <p:oleObj spid="_x0000_s67703" name="Equation" r:id="rId6" imgW="2831760" imgH="228600" progId="Equation.DSMT4">
                <p:embed/>
              </p:oleObj>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xmlns="" val="2880287946"/>
                </p:ext>
              </p:extLst>
            </p:nvPr>
          </p:nvGraphicFramePr>
          <p:xfrm>
            <a:off x="2267744" y="4797152"/>
            <a:ext cx="5184576" cy="555490"/>
          </p:xfrm>
          <a:graphic>
            <a:graphicData uri="http://schemas.openxmlformats.org/presentationml/2006/ole">
              <p:oleObj spid="_x0000_s67704" name="Equation" r:id="rId7" imgW="2133600" imgH="228600" progId="Equation.DSMT4">
                <p:embed/>
              </p:oleObj>
            </a:graphicData>
          </a:graphic>
        </p:graphicFrame>
      </p:grpSp>
      <p:sp>
        <p:nvSpPr>
          <p:cNvPr id="13" name="Rectangle 7"/>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4" name="Rectangle 8"/>
          <p:cNvSpPr>
            <a:spLocks noChangeArrowheads="1"/>
          </p:cNvSpPr>
          <p:nvPr/>
        </p:nvSpPr>
        <p:spPr bwMode="auto">
          <a:xfrm>
            <a:off x="0" y="6858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5" name="Rectangle 9"/>
          <p:cNvSpPr>
            <a:spLocks noChangeArrowheads="1"/>
          </p:cNvSpPr>
          <p:nvPr/>
        </p:nvSpPr>
        <p:spPr bwMode="auto">
          <a:xfrm>
            <a:off x="0" y="9144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6670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6" name="Rectangle 10"/>
          <p:cNvSpPr>
            <a:spLocks noChangeArrowheads="1"/>
          </p:cNvSpPr>
          <p:nvPr/>
        </p:nvSpPr>
        <p:spPr bwMode="auto">
          <a:xfrm>
            <a:off x="0" y="11430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xmlns="" val="3327157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4F267FD9-BB6E-4937-A2CB-2D8803BBA62E}" type="datetime1">
              <a:rPr lang="zh-CN" altLang="en-US" smtClean="0">
                <a:solidFill>
                  <a:prstClr val="black">
                    <a:tint val="75000"/>
                  </a:prstClr>
                </a:solidFill>
              </a:rPr>
              <a:pPr>
                <a:defRPr/>
              </a:pPr>
              <a:t>2018/5/29</a:t>
            </a:fld>
            <a:endParaRPr lang="en-US" dirty="0">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158D813D-5EB4-4279-B09C-477A10D42AE0}" type="slidenum">
              <a:rPr lang="en-US" smtClean="0">
                <a:solidFill>
                  <a:prstClr val="black">
                    <a:tint val="75000"/>
                  </a:prstClr>
                </a:solidFill>
              </a:rPr>
              <a:pPr>
                <a:defRPr/>
              </a:pPr>
              <a:t>65</a:t>
            </a:fld>
            <a:endParaRPr lang="en-US">
              <a:solidFill>
                <a:prstClr val="black">
                  <a:tint val="75000"/>
                </a:prstClr>
              </a:solidFill>
            </a:endParaRP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p:cNvGraphicFramePr>
          <p:nvPr>
            <p:extLst>
              <p:ext uri="{D42A27DB-BD31-4B8C-83A1-F6EECF244321}">
                <p14:modId xmlns:p14="http://schemas.microsoft.com/office/powerpoint/2010/main" xmlns="" val="1749199873"/>
              </p:ext>
            </p:extLst>
          </p:nvPr>
        </p:nvGraphicFramePr>
        <p:xfrm>
          <a:off x="0" y="1571612"/>
          <a:ext cx="4000496" cy="4786346"/>
        </p:xfrm>
        <a:graphic>
          <a:graphicData uri="http://schemas.openxmlformats.org/presentationml/2006/ole">
            <p:oleObj spid="_x0000_s68651" name="Visio" r:id="rId3" imgW="2078005" imgH="1061919" progId="Visio.Drawing.11">
              <p:embed/>
            </p:oleObj>
          </a:graphicData>
        </a:graphic>
      </p:graphicFrame>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p:cNvGraphicFramePr>
          <p:nvPr>
            <p:extLst>
              <p:ext uri="{D42A27DB-BD31-4B8C-83A1-F6EECF244321}">
                <p14:modId xmlns:p14="http://schemas.microsoft.com/office/powerpoint/2010/main" xmlns="" val="653062827"/>
              </p:ext>
            </p:extLst>
          </p:nvPr>
        </p:nvGraphicFramePr>
        <p:xfrm>
          <a:off x="5357818" y="1285860"/>
          <a:ext cx="3786182" cy="4857784"/>
        </p:xfrm>
        <a:graphic>
          <a:graphicData uri="http://schemas.openxmlformats.org/presentationml/2006/ole">
            <p:oleObj spid="_x0000_s68652" name="Visio" r:id="rId4" imgW="2078005" imgH="1061919" progId="Visio.Drawing.11">
              <p:embed/>
            </p:oleObj>
          </a:graphicData>
        </a:graphic>
      </p:graphicFrame>
      <p:sp>
        <p:nvSpPr>
          <p:cNvPr id="9" name="矩形 8"/>
          <p:cNvSpPr/>
          <p:nvPr/>
        </p:nvSpPr>
        <p:spPr>
          <a:xfrm>
            <a:off x="467544" y="908720"/>
            <a:ext cx="3600400" cy="523220"/>
          </a:xfrm>
          <a:prstGeom prst="rect">
            <a:avLst/>
          </a:prstGeom>
        </p:spPr>
        <p:txBody>
          <a:bodyPr wrap="square">
            <a:spAutoFit/>
          </a:bodyPr>
          <a:lstStyle/>
          <a:p>
            <a:r>
              <a:rPr lang="zh-CN" altLang="zh-CN" sz="2800" b="1" dirty="0">
                <a:solidFill>
                  <a:srgbClr val="FF0000"/>
                </a:solidFill>
              </a:rPr>
              <a:t>电子电路的画法</a:t>
            </a:r>
            <a:endParaRPr lang="zh-CN" altLang="en-US" sz="2800" b="1" dirty="0">
              <a:solidFill>
                <a:srgbClr val="FF0000"/>
              </a:solidFill>
            </a:endParaRPr>
          </a:p>
        </p:txBody>
      </p:sp>
      <p:sp>
        <p:nvSpPr>
          <p:cNvPr id="10" name="右箭头 9"/>
          <p:cNvSpPr/>
          <p:nvPr/>
        </p:nvSpPr>
        <p:spPr>
          <a:xfrm>
            <a:off x="4000496" y="3857628"/>
            <a:ext cx="1728192"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形标注 11"/>
          <p:cNvSpPr/>
          <p:nvPr/>
        </p:nvSpPr>
        <p:spPr>
          <a:xfrm>
            <a:off x="3851920" y="1801272"/>
            <a:ext cx="1368152" cy="1843752"/>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dirty="0"/>
              <a:t>电源用电位把表示出来</a:t>
            </a:r>
            <a:endParaRPr lang="zh-CN" altLang="en-US" dirty="0"/>
          </a:p>
        </p:txBody>
      </p:sp>
    </p:spTree>
    <p:extLst>
      <p:ext uri="{BB962C8B-B14F-4D97-AF65-F5344CB8AC3E}">
        <p14:creationId xmlns:p14="http://schemas.microsoft.com/office/powerpoint/2010/main" xmlns="" val="3527844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7"/>
          <p:cNvSpPr>
            <a:spLocks noGrp="1"/>
          </p:cNvSpPr>
          <p:nvPr>
            <p:ph type="dt" sz="quarter" idx="10"/>
          </p:nvPr>
        </p:nvSpPr>
        <p:spPr/>
        <p:txBody>
          <a:bodyPr/>
          <a:lstStyle/>
          <a:p>
            <a:pPr>
              <a:defRPr/>
            </a:pPr>
            <a:fld id="{F9BB641D-BC6F-4650-BE4A-8FB77E64462C}" type="datetime1">
              <a:rPr lang="zh-CN" altLang="en-US">
                <a:solidFill>
                  <a:prstClr val="black">
                    <a:tint val="75000"/>
                  </a:prstClr>
                </a:solidFill>
              </a:rPr>
              <a:pPr>
                <a:defRPr/>
              </a:pPr>
              <a:t>2018/5/29</a:t>
            </a:fld>
            <a:endParaRPr lang="en-US">
              <a:solidFill>
                <a:prstClr val="black">
                  <a:tint val="75000"/>
                </a:prstClr>
              </a:solidFill>
            </a:endParaRPr>
          </a:p>
        </p:txBody>
      </p:sp>
      <p:sp>
        <p:nvSpPr>
          <p:cNvPr id="10" name="灯片编号占位符 9"/>
          <p:cNvSpPr>
            <a:spLocks noGrp="1"/>
          </p:cNvSpPr>
          <p:nvPr>
            <p:ph type="sldNum" sz="quarter" idx="12"/>
          </p:nvPr>
        </p:nvSpPr>
        <p:spPr/>
        <p:txBody>
          <a:bodyPr/>
          <a:lstStyle/>
          <a:p>
            <a:pPr>
              <a:defRPr/>
            </a:pPr>
            <a:fld id="{21662D07-4F86-42E0-9028-DCC01ADF4D19}" type="slidenum">
              <a:rPr lang="en-US">
                <a:solidFill>
                  <a:prstClr val="black">
                    <a:tint val="75000"/>
                  </a:prstClr>
                </a:solidFill>
              </a:rPr>
              <a:pPr>
                <a:defRPr/>
              </a:pPr>
              <a:t>7</a:t>
            </a:fld>
            <a:endParaRPr lang="en-US">
              <a:solidFill>
                <a:prstClr val="black">
                  <a:tint val="75000"/>
                </a:prstClr>
              </a:solidFill>
            </a:endParaRPr>
          </a:p>
        </p:txBody>
      </p:sp>
      <p:sp>
        <p:nvSpPr>
          <p:cNvPr id="11" name="TextBox 10"/>
          <p:cNvSpPr txBox="1"/>
          <p:nvPr/>
        </p:nvSpPr>
        <p:spPr>
          <a:xfrm>
            <a:off x="1187624" y="1484784"/>
            <a:ext cx="2709396" cy="523220"/>
          </a:xfrm>
          <a:prstGeom prst="rect">
            <a:avLst/>
          </a:prstGeom>
          <a:noFill/>
        </p:spPr>
        <p:txBody>
          <a:bodyPr wrap="none" rtlCol="0">
            <a:spAutoFit/>
          </a:bodyPr>
          <a:lstStyle/>
          <a:p>
            <a:r>
              <a:rPr kumimoji="1" lang="zh-CN" altLang="en-US" sz="2800" b="1" dirty="0" smtClean="0">
                <a:solidFill>
                  <a:prstClr val="black"/>
                </a:solidFill>
                <a:latin typeface="Times New Roman" pitchFamily="18" charset="0"/>
              </a:rPr>
              <a:t>例：日光灯模型</a:t>
            </a:r>
            <a:endParaRPr lang="zh-CN" altLang="en-US" dirty="0"/>
          </a:p>
        </p:txBody>
      </p:sp>
      <p:pic>
        <p:nvPicPr>
          <p:cNvPr id="59" name="图片 58"/>
          <p:cNvPicPr/>
          <p:nvPr/>
        </p:nvPicPr>
        <p:blipFill>
          <a:blip r:embed="rId3"/>
          <a:srcRect t="3977" r="39432" b="26404"/>
          <a:stretch>
            <a:fillRect/>
          </a:stretch>
        </p:blipFill>
        <p:spPr>
          <a:xfrm>
            <a:off x="1659495" y="2276872"/>
            <a:ext cx="3314532" cy="2736304"/>
          </a:xfrm>
          <a:prstGeom prst="rect">
            <a:avLst/>
          </a:prstGeom>
          <a:noFill/>
          <a:ln w="9525">
            <a:noFill/>
          </a:ln>
        </p:spPr>
      </p:pic>
      <p:pic>
        <p:nvPicPr>
          <p:cNvPr id="60" name="图片 59"/>
          <p:cNvPicPr/>
          <p:nvPr/>
        </p:nvPicPr>
        <p:blipFill>
          <a:blip r:embed="rId4"/>
          <a:srcRect l="3191" t="6704" r="12861" b="16646"/>
          <a:stretch>
            <a:fillRect/>
          </a:stretch>
        </p:blipFill>
        <p:spPr>
          <a:xfrm>
            <a:off x="5436096" y="2204864"/>
            <a:ext cx="2664296" cy="2736304"/>
          </a:xfrm>
          <a:prstGeom prst="rect">
            <a:avLst/>
          </a:prstGeom>
          <a:noFill/>
          <a:ln w="9525">
            <a:noFill/>
          </a:ln>
        </p:spPr>
      </p:pic>
      <p:sp>
        <p:nvSpPr>
          <p:cNvPr id="13" name="TextBox 12"/>
          <p:cNvSpPr txBox="1"/>
          <p:nvPr/>
        </p:nvSpPr>
        <p:spPr>
          <a:xfrm>
            <a:off x="2267744" y="5373216"/>
            <a:ext cx="1680268" cy="369332"/>
          </a:xfrm>
          <a:prstGeom prst="rect">
            <a:avLst/>
          </a:prstGeom>
          <a:noFill/>
        </p:spPr>
        <p:txBody>
          <a:bodyPr wrap="none" rtlCol="0">
            <a:spAutoFit/>
          </a:bodyPr>
          <a:lstStyle/>
          <a:p>
            <a:r>
              <a:rPr lang="zh-CN" altLang="en-US" dirty="0" smtClean="0"/>
              <a:t>（</a:t>
            </a:r>
            <a:r>
              <a:rPr lang="en-US" altLang="zh-CN" dirty="0" smtClean="0"/>
              <a:t>a</a:t>
            </a:r>
            <a:r>
              <a:rPr lang="zh-CN" altLang="en-US" dirty="0" smtClean="0"/>
              <a:t>）实际模型</a:t>
            </a:r>
            <a:endParaRPr lang="zh-CN" altLang="en-US" dirty="0"/>
          </a:p>
        </p:txBody>
      </p:sp>
      <p:sp>
        <p:nvSpPr>
          <p:cNvPr id="14" name="TextBox 13"/>
          <p:cNvSpPr txBox="1"/>
          <p:nvPr/>
        </p:nvSpPr>
        <p:spPr>
          <a:xfrm>
            <a:off x="5796136" y="5373216"/>
            <a:ext cx="1691489" cy="369332"/>
          </a:xfrm>
          <a:prstGeom prst="rect">
            <a:avLst/>
          </a:prstGeom>
          <a:noFill/>
        </p:spPr>
        <p:txBody>
          <a:bodyPr wrap="none" rtlCol="0">
            <a:spAutoFit/>
          </a:bodyPr>
          <a:lstStyle/>
          <a:p>
            <a:r>
              <a:rPr lang="zh-CN" altLang="en-US" dirty="0" smtClean="0"/>
              <a:t>（</a:t>
            </a:r>
            <a:r>
              <a:rPr lang="en-US" altLang="zh-CN" dirty="0" smtClean="0"/>
              <a:t>b</a:t>
            </a:r>
            <a:r>
              <a:rPr lang="zh-CN" altLang="en-US" dirty="0" smtClean="0"/>
              <a:t>）电路模型</a:t>
            </a:r>
            <a:endParaRPr lang="zh-CN" altLang="en-US" dirty="0"/>
          </a:p>
        </p:txBody>
      </p:sp>
    </p:spTree>
    <p:extLst>
      <p:ext uri="{BB962C8B-B14F-4D97-AF65-F5344CB8AC3E}">
        <p14:creationId xmlns:p14="http://schemas.microsoft.com/office/powerpoint/2010/main" xmlns="" val="2102745553"/>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7"/>
          <p:cNvSpPr>
            <a:spLocks noGrp="1"/>
          </p:cNvSpPr>
          <p:nvPr>
            <p:ph type="dt" sz="quarter" idx="10"/>
          </p:nvPr>
        </p:nvSpPr>
        <p:spPr/>
        <p:txBody>
          <a:bodyPr/>
          <a:lstStyle/>
          <a:p>
            <a:pPr>
              <a:defRPr/>
            </a:pPr>
            <a:fld id="{F9BB641D-BC6F-4650-BE4A-8FB77E64462C}" type="datetime1">
              <a:rPr lang="zh-CN" altLang="en-US">
                <a:solidFill>
                  <a:prstClr val="black">
                    <a:tint val="75000"/>
                  </a:prstClr>
                </a:solidFill>
              </a:rPr>
              <a:pPr>
                <a:defRPr/>
              </a:pPr>
              <a:t>2018/5/29</a:t>
            </a:fld>
            <a:endParaRPr lang="en-US">
              <a:solidFill>
                <a:prstClr val="black">
                  <a:tint val="75000"/>
                </a:prstClr>
              </a:solidFill>
            </a:endParaRPr>
          </a:p>
        </p:txBody>
      </p:sp>
      <p:sp>
        <p:nvSpPr>
          <p:cNvPr id="10" name="灯片编号占位符 9"/>
          <p:cNvSpPr>
            <a:spLocks noGrp="1"/>
          </p:cNvSpPr>
          <p:nvPr>
            <p:ph type="sldNum" sz="quarter" idx="12"/>
          </p:nvPr>
        </p:nvSpPr>
        <p:spPr/>
        <p:txBody>
          <a:bodyPr/>
          <a:lstStyle/>
          <a:p>
            <a:pPr>
              <a:defRPr/>
            </a:pPr>
            <a:fld id="{21662D07-4F86-42E0-9028-DCC01ADF4D19}" type="slidenum">
              <a:rPr lang="en-US">
                <a:solidFill>
                  <a:prstClr val="black">
                    <a:tint val="75000"/>
                  </a:prstClr>
                </a:solidFill>
              </a:rPr>
              <a:pPr>
                <a:defRPr/>
              </a:pPr>
              <a:t>8</a:t>
            </a:fld>
            <a:endParaRPr lang="en-US">
              <a:solidFill>
                <a:prstClr val="black">
                  <a:tint val="75000"/>
                </a:prstClr>
              </a:solidFill>
            </a:endParaRPr>
          </a:p>
        </p:txBody>
      </p:sp>
      <p:grpSp>
        <p:nvGrpSpPr>
          <p:cNvPr id="2" name="组合 1"/>
          <p:cNvGrpSpPr/>
          <p:nvPr/>
        </p:nvGrpSpPr>
        <p:grpSpPr>
          <a:xfrm>
            <a:off x="0" y="836712"/>
            <a:ext cx="9144000" cy="1296719"/>
            <a:chOff x="0" y="836712"/>
            <a:chExt cx="9144000" cy="1296719"/>
          </a:xfrm>
        </p:grpSpPr>
        <p:sp>
          <p:nvSpPr>
            <p:cNvPr id="56" name="Rectangle 16"/>
            <p:cNvSpPr>
              <a:spLocks noChangeArrowheads="1"/>
            </p:cNvSpPr>
            <p:nvPr/>
          </p:nvSpPr>
          <p:spPr bwMode="gray">
            <a:xfrm>
              <a:off x="0" y="836712"/>
              <a:ext cx="9144000" cy="576064"/>
            </a:xfrm>
            <a:prstGeom prst="rect">
              <a:avLst/>
            </a:prstGeom>
            <a:gradFill rotWithShape="1">
              <a:gsLst>
                <a:gs pos="0">
                  <a:schemeClr val="tx2">
                    <a:lumMod val="60000"/>
                    <a:lumOff val="40000"/>
                  </a:schemeClr>
                </a:gs>
                <a:gs pos="100000">
                  <a:srgbClr val="FFC000"/>
                </a:gs>
              </a:gsLst>
              <a:lin ang="0" scaled="1"/>
            </a:gradFill>
            <a:ln w="9525">
              <a:noFill/>
              <a:miter lim="800000"/>
              <a:headEnd/>
              <a:tailEnd/>
            </a:ln>
            <a:effectLst/>
          </p:spPr>
          <p:txBody>
            <a:bodyPr wrap="none" anchor="ctr"/>
            <a:lstStyle/>
            <a:p>
              <a:pPr algn="ctr" fontAlgn="base">
                <a:spcBef>
                  <a:spcPct val="0"/>
                </a:spcBef>
                <a:spcAft>
                  <a:spcPct val="0"/>
                </a:spcAft>
                <a:defRPr/>
              </a:pPr>
              <a:r>
                <a:rPr lang="en-US" altLang="zh-CN" sz="4000" b="1" dirty="0" smtClean="0">
                  <a:solidFill>
                    <a:srgbClr val="FF0000"/>
                  </a:solidFill>
                  <a:effectLst>
                    <a:outerShdw blurRad="38100" dist="38100" dir="2700000" algn="tl">
                      <a:srgbClr val="C0C0C0"/>
                    </a:outerShdw>
                  </a:effectLst>
                  <a:latin typeface="Times New Roman" panose="02020603050405020304" pitchFamily="18" charset="0"/>
                  <a:ea typeface="华文新魏" pitchFamily="2" charset="-122"/>
                  <a:cs typeface="Times New Roman" panose="02020603050405020304" pitchFamily="18" charset="0"/>
                </a:rPr>
                <a:t>1.2</a:t>
              </a:r>
              <a:r>
                <a:rPr lang="zh-CN" altLang="en-US" sz="4000" b="1" dirty="0">
                  <a:solidFill>
                    <a:srgbClr val="FF0000"/>
                  </a:solidFill>
                  <a:effectLst>
                    <a:outerShdw blurRad="38100" dist="38100" dir="2700000" algn="tl">
                      <a:srgbClr val="C0C0C0"/>
                    </a:outerShdw>
                  </a:effectLst>
                  <a:latin typeface="Times New Roman" panose="02020603050405020304" pitchFamily="18" charset="0"/>
                  <a:ea typeface="华文新魏" pitchFamily="2" charset="-122"/>
                  <a:cs typeface="Times New Roman" panose="02020603050405020304" pitchFamily="18" charset="0"/>
                </a:rPr>
                <a:t>物理量及其参考方向</a:t>
              </a:r>
              <a:endParaRPr kumimoji="1" lang="zh-CN" altLang="en-US" sz="4000" b="1" dirty="0">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endParaRPr>
            </a:p>
          </p:txBody>
        </p:sp>
        <p:sp>
          <p:nvSpPr>
            <p:cNvPr id="57" name="Text Box 2"/>
            <p:cNvSpPr txBox="1">
              <a:spLocks noChangeArrowheads="1"/>
            </p:cNvSpPr>
            <p:nvPr/>
          </p:nvSpPr>
          <p:spPr bwMode="auto">
            <a:xfrm>
              <a:off x="107504" y="1548656"/>
              <a:ext cx="5112568" cy="584775"/>
            </a:xfrm>
            <a:prstGeom prst="rect">
              <a:avLst/>
            </a:prstGeom>
            <a:noFill/>
            <a:ln w="9525">
              <a:noFill/>
              <a:miter lim="800000"/>
              <a:headEnd/>
              <a:tailEnd/>
            </a:ln>
            <a:effectLst/>
          </p:spPr>
          <p:txBody>
            <a:bodyPr wrap="square">
              <a:spAutoFit/>
            </a:bodyPr>
            <a:lstStyle/>
            <a:p>
              <a:pPr algn="ctr" fontAlgn="base">
                <a:spcBef>
                  <a:spcPct val="0"/>
                </a:spcBef>
                <a:spcAft>
                  <a:spcPct val="0"/>
                </a:spcAft>
                <a:defRPr/>
              </a:pPr>
              <a:r>
                <a:rPr kumimoji="1" lang="en-US" altLang="zh-CN" sz="3200" b="1" dirty="0" smtClean="0">
                  <a:solidFill>
                    <a:srgbClr val="000099"/>
                  </a:solidFill>
                  <a:effectLst>
                    <a:outerShdw blurRad="38100" dist="38100" dir="2700000" algn="tl">
                      <a:srgbClr val="C0C0C0"/>
                    </a:outerShdw>
                  </a:effectLst>
                  <a:latin typeface="Times New Roman" pitchFamily="18" charset="0"/>
                </a:rPr>
                <a:t>1.2.1</a:t>
              </a:r>
              <a:r>
                <a:rPr kumimoji="1" lang="zh-CN" altLang="en-US" sz="3200" b="1" dirty="0">
                  <a:solidFill>
                    <a:srgbClr val="000099"/>
                  </a:solidFill>
                  <a:effectLst>
                    <a:outerShdw blurRad="38100" dist="38100" dir="2700000" algn="tl">
                      <a:srgbClr val="C0C0C0"/>
                    </a:outerShdw>
                  </a:effectLst>
                  <a:latin typeface="Times New Roman" pitchFamily="18" charset="0"/>
                </a:rPr>
                <a:t>电流及其参考方向</a:t>
              </a:r>
            </a:p>
          </p:txBody>
        </p:sp>
      </p:grpSp>
      <p:sp>
        <p:nvSpPr>
          <p:cNvPr id="9"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TextBox 14"/>
          <p:cNvSpPr txBox="1"/>
          <p:nvPr/>
        </p:nvSpPr>
        <p:spPr>
          <a:xfrm>
            <a:off x="899591" y="4149080"/>
            <a:ext cx="7825605" cy="2246769"/>
          </a:xfrm>
          <a:prstGeom prst="rect">
            <a:avLst/>
          </a:prstGeom>
          <a:noFill/>
        </p:spPr>
        <p:txBody>
          <a:bodyPr wrap="square" rtlCol="0">
            <a:spAutoFit/>
          </a:bodyPr>
          <a:lstStyle/>
          <a:p>
            <a:r>
              <a:rPr lang="zh-CN" altLang="en-US" dirty="0" smtClean="0"/>
              <a:t>        </a:t>
            </a:r>
            <a:r>
              <a:rPr lang="zh-CN" altLang="en-US" sz="2800" dirty="0" smtClean="0"/>
              <a:t>在</a:t>
            </a:r>
            <a:r>
              <a:rPr lang="en-US" altLang="zh-CN" sz="2800" dirty="0"/>
              <a:t>SI(</a:t>
            </a:r>
            <a:r>
              <a:rPr lang="zh-CN" altLang="en-US" sz="2800" dirty="0"/>
              <a:t>国际单位制</a:t>
            </a:r>
            <a:r>
              <a:rPr lang="en-US" altLang="zh-CN" sz="2800" dirty="0"/>
              <a:t>)</a:t>
            </a:r>
            <a:r>
              <a:rPr lang="zh-CN" altLang="en-US" sz="2800" dirty="0"/>
              <a:t>中，电流的单位为安培，简称安，符号为</a:t>
            </a:r>
            <a:r>
              <a:rPr lang="en-US" altLang="zh-CN" sz="2800" dirty="0"/>
              <a:t>A</a:t>
            </a:r>
            <a:r>
              <a:rPr lang="zh-CN" altLang="en-US" sz="2800" dirty="0"/>
              <a:t>。常用的有千安</a:t>
            </a:r>
            <a:r>
              <a:rPr lang="en-US" altLang="zh-CN" sz="2800" dirty="0"/>
              <a:t>(kA)</a:t>
            </a:r>
            <a:r>
              <a:rPr lang="zh-CN" altLang="en-US" sz="2800" dirty="0"/>
              <a:t>，毫安</a:t>
            </a:r>
            <a:r>
              <a:rPr lang="en-US" altLang="zh-CN" sz="2800" dirty="0"/>
              <a:t>(mA)</a:t>
            </a:r>
            <a:r>
              <a:rPr lang="zh-CN" altLang="en-US" sz="2800" dirty="0"/>
              <a:t>，微安</a:t>
            </a:r>
            <a:r>
              <a:rPr lang="en-US" altLang="zh-CN" sz="2800" dirty="0" smtClean="0"/>
              <a:t>(</a:t>
            </a:r>
            <a:r>
              <a:rPr lang="en-US" sz="2800" dirty="0" smtClean="0">
                <a:sym typeface="Symbol"/>
              </a:rPr>
              <a:t></a:t>
            </a:r>
            <a:r>
              <a:rPr lang="en-US" altLang="zh-CN" sz="2800" dirty="0" smtClean="0"/>
              <a:t> </a:t>
            </a:r>
            <a:r>
              <a:rPr lang="en-US" altLang="zh-CN" sz="2800" dirty="0"/>
              <a:t>A)</a:t>
            </a:r>
            <a:r>
              <a:rPr lang="zh-CN" altLang="en-US" sz="2800" dirty="0"/>
              <a:t>等</a:t>
            </a:r>
            <a:r>
              <a:rPr lang="zh-CN" altLang="en-US" sz="2800" dirty="0" smtClean="0"/>
              <a:t>。他们的之间的进制是</a:t>
            </a:r>
            <a:r>
              <a:rPr lang="en-US" altLang="zh-CN" sz="2800" dirty="0" smtClean="0"/>
              <a:t>10</a:t>
            </a:r>
            <a:r>
              <a:rPr lang="zh-CN" altLang="en-US" sz="2800" dirty="0" smtClean="0"/>
              <a:t>的三次方</a:t>
            </a:r>
            <a:endParaRPr lang="zh-CN" altLang="en-US" sz="2800" dirty="0"/>
          </a:p>
          <a:p>
            <a:r>
              <a:rPr lang="zh-CN" altLang="en-US" sz="2800" dirty="0"/>
              <a:t>  </a:t>
            </a:r>
            <a:r>
              <a:rPr lang="zh-CN" altLang="en-US" sz="2800" dirty="0" smtClean="0"/>
              <a:t>式中，</a:t>
            </a:r>
            <a:r>
              <a:rPr lang="en-US" altLang="zh-CN" sz="2800" dirty="0"/>
              <a:t>t</a:t>
            </a:r>
            <a:r>
              <a:rPr lang="zh-CN" altLang="en-US" sz="2800" dirty="0"/>
              <a:t>的单位是秒</a:t>
            </a:r>
            <a:r>
              <a:rPr lang="en-US" altLang="zh-CN" sz="2800" dirty="0"/>
              <a:t>(s)</a:t>
            </a:r>
            <a:r>
              <a:rPr lang="zh-CN" altLang="en-US" sz="2800" dirty="0"/>
              <a:t>，电荷量</a:t>
            </a:r>
            <a:r>
              <a:rPr lang="en-US" altLang="zh-CN" sz="2800" dirty="0"/>
              <a:t>q</a:t>
            </a:r>
            <a:r>
              <a:rPr lang="zh-CN" altLang="en-US" sz="2800" dirty="0"/>
              <a:t>的单位为库</a:t>
            </a:r>
            <a:r>
              <a:rPr lang="en-US" altLang="zh-CN" sz="2800" dirty="0"/>
              <a:t>(c)</a:t>
            </a:r>
            <a:r>
              <a:rPr lang="zh-CN" altLang="en-US" sz="2800" dirty="0"/>
              <a:t>，</a:t>
            </a:r>
            <a:r>
              <a:rPr lang="en-US" altLang="zh-CN" sz="2800" dirty="0"/>
              <a:t>1C=1As</a:t>
            </a:r>
            <a:r>
              <a:rPr lang="zh-CN" altLang="en-US" sz="2800" dirty="0"/>
              <a:t>。</a:t>
            </a:r>
          </a:p>
        </p:txBody>
      </p:sp>
      <p:grpSp>
        <p:nvGrpSpPr>
          <p:cNvPr id="3" name="组合 2"/>
          <p:cNvGrpSpPr/>
          <p:nvPr/>
        </p:nvGrpSpPr>
        <p:grpSpPr>
          <a:xfrm>
            <a:off x="348654" y="2033588"/>
            <a:ext cx="8376542" cy="2010980"/>
            <a:chOff x="348654" y="2033588"/>
            <a:chExt cx="8376542" cy="2010980"/>
          </a:xfrm>
        </p:grpSpPr>
        <p:sp>
          <p:nvSpPr>
            <p:cNvPr id="58" name="Text Box 18"/>
            <p:cNvSpPr txBox="1">
              <a:spLocks noChangeArrowheads="1"/>
            </p:cNvSpPr>
            <p:nvPr/>
          </p:nvSpPr>
          <p:spPr bwMode="auto">
            <a:xfrm>
              <a:off x="348654" y="2557463"/>
              <a:ext cx="8376542" cy="13849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fontAlgn="base" hangingPunct="1">
                <a:spcBef>
                  <a:spcPct val="0"/>
                </a:spcBef>
                <a:spcAft>
                  <a:spcPct val="0"/>
                </a:spcAft>
                <a:buFontTx/>
                <a:buNone/>
              </a:pPr>
              <a:r>
                <a:rPr kumimoji="1" lang="zh-CN" altLang="en-US" sz="2800" b="1" dirty="0" smtClean="0">
                  <a:solidFill>
                    <a:prstClr val="black"/>
                  </a:solidFill>
                  <a:latin typeface="Times New Roman" pitchFamily="18" charset="0"/>
                </a:rPr>
                <a:t>     电流</a:t>
              </a:r>
              <a:r>
                <a:rPr kumimoji="1" lang="zh-CN" altLang="en-US" sz="2800" b="1" dirty="0">
                  <a:solidFill>
                    <a:prstClr val="black"/>
                  </a:solidFill>
                  <a:latin typeface="Times New Roman" pitchFamily="18" charset="0"/>
                </a:rPr>
                <a:t>的大小等于单位时间内通过某一导体横截面的电荷数</a:t>
              </a:r>
              <a:r>
                <a:rPr kumimoji="1" lang="zh-CN" altLang="en-US" sz="2800" b="1" dirty="0" smtClean="0">
                  <a:solidFill>
                    <a:prstClr val="black"/>
                  </a:solidFill>
                  <a:latin typeface="Times New Roman" pitchFamily="18" charset="0"/>
                </a:rPr>
                <a:t>：</a:t>
              </a:r>
              <a:endParaRPr kumimoji="1" lang="en-US" altLang="zh-CN" sz="2800" b="1" dirty="0" smtClean="0">
                <a:solidFill>
                  <a:prstClr val="black"/>
                </a:solidFill>
                <a:latin typeface="Times New Roman" pitchFamily="18" charset="0"/>
              </a:endParaRPr>
            </a:p>
            <a:p>
              <a:pPr eaLnBrk="1" fontAlgn="base" hangingPunct="1">
                <a:spcBef>
                  <a:spcPct val="0"/>
                </a:spcBef>
                <a:spcAft>
                  <a:spcPct val="0"/>
                </a:spcAft>
                <a:buFontTx/>
                <a:buNone/>
              </a:pPr>
              <a:r>
                <a:rPr kumimoji="1" lang="en-US" altLang="zh-CN" sz="2800" b="1" dirty="0" smtClean="0">
                  <a:solidFill>
                    <a:prstClr val="black"/>
                  </a:solidFill>
                  <a:latin typeface="Times New Roman" pitchFamily="18" charset="0"/>
                </a:rPr>
                <a:t>                    </a:t>
              </a:r>
              <a:endParaRPr kumimoji="1" lang="zh-CN" altLang="en-US" sz="2800" b="1" dirty="0" smtClean="0">
                <a:solidFill>
                  <a:prstClr val="black"/>
                </a:solidFill>
                <a:latin typeface="Times New Roman" pitchFamily="18" charset="0"/>
              </a:endParaRPr>
            </a:p>
          </p:txBody>
        </p:sp>
        <p:graphicFrame>
          <p:nvGraphicFramePr>
            <p:cNvPr id="13" name="对象 12"/>
            <p:cNvGraphicFramePr>
              <a:graphicFrameLocks noChangeAspect="1"/>
            </p:cNvGraphicFramePr>
            <p:nvPr>
              <p:extLst>
                <p:ext uri="{D42A27DB-BD31-4B8C-83A1-F6EECF244321}">
                  <p14:modId xmlns:p14="http://schemas.microsoft.com/office/powerpoint/2010/main" xmlns="" val="3993115360"/>
                </p:ext>
              </p:extLst>
            </p:nvPr>
          </p:nvGraphicFramePr>
          <p:xfrm>
            <a:off x="2650299" y="3212976"/>
            <a:ext cx="2857805" cy="831592"/>
          </p:xfrm>
          <a:graphic>
            <a:graphicData uri="http://schemas.openxmlformats.org/presentationml/2006/ole">
              <p:oleObj spid="_x0000_s7245" name="Equation" r:id="rId4" imgW="1079280" imgH="419040" progId="Equation.DSMT4">
                <p:embed/>
              </p:oleObj>
            </a:graphicData>
          </a:graphic>
        </p:graphicFrame>
        <p:sp>
          <p:nvSpPr>
            <p:cNvPr id="69" name="Rectangle 3"/>
            <p:cNvSpPr>
              <a:spLocks noChangeArrowheads="1"/>
            </p:cNvSpPr>
            <p:nvPr/>
          </p:nvSpPr>
          <p:spPr bwMode="auto">
            <a:xfrm>
              <a:off x="609600" y="2033588"/>
              <a:ext cx="1175322" cy="523220"/>
            </a:xfrm>
            <a:prstGeom prst="rect">
              <a:avLst/>
            </a:prstGeom>
            <a:noFill/>
            <a:ln w="9525">
              <a:noFill/>
              <a:miter lim="800000"/>
              <a:headEnd/>
              <a:tailEnd/>
            </a:ln>
            <a:effectLst/>
          </p:spPr>
          <p:txBody>
            <a:bodyPr wrap="none">
              <a:spAutoFit/>
            </a:bodyPr>
            <a:lstStyle/>
            <a:p>
              <a:pPr fontAlgn="base">
                <a:spcBef>
                  <a:spcPct val="0"/>
                </a:spcBef>
                <a:spcAft>
                  <a:spcPct val="0"/>
                </a:spcAft>
                <a:defRPr/>
              </a:pPr>
              <a:r>
                <a:rPr kumimoji="1" lang="en-US" altLang="zh-CN" sz="2800" b="1" dirty="0">
                  <a:solidFill>
                    <a:srgbClr val="CC0000"/>
                  </a:solidFill>
                  <a:effectLst>
                    <a:outerShdw blurRad="38100" dist="38100" dir="2700000" algn="tl">
                      <a:srgbClr val="C0C0C0"/>
                    </a:outerShdw>
                  </a:effectLst>
                  <a:latin typeface="Times New Roman" pitchFamily="18" charset="0"/>
                </a:rPr>
                <a:t>1</a:t>
              </a:r>
              <a:r>
                <a:rPr kumimoji="1" lang="en-US" altLang="zh-CN" sz="2800" b="1" dirty="0" smtClean="0">
                  <a:solidFill>
                    <a:srgbClr val="CC0000"/>
                  </a:solidFill>
                  <a:effectLst>
                    <a:outerShdw blurRad="38100" dist="38100" dir="2700000" algn="tl">
                      <a:srgbClr val="C0C0C0"/>
                    </a:outerShdw>
                  </a:effectLst>
                  <a:latin typeface="Times New Roman" pitchFamily="18" charset="0"/>
                </a:rPr>
                <a:t>.</a:t>
              </a:r>
              <a:r>
                <a:rPr kumimoji="1" lang="zh-CN" altLang="en-US" sz="2800" b="1" dirty="0" smtClean="0">
                  <a:solidFill>
                    <a:srgbClr val="CC0000"/>
                  </a:solidFill>
                  <a:effectLst>
                    <a:outerShdw blurRad="38100" dist="38100" dir="2700000" algn="tl">
                      <a:srgbClr val="C0C0C0"/>
                    </a:outerShdw>
                  </a:effectLst>
                  <a:latin typeface="Times New Roman" pitchFamily="18" charset="0"/>
                </a:rPr>
                <a:t>电流</a:t>
              </a:r>
              <a:endParaRPr kumimoji="1" lang="zh-CN" altLang="en-US" sz="2800" b="1" dirty="0">
                <a:solidFill>
                  <a:srgbClr val="CC0000"/>
                </a:solidFill>
                <a:effectLst>
                  <a:outerShdw blurRad="38100" dist="38100" dir="2700000" algn="tl">
                    <a:srgbClr val="C0C0C0"/>
                  </a:outerShdw>
                </a:effectLst>
                <a:latin typeface="Times New Roman" pitchFamily="18" charset="0"/>
              </a:endParaRPr>
            </a:p>
          </p:txBody>
        </p:sp>
      </p:grpSp>
    </p:spTree>
    <p:extLst>
      <p:ext uri="{BB962C8B-B14F-4D97-AF65-F5344CB8AC3E}">
        <p14:creationId xmlns:p14="http://schemas.microsoft.com/office/powerpoint/2010/main" xmlns="" val="21027455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4F267FD9-BB6E-4937-A2CB-2D8803BBA62E}" type="datetime1">
              <a:rPr lang="zh-CN" altLang="en-US" smtClean="0">
                <a:solidFill>
                  <a:prstClr val="black">
                    <a:tint val="75000"/>
                  </a:prstClr>
                </a:solidFill>
              </a:rPr>
              <a:pPr>
                <a:defRPr/>
              </a:pPr>
              <a:t>2018/5/29</a:t>
            </a:fld>
            <a:endParaRPr lang="en-US" dirty="0">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158D813D-5EB4-4279-B09C-477A10D42AE0}" type="slidenum">
              <a:rPr lang="en-US" smtClean="0">
                <a:solidFill>
                  <a:prstClr val="black">
                    <a:tint val="75000"/>
                  </a:prstClr>
                </a:solidFill>
              </a:rPr>
              <a:pPr>
                <a:defRPr/>
              </a:pPr>
              <a:t>9</a:t>
            </a:fld>
            <a:endParaRPr lang="en-US">
              <a:solidFill>
                <a:prstClr val="black">
                  <a:tint val="75000"/>
                </a:prstClr>
              </a:solidFill>
            </a:endParaRPr>
          </a:p>
        </p:txBody>
      </p:sp>
      <p:sp>
        <p:nvSpPr>
          <p:cNvPr id="5" name="Rectangle 3"/>
          <p:cNvSpPr>
            <a:spLocks noChangeArrowheads="1"/>
          </p:cNvSpPr>
          <p:nvPr/>
        </p:nvSpPr>
        <p:spPr bwMode="auto">
          <a:xfrm>
            <a:off x="395536" y="980728"/>
            <a:ext cx="2257349" cy="523220"/>
          </a:xfrm>
          <a:prstGeom prst="rect">
            <a:avLst/>
          </a:prstGeom>
          <a:noFill/>
          <a:ln w="9525">
            <a:noFill/>
            <a:miter lim="800000"/>
            <a:headEnd/>
            <a:tailEnd/>
          </a:ln>
          <a:effectLst/>
        </p:spPr>
        <p:txBody>
          <a:bodyPr wrap="none">
            <a:spAutoFit/>
          </a:bodyPr>
          <a:lstStyle/>
          <a:p>
            <a:pPr fontAlgn="base">
              <a:spcBef>
                <a:spcPct val="0"/>
              </a:spcBef>
              <a:spcAft>
                <a:spcPct val="0"/>
              </a:spcAft>
              <a:defRPr/>
            </a:pPr>
            <a:r>
              <a:rPr kumimoji="1" lang="en-US" altLang="zh-CN" sz="2800" b="1" dirty="0" smtClean="0">
                <a:solidFill>
                  <a:srgbClr val="CC0000"/>
                </a:solidFill>
                <a:effectLst>
                  <a:outerShdw blurRad="38100" dist="38100" dir="2700000" algn="tl">
                    <a:srgbClr val="C0C0C0"/>
                  </a:outerShdw>
                </a:effectLst>
                <a:latin typeface="Times New Roman" pitchFamily="18" charset="0"/>
              </a:rPr>
              <a:t>2.</a:t>
            </a:r>
            <a:r>
              <a:rPr kumimoji="1" lang="zh-CN" altLang="en-US" sz="2800" b="1" dirty="0" smtClean="0">
                <a:solidFill>
                  <a:srgbClr val="CC0000"/>
                </a:solidFill>
                <a:effectLst>
                  <a:outerShdw blurRad="38100" dist="38100" dir="2700000" algn="tl">
                    <a:srgbClr val="C0C0C0"/>
                  </a:outerShdw>
                </a:effectLst>
                <a:latin typeface="Times New Roman" pitchFamily="18" charset="0"/>
              </a:rPr>
              <a:t>电流的方向</a:t>
            </a:r>
            <a:endParaRPr kumimoji="1" lang="zh-CN" altLang="en-US" sz="2800" b="1" dirty="0">
              <a:solidFill>
                <a:srgbClr val="CC0000"/>
              </a:solidFill>
              <a:effectLst>
                <a:outerShdw blurRad="38100" dist="38100" dir="2700000" algn="tl">
                  <a:srgbClr val="C0C0C0"/>
                </a:outerShdw>
              </a:effectLst>
              <a:latin typeface="Times New Roman" pitchFamily="18" charset="0"/>
            </a:endParaRPr>
          </a:p>
        </p:txBody>
      </p:sp>
      <p:sp>
        <p:nvSpPr>
          <p:cNvPr id="6" name="矩形 5"/>
          <p:cNvSpPr/>
          <p:nvPr/>
        </p:nvSpPr>
        <p:spPr>
          <a:xfrm>
            <a:off x="395536" y="2420888"/>
            <a:ext cx="7920880" cy="2246769"/>
          </a:xfrm>
          <a:prstGeom prst="rect">
            <a:avLst/>
          </a:prstGeom>
        </p:spPr>
        <p:txBody>
          <a:bodyPr wrap="square">
            <a:spAutoFit/>
          </a:bodyPr>
          <a:lstStyle/>
          <a:p>
            <a:r>
              <a:rPr lang="zh-CN" altLang="en-US" sz="2800" dirty="0" smtClean="0"/>
              <a:t>    在</a:t>
            </a:r>
            <a:r>
              <a:rPr lang="zh-CN" altLang="en-US" sz="2800" dirty="0"/>
              <a:t>分析与计算电路时，任意规定某一方向作为</a:t>
            </a:r>
            <a:r>
              <a:rPr lang="zh-CN" altLang="en-US" sz="2800" b="1" dirty="0">
                <a:solidFill>
                  <a:srgbClr val="FF0000"/>
                </a:solidFill>
              </a:rPr>
              <a:t>电流的参考方向</a:t>
            </a:r>
            <a:r>
              <a:rPr lang="zh-CN" altLang="en-US" sz="2800" dirty="0"/>
              <a:t>，或正方向。规定了参考方向以后，电流则有正负之分。正的电流表示电流的实际方向与参考方向相同；负的电流表示电流的实际方向与参考方向相反。</a:t>
            </a:r>
          </a:p>
        </p:txBody>
      </p:sp>
      <p:sp>
        <p:nvSpPr>
          <p:cNvPr id="7" name="矩形 6"/>
          <p:cNvSpPr/>
          <p:nvPr/>
        </p:nvSpPr>
        <p:spPr>
          <a:xfrm>
            <a:off x="691952" y="1781200"/>
            <a:ext cx="7920880" cy="523220"/>
          </a:xfrm>
          <a:prstGeom prst="rect">
            <a:avLst/>
          </a:prstGeom>
        </p:spPr>
        <p:txBody>
          <a:bodyPr wrap="square">
            <a:spAutoFit/>
          </a:bodyPr>
          <a:lstStyle/>
          <a:p>
            <a:r>
              <a:rPr lang="zh-CN" altLang="zh-CN" sz="2800" dirty="0"/>
              <a:t>习惯上规定</a:t>
            </a:r>
            <a:r>
              <a:rPr lang="zh-CN" altLang="zh-CN" sz="2800" b="1" dirty="0">
                <a:solidFill>
                  <a:srgbClr val="FF0000"/>
                </a:solidFill>
              </a:rPr>
              <a:t>电流的实际方向</a:t>
            </a:r>
            <a:r>
              <a:rPr lang="zh-CN" altLang="zh-CN" sz="2800" dirty="0"/>
              <a:t>为正电荷的运动方向</a:t>
            </a:r>
            <a:endParaRPr lang="zh-CN" altLang="en-US" sz="2800" dirty="0"/>
          </a:p>
        </p:txBody>
      </p:sp>
      <p:grpSp>
        <p:nvGrpSpPr>
          <p:cNvPr id="8" name="组合 7"/>
          <p:cNvGrpSpPr/>
          <p:nvPr/>
        </p:nvGrpSpPr>
        <p:grpSpPr>
          <a:xfrm>
            <a:off x="411411" y="4534970"/>
            <a:ext cx="6685817" cy="1774825"/>
            <a:chOff x="411411" y="4534970"/>
            <a:chExt cx="6685817" cy="1774825"/>
          </a:xfrm>
        </p:grpSpPr>
        <p:sp>
          <p:nvSpPr>
            <p:cNvPr id="9" name="AutoShape 20"/>
            <p:cNvSpPr>
              <a:spLocks/>
            </p:cNvSpPr>
            <p:nvPr/>
          </p:nvSpPr>
          <p:spPr bwMode="auto">
            <a:xfrm>
              <a:off x="3689873" y="5158857"/>
              <a:ext cx="158750" cy="955675"/>
            </a:xfrm>
            <a:prstGeom prst="leftBrace">
              <a:avLst>
                <a:gd name="adj1" fmla="val 50167"/>
                <a:gd name="adj2" fmla="val 50000"/>
              </a:avLst>
            </a:prstGeom>
            <a:noFill/>
            <a:ln w="38100">
              <a:solidFill>
                <a:srgbClr val="000000"/>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algn="ctr"/>
              <a:endParaRPr lang="zh-CN" altLang="zh-CN" sz="2800" b="1" i="1"/>
            </a:p>
          </p:txBody>
        </p:sp>
        <p:grpSp>
          <p:nvGrpSpPr>
            <p:cNvPr id="2" name="组合 1"/>
            <p:cNvGrpSpPr/>
            <p:nvPr/>
          </p:nvGrpSpPr>
          <p:grpSpPr>
            <a:xfrm>
              <a:off x="411411" y="4534970"/>
              <a:ext cx="6685817" cy="1774825"/>
              <a:chOff x="411411" y="4534970"/>
              <a:chExt cx="6685817" cy="1774825"/>
            </a:xfrm>
          </p:grpSpPr>
          <p:grpSp>
            <p:nvGrpSpPr>
              <p:cNvPr id="10" name="Group 21"/>
              <p:cNvGrpSpPr>
                <a:grpSpLocks/>
              </p:cNvGrpSpPr>
              <p:nvPr/>
            </p:nvGrpSpPr>
            <p:grpSpPr bwMode="auto">
              <a:xfrm>
                <a:off x="3696803" y="5787507"/>
                <a:ext cx="2652713" cy="522288"/>
                <a:chOff x="480" y="3649"/>
                <a:chExt cx="1473" cy="329"/>
              </a:xfrm>
            </p:grpSpPr>
            <p:sp>
              <p:nvSpPr>
                <p:cNvPr id="11" name="Text Box 22"/>
                <p:cNvSpPr txBox="1">
                  <a:spLocks noChangeArrowheads="1"/>
                </p:cNvSpPr>
                <p:nvPr/>
              </p:nvSpPr>
              <p:spPr bwMode="auto">
                <a:xfrm>
                  <a:off x="1632" y="3649"/>
                  <a:ext cx="321"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2800" b="1" i="1" dirty="0" err="1"/>
                    <a:t>I</a:t>
                  </a:r>
                  <a:r>
                    <a:rPr lang="en-US" altLang="zh-CN" sz="2800" b="1" baseline="-25000" dirty="0" err="1"/>
                    <a:t>ab</a:t>
                  </a:r>
                  <a:endParaRPr lang="en-US" altLang="zh-CN" sz="2800" b="1" i="1" dirty="0"/>
                </a:p>
              </p:txBody>
            </p:sp>
            <p:sp>
              <p:nvSpPr>
                <p:cNvPr id="12" name="Rectangle 23"/>
                <p:cNvSpPr>
                  <a:spLocks noChangeArrowheads="1"/>
                </p:cNvSpPr>
                <p:nvPr/>
              </p:nvSpPr>
              <p:spPr bwMode="auto">
                <a:xfrm>
                  <a:off x="480" y="3651"/>
                  <a:ext cx="847" cy="32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r>
                    <a:rPr lang="en-US" altLang="zh-CN" sz="2800" b="1" i="1" dirty="0">
                      <a:solidFill>
                        <a:srgbClr val="000000"/>
                      </a:solidFill>
                    </a:rPr>
                    <a:t> </a:t>
                  </a:r>
                  <a:r>
                    <a:rPr lang="zh-CN" altLang="en-US" sz="2800" b="1" dirty="0">
                      <a:solidFill>
                        <a:srgbClr val="000000"/>
                      </a:solidFill>
                    </a:rPr>
                    <a:t>双下标</a:t>
                  </a:r>
                  <a:endParaRPr lang="zh-CN" altLang="en-US" sz="2800" b="1" i="1" dirty="0">
                    <a:solidFill>
                      <a:srgbClr val="000000"/>
                    </a:solidFill>
                  </a:endParaRPr>
                </a:p>
              </p:txBody>
            </p:sp>
          </p:grpSp>
          <p:grpSp>
            <p:nvGrpSpPr>
              <p:cNvPr id="13" name="Group 75"/>
              <p:cNvGrpSpPr>
                <a:grpSpLocks/>
              </p:cNvGrpSpPr>
              <p:nvPr/>
            </p:nvGrpSpPr>
            <p:grpSpPr bwMode="auto">
              <a:xfrm>
                <a:off x="3906353" y="4534970"/>
                <a:ext cx="3190875" cy="1265237"/>
                <a:chOff x="535" y="2304"/>
                <a:chExt cx="2010" cy="797"/>
              </a:xfrm>
            </p:grpSpPr>
            <p:sp>
              <p:nvSpPr>
                <p:cNvPr id="14" name="Text Box 76"/>
                <p:cNvSpPr txBox="1">
                  <a:spLocks noChangeArrowheads="1"/>
                </p:cNvSpPr>
                <p:nvPr/>
              </p:nvSpPr>
              <p:spPr bwMode="auto">
                <a:xfrm>
                  <a:off x="535" y="2544"/>
                  <a:ext cx="953" cy="38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nSpc>
                      <a:spcPct val="120000"/>
                    </a:lnSpc>
                  </a:pPr>
                  <a:r>
                    <a:rPr lang="zh-CN" altLang="en-US" sz="2800" b="1" dirty="0">
                      <a:solidFill>
                        <a:srgbClr val="000000"/>
                      </a:solidFill>
                    </a:rPr>
                    <a:t>箭   标</a:t>
                  </a:r>
                </a:p>
              </p:txBody>
            </p:sp>
            <p:grpSp>
              <p:nvGrpSpPr>
                <p:cNvPr id="15" name="Group 77"/>
                <p:cNvGrpSpPr>
                  <a:grpSpLocks/>
                </p:cNvGrpSpPr>
                <p:nvPr/>
              </p:nvGrpSpPr>
              <p:grpSpPr bwMode="auto">
                <a:xfrm>
                  <a:off x="1248" y="2304"/>
                  <a:ext cx="1297" cy="797"/>
                  <a:chOff x="1344" y="2352"/>
                  <a:chExt cx="1297" cy="797"/>
                </a:xfrm>
              </p:grpSpPr>
              <p:sp>
                <p:nvSpPr>
                  <p:cNvPr id="16" name="Text Box 78"/>
                  <p:cNvSpPr txBox="1">
                    <a:spLocks noChangeArrowheads="1"/>
                  </p:cNvSpPr>
                  <p:nvPr/>
                </p:nvSpPr>
                <p:spPr bwMode="auto">
                  <a:xfrm>
                    <a:off x="1344" y="2745"/>
                    <a:ext cx="228" cy="32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2800" b="1">
                        <a:solidFill>
                          <a:srgbClr val="006600"/>
                        </a:solidFill>
                      </a:rPr>
                      <a:t>a</a:t>
                    </a:r>
                  </a:p>
                </p:txBody>
              </p:sp>
              <p:sp>
                <p:nvSpPr>
                  <p:cNvPr id="17" name="Text Box 79"/>
                  <p:cNvSpPr txBox="1">
                    <a:spLocks noChangeArrowheads="1"/>
                  </p:cNvSpPr>
                  <p:nvPr/>
                </p:nvSpPr>
                <p:spPr bwMode="auto">
                  <a:xfrm>
                    <a:off x="2400" y="2745"/>
                    <a:ext cx="241" cy="32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2800" b="1">
                        <a:solidFill>
                          <a:srgbClr val="006600"/>
                        </a:solidFill>
                      </a:rPr>
                      <a:t>b</a:t>
                    </a:r>
                  </a:p>
                </p:txBody>
              </p:sp>
              <p:sp>
                <p:nvSpPr>
                  <p:cNvPr id="18" name="Text Box 80"/>
                  <p:cNvSpPr txBox="1">
                    <a:spLocks noChangeArrowheads="1"/>
                  </p:cNvSpPr>
                  <p:nvPr/>
                </p:nvSpPr>
                <p:spPr bwMode="auto">
                  <a:xfrm>
                    <a:off x="1836" y="2822"/>
                    <a:ext cx="265" cy="32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2800" b="1" i="1">
                        <a:solidFill>
                          <a:srgbClr val="006600"/>
                        </a:solidFill>
                      </a:rPr>
                      <a:t>R</a:t>
                    </a:r>
                    <a:endParaRPr lang="en-US" altLang="zh-CN" sz="2800" b="1">
                      <a:solidFill>
                        <a:srgbClr val="006600"/>
                      </a:solidFill>
                    </a:endParaRPr>
                  </a:p>
                </p:txBody>
              </p:sp>
              <p:sp>
                <p:nvSpPr>
                  <p:cNvPr id="19" name="Line 81"/>
                  <p:cNvSpPr>
                    <a:spLocks noChangeShapeType="1"/>
                  </p:cNvSpPr>
                  <p:nvPr/>
                </p:nvSpPr>
                <p:spPr bwMode="auto">
                  <a:xfrm>
                    <a:off x="1462" y="2780"/>
                    <a:ext cx="397"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0" name="Rectangle 82"/>
                  <p:cNvSpPr>
                    <a:spLocks noChangeArrowheads="1"/>
                  </p:cNvSpPr>
                  <p:nvPr/>
                </p:nvSpPr>
                <p:spPr bwMode="auto">
                  <a:xfrm>
                    <a:off x="1858" y="2720"/>
                    <a:ext cx="264" cy="132"/>
                  </a:xfrm>
                  <a:prstGeom prst="rect">
                    <a:avLst/>
                  </a:prstGeom>
                  <a:noFill/>
                  <a:ln w="38100">
                    <a:solidFill>
                      <a:schemeClr val="tx1"/>
                    </a:solid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 name="Line 83"/>
                  <p:cNvSpPr>
                    <a:spLocks noChangeShapeType="1"/>
                  </p:cNvSpPr>
                  <p:nvPr/>
                </p:nvSpPr>
                <p:spPr bwMode="auto">
                  <a:xfrm>
                    <a:off x="1764" y="2640"/>
                    <a:ext cx="492"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2" name="Text Box 84"/>
                  <p:cNvSpPr txBox="1">
                    <a:spLocks noChangeArrowheads="1"/>
                  </p:cNvSpPr>
                  <p:nvPr/>
                </p:nvSpPr>
                <p:spPr bwMode="auto">
                  <a:xfrm>
                    <a:off x="1872" y="2352"/>
                    <a:ext cx="288" cy="32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altLang="zh-CN" sz="2800" b="1" i="1">
                        <a:solidFill>
                          <a:srgbClr val="FF0000"/>
                        </a:solidFill>
                      </a:rPr>
                      <a:t>I</a:t>
                    </a:r>
                    <a:endParaRPr lang="en-US" altLang="zh-CN" sz="2800" b="1">
                      <a:solidFill>
                        <a:srgbClr val="FF0000"/>
                      </a:solidFill>
                    </a:endParaRPr>
                  </a:p>
                </p:txBody>
              </p:sp>
              <p:sp>
                <p:nvSpPr>
                  <p:cNvPr id="23" name="Line 85"/>
                  <p:cNvSpPr>
                    <a:spLocks noChangeShapeType="1"/>
                  </p:cNvSpPr>
                  <p:nvPr/>
                </p:nvSpPr>
                <p:spPr bwMode="auto">
                  <a:xfrm>
                    <a:off x="2112" y="2784"/>
                    <a:ext cx="384" cy="0"/>
                  </a:xfrm>
                  <a:prstGeom prst="line">
                    <a:avLst/>
                  </a:prstGeom>
                  <a:noFill/>
                  <a:ln w="381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4" name="Oval 86"/>
                  <p:cNvSpPr>
                    <a:spLocks noChangeArrowheads="1"/>
                  </p:cNvSpPr>
                  <p:nvPr/>
                </p:nvSpPr>
                <p:spPr bwMode="auto">
                  <a:xfrm>
                    <a:off x="1416" y="2758"/>
                    <a:ext cx="54" cy="54"/>
                  </a:xfrm>
                  <a:prstGeom prst="ellipse">
                    <a:avLst/>
                  </a:prstGeom>
                  <a:noFill/>
                  <a:ln w="38100">
                    <a:solidFill>
                      <a:srgbClr val="000000"/>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5" name="Oval 87"/>
                  <p:cNvSpPr>
                    <a:spLocks noChangeArrowheads="1"/>
                  </p:cNvSpPr>
                  <p:nvPr/>
                </p:nvSpPr>
                <p:spPr bwMode="auto">
                  <a:xfrm>
                    <a:off x="2496" y="2754"/>
                    <a:ext cx="54" cy="54"/>
                  </a:xfrm>
                  <a:prstGeom prst="ellipse">
                    <a:avLst/>
                  </a:prstGeom>
                  <a:noFill/>
                  <a:ln w="38100">
                    <a:solidFill>
                      <a:srgbClr val="000000"/>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sp>
            <p:nvSpPr>
              <p:cNvPr id="26" name="TextBox 25"/>
              <p:cNvSpPr txBox="1"/>
              <p:nvPr/>
            </p:nvSpPr>
            <p:spPr>
              <a:xfrm>
                <a:off x="411411" y="5339546"/>
                <a:ext cx="3278462" cy="461665"/>
              </a:xfrm>
              <a:prstGeom prst="rect">
                <a:avLst/>
              </a:prstGeom>
              <a:noFill/>
            </p:spPr>
            <p:txBody>
              <a:bodyPr wrap="none" rtlCol="0">
                <a:spAutoFit/>
              </a:bodyPr>
              <a:lstStyle/>
              <a:p>
                <a:r>
                  <a:rPr lang="zh-CN" altLang="en-US" sz="2400" b="1" dirty="0" smtClean="0">
                    <a:solidFill>
                      <a:srgbClr val="FF0000"/>
                    </a:solidFill>
                  </a:rPr>
                  <a:t>电流参考方向表示方法</a:t>
                </a:r>
                <a:endParaRPr lang="zh-CN" altLang="en-US" sz="2400" b="1" dirty="0">
                  <a:solidFill>
                    <a:srgbClr val="FF0000"/>
                  </a:solidFill>
                </a:endParaRPr>
              </a:p>
            </p:txBody>
          </p:sp>
        </p:grpSp>
      </p:grpSp>
    </p:spTree>
    <p:extLst>
      <p:ext uri="{BB962C8B-B14F-4D97-AF65-F5344CB8AC3E}">
        <p14:creationId xmlns:p14="http://schemas.microsoft.com/office/powerpoint/2010/main" xmlns="" val="1732071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四川大学">
  <a:themeElements>
    <a:clrScheme name="四川大学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四川大学">
      <a:majorFont>
        <a:latin typeface="Arial"/>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solidFill>
            <a:schemeClr val="tx1"/>
          </a:solidFill>
          <a:prstDash val="solid"/>
          <a:round/>
          <a:headEnd type="none" w="med" len="med"/>
          <a:tailEnd type="none" w="med" len="med"/>
        </a:ln>
        <a:effectLst>
          <a:outerShdw sy="50000" kx="2453608" rotWithShape="0">
            <a:schemeClr val="bg2">
              <a:alpha val="50000"/>
            </a:schemeClr>
          </a:outerShdw>
        </a:effectLst>
      </a:spPr>
      <a:bodyPr vert="horz" wrap="square" lIns="91440" tIns="45720" rIns="91440" bIns="45720" numCol="1" rtlCol="0"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sz="2400" b="0" i="0" u="none" strike="noStrike" cap="none" normalizeH="0" baseline="0" smtClean="0">
            <a:ln>
              <a:noFill/>
            </a:ln>
            <a:solidFill>
              <a:schemeClr val="tx1"/>
            </a:solidFill>
            <a:effectLst/>
            <a:latin typeface="Arial" charset="0"/>
            <a:ea typeface="黑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sy="50000" kx="2453608" rotWithShape="0">
            <a:schemeClr val="bg2">
              <a:alpha val="50000"/>
            </a:schemeClr>
          </a:outerShdw>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charset="0"/>
            <a:ea typeface="黑体" pitchFamily="2" charset="-122"/>
          </a:defRPr>
        </a:defPPr>
      </a:lstStyle>
    </a:lnDef>
  </a:objectDefaults>
  <a:extraClrSchemeLst>
    <a:extraClrScheme>
      <a:clrScheme name="四川大学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四川大学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四川大学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四川大学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四川大学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四川大学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四川大学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四川大学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四川大学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四川大学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四川大学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四川大学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2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1609</TotalTime>
  <Words>4558</Words>
  <Application>Microsoft Office PowerPoint</Application>
  <PresentationFormat>全屏显示(4:3)</PresentationFormat>
  <Paragraphs>509</Paragraphs>
  <Slides>65</Slides>
  <Notes>4</Notes>
  <HiddenSlides>0</HiddenSlides>
  <MMClips>0</MMClips>
  <ScaleCrop>false</ScaleCrop>
  <HeadingPairs>
    <vt:vector size="6" baseType="variant">
      <vt:variant>
        <vt:lpstr>主题</vt:lpstr>
      </vt:variant>
      <vt:variant>
        <vt:i4>5</vt:i4>
      </vt:variant>
      <vt:variant>
        <vt:lpstr>嵌入 OLE 服务器</vt:lpstr>
      </vt:variant>
      <vt:variant>
        <vt:i4>3</vt:i4>
      </vt:variant>
      <vt:variant>
        <vt:lpstr>幻灯片标题</vt:lpstr>
      </vt:variant>
      <vt:variant>
        <vt:i4>65</vt:i4>
      </vt:variant>
    </vt:vector>
  </HeadingPairs>
  <TitlesOfParts>
    <vt:vector size="73" baseType="lpstr">
      <vt:lpstr>Office 主题</vt:lpstr>
      <vt:lpstr>四川大学</vt:lpstr>
      <vt:lpstr>Office 主题​​</vt:lpstr>
      <vt:lpstr>1_Office 主题​​</vt:lpstr>
      <vt:lpstr>2_Office 主题​​</vt:lpstr>
      <vt:lpstr>Equation</vt:lpstr>
      <vt:lpstr>Visio</vt:lpstr>
      <vt:lpstr>BMP 图象</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Kennex Lo</dc:creator>
  <cp:lastModifiedBy>pc</cp:lastModifiedBy>
  <cp:revision>99</cp:revision>
  <dcterms:created xsi:type="dcterms:W3CDTF">2017-11-20T09:22:50Z</dcterms:created>
  <dcterms:modified xsi:type="dcterms:W3CDTF">2018-05-29T13:53:25Z</dcterms:modified>
</cp:coreProperties>
</file>