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87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8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A53F-2DDD-4F52-B81F-9FBC7DDFBF2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FB5B-1354-4192-876B-C169AFB72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0D2E2-83BB-4931-BBF5-26E78D1A3B4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C9E83-9610-461E-AF77-1A0B4236AFD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A25A7-34BB-468F-96C9-7ECB29DA3B0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42DFE-EEF2-412B-AF81-B50F0B4CBB2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D3CD9-E944-4BFE-BA94-16E49AC7346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EB4CD-DDA5-4403-9EA8-254EE86B204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A1D7A-092D-4E92-A184-53379C038C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9C917-4224-4122-BB3E-641490C1C49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FE14C-78E6-4ACA-81BC-5CAB7D4B712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30FDD-93E6-43C0-9931-F2E61D23882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8D5B3-EAE3-4910-B7D9-DBD87A03F2C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1BB88-8BCE-471A-A7E8-0791DC32ACB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BB384-64ED-47C8-91AE-900EC7E3A9C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984BF-F8B5-4755-87B3-BB9DA1FDF1A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03F15-0803-4E18-AEF8-9EAFB172867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9ACA3-D48D-419E-8866-E6300F3E54F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C1BC2-6827-4596-A28D-9B2C06E2860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9D1C0-F1D5-4BEB-92C9-B3902C41374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学校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1416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979257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2E69FEC-1688-457A-8279-F76ED36EB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42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0A64BD1-164C-440D-B78A-4B621FB87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92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205038"/>
            <a:ext cx="4038600" cy="334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2205038"/>
            <a:ext cx="4038600" cy="334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5BE2EBE-D288-4134-8A2F-354AC6F8A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82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DA6FD0B-B302-4E31-B856-A3EF76DC1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35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31E40CE-145D-4C14-B4F1-024584ABF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21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314D4EB-59F1-4422-847F-E2DD8F5D6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19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9E041A6-486C-4466-A68B-8898B2B7E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BD128E0-6B30-4FC4-8CA7-6F683639B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209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EBC3C8-9F30-4F35-B58A-B1069058A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903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196975"/>
            <a:ext cx="2057400" cy="43529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96975"/>
            <a:ext cx="6019800" cy="43529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42AA9EF-1860-49A5-AB27-3B14BAC13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031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7112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2205038"/>
            <a:ext cx="8229600" cy="33448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6DA76E7-198A-47A9-8216-296656512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26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7112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95288" y="2205038"/>
            <a:ext cx="8229600" cy="33448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915EDC8-DA7D-4B65-8C8A-A6F322ACA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121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2205038"/>
            <a:ext cx="5324475" cy="1150937"/>
          </a:xfrm>
        </p:spPr>
        <p:txBody>
          <a:bodyPr/>
          <a:lstStyle>
            <a:lvl1pPr marL="0" indent="0" algn="ctr">
              <a:defRPr sz="2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007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F2B4-23AD-4E39-BFBB-E24EBB36E5A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FD95-F6AD-457C-B09B-532BB0CA0C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70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8A3-0ED4-411A-AC8E-AAFE92450D4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12A1-C7B7-4E40-B46D-B1AC23EAE3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6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693D-2808-41D5-BC06-6A487591F90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D47B-8EF1-4906-BF37-130D772A67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15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3820-9AFE-4799-8BA4-2F17F3B9B3C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326B-7E13-4DB4-BDB3-A513F55D5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E787A-6645-405C-BD95-541C892C689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1228-2408-40B9-AA3B-EE419C3A9F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0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7FD9-BB6E-4937-A2CB-2D8803BBA62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813D-5EB4-4279-B09C-477A10D42A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56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E8FD-FBCB-4CDA-8E60-742CA893DA6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CBB-4DAA-4CC6-8D3E-E2E1D59527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809-B332-4875-8F56-2C7BC38D207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70C5-9E6D-4F22-9899-4955DFD04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9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9D36-21F4-4A5F-804A-C987B1906AE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DCE8-15C8-44B9-BD29-C8C770D603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6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2010-6991-4C95-B46A-FDE0EC4C5CF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F817-DB01-4D53-B9E0-82B824BEE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15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8880-516F-40DA-9B22-743FD0F5C42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FC69-B4BC-469A-A271-42A0BA80A6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63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F2B4-23AD-4E39-BFBB-E24EBB36E5A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FD95-F6AD-457C-B09B-532BB0CA0C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6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8A3-0ED4-411A-AC8E-AAFE92450D4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12A1-C7B7-4E40-B46D-B1AC23EAE3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8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693D-2808-41D5-BC06-6A487591F90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D47B-8EF1-4906-BF37-130D772A67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3820-9AFE-4799-8BA4-2F17F3B9B3C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326B-7E13-4DB4-BDB3-A513F55D5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91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E787A-6645-405C-BD95-541C892C689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1228-2408-40B9-AA3B-EE419C3A9F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21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7FD9-BB6E-4937-A2CB-2D8803BBA62E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813D-5EB4-4279-B09C-477A10D42A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2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E8FD-FBCB-4CDA-8E60-742CA893DA6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CBB-4DAA-4CC6-8D3E-E2E1D59527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53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809-B332-4875-8F56-2C7BC38D207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70C5-9E6D-4F22-9899-4955DFD04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07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9D36-21F4-4A5F-804A-C987B1906AE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DCE8-15C8-44B9-BD29-C8C770D603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3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2010-6991-4C95-B46A-FDE0EC4C5CF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F817-DB01-4D53-B9E0-82B824BEE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892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8880-516F-40DA-9B22-743FD0F5C425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电工原理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FC69-B4BC-469A-A271-42A0BA80A6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5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2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学校封面"/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96975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205038"/>
            <a:ext cx="822960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3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034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52462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034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CB657-4CFA-4A66-A9F3-67AE7AC3972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blu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blu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sc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15888"/>
            <a:ext cx="974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scu"/>
          <p:cNvPicPr>
            <a:picLocks noChangeAspect="1" noChangeArrowheads="1"/>
          </p:cNvPicPr>
          <p:nvPr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4450"/>
            <a:ext cx="6635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82625" y="417513"/>
            <a:ext cx="1512888" cy="274637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b="1" smtClean="0">
                <a:solidFill>
                  <a:srgbClr val="FFFF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Sichuan University</a:t>
            </a:r>
          </a:p>
        </p:txBody>
      </p:sp>
    </p:spTree>
    <p:extLst>
      <p:ext uri="{BB962C8B-B14F-4D97-AF65-F5344CB8AC3E}">
        <p14:creationId xmlns:p14="http://schemas.microsoft.com/office/powerpoint/2010/main" val="14189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FF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FF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31863" y="200025"/>
            <a:ext cx="7816850" cy="461963"/>
          </a:xfrm>
          <a:prstGeom prst="rect">
            <a:avLst/>
          </a:prstGeom>
          <a:gradFill flip="none" rotWithShape="0">
            <a:gsLst>
              <a:gs pos="0">
                <a:srgbClr val="D2FFFF"/>
              </a:gs>
              <a:gs pos="50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11188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853F7-48B5-4E97-B731-D5A22F424C1F}" type="datetime1"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2017/11/27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电工原理</a:t>
            </a:r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A5D99-A651-4F41-90C4-8E755EAF94DC}" type="slidenum">
              <a:rPr kumimoji="1"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9592" y="169476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</a:rPr>
              <a:t>电工原理</a:t>
            </a: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D2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31863" y="200025"/>
            <a:ext cx="7816850" cy="461963"/>
          </a:xfrm>
          <a:prstGeom prst="rect">
            <a:avLst/>
          </a:prstGeom>
          <a:gradFill flip="none" rotWithShape="0">
            <a:gsLst>
              <a:gs pos="0">
                <a:srgbClr val="D2FFFF"/>
              </a:gs>
              <a:gs pos="50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11188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853F7-48B5-4E97-B731-D5A22F424C1F}" type="datetime1"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2017/11/27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电工原理</a:t>
            </a:r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A5D99-A651-4F41-90C4-8E755EAF94DC}" type="slidenum">
              <a:rPr kumimoji="1"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9592" y="169476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</a:rPr>
              <a:t>电工原理</a:t>
            </a: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5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 txBox="1">
            <a:spLocks/>
          </p:cNvSpPr>
          <p:nvPr/>
        </p:nvSpPr>
        <p:spPr bwMode="auto">
          <a:xfrm>
            <a:off x="612775" y="1281113"/>
            <a:ext cx="8062913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电工原理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612774" y="2564904"/>
            <a:ext cx="8062913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第十章工业供电与用电安全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084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7544" y="656118"/>
            <a:ext cx="6553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10.4.1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电流对人体的作用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836613" y="1120775"/>
            <a:ext cx="732631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人体触电时，电流对人体会造成两种伤害：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电击和电伤。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838200" y="2127250"/>
            <a:ext cx="7848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FF33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电击</a:t>
            </a:r>
            <a:r>
              <a:rPr lang="zh-CN" altLang="en-US" sz="2800" b="1">
                <a:solidFill>
                  <a:srgbClr val="000000"/>
                </a:solidFill>
              </a:rPr>
              <a:t>是指电流通过人体，影响呼吸系统、心脏和神经系统，造成人体内部组织的破坏乃至死亡。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838200" y="3200400"/>
            <a:ext cx="75438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80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电伤</a:t>
            </a:r>
            <a:r>
              <a:rPr lang="zh-CN" altLang="en-US" sz="2800" b="1">
                <a:solidFill>
                  <a:srgbClr val="000000"/>
                </a:solidFill>
              </a:rPr>
              <a:t>是指在电弧作用下或熔断丝熔断时，对人体外部的伤害，如烧伤、金属溅伤等。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762000" y="4194175"/>
            <a:ext cx="79248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调查表明，绝大部分的触电事故都是由电击造成的。电击伤害的程度取决于通过人体电流的大小、持续时间、电流的频率以及电流通过人体的途径等。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>
            <a:off x="3417193" y="143272"/>
            <a:ext cx="4726260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10.4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安全用电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8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autoUpdateAnimBg="0"/>
      <p:bldP spid="147460" grpId="0" autoUpdateAnimBg="0"/>
      <p:bldP spid="147461" grpId="0" autoUpdateAnimBg="0"/>
      <p:bldP spid="1474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28663" y="381000"/>
            <a:ext cx="5562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人体电阻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728663" y="795338"/>
            <a:ext cx="8077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人体电阻因人而异，通常为 </a:t>
            </a:r>
            <a:r>
              <a:rPr lang="en-US" altLang="zh-CN" sz="2800" b="1">
                <a:solidFill>
                  <a:srgbClr val="CC0000"/>
                </a:solidFill>
              </a:rPr>
              <a:t>10</a:t>
            </a:r>
            <a:r>
              <a:rPr lang="en-US" altLang="zh-CN" sz="2800" b="1" baseline="30000">
                <a:solidFill>
                  <a:srgbClr val="CC0000"/>
                </a:solidFill>
              </a:rPr>
              <a:t>4 </a:t>
            </a:r>
            <a:r>
              <a:rPr lang="en-US" altLang="zh-CN" sz="2800" b="1">
                <a:solidFill>
                  <a:srgbClr val="CC0000"/>
                </a:solidFill>
              </a:rPr>
              <a:t>~ 10</a:t>
            </a:r>
            <a:r>
              <a:rPr lang="en-US" altLang="zh-CN" sz="2800" b="1" baseline="30000">
                <a:solidFill>
                  <a:srgbClr val="CC0000"/>
                </a:solidFill>
              </a:rPr>
              <a:t>5</a:t>
            </a:r>
            <a:r>
              <a:rPr lang="en-US" altLang="zh-CN" sz="2800" b="1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altLang="zh-CN" sz="2800" b="1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，当角质外层破坏时，则降到</a:t>
            </a:r>
            <a:r>
              <a:rPr lang="en-US" altLang="zh-CN" sz="2800" b="1">
                <a:sym typeface="Symbol" pitchFamily="18" charset="2"/>
              </a:rPr>
              <a:t>800~1000</a:t>
            </a:r>
            <a:r>
              <a:rPr lang="zh-CN" altLang="en-US" sz="2800" b="1">
                <a:sym typeface="Symbol" pitchFamily="18" charset="2"/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60400" y="1782763"/>
            <a:ext cx="4335463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电流强度对人的伤害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893763" y="2270125"/>
            <a:ext cx="531971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人体允许的</a:t>
            </a:r>
            <a:r>
              <a:rPr lang="zh-CN" altLang="en-US" sz="2800" b="1">
                <a:solidFill>
                  <a:srgbClr val="CC3300"/>
                </a:solidFill>
              </a:rPr>
              <a:t>安全工频电流</a:t>
            </a:r>
            <a:r>
              <a:rPr lang="en-US" altLang="zh-CN" sz="2800" b="1">
                <a:solidFill>
                  <a:srgbClr val="CC3300"/>
                </a:solidFill>
              </a:rPr>
              <a:t>:  30mA</a:t>
            </a:r>
            <a:endParaRPr lang="en-US" altLang="zh-CN" sz="2800" b="1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工频危险电流</a:t>
            </a:r>
            <a:r>
              <a:rPr lang="en-US" altLang="zh-CN" sz="2800" b="1">
                <a:solidFill>
                  <a:srgbClr val="CC0000"/>
                </a:solidFill>
              </a:rPr>
              <a:t>:  50mA</a:t>
            </a:r>
            <a:endParaRPr lang="en-US" altLang="zh-CN" sz="2800" b="1">
              <a:solidFill>
                <a:srgbClr val="0033CC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671513" y="3687763"/>
            <a:ext cx="813435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CC3300"/>
                </a:solidFill>
              </a:rPr>
              <a:t>    </a:t>
            </a:r>
            <a:r>
              <a:rPr lang="zh-CN" altLang="en-US" sz="2800" b="1">
                <a:solidFill>
                  <a:srgbClr val="CC3300"/>
                </a:solidFill>
              </a:rPr>
              <a:t>电流频率在</a:t>
            </a:r>
            <a:r>
              <a:rPr lang="en-US" altLang="zh-CN" sz="2800" b="1">
                <a:solidFill>
                  <a:srgbClr val="CC3300"/>
                </a:solidFill>
              </a:rPr>
              <a:t>40Hz ~ 60Hz</a:t>
            </a:r>
            <a:r>
              <a:rPr lang="zh-CN" altLang="en-US" sz="2800" b="1">
                <a:solidFill>
                  <a:srgbClr val="CC3300"/>
                </a:solidFill>
              </a:rPr>
              <a:t>对人体的伤害最大</a:t>
            </a:r>
            <a:r>
              <a:rPr lang="zh-CN" altLang="en-US" sz="2800" b="1">
                <a:solidFill>
                  <a:srgbClr val="0033CC"/>
                </a:solidFill>
              </a:rPr>
              <a:t>。</a:t>
            </a:r>
            <a:endParaRPr lang="en-US" altLang="en-US" sz="2800" b="1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    实践证明，直流电对血液有分解作用，而高频电流不仅没有危害还可以用于医疗保健等。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688975" y="3230563"/>
            <a:ext cx="468788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电流频率对人体的伤害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660400" y="5165725"/>
            <a:ext cx="669766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电流持续时间与路径对人体的伤害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09600" y="5665788"/>
            <a:ext cx="8120063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电流通过人体的时间愈长，则伤害愈大。</a:t>
            </a:r>
          </a:p>
        </p:txBody>
      </p:sp>
    </p:spTree>
    <p:extLst>
      <p:ext uri="{BB962C8B-B14F-4D97-AF65-F5344CB8AC3E}">
        <p14:creationId xmlns:p14="http://schemas.microsoft.com/office/powerpoint/2010/main" val="34197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7" grpId="0" autoUpdateAnimBg="0"/>
      <p:bldP spid="149508" grpId="0" autoUpdateAnimBg="0"/>
      <p:bldP spid="149509" grpId="0" autoUpdateAnimBg="0"/>
      <p:bldP spid="149510" grpId="0" autoUpdateAnimBg="0"/>
      <p:bldP spid="149511" grpId="0" autoUpdateAnimBg="0"/>
      <p:bldP spid="149512" grpId="0" autoUpdateAnimBg="0"/>
      <p:bldP spid="1495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133600"/>
            <a:ext cx="77724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电压对人体的伤害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95313" y="555625"/>
            <a:ext cx="7939087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电流的路径通过心脏会导致神经失常、心跳停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止、血液循环中断，危险性最大。其中电流的流经从右手到左脚的路径是最危险的。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00113" y="2667000"/>
            <a:ext cx="75580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触电电压越高，通过人体的电流越大就越危险。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33400" y="3298825"/>
            <a:ext cx="801528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因此，把 </a:t>
            </a:r>
            <a:r>
              <a:rPr lang="en-US" altLang="zh-CN" sz="2800" b="1">
                <a:solidFill>
                  <a:srgbClr val="000000"/>
                </a:solidFill>
              </a:rPr>
              <a:t>36 V</a:t>
            </a:r>
            <a:r>
              <a:rPr lang="zh-CN" altLang="en-US" sz="2800" b="1">
                <a:solidFill>
                  <a:srgbClr val="000000"/>
                </a:solidFill>
              </a:rPr>
              <a:t>以下的电压定为安全电压。工厂进行设备检修使用的手灯及机床照明都采用安全电压。</a:t>
            </a:r>
          </a:p>
        </p:txBody>
      </p:sp>
      <p:pic>
        <p:nvPicPr>
          <p:cNvPr id="151558" name="Picture 6" descr="AG00317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48200"/>
            <a:ext cx="10080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55" grpId="0" autoUpdateAnimBg="0"/>
      <p:bldP spid="151556" grpId="0" autoUpdateAnimBg="0"/>
      <p:bldP spid="1515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9763" y="638175"/>
            <a:ext cx="3581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10.4.2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触电方式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33413" y="1171575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接触正常带电体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57200" y="1704975"/>
            <a:ext cx="515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 (1)  </a:t>
            </a:r>
            <a:r>
              <a:rPr lang="zh-CN" altLang="en-US" sz="2800" b="1">
                <a:solidFill>
                  <a:srgbClr val="CC0000"/>
                </a:solidFill>
              </a:rPr>
              <a:t>电源中性点接地的单相触电</a:t>
            </a:r>
          </a:p>
        </p:txBody>
      </p: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6964363" y="3494088"/>
            <a:ext cx="825500" cy="1481137"/>
            <a:chOff x="4424" y="1875"/>
            <a:chExt cx="520" cy="933"/>
          </a:xfrm>
        </p:grpSpPr>
        <p:sp>
          <p:nvSpPr>
            <p:cNvPr id="153606" name="Freeform 6"/>
            <p:cNvSpPr>
              <a:spLocks/>
            </p:cNvSpPr>
            <p:nvPr/>
          </p:nvSpPr>
          <p:spPr bwMode="auto">
            <a:xfrm flipH="1">
              <a:off x="4611" y="2030"/>
              <a:ext cx="237" cy="164"/>
            </a:xfrm>
            <a:custGeom>
              <a:avLst/>
              <a:gdLst>
                <a:gd name="T0" fmla="*/ 268 w 410"/>
                <a:gd name="T1" fmla="*/ 117 h 406"/>
                <a:gd name="T2" fmla="*/ 217 w 410"/>
                <a:gd name="T3" fmla="*/ 41 h 406"/>
                <a:gd name="T4" fmla="*/ 166 w 410"/>
                <a:gd name="T5" fmla="*/ 0 h 406"/>
                <a:gd name="T6" fmla="*/ 106 w 410"/>
                <a:gd name="T7" fmla="*/ 0 h 406"/>
                <a:gd name="T8" fmla="*/ 40 w 410"/>
                <a:gd name="T9" fmla="*/ 26 h 406"/>
                <a:gd name="T10" fmla="*/ 10 w 410"/>
                <a:gd name="T11" fmla="*/ 71 h 406"/>
                <a:gd name="T12" fmla="*/ 0 w 410"/>
                <a:gd name="T13" fmla="*/ 132 h 406"/>
                <a:gd name="T14" fmla="*/ 10 w 410"/>
                <a:gd name="T15" fmla="*/ 213 h 406"/>
                <a:gd name="T16" fmla="*/ 50 w 410"/>
                <a:gd name="T17" fmla="*/ 304 h 406"/>
                <a:gd name="T18" fmla="*/ 121 w 410"/>
                <a:gd name="T19" fmla="*/ 365 h 406"/>
                <a:gd name="T20" fmla="*/ 176 w 410"/>
                <a:gd name="T21" fmla="*/ 395 h 406"/>
                <a:gd name="T22" fmla="*/ 232 w 410"/>
                <a:gd name="T23" fmla="*/ 406 h 406"/>
                <a:gd name="T24" fmla="*/ 278 w 410"/>
                <a:gd name="T25" fmla="*/ 390 h 406"/>
                <a:gd name="T26" fmla="*/ 303 w 410"/>
                <a:gd name="T27" fmla="*/ 365 h 406"/>
                <a:gd name="T28" fmla="*/ 319 w 410"/>
                <a:gd name="T29" fmla="*/ 304 h 406"/>
                <a:gd name="T30" fmla="*/ 314 w 410"/>
                <a:gd name="T31" fmla="*/ 233 h 406"/>
                <a:gd name="T32" fmla="*/ 298 w 410"/>
                <a:gd name="T33" fmla="*/ 173 h 406"/>
                <a:gd name="T34" fmla="*/ 399 w 410"/>
                <a:gd name="T35" fmla="*/ 117 h 406"/>
                <a:gd name="T36" fmla="*/ 410 w 410"/>
                <a:gd name="T37" fmla="*/ 92 h 406"/>
                <a:gd name="T38" fmla="*/ 399 w 410"/>
                <a:gd name="T39" fmla="*/ 81 h 406"/>
                <a:gd name="T40" fmla="*/ 288 w 410"/>
                <a:gd name="T41" fmla="*/ 147 h 406"/>
                <a:gd name="T42" fmla="*/ 268 w 410"/>
                <a:gd name="T43" fmla="*/ 1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7" name="Freeform 7"/>
            <p:cNvSpPr>
              <a:spLocks/>
            </p:cNvSpPr>
            <p:nvPr/>
          </p:nvSpPr>
          <p:spPr bwMode="auto">
            <a:xfrm flipH="1">
              <a:off x="4468" y="1875"/>
              <a:ext cx="210" cy="365"/>
            </a:xfrm>
            <a:custGeom>
              <a:avLst/>
              <a:gdLst>
                <a:gd name="T0" fmla="*/ 101 w 364"/>
                <a:gd name="T1" fmla="*/ 765 h 907"/>
                <a:gd name="T2" fmla="*/ 35 w 364"/>
                <a:gd name="T3" fmla="*/ 816 h 907"/>
                <a:gd name="T4" fmla="*/ 15 w 364"/>
                <a:gd name="T5" fmla="*/ 832 h 907"/>
                <a:gd name="T6" fmla="*/ 0 w 364"/>
                <a:gd name="T7" fmla="*/ 867 h 907"/>
                <a:gd name="T8" fmla="*/ 20 w 364"/>
                <a:gd name="T9" fmla="*/ 902 h 907"/>
                <a:gd name="T10" fmla="*/ 40 w 364"/>
                <a:gd name="T11" fmla="*/ 907 h 907"/>
                <a:gd name="T12" fmla="*/ 101 w 364"/>
                <a:gd name="T13" fmla="*/ 887 h 907"/>
                <a:gd name="T14" fmla="*/ 192 w 364"/>
                <a:gd name="T15" fmla="*/ 816 h 907"/>
                <a:gd name="T16" fmla="*/ 273 w 364"/>
                <a:gd name="T17" fmla="*/ 730 h 907"/>
                <a:gd name="T18" fmla="*/ 359 w 364"/>
                <a:gd name="T19" fmla="*/ 633 h 907"/>
                <a:gd name="T20" fmla="*/ 364 w 364"/>
                <a:gd name="T21" fmla="*/ 593 h 907"/>
                <a:gd name="T22" fmla="*/ 364 w 364"/>
                <a:gd name="T23" fmla="*/ 482 h 907"/>
                <a:gd name="T24" fmla="*/ 339 w 364"/>
                <a:gd name="T25" fmla="*/ 310 h 907"/>
                <a:gd name="T26" fmla="*/ 354 w 364"/>
                <a:gd name="T27" fmla="*/ 209 h 907"/>
                <a:gd name="T28" fmla="*/ 364 w 364"/>
                <a:gd name="T29" fmla="*/ 168 h 907"/>
                <a:gd name="T30" fmla="*/ 349 w 364"/>
                <a:gd name="T31" fmla="*/ 147 h 907"/>
                <a:gd name="T32" fmla="*/ 313 w 364"/>
                <a:gd name="T33" fmla="*/ 127 h 907"/>
                <a:gd name="T34" fmla="*/ 288 w 364"/>
                <a:gd name="T35" fmla="*/ 112 h 907"/>
                <a:gd name="T36" fmla="*/ 303 w 364"/>
                <a:gd name="T37" fmla="*/ 21 h 907"/>
                <a:gd name="T38" fmla="*/ 293 w 364"/>
                <a:gd name="T39" fmla="*/ 0 h 907"/>
                <a:gd name="T40" fmla="*/ 273 w 364"/>
                <a:gd name="T41" fmla="*/ 6 h 907"/>
                <a:gd name="T42" fmla="*/ 263 w 364"/>
                <a:gd name="T43" fmla="*/ 122 h 907"/>
                <a:gd name="T44" fmla="*/ 253 w 364"/>
                <a:gd name="T45" fmla="*/ 152 h 907"/>
                <a:gd name="T46" fmla="*/ 248 w 364"/>
                <a:gd name="T47" fmla="*/ 173 h 907"/>
                <a:gd name="T48" fmla="*/ 207 w 364"/>
                <a:gd name="T49" fmla="*/ 157 h 907"/>
                <a:gd name="T50" fmla="*/ 177 w 364"/>
                <a:gd name="T51" fmla="*/ 157 h 907"/>
                <a:gd name="T52" fmla="*/ 177 w 364"/>
                <a:gd name="T53" fmla="*/ 178 h 907"/>
                <a:gd name="T54" fmla="*/ 197 w 364"/>
                <a:gd name="T55" fmla="*/ 194 h 907"/>
                <a:gd name="T56" fmla="*/ 233 w 364"/>
                <a:gd name="T57" fmla="*/ 194 h 907"/>
                <a:gd name="T58" fmla="*/ 258 w 364"/>
                <a:gd name="T59" fmla="*/ 214 h 907"/>
                <a:gd name="T60" fmla="*/ 278 w 364"/>
                <a:gd name="T61" fmla="*/ 249 h 907"/>
                <a:gd name="T62" fmla="*/ 298 w 364"/>
                <a:gd name="T63" fmla="*/ 305 h 907"/>
                <a:gd name="T64" fmla="*/ 313 w 364"/>
                <a:gd name="T65" fmla="*/ 416 h 907"/>
                <a:gd name="T66" fmla="*/ 313 w 364"/>
                <a:gd name="T67" fmla="*/ 517 h 907"/>
                <a:gd name="T68" fmla="*/ 303 w 364"/>
                <a:gd name="T69" fmla="*/ 598 h 907"/>
                <a:gd name="T70" fmla="*/ 283 w 364"/>
                <a:gd name="T71" fmla="*/ 633 h 907"/>
                <a:gd name="T72" fmla="*/ 212 w 364"/>
                <a:gd name="T73" fmla="*/ 684 h 907"/>
                <a:gd name="T74" fmla="*/ 136 w 364"/>
                <a:gd name="T75" fmla="*/ 730 h 907"/>
                <a:gd name="T76" fmla="*/ 101 w 364"/>
                <a:gd name="T77" fmla="*/ 76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907">
                  <a:moveTo>
                    <a:pt x="101" y="765"/>
                  </a:moveTo>
                  <a:lnTo>
                    <a:pt x="35" y="816"/>
                  </a:lnTo>
                  <a:lnTo>
                    <a:pt x="15" y="832"/>
                  </a:lnTo>
                  <a:lnTo>
                    <a:pt x="0" y="867"/>
                  </a:lnTo>
                  <a:lnTo>
                    <a:pt x="20" y="902"/>
                  </a:lnTo>
                  <a:lnTo>
                    <a:pt x="40" y="907"/>
                  </a:lnTo>
                  <a:lnTo>
                    <a:pt x="101" y="887"/>
                  </a:lnTo>
                  <a:lnTo>
                    <a:pt x="192" y="816"/>
                  </a:lnTo>
                  <a:lnTo>
                    <a:pt x="273" y="730"/>
                  </a:lnTo>
                  <a:lnTo>
                    <a:pt x="359" y="633"/>
                  </a:lnTo>
                  <a:lnTo>
                    <a:pt x="364" y="593"/>
                  </a:lnTo>
                  <a:lnTo>
                    <a:pt x="364" y="482"/>
                  </a:lnTo>
                  <a:lnTo>
                    <a:pt x="339" y="310"/>
                  </a:lnTo>
                  <a:lnTo>
                    <a:pt x="354" y="209"/>
                  </a:lnTo>
                  <a:lnTo>
                    <a:pt x="364" y="168"/>
                  </a:lnTo>
                  <a:lnTo>
                    <a:pt x="349" y="147"/>
                  </a:lnTo>
                  <a:lnTo>
                    <a:pt x="313" y="127"/>
                  </a:lnTo>
                  <a:lnTo>
                    <a:pt x="288" y="112"/>
                  </a:lnTo>
                  <a:lnTo>
                    <a:pt x="303" y="21"/>
                  </a:lnTo>
                  <a:lnTo>
                    <a:pt x="293" y="0"/>
                  </a:lnTo>
                  <a:lnTo>
                    <a:pt x="273" y="6"/>
                  </a:lnTo>
                  <a:lnTo>
                    <a:pt x="263" y="122"/>
                  </a:lnTo>
                  <a:lnTo>
                    <a:pt x="253" y="152"/>
                  </a:lnTo>
                  <a:lnTo>
                    <a:pt x="248" y="173"/>
                  </a:lnTo>
                  <a:lnTo>
                    <a:pt x="207" y="157"/>
                  </a:lnTo>
                  <a:lnTo>
                    <a:pt x="177" y="157"/>
                  </a:lnTo>
                  <a:lnTo>
                    <a:pt x="177" y="178"/>
                  </a:lnTo>
                  <a:lnTo>
                    <a:pt x="197" y="194"/>
                  </a:lnTo>
                  <a:lnTo>
                    <a:pt x="233" y="194"/>
                  </a:lnTo>
                  <a:lnTo>
                    <a:pt x="258" y="214"/>
                  </a:lnTo>
                  <a:lnTo>
                    <a:pt x="278" y="249"/>
                  </a:lnTo>
                  <a:lnTo>
                    <a:pt x="298" y="305"/>
                  </a:lnTo>
                  <a:lnTo>
                    <a:pt x="313" y="416"/>
                  </a:lnTo>
                  <a:lnTo>
                    <a:pt x="313" y="517"/>
                  </a:lnTo>
                  <a:lnTo>
                    <a:pt x="303" y="598"/>
                  </a:lnTo>
                  <a:lnTo>
                    <a:pt x="283" y="633"/>
                  </a:lnTo>
                  <a:lnTo>
                    <a:pt x="212" y="684"/>
                  </a:lnTo>
                  <a:lnTo>
                    <a:pt x="136" y="730"/>
                  </a:lnTo>
                  <a:lnTo>
                    <a:pt x="101" y="76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8" name="Freeform 8"/>
            <p:cNvSpPr>
              <a:spLocks/>
            </p:cNvSpPr>
            <p:nvPr/>
          </p:nvSpPr>
          <p:spPr bwMode="auto">
            <a:xfrm rot="20012403" flipH="1">
              <a:off x="4754" y="2217"/>
              <a:ext cx="190" cy="259"/>
            </a:xfrm>
            <a:custGeom>
              <a:avLst/>
              <a:gdLst>
                <a:gd name="T0" fmla="*/ 329 w 329"/>
                <a:gd name="T1" fmla="*/ 15 h 546"/>
                <a:gd name="T2" fmla="*/ 293 w 329"/>
                <a:gd name="T3" fmla="*/ 0 h 546"/>
                <a:gd name="T4" fmla="*/ 217 w 329"/>
                <a:gd name="T5" fmla="*/ 5 h 546"/>
                <a:gd name="T6" fmla="*/ 151 w 329"/>
                <a:gd name="T7" fmla="*/ 56 h 546"/>
                <a:gd name="T8" fmla="*/ 55 w 329"/>
                <a:gd name="T9" fmla="*/ 162 h 546"/>
                <a:gd name="T10" fmla="*/ 5 w 329"/>
                <a:gd name="T11" fmla="*/ 248 h 546"/>
                <a:gd name="T12" fmla="*/ 0 w 329"/>
                <a:gd name="T13" fmla="*/ 278 h 546"/>
                <a:gd name="T14" fmla="*/ 25 w 329"/>
                <a:gd name="T15" fmla="*/ 334 h 546"/>
                <a:gd name="T16" fmla="*/ 80 w 329"/>
                <a:gd name="T17" fmla="*/ 359 h 546"/>
                <a:gd name="T18" fmla="*/ 151 w 329"/>
                <a:gd name="T19" fmla="*/ 389 h 546"/>
                <a:gd name="T20" fmla="*/ 207 w 329"/>
                <a:gd name="T21" fmla="*/ 404 h 546"/>
                <a:gd name="T22" fmla="*/ 232 w 329"/>
                <a:gd name="T23" fmla="*/ 430 h 546"/>
                <a:gd name="T24" fmla="*/ 217 w 329"/>
                <a:gd name="T25" fmla="*/ 465 h 546"/>
                <a:gd name="T26" fmla="*/ 177 w 329"/>
                <a:gd name="T27" fmla="*/ 506 h 546"/>
                <a:gd name="T28" fmla="*/ 126 w 329"/>
                <a:gd name="T29" fmla="*/ 511 h 546"/>
                <a:gd name="T30" fmla="*/ 91 w 329"/>
                <a:gd name="T31" fmla="*/ 495 h 546"/>
                <a:gd name="T32" fmla="*/ 70 w 329"/>
                <a:gd name="T33" fmla="*/ 511 h 546"/>
                <a:gd name="T34" fmla="*/ 75 w 329"/>
                <a:gd name="T35" fmla="*/ 531 h 546"/>
                <a:gd name="T36" fmla="*/ 116 w 329"/>
                <a:gd name="T37" fmla="*/ 546 h 546"/>
                <a:gd name="T38" fmla="*/ 177 w 329"/>
                <a:gd name="T39" fmla="*/ 546 h 546"/>
                <a:gd name="T40" fmla="*/ 232 w 329"/>
                <a:gd name="T41" fmla="*/ 531 h 546"/>
                <a:gd name="T42" fmla="*/ 263 w 329"/>
                <a:gd name="T43" fmla="*/ 511 h 546"/>
                <a:gd name="T44" fmla="*/ 283 w 329"/>
                <a:gd name="T45" fmla="*/ 475 h 546"/>
                <a:gd name="T46" fmla="*/ 293 w 329"/>
                <a:gd name="T47" fmla="*/ 435 h 546"/>
                <a:gd name="T48" fmla="*/ 268 w 329"/>
                <a:gd name="T49" fmla="*/ 399 h 546"/>
                <a:gd name="T50" fmla="*/ 207 w 329"/>
                <a:gd name="T51" fmla="*/ 374 h 546"/>
                <a:gd name="T52" fmla="*/ 136 w 329"/>
                <a:gd name="T53" fmla="*/ 354 h 546"/>
                <a:gd name="T54" fmla="*/ 75 w 329"/>
                <a:gd name="T55" fmla="*/ 319 h 546"/>
                <a:gd name="T56" fmla="*/ 60 w 329"/>
                <a:gd name="T57" fmla="*/ 288 h 546"/>
                <a:gd name="T58" fmla="*/ 70 w 329"/>
                <a:gd name="T59" fmla="*/ 233 h 546"/>
                <a:gd name="T60" fmla="*/ 116 w 329"/>
                <a:gd name="T61" fmla="*/ 162 h 546"/>
                <a:gd name="T62" fmla="*/ 172 w 329"/>
                <a:gd name="T63" fmla="*/ 121 h 546"/>
                <a:gd name="T64" fmla="*/ 258 w 329"/>
                <a:gd name="T65" fmla="*/ 91 h 546"/>
                <a:gd name="T66" fmla="*/ 329 w 329"/>
                <a:gd name="T67" fmla="*/ 76 h 546"/>
                <a:gd name="T68" fmla="*/ 329 w 329"/>
                <a:gd name="T69" fmla="*/ 35 h 546"/>
                <a:gd name="T70" fmla="*/ 329 w 329"/>
                <a:gd name="T71" fmla="*/ 15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9" name="Freeform 9"/>
            <p:cNvSpPr>
              <a:spLocks/>
            </p:cNvSpPr>
            <p:nvPr/>
          </p:nvSpPr>
          <p:spPr bwMode="auto">
            <a:xfrm flipH="1">
              <a:off x="4600" y="2196"/>
              <a:ext cx="178" cy="271"/>
            </a:xfrm>
            <a:custGeom>
              <a:avLst/>
              <a:gdLst>
                <a:gd name="T0" fmla="*/ 269 w 309"/>
                <a:gd name="T1" fmla="*/ 212 h 673"/>
                <a:gd name="T2" fmla="*/ 238 w 309"/>
                <a:gd name="T3" fmla="*/ 86 h 673"/>
                <a:gd name="T4" fmla="*/ 203 w 309"/>
                <a:gd name="T5" fmla="*/ 25 h 673"/>
                <a:gd name="T6" fmla="*/ 126 w 309"/>
                <a:gd name="T7" fmla="*/ 0 h 673"/>
                <a:gd name="T8" fmla="*/ 50 w 309"/>
                <a:gd name="T9" fmla="*/ 10 h 673"/>
                <a:gd name="T10" fmla="*/ 15 w 309"/>
                <a:gd name="T11" fmla="*/ 76 h 673"/>
                <a:gd name="T12" fmla="*/ 20 w 309"/>
                <a:gd name="T13" fmla="*/ 157 h 673"/>
                <a:gd name="T14" fmla="*/ 40 w 309"/>
                <a:gd name="T15" fmla="*/ 288 h 673"/>
                <a:gd name="T16" fmla="*/ 40 w 309"/>
                <a:gd name="T17" fmla="*/ 404 h 673"/>
                <a:gd name="T18" fmla="*/ 15 w 309"/>
                <a:gd name="T19" fmla="*/ 505 h 673"/>
                <a:gd name="T20" fmla="*/ 0 w 309"/>
                <a:gd name="T21" fmla="*/ 561 h 673"/>
                <a:gd name="T22" fmla="*/ 10 w 309"/>
                <a:gd name="T23" fmla="*/ 612 h 673"/>
                <a:gd name="T24" fmla="*/ 45 w 309"/>
                <a:gd name="T25" fmla="*/ 638 h 673"/>
                <a:gd name="T26" fmla="*/ 91 w 309"/>
                <a:gd name="T27" fmla="*/ 663 h 673"/>
                <a:gd name="T28" fmla="*/ 136 w 309"/>
                <a:gd name="T29" fmla="*/ 673 h 673"/>
                <a:gd name="T30" fmla="*/ 193 w 309"/>
                <a:gd name="T31" fmla="*/ 673 h 673"/>
                <a:gd name="T32" fmla="*/ 259 w 309"/>
                <a:gd name="T33" fmla="*/ 622 h 673"/>
                <a:gd name="T34" fmla="*/ 309 w 309"/>
                <a:gd name="T35" fmla="*/ 515 h 673"/>
                <a:gd name="T36" fmla="*/ 304 w 309"/>
                <a:gd name="T37" fmla="*/ 419 h 673"/>
                <a:gd name="T38" fmla="*/ 274 w 309"/>
                <a:gd name="T39" fmla="*/ 308 h 673"/>
                <a:gd name="T40" fmla="*/ 269 w 309"/>
                <a:gd name="T41" fmla="*/ 21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0" name="Freeform 10"/>
            <p:cNvSpPr>
              <a:spLocks/>
            </p:cNvSpPr>
            <p:nvPr/>
          </p:nvSpPr>
          <p:spPr bwMode="auto">
            <a:xfrm flipH="1">
              <a:off x="4696" y="2422"/>
              <a:ext cx="135" cy="386"/>
            </a:xfrm>
            <a:custGeom>
              <a:avLst/>
              <a:gdLst>
                <a:gd name="T0" fmla="*/ 223 w 235"/>
                <a:gd name="T1" fmla="*/ 15 h 973"/>
                <a:gd name="T2" fmla="*/ 163 w 235"/>
                <a:gd name="T3" fmla="*/ 0 h 973"/>
                <a:gd name="T4" fmla="*/ 127 w 235"/>
                <a:gd name="T5" fmla="*/ 15 h 973"/>
                <a:gd name="T6" fmla="*/ 112 w 235"/>
                <a:gd name="T7" fmla="*/ 66 h 973"/>
                <a:gd name="T8" fmla="*/ 127 w 235"/>
                <a:gd name="T9" fmla="*/ 344 h 973"/>
                <a:gd name="T10" fmla="*/ 127 w 235"/>
                <a:gd name="T11" fmla="*/ 410 h 973"/>
                <a:gd name="T12" fmla="*/ 107 w 235"/>
                <a:gd name="T13" fmla="*/ 532 h 973"/>
                <a:gd name="T14" fmla="*/ 102 w 235"/>
                <a:gd name="T15" fmla="*/ 674 h 973"/>
                <a:gd name="T16" fmla="*/ 112 w 235"/>
                <a:gd name="T17" fmla="*/ 745 h 973"/>
                <a:gd name="T18" fmla="*/ 102 w 235"/>
                <a:gd name="T19" fmla="*/ 785 h 973"/>
                <a:gd name="T20" fmla="*/ 31 w 235"/>
                <a:gd name="T21" fmla="*/ 846 h 973"/>
                <a:gd name="T22" fmla="*/ 0 w 235"/>
                <a:gd name="T23" fmla="*/ 922 h 973"/>
                <a:gd name="T24" fmla="*/ 6 w 235"/>
                <a:gd name="T25" fmla="*/ 947 h 973"/>
                <a:gd name="T26" fmla="*/ 61 w 235"/>
                <a:gd name="T27" fmla="*/ 973 h 973"/>
                <a:gd name="T28" fmla="*/ 76 w 235"/>
                <a:gd name="T29" fmla="*/ 962 h 973"/>
                <a:gd name="T30" fmla="*/ 82 w 235"/>
                <a:gd name="T31" fmla="*/ 917 h 973"/>
                <a:gd name="T32" fmla="*/ 97 w 235"/>
                <a:gd name="T33" fmla="*/ 851 h 973"/>
                <a:gd name="T34" fmla="*/ 122 w 235"/>
                <a:gd name="T35" fmla="*/ 821 h 973"/>
                <a:gd name="T36" fmla="*/ 152 w 235"/>
                <a:gd name="T37" fmla="*/ 801 h 973"/>
                <a:gd name="T38" fmla="*/ 178 w 235"/>
                <a:gd name="T39" fmla="*/ 775 h 973"/>
                <a:gd name="T40" fmla="*/ 183 w 235"/>
                <a:gd name="T41" fmla="*/ 755 h 973"/>
                <a:gd name="T42" fmla="*/ 168 w 235"/>
                <a:gd name="T43" fmla="*/ 730 h 973"/>
                <a:gd name="T44" fmla="*/ 152 w 235"/>
                <a:gd name="T45" fmla="*/ 715 h 973"/>
                <a:gd name="T46" fmla="*/ 142 w 235"/>
                <a:gd name="T47" fmla="*/ 653 h 973"/>
                <a:gd name="T48" fmla="*/ 152 w 235"/>
                <a:gd name="T49" fmla="*/ 526 h 973"/>
                <a:gd name="T50" fmla="*/ 188 w 235"/>
                <a:gd name="T51" fmla="*/ 380 h 973"/>
                <a:gd name="T52" fmla="*/ 223 w 235"/>
                <a:gd name="T53" fmla="*/ 263 h 973"/>
                <a:gd name="T54" fmla="*/ 235 w 235"/>
                <a:gd name="T55" fmla="*/ 122 h 973"/>
                <a:gd name="T56" fmla="*/ 223 w 235"/>
                <a:gd name="T57" fmla="*/ 1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1" name="Freeform 11"/>
            <p:cNvSpPr>
              <a:spLocks/>
            </p:cNvSpPr>
            <p:nvPr/>
          </p:nvSpPr>
          <p:spPr bwMode="auto">
            <a:xfrm rot="1121704" flipH="1">
              <a:off x="4424" y="2382"/>
              <a:ext cx="190" cy="403"/>
            </a:xfrm>
            <a:custGeom>
              <a:avLst/>
              <a:gdLst>
                <a:gd name="T0" fmla="*/ 126 w 384"/>
                <a:gd name="T1" fmla="*/ 122 h 821"/>
                <a:gd name="T2" fmla="*/ 116 w 384"/>
                <a:gd name="T3" fmla="*/ 40 h 821"/>
                <a:gd name="T4" fmla="*/ 71 w 384"/>
                <a:gd name="T5" fmla="*/ 0 h 821"/>
                <a:gd name="T6" fmla="*/ 5 w 384"/>
                <a:gd name="T7" fmla="*/ 5 h 821"/>
                <a:gd name="T8" fmla="*/ 0 w 384"/>
                <a:gd name="T9" fmla="*/ 40 h 821"/>
                <a:gd name="T10" fmla="*/ 5 w 384"/>
                <a:gd name="T11" fmla="*/ 117 h 821"/>
                <a:gd name="T12" fmla="*/ 40 w 384"/>
                <a:gd name="T13" fmla="*/ 233 h 821"/>
                <a:gd name="T14" fmla="*/ 66 w 384"/>
                <a:gd name="T15" fmla="*/ 319 h 821"/>
                <a:gd name="T16" fmla="*/ 96 w 384"/>
                <a:gd name="T17" fmla="*/ 435 h 821"/>
                <a:gd name="T18" fmla="*/ 106 w 384"/>
                <a:gd name="T19" fmla="*/ 536 h 821"/>
                <a:gd name="T20" fmla="*/ 106 w 384"/>
                <a:gd name="T21" fmla="*/ 617 h 821"/>
                <a:gd name="T22" fmla="*/ 91 w 384"/>
                <a:gd name="T23" fmla="*/ 679 h 821"/>
                <a:gd name="T24" fmla="*/ 76 w 384"/>
                <a:gd name="T25" fmla="*/ 699 h 821"/>
                <a:gd name="T26" fmla="*/ 76 w 384"/>
                <a:gd name="T27" fmla="*/ 719 h 821"/>
                <a:gd name="T28" fmla="*/ 96 w 384"/>
                <a:gd name="T29" fmla="*/ 750 h 821"/>
                <a:gd name="T30" fmla="*/ 131 w 384"/>
                <a:gd name="T31" fmla="*/ 760 h 821"/>
                <a:gd name="T32" fmla="*/ 187 w 384"/>
                <a:gd name="T33" fmla="*/ 760 h 821"/>
                <a:gd name="T34" fmla="*/ 288 w 384"/>
                <a:gd name="T35" fmla="*/ 785 h 821"/>
                <a:gd name="T36" fmla="*/ 318 w 384"/>
                <a:gd name="T37" fmla="*/ 821 h 821"/>
                <a:gd name="T38" fmla="*/ 364 w 384"/>
                <a:gd name="T39" fmla="*/ 800 h 821"/>
                <a:gd name="T40" fmla="*/ 384 w 384"/>
                <a:gd name="T41" fmla="*/ 750 h 821"/>
                <a:gd name="T42" fmla="*/ 364 w 384"/>
                <a:gd name="T43" fmla="*/ 730 h 821"/>
                <a:gd name="T44" fmla="*/ 278 w 384"/>
                <a:gd name="T45" fmla="*/ 719 h 821"/>
                <a:gd name="T46" fmla="*/ 182 w 384"/>
                <a:gd name="T47" fmla="*/ 719 h 821"/>
                <a:gd name="T48" fmla="*/ 141 w 384"/>
                <a:gd name="T49" fmla="*/ 714 h 821"/>
                <a:gd name="T50" fmla="*/ 131 w 384"/>
                <a:gd name="T51" fmla="*/ 684 h 821"/>
                <a:gd name="T52" fmla="*/ 141 w 384"/>
                <a:gd name="T53" fmla="*/ 627 h 821"/>
                <a:gd name="T54" fmla="*/ 147 w 384"/>
                <a:gd name="T55" fmla="*/ 531 h 821"/>
                <a:gd name="T56" fmla="*/ 136 w 384"/>
                <a:gd name="T57" fmla="*/ 425 h 821"/>
                <a:gd name="T58" fmla="*/ 121 w 384"/>
                <a:gd name="T59" fmla="*/ 284 h 821"/>
                <a:gd name="T60" fmla="*/ 126 w 384"/>
                <a:gd name="T61" fmla="*/ 162 h 821"/>
                <a:gd name="T62" fmla="*/ 126 w 384"/>
                <a:gd name="T63" fmla="*/ 1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6211888" y="5018088"/>
            <a:ext cx="981075" cy="2667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H="1" flipV="1">
            <a:off x="5973763" y="3798888"/>
            <a:ext cx="1587" cy="1219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5516563" y="2717800"/>
            <a:ext cx="3048000" cy="2990850"/>
            <a:chOff x="3408" y="1502"/>
            <a:chExt cx="1920" cy="1884"/>
          </a:xfrm>
        </p:grpSpPr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3600" y="305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0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5115" y="1822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grpSp>
          <p:nvGrpSpPr>
            <p:cNvPr id="153617" name="Group 17"/>
            <p:cNvGrpSpPr>
              <a:grpSpLocks/>
            </p:cNvGrpSpPr>
            <p:nvPr/>
          </p:nvGrpSpPr>
          <p:grpSpPr bwMode="auto">
            <a:xfrm>
              <a:off x="3408" y="1502"/>
              <a:ext cx="1920" cy="1779"/>
              <a:chOff x="3408" y="1386"/>
              <a:chExt cx="1920" cy="1779"/>
            </a:xfrm>
          </p:grpSpPr>
          <p:sp>
            <p:nvSpPr>
              <p:cNvPr id="153618" name="Line 18"/>
              <p:cNvSpPr>
                <a:spLocks noChangeShapeType="1"/>
              </p:cNvSpPr>
              <p:nvPr/>
            </p:nvSpPr>
            <p:spPr bwMode="auto">
              <a:xfrm rot="549741">
                <a:off x="3556" y="3081"/>
                <a:ext cx="36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19" name="Line 19"/>
              <p:cNvSpPr>
                <a:spLocks noChangeShapeType="1"/>
              </p:cNvSpPr>
              <p:nvPr/>
            </p:nvSpPr>
            <p:spPr bwMode="auto">
              <a:xfrm>
                <a:off x="3592" y="1533"/>
                <a:ext cx="0" cy="13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20" name="Text Box 20"/>
              <p:cNvSpPr txBox="1">
                <a:spLocks noChangeArrowheads="1"/>
              </p:cNvSpPr>
              <p:nvPr/>
            </p:nvSpPr>
            <p:spPr bwMode="auto">
              <a:xfrm>
                <a:off x="5109" y="1386"/>
                <a:ext cx="1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3621" name="Freeform 21"/>
              <p:cNvSpPr>
                <a:spLocks/>
              </p:cNvSpPr>
              <p:nvPr/>
            </p:nvSpPr>
            <p:spPr bwMode="auto">
              <a:xfrm rot="-5400000">
                <a:off x="3963" y="1621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2" name="Freeform 22"/>
              <p:cNvSpPr>
                <a:spLocks/>
              </p:cNvSpPr>
              <p:nvPr/>
            </p:nvSpPr>
            <p:spPr bwMode="auto">
              <a:xfrm rot="-5400000">
                <a:off x="4081" y="1622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3" name="Freeform 23"/>
              <p:cNvSpPr>
                <a:spLocks/>
              </p:cNvSpPr>
              <p:nvPr/>
            </p:nvSpPr>
            <p:spPr bwMode="auto">
              <a:xfrm rot="-5400000">
                <a:off x="4200" y="1621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4" name="Line 24"/>
              <p:cNvSpPr>
                <a:spLocks noChangeShapeType="1"/>
              </p:cNvSpPr>
              <p:nvPr/>
            </p:nvSpPr>
            <p:spPr bwMode="auto">
              <a:xfrm rot="-5400000">
                <a:off x="4691" y="1307"/>
                <a:ext cx="0" cy="8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5" name="Line 25"/>
              <p:cNvSpPr>
                <a:spLocks noChangeShapeType="1"/>
              </p:cNvSpPr>
              <p:nvPr/>
            </p:nvSpPr>
            <p:spPr bwMode="auto">
              <a:xfrm rot="-5400000">
                <a:off x="3720" y="1597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6" name="Freeform 26"/>
              <p:cNvSpPr>
                <a:spLocks/>
              </p:cNvSpPr>
              <p:nvPr/>
            </p:nvSpPr>
            <p:spPr bwMode="auto">
              <a:xfrm rot="-5400000">
                <a:off x="3850" y="1622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7" name="Freeform 27"/>
              <p:cNvSpPr>
                <a:spLocks/>
              </p:cNvSpPr>
              <p:nvPr/>
            </p:nvSpPr>
            <p:spPr bwMode="auto">
              <a:xfrm rot="-5400000">
                <a:off x="3951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8" name="Freeform 28"/>
              <p:cNvSpPr>
                <a:spLocks/>
              </p:cNvSpPr>
              <p:nvPr/>
            </p:nvSpPr>
            <p:spPr bwMode="auto">
              <a:xfrm rot="-5400000">
                <a:off x="4070" y="1453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9" name="Freeform 29"/>
              <p:cNvSpPr>
                <a:spLocks/>
              </p:cNvSpPr>
              <p:nvPr/>
            </p:nvSpPr>
            <p:spPr bwMode="auto">
              <a:xfrm rot="-5400000">
                <a:off x="4188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0" name="Line 30"/>
              <p:cNvSpPr>
                <a:spLocks noChangeShapeType="1"/>
              </p:cNvSpPr>
              <p:nvPr/>
            </p:nvSpPr>
            <p:spPr bwMode="auto">
              <a:xfrm rot="-5400000">
                <a:off x="4685" y="1127"/>
                <a:ext cx="6" cy="8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1" name="Line 31"/>
              <p:cNvSpPr>
                <a:spLocks noChangeShapeType="1"/>
              </p:cNvSpPr>
              <p:nvPr/>
            </p:nvSpPr>
            <p:spPr bwMode="auto">
              <a:xfrm rot="-5400000">
                <a:off x="3708" y="1429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2" name="Freeform 32"/>
              <p:cNvSpPr>
                <a:spLocks/>
              </p:cNvSpPr>
              <p:nvPr/>
            </p:nvSpPr>
            <p:spPr bwMode="auto">
              <a:xfrm rot="-5400000">
                <a:off x="3838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3" name="Freeform 33"/>
              <p:cNvSpPr>
                <a:spLocks/>
              </p:cNvSpPr>
              <p:nvPr/>
            </p:nvSpPr>
            <p:spPr bwMode="auto">
              <a:xfrm rot="-5400000">
                <a:off x="3963" y="1777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4" name="Freeform 34"/>
              <p:cNvSpPr>
                <a:spLocks/>
              </p:cNvSpPr>
              <p:nvPr/>
            </p:nvSpPr>
            <p:spPr bwMode="auto">
              <a:xfrm rot="-5400000">
                <a:off x="4081" y="1778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5" name="Freeform 35"/>
              <p:cNvSpPr>
                <a:spLocks/>
              </p:cNvSpPr>
              <p:nvPr/>
            </p:nvSpPr>
            <p:spPr bwMode="auto">
              <a:xfrm rot="-5400000">
                <a:off x="4200" y="1777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6" name="Line 36"/>
              <p:cNvSpPr>
                <a:spLocks noChangeShapeType="1"/>
              </p:cNvSpPr>
              <p:nvPr/>
            </p:nvSpPr>
            <p:spPr bwMode="auto">
              <a:xfrm rot="-5400000">
                <a:off x="4691" y="1469"/>
                <a:ext cx="0" cy="8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7" name="Line 37"/>
              <p:cNvSpPr>
                <a:spLocks noChangeShapeType="1"/>
              </p:cNvSpPr>
              <p:nvPr/>
            </p:nvSpPr>
            <p:spPr bwMode="auto">
              <a:xfrm rot="-5400000">
                <a:off x="3720" y="1753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8" name="Freeform 38"/>
              <p:cNvSpPr>
                <a:spLocks/>
              </p:cNvSpPr>
              <p:nvPr/>
            </p:nvSpPr>
            <p:spPr bwMode="auto">
              <a:xfrm rot="-5400000">
                <a:off x="3850" y="1778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9" name="Line 39"/>
              <p:cNvSpPr>
                <a:spLocks noChangeShapeType="1"/>
              </p:cNvSpPr>
              <p:nvPr/>
            </p:nvSpPr>
            <p:spPr bwMode="auto">
              <a:xfrm>
                <a:off x="3408" y="2811"/>
                <a:ext cx="18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0" name="Rectangle 40"/>
              <p:cNvSpPr>
                <a:spLocks noChangeArrowheads="1"/>
              </p:cNvSpPr>
              <p:nvPr/>
            </p:nvSpPr>
            <p:spPr bwMode="auto">
              <a:xfrm>
                <a:off x="3562" y="2919"/>
                <a:ext cx="46" cy="1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1" name="Line 41"/>
              <p:cNvSpPr>
                <a:spLocks noChangeShapeType="1"/>
              </p:cNvSpPr>
              <p:nvPr/>
            </p:nvSpPr>
            <p:spPr bwMode="auto">
              <a:xfrm rot="21195686" flipH="1">
                <a:off x="3580" y="3081"/>
                <a:ext cx="35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2" name="Line 42"/>
              <p:cNvSpPr>
                <a:spLocks noChangeShapeType="1"/>
              </p:cNvSpPr>
              <p:nvPr/>
            </p:nvSpPr>
            <p:spPr bwMode="auto">
              <a:xfrm flipH="1">
                <a:off x="4315" y="2823"/>
                <a:ext cx="65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3" name="Line 43"/>
              <p:cNvSpPr>
                <a:spLocks noChangeShapeType="1"/>
              </p:cNvSpPr>
              <p:nvPr/>
            </p:nvSpPr>
            <p:spPr bwMode="auto">
              <a:xfrm flipH="1">
                <a:off x="4712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125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 flipH="1">
                <a:off x="4913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6" name="Line 46"/>
              <p:cNvSpPr>
                <a:spLocks noChangeShapeType="1"/>
              </p:cNvSpPr>
              <p:nvPr/>
            </p:nvSpPr>
            <p:spPr bwMode="auto">
              <a:xfrm flipH="1">
                <a:off x="3764" y="2817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7" name="Line 47"/>
              <p:cNvSpPr>
                <a:spLocks noChangeShapeType="1"/>
              </p:cNvSpPr>
              <p:nvPr/>
            </p:nvSpPr>
            <p:spPr bwMode="auto">
              <a:xfrm flipH="1">
                <a:off x="4522" y="2811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8" name="Line 48"/>
              <p:cNvSpPr>
                <a:spLocks noChangeShapeType="1"/>
              </p:cNvSpPr>
              <p:nvPr/>
            </p:nvSpPr>
            <p:spPr bwMode="auto">
              <a:xfrm flipH="1">
                <a:off x="3592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49" name="Line 49"/>
              <p:cNvSpPr>
                <a:spLocks noChangeShapeType="1"/>
              </p:cNvSpPr>
              <p:nvPr/>
            </p:nvSpPr>
            <p:spPr bwMode="auto">
              <a:xfrm flipH="1">
                <a:off x="5132" y="2817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50" name="Line 50"/>
              <p:cNvSpPr>
                <a:spLocks noChangeShapeType="1"/>
              </p:cNvSpPr>
              <p:nvPr/>
            </p:nvSpPr>
            <p:spPr bwMode="auto">
              <a:xfrm flipH="1">
                <a:off x="3929" y="2823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51" name="Line 51"/>
              <p:cNvSpPr>
                <a:spLocks noChangeShapeType="1"/>
              </p:cNvSpPr>
              <p:nvPr/>
            </p:nvSpPr>
            <p:spPr bwMode="auto">
              <a:xfrm flipH="1">
                <a:off x="3444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52" name="Oval 52"/>
              <p:cNvSpPr>
                <a:spLocks noChangeArrowheads="1"/>
              </p:cNvSpPr>
              <p:nvPr/>
            </p:nvSpPr>
            <p:spPr bwMode="auto">
              <a:xfrm>
                <a:off x="5085" y="1515"/>
                <a:ext cx="46" cy="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53" name="Text Box 53"/>
              <p:cNvSpPr txBox="1">
                <a:spLocks noChangeArrowheads="1"/>
              </p:cNvSpPr>
              <p:nvPr/>
            </p:nvSpPr>
            <p:spPr bwMode="auto">
              <a:xfrm>
                <a:off x="5115" y="1532"/>
                <a:ext cx="2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3654" name="Oval 54"/>
              <p:cNvSpPr>
                <a:spLocks noChangeArrowheads="1"/>
              </p:cNvSpPr>
              <p:nvPr/>
            </p:nvSpPr>
            <p:spPr bwMode="auto">
              <a:xfrm>
                <a:off x="5079" y="1683"/>
                <a:ext cx="47" cy="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55" name="Oval 55"/>
            <p:cNvSpPr>
              <a:spLocks noChangeArrowheads="1"/>
            </p:cNvSpPr>
            <p:nvPr/>
          </p:nvSpPr>
          <p:spPr bwMode="auto">
            <a:xfrm>
              <a:off x="5085" y="1967"/>
              <a:ext cx="46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56" name="Line 56"/>
          <p:cNvSpPr>
            <a:spLocks noChangeShapeType="1"/>
          </p:cNvSpPr>
          <p:nvPr/>
        </p:nvSpPr>
        <p:spPr bwMode="auto">
          <a:xfrm>
            <a:off x="6126163" y="3570288"/>
            <a:ext cx="990600" cy="158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7" name="Arc 57"/>
          <p:cNvSpPr>
            <a:spLocks/>
          </p:cNvSpPr>
          <p:nvPr/>
        </p:nvSpPr>
        <p:spPr bwMode="auto">
          <a:xfrm rot="20522612" flipV="1">
            <a:off x="7113588" y="3667125"/>
            <a:ext cx="306387" cy="1198563"/>
          </a:xfrm>
          <a:custGeom>
            <a:avLst/>
            <a:gdLst>
              <a:gd name="G0" fmla="+- 0 0 0"/>
              <a:gd name="G1" fmla="+- 21147 0 0"/>
              <a:gd name="G2" fmla="+- 21600 0 0"/>
              <a:gd name="T0" fmla="*/ 4399 w 21600"/>
              <a:gd name="T1" fmla="*/ 0 h 26120"/>
              <a:gd name="T2" fmla="*/ 21020 w 21600"/>
              <a:gd name="T3" fmla="*/ 26120 h 26120"/>
              <a:gd name="T4" fmla="*/ 0 w 21600"/>
              <a:gd name="T5" fmla="*/ 21147 h 2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120" fill="none" extrusionOk="0">
                <a:moveTo>
                  <a:pt x="4399" y="-1"/>
                </a:moveTo>
                <a:cubicBezTo>
                  <a:pt x="14418" y="2083"/>
                  <a:pt x="21600" y="10913"/>
                  <a:pt x="21600" y="21147"/>
                </a:cubicBezTo>
                <a:cubicBezTo>
                  <a:pt x="21600" y="22821"/>
                  <a:pt x="21405" y="24490"/>
                  <a:pt x="21019" y="26119"/>
                </a:cubicBezTo>
              </a:path>
              <a:path w="21600" h="26120" stroke="0" extrusionOk="0">
                <a:moveTo>
                  <a:pt x="4399" y="-1"/>
                </a:moveTo>
                <a:cubicBezTo>
                  <a:pt x="14418" y="2083"/>
                  <a:pt x="21600" y="10913"/>
                  <a:pt x="21600" y="21147"/>
                </a:cubicBezTo>
                <a:cubicBezTo>
                  <a:pt x="21600" y="22821"/>
                  <a:pt x="21405" y="24490"/>
                  <a:pt x="21019" y="26119"/>
                </a:cubicBezTo>
                <a:lnTo>
                  <a:pt x="0" y="21147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8" name="Text Box 58"/>
          <p:cNvSpPr txBox="1">
            <a:spLocks noChangeArrowheads="1"/>
          </p:cNvSpPr>
          <p:nvPr/>
        </p:nvSpPr>
        <p:spPr bwMode="auto">
          <a:xfrm>
            <a:off x="639763" y="284797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通过人体电流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graphicFrame>
        <p:nvGraphicFramePr>
          <p:cNvPr id="153659" name="Object 59"/>
          <p:cNvGraphicFramePr>
            <a:graphicFrameLocks noChangeAspect="1"/>
          </p:cNvGraphicFramePr>
          <p:nvPr/>
        </p:nvGraphicFramePr>
        <p:xfrm>
          <a:off x="701675" y="3362325"/>
          <a:ext cx="46624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4" imgW="2412720" imgH="495000" progId="Equation.3">
                  <p:embed/>
                </p:oleObj>
              </mc:Choice>
              <mc:Fallback>
                <p:oleObj name="公式" r:id="rId4" imgW="24127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362325"/>
                        <a:ext cx="46624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0" name="Text Box 60"/>
          <p:cNvSpPr txBox="1">
            <a:spLocks noChangeArrowheads="1"/>
          </p:cNvSpPr>
          <p:nvPr/>
        </p:nvSpPr>
        <p:spPr bwMode="auto">
          <a:xfrm>
            <a:off x="549275" y="4371975"/>
            <a:ext cx="41449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式中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800" b="1">
                <a:solidFill>
                  <a:srgbClr val="000000"/>
                </a:solidFill>
              </a:rPr>
              <a:t>     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</a:rPr>
              <a:t>P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en-US" sz="2800" b="1">
                <a:solidFill>
                  <a:srgbClr val="000000"/>
                </a:solidFill>
              </a:rPr>
              <a:t>电源相电压 </a:t>
            </a:r>
            <a:r>
              <a:rPr lang="en-US" altLang="zh-CN" sz="2800" b="1">
                <a:solidFill>
                  <a:srgbClr val="000000"/>
                </a:solidFill>
              </a:rPr>
              <a:t>(220V)</a:t>
            </a:r>
          </a:p>
          <a:p>
            <a:r>
              <a:rPr lang="en-US" altLang="zh-CN" sz="2800" b="1" i="1">
                <a:solidFill>
                  <a:srgbClr val="000000"/>
                </a:solidFill>
              </a:rPr>
              <a:t>     R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en-US" sz="2800" b="1">
                <a:solidFill>
                  <a:srgbClr val="000000"/>
                </a:solidFill>
              </a:rPr>
              <a:t>接地电阻 </a:t>
            </a:r>
            <a:r>
              <a:rPr lang="zh-CN" altLang="en-US" sz="2800" b="1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4</a:t>
            </a:r>
          </a:p>
          <a:p>
            <a:r>
              <a:rPr lang="en-US" altLang="zh-CN" sz="2800" b="1" i="1">
                <a:solidFill>
                  <a:srgbClr val="000000"/>
                </a:solidFill>
              </a:rPr>
              <a:t>     R</a:t>
            </a:r>
            <a:r>
              <a:rPr lang="en-US" altLang="zh-CN" sz="2800" b="1" baseline="-25000">
                <a:solidFill>
                  <a:srgbClr val="00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en-US" sz="2800" b="1">
                <a:solidFill>
                  <a:srgbClr val="000000"/>
                </a:solidFill>
              </a:rPr>
              <a:t>人体电阻 </a:t>
            </a:r>
            <a:r>
              <a:rPr lang="en-US" altLang="zh-CN" sz="2800" b="1">
                <a:solidFill>
                  <a:srgbClr val="000000"/>
                </a:solidFill>
              </a:rPr>
              <a:t>1000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</a:t>
            </a:r>
          </a:p>
        </p:txBody>
      </p:sp>
      <p:sp>
        <p:nvSpPr>
          <p:cNvPr id="153661" name="Text Box 61"/>
          <p:cNvSpPr txBox="1">
            <a:spLocks noChangeArrowheads="1"/>
          </p:cNvSpPr>
          <p:nvPr/>
        </p:nvSpPr>
        <p:spPr bwMode="auto">
          <a:xfrm>
            <a:off x="1058863" y="2162175"/>
            <a:ext cx="598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/>
              <a:t>这时人体处于相电压下，危险较大。</a:t>
            </a:r>
          </a:p>
        </p:txBody>
      </p:sp>
    </p:spTree>
    <p:extLst>
      <p:ext uri="{BB962C8B-B14F-4D97-AF65-F5344CB8AC3E}">
        <p14:creationId xmlns:p14="http://schemas.microsoft.com/office/powerpoint/2010/main" val="336877506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12" grpId="0" animBg="1"/>
      <p:bldP spid="153613" grpId="0" animBg="1"/>
      <p:bldP spid="153656" grpId="0" animBg="1"/>
      <p:bldP spid="153657" grpId="0" animBg="1"/>
      <p:bldP spid="153658" grpId="0" autoUpdateAnimBg="0"/>
      <p:bldP spid="153660" grpId="0" autoUpdateAnimBg="0"/>
      <p:bldP spid="1536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81000"/>
            <a:ext cx="7543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电源中性点不接地系统的单相触电</a:t>
            </a:r>
          </a:p>
        </p:txBody>
      </p:sp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2373313" y="1011238"/>
            <a:ext cx="3257550" cy="1838325"/>
            <a:chOff x="444" y="637"/>
            <a:chExt cx="2052" cy="1158"/>
          </a:xfrm>
        </p:grpSpPr>
        <p:sp>
          <p:nvSpPr>
            <p:cNvPr id="155652" name="Line 4"/>
            <p:cNvSpPr>
              <a:spLocks noChangeShapeType="1"/>
            </p:cNvSpPr>
            <p:nvPr/>
          </p:nvSpPr>
          <p:spPr bwMode="auto">
            <a:xfrm>
              <a:off x="1884" y="1453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3" name="Line 5"/>
            <p:cNvSpPr>
              <a:spLocks noChangeShapeType="1"/>
            </p:cNvSpPr>
            <p:nvPr/>
          </p:nvSpPr>
          <p:spPr bwMode="auto">
            <a:xfrm flipV="1">
              <a:off x="1884" y="877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V="1">
              <a:off x="1692" y="1021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rot="-5400000">
              <a:off x="1769" y="416"/>
              <a:ext cx="0" cy="9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>
              <a:off x="612" y="691"/>
              <a:ext cx="0" cy="3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57" name="Freeform 9"/>
            <p:cNvSpPr>
              <a:spLocks/>
            </p:cNvSpPr>
            <p:nvPr/>
          </p:nvSpPr>
          <p:spPr bwMode="auto">
            <a:xfrm rot="-5400000">
              <a:off x="988" y="77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8" name="Freeform 10"/>
            <p:cNvSpPr>
              <a:spLocks/>
            </p:cNvSpPr>
            <p:nvPr/>
          </p:nvSpPr>
          <p:spPr bwMode="auto">
            <a:xfrm rot="-5400000">
              <a:off x="1108" y="77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9" name="Freeform 11"/>
            <p:cNvSpPr>
              <a:spLocks/>
            </p:cNvSpPr>
            <p:nvPr/>
          </p:nvSpPr>
          <p:spPr bwMode="auto">
            <a:xfrm rot="-5400000">
              <a:off x="1228" y="77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0" name="Freeform 12"/>
            <p:cNvSpPr>
              <a:spLocks/>
            </p:cNvSpPr>
            <p:nvPr/>
          </p:nvSpPr>
          <p:spPr bwMode="auto">
            <a:xfrm rot="-5400000">
              <a:off x="874" y="77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1" name="Freeform 13"/>
            <p:cNvSpPr>
              <a:spLocks/>
            </p:cNvSpPr>
            <p:nvPr/>
          </p:nvSpPr>
          <p:spPr bwMode="auto">
            <a:xfrm rot="-5400000">
              <a:off x="976" y="61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2" name="Freeform 14"/>
            <p:cNvSpPr>
              <a:spLocks/>
            </p:cNvSpPr>
            <p:nvPr/>
          </p:nvSpPr>
          <p:spPr bwMode="auto">
            <a:xfrm rot="-5400000">
              <a:off x="1096" y="61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3" name="Freeform 15"/>
            <p:cNvSpPr>
              <a:spLocks/>
            </p:cNvSpPr>
            <p:nvPr/>
          </p:nvSpPr>
          <p:spPr bwMode="auto">
            <a:xfrm rot="-5400000">
              <a:off x="1216" y="61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4" name="Line 16"/>
            <p:cNvSpPr>
              <a:spLocks noChangeShapeType="1"/>
            </p:cNvSpPr>
            <p:nvPr/>
          </p:nvSpPr>
          <p:spPr bwMode="auto">
            <a:xfrm rot="-5400000">
              <a:off x="729" y="586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5" name="Freeform 17"/>
            <p:cNvSpPr>
              <a:spLocks/>
            </p:cNvSpPr>
            <p:nvPr/>
          </p:nvSpPr>
          <p:spPr bwMode="auto">
            <a:xfrm rot="-5400000">
              <a:off x="862" y="61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6" name="Freeform 18"/>
            <p:cNvSpPr>
              <a:spLocks/>
            </p:cNvSpPr>
            <p:nvPr/>
          </p:nvSpPr>
          <p:spPr bwMode="auto">
            <a:xfrm rot="-5400000">
              <a:off x="988" y="935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7" name="Freeform 19"/>
            <p:cNvSpPr>
              <a:spLocks/>
            </p:cNvSpPr>
            <p:nvPr/>
          </p:nvSpPr>
          <p:spPr bwMode="auto">
            <a:xfrm rot="-5400000">
              <a:off x="1108" y="935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8" name="Freeform 20"/>
            <p:cNvSpPr>
              <a:spLocks/>
            </p:cNvSpPr>
            <p:nvPr/>
          </p:nvSpPr>
          <p:spPr bwMode="auto">
            <a:xfrm rot="-5400000">
              <a:off x="1228" y="935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 rot="-5400000">
              <a:off x="1761" y="586"/>
              <a:ext cx="0" cy="8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0" name="Line 22"/>
            <p:cNvSpPr>
              <a:spLocks noChangeShapeType="1"/>
            </p:cNvSpPr>
            <p:nvPr/>
          </p:nvSpPr>
          <p:spPr bwMode="auto">
            <a:xfrm rot="-5400000">
              <a:off x="741" y="910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1" name="Freeform 23"/>
            <p:cNvSpPr>
              <a:spLocks/>
            </p:cNvSpPr>
            <p:nvPr/>
          </p:nvSpPr>
          <p:spPr bwMode="auto">
            <a:xfrm rot="-5400000">
              <a:off x="874" y="935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5672" name="Group 24"/>
            <p:cNvGrpSpPr>
              <a:grpSpLocks/>
            </p:cNvGrpSpPr>
            <p:nvPr/>
          </p:nvGrpSpPr>
          <p:grpSpPr bwMode="auto">
            <a:xfrm>
              <a:off x="444" y="868"/>
              <a:ext cx="1914" cy="927"/>
              <a:chOff x="480" y="2731"/>
              <a:chExt cx="1914" cy="927"/>
            </a:xfrm>
          </p:grpSpPr>
          <p:sp>
            <p:nvSpPr>
              <p:cNvPr id="155673" name="Line 25"/>
              <p:cNvSpPr>
                <a:spLocks noChangeShapeType="1"/>
              </p:cNvSpPr>
              <p:nvPr/>
            </p:nvSpPr>
            <p:spPr bwMode="auto">
              <a:xfrm rot="-5400000">
                <a:off x="777" y="2617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74" name="Line 26"/>
              <p:cNvSpPr>
                <a:spLocks noChangeShapeType="1"/>
              </p:cNvSpPr>
              <p:nvPr/>
            </p:nvSpPr>
            <p:spPr bwMode="auto">
              <a:xfrm>
                <a:off x="480" y="3568"/>
                <a:ext cx="19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75" name="Line 27"/>
              <p:cNvSpPr>
                <a:spLocks noChangeShapeType="1"/>
              </p:cNvSpPr>
              <p:nvPr/>
            </p:nvSpPr>
            <p:spPr bwMode="auto">
              <a:xfrm flipH="1">
                <a:off x="1398" y="3580"/>
                <a:ext cx="66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76" name="Line 28"/>
              <p:cNvSpPr>
                <a:spLocks noChangeShapeType="1"/>
              </p:cNvSpPr>
              <p:nvPr/>
            </p:nvSpPr>
            <p:spPr bwMode="auto">
              <a:xfrm flipH="1">
                <a:off x="1800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 flipH="1">
                <a:off x="1206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78" name="Line 30"/>
              <p:cNvSpPr>
                <a:spLocks noChangeShapeType="1"/>
              </p:cNvSpPr>
              <p:nvPr/>
            </p:nvSpPr>
            <p:spPr bwMode="auto">
              <a:xfrm flipH="1">
                <a:off x="2004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79" name="Line 31"/>
              <p:cNvSpPr>
                <a:spLocks noChangeShapeType="1"/>
              </p:cNvSpPr>
              <p:nvPr/>
            </p:nvSpPr>
            <p:spPr bwMode="auto">
              <a:xfrm flipH="1">
                <a:off x="840" y="3574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 flipH="1">
                <a:off x="1608" y="3568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 flipH="1">
                <a:off x="666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82" name="Line 34"/>
              <p:cNvSpPr>
                <a:spLocks noChangeShapeType="1"/>
              </p:cNvSpPr>
              <p:nvPr/>
            </p:nvSpPr>
            <p:spPr bwMode="auto">
              <a:xfrm flipH="1">
                <a:off x="2226" y="3574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83" name="Line 35"/>
              <p:cNvSpPr>
                <a:spLocks noChangeShapeType="1"/>
              </p:cNvSpPr>
              <p:nvPr/>
            </p:nvSpPr>
            <p:spPr bwMode="auto">
              <a:xfrm flipH="1">
                <a:off x="1008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84" name="Line 36"/>
              <p:cNvSpPr>
                <a:spLocks noChangeShapeType="1"/>
              </p:cNvSpPr>
              <p:nvPr/>
            </p:nvSpPr>
            <p:spPr bwMode="auto">
              <a:xfrm flipH="1">
                <a:off x="516" y="3580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85" name="Oval 37"/>
            <p:cNvSpPr>
              <a:spLocks noChangeArrowheads="1"/>
            </p:cNvSpPr>
            <p:nvPr/>
          </p:nvSpPr>
          <p:spPr bwMode="auto">
            <a:xfrm>
              <a:off x="2196" y="1009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1644" y="1261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55687" name="Line 39"/>
            <p:cNvSpPr>
              <a:spLocks noChangeShapeType="1"/>
            </p:cNvSpPr>
            <p:nvPr/>
          </p:nvSpPr>
          <p:spPr bwMode="auto">
            <a:xfrm flipH="1">
              <a:off x="1692" y="1453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8" name="Rectangle 40"/>
            <p:cNvSpPr>
              <a:spLocks noChangeArrowheads="1"/>
            </p:cNvSpPr>
            <p:nvPr/>
          </p:nvSpPr>
          <p:spPr bwMode="auto">
            <a:xfrm>
              <a:off x="1836" y="1261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2028" y="1261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2076" y="1453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1" name="Line 43"/>
            <p:cNvSpPr>
              <a:spLocks noChangeShapeType="1"/>
            </p:cNvSpPr>
            <p:nvPr/>
          </p:nvSpPr>
          <p:spPr bwMode="auto">
            <a:xfrm flipV="1">
              <a:off x="2076" y="703"/>
              <a:ext cx="0" cy="5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2" name="Oval 44"/>
            <p:cNvSpPr>
              <a:spLocks noChangeArrowheads="1"/>
            </p:cNvSpPr>
            <p:nvPr/>
          </p:nvSpPr>
          <p:spPr bwMode="auto">
            <a:xfrm>
              <a:off x="2196" y="847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93" name="Line 45"/>
            <p:cNvSpPr>
              <a:spLocks noChangeShapeType="1"/>
            </p:cNvSpPr>
            <p:nvPr/>
          </p:nvSpPr>
          <p:spPr bwMode="auto">
            <a:xfrm rot="-5400000">
              <a:off x="1752" y="259"/>
              <a:ext cx="6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4" name="Oval 46"/>
            <p:cNvSpPr>
              <a:spLocks noChangeArrowheads="1"/>
            </p:cNvSpPr>
            <p:nvPr/>
          </p:nvSpPr>
          <p:spPr bwMode="auto">
            <a:xfrm>
              <a:off x="2196" y="685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95" name="Oval 47"/>
            <p:cNvSpPr>
              <a:spLocks noChangeArrowheads="1"/>
            </p:cNvSpPr>
            <p:nvPr/>
          </p:nvSpPr>
          <p:spPr bwMode="auto">
            <a:xfrm>
              <a:off x="2046" y="673"/>
              <a:ext cx="47" cy="47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96" name="Oval 48"/>
            <p:cNvSpPr>
              <a:spLocks noChangeArrowheads="1"/>
            </p:cNvSpPr>
            <p:nvPr/>
          </p:nvSpPr>
          <p:spPr bwMode="auto">
            <a:xfrm>
              <a:off x="1860" y="847"/>
              <a:ext cx="47" cy="47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97" name="Oval 49"/>
            <p:cNvSpPr>
              <a:spLocks noChangeArrowheads="1"/>
            </p:cNvSpPr>
            <p:nvPr/>
          </p:nvSpPr>
          <p:spPr bwMode="auto">
            <a:xfrm>
              <a:off x="1662" y="1015"/>
              <a:ext cx="47" cy="47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98" name="Text Box 50"/>
            <p:cNvSpPr txBox="1">
              <a:spLocks noChangeArrowheads="1"/>
            </p:cNvSpPr>
            <p:nvPr/>
          </p:nvSpPr>
          <p:spPr bwMode="auto">
            <a:xfrm>
              <a:off x="2127" y="1017"/>
              <a:ext cx="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R</a:t>
              </a:r>
              <a:r>
                <a:rPr lang="en-US" altLang="zh-CN" sz="2800"/>
                <a:t>'</a:t>
              </a:r>
              <a:endParaRPr lang="en-US" altLang="zh-CN" sz="2800" b="1"/>
            </a:p>
          </p:txBody>
        </p:sp>
      </p:grpSp>
      <p:sp>
        <p:nvSpPr>
          <p:cNvPr id="155699" name="Text Box 51"/>
          <p:cNvSpPr txBox="1">
            <a:spLocks noChangeArrowheads="1"/>
          </p:cNvSpPr>
          <p:nvPr/>
        </p:nvSpPr>
        <p:spPr bwMode="auto">
          <a:xfrm>
            <a:off x="5292725" y="1863725"/>
            <a:ext cx="12557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/>
              <a:t>对地绝</a:t>
            </a:r>
          </a:p>
          <a:p>
            <a:pPr>
              <a:lnSpc>
                <a:spcPct val="85000"/>
              </a:lnSpc>
            </a:pPr>
            <a:r>
              <a:rPr lang="zh-CN" altLang="en-US" sz="2800" b="1"/>
              <a:t>缘电阻</a:t>
            </a:r>
          </a:p>
        </p:txBody>
      </p:sp>
      <p:grpSp>
        <p:nvGrpSpPr>
          <p:cNvPr id="155700" name="Group 52"/>
          <p:cNvGrpSpPr>
            <a:grpSpLocks/>
          </p:cNvGrpSpPr>
          <p:nvPr/>
        </p:nvGrpSpPr>
        <p:grpSpPr bwMode="auto">
          <a:xfrm>
            <a:off x="3573463" y="1066800"/>
            <a:ext cx="1600200" cy="2047875"/>
            <a:chOff x="3120" y="2448"/>
            <a:chExt cx="726" cy="1290"/>
          </a:xfrm>
        </p:grpSpPr>
        <p:sp>
          <p:nvSpPr>
            <p:cNvPr id="155701" name="Text Box 53"/>
            <p:cNvSpPr txBox="1">
              <a:spLocks noChangeArrowheads="1"/>
            </p:cNvSpPr>
            <p:nvPr/>
          </p:nvSpPr>
          <p:spPr bwMode="auto">
            <a:xfrm>
              <a:off x="3120" y="3113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FF3300"/>
                  </a:solidFill>
                </a:rPr>
                <a:t>b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55702" name="Line 54"/>
            <p:cNvSpPr>
              <a:spLocks noChangeShapeType="1"/>
            </p:cNvSpPr>
            <p:nvPr/>
          </p:nvSpPr>
          <p:spPr bwMode="auto">
            <a:xfrm flipH="1">
              <a:off x="3180" y="2832"/>
              <a:ext cx="84" cy="3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3" name="Line 55"/>
            <p:cNvSpPr>
              <a:spLocks noChangeShapeType="1"/>
            </p:cNvSpPr>
            <p:nvPr/>
          </p:nvSpPr>
          <p:spPr bwMode="auto">
            <a:xfrm flipV="1">
              <a:off x="3648" y="2832"/>
              <a:ext cx="0" cy="18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4" name="Line 56"/>
            <p:cNvSpPr>
              <a:spLocks noChangeShapeType="1"/>
            </p:cNvSpPr>
            <p:nvPr/>
          </p:nvSpPr>
          <p:spPr bwMode="auto">
            <a:xfrm flipH="1" flipV="1">
              <a:off x="3840" y="2832"/>
              <a:ext cx="6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5" name="Line 57"/>
            <p:cNvSpPr>
              <a:spLocks noChangeShapeType="1"/>
            </p:cNvSpPr>
            <p:nvPr/>
          </p:nvSpPr>
          <p:spPr bwMode="auto">
            <a:xfrm rot="16200000" flipV="1">
              <a:off x="3438" y="2334"/>
              <a:ext cx="0" cy="2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6" name="Line 58"/>
            <p:cNvSpPr>
              <a:spLocks noChangeShapeType="1"/>
            </p:cNvSpPr>
            <p:nvPr/>
          </p:nvSpPr>
          <p:spPr bwMode="auto">
            <a:xfrm rot="5400000">
              <a:off x="3435" y="2493"/>
              <a:ext cx="18" cy="2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7" name="Line 59"/>
            <p:cNvSpPr>
              <a:spLocks noChangeShapeType="1"/>
            </p:cNvSpPr>
            <p:nvPr/>
          </p:nvSpPr>
          <p:spPr bwMode="auto">
            <a:xfrm>
              <a:off x="3204" y="3522"/>
              <a:ext cx="186" cy="1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8" name="Line 60"/>
            <p:cNvSpPr>
              <a:spLocks noChangeShapeType="1"/>
            </p:cNvSpPr>
            <p:nvPr/>
          </p:nvSpPr>
          <p:spPr bwMode="auto">
            <a:xfrm flipV="1">
              <a:off x="3414" y="3540"/>
              <a:ext cx="186" cy="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09" name="Line 61"/>
            <p:cNvSpPr>
              <a:spLocks noChangeShapeType="1"/>
            </p:cNvSpPr>
            <p:nvPr/>
          </p:nvSpPr>
          <p:spPr bwMode="auto">
            <a:xfrm flipV="1">
              <a:off x="3438" y="3564"/>
              <a:ext cx="318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10" name="Line 62"/>
            <p:cNvSpPr>
              <a:spLocks noChangeShapeType="1"/>
            </p:cNvSpPr>
            <p:nvPr/>
          </p:nvSpPr>
          <p:spPr bwMode="auto">
            <a:xfrm>
              <a:off x="3132" y="3570"/>
              <a:ext cx="246" cy="1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711" name="Rectangle 63"/>
          <p:cNvSpPr>
            <a:spLocks noChangeArrowheads="1"/>
          </p:cNvSpPr>
          <p:nvPr/>
        </p:nvSpPr>
        <p:spPr bwMode="auto">
          <a:xfrm>
            <a:off x="533400" y="3200400"/>
            <a:ext cx="7848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人体接触某一相时，通过人体的电流取决于人体电阻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b</a:t>
            </a:r>
            <a:r>
              <a:rPr lang="zh-CN" altLang="en-US" sz="2800" b="1"/>
              <a:t>与输电线对地绝缘电阻</a:t>
            </a:r>
            <a:r>
              <a:rPr lang="en-US" altLang="zh-CN" sz="2800" b="1" i="1"/>
              <a:t>R</a:t>
            </a:r>
            <a:r>
              <a:rPr lang="en-US" altLang="zh-CN" sz="2800"/>
              <a:t>' </a:t>
            </a:r>
            <a:r>
              <a:rPr lang="zh-CN" altLang="en-US" sz="2800" b="1"/>
              <a:t>的大小。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/>
              <a:t>    若输电线绝缘良好，绝缘电阻</a:t>
            </a:r>
            <a:r>
              <a:rPr lang="en-US" altLang="zh-CN" sz="2800" b="1" i="1"/>
              <a:t>R</a:t>
            </a:r>
            <a:r>
              <a:rPr lang="en-US" altLang="zh-CN" sz="2800"/>
              <a:t>' </a:t>
            </a:r>
            <a:r>
              <a:rPr lang="zh-CN" altLang="en-US" sz="2800" b="1">
                <a:sym typeface="Symbol" pitchFamily="18" charset="2"/>
              </a:rPr>
              <a:t>较大，对人体的危害性就减小。</a:t>
            </a:r>
          </a:p>
        </p:txBody>
      </p:sp>
      <p:sp>
        <p:nvSpPr>
          <p:cNvPr id="155712" name="Rectangle 64"/>
          <p:cNvSpPr>
            <a:spLocks noChangeArrowheads="1"/>
          </p:cNvSpPr>
          <p:nvPr/>
        </p:nvSpPr>
        <p:spPr bwMode="auto">
          <a:xfrm>
            <a:off x="533400" y="5105400"/>
            <a:ext cx="7848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但导线与地面间的绝缘可能不良（ </a:t>
            </a:r>
            <a:r>
              <a:rPr lang="en-US" altLang="zh-CN" sz="2800" b="1" i="1"/>
              <a:t>R</a:t>
            </a:r>
            <a:r>
              <a:rPr lang="en-US" altLang="zh-CN" sz="2800"/>
              <a:t>' </a:t>
            </a:r>
            <a:r>
              <a:rPr lang="zh-CN" altLang="en-US" sz="2800" b="1">
                <a:sym typeface="Symbol" pitchFamily="18" charset="2"/>
              </a:rPr>
              <a:t>较小）</a:t>
            </a:r>
            <a:r>
              <a:rPr lang="zh-CN" altLang="en-US" sz="2800" b="1">
                <a:solidFill>
                  <a:srgbClr val="000000"/>
                </a:solidFill>
              </a:rPr>
              <a:t>，甚至有一相接地，这时人体中就有电流通过。</a:t>
            </a:r>
          </a:p>
        </p:txBody>
      </p:sp>
      <p:grpSp>
        <p:nvGrpSpPr>
          <p:cNvPr id="155713" name="Group 65"/>
          <p:cNvGrpSpPr>
            <a:grpSpLocks/>
          </p:cNvGrpSpPr>
          <p:nvPr/>
        </p:nvGrpSpPr>
        <p:grpSpPr bwMode="auto">
          <a:xfrm>
            <a:off x="3116263" y="1584325"/>
            <a:ext cx="609600" cy="1143000"/>
            <a:chOff x="240" y="1488"/>
            <a:chExt cx="388" cy="675"/>
          </a:xfrm>
        </p:grpSpPr>
        <p:sp>
          <p:nvSpPr>
            <p:cNvPr id="155714" name="Freeform 66"/>
            <p:cNvSpPr>
              <a:spLocks/>
            </p:cNvSpPr>
            <p:nvPr/>
          </p:nvSpPr>
          <p:spPr bwMode="auto">
            <a:xfrm>
              <a:off x="310" y="1595"/>
              <a:ext cx="175" cy="120"/>
            </a:xfrm>
            <a:custGeom>
              <a:avLst/>
              <a:gdLst>
                <a:gd name="T0" fmla="*/ 268 w 410"/>
                <a:gd name="T1" fmla="*/ 117 h 406"/>
                <a:gd name="T2" fmla="*/ 217 w 410"/>
                <a:gd name="T3" fmla="*/ 41 h 406"/>
                <a:gd name="T4" fmla="*/ 166 w 410"/>
                <a:gd name="T5" fmla="*/ 0 h 406"/>
                <a:gd name="T6" fmla="*/ 106 w 410"/>
                <a:gd name="T7" fmla="*/ 0 h 406"/>
                <a:gd name="T8" fmla="*/ 40 w 410"/>
                <a:gd name="T9" fmla="*/ 26 h 406"/>
                <a:gd name="T10" fmla="*/ 10 w 410"/>
                <a:gd name="T11" fmla="*/ 71 h 406"/>
                <a:gd name="T12" fmla="*/ 0 w 410"/>
                <a:gd name="T13" fmla="*/ 132 h 406"/>
                <a:gd name="T14" fmla="*/ 10 w 410"/>
                <a:gd name="T15" fmla="*/ 213 h 406"/>
                <a:gd name="T16" fmla="*/ 50 w 410"/>
                <a:gd name="T17" fmla="*/ 304 h 406"/>
                <a:gd name="T18" fmla="*/ 121 w 410"/>
                <a:gd name="T19" fmla="*/ 365 h 406"/>
                <a:gd name="T20" fmla="*/ 176 w 410"/>
                <a:gd name="T21" fmla="*/ 395 h 406"/>
                <a:gd name="T22" fmla="*/ 232 w 410"/>
                <a:gd name="T23" fmla="*/ 406 h 406"/>
                <a:gd name="T24" fmla="*/ 278 w 410"/>
                <a:gd name="T25" fmla="*/ 390 h 406"/>
                <a:gd name="T26" fmla="*/ 303 w 410"/>
                <a:gd name="T27" fmla="*/ 365 h 406"/>
                <a:gd name="T28" fmla="*/ 319 w 410"/>
                <a:gd name="T29" fmla="*/ 304 h 406"/>
                <a:gd name="T30" fmla="*/ 314 w 410"/>
                <a:gd name="T31" fmla="*/ 233 h 406"/>
                <a:gd name="T32" fmla="*/ 298 w 410"/>
                <a:gd name="T33" fmla="*/ 173 h 406"/>
                <a:gd name="T34" fmla="*/ 399 w 410"/>
                <a:gd name="T35" fmla="*/ 117 h 406"/>
                <a:gd name="T36" fmla="*/ 410 w 410"/>
                <a:gd name="T37" fmla="*/ 92 h 406"/>
                <a:gd name="T38" fmla="*/ 399 w 410"/>
                <a:gd name="T39" fmla="*/ 81 h 406"/>
                <a:gd name="T40" fmla="*/ 288 w 410"/>
                <a:gd name="T41" fmla="*/ 147 h 406"/>
                <a:gd name="T42" fmla="*/ 268 w 410"/>
                <a:gd name="T43" fmla="*/ 1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5" name="Freeform 67"/>
            <p:cNvSpPr>
              <a:spLocks/>
            </p:cNvSpPr>
            <p:nvPr/>
          </p:nvSpPr>
          <p:spPr bwMode="auto">
            <a:xfrm>
              <a:off x="435" y="1488"/>
              <a:ext cx="154" cy="260"/>
            </a:xfrm>
            <a:custGeom>
              <a:avLst/>
              <a:gdLst>
                <a:gd name="T0" fmla="*/ 101 w 364"/>
                <a:gd name="T1" fmla="*/ 765 h 907"/>
                <a:gd name="T2" fmla="*/ 35 w 364"/>
                <a:gd name="T3" fmla="*/ 816 h 907"/>
                <a:gd name="T4" fmla="*/ 15 w 364"/>
                <a:gd name="T5" fmla="*/ 832 h 907"/>
                <a:gd name="T6" fmla="*/ 0 w 364"/>
                <a:gd name="T7" fmla="*/ 867 h 907"/>
                <a:gd name="T8" fmla="*/ 20 w 364"/>
                <a:gd name="T9" fmla="*/ 902 h 907"/>
                <a:gd name="T10" fmla="*/ 40 w 364"/>
                <a:gd name="T11" fmla="*/ 907 h 907"/>
                <a:gd name="T12" fmla="*/ 101 w 364"/>
                <a:gd name="T13" fmla="*/ 887 h 907"/>
                <a:gd name="T14" fmla="*/ 192 w 364"/>
                <a:gd name="T15" fmla="*/ 816 h 907"/>
                <a:gd name="T16" fmla="*/ 273 w 364"/>
                <a:gd name="T17" fmla="*/ 730 h 907"/>
                <a:gd name="T18" fmla="*/ 359 w 364"/>
                <a:gd name="T19" fmla="*/ 633 h 907"/>
                <a:gd name="T20" fmla="*/ 364 w 364"/>
                <a:gd name="T21" fmla="*/ 593 h 907"/>
                <a:gd name="T22" fmla="*/ 364 w 364"/>
                <a:gd name="T23" fmla="*/ 482 h 907"/>
                <a:gd name="T24" fmla="*/ 339 w 364"/>
                <a:gd name="T25" fmla="*/ 310 h 907"/>
                <a:gd name="T26" fmla="*/ 354 w 364"/>
                <a:gd name="T27" fmla="*/ 209 h 907"/>
                <a:gd name="T28" fmla="*/ 364 w 364"/>
                <a:gd name="T29" fmla="*/ 168 h 907"/>
                <a:gd name="T30" fmla="*/ 349 w 364"/>
                <a:gd name="T31" fmla="*/ 147 h 907"/>
                <a:gd name="T32" fmla="*/ 313 w 364"/>
                <a:gd name="T33" fmla="*/ 127 h 907"/>
                <a:gd name="T34" fmla="*/ 288 w 364"/>
                <a:gd name="T35" fmla="*/ 112 h 907"/>
                <a:gd name="T36" fmla="*/ 303 w 364"/>
                <a:gd name="T37" fmla="*/ 21 h 907"/>
                <a:gd name="T38" fmla="*/ 293 w 364"/>
                <a:gd name="T39" fmla="*/ 0 h 907"/>
                <a:gd name="T40" fmla="*/ 273 w 364"/>
                <a:gd name="T41" fmla="*/ 6 h 907"/>
                <a:gd name="T42" fmla="*/ 263 w 364"/>
                <a:gd name="T43" fmla="*/ 122 h 907"/>
                <a:gd name="T44" fmla="*/ 253 w 364"/>
                <a:gd name="T45" fmla="*/ 152 h 907"/>
                <a:gd name="T46" fmla="*/ 248 w 364"/>
                <a:gd name="T47" fmla="*/ 173 h 907"/>
                <a:gd name="T48" fmla="*/ 207 w 364"/>
                <a:gd name="T49" fmla="*/ 157 h 907"/>
                <a:gd name="T50" fmla="*/ 177 w 364"/>
                <a:gd name="T51" fmla="*/ 157 h 907"/>
                <a:gd name="T52" fmla="*/ 177 w 364"/>
                <a:gd name="T53" fmla="*/ 178 h 907"/>
                <a:gd name="T54" fmla="*/ 197 w 364"/>
                <a:gd name="T55" fmla="*/ 194 h 907"/>
                <a:gd name="T56" fmla="*/ 233 w 364"/>
                <a:gd name="T57" fmla="*/ 194 h 907"/>
                <a:gd name="T58" fmla="*/ 258 w 364"/>
                <a:gd name="T59" fmla="*/ 214 h 907"/>
                <a:gd name="T60" fmla="*/ 278 w 364"/>
                <a:gd name="T61" fmla="*/ 249 h 907"/>
                <a:gd name="T62" fmla="*/ 298 w 364"/>
                <a:gd name="T63" fmla="*/ 305 h 907"/>
                <a:gd name="T64" fmla="*/ 313 w 364"/>
                <a:gd name="T65" fmla="*/ 416 h 907"/>
                <a:gd name="T66" fmla="*/ 313 w 364"/>
                <a:gd name="T67" fmla="*/ 517 h 907"/>
                <a:gd name="T68" fmla="*/ 303 w 364"/>
                <a:gd name="T69" fmla="*/ 598 h 907"/>
                <a:gd name="T70" fmla="*/ 283 w 364"/>
                <a:gd name="T71" fmla="*/ 633 h 907"/>
                <a:gd name="T72" fmla="*/ 212 w 364"/>
                <a:gd name="T73" fmla="*/ 684 h 907"/>
                <a:gd name="T74" fmla="*/ 136 w 364"/>
                <a:gd name="T75" fmla="*/ 730 h 907"/>
                <a:gd name="T76" fmla="*/ 101 w 364"/>
                <a:gd name="T77" fmla="*/ 76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907">
                  <a:moveTo>
                    <a:pt x="101" y="765"/>
                  </a:moveTo>
                  <a:lnTo>
                    <a:pt x="35" y="816"/>
                  </a:lnTo>
                  <a:lnTo>
                    <a:pt x="15" y="832"/>
                  </a:lnTo>
                  <a:lnTo>
                    <a:pt x="0" y="867"/>
                  </a:lnTo>
                  <a:lnTo>
                    <a:pt x="20" y="902"/>
                  </a:lnTo>
                  <a:lnTo>
                    <a:pt x="40" y="907"/>
                  </a:lnTo>
                  <a:lnTo>
                    <a:pt x="101" y="887"/>
                  </a:lnTo>
                  <a:lnTo>
                    <a:pt x="192" y="816"/>
                  </a:lnTo>
                  <a:lnTo>
                    <a:pt x="273" y="730"/>
                  </a:lnTo>
                  <a:lnTo>
                    <a:pt x="359" y="633"/>
                  </a:lnTo>
                  <a:lnTo>
                    <a:pt x="364" y="593"/>
                  </a:lnTo>
                  <a:lnTo>
                    <a:pt x="364" y="482"/>
                  </a:lnTo>
                  <a:lnTo>
                    <a:pt x="339" y="310"/>
                  </a:lnTo>
                  <a:lnTo>
                    <a:pt x="354" y="209"/>
                  </a:lnTo>
                  <a:lnTo>
                    <a:pt x="364" y="168"/>
                  </a:lnTo>
                  <a:lnTo>
                    <a:pt x="349" y="147"/>
                  </a:lnTo>
                  <a:lnTo>
                    <a:pt x="313" y="127"/>
                  </a:lnTo>
                  <a:lnTo>
                    <a:pt x="288" y="112"/>
                  </a:lnTo>
                  <a:lnTo>
                    <a:pt x="303" y="21"/>
                  </a:lnTo>
                  <a:lnTo>
                    <a:pt x="293" y="0"/>
                  </a:lnTo>
                  <a:lnTo>
                    <a:pt x="273" y="6"/>
                  </a:lnTo>
                  <a:lnTo>
                    <a:pt x="263" y="122"/>
                  </a:lnTo>
                  <a:lnTo>
                    <a:pt x="253" y="152"/>
                  </a:lnTo>
                  <a:lnTo>
                    <a:pt x="248" y="173"/>
                  </a:lnTo>
                  <a:lnTo>
                    <a:pt x="207" y="157"/>
                  </a:lnTo>
                  <a:lnTo>
                    <a:pt x="177" y="157"/>
                  </a:lnTo>
                  <a:lnTo>
                    <a:pt x="177" y="178"/>
                  </a:lnTo>
                  <a:lnTo>
                    <a:pt x="197" y="194"/>
                  </a:lnTo>
                  <a:lnTo>
                    <a:pt x="233" y="194"/>
                  </a:lnTo>
                  <a:lnTo>
                    <a:pt x="258" y="214"/>
                  </a:lnTo>
                  <a:lnTo>
                    <a:pt x="278" y="249"/>
                  </a:lnTo>
                  <a:lnTo>
                    <a:pt x="298" y="305"/>
                  </a:lnTo>
                  <a:lnTo>
                    <a:pt x="313" y="416"/>
                  </a:lnTo>
                  <a:lnTo>
                    <a:pt x="313" y="517"/>
                  </a:lnTo>
                  <a:lnTo>
                    <a:pt x="303" y="598"/>
                  </a:lnTo>
                  <a:lnTo>
                    <a:pt x="283" y="633"/>
                  </a:lnTo>
                  <a:lnTo>
                    <a:pt x="212" y="684"/>
                  </a:lnTo>
                  <a:lnTo>
                    <a:pt x="136" y="730"/>
                  </a:lnTo>
                  <a:lnTo>
                    <a:pt x="101" y="76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6" name="Freeform 68"/>
            <p:cNvSpPr>
              <a:spLocks/>
            </p:cNvSpPr>
            <p:nvPr/>
          </p:nvSpPr>
          <p:spPr bwMode="auto">
            <a:xfrm rot="1587597">
              <a:off x="240" y="1732"/>
              <a:ext cx="139" cy="189"/>
            </a:xfrm>
            <a:custGeom>
              <a:avLst/>
              <a:gdLst>
                <a:gd name="T0" fmla="*/ 329 w 329"/>
                <a:gd name="T1" fmla="*/ 15 h 546"/>
                <a:gd name="T2" fmla="*/ 293 w 329"/>
                <a:gd name="T3" fmla="*/ 0 h 546"/>
                <a:gd name="T4" fmla="*/ 217 w 329"/>
                <a:gd name="T5" fmla="*/ 5 h 546"/>
                <a:gd name="T6" fmla="*/ 151 w 329"/>
                <a:gd name="T7" fmla="*/ 56 h 546"/>
                <a:gd name="T8" fmla="*/ 55 w 329"/>
                <a:gd name="T9" fmla="*/ 162 h 546"/>
                <a:gd name="T10" fmla="*/ 5 w 329"/>
                <a:gd name="T11" fmla="*/ 248 h 546"/>
                <a:gd name="T12" fmla="*/ 0 w 329"/>
                <a:gd name="T13" fmla="*/ 278 h 546"/>
                <a:gd name="T14" fmla="*/ 25 w 329"/>
                <a:gd name="T15" fmla="*/ 334 h 546"/>
                <a:gd name="T16" fmla="*/ 80 w 329"/>
                <a:gd name="T17" fmla="*/ 359 h 546"/>
                <a:gd name="T18" fmla="*/ 151 w 329"/>
                <a:gd name="T19" fmla="*/ 389 h 546"/>
                <a:gd name="T20" fmla="*/ 207 w 329"/>
                <a:gd name="T21" fmla="*/ 404 h 546"/>
                <a:gd name="T22" fmla="*/ 232 w 329"/>
                <a:gd name="T23" fmla="*/ 430 h 546"/>
                <a:gd name="T24" fmla="*/ 217 w 329"/>
                <a:gd name="T25" fmla="*/ 465 h 546"/>
                <a:gd name="T26" fmla="*/ 177 w 329"/>
                <a:gd name="T27" fmla="*/ 506 h 546"/>
                <a:gd name="T28" fmla="*/ 126 w 329"/>
                <a:gd name="T29" fmla="*/ 511 h 546"/>
                <a:gd name="T30" fmla="*/ 91 w 329"/>
                <a:gd name="T31" fmla="*/ 495 h 546"/>
                <a:gd name="T32" fmla="*/ 70 w 329"/>
                <a:gd name="T33" fmla="*/ 511 h 546"/>
                <a:gd name="T34" fmla="*/ 75 w 329"/>
                <a:gd name="T35" fmla="*/ 531 h 546"/>
                <a:gd name="T36" fmla="*/ 116 w 329"/>
                <a:gd name="T37" fmla="*/ 546 h 546"/>
                <a:gd name="T38" fmla="*/ 177 w 329"/>
                <a:gd name="T39" fmla="*/ 546 h 546"/>
                <a:gd name="T40" fmla="*/ 232 w 329"/>
                <a:gd name="T41" fmla="*/ 531 h 546"/>
                <a:gd name="T42" fmla="*/ 263 w 329"/>
                <a:gd name="T43" fmla="*/ 511 h 546"/>
                <a:gd name="T44" fmla="*/ 283 w 329"/>
                <a:gd name="T45" fmla="*/ 475 h 546"/>
                <a:gd name="T46" fmla="*/ 293 w 329"/>
                <a:gd name="T47" fmla="*/ 435 h 546"/>
                <a:gd name="T48" fmla="*/ 268 w 329"/>
                <a:gd name="T49" fmla="*/ 399 h 546"/>
                <a:gd name="T50" fmla="*/ 207 w 329"/>
                <a:gd name="T51" fmla="*/ 374 h 546"/>
                <a:gd name="T52" fmla="*/ 136 w 329"/>
                <a:gd name="T53" fmla="*/ 354 h 546"/>
                <a:gd name="T54" fmla="*/ 75 w 329"/>
                <a:gd name="T55" fmla="*/ 319 h 546"/>
                <a:gd name="T56" fmla="*/ 60 w 329"/>
                <a:gd name="T57" fmla="*/ 288 h 546"/>
                <a:gd name="T58" fmla="*/ 70 w 329"/>
                <a:gd name="T59" fmla="*/ 233 h 546"/>
                <a:gd name="T60" fmla="*/ 116 w 329"/>
                <a:gd name="T61" fmla="*/ 162 h 546"/>
                <a:gd name="T62" fmla="*/ 172 w 329"/>
                <a:gd name="T63" fmla="*/ 121 h 546"/>
                <a:gd name="T64" fmla="*/ 258 w 329"/>
                <a:gd name="T65" fmla="*/ 91 h 546"/>
                <a:gd name="T66" fmla="*/ 329 w 329"/>
                <a:gd name="T67" fmla="*/ 76 h 546"/>
                <a:gd name="T68" fmla="*/ 329 w 329"/>
                <a:gd name="T69" fmla="*/ 35 h 546"/>
                <a:gd name="T70" fmla="*/ 329 w 329"/>
                <a:gd name="T71" fmla="*/ 15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7" name="Freeform 69"/>
            <p:cNvSpPr>
              <a:spLocks/>
            </p:cNvSpPr>
            <p:nvPr/>
          </p:nvSpPr>
          <p:spPr bwMode="auto">
            <a:xfrm>
              <a:off x="362" y="1716"/>
              <a:ext cx="131" cy="198"/>
            </a:xfrm>
            <a:custGeom>
              <a:avLst/>
              <a:gdLst>
                <a:gd name="T0" fmla="*/ 269 w 309"/>
                <a:gd name="T1" fmla="*/ 212 h 673"/>
                <a:gd name="T2" fmla="*/ 238 w 309"/>
                <a:gd name="T3" fmla="*/ 86 h 673"/>
                <a:gd name="T4" fmla="*/ 203 w 309"/>
                <a:gd name="T5" fmla="*/ 25 h 673"/>
                <a:gd name="T6" fmla="*/ 126 w 309"/>
                <a:gd name="T7" fmla="*/ 0 h 673"/>
                <a:gd name="T8" fmla="*/ 50 w 309"/>
                <a:gd name="T9" fmla="*/ 10 h 673"/>
                <a:gd name="T10" fmla="*/ 15 w 309"/>
                <a:gd name="T11" fmla="*/ 76 h 673"/>
                <a:gd name="T12" fmla="*/ 20 w 309"/>
                <a:gd name="T13" fmla="*/ 157 h 673"/>
                <a:gd name="T14" fmla="*/ 40 w 309"/>
                <a:gd name="T15" fmla="*/ 288 h 673"/>
                <a:gd name="T16" fmla="*/ 40 w 309"/>
                <a:gd name="T17" fmla="*/ 404 h 673"/>
                <a:gd name="T18" fmla="*/ 15 w 309"/>
                <a:gd name="T19" fmla="*/ 505 h 673"/>
                <a:gd name="T20" fmla="*/ 0 w 309"/>
                <a:gd name="T21" fmla="*/ 561 h 673"/>
                <a:gd name="T22" fmla="*/ 10 w 309"/>
                <a:gd name="T23" fmla="*/ 612 h 673"/>
                <a:gd name="T24" fmla="*/ 45 w 309"/>
                <a:gd name="T25" fmla="*/ 638 h 673"/>
                <a:gd name="T26" fmla="*/ 91 w 309"/>
                <a:gd name="T27" fmla="*/ 663 h 673"/>
                <a:gd name="T28" fmla="*/ 136 w 309"/>
                <a:gd name="T29" fmla="*/ 673 h 673"/>
                <a:gd name="T30" fmla="*/ 193 w 309"/>
                <a:gd name="T31" fmla="*/ 673 h 673"/>
                <a:gd name="T32" fmla="*/ 259 w 309"/>
                <a:gd name="T33" fmla="*/ 622 h 673"/>
                <a:gd name="T34" fmla="*/ 309 w 309"/>
                <a:gd name="T35" fmla="*/ 515 h 673"/>
                <a:gd name="T36" fmla="*/ 304 w 309"/>
                <a:gd name="T37" fmla="*/ 419 h 673"/>
                <a:gd name="T38" fmla="*/ 274 w 309"/>
                <a:gd name="T39" fmla="*/ 308 h 673"/>
                <a:gd name="T40" fmla="*/ 269 w 309"/>
                <a:gd name="T41" fmla="*/ 21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8" name="Freeform 70"/>
            <p:cNvSpPr>
              <a:spLocks/>
            </p:cNvSpPr>
            <p:nvPr/>
          </p:nvSpPr>
          <p:spPr bwMode="auto">
            <a:xfrm>
              <a:off x="323" y="1881"/>
              <a:ext cx="99" cy="282"/>
            </a:xfrm>
            <a:custGeom>
              <a:avLst/>
              <a:gdLst>
                <a:gd name="T0" fmla="*/ 223 w 235"/>
                <a:gd name="T1" fmla="*/ 15 h 973"/>
                <a:gd name="T2" fmla="*/ 163 w 235"/>
                <a:gd name="T3" fmla="*/ 0 h 973"/>
                <a:gd name="T4" fmla="*/ 127 w 235"/>
                <a:gd name="T5" fmla="*/ 15 h 973"/>
                <a:gd name="T6" fmla="*/ 112 w 235"/>
                <a:gd name="T7" fmla="*/ 66 h 973"/>
                <a:gd name="T8" fmla="*/ 127 w 235"/>
                <a:gd name="T9" fmla="*/ 344 h 973"/>
                <a:gd name="T10" fmla="*/ 127 w 235"/>
                <a:gd name="T11" fmla="*/ 410 h 973"/>
                <a:gd name="T12" fmla="*/ 107 w 235"/>
                <a:gd name="T13" fmla="*/ 532 h 973"/>
                <a:gd name="T14" fmla="*/ 102 w 235"/>
                <a:gd name="T15" fmla="*/ 674 h 973"/>
                <a:gd name="T16" fmla="*/ 112 w 235"/>
                <a:gd name="T17" fmla="*/ 745 h 973"/>
                <a:gd name="T18" fmla="*/ 102 w 235"/>
                <a:gd name="T19" fmla="*/ 785 h 973"/>
                <a:gd name="T20" fmla="*/ 31 w 235"/>
                <a:gd name="T21" fmla="*/ 846 h 973"/>
                <a:gd name="T22" fmla="*/ 0 w 235"/>
                <a:gd name="T23" fmla="*/ 922 h 973"/>
                <a:gd name="T24" fmla="*/ 6 w 235"/>
                <a:gd name="T25" fmla="*/ 947 h 973"/>
                <a:gd name="T26" fmla="*/ 61 w 235"/>
                <a:gd name="T27" fmla="*/ 973 h 973"/>
                <a:gd name="T28" fmla="*/ 76 w 235"/>
                <a:gd name="T29" fmla="*/ 962 h 973"/>
                <a:gd name="T30" fmla="*/ 82 w 235"/>
                <a:gd name="T31" fmla="*/ 917 h 973"/>
                <a:gd name="T32" fmla="*/ 97 w 235"/>
                <a:gd name="T33" fmla="*/ 851 h 973"/>
                <a:gd name="T34" fmla="*/ 122 w 235"/>
                <a:gd name="T35" fmla="*/ 821 h 973"/>
                <a:gd name="T36" fmla="*/ 152 w 235"/>
                <a:gd name="T37" fmla="*/ 801 h 973"/>
                <a:gd name="T38" fmla="*/ 178 w 235"/>
                <a:gd name="T39" fmla="*/ 775 h 973"/>
                <a:gd name="T40" fmla="*/ 183 w 235"/>
                <a:gd name="T41" fmla="*/ 755 h 973"/>
                <a:gd name="T42" fmla="*/ 168 w 235"/>
                <a:gd name="T43" fmla="*/ 730 h 973"/>
                <a:gd name="T44" fmla="*/ 152 w 235"/>
                <a:gd name="T45" fmla="*/ 715 h 973"/>
                <a:gd name="T46" fmla="*/ 142 w 235"/>
                <a:gd name="T47" fmla="*/ 653 h 973"/>
                <a:gd name="T48" fmla="*/ 152 w 235"/>
                <a:gd name="T49" fmla="*/ 526 h 973"/>
                <a:gd name="T50" fmla="*/ 188 w 235"/>
                <a:gd name="T51" fmla="*/ 380 h 973"/>
                <a:gd name="T52" fmla="*/ 223 w 235"/>
                <a:gd name="T53" fmla="*/ 263 h 973"/>
                <a:gd name="T54" fmla="*/ 235 w 235"/>
                <a:gd name="T55" fmla="*/ 122 h 973"/>
                <a:gd name="T56" fmla="*/ 223 w 235"/>
                <a:gd name="T57" fmla="*/ 1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9" name="Freeform 71"/>
            <p:cNvSpPr>
              <a:spLocks/>
            </p:cNvSpPr>
            <p:nvPr/>
          </p:nvSpPr>
          <p:spPr bwMode="auto">
            <a:xfrm rot="-873742">
              <a:off x="489" y="1864"/>
              <a:ext cx="139" cy="294"/>
            </a:xfrm>
            <a:custGeom>
              <a:avLst/>
              <a:gdLst>
                <a:gd name="T0" fmla="*/ 126 w 384"/>
                <a:gd name="T1" fmla="*/ 122 h 821"/>
                <a:gd name="T2" fmla="*/ 116 w 384"/>
                <a:gd name="T3" fmla="*/ 40 h 821"/>
                <a:gd name="T4" fmla="*/ 71 w 384"/>
                <a:gd name="T5" fmla="*/ 0 h 821"/>
                <a:gd name="T6" fmla="*/ 5 w 384"/>
                <a:gd name="T7" fmla="*/ 5 h 821"/>
                <a:gd name="T8" fmla="*/ 0 w 384"/>
                <a:gd name="T9" fmla="*/ 40 h 821"/>
                <a:gd name="T10" fmla="*/ 5 w 384"/>
                <a:gd name="T11" fmla="*/ 117 h 821"/>
                <a:gd name="T12" fmla="*/ 40 w 384"/>
                <a:gd name="T13" fmla="*/ 233 h 821"/>
                <a:gd name="T14" fmla="*/ 66 w 384"/>
                <a:gd name="T15" fmla="*/ 319 h 821"/>
                <a:gd name="T16" fmla="*/ 96 w 384"/>
                <a:gd name="T17" fmla="*/ 435 h 821"/>
                <a:gd name="T18" fmla="*/ 106 w 384"/>
                <a:gd name="T19" fmla="*/ 536 h 821"/>
                <a:gd name="T20" fmla="*/ 106 w 384"/>
                <a:gd name="T21" fmla="*/ 617 h 821"/>
                <a:gd name="T22" fmla="*/ 91 w 384"/>
                <a:gd name="T23" fmla="*/ 679 h 821"/>
                <a:gd name="T24" fmla="*/ 76 w 384"/>
                <a:gd name="T25" fmla="*/ 699 h 821"/>
                <a:gd name="T26" fmla="*/ 76 w 384"/>
                <a:gd name="T27" fmla="*/ 719 h 821"/>
                <a:gd name="T28" fmla="*/ 96 w 384"/>
                <a:gd name="T29" fmla="*/ 750 h 821"/>
                <a:gd name="T30" fmla="*/ 131 w 384"/>
                <a:gd name="T31" fmla="*/ 760 h 821"/>
                <a:gd name="T32" fmla="*/ 187 w 384"/>
                <a:gd name="T33" fmla="*/ 760 h 821"/>
                <a:gd name="T34" fmla="*/ 288 w 384"/>
                <a:gd name="T35" fmla="*/ 785 h 821"/>
                <a:gd name="T36" fmla="*/ 318 w 384"/>
                <a:gd name="T37" fmla="*/ 821 h 821"/>
                <a:gd name="T38" fmla="*/ 364 w 384"/>
                <a:gd name="T39" fmla="*/ 800 h 821"/>
                <a:gd name="T40" fmla="*/ 384 w 384"/>
                <a:gd name="T41" fmla="*/ 750 h 821"/>
                <a:gd name="T42" fmla="*/ 364 w 384"/>
                <a:gd name="T43" fmla="*/ 730 h 821"/>
                <a:gd name="T44" fmla="*/ 278 w 384"/>
                <a:gd name="T45" fmla="*/ 719 h 821"/>
                <a:gd name="T46" fmla="*/ 182 w 384"/>
                <a:gd name="T47" fmla="*/ 719 h 821"/>
                <a:gd name="T48" fmla="*/ 141 w 384"/>
                <a:gd name="T49" fmla="*/ 714 h 821"/>
                <a:gd name="T50" fmla="*/ 131 w 384"/>
                <a:gd name="T51" fmla="*/ 684 h 821"/>
                <a:gd name="T52" fmla="*/ 141 w 384"/>
                <a:gd name="T53" fmla="*/ 627 h 821"/>
                <a:gd name="T54" fmla="*/ 147 w 384"/>
                <a:gd name="T55" fmla="*/ 531 h 821"/>
                <a:gd name="T56" fmla="*/ 136 w 384"/>
                <a:gd name="T57" fmla="*/ 425 h 821"/>
                <a:gd name="T58" fmla="*/ 121 w 384"/>
                <a:gd name="T59" fmla="*/ 284 h 821"/>
                <a:gd name="T60" fmla="*/ 126 w 384"/>
                <a:gd name="T61" fmla="*/ 162 h 821"/>
                <a:gd name="T62" fmla="*/ 126 w 384"/>
                <a:gd name="T63" fmla="*/ 1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60815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9" grpId="0" autoUpdateAnimBg="0"/>
      <p:bldP spid="155711" grpId="0" build="p" autoUpdateAnimBg="0"/>
      <p:bldP spid="1557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33400"/>
            <a:ext cx="3352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solidFill>
                  <a:srgbClr val="CC0000"/>
                </a:solidFill>
              </a:rPr>
              <a:t>(3) </a:t>
            </a:r>
            <a:r>
              <a:rPr lang="zh-CN" altLang="en-US" sz="2800" b="1">
                <a:solidFill>
                  <a:srgbClr val="CC0000"/>
                </a:solidFill>
              </a:rPr>
              <a:t>双相触电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22250" y="685800"/>
            <a:ext cx="38100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endParaRPr lang="zh-CN" altLang="zh-CN" sz="2800" b="1">
              <a:solidFill>
                <a:srgbClr val="FFFFCC"/>
              </a:solidFill>
            </a:endParaRP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5715000" y="1338263"/>
            <a:ext cx="2209800" cy="2228850"/>
            <a:chOff x="3696" y="843"/>
            <a:chExt cx="1392" cy="1404"/>
          </a:xfrm>
        </p:grpSpPr>
        <p:sp>
          <p:nvSpPr>
            <p:cNvPr id="157701" name="Text Box 5"/>
            <p:cNvSpPr txBox="1">
              <a:spLocks noChangeArrowheads="1"/>
            </p:cNvSpPr>
            <p:nvPr/>
          </p:nvSpPr>
          <p:spPr bwMode="auto">
            <a:xfrm>
              <a:off x="3696" y="1920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</a:rPr>
                <a:t>双相触电</a:t>
              </a:r>
            </a:p>
          </p:txBody>
        </p:sp>
        <p:sp>
          <p:nvSpPr>
            <p:cNvPr id="157702" name="Freeform 6"/>
            <p:cNvSpPr>
              <a:spLocks/>
            </p:cNvSpPr>
            <p:nvPr/>
          </p:nvSpPr>
          <p:spPr bwMode="auto">
            <a:xfrm rot="19217489" flipH="1">
              <a:off x="4635" y="1144"/>
              <a:ext cx="220" cy="149"/>
            </a:xfrm>
            <a:custGeom>
              <a:avLst/>
              <a:gdLst>
                <a:gd name="T0" fmla="*/ 268 w 410"/>
                <a:gd name="T1" fmla="*/ 117 h 406"/>
                <a:gd name="T2" fmla="*/ 217 w 410"/>
                <a:gd name="T3" fmla="*/ 41 h 406"/>
                <a:gd name="T4" fmla="*/ 166 w 410"/>
                <a:gd name="T5" fmla="*/ 0 h 406"/>
                <a:gd name="T6" fmla="*/ 106 w 410"/>
                <a:gd name="T7" fmla="*/ 0 h 406"/>
                <a:gd name="T8" fmla="*/ 40 w 410"/>
                <a:gd name="T9" fmla="*/ 26 h 406"/>
                <a:gd name="T10" fmla="*/ 10 w 410"/>
                <a:gd name="T11" fmla="*/ 71 h 406"/>
                <a:gd name="T12" fmla="*/ 0 w 410"/>
                <a:gd name="T13" fmla="*/ 132 h 406"/>
                <a:gd name="T14" fmla="*/ 10 w 410"/>
                <a:gd name="T15" fmla="*/ 213 h 406"/>
                <a:gd name="T16" fmla="*/ 50 w 410"/>
                <a:gd name="T17" fmla="*/ 304 h 406"/>
                <a:gd name="T18" fmla="*/ 121 w 410"/>
                <a:gd name="T19" fmla="*/ 365 h 406"/>
                <a:gd name="T20" fmla="*/ 176 w 410"/>
                <a:gd name="T21" fmla="*/ 395 h 406"/>
                <a:gd name="T22" fmla="*/ 232 w 410"/>
                <a:gd name="T23" fmla="*/ 406 h 406"/>
                <a:gd name="T24" fmla="*/ 278 w 410"/>
                <a:gd name="T25" fmla="*/ 390 h 406"/>
                <a:gd name="T26" fmla="*/ 303 w 410"/>
                <a:gd name="T27" fmla="*/ 365 h 406"/>
                <a:gd name="T28" fmla="*/ 319 w 410"/>
                <a:gd name="T29" fmla="*/ 304 h 406"/>
                <a:gd name="T30" fmla="*/ 314 w 410"/>
                <a:gd name="T31" fmla="*/ 233 h 406"/>
                <a:gd name="T32" fmla="*/ 298 w 410"/>
                <a:gd name="T33" fmla="*/ 173 h 406"/>
                <a:gd name="T34" fmla="*/ 399 w 410"/>
                <a:gd name="T35" fmla="*/ 117 h 406"/>
                <a:gd name="T36" fmla="*/ 410 w 410"/>
                <a:gd name="T37" fmla="*/ 92 h 406"/>
                <a:gd name="T38" fmla="*/ 399 w 410"/>
                <a:gd name="T39" fmla="*/ 81 h 406"/>
                <a:gd name="T40" fmla="*/ 288 w 410"/>
                <a:gd name="T41" fmla="*/ 147 h 406"/>
                <a:gd name="T42" fmla="*/ 268 w 410"/>
                <a:gd name="T43" fmla="*/ 1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3" name="Freeform 7"/>
            <p:cNvSpPr>
              <a:spLocks/>
            </p:cNvSpPr>
            <p:nvPr/>
          </p:nvSpPr>
          <p:spPr bwMode="auto">
            <a:xfrm rot="20923014" flipH="1">
              <a:off x="4475" y="1036"/>
              <a:ext cx="195" cy="330"/>
            </a:xfrm>
            <a:custGeom>
              <a:avLst/>
              <a:gdLst>
                <a:gd name="T0" fmla="*/ 101 w 364"/>
                <a:gd name="T1" fmla="*/ 765 h 907"/>
                <a:gd name="T2" fmla="*/ 35 w 364"/>
                <a:gd name="T3" fmla="*/ 816 h 907"/>
                <a:gd name="T4" fmla="*/ 15 w 364"/>
                <a:gd name="T5" fmla="*/ 832 h 907"/>
                <a:gd name="T6" fmla="*/ 0 w 364"/>
                <a:gd name="T7" fmla="*/ 867 h 907"/>
                <a:gd name="T8" fmla="*/ 20 w 364"/>
                <a:gd name="T9" fmla="*/ 902 h 907"/>
                <a:gd name="T10" fmla="*/ 40 w 364"/>
                <a:gd name="T11" fmla="*/ 907 h 907"/>
                <a:gd name="T12" fmla="*/ 101 w 364"/>
                <a:gd name="T13" fmla="*/ 887 h 907"/>
                <a:gd name="T14" fmla="*/ 192 w 364"/>
                <a:gd name="T15" fmla="*/ 816 h 907"/>
                <a:gd name="T16" fmla="*/ 273 w 364"/>
                <a:gd name="T17" fmla="*/ 730 h 907"/>
                <a:gd name="T18" fmla="*/ 359 w 364"/>
                <a:gd name="T19" fmla="*/ 633 h 907"/>
                <a:gd name="T20" fmla="*/ 364 w 364"/>
                <a:gd name="T21" fmla="*/ 593 h 907"/>
                <a:gd name="T22" fmla="*/ 364 w 364"/>
                <a:gd name="T23" fmla="*/ 482 h 907"/>
                <a:gd name="T24" fmla="*/ 339 w 364"/>
                <a:gd name="T25" fmla="*/ 310 h 907"/>
                <a:gd name="T26" fmla="*/ 354 w 364"/>
                <a:gd name="T27" fmla="*/ 209 h 907"/>
                <a:gd name="T28" fmla="*/ 364 w 364"/>
                <a:gd name="T29" fmla="*/ 168 h 907"/>
                <a:gd name="T30" fmla="*/ 349 w 364"/>
                <a:gd name="T31" fmla="*/ 147 h 907"/>
                <a:gd name="T32" fmla="*/ 313 w 364"/>
                <a:gd name="T33" fmla="*/ 127 h 907"/>
                <a:gd name="T34" fmla="*/ 288 w 364"/>
                <a:gd name="T35" fmla="*/ 112 h 907"/>
                <a:gd name="T36" fmla="*/ 303 w 364"/>
                <a:gd name="T37" fmla="*/ 21 h 907"/>
                <a:gd name="T38" fmla="*/ 293 w 364"/>
                <a:gd name="T39" fmla="*/ 0 h 907"/>
                <a:gd name="T40" fmla="*/ 273 w 364"/>
                <a:gd name="T41" fmla="*/ 6 h 907"/>
                <a:gd name="T42" fmla="*/ 263 w 364"/>
                <a:gd name="T43" fmla="*/ 122 h 907"/>
                <a:gd name="T44" fmla="*/ 253 w 364"/>
                <a:gd name="T45" fmla="*/ 152 h 907"/>
                <a:gd name="T46" fmla="*/ 248 w 364"/>
                <a:gd name="T47" fmla="*/ 173 h 907"/>
                <a:gd name="T48" fmla="*/ 207 w 364"/>
                <a:gd name="T49" fmla="*/ 157 h 907"/>
                <a:gd name="T50" fmla="*/ 177 w 364"/>
                <a:gd name="T51" fmla="*/ 157 h 907"/>
                <a:gd name="T52" fmla="*/ 177 w 364"/>
                <a:gd name="T53" fmla="*/ 178 h 907"/>
                <a:gd name="T54" fmla="*/ 197 w 364"/>
                <a:gd name="T55" fmla="*/ 194 h 907"/>
                <a:gd name="T56" fmla="*/ 233 w 364"/>
                <a:gd name="T57" fmla="*/ 194 h 907"/>
                <a:gd name="T58" fmla="*/ 258 w 364"/>
                <a:gd name="T59" fmla="*/ 214 h 907"/>
                <a:gd name="T60" fmla="*/ 278 w 364"/>
                <a:gd name="T61" fmla="*/ 249 h 907"/>
                <a:gd name="T62" fmla="*/ 298 w 364"/>
                <a:gd name="T63" fmla="*/ 305 h 907"/>
                <a:gd name="T64" fmla="*/ 313 w 364"/>
                <a:gd name="T65" fmla="*/ 416 h 907"/>
                <a:gd name="T66" fmla="*/ 313 w 364"/>
                <a:gd name="T67" fmla="*/ 517 h 907"/>
                <a:gd name="T68" fmla="*/ 303 w 364"/>
                <a:gd name="T69" fmla="*/ 598 h 907"/>
                <a:gd name="T70" fmla="*/ 283 w 364"/>
                <a:gd name="T71" fmla="*/ 633 h 907"/>
                <a:gd name="T72" fmla="*/ 212 w 364"/>
                <a:gd name="T73" fmla="*/ 684 h 907"/>
                <a:gd name="T74" fmla="*/ 136 w 364"/>
                <a:gd name="T75" fmla="*/ 730 h 907"/>
                <a:gd name="T76" fmla="*/ 101 w 364"/>
                <a:gd name="T77" fmla="*/ 76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907">
                  <a:moveTo>
                    <a:pt x="101" y="765"/>
                  </a:moveTo>
                  <a:lnTo>
                    <a:pt x="35" y="816"/>
                  </a:lnTo>
                  <a:lnTo>
                    <a:pt x="15" y="832"/>
                  </a:lnTo>
                  <a:lnTo>
                    <a:pt x="0" y="867"/>
                  </a:lnTo>
                  <a:lnTo>
                    <a:pt x="20" y="902"/>
                  </a:lnTo>
                  <a:lnTo>
                    <a:pt x="40" y="907"/>
                  </a:lnTo>
                  <a:lnTo>
                    <a:pt x="101" y="887"/>
                  </a:lnTo>
                  <a:lnTo>
                    <a:pt x="192" y="816"/>
                  </a:lnTo>
                  <a:lnTo>
                    <a:pt x="273" y="730"/>
                  </a:lnTo>
                  <a:lnTo>
                    <a:pt x="359" y="633"/>
                  </a:lnTo>
                  <a:lnTo>
                    <a:pt x="364" y="593"/>
                  </a:lnTo>
                  <a:lnTo>
                    <a:pt x="364" y="482"/>
                  </a:lnTo>
                  <a:lnTo>
                    <a:pt x="339" y="310"/>
                  </a:lnTo>
                  <a:lnTo>
                    <a:pt x="354" y="209"/>
                  </a:lnTo>
                  <a:lnTo>
                    <a:pt x="364" y="168"/>
                  </a:lnTo>
                  <a:lnTo>
                    <a:pt x="349" y="147"/>
                  </a:lnTo>
                  <a:lnTo>
                    <a:pt x="313" y="127"/>
                  </a:lnTo>
                  <a:lnTo>
                    <a:pt x="288" y="112"/>
                  </a:lnTo>
                  <a:lnTo>
                    <a:pt x="303" y="21"/>
                  </a:lnTo>
                  <a:lnTo>
                    <a:pt x="293" y="0"/>
                  </a:lnTo>
                  <a:lnTo>
                    <a:pt x="273" y="6"/>
                  </a:lnTo>
                  <a:lnTo>
                    <a:pt x="263" y="122"/>
                  </a:lnTo>
                  <a:lnTo>
                    <a:pt x="253" y="152"/>
                  </a:lnTo>
                  <a:lnTo>
                    <a:pt x="248" y="173"/>
                  </a:lnTo>
                  <a:lnTo>
                    <a:pt x="207" y="157"/>
                  </a:lnTo>
                  <a:lnTo>
                    <a:pt x="177" y="157"/>
                  </a:lnTo>
                  <a:lnTo>
                    <a:pt x="177" y="178"/>
                  </a:lnTo>
                  <a:lnTo>
                    <a:pt x="197" y="194"/>
                  </a:lnTo>
                  <a:lnTo>
                    <a:pt x="233" y="194"/>
                  </a:lnTo>
                  <a:lnTo>
                    <a:pt x="258" y="214"/>
                  </a:lnTo>
                  <a:lnTo>
                    <a:pt x="278" y="249"/>
                  </a:lnTo>
                  <a:lnTo>
                    <a:pt x="298" y="305"/>
                  </a:lnTo>
                  <a:lnTo>
                    <a:pt x="313" y="416"/>
                  </a:lnTo>
                  <a:lnTo>
                    <a:pt x="313" y="517"/>
                  </a:lnTo>
                  <a:lnTo>
                    <a:pt x="303" y="598"/>
                  </a:lnTo>
                  <a:lnTo>
                    <a:pt x="283" y="633"/>
                  </a:lnTo>
                  <a:lnTo>
                    <a:pt x="212" y="684"/>
                  </a:lnTo>
                  <a:lnTo>
                    <a:pt x="136" y="730"/>
                  </a:lnTo>
                  <a:lnTo>
                    <a:pt x="101" y="76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4" name="Freeform 8"/>
            <p:cNvSpPr>
              <a:spLocks/>
            </p:cNvSpPr>
            <p:nvPr/>
          </p:nvSpPr>
          <p:spPr bwMode="auto">
            <a:xfrm flipH="1">
              <a:off x="4636" y="1305"/>
              <a:ext cx="165" cy="246"/>
            </a:xfrm>
            <a:custGeom>
              <a:avLst/>
              <a:gdLst>
                <a:gd name="T0" fmla="*/ 269 w 309"/>
                <a:gd name="T1" fmla="*/ 212 h 673"/>
                <a:gd name="T2" fmla="*/ 238 w 309"/>
                <a:gd name="T3" fmla="*/ 86 h 673"/>
                <a:gd name="T4" fmla="*/ 203 w 309"/>
                <a:gd name="T5" fmla="*/ 25 h 673"/>
                <a:gd name="T6" fmla="*/ 126 w 309"/>
                <a:gd name="T7" fmla="*/ 0 h 673"/>
                <a:gd name="T8" fmla="*/ 50 w 309"/>
                <a:gd name="T9" fmla="*/ 10 h 673"/>
                <a:gd name="T10" fmla="*/ 15 w 309"/>
                <a:gd name="T11" fmla="*/ 76 h 673"/>
                <a:gd name="T12" fmla="*/ 20 w 309"/>
                <a:gd name="T13" fmla="*/ 157 h 673"/>
                <a:gd name="T14" fmla="*/ 40 w 309"/>
                <a:gd name="T15" fmla="*/ 288 h 673"/>
                <a:gd name="T16" fmla="*/ 40 w 309"/>
                <a:gd name="T17" fmla="*/ 404 h 673"/>
                <a:gd name="T18" fmla="*/ 15 w 309"/>
                <a:gd name="T19" fmla="*/ 505 h 673"/>
                <a:gd name="T20" fmla="*/ 0 w 309"/>
                <a:gd name="T21" fmla="*/ 561 h 673"/>
                <a:gd name="T22" fmla="*/ 10 w 309"/>
                <a:gd name="T23" fmla="*/ 612 h 673"/>
                <a:gd name="T24" fmla="*/ 45 w 309"/>
                <a:gd name="T25" fmla="*/ 638 h 673"/>
                <a:gd name="T26" fmla="*/ 91 w 309"/>
                <a:gd name="T27" fmla="*/ 663 h 673"/>
                <a:gd name="T28" fmla="*/ 136 w 309"/>
                <a:gd name="T29" fmla="*/ 673 h 673"/>
                <a:gd name="T30" fmla="*/ 193 w 309"/>
                <a:gd name="T31" fmla="*/ 673 h 673"/>
                <a:gd name="T32" fmla="*/ 259 w 309"/>
                <a:gd name="T33" fmla="*/ 622 h 673"/>
                <a:gd name="T34" fmla="*/ 309 w 309"/>
                <a:gd name="T35" fmla="*/ 515 h 673"/>
                <a:gd name="T36" fmla="*/ 304 w 309"/>
                <a:gd name="T37" fmla="*/ 419 h 673"/>
                <a:gd name="T38" fmla="*/ 274 w 309"/>
                <a:gd name="T39" fmla="*/ 308 h 673"/>
                <a:gd name="T40" fmla="*/ 269 w 309"/>
                <a:gd name="T41" fmla="*/ 21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5" name="Freeform 9"/>
            <p:cNvSpPr>
              <a:spLocks/>
            </p:cNvSpPr>
            <p:nvPr/>
          </p:nvSpPr>
          <p:spPr bwMode="auto">
            <a:xfrm rot="20416830" flipH="1">
              <a:off x="4796" y="1512"/>
              <a:ext cx="148" cy="350"/>
            </a:xfrm>
            <a:custGeom>
              <a:avLst/>
              <a:gdLst>
                <a:gd name="T0" fmla="*/ 223 w 235"/>
                <a:gd name="T1" fmla="*/ 15 h 973"/>
                <a:gd name="T2" fmla="*/ 163 w 235"/>
                <a:gd name="T3" fmla="*/ 0 h 973"/>
                <a:gd name="T4" fmla="*/ 127 w 235"/>
                <a:gd name="T5" fmla="*/ 15 h 973"/>
                <a:gd name="T6" fmla="*/ 112 w 235"/>
                <a:gd name="T7" fmla="*/ 66 h 973"/>
                <a:gd name="T8" fmla="*/ 127 w 235"/>
                <a:gd name="T9" fmla="*/ 344 h 973"/>
                <a:gd name="T10" fmla="*/ 127 w 235"/>
                <a:gd name="T11" fmla="*/ 410 h 973"/>
                <a:gd name="T12" fmla="*/ 107 w 235"/>
                <a:gd name="T13" fmla="*/ 532 h 973"/>
                <a:gd name="T14" fmla="*/ 102 w 235"/>
                <a:gd name="T15" fmla="*/ 674 h 973"/>
                <a:gd name="T16" fmla="*/ 112 w 235"/>
                <a:gd name="T17" fmla="*/ 745 h 973"/>
                <a:gd name="T18" fmla="*/ 102 w 235"/>
                <a:gd name="T19" fmla="*/ 785 h 973"/>
                <a:gd name="T20" fmla="*/ 31 w 235"/>
                <a:gd name="T21" fmla="*/ 846 h 973"/>
                <a:gd name="T22" fmla="*/ 0 w 235"/>
                <a:gd name="T23" fmla="*/ 922 h 973"/>
                <a:gd name="T24" fmla="*/ 6 w 235"/>
                <a:gd name="T25" fmla="*/ 947 h 973"/>
                <a:gd name="T26" fmla="*/ 61 w 235"/>
                <a:gd name="T27" fmla="*/ 973 h 973"/>
                <a:gd name="T28" fmla="*/ 76 w 235"/>
                <a:gd name="T29" fmla="*/ 962 h 973"/>
                <a:gd name="T30" fmla="*/ 82 w 235"/>
                <a:gd name="T31" fmla="*/ 917 h 973"/>
                <a:gd name="T32" fmla="*/ 97 w 235"/>
                <a:gd name="T33" fmla="*/ 851 h 973"/>
                <a:gd name="T34" fmla="*/ 122 w 235"/>
                <a:gd name="T35" fmla="*/ 821 h 973"/>
                <a:gd name="T36" fmla="*/ 152 w 235"/>
                <a:gd name="T37" fmla="*/ 801 h 973"/>
                <a:gd name="T38" fmla="*/ 178 w 235"/>
                <a:gd name="T39" fmla="*/ 775 h 973"/>
                <a:gd name="T40" fmla="*/ 183 w 235"/>
                <a:gd name="T41" fmla="*/ 755 h 973"/>
                <a:gd name="T42" fmla="*/ 168 w 235"/>
                <a:gd name="T43" fmla="*/ 730 h 973"/>
                <a:gd name="T44" fmla="*/ 152 w 235"/>
                <a:gd name="T45" fmla="*/ 715 h 973"/>
                <a:gd name="T46" fmla="*/ 142 w 235"/>
                <a:gd name="T47" fmla="*/ 653 h 973"/>
                <a:gd name="T48" fmla="*/ 152 w 235"/>
                <a:gd name="T49" fmla="*/ 526 h 973"/>
                <a:gd name="T50" fmla="*/ 188 w 235"/>
                <a:gd name="T51" fmla="*/ 380 h 973"/>
                <a:gd name="T52" fmla="*/ 223 w 235"/>
                <a:gd name="T53" fmla="*/ 263 h 973"/>
                <a:gd name="T54" fmla="*/ 235 w 235"/>
                <a:gd name="T55" fmla="*/ 122 h 973"/>
                <a:gd name="T56" fmla="*/ 223 w 235"/>
                <a:gd name="T57" fmla="*/ 1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6" name="Freeform 10"/>
            <p:cNvSpPr>
              <a:spLocks/>
            </p:cNvSpPr>
            <p:nvPr/>
          </p:nvSpPr>
          <p:spPr bwMode="auto">
            <a:xfrm rot="1121704" flipH="1">
              <a:off x="4464" y="1489"/>
              <a:ext cx="176" cy="381"/>
            </a:xfrm>
            <a:custGeom>
              <a:avLst/>
              <a:gdLst>
                <a:gd name="T0" fmla="*/ 126 w 384"/>
                <a:gd name="T1" fmla="*/ 122 h 821"/>
                <a:gd name="T2" fmla="*/ 116 w 384"/>
                <a:gd name="T3" fmla="*/ 40 h 821"/>
                <a:gd name="T4" fmla="*/ 71 w 384"/>
                <a:gd name="T5" fmla="*/ 0 h 821"/>
                <a:gd name="T6" fmla="*/ 5 w 384"/>
                <a:gd name="T7" fmla="*/ 5 h 821"/>
                <a:gd name="T8" fmla="*/ 0 w 384"/>
                <a:gd name="T9" fmla="*/ 40 h 821"/>
                <a:gd name="T10" fmla="*/ 5 w 384"/>
                <a:gd name="T11" fmla="*/ 117 h 821"/>
                <a:gd name="T12" fmla="*/ 40 w 384"/>
                <a:gd name="T13" fmla="*/ 233 h 821"/>
                <a:gd name="T14" fmla="*/ 66 w 384"/>
                <a:gd name="T15" fmla="*/ 319 h 821"/>
                <a:gd name="T16" fmla="*/ 96 w 384"/>
                <a:gd name="T17" fmla="*/ 435 h 821"/>
                <a:gd name="T18" fmla="*/ 106 w 384"/>
                <a:gd name="T19" fmla="*/ 536 h 821"/>
                <a:gd name="T20" fmla="*/ 106 w 384"/>
                <a:gd name="T21" fmla="*/ 617 h 821"/>
                <a:gd name="T22" fmla="*/ 91 w 384"/>
                <a:gd name="T23" fmla="*/ 679 h 821"/>
                <a:gd name="T24" fmla="*/ 76 w 384"/>
                <a:gd name="T25" fmla="*/ 699 h 821"/>
                <a:gd name="T26" fmla="*/ 76 w 384"/>
                <a:gd name="T27" fmla="*/ 719 h 821"/>
                <a:gd name="T28" fmla="*/ 96 w 384"/>
                <a:gd name="T29" fmla="*/ 750 h 821"/>
                <a:gd name="T30" fmla="*/ 131 w 384"/>
                <a:gd name="T31" fmla="*/ 760 h 821"/>
                <a:gd name="T32" fmla="*/ 187 w 384"/>
                <a:gd name="T33" fmla="*/ 760 h 821"/>
                <a:gd name="T34" fmla="*/ 288 w 384"/>
                <a:gd name="T35" fmla="*/ 785 h 821"/>
                <a:gd name="T36" fmla="*/ 318 w 384"/>
                <a:gd name="T37" fmla="*/ 821 h 821"/>
                <a:gd name="T38" fmla="*/ 364 w 384"/>
                <a:gd name="T39" fmla="*/ 800 h 821"/>
                <a:gd name="T40" fmla="*/ 384 w 384"/>
                <a:gd name="T41" fmla="*/ 750 h 821"/>
                <a:gd name="T42" fmla="*/ 364 w 384"/>
                <a:gd name="T43" fmla="*/ 730 h 821"/>
                <a:gd name="T44" fmla="*/ 278 w 384"/>
                <a:gd name="T45" fmla="*/ 719 h 821"/>
                <a:gd name="T46" fmla="*/ 182 w 384"/>
                <a:gd name="T47" fmla="*/ 719 h 821"/>
                <a:gd name="T48" fmla="*/ 141 w 384"/>
                <a:gd name="T49" fmla="*/ 714 h 821"/>
                <a:gd name="T50" fmla="*/ 131 w 384"/>
                <a:gd name="T51" fmla="*/ 684 h 821"/>
                <a:gd name="T52" fmla="*/ 141 w 384"/>
                <a:gd name="T53" fmla="*/ 627 h 821"/>
                <a:gd name="T54" fmla="*/ 147 w 384"/>
                <a:gd name="T55" fmla="*/ 531 h 821"/>
                <a:gd name="T56" fmla="*/ 136 w 384"/>
                <a:gd name="T57" fmla="*/ 425 h 821"/>
                <a:gd name="T58" fmla="*/ 121 w 384"/>
                <a:gd name="T59" fmla="*/ 284 h 821"/>
                <a:gd name="T60" fmla="*/ 126 w 384"/>
                <a:gd name="T61" fmla="*/ 162 h 821"/>
                <a:gd name="T62" fmla="*/ 126 w 384"/>
                <a:gd name="T63" fmla="*/ 1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7" name="Freeform 11"/>
            <p:cNvSpPr>
              <a:spLocks/>
            </p:cNvSpPr>
            <p:nvPr/>
          </p:nvSpPr>
          <p:spPr bwMode="auto">
            <a:xfrm rot="935721">
              <a:off x="4867" y="843"/>
              <a:ext cx="76" cy="573"/>
            </a:xfrm>
            <a:custGeom>
              <a:avLst/>
              <a:gdLst>
                <a:gd name="T0" fmla="*/ 24 w 282"/>
                <a:gd name="T1" fmla="*/ 630 h 729"/>
                <a:gd name="T2" fmla="*/ 48 w 282"/>
                <a:gd name="T3" fmla="*/ 654 h 729"/>
                <a:gd name="T4" fmla="*/ 60 w 282"/>
                <a:gd name="T5" fmla="*/ 672 h 729"/>
                <a:gd name="T6" fmla="*/ 96 w 282"/>
                <a:gd name="T7" fmla="*/ 684 h 729"/>
                <a:gd name="T8" fmla="*/ 192 w 282"/>
                <a:gd name="T9" fmla="*/ 600 h 729"/>
                <a:gd name="T10" fmla="*/ 210 w 282"/>
                <a:gd name="T11" fmla="*/ 528 h 729"/>
                <a:gd name="T12" fmla="*/ 222 w 282"/>
                <a:gd name="T13" fmla="*/ 492 h 729"/>
                <a:gd name="T14" fmla="*/ 282 w 282"/>
                <a:gd name="T15" fmla="*/ 408 h 729"/>
                <a:gd name="T16" fmla="*/ 276 w 282"/>
                <a:gd name="T17" fmla="*/ 294 h 729"/>
                <a:gd name="T18" fmla="*/ 204 w 282"/>
                <a:gd name="T19" fmla="*/ 132 h 729"/>
                <a:gd name="T20" fmla="*/ 180 w 282"/>
                <a:gd name="T21" fmla="*/ 18 h 729"/>
                <a:gd name="T22" fmla="*/ 138 w 282"/>
                <a:gd name="T23" fmla="*/ 0 h 729"/>
                <a:gd name="T24" fmla="*/ 144 w 282"/>
                <a:gd name="T25" fmla="*/ 60 h 729"/>
                <a:gd name="T26" fmla="*/ 198 w 282"/>
                <a:gd name="T27" fmla="*/ 222 h 729"/>
                <a:gd name="T28" fmla="*/ 162 w 282"/>
                <a:gd name="T29" fmla="*/ 438 h 729"/>
                <a:gd name="T30" fmla="*/ 72 w 282"/>
                <a:gd name="T31" fmla="*/ 522 h 729"/>
                <a:gd name="T32" fmla="*/ 0 w 282"/>
                <a:gd name="T33" fmla="*/ 600 h 729"/>
                <a:gd name="T34" fmla="*/ 24 w 282"/>
                <a:gd name="T35" fmla="*/ 654 h 729"/>
                <a:gd name="T36" fmla="*/ 30 w 282"/>
                <a:gd name="T37" fmla="*/ 726 h 729"/>
                <a:gd name="T38" fmla="*/ 78 w 282"/>
                <a:gd name="T39" fmla="*/ 714 h 729"/>
                <a:gd name="T40" fmla="*/ 162 w 282"/>
                <a:gd name="T41" fmla="*/ 678 h 729"/>
                <a:gd name="T42" fmla="*/ 186 w 282"/>
                <a:gd name="T43" fmla="*/ 600 h 729"/>
                <a:gd name="T44" fmla="*/ 168 w 282"/>
                <a:gd name="T45" fmla="*/ 660 h 729"/>
                <a:gd name="T46" fmla="*/ 156 w 282"/>
                <a:gd name="T47" fmla="*/ 67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" h="729">
                  <a:moveTo>
                    <a:pt x="24" y="630"/>
                  </a:moveTo>
                  <a:cubicBezTo>
                    <a:pt x="32" y="638"/>
                    <a:pt x="41" y="645"/>
                    <a:pt x="48" y="654"/>
                  </a:cubicBezTo>
                  <a:cubicBezTo>
                    <a:pt x="53" y="659"/>
                    <a:pt x="54" y="668"/>
                    <a:pt x="60" y="672"/>
                  </a:cubicBezTo>
                  <a:cubicBezTo>
                    <a:pt x="71" y="679"/>
                    <a:pt x="96" y="684"/>
                    <a:pt x="96" y="684"/>
                  </a:cubicBezTo>
                  <a:cubicBezTo>
                    <a:pt x="138" y="670"/>
                    <a:pt x="168" y="636"/>
                    <a:pt x="192" y="600"/>
                  </a:cubicBezTo>
                  <a:cubicBezTo>
                    <a:pt x="198" y="576"/>
                    <a:pt x="204" y="552"/>
                    <a:pt x="210" y="528"/>
                  </a:cubicBezTo>
                  <a:cubicBezTo>
                    <a:pt x="213" y="516"/>
                    <a:pt x="214" y="502"/>
                    <a:pt x="222" y="492"/>
                  </a:cubicBezTo>
                  <a:cubicBezTo>
                    <a:pt x="248" y="462"/>
                    <a:pt x="270" y="444"/>
                    <a:pt x="282" y="408"/>
                  </a:cubicBezTo>
                  <a:cubicBezTo>
                    <a:pt x="280" y="370"/>
                    <a:pt x="281" y="332"/>
                    <a:pt x="276" y="294"/>
                  </a:cubicBezTo>
                  <a:cubicBezTo>
                    <a:pt x="269" y="233"/>
                    <a:pt x="217" y="189"/>
                    <a:pt x="204" y="132"/>
                  </a:cubicBezTo>
                  <a:cubicBezTo>
                    <a:pt x="200" y="113"/>
                    <a:pt x="189" y="33"/>
                    <a:pt x="180" y="18"/>
                  </a:cubicBezTo>
                  <a:cubicBezTo>
                    <a:pt x="176" y="12"/>
                    <a:pt x="146" y="3"/>
                    <a:pt x="138" y="0"/>
                  </a:cubicBezTo>
                  <a:cubicBezTo>
                    <a:pt x="84" y="18"/>
                    <a:pt x="115" y="38"/>
                    <a:pt x="144" y="60"/>
                  </a:cubicBezTo>
                  <a:cubicBezTo>
                    <a:pt x="148" y="109"/>
                    <a:pt x="151" y="190"/>
                    <a:pt x="198" y="222"/>
                  </a:cubicBezTo>
                  <a:cubicBezTo>
                    <a:pt x="217" y="296"/>
                    <a:pt x="232" y="391"/>
                    <a:pt x="162" y="438"/>
                  </a:cubicBezTo>
                  <a:cubicBezTo>
                    <a:pt x="139" y="472"/>
                    <a:pt x="101" y="493"/>
                    <a:pt x="72" y="522"/>
                  </a:cubicBezTo>
                  <a:cubicBezTo>
                    <a:pt x="46" y="548"/>
                    <a:pt x="30" y="580"/>
                    <a:pt x="0" y="600"/>
                  </a:cubicBezTo>
                  <a:cubicBezTo>
                    <a:pt x="11" y="616"/>
                    <a:pt x="24" y="654"/>
                    <a:pt x="24" y="654"/>
                  </a:cubicBezTo>
                  <a:cubicBezTo>
                    <a:pt x="26" y="678"/>
                    <a:pt x="18" y="705"/>
                    <a:pt x="30" y="726"/>
                  </a:cubicBezTo>
                  <a:cubicBezTo>
                    <a:pt x="32" y="729"/>
                    <a:pt x="72" y="717"/>
                    <a:pt x="78" y="714"/>
                  </a:cubicBezTo>
                  <a:cubicBezTo>
                    <a:pt x="106" y="702"/>
                    <a:pt x="134" y="690"/>
                    <a:pt x="162" y="678"/>
                  </a:cubicBezTo>
                  <a:cubicBezTo>
                    <a:pt x="150" y="642"/>
                    <a:pt x="160" y="626"/>
                    <a:pt x="186" y="600"/>
                  </a:cubicBezTo>
                  <a:cubicBezTo>
                    <a:pt x="177" y="636"/>
                    <a:pt x="183" y="616"/>
                    <a:pt x="168" y="660"/>
                  </a:cubicBezTo>
                  <a:cubicBezTo>
                    <a:pt x="161" y="680"/>
                    <a:pt x="168" y="678"/>
                    <a:pt x="156" y="678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CC33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8" name="Group 12"/>
          <p:cNvGrpSpPr>
            <a:grpSpLocks/>
          </p:cNvGrpSpPr>
          <p:nvPr/>
        </p:nvGrpSpPr>
        <p:grpSpPr bwMode="auto">
          <a:xfrm>
            <a:off x="4800600" y="790575"/>
            <a:ext cx="3886200" cy="2273300"/>
            <a:chOff x="2736" y="498"/>
            <a:chExt cx="2736" cy="1432"/>
          </a:xfrm>
        </p:grpSpPr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 rot="-5400000">
              <a:off x="4428" y="178"/>
              <a:ext cx="7" cy="13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5177" y="890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2777" y="668"/>
              <a:ext cx="0" cy="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5169" y="498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57713" name="Freeform 17"/>
            <p:cNvSpPr>
              <a:spLocks/>
            </p:cNvSpPr>
            <p:nvPr/>
          </p:nvSpPr>
          <p:spPr bwMode="auto">
            <a:xfrm rot="-5400000">
              <a:off x="3297" y="758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4" name="Freeform 18"/>
            <p:cNvSpPr>
              <a:spLocks/>
            </p:cNvSpPr>
            <p:nvPr/>
          </p:nvSpPr>
          <p:spPr bwMode="auto">
            <a:xfrm rot="-5400000">
              <a:off x="3461" y="758"/>
              <a:ext cx="79" cy="163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5" name="Freeform 19"/>
            <p:cNvSpPr>
              <a:spLocks/>
            </p:cNvSpPr>
            <p:nvPr/>
          </p:nvSpPr>
          <p:spPr bwMode="auto">
            <a:xfrm rot="-5400000">
              <a:off x="3624" y="758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6" name="Line 20"/>
            <p:cNvSpPr>
              <a:spLocks noChangeShapeType="1"/>
            </p:cNvSpPr>
            <p:nvPr/>
          </p:nvSpPr>
          <p:spPr bwMode="auto">
            <a:xfrm rot="-5400000">
              <a:off x="2953" y="718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 rot="-5400000">
              <a:off x="3141" y="758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8" name="Freeform 22"/>
            <p:cNvSpPr>
              <a:spLocks/>
            </p:cNvSpPr>
            <p:nvPr/>
          </p:nvSpPr>
          <p:spPr bwMode="auto">
            <a:xfrm rot="-5400000">
              <a:off x="3280" y="563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9" name="Freeform 23"/>
            <p:cNvSpPr>
              <a:spLocks/>
            </p:cNvSpPr>
            <p:nvPr/>
          </p:nvSpPr>
          <p:spPr bwMode="auto">
            <a:xfrm rot="-5400000">
              <a:off x="3444" y="563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0" name="Freeform 24"/>
            <p:cNvSpPr>
              <a:spLocks/>
            </p:cNvSpPr>
            <p:nvPr/>
          </p:nvSpPr>
          <p:spPr bwMode="auto">
            <a:xfrm rot="-5400000">
              <a:off x="3608" y="563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 rot="-5400000">
              <a:off x="2937" y="522"/>
              <a:ext cx="0" cy="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 rot="-5400000">
              <a:off x="3125" y="563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 rot="-5400000">
              <a:off x="3297" y="940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4" name="Freeform 28"/>
            <p:cNvSpPr>
              <a:spLocks/>
            </p:cNvSpPr>
            <p:nvPr/>
          </p:nvSpPr>
          <p:spPr bwMode="auto">
            <a:xfrm rot="-5400000">
              <a:off x="3461" y="940"/>
              <a:ext cx="79" cy="163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5" name="Freeform 29"/>
            <p:cNvSpPr>
              <a:spLocks/>
            </p:cNvSpPr>
            <p:nvPr/>
          </p:nvSpPr>
          <p:spPr bwMode="auto">
            <a:xfrm rot="-5400000">
              <a:off x="3624" y="940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6" name="Line 30"/>
            <p:cNvSpPr>
              <a:spLocks noChangeShapeType="1"/>
            </p:cNvSpPr>
            <p:nvPr/>
          </p:nvSpPr>
          <p:spPr bwMode="auto">
            <a:xfrm rot="-5400000">
              <a:off x="4432" y="369"/>
              <a:ext cx="0" cy="13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7" name="Line 31"/>
            <p:cNvSpPr>
              <a:spLocks noChangeShapeType="1"/>
            </p:cNvSpPr>
            <p:nvPr/>
          </p:nvSpPr>
          <p:spPr bwMode="auto">
            <a:xfrm rot="-5400000">
              <a:off x="2953" y="899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8" name="Freeform 32"/>
            <p:cNvSpPr>
              <a:spLocks/>
            </p:cNvSpPr>
            <p:nvPr/>
          </p:nvSpPr>
          <p:spPr bwMode="auto">
            <a:xfrm rot="-5400000">
              <a:off x="3141" y="940"/>
              <a:ext cx="79" cy="16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9" name="Line 33"/>
            <p:cNvSpPr>
              <a:spLocks noChangeShapeType="1"/>
            </p:cNvSpPr>
            <p:nvPr/>
          </p:nvSpPr>
          <p:spPr bwMode="auto">
            <a:xfrm>
              <a:off x="2736" y="1825"/>
              <a:ext cx="26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0" name="Line 34"/>
            <p:cNvSpPr>
              <a:spLocks noChangeShapeType="1"/>
            </p:cNvSpPr>
            <p:nvPr/>
          </p:nvSpPr>
          <p:spPr bwMode="auto">
            <a:xfrm flipH="1">
              <a:off x="3989" y="1839"/>
              <a:ext cx="90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1" name="Line 35"/>
            <p:cNvSpPr>
              <a:spLocks noChangeShapeType="1"/>
            </p:cNvSpPr>
            <p:nvPr/>
          </p:nvSpPr>
          <p:spPr bwMode="auto">
            <a:xfrm flipH="1">
              <a:off x="4538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2" name="Line 36"/>
            <p:cNvSpPr>
              <a:spLocks noChangeShapeType="1"/>
            </p:cNvSpPr>
            <p:nvPr/>
          </p:nvSpPr>
          <p:spPr bwMode="auto">
            <a:xfrm flipH="1">
              <a:off x="3727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3" name="Line 37"/>
            <p:cNvSpPr>
              <a:spLocks noChangeShapeType="1"/>
            </p:cNvSpPr>
            <p:nvPr/>
          </p:nvSpPr>
          <p:spPr bwMode="auto">
            <a:xfrm flipH="1">
              <a:off x="4817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4" name="Line 38"/>
            <p:cNvSpPr>
              <a:spLocks noChangeShapeType="1"/>
            </p:cNvSpPr>
            <p:nvPr/>
          </p:nvSpPr>
          <p:spPr bwMode="auto">
            <a:xfrm flipH="1">
              <a:off x="3227" y="1832"/>
              <a:ext cx="99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5" name="Line 39"/>
            <p:cNvSpPr>
              <a:spLocks noChangeShapeType="1"/>
            </p:cNvSpPr>
            <p:nvPr/>
          </p:nvSpPr>
          <p:spPr bwMode="auto">
            <a:xfrm flipH="1">
              <a:off x="4276" y="1825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6" name="Line 40"/>
            <p:cNvSpPr>
              <a:spLocks noChangeShapeType="1"/>
            </p:cNvSpPr>
            <p:nvPr/>
          </p:nvSpPr>
          <p:spPr bwMode="auto">
            <a:xfrm flipH="1">
              <a:off x="2990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7" name="Line 41"/>
            <p:cNvSpPr>
              <a:spLocks noChangeShapeType="1"/>
            </p:cNvSpPr>
            <p:nvPr/>
          </p:nvSpPr>
          <p:spPr bwMode="auto">
            <a:xfrm flipH="1">
              <a:off x="5120" y="1832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8" name="Line 42"/>
            <p:cNvSpPr>
              <a:spLocks noChangeShapeType="1"/>
            </p:cNvSpPr>
            <p:nvPr/>
          </p:nvSpPr>
          <p:spPr bwMode="auto">
            <a:xfrm flipH="1">
              <a:off x="3457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39" name="Line 43"/>
            <p:cNvSpPr>
              <a:spLocks noChangeShapeType="1"/>
            </p:cNvSpPr>
            <p:nvPr/>
          </p:nvSpPr>
          <p:spPr bwMode="auto">
            <a:xfrm flipH="1">
              <a:off x="2785" y="1839"/>
              <a:ext cx="98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40" name="Text Box 44"/>
            <p:cNvSpPr txBox="1">
              <a:spLocks noChangeArrowheads="1"/>
            </p:cNvSpPr>
            <p:nvPr/>
          </p:nvSpPr>
          <p:spPr bwMode="auto">
            <a:xfrm>
              <a:off x="5169" y="714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57741" name="Oval 45"/>
            <p:cNvSpPr>
              <a:spLocks noChangeArrowheads="1"/>
            </p:cNvSpPr>
            <p:nvPr/>
          </p:nvSpPr>
          <p:spPr bwMode="auto">
            <a:xfrm>
              <a:off x="5136" y="1037"/>
              <a:ext cx="64" cy="5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42" name="Oval 46"/>
            <p:cNvSpPr>
              <a:spLocks noChangeArrowheads="1"/>
            </p:cNvSpPr>
            <p:nvPr/>
          </p:nvSpPr>
          <p:spPr bwMode="auto">
            <a:xfrm>
              <a:off x="5136" y="849"/>
              <a:ext cx="64" cy="5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43" name="Line 47"/>
            <p:cNvSpPr>
              <a:spLocks noChangeShapeType="1"/>
            </p:cNvSpPr>
            <p:nvPr/>
          </p:nvSpPr>
          <p:spPr bwMode="auto">
            <a:xfrm rot="-5400000">
              <a:off x="4428" y="-20"/>
              <a:ext cx="7" cy="14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44" name="Oval 48"/>
            <p:cNvSpPr>
              <a:spLocks noChangeArrowheads="1"/>
            </p:cNvSpPr>
            <p:nvPr/>
          </p:nvSpPr>
          <p:spPr bwMode="auto">
            <a:xfrm>
              <a:off x="5136" y="661"/>
              <a:ext cx="6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45" name="Oval 49"/>
            <p:cNvSpPr>
              <a:spLocks noChangeArrowheads="1"/>
            </p:cNvSpPr>
            <p:nvPr/>
          </p:nvSpPr>
          <p:spPr bwMode="auto">
            <a:xfrm>
              <a:off x="2744" y="841"/>
              <a:ext cx="64" cy="5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609600" y="34432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触电后果更为严重</a:t>
            </a: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627063" y="15144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通过人体的电流：</a:t>
            </a:r>
          </a:p>
        </p:txBody>
      </p:sp>
      <p:graphicFrame>
        <p:nvGraphicFramePr>
          <p:cNvPr id="157748" name="Object 52"/>
          <p:cNvGraphicFramePr>
            <a:graphicFrameLocks noChangeAspect="1"/>
          </p:cNvGraphicFramePr>
          <p:nvPr/>
        </p:nvGraphicFramePr>
        <p:xfrm>
          <a:off x="830263" y="1968500"/>
          <a:ext cx="3817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562040" imgH="444240" progId="Equation.3">
                  <p:embed/>
                </p:oleObj>
              </mc:Choice>
              <mc:Fallback>
                <p:oleObj name="Equation" r:id="rId4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968500"/>
                        <a:ext cx="38179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9" name="Object 53"/>
          <p:cNvGraphicFramePr>
            <a:graphicFrameLocks noChangeAspect="1"/>
          </p:cNvGraphicFramePr>
          <p:nvPr/>
        </p:nvGraphicFramePr>
        <p:xfrm>
          <a:off x="1258888" y="3000375"/>
          <a:ext cx="30083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6" imgW="1460160" imgH="190440" progId="Equation.3">
                  <p:embed/>
                </p:oleObj>
              </mc:Choice>
              <mc:Fallback>
                <p:oleObj name="公式" r:id="rId6" imgW="1460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00375"/>
                        <a:ext cx="30083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0" name="Text Box 54"/>
          <p:cNvSpPr txBox="1">
            <a:spLocks noChangeArrowheads="1"/>
          </p:cNvSpPr>
          <p:nvPr/>
        </p:nvSpPr>
        <p:spPr bwMode="auto">
          <a:xfrm>
            <a:off x="596900" y="40386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接触正常不带电的金属体</a:t>
            </a:r>
          </a:p>
        </p:txBody>
      </p:sp>
      <p:sp>
        <p:nvSpPr>
          <p:cNvPr id="157751" name="Text Box 55"/>
          <p:cNvSpPr txBox="1">
            <a:spLocks noChangeArrowheads="1"/>
          </p:cNvSpPr>
          <p:nvPr/>
        </p:nvSpPr>
        <p:spPr bwMode="auto">
          <a:xfrm>
            <a:off x="533400" y="4495800"/>
            <a:ext cx="8077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当电气设备内部绝缘损坏而与外壳接触，将使其外壳带电。当人触及带电设备的外壳时，相当于单相触电。大多数触电事故属于这一种。</a:t>
            </a:r>
          </a:p>
        </p:txBody>
      </p:sp>
      <p:sp>
        <p:nvSpPr>
          <p:cNvPr id="157752" name="Text Box 56"/>
          <p:cNvSpPr txBox="1">
            <a:spLocks noChangeArrowheads="1"/>
          </p:cNvSpPr>
          <p:nvPr/>
        </p:nvSpPr>
        <p:spPr bwMode="auto">
          <a:xfrm>
            <a:off x="533400" y="990600"/>
            <a:ext cx="418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/>
              <a:t>这时人体处于线电压下，</a:t>
            </a:r>
          </a:p>
        </p:txBody>
      </p:sp>
      <p:sp>
        <p:nvSpPr>
          <p:cNvPr id="157753" name="Text Box 57"/>
          <p:cNvSpPr txBox="1">
            <a:spLocks noChangeArrowheads="1"/>
          </p:cNvSpPr>
          <p:nvPr/>
        </p:nvSpPr>
        <p:spPr bwMode="auto">
          <a:xfrm>
            <a:off x="7772400" y="1752600"/>
            <a:ext cx="42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003399"/>
                </a:solidFill>
              </a:rPr>
              <a:t>I</a:t>
            </a:r>
            <a:r>
              <a:rPr lang="en-US" altLang="zh-CN" b="1" baseline="-25000">
                <a:solidFill>
                  <a:srgbClr val="003399"/>
                </a:solidFill>
              </a:rPr>
              <a:t>b</a:t>
            </a:r>
            <a:endParaRPr lang="en-US" altLang="zh-CN" sz="1600" b="1">
              <a:solidFill>
                <a:srgbClr val="003399"/>
              </a:solidFill>
            </a:endParaRPr>
          </a:p>
        </p:txBody>
      </p:sp>
      <p:grpSp>
        <p:nvGrpSpPr>
          <p:cNvPr id="157754" name="Group 58"/>
          <p:cNvGrpSpPr>
            <a:grpSpLocks/>
          </p:cNvGrpSpPr>
          <p:nvPr/>
        </p:nvGrpSpPr>
        <p:grpSpPr bwMode="auto">
          <a:xfrm>
            <a:off x="6746875" y="1524000"/>
            <a:ext cx="1101725" cy="609600"/>
            <a:chOff x="1278" y="1188"/>
            <a:chExt cx="630" cy="148"/>
          </a:xfrm>
        </p:grpSpPr>
        <p:sp>
          <p:nvSpPr>
            <p:cNvPr id="157755" name="Line 59"/>
            <p:cNvSpPr>
              <a:spLocks noChangeShapeType="1"/>
            </p:cNvSpPr>
            <p:nvPr/>
          </p:nvSpPr>
          <p:spPr bwMode="auto">
            <a:xfrm rot="18975599" flipV="1">
              <a:off x="1778" y="1249"/>
              <a:ext cx="130" cy="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56" name="Freeform 60"/>
            <p:cNvSpPr>
              <a:spLocks/>
            </p:cNvSpPr>
            <p:nvPr/>
          </p:nvSpPr>
          <p:spPr bwMode="auto">
            <a:xfrm rot="1596147">
              <a:off x="1278" y="1188"/>
              <a:ext cx="523" cy="148"/>
            </a:xfrm>
            <a:custGeom>
              <a:avLst/>
              <a:gdLst>
                <a:gd name="T0" fmla="*/ 0 w 432"/>
                <a:gd name="T1" fmla="*/ 114 h 301"/>
                <a:gd name="T2" fmla="*/ 288 w 432"/>
                <a:gd name="T3" fmla="*/ 282 h 301"/>
                <a:gd name="T4" fmla="*/ 432 w 432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301">
                  <a:moveTo>
                    <a:pt x="0" y="114"/>
                  </a:moveTo>
                  <a:cubicBezTo>
                    <a:pt x="108" y="207"/>
                    <a:pt x="216" y="301"/>
                    <a:pt x="288" y="282"/>
                  </a:cubicBezTo>
                  <a:cubicBezTo>
                    <a:pt x="360" y="263"/>
                    <a:pt x="396" y="131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57" name="Line 61"/>
          <p:cNvSpPr>
            <a:spLocks noChangeShapeType="1"/>
          </p:cNvSpPr>
          <p:nvPr/>
        </p:nvSpPr>
        <p:spPr bwMode="auto">
          <a:xfrm>
            <a:off x="5943600" y="1524000"/>
            <a:ext cx="8683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58" name="Line 62"/>
          <p:cNvSpPr>
            <a:spLocks noChangeShapeType="1"/>
          </p:cNvSpPr>
          <p:nvPr/>
        </p:nvSpPr>
        <p:spPr bwMode="auto">
          <a:xfrm flipH="1">
            <a:off x="6810375" y="1295400"/>
            <a:ext cx="8858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96947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6" grpId="0" autoUpdateAnimBg="0"/>
      <p:bldP spid="157747" grpId="0" autoUpdateAnimBg="0"/>
      <p:bldP spid="157750" grpId="0" autoUpdateAnimBg="0"/>
      <p:bldP spid="157751" grpId="0" autoUpdateAnimBg="0"/>
      <p:bldP spid="157752" grpId="0" autoUpdateAnimBg="0"/>
      <p:bldP spid="157753" grpId="0" autoUpdateAnimBg="0"/>
      <p:bldP spid="157757" grpId="0" animBg="1"/>
      <p:bldP spid="1577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606425"/>
            <a:ext cx="4572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跨步电压触电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5334000" y="1270000"/>
            <a:ext cx="2743200" cy="1905000"/>
            <a:chOff x="3120" y="1104"/>
            <a:chExt cx="1728" cy="1200"/>
          </a:xfrm>
        </p:grpSpPr>
        <p:sp>
          <p:nvSpPr>
            <p:cNvPr id="159748" name="Freeform 4"/>
            <p:cNvSpPr>
              <a:spLocks/>
            </p:cNvSpPr>
            <p:nvPr/>
          </p:nvSpPr>
          <p:spPr bwMode="auto">
            <a:xfrm>
              <a:off x="3984" y="1104"/>
              <a:ext cx="864" cy="1152"/>
            </a:xfrm>
            <a:custGeom>
              <a:avLst/>
              <a:gdLst>
                <a:gd name="T0" fmla="*/ 0 w 864"/>
                <a:gd name="T1" fmla="*/ 0 h 1152"/>
                <a:gd name="T2" fmla="*/ 96 w 864"/>
                <a:gd name="T3" fmla="*/ 336 h 1152"/>
                <a:gd name="T4" fmla="*/ 240 w 864"/>
                <a:gd name="T5" fmla="*/ 624 h 1152"/>
                <a:gd name="T6" fmla="*/ 528 w 864"/>
                <a:gd name="T7" fmla="*/ 960 h 1152"/>
                <a:gd name="T8" fmla="*/ 864 w 864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1152">
                  <a:moveTo>
                    <a:pt x="0" y="0"/>
                  </a:moveTo>
                  <a:cubicBezTo>
                    <a:pt x="28" y="116"/>
                    <a:pt x="56" y="232"/>
                    <a:pt x="96" y="336"/>
                  </a:cubicBezTo>
                  <a:cubicBezTo>
                    <a:pt x="136" y="440"/>
                    <a:pt x="168" y="520"/>
                    <a:pt x="240" y="624"/>
                  </a:cubicBezTo>
                  <a:cubicBezTo>
                    <a:pt x="312" y="728"/>
                    <a:pt x="424" y="872"/>
                    <a:pt x="528" y="960"/>
                  </a:cubicBezTo>
                  <a:cubicBezTo>
                    <a:pt x="632" y="1048"/>
                    <a:pt x="808" y="1120"/>
                    <a:pt x="864" y="1152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49" name="Freeform 5"/>
            <p:cNvSpPr>
              <a:spLocks/>
            </p:cNvSpPr>
            <p:nvPr/>
          </p:nvSpPr>
          <p:spPr bwMode="auto">
            <a:xfrm flipH="1">
              <a:off x="3120" y="1152"/>
              <a:ext cx="864" cy="1152"/>
            </a:xfrm>
            <a:custGeom>
              <a:avLst/>
              <a:gdLst>
                <a:gd name="T0" fmla="*/ 0 w 864"/>
                <a:gd name="T1" fmla="*/ 0 h 1152"/>
                <a:gd name="T2" fmla="*/ 96 w 864"/>
                <a:gd name="T3" fmla="*/ 336 h 1152"/>
                <a:gd name="T4" fmla="*/ 240 w 864"/>
                <a:gd name="T5" fmla="*/ 624 h 1152"/>
                <a:gd name="T6" fmla="*/ 528 w 864"/>
                <a:gd name="T7" fmla="*/ 960 h 1152"/>
                <a:gd name="T8" fmla="*/ 864 w 864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1152">
                  <a:moveTo>
                    <a:pt x="0" y="0"/>
                  </a:moveTo>
                  <a:cubicBezTo>
                    <a:pt x="28" y="116"/>
                    <a:pt x="56" y="232"/>
                    <a:pt x="96" y="336"/>
                  </a:cubicBezTo>
                  <a:cubicBezTo>
                    <a:pt x="136" y="440"/>
                    <a:pt x="168" y="520"/>
                    <a:pt x="240" y="624"/>
                  </a:cubicBezTo>
                  <a:cubicBezTo>
                    <a:pt x="312" y="728"/>
                    <a:pt x="424" y="872"/>
                    <a:pt x="528" y="960"/>
                  </a:cubicBezTo>
                  <a:cubicBezTo>
                    <a:pt x="632" y="1048"/>
                    <a:pt x="808" y="1120"/>
                    <a:pt x="864" y="1152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5181600" y="457200"/>
            <a:ext cx="3048000" cy="2870200"/>
            <a:chOff x="3024" y="592"/>
            <a:chExt cx="1920" cy="1808"/>
          </a:xfrm>
        </p:grpSpPr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 flipV="1">
              <a:off x="3984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9752" name="Group 8"/>
            <p:cNvGrpSpPr>
              <a:grpSpLocks/>
            </p:cNvGrpSpPr>
            <p:nvPr/>
          </p:nvGrpSpPr>
          <p:grpSpPr bwMode="auto">
            <a:xfrm>
              <a:off x="3024" y="592"/>
              <a:ext cx="1920" cy="1808"/>
              <a:chOff x="3024" y="592"/>
              <a:chExt cx="1920" cy="1808"/>
            </a:xfrm>
          </p:grpSpPr>
          <p:grpSp>
            <p:nvGrpSpPr>
              <p:cNvPr id="159753" name="Group 9"/>
              <p:cNvGrpSpPr>
                <a:grpSpLocks/>
              </p:cNvGrpSpPr>
              <p:nvPr/>
            </p:nvGrpSpPr>
            <p:grpSpPr bwMode="auto">
              <a:xfrm>
                <a:off x="3024" y="2277"/>
                <a:ext cx="1920" cy="123"/>
                <a:chOff x="3024" y="2277"/>
                <a:chExt cx="1920" cy="123"/>
              </a:xfrm>
            </p:grpSpPr>
            <p:sp>
              <p:nvSpPr>
                <p:cNvPr id="159754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277"/>
                  <a:ext cx="1920" cy="123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9755" name="Group 11"/>
                <p:cNvGrpSpPr>
                  <a:grpSpLocks/>
                </p:cNvGrpSpPr>
                <p:nvPr/>
              </p:nvGrpSpPr>
              <p:grpSpPr bwMode="auto">
                <a:xfrm>
                  <a:off x="3024" y="2291"/>
                  <a:ext cx="1914" cy="90"/>
                  <a:chOff x="2928" y="2099"/>
                  <a:chExt cx="1914" cy="90"/>
                </a:xfrm>
              </p:grpSpPr>
              <p:sp>
                <p:nvSpPr>
                  <p:cNvPr id="15975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099"/>
                    <a:ext cx="191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57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6" y="2111"/>
                    <a:ext cx="66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58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48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59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4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0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52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1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8" y="2105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2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56" y="2099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3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14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4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74" y="2105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6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6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4" y="2111"/>
                    <a:ext cx="7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9767" name="Line 23"/>
              <p:cNvSpPr>
                <a:spLocks noChangeShapeType="1"/>
              </p:cNvSpPr>
              <p:nvPr/>
            </p:nvSpPr>
            <p:spPr bwMode="auto">
              <a:xfrm flipV="1">
                <a:off x="3984" y="768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Text Box 24"/>
              <p:cNvSpPr txBox="1">
                <a:spLocks noChangeArrowheads="1"/>
              </p:cNvSpPr>
              <p:nvPr/>
            </p:nvSpPr>
            <p:spPr bwMode="auto">
              <a:xfrm>
                <a:off x="3729" y="59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/>
                  <a:t>U</a:t>
                </a:r>
              </a:p>
            </p:txBody>
          </p:sp>
        </p:grpSp>
      </p:grpSp>
      <p:sp>
        <p:nvSpPr>
          <p:cNvPr id="159769" name="AutoShape 25" descr="40%"/>
          <p:cNvSpPr>
            <a:spLocks noChangeArrowheads="1"/>
          </p:cNvSpPr>
          <p:nvPr/>
        </p:nvSpPr>
        <p:spPr bwMode="auto">
          <a:xfrm>
            <a:off x="7315200" y="725488"/>
            <a:ext cx="1524000" cy="609600"/>
          </a:xfrm>
          <a:prstGeom prst="wedgeEllipseCallout">
            <a:avLst>
              <a:gd name="adj1" fmla="val -78958"/>
              <a:gd name="adj2" fmla="val 121875"/>
            </a:avLst>
          </a:prstGeom>
          <a:pattFill prst="pct40">
            <a:fgClr>
              <a:srgbClr val="00FF00"/>
            </a:fgClr>
            <a:bgClr>
              <a:schemeClr val="bg1"/>
            </a:bgClr>
          </a:patt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电位分布</a:t>
            </a:r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6629400" y="26670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</a:rPr>
              <a:t>接地点</a:t>
            </a:r>
            <a:endParaRPr lang="zh-CN" altLang="en-US" sz="2800" b="1">
              <a:solidFill>
                <a:srgbClr val="CC0000"/>
              </a:solidFill>
            </a:endParaRPr>
          </a:p>
        </p:txBody>
      </p:sp>
      <p:grpSp>
        <p:nvGrpSpPr>
          <p:cNvPr id="159771" name="Group 27"/>
          <p:cNvGrpSpPr>
            <a:grpSpLocks/>
          </p:cNvGrpSpPr>
          <p:nvPr/>
        </p:nvGrpSpPr>
        <p:grpSpPr bwMode="auto">
          <a:xfrm>
            <a:off x="6705600" y="3327400"/>
            <a:ext cx="1371600" cy="533400"/>
            <a:chOff x="4224" y="2256"/>
            <a:chExt cx="864" cy="336"/>
          </a:xfrm>
        </p:grpSpPr>
        <p:sp>
          <p:nvSpPr>
            <p:cNvPr id="159772" name="Line 28"/>
            <p:cNvSpPr>
              <a:spLocks noChangeShapeType="1"/>
            </p:cNvSpPr>
            <p:nvPr/>
          </p:nvSpPr>
          <p:spPr bwMode="auto">
            <a:xfrm>
              <a:off x="4224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3" name="Line 29"/>
            <p:cNvSpPr>
              <a:spLocks noChangeShapeType="1"/>
            </p:cNvSpPr>
            <p:nvPr/>
          </p:nvSpPr>
          <p:spPr bwMode="auto">
            <a:xfrm>
              <a:off x="5088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4" name="Line 30"/>
            <p:cNvSpPr>
              <a:spLocks noChangeShapeType="1"/>
            </p:cNvSpPr>
            <p:nvPr/>
          </p:nvSpPr>
          <p:spPr bwMode="auto">
            <a:xfrm>
              <a:off x="4224" y="235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5" name="Text Box 31"/>
            <p:cNvSpPr txBox="1">
              <a:spLocks noChangeArrowheads="1"/>
            </p:cNvSpPr>
            <p:nvPr/>
          </p:nvSpPr>
          <p:spPr bwMode="auto">
            <a:xfrm>
              <a:off x="4464" y="2265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8000"/>
                  </a:solidFill>
                </a:rPr>
                <a:t>20m</a:t>
              </a:r>
            </a:p>
          </p:txBody>
        </p:sp>
      </p:grpSp>
      <p:grpSp>
        <p:nvGrpSpPr>
          <p:cNvPr id="159776" name="Group 32"/>
          <p:cNvGrpSpPr>
            <a:grpSpLocks/>
          </p:cNvGrpSpPr>
          <p:nvPr/>
        </p:nvGrpSpPr>
        <p:grpSpPr bwMode="auto">
          <a:xfrm>
            <a:off x="5867400" y="3327400"/>
            <a:ext cx="925513" cy="533400"/>
            <a:chOff x="3696" y="2256"/>
            <a:chExt cx="583" cy="336"/>
          </a:xfrm>
        </p:grpSpPr>
        <p:sp>
          <p:nvSpPr>
            <p:cNvPr id="159777" name="Line 33"/>
            <p:cNvSpPr>
              <a:spLocks noChangeShapeType="1"/>
            </p:cNvSpPr>
            <p:nvPr/>
          </p:nvSpPr>
          <p:spPr bwMode="auto">
            <a:xfrm>
              <a:off x="4032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78" name="Line 34"/>
            <p:cNvSpPr>
              <a:spLocks noChangeShapeType="1"/>
            </p:cNvSpPr>
            <p:nvPr/>
          </p:nvSpPr>
          <p:spPr bwMode="auto">
            <a:xfrm>
              <a:off x="3888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9779" name="Group 35"/>
            <p:cNvGrpSpPr>
              <a:grpSpLocks/>
            </p:cNvGrpSpPr>
            <p:nvPr/>
          </p:nvGrpSpPr>
          <p:grpSpPr bwMode="auto">
            <a:xfrm>
              <a:off x="3696" y="2265"/>
              <a:ext cx="583" cy="327"/>
              <a:chOff x="3696" y="2265"/>
              <a:chExt cx="583" cy="327"/>
            </a:xfrm>
          </p:grpSpPr>
          <p:grpSp>
            <p:nvGrpSpPr>
              <p:cNvPr id="159780" name="Group 36"/>
              <p:cNvGrpSpPr>
                <a:grpSpLocks/>
              </p:cNvGrpSpPr>
              <p:nvPr/>
            </p:nvGrpSpPr>
            <p:grpSpPr bwMode="auto">
              <a:xfrm>
                <a:off x="3696" y="2352"/>
                <a:ext cx="528" cy="0"/>
                <a:chOff x="3456" y="2496"/>
                <a:chExt cx="528" cy="0"/>
              </a:xfrm>
            </p:grpSpPr>
            <p:sp>
              <p:nvSpPr>
                <p:cNvPr id="15978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792" y="249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782" name="Line 38"/>
                <p:cNvSpPr>
                  <a:spLocks noChangeShapeType="1"/>
                </p:cNvSpPr>
                <p:nvPr/>
              </p:nvSpPr>
              <p:spPr bwMode="auto">
                <a:xfrm>
                  <a:off x="3456" y="249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9783" name="Text Box 39"/>
              <p:cNvSpPr txBox="1">
                <a:spLocks noChangeArrowheads="1"/>
              </p:cNvSpPr>
              <p:nvPr/>
            </p:nvSpPr>
            <p:spPr bwMode="auto">
              <a:xfrm>
                <a:off x="3696" y="2265"/>
                <a:ext cx="5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8000"/>
                    </a:solidFill>
                  </a:rPr>
                  <a:t>0.8m</a:t>
                </a:r>
              </a:p>
            </p:txBody>
          </p:sp>
        </p:grpSp>
      </p:grpSp>
      <p:grpSp>
        <p:nvGrpSpPr>
          <p:cNvPr id="159784" name="Group 40"/>
          <p:cNvGrpSpPr>
            <a:grpSpLocks/>
          </p:cNvGrpSpPr>
          <p:nvPr/>
        </p:nvGrpSpPr>
        <p:grpSpPr bwMode="auto">
          <a:xfrm>
            <a:off x="6172200" y="2260600"/>
            <a:ext cx="231775" cy="914400"/>
            <a:chOff x="3648" y="1728"/>
            <a:chExt cx="146" cy="576"/>
          </a:xfrm>
        </p:grpSpPr>
        <p:sp>
          <p:nvSpPr>
            <p:cNvPr id="159785" name="Line 41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38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6" name="Line 42"/>
            <p:cNvSpPr>
              <a:spLocks noChangeShapeType="1"/>
            </p:cNvSpPr>
            <p:nvPr/>
          </p:nvSpPr>
          <p:spPr bwMode="auto">
            <a:xfrm flipH="1" flipV="1">
              <a:off x="3792" y="1728"/>
              <a:ext cx="2" cy="52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87" name="Group 43"/>
          <p:cNvGrpSpPr>
            <a:grpSpLocks/>
          </p:cNvGrpSpPr>
          <p:nvPr/>
        </p:nvGrpSpPr>
        <p:grpSpPr bwMode="auto">
          <a:xfrm>
            <a:off x="5562600" y="2260600"/>
            <a:ext cx="836613" cy="263525"/>
            <a:chOff x="3504" y="1584"/>
            <a:chExt cx="527" cy="166"/>
          </a:xfrm>
        </p:grpSpPr>
        <p:sp>
          <p:nvSpPr>
            <p:cNvPr id="159788" name="Line 44"/>
            <p:cNvSpPr>
              <a:spLocks noChangeShapeType="1"/>
            </p:cNvSpPr>
            <p:nvPr/>
          </p:nvSpPr>
          <p:spPr bwMode="auto">
            <a:xfrm rot="5400000" flipH="1" flipV="1">
              <a:off x="3696" y="1558"/>
              <a:ext cx="0" cy="38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9" name="Line 45"/>
            <p:cNvSpPr>
              <a:spLocks noChangeShapeType="1"/>
            </p:cNvSpPr>
            <p:nvPr/>
          </p:nvSpPr>
          <p:spPr bwMode="auto">
            <a:xfrm rot="5400000" flipV="1">
              <a:off x="3767" y="1321"/>
              <a:ext cx="1" cy="52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90" name="Group 46"/>
          <p:cNvGrpSpPr>
            <a:grpSpLocks/>
          </p:cNvGrpSpPr>
          <p:nvPr/>
        </p:nvGrpSpPr>
        <p:grpSpPr bwMode="auto">
          <a:xfrm rot="5400000">
            <a:off x="5295900" y="2398713"/>
            <a:ext cx="838200" cy="0"/>
            <a:chOff x="3456" y="2496"/>
            <a:chExt cx="528" cy="0"/>
          </a:xfrm>
        </p:grpSpPr>
        <p:sp>
          <p:nvSpPr>
            <p:cNvPr id="159791" name="Line 47"/>
            <p:cNvSpPr>
              <a:spLocks noChangeShapeType="1"/>
            </p:cNvSpPr>
            <p:nvPr/>
          </p:nvSpPr>
          <p:spPr bwMode="auto">
            <a:xfrm flipH="1">
              <a:off x="3792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92" name="Line 48"/>
            <p:cNvSpPr>
              <a:spLocks noChangeShapeType="1"/>
            </p:cNvSpPr>
            <p:nvPr/>
          </p:nvSpPr>
          <p:spPr bwMode="auto">
            <a:xfrm>
              <a:off x="3456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3962400" y="2020888"/>
            <a:ext cx="1603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</a:rPr>
              <a:t>跨步电压</a:t>
            </a:r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609600" y="1139825"/>
            <a:ext cx="32004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在高压输电线断线落地时，有强大的电流流入大地，在接地点周围产生电压降。如图所示。</a:t>
            </a:r>
          </a:p>
        </p:txBody>
      </p:sp>
      <p:sp>
        <p:nvSpPr>
          <p:cNvPr id="159795" name="Text Box 51"/>
          <p:cNvSpPr txBox="1">
            <a:spLocks noChangeArrowheads="1"/>
          </p:cNvSpPr>
          <p:nvPr/>
        </p:nvSpPr>
        <p:spPr bwMode="auto">
          <a:xfrm>
            <a:off x="609600" y="38100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当人体接近接地点时，两脚之间承受跨步电压而触电。跨步电压的大小与人和接地点距离，两脚之间的跨距，接地电流大小等因素有关。</a:t>
            </a:r>
          </a:p>
        </p:txBody>
      </p:sp>
      <p:sp>
        <p:nvSpPr>
          <p:cNvPr id="159796" name="AutoShape 52" descr="40%"/>
          <p:cNvSpPr>
            <a:spLocks noChangeArrowheads="1"/>
          </p:cNvSpPr>
          <p:nvPr/>
        </p:nvSpPr>
        <p:spPr bwMode="auto">
          <a:xfrm>
            <a:off x="3810000" y="2641600"/>
            <a:ext cx="1600200" cy="609600"/>
          </a:xfrm>
          <a:prstGeom prst="wedgeEllipseCallout">
            <a:avLst>
              <a:gd name="adj1" fmla="val 83731"/>
              <a:gd name="adj2" fmla="val 107292"/>
            </a:avLst>
          </a:prstGeom>
          <a:pattFill prst="pct40">
            <a:fgClr>
              <a:srgbClr val="00FF00"/>
            </a:fgClr>
            <a:bgClr>
              <a:schemeClr val="bg1"/>
            </a:bgClr>
          </a:patt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双脚跨步</a:t>
            </a:r>
          </a:p>
        </p:txBody>
      </p:sp>
      <p:sp>
        <p:nvSpPr>
          <p:cNvPr id="159797" name="Text Box 53"/>
          <p:cNvSpPr txBox="1">
            <a:spLocks noChangeArrowheads="1"/>
          </p:cNvSpPr>
          <p:nvPr/>
        </p:nvSpPr>
        <p:spPr bwMode="auto">
          <a:xfrm>
            <a:off x="609600" y="5183188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   </a:t>
            </a:r>
            <a:r>
              <a:rPr lang="zh-CN" altLang="en-US" sz="2800" b="1">
                <a:solidFill>
                  <a:srgbClr val="000000"/>
                </a:solidFill>
              </a:rPr>
              <a:t>一般在</a:t>
            </a:r>
            <a:r>
              <a:rPr lang="en-US" altLang="zh-CN" sz="2800" b="1">
                <a:solidFill>
                  <a:srgbClr val="000000"/>
                </a:solidFill>
              </a:rPr>
              <a:t>20m</a:t>
            </a:r>
            <a:r>
              <a:rPr lang="zh-CN" altLang="en-US" sz="2800" b="1">
                <a:solidFill>
                  <a:srgbClr val="000000"/>
                </a:solidFill>
              </a:rPr>
              <a:t>之外，跨步电压就降为零。如果误入接地点附近，应双脚并拢或单脚跳出危险区。</a:t>
            </a:r>
          </a:p>
        </p:txBody>
      </p:sp>
    </p:spTree>
    <p:extLst>
      <p:ext uri="{BB962C8B-B14F-4D97-AF65-F5344CB8AC3E}">
        <p14:creationId xmlns:p14="http://schemas.microsoft.com/office/powerpoint/2010/main" val="360067357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9" grpId="0" animBg="1" autoUpdateAnimBg="0"/>
      <p:bldP spid="159770" grpId="0" autoUpdateAnimBg="0"/>
      <p:bldP spid="159793" grpId="0" autoUpdateAnimBg="0"/>
      <p:bldP spid="159794" grpId="0" autoUpdateAnimBg="0"/>
      <p:bldP spid="159795" grpId="0" autoUpdateAnimBg="0"/>
      <p:bldP spid="159796" grpId="0" animBg="1" autoUpdateAnimBg="0"/>
      <p:bldP spid="1597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457200"/>
            <a:ext cx="3810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10.4.3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接地和接零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153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为了人身安全和电力系统工作的需要，要求电气设备采取接地措施。按接地目的的不同，主要分为工作接地、保护接地和保护接零。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609600" y="2438400"/>
            <a:ext cx="2590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工作接地</a:t>
            </a:r>
          </a:p>
        </p:txBody>
      </p:sp>
      <p:grpSp>
        <p:nvGrpSpPr>
          <p:cNvPr id="161797" name="Group 5"/>
          <p:cNvGrpSpPr>
            <a:grpSpLocks/>
          </p:cNvGrpSpPr>
          <p:nvPr/>
        </p:nvGrpSpPr>
        <p:grpSpPr bwMode="auto">
          <a:xfrm>
            <a:off x="5562600" y="2286000"/>
            <a:ext cx="2667000" cy="2452688"/>
            <a:chOff x="3408" y="1457"/>
            <a:chExt cx="1920" cy="1975"/>
          </a:xfrm>
        </p:grpSpPr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3600" y="3014"/>
              <a:ext cx="52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0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1799" name="Text Box 7"/>
            <p:cNvSpPr txBox="1">
              <a:spLocks noChangeArrowheads="1"/>
            </p:cNvSpPr>
            <p:nvPr/>
          </p:nvSpPr>
          <p:spPr bwMode="auto">
            <a:xfrm>
              <a:off x="5115" y="1777"/>
              <a:ext cx="213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grpSp>
          <p:nvGrpSpPr>
            <p:cNvPr id="161800" name="Group 8"/>
            <p:cNvGrpSpPr>
              <a:grpSpLocks/>
            </p:cNvGrpSpPr>
            <p:nvPr/>
          </p:nvGrpSpPr>
          <p:grpSpPr bwMode="auto">
            <a:xfrm>
              <a:off x="3408" y="1457"/>
              <a:ext cx="1920" cy="1824"/>
              <a:chOff x="3408" y="1341"/>
              <a:chExt cx="1920" cy="1824"/>
            </a:xfrm>
          </p:grpSpPr>
          <p:sp>
            <p:nvSpPr>
              <p:cNvPr id="161801" name="Line 9"/>
              <p:cNvSpPr>
                <a:spLocks noChangeShapeType="1"/>
              </p:cNvSpPr>
              <p:nvPr/>
            </p:nvSpPr>
            <p:spPr bwMode="auto">
              <a:xfrm rot="549741">
                <a:off x="3556" y="3081"/>
                <a:ext cx="36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02" name="Line 10"/>
              <p:cNvSpPr>
                <a:spLocks noChangeShapeType="1"/>
              </p:cNvSpPr>
              <p:nvPr/>
            </p:nvSpPr>
            <p:spPr bwMode="auto">
              <a:xfrm>
                <a:off x="3592" y="1533"/>
                <a:ext cx="0" cy="13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03" name="Text Box 11"/>
              <p:cNvSpPr txBox="1">
                <a:spLocks noChangeArrowheads="1"/>
              </p:cNvSpPr>
              <p:nvPr/>
            </p:nvSpPr>
            <p:spPr bwMode="auto">
              <a:xfrm>
                <a:off x="5109" y="1341"/>
                <a:ext cx="189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04" name="Freeform 12"/>
              <p:cNvSpPr>
                <a:spLocks/>
              </p:cNvSpPr>
              <p:nvPr/>
            </p:nvSpPr>
            <p:spPr bwMode="auto">
              <a:xfrm rot="-5400000">
                <a:off x="3963" y="1621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5" name="Freeform 13"/>
              <p:cNvSpPr>
                <a:spLocks/>
              </p:cNvSpPr>
              <p:nvPr/>
            </p:nvSpPr>
            <p:spPr bwMode="auto">
              <a:xfrm rot="-5400000">
                <a:off x="4081" y="1622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6" name="Freeform 14"/>
              <p:cNvSpPr>
                <a:spLocks/>
              </p:cNvSpPr>
              <p:nvPr/>
            </p:nvSpPr>
            <p:spPr bwMode="auto">
              <a:xfrm rot="-5400000">
                <a:off x="4200" y="1621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7" name="Line 15"/>
              <p:cNvSpPr>
                <a:spLocks noChangeShapeType="1"/>
              </p:cNvSpPr>
              <p:nvPr/>
            </p:nvSpPr>
            <p:spPr bwMode="auto">
              <a:xfrm rot="-5400000">
                <a:off x="4691" y="1307"/>
                <a:ext cx="0" cy="8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 rot="-5400000">
                <a:off x="3720" y="1597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9" name="Freeform 17"/>
              <p:cNvSpPr>
                <a:spLocks/>
              </p:cNvSpPr>
              <p:nvPr/>
            </p:nvSpPr>
            <p:spPr bwMode="auto">
              <a:xfrm rot="-5400000">
                <a:off x="3850" y="1622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0" name="Freeform 18"/>
              <p:cNvSpPr>
                <a:spLocks/>
              </p:cNvSpPr>
              <p:nvPr/>
            </p:nvSpPr>
            <p:spPr bwMode="auto">
              <a:xfrm rot="-5400000">
                <a:off x="3951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1" name="Freeform 19"/>
              <p:cNvSpPr>
                <a:spLocks/>
              </p:cNvSpPr>
              <p:nvPr/>
            </p:nvSpPr>
            <p:spPr bwMode="auto">
              <a:xfrm rot="-5400000">
                <a:off x="4070" y="1453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2" name="Freeform 20"/>
              <p:cNvSpPr>
                <a:spLocks/>
              </p:cNvSpPr>
              <p:nvPr/>
            </p:nvSpPr>
            <p:spPr bwMode="auto">
              <a:xfrm rot="-5400000">
                <a:off x="4188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3" name="Line 21"/>
              <p:cNvSpPr>
                <a:spLocks noChangeShapeType="1"/>
              </p:cNvSpPr>
              <p:nvPr/>
            </p:nvSpPr>
            <p:spPr bwMode="auto">
              <a:xfrm rot="-5400000">
                <a:off x="4685" y="1127"/>
                <a:ext cx="6" cy="8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4" name="Line 22"/>
              <p:cNvSpPr>
                <a:spLocks noChangeShapeType="1"/>
              </p:cNvSpPr>
              <p:nvPr/>
            </p:nvSpPr>
            <p:spPr bwMode="auto">
              <a:xfrm rot="-5400000">
                <a:off x="3708" y="1429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5" name="Freeform 23"/>
              <p:cNvSpPr>
                <a:spLocks/>
              </p:cNvSpPr>
              <p:nvPr/>
            </p:nvSpPr>
            <p:spPr bwMode="auto">
              <a:xfrm rot="-5400000">
                <a:off x="3838" y="1454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6" name="Freeform 24"/>
              <p:cNvSpPr>
                <a:spLocks/>
              </p:cNvSpPr>
              <p:nvPr/>
            </p:nvSpPr>
            <p:spPr bwMode="auto">
              <a:xfrm rot="-5400000">
                <a:off x="3963" y="1777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7" name="Freeform 25"/>
              <p:cNvSpPr>
                <a:spLocks/>
              </p:cNvSpPr>
              <p:nvPr/>
            </p:nvSpPr>
            <p:spPr bwMode="auto">
              <a:xfrm rot="-5400000">
                <a:off x="4081" y="1778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8" name="Freeform 26"/>
              <p:cNvSpPr>
                <a:spLocks/>
              </p:cNvSpPr>
              <p:nvPr/>
            </p:nvSpPr>
            <p:spPr bwMode="auto">
              <a:xfrm rot="-5400000">
                <a:off x="4200" y="1777"/>
                <a:ext cx="68" cy="11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9" name="Line 27"/>
              <p:cNvSpPr>
                <a:spLocks noChangeShapeType="1"/>
              </p:cNvSpPr>
              <p:nvPr/>
            </p:nvSpPr>
            <p:spPr bwMode="auto">
              <a:xfrm rot="-5400000">
                <a:off x="4691" y="1469"/>
                <a:ext cx="0" cy="8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0" name="Line 28"/>
              <p:cNvSpPr>
                <a:spLocks noChangeShapeType="1"/>
              </p:cNvSpPr>
              <p:nvPr/>
            </p:nvSpPr>
            <p:spPr bwMode="auto">
              <a:xfrm rot="-5400000">
                <a:off x="3720" y="1753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1" name="Freeform 29"/>
              <p:cNvSpPr>
                <a:spLocks/>
              </p:cNvSpPr>
              <p:nvPr/>
            </p:nvSpPr>
            <p:spPr bwMode="auto">
              <a:xfrm rot="-5400000">
                <a:off x="3850" y="1778"/>
                <a:ext cx="68" cy="11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2" name="Line 30"/>
              <p:cNvSpPr>
                <a:spLocks noChangeShapeType="1"/>
              </p:cNvSpPr>
              <p:nvPr/>
            </p:nvSpPr>
            <p:spPr bwMode="auto">
              <a:xfrm>
                <a:off x="3408" y="2811"/>
                <a:ext cx="18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3" name="Rectangle 31"/>
              <p:cNvSpPr>
                <a:spLocks noChangeArrowheads="1"/>
              </p:cNvSpPr>
              <p:nvPr/>
            </p:nvSpPr>
            <p:spPr bwMode="auto">
              <a:xfrm>
                <a:off x="3562" y="2919"/>
                <a:ext cx="46" cy="1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4" name="Line 32"/>
              <p:cNvSpPr>
                <a:spLocks noChangeShapeType="1"/>
              </p:cNvSpPr>
              <p:nvPr/>
            </p:nvSpPr>
            <p:spPr bwMode="auto">
              <a:xfrm rot="21195686" flipH="1">
                <a:off x="3580" y="3081"/>
                <a:ext cx="35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5" name="Line 33"/>
              <p:cNvSpPr>
                <a:spLocks noChangeShapeType="1"/>
              </p:cNvSpPr>
              <p:nvPr/>
            </p:nvSpPr>
            <p:spPr bwMode="auto">
              <a:xfrm flipH="1">
                <a:off x="4315" y="2823"/>
                <a:ext cx="65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 flipH="1">
                <a:off x="4712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7" name="Line 35"/>
              <p:cNvSpPr>
                <a:spLocks noChangeShapeType="1"/>
              </p:cNvSpPr>
              <p:nvPr/>
            </p:nvSpPr>
            <p:spPr bwMode="auto">
              <a:xfrm flipH="1">
                <a:off x="4125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8" name="Line 36"/>
              <p:cNvSpPr>
                <a:spLocks noChangeShapeType="1"/>
              </p:cNvSpPr>
              <p:nvPr/>
            </p:nvSpPr>
            <p:spPr bwMode="auto">
              <a:xfrm flipH="1">
                <a:off x="4913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9" name="Line 37"/>
              <p:cNvSpPr>
                <a:spLocks noChangeShapeType="1"/>
              </p:cNvSpPr>
              <p:nvPr/>
            </p:nvSpPr>
            <p:spPr bwMode="auto">
              <a:xfrm flipH="1">
                <a:off x="3764" y="2817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0" name="Line 38"/>
              <p:cNvSpPr>
                <a:spLocks noChangeShapeType="1"/>
              </p:cNvSpPr>
              <p:nvPr/>
            </p:nvSpPr>
            <p:spPr bwMode="auto">
              <a:xfrm flipH="1">
                <a:off x="4522" y="2811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 flipH="1">
                <a:off x="3592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 flipH="1">
                <a:off x="5132" y="2817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3" name="Line 41"/>
              <p:cNvSpPr>
                <a:spLocks noChangeShapeType="1"/>
              </p:cNvSpPr>
              <p:nvPr/>
            </p:nvSpPr>
            <p:spPr bwMode="auto">
              <a:xfrm flipH="1">
                <a:off x="3929" y="2823"/>
                <a:ext cx="72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4" name="Line 42"/>
              <p:cNvSpPr>
                <a:spLocks noChangeShapeType="1"/>
              </p:cNvSpPr>
              <p:nvPr/>
            </p:nvSpPr>
            <p:spPr bwMode="auto">
              <a:xfrm flipH="1">
                <a:off x="3444" y="2823"/>
                <a:ext cx="71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5" name="Oval 43"/>
              <p:cNvSpPr>
                <a:spLocks noChangeArrowheads="1"/>
              </p:cNvSpPr>
              <p:nvPr/>
            </p:nvSpPr>
            <p:spPr bwMode="auto">
              <a:xfrm>
                <a:off x="5085" y="1515"/>
                <a:ext cx="46" cy="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6" name="Text Box 44"/>
              <p:cNvSpPr txBox="1">
                <a:spLocks noChangeArrowheads="1"/>
              </p:cNvSpPr>
              <p:nvPr/>
            </p:nvSpPr>
            <p:spPr bwMode="auto">
              <a:xfrm>
                <a:off x="5115" y="1487"/>
                <a:ext cx="213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37" name="Oval 45"/>
              <p:cNvSpPr>
                <a:spLocks noChangeArrowheads="1"/>
              </p:cNvSpPr>
              <p:nvPr/>
            </p:nvSpPr>
            <p:spPr bwMode="auto">
              <a:xfrm>
                <a:off x="5079" y="1683"/>
                <a:ext cx="47" cy="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838" name="Oval 46"/>
            <p:cNvSpPr>
              <a:spLocks noChangeArrowheads="1"/>
            </p:cNvSpPr>
            <p:nvPr/>
          </p:nvSpPr>
          <p:spPr bwMode="auto">
            <a:xfrm>
              <a:off x="5085" y="1967"/>
              <a:ext cx="46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1066800" y="29098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即将中性点接地。</a:t>
            </a: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533400" y="3429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</a:rPr>
              <a:t>目的：</a:t>
            </a:r>
          </a:p>
        </p:txBody>
      </p:sp>
      <p:sp>
        <p:nvSpPr>
          <p:cNvPr id="161841" name="Text Box 49"/>
          <p:cNvSpPr txBox="1">
            <a:spLocks noChangeArrowheads="1"/>
          </p:cNvSpPr>
          <p:nvPr/>
        </p:nvSpPr>
        <p:spPr bwMode="auto">
          <a:xfrm>
            <a:off x="609600" y="39624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</a:rPr>
              <a:t>降低触电电压</a:t>
            </a:r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609600" y="44958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(2) </a:t>
            </a:r>
            <a:r>
              <a:rPr lang="zh-CN" altLang="en-US" sz="2800" b="1">
                <a:solidFill>
                  <a:srgbClr val="000000"/>
                </a:solidFill>
              </a:rPr>
              <a:t>迅速切断故障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     在中性点接地的系统中，一相接地后的电流较大，保护装置迅速动作，断开故障点。</a:t>
            </a:r>
          </a:p>
        </p:txBody>
      </p:sp>
      <p:sp>
        <p:nvSpPr>
          <p:cNvPr id="161843" name="Text Box 51"/>
          <p:cNvSpPr txBox="1">
            <a:spLocks noChangeArrowheads="1"/>
          </p:cNvSpPr>
          <p:nvPr/>
        </p:nvSpPr>
        <p:spPr bwMode="auto">
          <a:xfrm>
            <a:off x="609600" y="58054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(3) </a:t>
            </a:r>
            <a:r>
              <a:rPr lang="zh-CN" altLang="en-US" sz="2800" b="1">
                <a:solidFill>
                  <a:srgbClr val="000000"/>
                </a:solidFill>
              </a:rPr>
              <a:t>降低电气设备对地的绝缘水平</a:t>
            </a:r>
          </a:p>
        </p:txBody>
      </p:sp>
    </p:spTree>
    <p:extLst>
      <p:ext uri="{BB962C8B-B14F-4D97-AF65-F5344CB8AC3E}">
        <p14:creationId xmlns:p14="http://schemas.microsoft.com/office/powerpoint/2010/main" val="3593697717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61796" grpId="0" autoUpdateAnimBg="0"/>
      <p:bldP spid="161839" grpId="0" autoUpdateAnimBg="0"/>
      <p:bldP spid="161840" grpId="0" autoUpdateAnimBg="0"/>
      <p:bldP spid="161841" grpId="0" autoUpdateAnimBg="0"/>
      <p:bldP spid="161842" grpId="0" build="p" autoUpdateAnimBg="0"/>
      <p:bldP spid="1618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04800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保护接地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431800" y="1295400"/>
            <a:ext cx="8077200" cy="2654300"/>
            <a:chOff x="272" y="847"/>
            <a:chExt cx="5088" cy="1672"/>
          </a:xfrm>
        </p:grpSpPr>
        <p:sp>
          <p:nvSpPr>
            <p:cNvPr id="163844" name="Line 4"/>
            <p:cNvSpPr>
              <a:spLocks noChangeShapeType="1"/>
            </p:cNvSpPr>
            <p:nvPr/>
          </p:nvSpPr>
          <p:spPr bwMode="auto">
            <a:xfrm rot="5400000" flipV="1">
              <a:off x="3207" y="-589"/>
              <a:ext cx="8" cy="3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>
              <a:off x="483" y="1004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46" name="Freeform 6"/>
            <p:cNvSpPr>
              <a:spLocks/>
            </p:cNvSpPr>
            <p:nvPr/>
          </p:nvSpPr>
          <p:spPr bwMode="auto">
            <a:xfrm rot="-5400000">
              <a:off x="976" y="1104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7" name="Freeform 7"/>
            <p:cNvSpPr>
              <a:spLocks/>
            </p:cNvSpPr>
            <p:nvPr/>
          </p:nvSpPr>
          <p:spPr bwMode="auto">
            <a:xfrm rot="-5400000">
              <a:off x="1133" y="1103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8" name="Freeform 8"/>
            <p:cNvSpPr>
              <a:spLocks/>
            </p:cNvSpPr>
            <p:nvPr/>
          </p:nvSpPr>
          <p:spPr bwMode="auto">
            <a:xfrm rot="-5400000">
              <a:off x="1289" y="1104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rot="-5400000">
              <a:off x="652" y="1068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0" name="Freeform 10"/>
            <p:cNvSpPr>
              <a:spLocks/>
            </p:cNvSpPr>
            <p:nvPr/>
          </p:nvSpPr>
          <p:spPr bwMode="auto">
            <a:xfrm rot="-5400000">
              <a:off x="828" y="1103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1" name="Freeform 11"/>
            <p:cNvSpPr>
              <a:spLocks/>
            </p:cNvSpPr>
            <p:nvPr/>
          </p:nvSpPr>
          <p:spPr bwMode="auto">
            <a:xfrm rot="-5400000">
              <a:off x="960" y="901"/>
              <a:ext cx="83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2" name="Freeform 12"/>
            <p:cNvSpPr>
              <a:spLocks/>
            </p:cNvSpPr>
            <p:nvPr/>
          </p:nvSpPr>
          <p:spPr bwMode="auto">
            <a:xfrm rot="-5400000">
              <a:off x="1116" y="902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3" name="Freeform 13"/>
            <p:cNvSpPr>
              <a:spLocks/>
            </p:cNvSpPr>
            <p:nvPr/>
          </p:nvSpPr>
          <p:spPr bwMode="auto">
            <a:xfrm rot="-5400000">
              <a:off x="1272" y="902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 rot="-5400000">
              <a:off x="636" y="866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5" name="Freeform 15"/>
            <p:cNvSpPr>
              <a:spLocks/>
            </p:cNvSpPr>
            <p:nvPr/>
          </p:nvSpPr>
          <p:spPr bwMode="auto">
            <a:xfrm rot="-5400000">
              <a:off x="811" y="902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6" name="Freeform 16"/>
            <p:cNvSpPr>
              <a:spLocks/>
            </p:cNvSpPr>
            <p:nvPr/>
          </p:nvSpPr>
          <p:spPr bwMode="auto">
            <a:xfrm rot="-5400000">
              <a:off x="976" y="1293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7" name="Freeform 17"/>
            <p:cNvSpPr>
              <a:spLocks/>
            </p:cNvSpPr>
            <p:nvPr/>
          </p:nvSpPr>
          <p:spPr bwMode="auto">
            <a:xfrm rot="-5400000">
              <a:off x="1133" y="1292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8" name="Freeform 18"/>
            <p:cNvSpPr>
              <a:spLocks/>
            </p:cNvSpPr>
            <p:nvPr/>
          </p:nvSpPr>
          <p:spPr bwMode="auto">
            <a:xfrm rot="-5400000">
              <a:off x="1289" y="1293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 rot="5400000" flipV="1">
              <a:off x="3203" y="-389"/>
              <a:ext cx="0" cy="36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 rot="-5400000">
              <a:off x="652" y="1257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1" name="Freeform 21"/>
            <p:cNvSpPr>
              <a:spLocks/>
            </p:cNvSpPr>
            <p:nvPr/>
          </p:nvSpPr>
          <p:spPr bwMode="auto">
            <a:xfrm rot="-5400000">
              <a:off x="828" y="1292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272" y="2228"/>
              <a:ext cx="50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 flipH="1">
              <a:off x="1460" y="2242"/>
              <a:ext cx="86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 flipH="1">
              <a:off x="1210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 flipH="1">
              <a:off x="733" y="2235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6" name="Line 26"/>
            <p:cNvSpPr>
              <a:spLocks noChangeShapeType="1"/>
            </p:cNvSpPr>
            <p:nvPr/>
          </p:nvSpPr>
          <p:spPr bwMode="auto">
            <a:xfrm flipH="1">
              <a:off x="1734" y="2228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7" name="Line 27"/>
            <p:cNvSpPr>
              <a:spLocks noChangeShapeType="1"/>
            </p:cNvSpPr>
            <p:nvPr/>
          </p:nvSpPr>
          <p:spPr bwMode="auto">
            <a:xfrm flipH="1">
              <a:off x="506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8" name="Line 28"/>
            <p:cNvSpPr>
              <a:spLocks noChangeShapeType="1"/>
            </p:cNvSpPr>
            <p:nvPr/>
          </p:nvSpPr>
          <p:spPr bwMode="auto">
            <a:xfrm flipH="1">
              <a:off x="952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H="1">
              <a:off x="311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0" name="Line 30"/>
            <p:cNvSpPr>
              <a:spLocks noChangeShapeType="1"/>
            </p:cNvSpPr>
            <p:nvPr/>
          </p:nvSpPr>
          <p:spPr bwMode="auto">
            <a:xfrm rot="-5400000">
              <a:off x="3207" y="-792"/>
              <a:ext cx="0" cy="36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1" name="Text Box 31"/>
            <p:cNvSpPr txBox="1">
              <a:spLocks noChangeArrowheads="1"/>
            </p:cNvSpPr>
            <p:nvPr/>
          </p:nvSpPr>
          <p:spPr bwMode="auto">
            <a:xfrm>
              <a:off x="5079" y="1252"/>
              <a:ext cx="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3872" name="Text Box 32"/>
            <p:cNvSpPr txBox="1">
              <a:spLocks noChangeArrowheads="1"/>
            </p:cNvSpPr>
            <p:nvPr/>
          </p:nvSpPr>
          <p:spPr bwMode="auto">
            <a:xfrm>
              <a:off x="5071" y="84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3873" name="Text Box 33"/>
            <p:cNvSpPr txBox="1">
              <a:spLocks noChangeArrowheads="1"/>
            </p:cNvSpPr>
            <p:nvPr/>
          </p:nvSpPr>
          <p:spPr bwMode="auto">
            <a:xfrm>
              <a:off x="5071" y="1072"/>
              <a:ext cx="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3874" name="Oval 34"/>
            <p:cNvSpPr>
              <a:spLocks noChangeArrowheads="1"/>
            </p:cNvSpPr>
            <p:nvPr/>
          </p:nvSpPr>
          <p:spPr bwMode="auto">
            <a:xfrm>
              <a:off x="5032" y="1395"/>
              <a:ext cx="61" cy="5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Oval 35"/>
            <p:cNvSpPr>
              <a:spLocks noChangeArrowheads="1"/>
            </p:cNvSpPr>
            <p:nvPr/>
          </p:nvSpPr>
          <p:spPr bwMode="auto">
            <a:xfrm>
              <a:off x="5032" y="1199"/>
              <a:ext cx="61" cy="5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5032" y="1004"/>
              <a:ext cx="61" cy="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 flipV="1">
              <a:off x="3172" y="1395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8" name="Rectangle 38"/>
            <p:cNvSpPr>
              <a:spLocks noChangeArrowheads="1"/>
            </p:cNvSpPr>
            <p:nvPr/>
          </p:nvSpPr>
          <p:spPr bwMode="auto">
            <a:xfrm>
              <a:off x="3109" y="1685"/>
              <a:ext cx="125" cy="2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 flipH="1">
              <a:off x="3172" y="1916"/>
              <a:ext cx="0" cy="3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0" name="Rectangle 40"/>
            <p:cNvSpPr>
              <a:spLocks noChangeArrowheads="1"/>
            </p:cNvSpPr>
            <p:nvPr/>
          </p:nvSpPr>
          <p:spPr bwMode="auto">
            <a:xfrm>
              <a:off x="3359" y="1685"/>
              <a:ext cx="125" cy="2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>
              <a:off x="3422" y="1916"/>
              <a:ext cx="0" cy="3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2" name="Line 42"/>
            <p:cNvSpPr>
              <a:spLocks noChangeShapeType="1"/>
            </p:cNvSpPr>
            <p:nvPr/>
          </p:nvSpPr>
          <p:spPr bwMode="auto">
            <a:xfrm flipV="1">
              <a:off x="3422" y="1221"/>
              <a:ext cx="0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3" name="Rectangle 43"/>
            <p:cNvSpPr>
              <a:spLocks noChangeArrowheads="1"/>
            </p:cNvSpPr>
            <p:nvPr/>
          </p:nvSpPr>
          <p:spPr bwMode="auto">
            <a:xfrm>
              <a:off x="3609" y="1699"/>
              <a:ext cx="125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>
              <a:off x="3672" y="1931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5" name="Line 45"/>
            <p:cNvSpPr>
              <a:spLocks noChangeShapeType="1"/>
            </p:cNvSpPr>
            <p:nvPr/>
          </p:nvSpPr>
          <p:spPr bwMode="auto">
            <a:xfrm flipV="1">
              <a:off x="3672" y="1025"/>
              <a:ext cx="0" cy="6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6" name="Oval 46"/>
            <p:cNvSpPr>
              <a:spLocks noChangeArrowheads="1"/>
            </p:cNvSpPr>
            <p:nvPr/>
          </p:nvSpPr>
          <p:spPr bwMode="auto">
            <a:xfrm>
              <a:off x="3633" y="989"/>
              <a:ext cx="61" cy="57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7" name="Oval 47"/>
            <p:cNvSpPr>
              <a:spLocks noChangeArrowheads="1"/>
            </p:cNvSpPr>
            <p:nvPr/>
          </p:nvSpPr>
          <p:spPr bwMode="auto">
            <a:xfrm>
              <a:off x="3390" y="1185"/>
              <a:ext cx="62" cy="57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auto">
            <a:xfrm>
              <a:off x="3133" y="1388"/>
              <a:ext cx="61" cy="5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9" name="Text Box 49"/>
            <p:cNvSpPr txBox="1">
              <a:spLocks noChangeArrowheads="1"/>
            </p:cNvSpPr>
            <p:nvPr/>
          </p:nvSpPr>
          <p:spPr bwMode="auto">
            <a:xfrm>
              <a:off x="3375" y="189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R</a:t>
              </a:r>
              <a:r>
                <a:rPr lang="en-US" altLang="zh-CN" sz="2800" b="1">
                  <a:solidFill>
                    <a:srgbClr val="FF3300"/>
                  </a:solidFill>
                </a:rPr>
                <a:t>'</a:t>
              </a:r>
            </a:p>
          </p:txBody>
        </p:sp>
        <p:sp>
          <p:nvSpPr>
            <p:cNvPr id="163890" name="Line 50"/>
            <p:cNvSpPr>
              <a:spLocks noChangeShapeType="1"/>
            </p:cNvSpPr>
            <p:nvPr/>
          </p:nvSpPr>
          <p:spPr bwMode="auto">
            <a:xfrm flipH="1">
              <a:off x="3344" y="2235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1" name="Line 51"/>
            <p:cNvSpPr>
              <a:spLocks noChangeShapeType="1"/>
            </p:cNvSpPr>
            <p:nvPr/>
          </p:nvSpPr>
          <p:spPr bwMode="auto">
            <a:xfrm flipH="1">
              <a:off x="3609" y="2235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2" name="Line 52"/>
            <p:cNvSpPr>
              <a:spLocks noChangeShapeType="1"/>
            </p:cNvSpPr>
            <p:nvPr/>
          </p:nvSpPr>
          <p:spPr bwMode="auto">
            <a:xfrm flipH="1">
              <a:off x="1984" y="2242"/>
              <a:ext cx="93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3" name="Line 53"/>
            <p:cNvSpPr>
              <a:spLocks noChangeShapeType="1"/>
            </p:cNvSpPr>
            <p:nvPr/>
          </p:nvSpPr>
          <p:spPr bwMode="auto">
            <a:xfrm flipH="1">
              <a:off x="2249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4" name="Line 54"/>
            <p:cNvSpPr>
              <a:spLocks noChangeShapeType="1"/>
            </p:cNvSpPr>
            <p:nvPr/>
          </p:nvSpPr>
          <p:spPr bwMode="auto">
            <a:xfrm flipH="1">
              <a:off x="2539" y="2235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5" name="Freeform 55"/>
            <p:cNvSpPr>
              <a:spLocks/>
            </p:cNvSpPr>
            <p:nvPr/>
          </p:nvSpPr>
          <p:spPr bwMode="auto">
            <a:xfrm rot="19217489" flipH="1">
              <a:off x="2462" y="1524"/>
              <a:ext cx="217" cy="149"/>
            </a:xfrm>
            <a:custGeom>
              <a:avLst/>
              <a:gdLst>
                <a:gd name="T0" fmla="*/ 268 w 410"/>
                <a:gd name="T1" fmla="*/ 117 h 406"/>
                <a:gd name="T2" fmla="*/ 217 w 410"/>
                <a:gd name="T3" fmla="*/ 41 h 406"/>
                <a:gd name="T4" fmla="*/ 166 w 410"/>
                <a:gd name="T5" fmla="*/ 0 h 406"/>
                <a:gd name="T6" fmla="*/ 106 w 410"/>
                <a:gd name="T7" fmla="*/ 0 h 406"/>
                <a:gd name="T8" fmla="*/ 40 w 410"/>
                <a:gd name="T9" fmla="*/ 26 h 406"/>
                <a:gd name="T10" fmla="*/ 10 w 410"/>
                <a:gd name="T11" fmla="*/ 71 h 406"/>
                <a:gd name="T12" fmla="*/ 0 w 410"/>
                <a:gd name="T13" fmla="*/ 132 h 406"/>
                <a:gd name="T14" fmla="*/ 10 w 410"/>
                <a:gd name="T15" fmla="*/ 213 h 406"/>
                <a:gd name="T16" fmla="*/ 50 w 410"/>
                <a:gd name="T17" fmla="*/ 304 h 406"/>
                <a:gd name="T18" fmla="*/ 121 w 410"/>
                <a:gd name="T19" fmla="*/ 365 h 406"/>
                <a:gd name="T20" fmla="*/ 176 w 410"/>
                <a:gd name="T21" fmla="*/ 395 h 406"/>
                <a:gd name="T22" fmla="*/ 232 w 410"/>
                <a:gd name="T23" fmla="*/ 406 h 406"/>
                <a:gd name="T24" fmla="*/ 278 w 410"/>
                <a:gd name="T25" fmla="*/ 390 h 406"/>
                <a:gd name="T26" fmla="*/ 303 w 410"/>
                <a:gd name="T27" fmla="*/ 365 h 406"/>
                <a:gd name="T28" fmla="*/ 319 w 410"/>
                <a:gd name="T29" fmla="*/ 304 h 406"/>
                <a:gd name="T30" fmla="*/ 314 w 410"/>
                <a:gd name="T31" fmla="*/ 233 h 406"/>
                <a:gd name="T32" fmla="*/ 298 w 410"/>
                <a:gd name="T33" fmla="*/ 173 h 406"/>
                <a:gd name="T34" fmla="*/ 399 w 410"/>
                <a:gd name="T35" fmla="*/ 117 h 406"/>
                <a:gd name="T36" fmla="*/ 410 w 410"/>
                <a:gd name="T37" fmla="*/ 92 h 406"/>
                <a:gd name="T38" fmla="*/ 399 w 410"/>
                <a:gd name="T39" fmla="*/ 81 h 406"/>
                <a:gd name="T40" fmla="*/ 288 w 410"/>
                <a:gd name="T41" fmla="*/ 147 h 406"/>
                <a:gd name="T42" fmla="*/ 268 w 410"/>
                <a:gd name="T43" fmla="*/ 1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6" name="Freeform 56"/>
            <p:cNvSpPr>
              <a:spLocks/>
            </p:cNvSpPr>
            <p:nvPr/>
          </p:nvSpPr>
          <p:spPr bwMode="auto">
            <a:xfrm rot="20240055" flipV="1">
              <a:off x="2664" y="1676"/>
              <a:ext cx="192" cy="331"/>
            </a:xfrm>
            <a:custGeom>
              <a:avLst/>
              <a:gdLst>
                <a:gd name="T0" fmla="*/ 101 w 364"/>
                <a:gd name="T1" fmla="*/ 765 h 907"/>
                <a:gd name="T2" fmla="*/ 35 w 364"/>
                <a:gd name="T3" fmla="*/ 816 h 907"/>
                <a:gd name="T4" fmla="*/ 15 w 364"/>
                <a:gd name="T5" fmla="*/ 832 h 907"/>
                <a:gd name="T6" fmla="*/ 0 w 364"/>
                <a:gd name="T7" fmla="*/ 867 h 907"/>
                <a:gd name="T8" fmla="*/ 20 w 364"/>
                <a:gd name="T9" fmla="*/ 902 h 907"/>
                <a:gd name="T10" fmla="*/ 40 w 364"/>
                <a:gd name="T11" fmla="*/ 907 h 907"/>
                <a:gd name="T12" fmla="*/ 101 w 364"/>
                <a:gd name="T13" fmla="*/ 887 h 907"/>
                <a:gd name="T14" fmla="*/ 192 w 364"/>
                <a:gd name="T15" fmla="*/ 816 h 907"/>
                <a:gd name="T16" fmla="*/ 273 w 364"/>
                <a:gd name="T17" fmla="*/ 730 h 907"/>
                <a:gd name="T18" fmla="*/ 359 w 364"/>
                <a:gd name="T19" fmla="*/ 633 h 907"/>
                <a:gd name="T20" fmla="*/ 364 w 364"/>
                <a:gd name="T21" fmla="*/ 593 h 907"/>
                <a:gd name="T22" fmla="*/ 364 w 364"/>
                <a:gd name="T23" fmla="*/ 482 h 907"/>
                <a:gd name="T24" fmla="*/ 339 w 364"/>
                <a:gd name="T25" fmla="*/ 310 h 907"/>
                <a:gd name="T26" fmla="*/ 354 w 364"/>
                <a:gd name="T27" fmla="*/ 209 h 907"/>
                <a:gd name="T28" fmla="*/ 364 w 364"/>
                <a:gd name="T29" fmla="*/ 168 h 907"/>
                <a:gd name="T30" fmla="*/ 349 w 364"/>
                <a:gd name="T31" fmla="*/ 147 h 907"/>
                <a:gd name="T32" fmla="*/ 313 w 364"/>
                <a:gd name="T33" fmla="*/ 127 h 907"/>
                <a:gd name="T34" fmla="*/ 288 w 364"/>
                <a:gd name="T35" fmla="*/ 112 h 907"/>
                <a:gd name="T36" fmla="*/ 303 w 364"/>
                <a:gd name="T37" fmla="*/ 21 h 907"/>
                <a:gd name="T38" fmla="*/ 293 w 364"/>
                <a:gd name="T39" fmla="*/ 0 h 907"/>
                <a:gd name="T40" fmla="*/ 273 w 364"/>
                <a:gd name="T41" fmla="*/ 6 h 907"/>
                <a:gd name="T42" fmla="*/ 263 w 364"/>
                <a:gd name="T43" fmla="*/ 122 h 907"/>
                <a:gd name="T44" fmla="*/ 253 w 364"/>
                <a:gd name="T45" fmla="*/ 152 h 907"/>
                <a:gd name="T46" fmla="*/ 248 w 364"/>
                <a:gd name="T47" fmla="*/ 173 h 907"/>
                <a:gd name="T48" fmla="*/ 207 w 364"/>
                <a:gd name="T49" fmla="*/ 157 h 907"/>
                <a:gd name="T50" fmla="*/ 177 w 364"/>
                <a:gd name="T51" fmla="*/ 157 h 907"/>
                <a:gd name="T52" fmla="*/ 177 w 364"/>
                <a:gd name="T53" fmla="*/ 178 h 907"/>
                <a:gd name="T54" fmla="*/ 197 w 364"/>
                <a:gd name="T55" fmla="*/ 194 h 907"/>
                <a:gd name="T56" fmla="*/ 233 w 364"/>
                <a:gd name="T57" fmla="*/ 194 h 907"/>
                <a:gd name="T58" fmla="*/ 258 w 364"/>
                <a:gd name="T59" fmla="*/ 214 h 907"/>
                <a:gd name="T60" fmla="*/ 278 w 364"/>
                <a:gd name="T61" fmla="*/ 249 h 907"/>
                <a:gd name="T62" fmla="*/ 298 w 364"/>
                <a:gd name="T63" fmla="*/ 305 h 907"/>
                <a:gd name="T64" fmla="*/ 313 w 364"/>
                <a:gd name="T65" fmla="*/ 416 h 907"/>
                <a:gd name="T66" fmla="*/ 313 w 364"/>
                <a:gd name="T67" fmla="*/ 517 h 907"/>
                <a:gd name="T68" fmla="*/ 303 w 364"/>
                <a:gd name="T69" fmla="*/ 598 h 907"/>
                <a:gd name="T70" fmla="*/ 283 w 364"/>
                <a:gd name="T71" fmla="*/ 633 h 907"/>
                <a:gd name="T72" fmla="*/ 212 w 364"/>
                <a:gd name="T73" fmla="*/ 684 h 907"/>
                <a:gd name="T74" fmla="*/ 136 w 364"/>
                <a:gd name="T75" fmla="*/ 730 h 907"/>
                <a:gd name="T76" fmla="*/ 101 w 364"/>
                <a:gd name="T77" fmla="*/ 76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907">
                  <a:moveTo>
                    <a:pt x="101" y="765"/>
                  </a:moveTo>
                  <a:lnTo>
                    <a:pt x="35" y="816"/>
                  </a:lnTo>
                  <a:lnTo>
                    <a:pt x="15" y="832"/>
                  </a:lnTo>
                  <a:lnTo>
                    <a:pt x="0" y="867"/>
                  </a:lnTo>
                  <a:lnTo>
                    <a:pt x="20" y="902"/>
                  </a:lnTo>
                  <a:lnTo>
                    <a:pt x="40" y="907"/>
                  </a:lnTo>
                  <a:lnTo>
                    <a:pt x="101" y="887"/>
                  </a:lnTo>
                  <a:lnTo>
                    <a:pt x="192" y="816"/>
                  </a:lnTo>
                  <a:lnTo>
                    <a:pt x="273" y="730"/>
                  </a:lnTo>
                  <a:lnTo>
                    <a:pt x="359" y="633"/>
                  </a:lnTo>
                  <a:lnTo>
                    <a:pt x="364" y="593"/>
                  </a:lnTo>
                  <a:lnTo>
                    <a:pt x="364" y="482"/>
                  </a:lnTo>
                  <a:lnTo>
                    <a:pt x="339" y="310"/>
                  </a:lnTo>
                  <a:lnTo>
                    <a:pt x="354" y="209"/>
                  </a:lnTo>
                  <a:lnTo>
                    <a:pt x="364" y="168"/>
                  </a:lnTo>
                  <a:lnTo>
                    <a:pt x="349" y="147"/>
                  </a:lnTo>
                  <a:lnTo>
                    <a:pt x="313" y="127"/>
                  </a:lnTo>
                  <a:lnTo>
                    <a:pt x="288" y="112"/>
                  </a:lnTo>
                  <a:lnTo>
                    <a:pt x="303" y="21"/>
                  </a:lnTo>
                  <a:lnTo>
                    <a:pt x="293" y="0"/>
                  </a:lnTo>
                  <a:lnTo>
                    <a:pt x="273" y="6"/>
                  </a:lnTo>
                  <a:lnTo>
                    <a:pt x="263" y="122"/>
                  </a:lnTo>
                  <a:lnTo>
                    <a:pt x="253" y="152"/>
                  </a:lnTo>
                  <a:lnTo>
                    <a:pt x="248" y="173"/>
                  </a:lnTo>
                  <a:lnTo>
                    <a:pt x="207" y="157"/>
                  </a:lnTo>
                  <a:lnTo>
                    <a:pt x="177" y="157"/>
                  </a:lnTo>
                  <a:lnTo>
                    <a:pt x="177" y="178"/>
                  </a:lnTo>
                  <a:lnTo>
                    <a:pt x="197" y="194"/>
                  </a:lnTo>
                  <a:lnTo>
                    <a:pt x="233" y="194"/>
                  </a:lnTo>
                  <a:lnTo>
                    <a:pt x="258" y="214"/>
                  </a:lnTo>
                  <a:lnTo>
                    <a:pt x="278" y="249"/>
                  </a:lnTo>
                  <a:lnTo>
                    <a:pt x="298" y="305"/>
                  </a:lnTo>
                  <a:lnTo>
                    <a:pt x="313" y="416"/>
                  </a:lnTo>
                  <a:lnTo>
                    <a:pt x="313" y="517"/>
                  </a:lnTo>
                  <a:lnTo>
                    <a:pt x="303" y="598"/>
                  </a:lnTo>
                  <a:lnTo>
                    <a:pt x="283" y="633"/>
                  </a:lnTo>
                  <a:lnTo>
                    <a:pt x="212" y="684"/>
                  </a:lnTo>
                  <a:lnTo>
                    <a:pt x="136" y="730"/>
                  </a:lnTo>
                  <a:lnTo>
                    <a:pt x="101" y="765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7" name="Freeform 57"/>
            <p:cNvSpPr>
              <a:spLocks/>
            </p:cNvSpPr>
            <p:nvPr/>
          </p:nvSpPr>
          <p:spPr bwMode="auto">
            <a:xfrm flipH="1">
              <a:off x="2463" y="1685"/>
              <a:ext cx="163" cy="246"/>
            </a:xfrm>
            <a:custGeom>
              <a:avLst/>
              <a:gdLst>
                <a:gd name="T0" fmla="*/ 269 w 309"/>
                <a:gd name="T1" fmla="*/ 212 h 673"/>
                <a:gd name="T2" fmla="*/ 238 w 309"/>
                <a:gd name="T3" fmla="*/ 86 h 673"/>
                <a:gd name="T4" fmla="*/ 203 w 309"/>
                <a:gd name="T5" fmla="*/ 25 h 673"/>
                <a:gd name="T6" fmla="*/ 126 w 309"/>
                <a:gd name="T7" fmla="*/ 0 h 673"/>
                <a:gd name="T8" fmla="*/ 50 w 309"/>
                <a:gd name="T9" fmla="*/ 10 h 673"/>
                <a:gd name="T10" fmla="*/ 15 w 309"/>
                <a:gd name="T11" fmla="*/ 76 h 673"/>
                <a:gd name="T12" fmla="*/ 20 w 309"/>
                <a:gd name="T13" fmla="*/ 157 h 673"/>
                <a:gd name="T14" fmla="*/ 40 w 309"/>
                <a:gd name="T15" fmla="*/ 288 h 673"/>
                <a:gd name="T16" fmla="*/ 40 w 309"/>
                <a:gd name="T17" fmla="*/ 404 h 673"/>
                <a:gd name="T18" fmla="*/ 15 w 309"/>
                <a:gd name="T19" fmla="*/ 505 h 673"/>
                <a:gd name="T20" fmla="*/ 0 w 309"/>
                <a:gd name="T21" fmla="*/ 561 h 673"/>
                <a:gd name="T22" fmla="*/ 10 w 309"/>
                <a:gd name="T23" fmla="*/ 612 h 673"/>
                <a:gd name="T24" fmla="*/ 45 w 309"/>
                <a:gd name="T25" fmla="*/ 638 h 673"/>
                <a:gd name="T26" fmla="*/ 91 w 309"/>
                <a:gd name="T27" fmla="*/ 663 h 673"/>
                <a:gd name="T28" fmla="*/ 136 w 309"/>
                <a:gd name="T29" fmla="*/ 673 h 673"/>
                <a:gd name="T30" fmla="*/ 193 w 309"/>
                <a:gd name="T31" fmla="*/ 673 h 673"/>
                <a:gd name="T32" fmla="*/ 259 w 309"/>
                <a:gd name="T33" fmla="*/ 622 h 673"/>
                <a:gd name="T34" fmla="*/ 309 w 309"/>
                <a:gd name="T35" fmla="*/ 515 h 673"/>
                <a:gd name="T36" fmla="*/ 304 w 309"/>
                <a:gd name="T37" fmla="*/ 419 h 673"/>
                <a:gd name="T38" fmla="*/ 274 w 309"/>
                <a:gd name="T39" fmla="*/ 308 h 673"/>
                <a:gd name="T40" fmla="*/ 269 w 309"/>
                <a:gd name="T41" fmla="*/ 21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8" name="Freeform 58"/>
            <p:cNvSpPr>
              <a:spLocks/>
            </p:cNvSpPr>
            <p:nvPr/>
          </p:nvSpPr>
          <p:spPr bwMode="auto">
            <a:xfrm rot="20416830" flipH="1">
              <a:off x="2621" y="1892"/>
              <a:ext cx="146" cy="350"/>
            </a:xfrm>
            <a:custGeom>
              <a:avLst/>
              <a:gdLst>
                <a:gd name="T0" fmla="*/ 223 w 235"/>
                <a:gd name="T1" fmla="*/ 15 h 973"/>
                <a:gd name="T2" fmla="*/ 163 w 235"/>
                <a:gd name="T3" fmla="*/ 0 h 973"/>
                <a:gd name="T4" fmla="*/ 127 w 235"/>
                <a:gd name="T5" fmla="*/ 15 h 973"/>
                <a:gd name="T6" fmla="*/ 112 w 235"/>
                <a:gd name="T7" fmla="*/ 66 h 973"/>
                <a:gd name="T8" fmla="*/ 127 w 235"/>
                <a:gd name="T9" fmla="*/ 344 h 973"/>
                <a:gd name="T10" fmla="*/ 127 w 235"/>
                <a:gd name="T11" fmla="*/ 410 h 973"/>
                <a:gd name="T12" fmla="*/ 107 w 235"/>
                <a:gd name="T13" fmla="*/ 532 h 973"/>
                <a:gd name="T14" fmla="*/ 102 w 235"/>
                <a:gd name="T15" fmla="*/ 674 h 973"/>
                <a:gd name="T16" fmla="*/ 112 w 235"/>
                <a:gd name="T17" fmla="*/ 745 h 973"/>
                <a:gd name="T18" fmla="*/ 102 w 235"/>
                <a:gd name="T19" fmla="*/ 785 h 973"/>
                <a:gd name="T20" fmla="*/ 31 w 235"/>
                <a:gd name="T21" fmla="*/ 846 h 973"/>
                <a:gd name="T22" fmla="*/ 0 w 235"/>
                <a:gd name="T23" fmla="*/ 922 h 973"/>
                <a:gd name="T24" fmla="*/ 6 w 235"/>
                <a:gd name="T25" fmla="*/ 947 h 973"/>
                <a:gd name="T26" fmla="*/ 61 w 235"/>
                <a:gd name="T27" fmla="*/ 973 h 973"/>
                <a:gd name="T28" fmla="*/ 76 w 235"/>
                <a:gd name="T29" fmla="*/ 962 h 973"/>
                <a:gd name="T30" fmla="*/ 82 w 235"/>
                <a:gd name="T31" fmla="*/ 917 h 973"/>
                <a:gd name="T32" fmla="*/ 97 w 235"/>
                <a:gd name="T33" fmla="*/ 851 h 973"/>
                <a:gd name="T34" fmla="*/ 122 w 235"/>
                <a:gd name="T35" fmla="*/ 821 h 973"/>
                <a:gd name="T36" fmla="*/ 152 w 235"/>
                <a:gd name="T37" fmla="*/ 801 h 973"/>
                <a:gd name="T38" fmla="*/ 178 w 235"/>
                <a:gd name="T39" fmla="*/ 775 h 973"/>
                <a:gd name="T40" fmla="*/ 183 w 235"/>
                <a:gd name="T41" fmla="*/ 755 h 973"/>
                <a:gd name="T42" fmla="*/ 168 w 235"/>
                <a:gd name="T43" fmla="*/ 730 h 973"/>
                <a:gd name="T44" fmla="*/ 152 w 235"/>
                <a:gd name="T45" fmla="*/ 715 h 973"/>
                <a:gd name="T46" fmla="*/ 142 w 235"/>
                <a:gd name="T47" fmla="*/ 653 h 973"/>
                <a:gd name="T48" fmla="*/ 152 w 235"/>
                <a:gd name="T49" fmla="*/ 526 h 973"/>
                <a:gd name="T50" fmla="*/ 188 w 235"/>
                <a:gd name="T51" fmla="*/ 380 h 973"/>
                <a:gd name="T52" fmla="*/ 223 w 235"/>
                <a:gd name="T53" fmla="*/ 263 h 973"/>
                <a:gd name="T54" fmla="*/ 235 w 235"/>
                <a:gd name="T55" fmla="*/ 122 h 973"/>
                <a:gd name="T56" fmla="*/ 223 w 235"/>
                <a:gd name="T57" fmla="*/ 1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9" name="Freeform 59"/>
            <p:cNvSpPr>
              <a:spLocks/>
            </p:cNvSpPr>
            <p:nvPr/>
          </p:nvSpPr>
          <p:spPr bwMode="auto">
            <a:xfrm rot="1121704" flipH="1">
              <a:off x="2294" y="1869"/>
              <a:ext cx="173" cy="382"/>
            </a:xfrm>
            <a:custGeom>
              <a:avLst/>
              <a:gdLst>
                <a:gd name="T0" fmla="*/ 126 w 384"/>
                <a:gd name="T1" fmla="*/ 122 h 821"/>
                <a:gd name="T2" fmla="*/ 116 w 384"/>
                <a:gd name="T3" fmla="*/ 40 h 821"/>
                <a:gd name="T4" fmla="*/ 71 w 384"/>
                <a:gd name="T5" fmla="*/ 0 h 821"/>
                <a:gd name="T6" fmla="*/ 5 w 384"/>
                <a:gd name="T7" fmla="*/ 5 h 821"/>
                <a:gd name="T8" fmla="*/ 0 w 384"/>
                <a:gd name="T9" fmla="*/ 40 h 821"/>
                <a:gd name="T10" fmla="*/ 5 w 384"/>
                <a:gd name="T11" fmla="*/ 117 h 821"/>
                <a:gd name="T12" fmla="*/ 40 w 384"/>
                <a:gd name="T13" fmla="*/ 233 h 821"/>
                <a:gd name="T14" fmla="*/ 66 w 384"/>
                <a:gd name="T15" fmla="*/ 319 h 821"/>
                <a:gd name="T16" fmla="*/ 96 w 384"/>
                <a:gd name="T17" fmla="*/ 435 h 821"/>
                <a:gd name="T18" fmla="*/ 106 w 384"/>
                <a:gd name="T19" fmla="*/ 536 h 821"/>
                <a:gd name="T20" fmla="*/ 106 w 384"/>
                <a:gd name="T21" fmla="*/ 617 h 821"/>
                <a:gd name="T22" fmla="*/ 91 w 384"/>
                <a:gd name="T23" fmla="*/ 679 h 821"/>
                <a:gd name="T24" fmla="*/ 76 w 384"/>
                <a:gd name="T25" fmla="*/ 699 h 821"/>
                <a:gd name="T26" fmla="*/ 76 w 384"/>
                <a:gd name="T27" fmla="*/ 719 h 821"/>
                <a:gd name="T28" fmla="*/ 96 w 384"/>
                <a:gd name="T29" fmla="*/ 750 h 821"/>
                <a:gd name="T30" fmla="*/ 131 w 384"/>
                <a:gd name="T31" fmla="*/ 760 h 821"/>
                <a:gd name="T32" fmla="*/ 187 w 384"/>
                <a:gd name="T33" fmla="*/ 760 h 821"/>
                <a:gd name="T34" fmla="*/ 288 w 384"/>
                <a:gd name="T35" fmla="*/ 785 h 821"/>
                <a:gd name="T36" fmla="*/ 318 w 384"/>
                <a:gd name="T37" fmla="*/ 821 h 821"/>
                <a:gd name="T38" fmla="*/ 364 w 384"/>
                <a:gd name="T39" fmla="*/ 800 h 821"/>
                <a:gd name="T40" fmla="*/ 384 w 384"/>
                <a:gd name="T41" fmla="*/ 750 h 821"/>
                <a:gd name="T42" fmla="*/ 364 w 384"/>
                <a:gd name="T43" fmla="*/ 730 h 821"/>
                <a:gd name="T44" fmla="*/ 278 w 384"/>
                <a:gd name="T45" fmla="*/ 719 h 821"/>
                <a:gd name="T46" fmla="*/ 182 w 384"/>
                <a:gd name="T47" fmla="*/ 719 h 821"/>
                <a:gd name="T48" fmla="*/ 141 w 384"/>
                <a:gd name="T49" fmla="*/ 714 h 821"/>
                <a:gd name="T50" fmla="*/ 131 w 384"/>
                <a:gd name="T51" fmla="*/ 684 h 821"/>
                <a:gd name="T52" fmla="*/ 141 w 384"/>
                <a:gd name="T53" fmla="*/ 627 h 821"/>
                <a:gd name="T54" fmla="*/ 147 w 384"/>
                <a:gd name="T55" fmla="*/ 531 h 821"/>
                <a:gd name="T56" fmla="*/ 136 w 384"/>
                <a:gd name="T57" fmla="*/ 425 h 821"/>
                <a:gd name="T58" fmla="*/ 121 w 384"/>
                <a:gd name="T59" fmla="*/ 284 h 821"/>
                <a:gd name="T60" fmla="*/ 126 w 384"/>
                <a:gd name="T61" fmla="*/ 162 h 821"/>
                <a:gd name="T62" fmla="*/ 126 w 384"/>
                <a:gd name="T63" fmla="*/ 1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0" name="Freeform 60"/>
            <p:cNvSpPr>
              <a:spLocks/>
            </p:cNvSpPr>
            <p:nvPr/>
          </p:nvSpPr>
          <p:spPr bwMode="auto">
            <a:xfrm rot="15701884">
              <a:off x="2179" y="1409"/>
              <a:ext cx="68" cy="619"/>
            </a:xfrm>
            <a:custGeom>
              <a:avLst/>
              <a:gdLst>
                <a:gd name="T0" fmla="*/ 24 w 282"/>
                <a:gd name="T1" fmla="*/ 630 h 729"/>
                <a:gd name="T2" fmla="*/ 48 w 282"/>
                <a:gd name="T3" fmla="*/ 654 h 729"/>
                <a:gd name="T4" fmla="*/ 60 w 282"/>
                <a:gd name="T5" fmla="*/ 672 h 729"/>
                <a:gd name="T6" fmla="*/ 96 w 282"/>
                <a:gd name="T7" fmla="*/ 684 h 729"/>
                <a:gd name="T8" fmla="*/ 192 w 282"/>
                <a:gd name="T9" fmla="*/ 600 h 729"/>
                <a:gd name="T10" fmla="*/ 210 w 282"/>
                <a:gd name="T11" fmla="*/ 528 h 729"/>
                <a:gd name="T12" fmla="*/ 222 w 282"/>
                <a:gd name="T13" fmla="*/ 492 h 729"/>
                <a:gd name="T14" fmla="*/ 282 w 282"/>
                <a:gd name="T15" fmla="*/ 408 h 729"/>
                <a:gd name="T16" fmla="*/ 276 w 282"/>
                <a:gd name="T17" fmla="*/ 294 h 729"/>
                <a:gd name="T18" fmla="*/ 204 w 282"/>
                <a:gd name="T19" fmla="*/ 132 h 729"/>
                <a:gd name="T20" fmla="*/ 180 w 282"/>
                <a:gd name="T21" fmla="*/ 18 h 729"/>
                <a:gd name="T22" fmla="*/ 138 w 282"/>
                <a:gd name="T23" fmla="*/ 0 h 729"/>
                <a:gd name="T24" fmla="*/ 144 w 282"/>
                <a:gd name="T25" fmla="*/ 60 h 729"/>
                <a:gd name="T26" fmla="*/ 198 w 282"/>
                <a:gd name="T27" fmla="*/ 222 h 729"/>
                <a:gd name="T28" fmla="*/ 162 w 282"/>
                <a:gd name="T29" fmla="*/ 438 h 729"/>
                <a:gd name="T30" fmla="*/ 72 w 282"/>
                <a:gd name="T31" fmla="*/ 522 h 729"/>
                <a:gd name="T32" fmla="*/ 0 w 282"/>
                <a:gd name="T33" fmla="*/ 600 h 729"/>
                <a:gd name="T34" fmla="*/ 24 w 282"/>
                <a:gd name="T35" fmla="*/ 654 h 729"/>
                <a:gd name="T36" fmla="*/ 30 w 282"/>
                <a:gd name="T37" fmla="*/ 726 h 729"/>
                <a:gd name="T38" fmla="*/ 78 w 282"/>
                <a:gd name="T39" fmla="*/ 714 h 729"/>
                <a:gd name="T40" fmla="*/ 162 w 282"/>
                <a:gd name="T41" fmla="*/ 678 h 729"/>
                <a:gd name="T42" fmla="*/ 186 w 282"/>
                <a:gd name="T43" fmla="*/ 600 h 729"/>
                <a:gd name="T44" fmla="*/ 168 w 282"/>
                <a:gd name="T45" fmla="*/ 660 h 729"/>
                <a:gd name="T46" fmla="*/ 156 w 282"/>
                <a:gd name="T47" fmla="*/ 67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" h="729">
                  <a:moveTo>
                    <a:pt x="24" y="630"/>
                  </a:moveTo>
                  <a:cubicBezTo>
                    <a:pt x="32" y="638"/>
                    <a:pt x="41" y="645"/>
                    <a:pt x="48" y="654"/>
                  </a:cubicBezTo>
                  <a:cubicBezTo>
                    <a:pt x="53" y="659"/>
                    <a:pt x="54" y="668"/>
                    <a:pt x="60" y="672"/>
                  </a:cubicBezTo>
                  <a:cubicBezTo>
                    <a:pt x="71" y="679"/>
                    <a:pt x="96" y="684"/>
                    <a:pt x="96" y="684"/>
                  </a:cubicBezTo>
                  <a:cubicBezTo>
                    <a:pt x="138" y="670"/>
                    <a:pt x="168" y="636"/>
                    <a:pt x="192" y="600"/>
                  </a:cubicBezTo>
                  <a:cubicBezTo>
                    <a:pt x="198" y="576"/>
                    <a:pt x="204" y="552"/>
                    <a:pt x="210" y="528"/>
                  </a:cubicBezTo>
                  <a:cubicBezTo>
                    <a:pt x="213" y="516"/>
                    <a:pt x="214" y="502"/>
                    <a:pt x="222" y="492"/>
                  </a:cubicBezTo>
                  <a:cubicBezTo>
                    <a:pt x="248" y="462"/>
                    <a:pt x="270" y="444"/>
                    <a:pt x="282" y="408"/>
                  </a:cubicBezTo>
                  <a:cubicBezTo>
                    <a:pt x="280" y="370"/>
                    <a:pt x="281" y="332"/>
                    <a:pt x="276" y="294"/>
                  </a:cubicBezTo>
                  <a:cubicBezTo>
                    <a:pt x="269" y="233"/>
                    <a:pt x="217" y="189"/>
                    <a:pt x="204" y="132"/>
                  </a:cubicBezTo>
                  <a:cubicBezTo>
                    <a:pt x="200" y="113"/>
                    <a:pt x="189" y="33"/>
                    <a:pt x="180" y="18"/>
                  </a:cubicBezTo>
                  <a:cubicBezTo>
                    <a:pt x="176" y="12"/>
                    <a:pt x="146" y="3"/>
                    <a:pt x="138" y="0"/>
                  </a:cubicBezTo>
                  <a:cubicBezTo>
                    <a:pt x="84" y="18"/>
                    <a:pt x="115" y="38"/>
                    <a:pt x="144" y="60"/>
                  </a:cubicBezTo>
                  <a:cubicBezTo>
                    <a:pt x="148" y="109"/>
                    <a:pt x="151" y="190"/>
                    <a:pt x="198" y="222"/>
                  </a:cubicBezTo>
                  <a:cubicBezTo>
                    <a:pt x="217" y="296"/>
                    <a:pt x="232" y="391"/>
                    <a:pt x="162" y="438"/>
                  </a:cubicBezTo>
                  <a:cubicBezTo>
                    <a:pt x="139" y="472"/>
                    <a:pt x="101" y="493"/>
                    <a:pt x="72" y="522"/>
                  </a:cubicBezTo>
                  <a:cubicBezTo>
                    <a:pt x="46" y="548"/>
                    <a:pt x="30" y="580"/>
                    <a:pt x="0" y="600"/>
                  </a:cubicBezTo>
                  <a:cubicBezTo>
                    <a:pt x="11" y="616"/>
                    <a:pt x="24" y="654"/>
                    <a:pt x="24" y="654"/>
                  </a:cubicBezTo>
                  <a:cubicBezTo>
                    <a:pt x="26" y="678"/>
                    <a:pt x="18" y="705"/>
                    <a:pt x="30" y="726"/>
                  </a:cubicBezTo>
                  <a:cubicBezTo>
                    <a:pt x="32" y="729"/>
                    <a:pt x="72" y="717"/>
                    <a:pt x="78" y="714"/>
                  </a:cubicBezTo>
                  <a:cubicBezTo>
                    <a:pt x="106" y="702"/>
                    <a:pt x="134" y="690"/>
                    <a:pt x="162" y="678"/>
                  </a:cubicBezTo>
                  <a:cubicBezTo>
                    <a:pt x="150" y="642"/>
                    <a:pt x="160" y="626"/>
                    <a:pt x="186" y="600"/>
                  </a:cubicBezTo>
                  <a:cubicBezTo>
                    <a:pt x="177" y="636"/>
                    <a:pt x="183" y="616"/>
                    <a:pt x="168" y="660"/>
                  </a:cubicBezTo>
                  <a:cubicBezTo>
                    <a:pt x="161" y="680"/>
                    <a:pt x="168" y="678"/>
                    <a:pt x="156" y="678"/>
                  </a:cubicBezTo>
                </a:path>
              </a:pathLst>
            </a:cu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1" name="Line 61"/>
            <p:cNvSpPr>
              <a:spLocks noChangeShapeType="1"/>
            </p:cNvSpPr>
            <p:nvPr/>
          </p:nvSpPr>
          <p:spPr bwMode="auto">
            <a:xfrm flipH="1">
              <a:off x="2820" y="2235"/>
              <a:ext cx="86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2" name="Line 62"/>
            <p:cNvSpPr>
              <a:spLocks noChangeShapeType="1"/>
            </p:cNvSpPr>
            <p:nvPr/>
          </p:nvSpPr>
          <p:spPr bwMode="auto">
            <a:xfrm flipH="1">
              <a:off x="3093" y="2221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3" name="Line 63"/>
            <p:cNvSpPr>
              <a:spLocks noChangeShapeType="1"/>
            </p:cNvSpPr>
            <p:nvPr/>
          </p:nvSpPr>
          <p:spPr bwMode="auto">
            <a:xfrm flipH="1">
              <a:off x="3898" y="2228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4" name="Line 64"/>
            <p:cNvSpPr>
              <a:spLocks noChangeShapeType="1"/>
            </p:cNvSpPr>
            <p:nvPr/>
          </p:nvSpPr>
          <p:spPr bwMode="auto">
            <a:xfrm flipH="1">
              <a:off x="4133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5" name="Freeform 65"/>
            <p:cNvSpPr>
              <a:spLocks/>
            </p:cNvSpPr>
            <p:nvPr/>
          </p:nvSpPr>
          <p:spPr bwMode="auto">
            <a:xfrm>
              <a:off x="1602" y="1906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6" name="Line 66"/>
            <p:cNvSpPr>
              <a:spLocks noChangeShapeType="1"/>
            </p:cNvSpPr>
            <p:nvPr/>
          </p:nvSpPr>
          <p:spPr bwMode="auto">
            <a:xfrm>
              <a:off x="1607" y="1420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7" name="Freeform 67"/>
            <p:cNvSpPr>
              <a:spLocks/>
            </p:cNvSpPr>
            <p:nvPr/>
          </p:nvSpPr>
          <p:spPr bwMode="auto">
            <a:xfrm>
              <a:off x="1602" y="1797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8" name="Freeform 68"/>
            <p:cNvSpPr>
              <a:spLocks/>
            </p:cNvSpPr>
            <p:nvPr/>
          </p:nvSpPr>
          <p:spPr bwMode="auto">
            <a:xfrm>
              <a:off x="1727" y="1906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9" name="Line 69"/>
            <p:cNvSpPr>
              <a:spLocks noChangeShapeType="1"/>
            </p:cNvSpPr>
            <p:nvPr/>
          </p:nvSpPr>
          <p:spPr bwMode="auto">
            <a:xfrm>
              <a:off x="1732" y="1217"/>
              <a:ext cx="0" cy="5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0" name="Freeform 70"/>
            <p:cNvSpPr>
              <a:spLocks/>
            </p:cNvSpPr>
            <p:nvPr/>
          </p:nvSpPr>
          <p:spPr bwMode="auto">
            <a:xfrm>
              <a:off x="1727" y="1797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1" name="Freeform 71"/>
            <p:cNvSpPr>
              <a:spLocks/>
            </p:cNvSpPr>
            <p:nvPr/>
          </p:nvSpPr>
          <p:spPr bwMode="auto">
            <a:xfrm>
              <a:off x="1844" y="1898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2" name="Line 72"/>
            <p:cNvSpPr>
              <a:spLocks noChangeShapeType="1"/>
            </p:cNvSpPr>
            <p:nvPr/>
          </p:nvSpPr>
          <p:spPr bwMode="auto">
            <a:xfrm flipH="1">
              <a:off x="1849" y="1015"/>
              <a:ext cx="8" cy="7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3" name="Freeform 73"/>
            <p:cNvSpPr>
              <a:spLocks/>
            </p:cNvSpPr>
            <p:nvPr/>
          </p:nvSpPr>
          <p:spPr bwMode="auto">
            <a:xfrm>
              <a:off x="1844" y="1790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4" name="Line 74"/>
            <p:cNvSpPr>
              <a:spLocks noChangeShapeType="1"/>
            </p:cNvSpPr>
            <p:nvPr/>
          </p:nvSpPr>
          <p:spPr bwMode="auto">
            <a:xfrm flipV="1">
              <a:off x="1616" y="2017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3915" name="Group 75"/>
            <p:cNvGrpSpPr>
              <a:grpSpLocks/>
            </p:cNvGrpSpPr>
            <p:nvPr/>
          </p:nvGrpSpPr>
          <p:grpSpPr bwMode="auto">
            <a:xfrm>
              <a:off x="1483" y="1698"/>
              <a:ext cx="540" cy="522"/>
              <a:chOff x="1602" y="3090"/>
              <a:chExt cx="414" cy="432"/>
            </a:xfrm>
          </p:grpSpPr>
          <p:sp>
            <p:nvSpPr>
              <p:cNvPr id="163916" name="Oval 76"/>
              <p:cNvSpPr>
                <a:spLocks noChangeArrowheads="1"/>
              </p:cNvSpPr>
              <p:nvPr/>
            </p:nvSpPr>
            <p:spPr bwMode="auto">
              <a:xfrm>
                <a:off x="1620" y="3090"/>
                <a:ext cx="366" cy="3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17" name="Line 77"/>
              <p:cNvSpPr>
                <a:spLocks noChangeShapeType="1"/>
              </p:cNvSpPr>
              <p:nvPr/>
            </p:nvSpPr>
            <p:spPr bwMode="auto">
              <a:xfrm flipH="1">
                <a:off x="1638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18" name="Line 78"/>
              <p:cNvSpPr>
                <a:spLocks noChangeShapeType="1"/>
              </p:cNvSpPr>
              <p:nvPr/>
            </p:nvSpPr>
            <p:spPr bwMode="auto">
              <a:xfrm>
                <a:off x="1926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19" name="Line 79"/>
              <p:cNvSpPr>
                <a:spLocks noChangeShapeType="1"/>
              </p:cNvSpPr>
              <p:nvPr/>
            </p:nvSpPr>
            <p:spPr bwMode="auto">
              <a:xfrm>
                <a:off x="1602" y="3462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0" name="Line 80"/>
              <p:cNvSpPr>
                <a:spLocks noChangeShapeType="1"/>
              </p:cNvSpPr>
              <p:nvPr/>
            </p:nvSpPr>
            <p:spPr bwMode="auto">
              <a:xfrm>
                <a:off x="1602" y="345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1" name="Line 81"/>
              <p:cNvSpPr>
                <a:spLocks noChangeShapeType="1"/>
              </p:cNvSpPr>
              <p:nvPr/>
            </p:nvSpPr>
            <p:spPr bwMode="auto">
              <a:xfrm>
                <a:off x="2004" y="3462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2" name="Line 82"/>
              <p:cNvSpPr>
                <a:spLocks noChangeShapeType="1"/>
              </p:cNvSpPr>
              <p:nvPr/>
            </p:nvSpPr>
            <p:spPr bwMode="auto">
              <a:xfrm>
                <a:off x="1602" y="351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923" name="Group 83"/>
            <p:cNvGrpSpPr>
              <a:grpSpLocks/>
            </p:cNvGrpSpPr>
            <p:nvPr/>
          </p:nvGrpSpPr>
          <p:grpSpPr bwMode="auto">
            <a:xfrm>
              <a:off x="1702" y="1589"/>
              <a:ext cx="250" cy="247"/>
              <a:chOff x="1428" y="2934"/>
              <a:chExt cx="192" cy="204"/>
            </a:xfrm>
          </p:grpSpPr>
          <p:sp>
            <p:nvSpPr>
              <p:cNvPr id="163924" name="Line 84"/>
              <p:cNvSpPr>
                <a:spLocks noChangeShapeType="1"/>
              </p:cNvSpPr>
              <p:nvPr/>
            </p:nvSpPr>
            <p:spPr bwMode="auto">
              <a:xfrm flipH="1">
                <a:off x="1482" y="2934"/>
                <a:ext cx="13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5" name="Line 85"/>
              <p:cNvSpPr>
                <a:spLocks noChangeShapeType="1"/>
              </p:cNvSpPr>
              <p:nvPr/>
            </p:nvSpPr>
            <p:spPr bwMode="auto">
              <a:xfrm flipV="1">
                <a:off x="1476" y="3006"/>
                <a:ext cx="132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26" name="Line 86"/>
              <p:cNvSpPr>
                <a:spLocks noChangeShapeType="1"/>
              </p:cNvSpPr>
              <p:nvPr/>
            </p:nvSpPr>
            <p:spPr bwMode="auto">
              <a:xfrm flipH="1">
                <a:off x="1428" y="3006"/>
                <a:ext cx="180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27" name="Line 87"/>
            <p:cNvSpPr>
              <a:spLocks noChangeShapeType="1"/>
            </p:cNvSpPr>
            <p:nvPr/>
          </p:nvSpPr>
          <p:spPr bwMode="auto">
            <a:xfrm>
              <a:off x="1976" y="1473"/>
              <a:ext cx="0" cy="1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8" name="Line 88"/>
            <p:cNvSpPr>
              <a:spLocks noChangeShapeType="1"/>
            </p:cNvSpPr>
            <p:nvPr/>
          </p:nvSpPr>
          <p:spPr bwMode="auto">
            <a:xfrm>
              <a:off x="2046" y="1843"/>
              <a:ext cx="0" cy="2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9" name="Line 89"/>
            <p:cNvSpPr>
              <a:spLocks noChangeShapeType="1"/>
            </p:cNvSpPr>
            <p:nvPr/>
          </p:nvSpPr>
          <p:spPr bwMode="auto">
            <a:xfrm>
              <a:off x="2679" y="1865"/>
              <a:ext cx="133" cy="23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0" name="Line 90"/>
            <p:cNvSpPr>
              <a:spLocks noChangeShapeType="1"/>
            </p:cNvSpPr>
            <p:nvPr/>
          </p:nvSpPr>
          <p:spPr bwMode="auto">
            <a:xfrm flipV="1">
              <a:off x="3039" y="1459"/>
              <a:ext cx="0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1" name="Line 91"/>
            <p:cNvSpPr>
              <a:spLocks noChangeShapeType="1"/>
            </p:cNvSpPr>
            <p:nvPr/>
          </p:nvSpPr>
          <p:spPr bwMode="auto">
            <a:xfrm flipV="1">
              <a:off x="3336" y="1459"/>
              <a:ext cx="0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2" name="Line 92"/>
            <p:cNvSpPr>
              <a:spLocks noChangeShapeType="1"/>
            </p:cNvSpPr>
            <p:nvPr/>
          </p:nvSpPr>
          <p:spPr bwMode="auto">
            <a:xfrm flipH="1">
              <a:off x="2335" y="1350"/>
              <a:ext cx="25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3" name="Line 93"/>
            <p:cNvSpPr>
              <a:spLocks noChangeShapeType="1"/>
            </p:cNvSpPr>
            <p:nvPr/>
          </p:nvSpPr>
          <p:spPr bwMode="auto">
            <a:xfrm flipH="1">
              <a:off x="2328" y="1147"/>
              <a:ext cx="25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4" name="Line 94"/>
            <p:cNvSpPr>
              <a:spLocks noChangeShapeType="1"/>
            </p:cNvSpPr>
            <p:nvPr/>
          </p:nvSpPr>
          <p:spPr bwMode="auto">
            <a:xfrm flipH="1">
              <a:off x="4375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5" name="Line 95"/>
            <p:cNvSpPr>
              <a:spLocks noChangeShapeType="1"/>
            </p:cNvSpPr>
            <p:nvPr/>
          </p:nvSpPr>
          <p:spPr bwMode="auto">
            <a:xfrm flipH="1">
              <a:off x="4641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6" name="Line 96"/>
            <p:cNvSpPr>
              <a:spLocks noChangeShapeType="1"/>
            </p:cNvSpPr>
            <p:nvPr/>
          </p:nvSpPr>
          <p:spPr bwMode="auto">
            <a:xfrm flipH="1">
              <a:off x="4930" y="2235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7" name="Line 97"/>
            <p:cNvSpPr>
              <a:spLocks noChangeShapeType="1"/>
            </p:cNvSpPr>
            <p:nvPr/>
          </p:nvSpPr>
          <p:spPr bwMode="auto">
            <a:xfrm flipH="1">
              <a:off x="5149" y="2242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3938" name="Group 98"/>
            <p:cNvGrpSpPr>
              <a:grpSpLocks/>
            </p:cNvGrpSpPr>
            <p:nvPr/>
          </p:nvGrpSpPr>
          <p:grpSpPr bwMode="auto">
            <a:xfrm>
              <a:off x="3984" y="1002"/>
              <a:ext cx="829" cy="1218"/>
              <a:chOff x="3180" y="2514"/>
              <a:chExt cx="636" cy="1008"/>
            </a:xfrm>
          </p:grpSpPr>
          <p:sp>
            <p:nvSpPr>
              <p:cNvPr id="163939" name="Line 99"/>
              <p:cNvSpPr>
                <a:spLocks noChangeShapeType="1"/>
              </p:cNvSpPr>
              <p:nvPr/>
            </p:nvSpPr>
            <p:spPr bwMode="auto">
              <a:xfrm>
                <a:off x="3180" y="3264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0" name="Line 100"/>
              <p:cNvSpPr>
                <a:spLocks noChangeShapeType="1"/>
              </p:cNvSpPr>
              <p:nvPr/>
            </p:nvSpPr>
            <p:spPr bwMode="auto">
              <a:xfrm>
                <a:off x="3180" y="333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1" name="Line 101"/>
              <p:cNvSpPr>
                <a:spLocks noChangeShapeType="1"/>
              </p:cNvSpPr>
              <p:nvPr/>
            </p:nvSpPr>
            <p:spPr bwMode="auto">
              <a:xfrm>
                <a:off x="3276" y="2850"/>
                <a:ext cx="0" cy="4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2" name="Line 102"/>
              <p:cNvSpPr>
                <a:spLocks noChangeShapeType="1"/>
              </p:cNvSpPr>
              <p:nvPr/>
            </p:nvSpPr>
            <p:spPr bwMode="auto">
              <a:xfrm>
                <a:off x="3276" y="3348"/>
                <a:ext cx="0" cy="1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3" name="Line 103"/>
              <p:cNvSpPr>
                <a:spLocks noChangeShapeType="1"/>
              </p:cNvSpPr>
              <p:nvPr/>
            </p:nvSpPr>
            <p:spPr bwMode="auto">
              <a:xfrm>
                <a:off x="3402" y="3264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4" name="Line 104"/>
              <p:cNvSpPr>
                <a:spLocks noChangeShapeType="1"/>
              </p:cNvSpPr>
              <p:nvPr/>
            </p:nvSpPr>
            <p:spPr bwMode="auto">
              <a:xfrm>
                <a:off x="3402" y="333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5" name="Line 105"/>
              <p:cNvSpPr>
                <a:spLocks noChangeShapeType="1"/>
              </p:cNvSpPr>
              <p:nvPr/>
            </p:nvSpPr>
            <p:spPr bwMode="auto">
              <a:xfrm>
                <a:off x="3498" y="2700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6" name="Line 106"/>
              <p:cNvSpPr>
                <a:spLocks noChangeShapeType="1"/>
              </p:cNvSpPr>
              <p:nvPr/>
            </p:nvSpPr>
            <p:spPr bwMode="auto">
              <a:xfrm>
                <a:off x="3498" y="3348"/>
                <a:ext cx="0" cy="1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7" name="Line 107"/>
              <p:cNvSpPr>
                <a:spLocks noChangeShapeType="1"/>
              </p:cNvSpPr>
              <p:nvPr/>
            </p:nvSpPr>
            <p:spPr bwMode="auto">
              <a:xfrm>
                <a:off x="3624" y="3264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8" name="Line 108"/>
              <p:cNvSpPr>
                <a:spLocks noChangeShapeType="1"/>
              </p:cNvSpPr>
              <p:nvPr/>
            </p:nvSpPr>
            <p:spPr bwMode="auto">
              <a:xfrm>
                <a:off x="3624" y="333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49" name="Line 109"/>
              <p:cNvSpPr>
                <a:spLocks noChangeShapeType="1"/>
              </p:cNvSpPr>
              <p:nvPr/>
            </p:nvSpPr>
            <p:spPr bwMode="auto">
              <a:xfrm>
                <a:off x="3720" y="2532"/>
                <a:ext cx="0" cy="7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50" name="Line 110"/>
              <p:cNvSpPr>
                <a:spLocks noChangeShapeType="1"/>
              </p:cNvSpPr>
              <p:nvPr/>
            </p:nvSpPr>
            <p:spPr bwMode="auto">
              <a:xfrm>
                <a:off x="3720" y="3348"/>
                <a:ext cx="0" cy="1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51" name="Oval 111"/>
              <p:cNvSpPr>
                <a:spLocks noChangeArrowheads="1"/>
              </p:cNvSpPr>
              <p:nvPr/>
            </p:nvSpPr>
            <p:spPr bwMode="auto">
              <a:xfrm>
                <a:off x="3252" y="2832"/>
                <a:ext cx="47" cy="47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52" name="Oval 112"/>
              <p:cNvSpPr>
                <a:spLocks noChangeArrowheads="1"/>
              </p:cNvSpPr>
              <p:nvPr/>
            </p:nvSpPr>
            <p:spPr bwMode="auto">
              <a:xfrm>
                <a:off x="3474" y="2676"/>
                <a:ext cx="47" cy="47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53" name="Oval 113"/>
              <p:cNvSpPr>
                <a:spLocks noChangeArrowheads="1"/>
              </p:cNvSpPr>
              <p:nvPr/>
            </p:nvSpPr>
            <p:spPr bwMode="auto">
              <a:xfrm>
                <a:off x="3696" y="2514"/>
                <a:ext cx="47" cy="47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54" name="Text Box 114"/>
            <p:cNvSpPr txBox="1">
              <a:spLocks noChangeArrowheads="1"/>
            </p:cNvSpPr>
            <p:nvPr/>
          </p:nvSpPr>
          <p:spPr bwMode="auto">
            <a:xfrm>
              <a:off x="4633" y="1580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r>
                <a:rPr lang="en-US" altLang="zh-CN" sz="2800" b="1">
                  <a:solidFill>
                    <a:srgbClr val="FF3300"/>
                  </a:solidFill>
                </a:rPr>
                <a:t>'</a:t>
              </a:r>
            </a:p>
          </p:txBody>
        </p:sp>
        <p:grpSp>
          <p:nvGrpSpPr>
            <p:cNvPr id="163955" name="Group 115"/>
            <p:cNvGrpSpPr>
              <a:grpSpLocks/>
            </p:cNvGrpSpPr>
            <p:nvPr/>
          </p:nvGrpSpPr>
          <p:grpSpPr bwMode="auto">
            <a:xfrm rot="254957">
              <a:off x="2773" y="2249"/>
              <a:ext cx="383" cy="107"/>
              <a:chOff x="2256" y="3558"/>
              <a:chExt cx="294" cy="89"/>
            </a:xfrm>
          </p:grpSpPr>
          <p:sp>
            <p:nvSpPr>
              <p:cNvPr id="163956" name="Freeform 116"/>
              <p:cNvSpPr>
                <a:spLocks/>
              </p:cNvSpPr>
              <p:nvPr/>
            </p:nvSpPr>
            <p:spPr bwMode="auto">
              <a:xfrm>
                <a:off x="2256" y="3582"/>
                <a:ext cx="228" cy="65"/>
              </a:xfrm>
              <a:custGeom>
                <a:avLst/>
                <a:gdLst>
                  <a:gd name="T0" fmla="*/ 0 w 228"/>
                  <a:gd name="T1" fmla="*/ 0 h 65"/>
                  <a:gd name="T2" fmla="*/ 120 w 228"/>
                  <a:gd name="T3" fmla="*/ 60 h 65"/>
                  <a:gd name="T4" fmla="*/ 228 w 228"/>
                  <a:gd name="T5" fmla="*/ 3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65">
                    <a:moveTo>
                      <a:pt x="0" y="0"/>
                    </a:moveTo>
                    <a:cubicBezTo>
                      <a:pt x="41" y="27"/>
                      <a:pt x="82" y="55"/>
                      <a:pt x="120" y="60"/>
                    </a:cubicBezTo>
                    <a:cubicBezTo>
                      <a:pt x="158" y="65"/>
                      <a:pt x="193" y="47"/>
                      <a:pt x="228" y="3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57" name="Line 117"/>
              <p:cNvSpPr>
                <a:spLocks noChangeShapeType="1"/>
              </p:cNvSpPr>
              <p:nvPr/>
            </p:nvSpPr>
            <p:spPr bwMode="auto">
              <a:xfrm flipV="1">
                <a:off x="2448" y="3558"/>
                <a:ext cx="102" cy="7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958" name="Group 118"/>
            <p:cNvGrpSpPr>
              <a:grpSpLocks/>
            </p:cNvGrpSpPr>
            <p:nvPr/>
          </p:nvGrpSpPr>
          <p:grpSpPr bwMode="auto">
            <a:xfrm>
              <a:off x="2390" y="2292"/>
              <a:ext cx="977" cy="227"/>
              <a:chOff x="1944" y="3582"/>
              <a:chExt cx="750" cy="188"/>
            </a:xfrm>
          </p:grpSpPr>
          <p:sp>
            <p:nvSpPr>
              <p:cNvPr id="163959" name="Freeform 119"/>
              <p:cNvSpPr>
                <a:spLocks/>
              </p:cNvSpPr>
              <p:nvPr/>
            </p:nvSpPr>
            <p:spPr bwMode="auto">
              <a:xfrm>
                <a:off x="1944" y="3582"/>
                <a:ext cx="684" cy="188"/>
              </a:xfrm>
              <a:custGeom>
                <a:avLst/>
                <a:gdLst>
                  <a:gd name="T0" fmla="*/ 0 w 684"/>
                  <a:gd name="T1" fmla="*/ 0 h 188"/>
                  <a:gd name="T2" fmla="*/ 396 w 684"/>
                  <a:gd name="T3" fmla="*/ 180 h 188"/>
                  <a:gd name="T4" fmla="*/ 684 w 684"/>
                  <a:gd name="T5" fmla="*/ 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4" h="188">
                    <a:moveTo>
                      <a:pt x="0" y="0"/>
                    </a:moveTo>
                    <a:cubicBezTo>
                      <a:pt x="141" y="86"/>
                      <a:pt x="282" y="172"/>
                      <a:pt x="396" y="180"/>
                    </a:cubicBezTo>
                    <a:cubicBezTo>
                      <a:pt x="510" y="188"/>
                      <a:pt x="597" y="118"/>
                      <a:pt x="684" y="4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60" name="Line 120"/>
              <p:cNvSpPr>
                <a:spLocks noChangeShapeType="1"/>
              </p:cNvSpPr>
              <p:nvPr/>
            </p:nvSpPr>
            <p:spPr bwMode="auto">
              <a:xfrm flipV="1">
                <a:off x="2598" y="3588"/>
                <a:ext cx="96" cy="6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61" name="Text Box 121"/>
            <p:cNvSpPr txBox="1">
              <a:spLocks noChangeArrowheads="1"/>
            </p:cNvSpPr>
            <p:nvPr/>
          </p:nvSpPr>
          <p:spPr bwMode="auto">
            <a:xfrm>
              <a:off x="2017" y="1751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b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3962" name="Text Box 122"/>
            <p:cNvSpPr txBox="1">
              <a:spLocks noChangeArrowheads="1"/>
            </p:cNvSpPr>
            <p:nvPr/>
          </p:nvSpPr>
          <p:spPr bwMode="auto">
            <a:xfrm>
              <a:off x="1978" y="137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e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</p:grpSp>
      <p:sp>
        <p:nvSpPr>
          <p:cNvPr id="163963" name="Text Box 123"/>
          <p:cNvSpPr txBox="1">
            <a:spLocks noChangeArrowheads="1"/>
          </p:cNvSpPr>
          <p:nvPr/>
        </p:nvSpPr>
        <p:spPr bwMode="auto">
          <a:xfrm>
            <a:off x="355600" y="4097338"/>
            <a:ext cx="82296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当电气设备内部绝缘损坏发生一相碰壳时：由于外壳带电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当人触及外壳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接地电流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将经过人体入地后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再经其它两相对地绝缘电阻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 </a:t>
            </a:r>
            <a:r>
              <a:rPr lang="zh-CN" altLang="en-US" sz="2800" b="1">
                <a:solidFill>
                  <a:srgbClr val="000000"/>
                </a:solidFill>
              </a:rPr>
              <a:t>及分布电容</a:t>
            </a:r>
            <a:r>
              <a:rPr lang="en-US" altLang="zh-CN" sz="2800" b="1" i="1">
                <a:solidFill>
                  <a:srgbClr val="000000"/>
                </a:solidFill>
              </a:rPr>
              <a:t>C 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</a:t>
            </a:r>
            <a:r>
              <a:rPr lang="zh-CN" altLang="en-US" sz="2800" b="1">
                <a:solidFill>
                  <a:srgbClr val="000000"/>
                </a:solidFill>
              </a:rPr>
              <a:t>回到电源。当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 </a:t>
            </a:r>
            <a:r>
              <a:rPr lang="zh-CN" altLang="en-US" sz="2800" b="1">
                <a:solidFill>
                  <a:srgbClr val="000000"/>
                </a:solidFill>
              </a:rPr>
              <a:t>值较低、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 </a:t>
            </a:r>
            <a:r>
              <a:rPr lang="zh-CN" altLang="en-US" sz="2800" b="1">
                <a:solidFill>
                  <a:srgbClr val="000000"/>
                </a:solidFill>
              </a:rPr>
              <a:t>较大时，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b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 </a:t>
            </a:r>
            <a:r>
              <a:rPr lang="zh-CN" altLang="zh-CN" sz="2800" b="1">
                <a:solidFill>
                  <a:srgbClr val="000000"/>
                </a:solidFill>
              </a:rPr>
              <a:t>将达到或超过危险值。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63964" name="Rectangle 124"/>
          <p:cNvSpPr>
            <a:spLocks noChangeArrowheads="1"/>
          </p:cNvSpPr>
          <p:nvPr/>
        </p:nvSpPr>
        <p:spPr bwMode="auto">
          <a:xfrm>
            <a:off x="5308600" y="3517900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</a:rPr>
              <a:t>对地绝缘电阻</a:t>
            </a:r>
          </a:p>
        </p:txBody>
      </p:sp>
      <p:sp>
        <p:nvSpPr>
          <p:cNvPr id="163965" name="Rectangle 125"/>
          <p:cNvSpPr>
            <a:spLocks noChangeArrowheads="1"/>
          </p:cNvSpPr>
          <p:nvPr/>
        </p:nvSpPr>
        <p:spPr bwMode="auto">
          <a:xfrm>
            <a:off x="7518400" y="2998788"/>
            <a:ext cx="161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</a:rPr>
              <a:t>分布电容</a:t>
            </a:r>
          </a:p>
        </p:txBody>
      </p:sp>
      <p:sp>
        <p:nvSpPr>
          <p:cNvPr id="163966" name="Rectangle 126"/>
          <p:cNvSpPr>
            <a:spLocks noChangeArrowheads="1"/>
          </p:cNvSpPr>
          <p:nvPr/>
        </p:nvSpPr>
        <p:spPr bwMode="auto">
          <a:xfrm>
            <a:off x="914400" y="7762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电气设备外壳未装保护接地时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00478797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3" grpId="0" autoUpdateAnimBg="0"/>
      <p:bldP spid="163964" grpId="0" autoUpdateAnimBg="0"/>
      <p:bldP spid="163965" grpId="0" autoUpdateAnimBg="0"/>
      <p:bldP spid="1639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4038600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</a:rPr>
              <a:t>电气设备外壳有保护接地时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50863" y="4724400"/>
            <a:ext cx="303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通过人体的电流：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3448050" y="4452938"/>
          <a:ext cx="2571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5" imgW="1104840" imgH="495000" progId="Equation.3">
                  <p:embed/>
                </p:oleObj>
              </mc:Choice>
              <mc:Fallback>
                <p:oleObj name="公式" r:id="rId5" imgW="11048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452938"/>
                        <a:ext cx="2571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49263" y="5334000"/>
            <a:ext cx="739933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并联，且</a:t>
            </a:r>
            <a:r>
              <a:rPr lang="zh-CN" altLang="en-US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»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通过人体的电流可减小到安全值以内。</a:t>
            </a:r>
          </a:p>
        </p:txBody>
      </p:sp>
      <p:grpSp>
        <p:nvGrpSpPr>
          <p:cNvPr id="165894" name="Group 6"/>
          <p:cNvGrpSpPr>
            <a:grpSpLocks/>
          </p:cNvGrpSpPr>
          <p:nvPr/>
        </p:nvGrpSpPr>
        <p:grpSpPr bwMode="auto">
          <a:xfrm>
            <a:off x="381000" y="1371600"/>
            <a:ext cx="8015288" cy="2695575"/>
            <a:chOff x="240" y="864"/>
            <a:chExt cx="5049" cy="1698"/>
          </a:xfrm>
        </p:grpSpPr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 rot="5400000" flipV="1">
              <a:off x="3175" y="-663"/>
              <a:ext cx="8" cy="3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451" y="930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7" name="Freeform 9"/>
            <p:cNvSpPr>
              <a:spLocks/>
            </p:cNvSpPr>
            <p:nvPr/>
          </p:nvSpPr>
          <p:spPr bwMode="auto">
            <a:xfrm rot="-5400000">
              <a:off x="944" y="1030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8" name="Freeform 10"/>
            <p:cNvSpPr>
              <a:spLocks/>
            </p:cNvSpPr>
            <p:nvPr/>
          </p:nvSpPr>
          <p:spPr bwMode="auto">
            <a:xfrm rot="-5400000">
              <a:off x="1101" y="1029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9" name="Freeform 11"/>
            <p:cNvSpPr>
              <a:spLocks/>
            </p:cNvSpPr>
            <p:nvPr/>
          </p:nvSpPr>
          <p:spPr bwMode="auto">
            <a:xfrm rot="-5400000">
              <a:off x="1257" y="1030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 rot="-5400000">
              <a:off x="620" y="994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1" name="Freeform 13"/>
            <p:cNvSpPr>
              <a:spLocks/>
            </p:cNvSpPr>
            <p:nvPr/>
          </p:nvSpPr>
          <p:spPr bwMode="auto">
            <a:xfrm rot="-5400000">
              <a:off x="796" y="1029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2" name="Freeform 14"/>
            <p:cNvSpPr>
              <a:spLocks/>
            </p:cNvSpPr>
            <p:nvPr/>
          </p:nvSpPr>
          <p:spPr bwMode="auto">
            <a:xfrm rot="-5400000">
              <a:off x="928" y="827"/>
              <a:ext cx="83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3" name="Freeform 15"/>
            <p:cNvSpPr>
              <a:spLocks/>
            </p:cNvSpPr>
            <p:nvPr/>
          </p:nvSpPr>
          <p:spPr bwMode="auto">
            <a:xfrm rot="-5400000">
              <a:off x="1084" y="828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4" name="Freeform 16"/>
            <p:cNvSpPr>
              <a:spLocks/>
            </p:cNvSpPr>
            <p:nvPr/>
          </p:nvSpPr>
          <p:spPr bwMode="auto">
            <a:xfrm rot="-5400000">
              <a:off x="1240" y="828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5" name="Line 17"/>
            <p:cNvSpPr>
              <a:spLocks noChangeShapeType="1"/>
            </p:cNvSpPr>
            <p:nvPr/>
          </p:nvSpPr>
          <p:spPr bwMode="auto">
            <a:xfrm rot="-5400000">
              <a:off x="604" y="792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6" name="Freeform 18"/>
            <p:cNvSpPr>
              <a:spLocks/>
            </p:cNvSpPr>
            <p:nvPr/>
          </p:nvSpPr>
          <p:spPr bwMode="auto">
            <a:xfrm rot="-5400000">
              <a:off x="779" y="828"/>
              <a:ext cx="83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7" name="Freeform 19"/>
            <p:cNvSpPr>
              <a:spLocks/>
            </p:cNvSpPr>
            <p:nvPr/>
          </p:nvSpPr>
          <p:spPr bwMode="auto">
            <a:xfrm rot="-5400000">
              <a:off x="944" y="1219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8" name="Freeform 20"/>
            <p:cNvSpPr>
              <a:spLocks/>
            </p:cNvSpPr>
            <p:nvPr/>
          </p:nvSpPr>
          <p:spPr bwMode="auto">
            <a:xfrm rot="-5400000">
              <a:off x="1101" y="1218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9" name="Freeform 21"/>
            <p:cNvSpPr>
              <a:spLocks/>
            </p:cNvSpPr>
            <p:nvPr/>
          </p:nvSpPr>
          <p:spPr bwMode="auto">
            <a:xfrm rot="-5400000">
              <a:off x="1257" y="1219"/>
              <a:ext cx="82" cy="156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0" name="Line 22"/>
            <p:cNvSpPr>
              <a:spLocks noChangeShapeType="1"/>
            </p:cNvSpPr>
            <p:nvPr/>
          </p:nvSpPr>
          <p:spPr bwMode="auto">
            <a:xfrm rot="5400000" flipV="1">
              <a:off x="3171" y="-463"/>
              <a:ext cx="0" cy="36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 rot="-5400000">
              <a:off x="620" y="1183"/>
              <a:ext cx="0" cy="2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2" name="Freeform 24"/>
            <p:cNvSpPr>
              <a:spLocks/>
            </p:cNvSpPr>
            <p:nvPr/>
          </p:nvSpPr>
          <p:spPr bwMode="auto">
            <a:xfrm rot="-5400000">
              <a:off x="796" y="1218"/>
              <a:ext cx="82" cy="157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3" name="Line 25"/>
            <p:cNvSpPr>
              <a:spLocks noChangeShapeType="1"/>
            </p:cNvSpPr>
            <p:nvPr/>
          </p:nvSpPr>
          <p:spPr bwMode="auto">
            <a:xfrm flipV="1">
              <a:off x="240" y="2154"/>
              <a:ext cx="50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4" name="Line 26"/>
            <p:cNvSpPr>
              <a:spLocks noChangeShapeType="1"/>
            </p:cNvSpPr>
            <p:nvPr/>
          </p:nvSpPr>
          <p:spPr bwMode="auto">
            <a:xfrm flipH="1">
              <a:off x="1428" y="2168"/>
              <a:ext cx="86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5" name="Line 27"/>
            <p:cNvSpPr>
              <a:spLocks noChangeShapeType="1"/>
            </p:cNvSpPr>
            <p:nvPr/>
          </p:nvSpPr>
          <p:spPr bwMode="auto">
            <a:xfrm flipH="1">
              <a:off x="1178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6" name="Line 28"/>
            <p:cNvSpPr>
              <a:spLocks noChangeShapeType="1"/>
            </p:cNvSpPr>
            <p:nvPr/>
          </p:nvSpPr>
          <p:spPr bwMode="auto">
            <a:xfrm flipH="1">
              <a:off x="701" y="2161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7" name="Line 29"/>
            <p:cNvSpPr>
              <a:spLocks noChangeShapeType="1"/>
            </p:cNvSpPr>
            <p:nvPr/>
          </p:nvSpPr>
          <p:spPr bwMode="auto">
            <a:xfrm flipH="1">
              <a:off x="1702" y="2154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8" name="Line 30"/>
            <p:cNvSpPr>
              <a:spLocks noChangeShapeType="1"/>
            </p:cNvSpPr>
            <p:nvPr/>
          </p:nvSpPr>
          <p:spPr bwMode="auto">
            <a:xfrm flipH="1">
              <a:off x="474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9" name="Line 31"/>
            <p:cNvSpPr>
              <a:spLocks noChangeShapeType="1"/>
            </p:cNvSpPr>
            <p:nvPr/>
          </p:nvSpPr>
          <p:spPr bwMode="auto">
            <a:xfrm flipH="1">
              <a:off x="920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0" name="Line 32"/>
            <p:cNvSpPr>
              <a:spLocks noChangeShapeType="1"/>
            </p:cNvSpPr>
            <p:nvPr/>
          </p:nvSpPr>
          <p:spPr bwMode="auto">
            <a:xfrm flipH="1">
              <a:off x="279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1" name="Line 33"/>
            <p:cNvSpPr>
              <a:spLocks noChangeShapeType="1"/>
            </p:cNvSpPr>
            <p:nvPr/>
          </p:nvSpPr>
          <p:spPr bwMode="auto">
            <a:xfrm rot="-5400000">
              <a:off x="3175" y="-866"/>
              <a:ext cx="0" cy="36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2" name="Oval 34"/>
            <p:cNvSpPr>
              <a:spLocks noChangeArrowheads="1"/>
            </p:cNvSpPr>
            <p:nvPr/>
          </p:nvSpPr>
          <p:spPr bwMode="auto">
            <a:xfrm>
              <a:off x="5000" y="1321"/>
              <a:ext cx="61" cy="5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3" name="Oval 35"/>
            <p:cNvSpPr>
              <a:spLocks noChangeArrowheads="1"/>
            </p:cNvSpPr>
            <p:nvPr/>
          </p:nvSpPr>
          <p:spPr bwMode="auto">
            <a:xfrm>
              <a:off x="5000" y="1125"/>
              <a:ext cx="61" cy="5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4" name="Oval 36"/>
            <p:cNvSpPr>
              <a:spLocks noChangeArrowheads="1"/>
            </p:cNvSpPr>
            <p:nvPr/>
          </p:nvSpPr>
          <p:spPr bwMode="auto">
            <a:xfrm>
              <a:off x="5000" y="930"/>
              <a:ext cx="61" cy="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5" name="Line 37"/>
            <p:cNvSpPr>
              <a:spLocks noChangeShapeType="1"/>
            </p:cNvSpPr>
            <p:nvPr/>
          </p:nvSpPr>
          <p:spPr bwMode="auto">
            <a:xfrm flipV="1">
              <a:off x="3140" y="1321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6" name="Rectangle 38"/>
            <p:cNvSpPr>
              <a:spLocks noChangeArrowheads="1"/>
            </p:cNvSpPr>
            <p:nvPr/>
          </p:nvSpPr>
          <p:spPr bwMode="auto">
            <a:xfrm>
              <a:off x="3077" y="1611"/>
              <a:ext cx="125" cy="2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5927" name="Line 39"/>
            <p:cNvSpPr>
              <a:spLocks noChangeShapeType="1"/>
            </p:cNvSpPr>
            <p:nvPr/>
          </p:nvSpPr>
          <p:spPr bwMode="auto">
            <a:xfrm flipH="1">
              <a:off x="3140" y="1842"/>
              <a:ext cx="0" cy="3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8" name="Rectangle 40"/>
            <p:cNvSpPr>
              <a:spLocks noChangeArrowheads="1"/>
            </p:cNvSpPr>
            <p:nvPr/>
          </p:nvSpPr>
          <p:spPr bwMode="auto">
            <a:xfrm>
              <a:off x="3327" y="1611"/>
              <a:ext cx="125" cy="2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>
              <a:off x="3390" y="1842"/>
              <a:ext cx="0" cy="3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0" name="Line 42"/>
            <p:cNvSpPr>
              <a:spLocks noChangeShapeType="1"/>
            </p:cNvSpPr>
            <p:nvPr/>
          </p:nvSpPr>
          <p:spPr bwMode="auto">
            <a:xfrm flipV="1">
              <a:off x="3390" y="1147"/>
              <a:ext cx="0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1" name="Rectangle 43"/>
            <p:cNvSpPr>
              <a:spLocks noChangeArrowheads="1"/>
            </p:cNvSpPr>
            <p:nvPr/>
          </p:nvSpPr>
          <p:spPr bwMode="auto">
            <a:xfrm>
              <a:off x="3577" y="1625"/>
              <a:ext cx="125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5932" name="Line 44"/>
            <p:cNvSpPr>
              <a:spLocks noChangeShapeType="1"/>
            </p:cNvSpPr>
            <p:nvPr/>
          </p:nvSpPr>
          <p:spPr bwMode="auto">
            <a:xfrm>
              <a:off x="3640" y="1857"/>
              <a:ext cx="0" cy="2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3" name="Line 45"/>
            <p:cNvSpPr>
              <a:spLocks noChangeShapeType="1"/>
            </p:cNvSpPr>
            <p:nvPr/>
          </p:nvSpPr>
          <p:spPr bwMode="auto">
            <a:xfrm flipV="1">
              <a:off x="3640" y="951"/>
              <a:ext cx="0" cy="6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4" name="Oval 46"/>
            <p:cNvSpPr>
              <a:spLocks noChangeArrowheads="1"/>
            </p:cNvSpPr>
            <p:nvPr/>
          </p:nvSpPr>
          <p:spPr bwMode="auto">
            <a:xfrm>
              <a:off x="3601" y="915"/>
              <a:ext cx="61" cy="5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5" name="Oval 47"/>
            <p:cNvSpPr>
              <a:spLocks noChangeArrowheads="1"/>
            </p:cNvSpPr>
            <p:nvPr/>
          </p:nvSpPr>
          <p:spPr bwMode="auto">
            <a:xfrm>
              <a:off x="3358" y="1111"/>
              <a:ext cx="62" cy="5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6" name="Oval 48"/>
            <p:cNvSpPr>
              <a:spLocks noChangeArrowheads="1"/>
            </p:cNvSpPr>
            <p:nvPr/>
          </p:nvSpPr>
          <p:spPr bwMode="auto">
            <a:xfrm>
              <a:off x="3101" y="1314"/>
              <a:ext cx="61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7" name="Text Box 49"/>
            <p:cNvSpPr txBox="1">
              <a:spLocks noChangeArrowheads="1"/>
            </p:cNvSpPr>
            <p:nvPr/>
          </p:nvSpPr>
          <p:spPr bwMode="auto">
            <a:xfrm>
              <a:off x="3343" y="1817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R</a:t>
              </a:r>
              <a:r>
                <a:rPr lang="en-US" altLang="zh-CN" sz="2800" b="1"/>
                <a:t>'</a:t>
              </a:r>
            </a:p>
          </p:txBody>
        </p:sp>
        <p:sp>
          <p:nvSpPr>
            <p:cNvPr id="165938" name="Line 50"/>
            <p:cNvSpPr>
              <a:spLocks noChangeShapeType="1"/>
            </p:cNvSpPr>
            <p:nvPr/>
          </p:nvSpPr>
          <p:spPr bwMode="auto">
            <a:xfrm flipH="1">
              <a:off x="3312" y="2161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9" name="Line 51"/>
            <p:cNvSpPr>
              <a:spLocks noChangeShapeType="1"/>
            </p:cNvSpPr>
            <p:nvPr/>
          </p:nvSpPr>
          <p:spPr bwMode="auto">
            <a:xfrm flipH="1">
              <a:off x="3577" y="2161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0" name="Line 52"/>
            <p:cNvSpPr>
              <a:spLocks noChangeShapeType="1"/>
            </p:cNvSpPr>
            <p:nvPr/>
          </p:nvSpPr>
          <p:spPr bwMode="auto">
            <a:xfrm flipH="1">
              <a:off x="1952" y="2168"/>
              <a:ext cx="93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1" name="Line 53"/>
            <p:cNvSpPr>
              <a:spLocks noChangeShapeType="1"/>
            </p:cNvSpPr>
            <p:nvPr/>
          </p:nvSpPr>
          <p:spPr bwMode="auto">
            <a:xfrm flipH="1">
              <a:off x="2217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2" name="Line 54"/>
            <p:cNvSpPr>
              <a:spLocks noChangeShapeType="1"/>
            </p:cNvSpPr>
            <p:nvPr/>
          </p:nvSpPr>
          <p:spPr bwMode="auto">
            <a:xfrm flipH="1">
              <a:off x="2507" y="2161"/>
              <a:ext cx="9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3" name="Line 55"/>
            <p:cNvSpPr>
              <a:spLocks noChangeShapeType="1"/>
            </p:cNvSpPr>
            <p:nvPr/>
          </p:nvSpPr>
          <p:spPr bwMode="auto">
            <a:xfrm flipH="1">
              <a:off x="2788" y="2161"/>
              <a:ext cx="86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4" name="Line 56"/>
            <p:cNvSpPr>
              <a:spLocks noChangeShapeType="1"/>
            </p:cNvSpPr>
            <p:nvPr/>
          </p:nvSpPr>
          <p:spPr bwMode="auto">
            <a:xfrm flipH="1">
              <a:off x="3061" y="2147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5" name="Line 57"/>
            <p:cNvSpPr>
              <a:spLocks noChangeShapeType="1"/>
            </p:cNvSpPr>
            <p:nvPr/>
          </p:nvSpPr>
          <p:spPr bwMode="auto">
            <a:xfrm flipH="1">
              <a:off x="3866" y="2154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6" name="Line 58"/>
            <p:cNvSpPr>
              <a:spLocks noChangeShapeType="1"/>
            </p:cNvSpPr>
            <p:nvPr/>
          </p:nvSpPr>
          <p:spPr bwMode="auto">
            <a:xfrm flipH="1">
              <a:off x="4101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47" name="Freeform 59"/>
            <p:cNvSpPr>
              <a:spLocks/>
            </p:cNvSpPr>
            <p:nvPr/>
          </p:nvSpPr>
          <p:spPr bwMode="auto">
            <a:xfrm>
              <a:off x="1570" y="1832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8" name="Line 60"/>
            <p:cNvSpPr>
              <a:spLocks noChangeShapeType="1"/>
            </p:cNvSpPr>
            <p:nvPr/>
          </p:nvSpPr>
          <p:spPr bwMode="auto">
            <a:xfrm>
              <a:off x="1575" y="1346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49" name="Freeform 61"/>
            <p:cNvSpPr>
              <a:spLocks/>
            </p:cNvSpPr>
            <p:nvPr/>
          </p:nvSpPr>
          <p:spPr bwMode="auto">
            <a:xfrm>
              <a:off x="1570" y="1723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0" name="Freeform 62"/>
            <p:cNvSpPr>
              <a:spLocks/>
            </p:cNvSpPr>
            <p:nvPr/>
          </p:nvSpPr>
          <p:spPr bwMode="auto">
            <a:xfrm>
              <a:off x="1695" y="1832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1" name="Line 63"/>
            <p:cNvSpPr>
              <a:spLocks noChangeShapeType="1"/>
            </p:cNvSpPr>
            <p:nvPr/>
          </p:nvSpPr>
          <p:spPr bwMode="auto">
            <a:xfrm>
              <a:off x="1700" y="1143"/>
              <a:ext cx="0" cy="5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2" name="Freeform 64"/>
            <p:cNvSpPr>
              <a:spLocks/>
            </p:cNvSpPr>
            <p:nvPr/>
          </p:nvSpPr>
          <p:spPr bwMode="auto">
            <a:xfrm>
              <a:off x="1695" y="1723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3" name="Freeform 65"/>
            <p:cNvSpPr>
              <a:spLocks/>
            </p:cNvSpPr>
            <p:nvPr/>
          </p:nvSpPr>
          <p:spPr bwMode="auto">
            <a:xfrm>
              <a:off x="1812" y="1824"/>
              <a:ext cx="61" cy="115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4" name="Line 66"/>
            <p:cNvSpPr>
              <a:spLocks noChangeShapeType="1"/>
            </p:cNvSpPr>
            <p:nvPr/>
          </p:nvSpPr>
          <p:spPr bwMode="auto">
            <a:xfrm flipH="1">
              <a:off x="1817" y="941"/>
              <a:ext cx="8" cy="7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5" name="Freeform 67"/>
            <p:cNvSpPr>
              <a:spLocks/>
            </p:cNvSpPr>
            <p:nvPr/>
          </p:nvSpPr>
          <p:spPr bwMode="auto">
            <a:xfrm>
              <a:off x="1812" y="1716"/>
              <a:ext cx="61" cy="114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56" name="Line 68"/>
            <p:cNvSpPr>
              <a:spLocks noChangeShapeType="1"/>
            </p:cNvSpPr>
            <p:nvPr/>
          </p:nvSpPr>
          <p:spPr bwMode="auto">
            <a:xfrm flipV="1">
              <a:off x="1584" y="1943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957" name="Group 69"/>
            <p:cNvGrpSpPr>
              <a:grpSpLocks/>
            </p:cNvGrpSpPr>
            <p:nvPr/>
          </p:nvGrpSpPr>
          <p:grpSpPr bwMode="auto">
            <a:xfrm>
              <a:off x="1451" y="1624"/>
              <a:ext cx="540" cy="522"/>
              <a:chOff x="1602" y="3090"/>
              <a:chExt cx="414" cy="432"/>
            </a:xfrm>
          </p:grpSpPr>
          <p:sp>
            <p:nvSpPr>
              <p:cNvPr id="165958" name="Oval 70"/>
              <p:cNvSpPr>
                <a:spLocks noChangeArrowheads="1"/>
              </p:cNvSpPr>
              <p:nvPr/>
            </p:nvSpPr>
            <p:spPr bwMode="auto">
              <a:xfrm>
                <a:off x="1620" y="3090"/>
                <a:ext cx="366" cy="3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59" name="Line 71"/>
              <p:cNvSpPr>
                <a:spLocks noChangeShapeType="1"/>
              </p:cNvSpPr>
              <p:nvPr/>
            </p:nvSpPr>
            <p:spPr bwMode="auto">
              <a:xfrm flipH="1">
                <a:off x="1638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60" name="Line 72"/>
              <p:cNvSpPr>
                <a:spLocks noChangeShapeType="1"/>
              </p:cNvSpPr>
              <p:nvPr/>
            </p:nvSpPr>
            <p:spPr bwMode="auto">
              <a:xfrm>
                <a:off x="1926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61" name="Line 73"/>
              <p:cNvSpPr>
                <a:spLocks noChangeShapeType="1"/>
              </p:cNvSpPr>
              <p:nvPr/>
            </p:nvSpPr>
            <p:spPr bwMode="auto">
              <a:xfrm>
                <a:off x="1602" y="3462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62" name="Line 74"/>
              <p:cNvSpPr>
                <a:spLocks noChangeShapeType="1"/>
              </p:cNvSpPr>
              <p:nvPr/>
            </p:nvSpPr>
            <p:spPr bwMode="auto">
              <a:xfrm>
                <a:off x="1602" y="345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63" name="Line 75"/>
              <p:cNvSpPr>
                <a:spLocks noChangeShapeType="1"/>
              </p:cNvSpPr>
              <p:nvPr/>
            </p:nvSpPr>
            <p:spPr bwMode="auto">
              <a:xfrm>
                <a:off x="2004" y="3462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64" name="Line 76"/>
              <p:cNvSpPr>
                <a:spLocks noChangeShapeType="1"/>
              </p:cNvSpPr>
              <p:nvPr/>
            </p:nvSpPr>
            <p:spPr bwMode="auto">
              <a:xfrm>
                <a:off x="1602" y="351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65" name="Line 77"/>
            <p:cNvSpPr>
              <a:spLocks noChangeShapeType="1"/>
            </p:cNvSpPr>
            <p:nvPr/>
          </p:nvSpPr>
          <p:spPr bwMode="auto">
            <a:xfrm flipH="1">
              <a:off x="4343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66" name="Line 78"/>
            <p:cNvSpPr>
              <a:spLocks noChangeShapeType="1"/>
            </p:cNvSpPr>
            <p:nvPr/>
          </p:nvSpPr>
          <p:spPr bwMode="auto">
            <a:xfrm flipH="1">
              <a:off x="4609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67" name="Line 79"/>
            <p:cNvSpPr>
              <a:spLocks noChangeShapeType="1"/>
            </p:cNvSpPr>
            <p:nvPr/>
          </p:nvSpPr>
          <p:spPr bwMode="auto">
            <a:xfrm flipH="1">
              <a:off x="4898" y="2161"/>
              <a:ext cx="9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68" name="Line 80"/>
            <p:cNvSpPr>
              <a:spLocks noChangeShapeType="1"/>
            </p:cNvSpPr>
            <p:nvPr/>
          </p:nvSpPr>
          <p:spPr bwMode="auto">
            <a:xfrm flipH="1">
              <a:off x="5117" y="2168"/>
              <a:ext cx="94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5969" name="Group 81"/>
            <p:cNvGrpSpPr>
              <a:grpSpLocks/>
            </p:cNvGrpSpPr>
            <p:nvPr/>
          </p:nvGrpSpPr>
          <p:grpSpPr bwMode="auto">
            <a:xfrm>
              <a:off x="3952" y="928"/>
              <a:ext cx="829" cy="1218"/>
              <a:chOff x="3952" y="1198"/>
              <a:chExt cx="829" cy="1218"/>
            </a:xfrm>
          </p:grpSpPr>
          <p:sp>
            <p:nvSpPr>
              <p:cNvPr id="165970" name="Line 82"/>
              <p:cNvSpPr>
                <a:spLocks noChangeShapeType="1"/>
              </p:cNvSpPr>
              <p:nvPr/>
            </p:nvSpPr>
            <p:spPr bwMode="auto">
              <a:xfrm>
                <a:off x="3952" y="2104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1" name="Line 83"/>
              <p:cNvSpPr>
                <a:spLocks noChangeShapeType="1"/>
              </p:cNvSpPr>
              <p:nvPr/>
            </p:nvSpPr>
            <p:spPr bwMode="auto">
              <a:xfrm>
                <a:off x="3952" y="2191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2" name="Line 84"/>
              <p:cNvSpPr>
                <a:spLocks noChangeShapeType="1"/>
              </p:cNvSpPr>
              <p:nvPr/>
            </p:nvSpPr>
            <p:spPr bwMode="auto">
              <a:xfrm>
                <a:off x="4077" y="1604"/>
                <a:ext cx="0" cy="5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3" name="Line 85"/>
              <p:cNvSpPr>
                <a:spLocks noChangeShapeType="1"/>
              </p:cNvSpPr>
              <p:nvPr/>
            </p:nvSpPr>
            <p:spPr bwMode="auto">
              <a:xfrm>
                <a:off x="4077" y="2206"/>
                <a:ext cx="0" cy="2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4" name="Line 86"/>
              <p:cNvSpPr>
                <a:spLocks noChangeShapeType="1"/>
              </p:cNvSpPr>
              <p:nvPr/>
            </p:nvSpPr>
            <p:spPr bwMode="auto">
              <a:xfrm>
                <a:off x="4241" y="2104"/>
                <a:ext cx="251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5" name="Line 87"/>
              <p:cNvSpPr>
                <a:spLocks noChangeShapeType="1"/>
              </p:cNvSpPr>
              <p:nvPr/>
            </p:nvSpPr>
            <p:spPr bwMode="auto">
              <a:xfrm>
                <a:off x="4241" y="2191"/>
                <a:ext cx="251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6" name="Line 88"/>
              <p:cNvSpPr>
                <a:spLocks noChangeShapeType="1"/>
              </p:cNvSpPr>
              <p:nvPr/>
            </p:nvSpPr>
            <p:spPr bwMode="auto">
              <a:xfrm>
                <a:off x="4367" y="1423"/>
                <a:ext cx="0" cy="6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7" name="Line 89"/>
              <p:cNvSpPr>
                <a:spLocks noChangeShapeType="1"/>
              </p:cNvSpPr>
              <p:nvPr/>
            </p:nvSpPr>
            <p:spPr bwMode="auto">
              <a:xfrm>
                <a:off x="4367" y="2206"/>
                <a:ext cx="0" cy="2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8" name="Line 90"/>
              <p:cNvSpPr>
                <a:spLocks noChangeShapeType="1"/>
              </p:cNvSpPr>
              <p:nvPr/>
            </p:nvSpPr>
            <p:spPr bwMode="auto">
              <a:xfrm>
                <a:off x="4531" y="2104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79" name="Line 91"/>
              <p:cNvSpPr>
                <a:spLocks noChangeShapeType="1"/>
              </p:cNvSpPr>
              <p:nvPr/>
            </p:nvSpPr>
            <p:spPr bwMode="auto">
              <a:xfrm>
                <a:off x="4531" y="2191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0" name="Line 92"/>
              <p:cNvSpPr>
                <a:spLocks noChangeShapeType="1"/>
              </p:cNvSpPr>
              <p:nvPr/>
            </p:nvSpPr>
            <p:spPr bwMode="auto">
              <a:xfrm>
                <a:off x="4656" y="1220"/>
                <a:ext cx="0" cy="8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1" name="Line 93"/>
              <p:cNvSpPr>
                <a:spLocks noChangeShapeType="1"/>
              </p:cNvSpPr>
              <p:nvPr/>
            </p:nvSpPr>
            <p:spPr bwMode="auto">
              <a:xfrm>
                <a:off x="4656" y="2206"/>
                <a:ext cx="0" cy="2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2" name="Oval 94"/>
              <p:cNvSpPr>
                <a:spLocks noChangeArrowheads="1"/>
              </p:cNvSpPr>
              <p:nvPr/>
            </p:nvSpPr>
            <p:spPr bwMode="auto">
              <a:xfrm>
                <a:off x="4046" y="1582"/>
                <a:ext cx="61" cy="5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3" name="Oval 95"/>
              <p:cNvSpPr>
                <a:spLocks noChangeArrowheads="1"/>
              </p:cNvSpPr>
              <p:nvPr/>
            </p:nvSpPr>
            <p:spPr bwMode="auto">
              <a:xfrm>
                <a:off x="4335" y="1394"/>
                <a:ext cx="61" cy="5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4" name="Oval 96"/>
              <p:cNvSpPr>
                <a:spLocks noChangeArrowheads="1"/>
              </p:cNvSpPr>
              <p:nvPr/>
            </p:nvSpPr>
            <p:spPr bwMode="auto">
              <a:xfrm>
                <a:off x="4625" y="1198"/>
                <a:ext cx="61" cy="5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85" name="Text Box 97"/>
            <p:cNvSpPr txBox="1">
              <a:spLocks noChangeArrowheads="1"/>
            </p:cNvSpPr>
            <p:nvPr/>
          </p:nvSpPr>
          <p:spPr bwMode="auto">
            <a:xfrm>
              <a:off x="4601" y="1506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r>
                <a:rPr lang="en-US" altLang="zh-CN" sz="2800" b="1"/>
                <a:t>'</a:t>
              </a:r>
            </a:p>
          </p:txBody>
        </p:sp>
        <p:sp>
          <p:nvSpPr>
            <p:cNvPr id="165986" name="Text Box 98"/>
            <p:cNvSpPr txBox="1">
              <a:spLocks noChangeArrowheads="1"/>
            </p:cNvSpPr>
            <p:nvPr/>
          </p:nvSpPr>
          <p:spPr bwMode="auto">
            <a:xfrm>
              <a:off x="1301" y="2235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0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5987" name="Line 99"/>
            <p:cNvSpPr>
              <a:spLocks noChangeShapeType="1"/>
            </p:cNvSpPr>
            <p:nvPr/>
          </p:nvSpPr>
          <p:spPr bwMode="auto">
            <a:xfrm flipV="1">
              <a:off x="1263" y="1742"/>
              <a:ext cx="0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88" name="Rectangle 100"/>
            <p:cNvSpPr>
              <a:spLocks noChangeArrowheads="1"/>
            </p:cNvSpPr>
            <p:nvPr/>
          </p:nvSpPr>
          <p:spPr bwMode="auto">
            <a:xfrm>
              <a:off x="1241" y="2194"/>
              <a:ext cx="60" cy="17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89" name="Line 101"/>
            <p:cNvSpPr>
              <a:spLocks noChangeShapeType="1"/>
            </p:cNvSpPr>
            <p:nvPr/>
          </p:nvSpPr>
          <p:spPr bwMode="auto">
            <a:xfrm>
              <a:off x="1241" y="2374"/>
              <a:ext cx="26" cy="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90" name="Line 102"/>
            <p:cNvSpPr>
              <a:spLocks noChangeShapeType="1"/>
            </p:cNvSpPr>
            <p:nvPr/>
          </p:nvSpPr>
          <p:spPr bwMode="auto">
            <a:xfrm flipH="1">
              <a:off x="1271" y="2367"/>
              <a:ext cx="30" cy="1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91" name="Line 103"/>
            <p:cNvSpPr>
              <a:spLocks noChangeShapeType="1"/>
            </p:cNvSpPr>
            <p:nvPr/>
          </p:nvSpPr>
          <p:spPr bwMode="auto">
            <a:xfrm flipH="1">
              <a:off x="1248" y="1742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992" name="Group 104"/>
          <p:cNvGrpSpPr>
            <a:grpSpLocks/>
          </p:cNvGrpSpPr>
          <p:nvPr/>
        </p:nvGrpSpPr>
        <p:grpSpPr bwMode="auto">
          <a:xfrm>
            <a:off x="1828800" y="1703388"/>
            <a:ext cx="3465513" cy="2178050"/>
            <a:chOff x="1152" y="1073"/>
            <a:chExt cx="2183" cy="1372"/>
          </a:xfrm>
        </p:grpSpPr>
        <p:sp>
          <p:nvSpPr>
            <p:cNvPr id="165993" name="Freeform 105"/>
            <p:cNvSpPr>
              <a:spLocks/>
            </p:cNvSpPr>
            <p:nvPr/>
          </p:nvSpPr>
          <p:spPr bwMode="auto">
            <a:xfrm rot="15701884">
              <a:off x="2147" y="1335"/>
              <a:ext cx="68" cy="619"/>
            </a:xfrm>
            <a:custGeom>
              <a:avLst/>
              <a:gdLst>
                <a:gd name="T0" fmla="*/ 24 w 282"/>
                <a:gd name="T1" fmla="*/ 630 h 729"/>
                <a:gd name="T2" fmla="*/ 48 w 282"/>
                <a:gd name="T3" fmla="*/ 654 h 729"/>
                <a:gd name="T4" fmla="*/ 60 w 282"/>
                <a:gd name="T5" fmla="*/ 672 h 729"/>
                <a:gd name="T6" fmla="*/ 96 w 282"/>
                <a:gd name="T7" fmla="*/ 684 h 729"/>
                <a:gd name="T8" fmla="*/ 192 w 282"/>
                <a:gd name="T9" fmla="*/ 600 h 729"/>
                <a:gd name="T10" fmla="*/ 210 w 282"/>
                <a:gd name="T11" fmla="*/ 528 h 729"/>
                <a:gd name="T12" fmla="*/ 222 w 282"/>
                <a:gd name="T13" fmla="*/ 492 h 729"/>
                <a:gd name="T14" fmla="*/ 282 w 282"/>
                <a:gd name="T15" fmla="*/ 408 h 729"/>
                <a:gd name="T16" fmla="*/ 276 w 282"/>
                <a:gd name="T17" fmla="*/ 294 h 729"/>
                <a:gd name="T18" fmla="*/ 204 w 282"/>
                <a:gd name="T19" fmla="*/ 132 h 729"/>
                <a:gd name="T20" fmla="*/ 180 w 282"/>
                <a:gd name="T21" fmla="*/ 18 h 729"/>
                <a:gd name="T22" fmla="*/ 138 w 282"/>
                <a:gd name="T23" fmla="*/ 0 h 729"/>
                <a:gd name="T24" fmla="*/ 144 w 282"/>
                <a:gd name="T25" fmla="*/ 60 h 729"/>
                <a:gd name="T26" fmla="*/ 198 w 282"/>
                <a:gd name="T27" fmla="*/ 222 h 729"/>
                <a:gd name="T28" fmla="*/ 162 w 282"/>
                <a:gd name="T29" fmla="*/ 438 h 729"/>
                <a:gd name="T30" fmla="*/ 72 w 282"/>
                <a:gd name="T31" fmla="*/ 522 h 729"/>
                <a:gd name="T32" fmla="*/ 0 w 282"/>
                <a:gd name="T33" fmla="*/ 600 h 729"/>
                <a:gd name="T34" fmla="*/ 24 w 282"/>
                <a:gd name="T35" fmla="*/ 654 h 729"/>
                <a:gd name="T36" fmla="*/ 30 w 282"/>
                <a:gd name="T37" fmla="*/ 726 h 729"/>
                <a:gd name="T38" fmla="*/ 78 w 282"/>
                <a:gd name="T39" fmla="*/ 714 h 729"/>
                <a:gd name="T40" fmla="*/ 162 w 282"/>
                <a:gd name="T41" fmla="*/ 678 h 729"/>
                <a:gd name="T42" fmla="*/ 186 w 282"/>
                <a:gd name="T43" fmla="*/ 600 h 729"/>
                <a:gd name="T44" fmla="*/ 168 w 282"/>
                <a:gd name="T45" fmla="*/ 660 h 729"/>
                <a:gd name="T46" fmla="*/ 156 w 282"/>
                <a:gd name="T47" fmla="*/ 67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" h="729">
                  <a:moveTo>
                    <a:pt x="24" y="630"/>
                  </a:moveTo>
                  <a:cubicBezTo>
                    <a:pt x="32" y="638"/>
                    <a:pt x="41" y="645"/>
                    <a:pt x="48" y="654"/>
                  </a:cubicBezTo>
                  <a:cubicBezTo>
                    <a:pt x="53" y="659"/>
                    <a:pt x="54" y="668"/>
                    <a:pt x="60" y="672"/>
                  </a:cubicBezTo>
                  <a:cubicBezTo>
                    <a:pt x="71" y="679"/>
                    <a:pt x="96" y="684"/>
                    <a:pt x="96" y="684"/>
                  </a:cubicBezTo>
                  <a:cubicBezTo>
                    <a:pt x="138" y="670"/>
                    <a:pt x="168" y="636"/>
                    <a:pt x="192" y="600"/>
                  </a:cubicBezTo>
                  <a:cubicBezTo>
                    <a:pt x="198" y="576"/>
                    <a:pt x="204" y="552"/>
                    <a:pt x="210" y="528"/>
                  </a:cubicBezTo>
                  <a:cubicBezTo>
                    <a:pt x="213" y="516"/>
                    <a:pt x="214" y="502"/>
                    <a:pt x="222" y="492"/>
                  </a:cubicBezTo>
                  <a:cubicBezTo>
                    <a:pt x="248" y="462"/>
                    <a:pt x="270" y="444"/>
                    <a:pt x="282" y="408"/>
                  </a:cubicBezTo>
                  <a:cubicBezTo>
                    <a:pt x="280" y="370"/>
                    <a:pt x="281" y="332"/>
                    <a:pt x="276" y="294"/>
                  </a:cubicBezTo>
                  <a:cubicBezTo>
                    <a:pt x="269" y="233"/>
                    <a:pt x="217" y="189"/>
                    <a:pt x="204" y="132"/>
                  </a:cubicBezTo>
                  <a:cubicBezTo>
                    <a:pt x="200" y="113"/>
                    <a:pt x="189" y="33"/>
                    <a:pt x="180" y="18"/>
                  </a:cubicBezTo>
                  <a:cubicBezTo>
                    <a:pt x="176" y="12"/>
                    <a:pt x="146" y="3"/>
                    <a:pt x="138" y="0"/>
                  </a:cubicBezTo>
                  <a:cubicBezTo>
                    <a:pt x="84" y="18"/>
                    <a:pt x="115" y="38"/>
                    <a:pt x="144" y="60"/>
                  </a:cubicBezTo>
                  <a:cubicBezTo>
                    <a:pt x="148" y="109"/>
                    <a:pt x="151" y="190"/>
                    <a:pt x="198" y="222"/>
                  </a:cubicBezTo>
                  <a:cubicBezTo>
                    <a:pt x="217" y="296"/>
                    <a:pt x="232" y="391"/>
                    <a:pt x="162" y="438"/>
                  </a:cubicBezTo>
                  <a:cubicBezTo>
                    <a:pt x="139" y="472"/>
                    <a:pt x="101" y="493"/>
                    <a:pt x="72" y="522"/>
                  </a:cubicBezTo>
                  <a:cubicBezTo>
                    <a:pt x="46" y="548"/>
                    <a:pt x="30" y="580"/>
                    <a:pt x="0" y="600"/>
                  </a:cubicBezTo>
                  <a:cubicBezTo>
                    <a:pt x="11" y="616"/>
                    <a:pt x="24" y="654"/>
                    <a:pt x="24" y="654"/>
                  </a:cubicBezTo>
                  <a:cubicBezTo>
                    <a:pt x="26" y="678"/>
                    <a:pt x="18" y="705"/>
                    <a:pt x="30" y="726"/>
                  </a:cubicBezTo>
                  <a:cubicBezTo>
                    <a:pt x="32" y="729"/>
                    <a:pt x="72" y="717"/>
                    <a:pt x="78" y="714"/>
                  </a:cubicBezTo>
                  <a:cubicBezTo>
                    <a:pt x="106" y="702"/>
                    <a:pt x="134" y="690"/>
                    <a:pt x="162" y="678"/>
                  </a:cubicBezTo>
                  <a:cubicBezTo>
                    <a:pt x="150" y="642"/>
                    <a:pt x="160" y="626"/>
                    <a:pt x="186" y="600"/>
                  </a:cubicBezTo>
                  <a:cubicBezTo>
                    <a:pt x="177" y="636"/>
                    <a:pt x="183" y="616"/>
                    <a:pt x="168" y="660"/>
                  </a:cubicBezTo>
                  <a:cubicBezTo>
                    <a:pt x="161" y="680"/>
                    <a:pt x="168" y="678"/>
                    <a:pt x="156" y="678"/>
                  </a:cubicBezTo>
                </a:path>
              </a:pathLst>
            </a:cu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94" name="Line 106"/>
            <p:cNvSpPr>
              <a:spLocks noChangeShapeType="1"/>
            </p:cNvSpPr>
            <p:nvPr/>
          </p:nvSpPr>
          <p:spPr bwMode="auto">
            <a:xfrm>
              <a:off x="2647" y="1791"/>
              <a:ext cx="133" cy="23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995" name="Group 107"/>
            <p:cNvGrpSpPr>
              <a:grpSpLocks/>
            </p:cNvGrpSpPr>
            <p:nvPr/>
          </p:nvGrpSpPr>
          <p:grpSpPr bwMode="auto">
            <a:xfrm>
              <a:off x="1478" y="1632"/>
              <a:ext cx="250" cy="247"/>
              <a:chOff x="1428" y="2934"/>
              <a:chExt cx="192" cy="204"/>
            </a:xfrm>
          </p:grpSpPr>
          <p:sp>
            <p:nvSpPr>
              <p:cNvPr id="165996" name="Line 108"/>
              <p:cNvSpPr>
                <a:spLocks noChangeShapeType="1"/>
              </p:cNvSpPr>
              <p:nvPr/>
            </p:nvSpPr>
            <p:spPr bwMode="auto">
              <a:xfrm flipH="1">
                <a:off x="1482" y="2934"/>
                <a:ext cx="138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97" name="Line 109"/>
              <p:cNvSpPr>
                <a:spLocks noChangeShapeType="1"/>
              </p:cNvSpPr>
              <p:nvPr/>
            </p:nvSpPr>
            <p:spPr bwMode="auto">
              <a:xfrm flipV="1">
                <a:off x="1476" y="3006"/>
                <a:ext cx="132" cy="3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98" name="Line 110"/>
              <p:cNvSpPr>
                <a:spLocks noChangeShapeType="1"/>
              </p:cNvSpPr>
              <p:nvPr/>
            </p:nvSpPr>
            <p:spPr bwMode="auto">
              <a:xfrm flipH="1">
                <a:off x="1428" y="3006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99" name="Freeform 111"/>
            <p:cNvSpPr>
              <a:spLocks/>
            </p:cNvSpPr>
            <p:nvPr/>
          </p:nvSpPr>
          <p:spPr bwMode="auto">
            <a:xfrm rot="19217489" flipH="1">
              <a:off x="2430" y="1450"/>
              <a:ext cx="217" cy="149"/>
            </a:xfrm>
            <a:custGeom>
              <a:avLst/>
              <a:gdLst>
                <a:gd name="T0" fmla="*/ 268 w 410"/>
                <a:gd name="T1" fmla="*/ 117 h 406"/>
                <a:gd name="T2" fmla="*/ 217 w 410"/>
                <a:gd name="T3" fmla="*/ 41 h 406"/>
                <a:gd name="T4" fmla="*/ 166 w 410"/>
                <a:gd name="T5" fmla="*/ 0 h 406"/>
                <a:gd name="T6" fmla="*/ 106 w 410"/>
                <a:gd name="T7" fmla="*/ 0 h 406"/>
                <a:gd name="T8" fmla="*/ 40 w 410"/>
                <a:gd name="T9" fmla="*/ 26 h 406"/>
                <a:gd name="T10" fmla="*/ 10 w 410"/>
                <a:gd name="T11" fmla="*/ 71 h 406"/>
                <a:gd name="T12" fmla="*/ 0 w 410"/>
                <a:gd name="T13" fmla="*/ 132 h 406"/>
                <a:gd name="T14" fmla="*/ 10 w 410"/>
                <a:gd name="T15" fmla="*/ 213 h 406"/>
                <a:gd name="T16" fmla="*/ 50 w 410"/>
                <a:gd name="T17" fmla="*/ 304 h 406"/>
                <a:gd name="T18" fmla="*/ 121 w 410"/>
                <a:gd name="T19" fmla="*/ 365 h 406"/>
                <a:gd name="T20" fmla="*/ 176 w 410"/>
                <a:gd name="T21" fmla="*/ 395 h 406"/>
                <a:gd name="T22" fmla="*/ 232 w 410"/>
                <a:gd name="T23" fmla="*/ 406 h 406"/>
                <a:gd name="T24" fmla="*/ 278 w 410"/>
                <a:gd name="T25" fmla="*/ 390 h 406"/>
                <a:gd name="T26" fmla="*/ 303 w 410"/>
                <a:gd name="T27" fmla="*/ 365 h 406"/>
                <a:gd name="T28" fmla="*/ 319 w 410"/>
                <a:gd name="T29" fmla="*/ 304 h 406"/>
                <a:gd name="T30" fmla="*/ 314 w 410"/>
                <a:gd name="T31" fmla="*/ 233 h 406"/>
                <a:gd name="T32" fmla="*/ 298 w 410"/>
                <a:gd name="T33" fmla="*/ 173 h 406"/>
                <a:gd name="T34" fmla="*/ 399 w 410"/>
                <a:gd name="T35" fmla="*/ 117 h 406"/>
                <a:gd name="T36" fmla="*/ 410 w 410"/>
                <a:gd name="T37" fmla="*/ 92 h 406"/>
                <a:gd name="T38" fmla="*/ 399 w 410"/>
                <a:gd name="T39" fmla="*/ 81 h 406"/>
                <a:gd name="T40" fmla="*/ 288 w 410"/>
                <a:gd name="T41" fmla="*/ 147 h 406"/>
                <a:gd name="T42" fmla="*/ 268 w 410"/>
                <a:gd name="T43" fmla="*/ 1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0" name="Freeform 112"/>
            <p:cNvSpPr>
              <a:spLocks/>
            </p:cNvSpPr>
            <p:nvPr/>
          </p:nvSpPr>
          <p:spPr bwMode="auto">
            <a:xfrm rot="20240055" flipV="1">
              <a:off x="2632" y="1602"/>
              <a:ext cx="192" cy="331"/>
            </a:xfrm>
            <a:custGeom>
              <a:avLst/>
              <a:gdLst>
                <a:gd name="T0" fmla="*/ 101 w 364"/>
                <a:gd name="T1" fmla="*/ 765 h 907"/>
                <a:gd name="T2" fmla="*/ 35 w 364"/>
                <a:gd name="T3" fmla="*/ 816 h 907"/>
                <a:gd name="T4" fmla="*/ 15 w 364"/>
                <a:gd name="T5" fmla="*/ 832 h 907"/>
                <a:gd name="T6" fmla="*/ 0 w 364"/>
                <a:gd name="T7" fmla="*/ 867 h 907"/>
                <a:gd name="T8" fmla="*/ 20 w 364"/>
                <a:gd name="T9" fmla="*/ 902 h 907"/>
                <a:gd name="T10" fmla="*/ 40 w 364"/>
                <a:gd name="T11" fmla="*/ 907 h 907"/>
                <a:gd name="T12" fmla="*/ 101 w 364"/>
                <a:gd name="T13" fmla="*/ 887 h 907"/>
                <a:gd name="T14" fmla="*/ 192 w 364"/>
                <a:gd name="T15" fmla="*/ 816 h 907"/>
                <a:gd name="T16" fmla="*/ 273 w 364"/>
                <a:gd name="T17" fmla="*/ 730 h 907"/>
                <a:gd name="T18" fmla="*/ 359 w 364"/>
                <a:gd name="T19" fmla="*/ 633 h 907"/>
                <a:gd name="T20" fmla="*/ 364 w 364"/>
                <a:gd name="T21" fmla="*/ 593 h 907"/>
                <a:gd name="T22" fmla="*/ 364 w 364"/>
                <a:gd name="T23" fmla="*/ 482 h 907"/>
                <a:gd name="T24" fmla="*/ 339 w 364"/>
                <a:gd name="T25" fmla="*/ 310 h 907"/>
                <a:gd name="T26" fmla="*/ 354 w 364"/>
                <a:gd name="T27" fmla="*/ 209 h 907"/>
                <a:gd name="T28" fmla="*/ 364 w 364"/>
                <a:gd name="T29" fmla="*/ 168 h 907"/>
                <a:gd name="T30" fmla="*/ 349 w 364"/>
                <a:gd name="T31" fmla="*/ 147 h 907"/>
                <a:gd name="T32" fmla="*/ 313 w 364"/>
                <a:gd name="T33" fmla="*/ 127 h 907"/>
                <a:gd name="T34" fmla="*/ 288 w 364"/>
                <a:gd name="T35" fmla="*/ 112 h 907"/>
                <a:gd name="T36" fmla="*/ 303 w 364"/>
                <a:gd name="T37" fmla="*/ 21 h 907"/>
                <a:gd name="T38" fmla="*/ 293 w 364"/>
                <a:gd name="T39" fmla="*/ 0 h 907"/>
                <a:gd name="T40" fmla="*/ 273 w 364"/>
                <a:gd name="T41" fmla="*/ 6 h 907"/>
                <a:gd name="T42" fmla="*/ 263 w 364"/>
                <a:gd name="T43" fmla="*/ 122 h 907"/>
                <a:gd name="T44" fmla="*/ 253 w 364"/>
                <a:gd name="T45" fmla="*/ 152 h 907"/>
                <a:gd name="T46" fmla="*/ 248 w 364"/>
                <a:gd name="T47" fmla="*/ 173 h 907"/>
                <a:gd name="T48" fmla="*/ 207 w 364"/>
                <a:gd name="T49" fmla="*/ 157 h 907"/>
                <a:gd name="T50" fmla="*/ 177 w 364"/>
                <a:gd name="T51" fmla="*/ 157 h 907"/>
                <a:gd name="T52" fmla="*/ 177 w 364"/>
                <a:gd name="T53" fmla="*/ 178 h 907"/>
                <a:gd name="T54" fmla="*/ 197 w 364"/>
                <a:gd name="T55" fmla="*/ 194 h 907"/>
                <a:gd name="T56" fmla="*/ 233 w 364"/>
                <a:gd name="T57" fmla="*/ 194 h 907"/>
                <a:gd name="T58" fmla="*/ 258 w 364"/>
                <a:gd name="T59" fmla="*/ 214 h 907"/>
                <a:gd name="T60" fmla="*/ 278 w 364"/>
                <a:gd name="T61" fmla="*/ 249 h 907"/>
                <a:gd name="T62" fmla="*/ 298 w 364"/>
                <a:gd name="T63" fmla="*/ 305 h 907"/>
                <a:gd name="T64" fmla="*/ 313 w 364"/>
                <a:gd name="T65" fmla="*/ 416 h 907"/>
                <a:gd name="T66" fmla="*/ 313 w 364"/>
                <a:gd name="T67" fmla="*/ 517 h 907"/>
                <a:gd name="T68" fmla="*/ 303 w 364"/>
                <a:gd name="T69" fmla="*/ 598 h 907"/>
                <a:gd name="T70" fmla="*/ 283 w 364"/>
                <a:gd name="T71" fmla="*/ 633 h 907"/>
                <a:gd name="T72" fmla="*/ 212 w 364"/>
                <a:gd name="T73" fmla="*/ 684 h 907"/>
                <a:gd name="T74" fmla="*/ 136 w 364"/>
                <a:gd name="T75" fmla="*/ 730 h 907"/>
                <a:gd name="T76" fmla="*/ 101 w 364"/>
                <a:gd name="T77" fmla="*/ 76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907">
                  <a:moveTo>
                    <a:pt x="101" y="765"/>
                  </a:moveTo>
                  <a:lnTo>
                    <a:pt x="35" y="816"/>
                  </a:lnTo>
                  <a:lnTo>
                    <a:pt x="15" y="832"/>
                  </a:lnTo>
                  <a:lnTo>
                    <a:pt x="0" y="867"/>
                  </a:lnTo>
                  <a:lnTo>
                    <a:pt x="20" y="902"/>
                  </a:lnTo>
                  <a:lnTo>
                    <a:pt x="40" y="907"/>
                  </a:lnTo>
                  <a:lnTo>
                    <a:pt x="101" y="887"/>
                  </a:lnTo>
                  <a:lnTo>
                    <a:pt x="192" y="816"/>
                  </a:lnTo>
                  <a:lnTo>
                    <a:pt x="273" y="730"/>
                  </a:lnTo>
                  <a:lnTo>
                    <a:pt x="359" y="633"/>
                  </a:lnTo>
                  <a:lnTo>
                    <a:pt x="364" y="593"/>
                  </a:lnTo>
                  <a:lnTo>
                    <a:pt x="364" y="482"/>
                  </a:lnTo>
                  <a:lnTo>
                    <a:pt x="339" y="310"/>
                  </a:lnTo>
                  <a:lnTo>
                    <a:pt x="354" y="209"/>
                  </a:lnTo>
                  <a:lnTo>
                    <a:pt x="364" y="168"/>
                  </a:lnTo>
                  <a:lnTo>
                    <a:pt x="349" y="147"/>
                  </a:lnTo>
                  <a:lnTo>
                    <a:pt x="313" y="127"/>
                  </a:lnTo>
                  <a:lnTo>
                    <a:pt x="288" y="112"/>
                  </a:lnTo>
                  <a:lnTo>
                    <a:pt x="303" y="21"/>
                  </a:lnTo>
                  <a:lnTo>
                    <a:pt x="293" y="0"/>
                  </a:lnTo>
                  <a:lnTo>
                    <a:pt x="273" y="6"/>
                  </a:lnTo>
                  <a:lnTo>
                    <a:pt x="263" y="122"/>
                  </a:lnTo>
                  <a:lnTo>
                    <a:pt x="253" y="152"/>
                  </a:lnTo>
                  <a:lnTo>
                    <a:pt x="248" y="173"/>
                  </a:lnTo>
                  <a:lnTo>
                    <a:pt x="207" y="157"/>
                  </a:lnTo>
                  <a:lnTo>
                    <a:pt x="177" y="157"/>
                  </a:lnTo>
                  <a:lnTo>
                    <a:pt x="177" y="178"/>
                  </a:lnTo>
                  <a:lnTo>
                    <a:pt x="197" y="194"/>
                  </a:lnTo>
                  <a:lnTo>
                    <a:pt x="233" y="194"/>
                  </a:lnTo>
                  <a:lnTo>
                    <a:pt x="258" y="214"/>
                  </a:lnTo>
                  <a:lnTo>
                    <a:pt x="278" y="249"/>
                  </a:lnTo>
                  <a:lnTo>
                    <a:pt x="298" y="305"/>
                  </a:lnTo>
                  <a:lnTo>
                    <a:pt x="313" y="416"/>
                  </a:lnTo>
                  <a:lnTo>
                    <a:pt x="313" y="517"/>
                  </a:lnTo>
                  <a:lnTo>
                    <a:pt x="303" y="598"/>
                  </a:lnTo>
                  <a:lnTo>
                    <a:pt x="283" y="633"/>
                  </a:lnTo>
                  <a:lnTo>
                    <a:pt x="212" y="684"/>
                  </a:lnTo>
                  <a:lnTo>
                    <a:pt x="136" y="730"/>
                  </a:lnTo>
                  <a:lnTo>
                    <a:pt x="101" y="765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1" name="Freeform 113"/>
            <p:cNvSpPr>
              <a:spLocks/>
            </p:cNvSpPr>
            <p:nvPr/>
          </p:nvSpPr>
          <p:spPr bwMode="auto">
            <a:xfrm flipH="1">
              <a:off x="2431" y="1611"/>
              <a:ext cx="163" cy="246"/>
            </a:xfrm>
            <a:custGeom>
              <a:avLst/>
              <a:gdLst>
                <a:gd name="T0" fmla="*/ 269 w 309"/>
                <a:gd name="T1" fmla="*/ 212 h 673"/>
                <a:gd name="T2" fmla="*/ 238 w 309"/>
                <a:gd name="T3" fmla="*/ 86 h 673"/>
                <a:gd name="T4" fmla="*/ 203 w 309"/>
                <a:gd name="T5" fmla="*/ 25 h 673"/>
                <a:gd name="T6" fmla="*/ 126 w 309"/>
                <a:gd name="T7" fmla="*/ 0 h 673"/>
                <a:gd name="T8" fmla="*/ 50 w 309"/>
                <a:gd name="T9" fmla="*/ 10 h 673"/>
                <a:gd name="T10" fmla="*/ 15 w 309"/>
                <a:gd name="T11" fmla="*/ 76 h 673"/>
                <a:gd name="T12" fmla="*/ 20 w 309"/>
                <a:gd name="T13" fmla="*/ 157 h 673"/>
                <a:gd name="T14" fmla="*/ 40 w 309"/>
                <a:gd name="T15" fmla="*/ 288 h 673"/>
                <a:gd name="T16" fmla="*/ 40 w 309"/>
                <a:gd name="T17" fmla="*/ 404 h 673"/>
                <a:gd name="T18" fmla="*/ 15 w 309"/>
                <a:gd name="T19" fmla="*/ 505 h 673"/>
                <a:gd name="T20" fmla="*/ 0 w 309"/>
                <a:gd name="T21" fmla="*/ 561 h 673"/>
                <a:gd name="T22" fmla="*/ 10 w 309"/>
                <a:gd name="T23" fmla="*/ 612 h 673"/>
                <a:gd name="T24" fmla="*/ 45 w 309"/>
                <a:gd name="T25" fmla="*/ 638 h 673"/>
                <a:gd name="T26" fmla="*/ 91 w 309"/>
                <a:gd name="T27" fmla="*/ 663 h 673"/>
                <a:gd name="T28" fmla="*/ 136 w 309"/>
                <a:gd name="T29" fmla="*/ 673 h 673"/>
                <a:gd name="T30" fmla="*/ 193 w 309"/>
                <a:gd name="T31" fmla="*/ 673 h 673"/>
                <a:gd name="T32" fmla="*/ 259 w 309"/>
                <a:gd name="T33" fmla="*/ 622 h 673"/>
                <a:gd name="T34" fmla="*/ 309 w 309"/>
                <a:gd name="T35" fmla="*/ 515 h 673"/>
                <a:gd name="T36" fmla="*/ 304 w 309"/>
                <a:gd name="T37" fmla="*/ 419 h 673"/>
                <a:gd name="T38" fmla="*/ 274 w 309"/>
                <a:gd name="T39" fmla="*/ 308 h 673"/>
                <a:gd name="T40" fmla="*/ 269 w 309"/>
                <a:gd name="T41" fmla="*/ 21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2" name="Freeform 114"/>
            <p:cNvSpPr>
              <a:spLocks/>
            </p:cNvSpPr>
            <p:nvPr/>
          </p:nvSpPr>
          <p:spPr bwMode="auto">
            <a:xfrm rot="20416830" flipH="1">
              <a:off x="2589" y="1818"/>
              <a:ext cx="146" cy="350"/>
            </a:xfrm>
            <a:custGeom>
              <a:avLst/>
              <a:gdLst>
                <a:gd name="T0" fmla="*/ 223 w 235"/>
                <a:gd name="T1" fmla="*/ 15 h 973"/>
                <a:gd name="T2" fmla="*/ 163 w 235"/>
                <a:gd name="T3" fmla="*/ 0 h 973"/>
                <a:gd name="T4" fmla="*/ 127 w 235"/>
                <a:gd name="T5" fmla="*/ 15 h 973"/>
                <a:gd name="T6" fmla="*/ 112 w 235"/>
                <a:gd name="T7" fmla="*/ 66 h 973"/>
                <a:gd name="T8" fmla="*/ 127 w 235"/>
                <a:gd name="T9" fmla="*/ 344 h 973"/>
                <a:gd name="T10" fmla="*/ 127 w 235"/>
                <a:gd name="T11" fmla="*/ 410 h 973"/>
                <a:gd name="T12" fmla="*/ 107 w 235"/>
                <a:gd name="T13" fmla="*/ 532 h 973"/>
                <a:gd name="T14" fmla="*/ 102 w 235"/>
                <a:gd name="T15" fmla="*/ 674 h 973"/>
                <a:gd name="T16" fmla="*/ 112 w 235"/>
                <a:gd name="T17" fmla="*/ 745 h 973"/>
                <a:gd name="T18" fmla="*/ 102 w 235"/>
                <a:gd name="T19" fmla="*/ 785 h 973"/>
                <a:gd name="T20" fmla="*/ 31 w 235"/>
                <a:gd name="T21" fmla="*/ 846 h 973"/>
                <a:gd name="T22" fmla="*/ 0 w 235"/>
                <a:gd name="T23" fmla="*/ 922 h 973"/>
                <a:gd name="T24" fmla="*/ 6 w 235"/>
                <a:gd name="T25" fmla="*/ 947 h 973"/>
                <a:gd name="T26" fmla="*/ 61 w 235"/>
                <a:gd name="T27" fmla="*/ 973 h 973"/>
                <a:gd name="T28" fmla="*/ 76 w 235"/>
                <a:gd name="T29" fmla="*/ 962 h 973"/>
                <a:gd name="T30" fmla="*/ 82 w 235"/>
                <a:gd name="T31" fmla="*/ 917 h 973"/>
                <a:gd name="T32" fmla="*/ 97 w 235"/>
                <a:gd name="T33" fmla="*/ 851 h 973"/>
                <a:gd name="T34" fmla="*/ 122 w 235"/>
                <a:gd name="T35" fmla="*/ 821 h 973"/>
                <a:gd name="T36" fmla="*/ 152 w 235"/>
                <a:gd name="T37" fmla="*/ 801 h 973"/>
                <a:gd name="T38" fmla="*/ 178 w 235"/>
                <a:gd name="T39" fmla="*/ 775 h 973"/>
                <a:gd name="T40" fmla="*/ 183 w 235"/>
                <a:gd name="T41" fmla="*/ 755 h 973"/>
                <a:gd name="T42" fmla="*/ 168 w 235"/>
                <a:gd name="T43" fmla="*/ 730 h 973"/>
                <a:gd name="T44" fmla="*/ 152 w 235"/>
                <a:gd name="T45" fmla="*/ 715 h 973"/>
                <a:gd name="T46" fmla="*/ 142 w 235"/>
                <a:gd name="T47" fmla="*/ 653 h 973"/>
                <a:gd name="T48" fmla="*/ 152 w 235"/>
                <a:gd name="T49" fmla="*/ 526 h 973"/>
                <a:gd name="T50" fmla="*/ 188 w 235"/>
                <a:gd name="T51" fmla="*/ 380 h 973"/>
                <a:gd name="T52" fmla="*/ 223 w 235"/>
                <a:gd name="T53" fmla="*/ 263 h 973"/>
                <a:gd name="T54" fmla="*/ 235 w 235"/>
                <a:gd name="T55" fmla="*/ 122 h 973"/>
                <a:gd name="T56" fmla="*/ 223 w 235"/>
                <a:gd name="T57" fmla="*/ 1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3" name="Freeform 115"/>
            <p:cNvSpPr>
              <a:spLocks/>
            </p:cNvSpPr>
            <p:nvPr/>
          </p:nvSpPr>
          <p:spPr bwMode="auto">
            <a:xfrm rot="1121704" flipH="1">
              <a:off x="2262" y="1795"/>
              <a:ext cx="173" cy="382"/>
            </a:xfrm>
            <a:custGeom>
              <a:avLst/>
              <a:gdLst>
                <a:gd name="T0" fmla="*/ 126 w 384"/>
                <a:gd name="T1" fmla="*/ 122 h 821"/>
                <a:gd name="T2" fmla="*/ 116 w 384"/>
                <a:gd name="T3" fmla="*/ 40 h 821"/>
                <a:gd name="T4" fmla="*/ 71 w 384"/>
                <a:gd name="T5" fmla="*/ 0 h 821"/>
                <a:gd name="T6" fmla="*/ 5 w 384"/>
                <a:gd name="T7" fmla="*/ 5 h 821"/>
                <a:gd name="T8" fmla="*/ 0 w 384"/>
                <a:gd name="T9" fmla="*/ 40 h 821"/>
                <a:gd name="T10" fmla="*/ 5 w 384"/>
                <a:gd name="T11" fmla="*/ 117 h 821"/>
                <a:gd name="T12" fmla="*/ 40 w 384"/>
                <a:gd name="T13" fmla="*/ 233 h 821"/>
                <a:gd name="T14" fmla="*/ 66 w 384"/>
                <a:gd name="T15" fmla="*/ 319 h 821"/>
                <a:gd name="T16" fmla="*/ 96 w 384"/>
                <a:gd name="T17" fmla="*/ 435 h 821"/>
                <a:gd name="T18" fmla="*/ 106 w 384"/>
                <a:gd name="T19" fmla="*/ 536 h 821"/>
                <a:gd name="T20" fmla="*/ 106 w 384"/>
                <a:gd name="T21" fmla="*/ 617 h 821"/>
                <a:gd name="T22" fmla="*/ 91 w 384"/>
                <a:gd name="T23" fmla="*/ 679 h 821"/>
                <a:gd name="T24" fmla="*/ 76 w 384"/>
                <a:gd name="T25" fmla="*/ 699 h 821"/>
                <a:gd name="T26" fmla="*/ 76 w 384"/>
                <a:gd name="T27" fmla="*/ 719 h 821"/>
                <a:gd name="T28" fmla="*/ 96 w 384"/>
                <a:gd name="T29" fmla="*/ 750 h 821"/>
                <a:gd name="T30" fmla="*/ 131 w 384"/>
                <a:gd name="T31" fmla="*/ 760 h 821"/>
                <a:gd name="T32" fmla="*/ 187 w 384"/>
                <a:gd name="T33" fmla="*/ 760 h 821"/>
                <a:gd name="T34" fmla="*/ 288 w 384"/>
                <a:gd name="T35" fmla="*/ 785 h 821"/>
                <a:gd name="T36" fmla="*/ 318 w 384"/>
                <a:gd name="T37" fmla="*/ 821 h 821"/>
                <a:gd name="T38" fmla="*/ 364 w 384"/>
                <a:gd name="T39" fmla="*/ 800 h 821"/>
                <a:gd name="T40" fmla="*/ 384 w 384"/>
                <a:gd name="T41" fmla="*/ 750 h 821"/>
                <a:gd name="T42" fmla="*/ 364 w 384"/>
                <a:gd name="T43" fmla="*/ 730 h 821"/>
                <a:gd name="T44" fmla="*/ 278 w 384"/>
                <a:gd name="T45" fmla="*/ 719 h 821"/>
                <a:gd name="T46" fmla="*/ 182 w 384"/>
                <a:gd name="T47" fmla="*/ 719 h 821"/>
                <a:gd name="T48" fmla="*/ 141 w 384"/>
                <a:gd name="T49" fmla="*/ 714 h 821"/>
                <a:gd name="T50" fmla="*/ 131 w 384"/>
                <a:gd name="T51" fmla="*/ 684 h 821"/>
                <a:gd name="T52" fmla="*/ 141 w 384"/>
                <a:gd name="T53" fmla="*/ 627 h 821"/>
                <a:gd name="T54" fmla="*/ 147 w 384"/>
                <a:gd name="T55" fmla="*/ 531 h 821"/>
                <a:gd name="T56" fmla="*/ 136 w 384"/>
                <a:gd name="T57" fmla="*/ 425 h 821"/>
                <a:gd name="T58" fmla="*/ 121 w 384"/>
                <a:gd name="T59" fmla="*/ 284 h 821"/>
                <a:gd name="T60" fmla="*/ 126 w 384"/>
                <a:gd name="T61" fmla="*/ 162 h 821"/>
                <a:gd name="T62" fmla="*/ 126 w 384"/>
                <a:gd name="T63" fmla="*/ 1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004" name="Line 116"/>
            <p:cNvSpPr>
              <a:spLocks noChangeShapeType="1"/>
            </p:cNvSpPr>
            <p:nvPr/>
          </p:nvSpPr>
          <p:spPr bwMode="auto">
            <a:xfrm>
              <a:off x="1944" y="1399"/>
              <a:ext cx="0" cy="1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05" name="Line 117"/>
            <p:cNvSpPr>
              <a:spLocks noChangeShapeType="1"/>
            </p:cNvSpPr>
            <p:nvPr/>
          </p:nvSpPr>
          <p:spPr bwMode="auto">
            <a:xfrm>
              <a:off x="2014" y="1769"/>
              <a:ext cx="0" cy="2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06" name="Line 118"/>
            <p:cNvSpPr>
              <a:spLocks noChangeShapeType="1"/>
            </p:cNvSpPr>
            <p:nvPr/>
          </p:nvSpPr>
          <p:spPr bwMode="auto">
            <a:xfrm flipV="1">
              <a:off x="3007" y="1385"/>
              <a:ext cx="0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07" name="Line 119"/>
            <p:cNvSpPr>
              <a:spLocks noChangeShapeType="1"/>
            </p:cNvSpPr>
            <p:nvPr/>
          </p:nvSpPr>
          <p:spPr bwMode="auto">
            <a:xfrm flipV="1">
              <a:off x="3304" y="1385"/>
              <a:ext cx="0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08" name="Line 120"/>
            <p:cNvSpPr>
              <a:spLocks noChangeShapeType="1"/>
            </p:cNvSpPr>
            <p:nvPr/>
          </p:nvSpPr>
          <p:spPr bwMode="auto">
            <a:xfrm flipH="1">
              <a:off x="2303" y="1276"/>
              <a:ext cx="25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09" name="Line 121"/>
            <p:cNvSpPr>
              <a:spLocks noChangeShapeType="1"/>
            </p:cNvSpPr>
            <p:nvPr/>
          </p:nvSpPr>
          <p:spPr bwMode="auto">
            <a:xfrm flipH="1">
              <a:off x="2296" y="1073"/>
              <a:ext cx="25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010" name="Group 122"/>
            <p:cNvGrpSpPr>
              <a:grpSpLocks/>
            </p:cNvGrpSpPr>
            <p:nvPr/>
          </p:nvGrpSpPr>
          <p:grpSpPr bwMode="auto">
            <a:xfrm rot="254957">
              <a:off x="2741" y="2175"/>
              <a:ext cx="383" cy="107"/>
              <a:chOff x="2256" y="3558"/>
              <a:chExt cx="294" cy="89"/>
            </a:xfrm>
          </p:grpSpPr>
          <p:sp>
            <p:nvSpPr>
              <p:cNvPr id="166011" name="Freeform 123"/>
              <p:cNvSpPr>
                <a:spLocks/>
              </p:cNvSpPr>
              <p:nvPr/>
            </p:nvSpPr>
            <p:spPr bwMode="auto">
              <a:xfrm>
                <a:off x="2256" y="3582"/>
                <a:ext cx="228" cy="65"/>
              </a:xfrm>
              <a:custGeom>
                <a:avLst/>
                <a:gdLst>
                  <a:gd name="T0" fmla="*/ 0 w 228"/>
                  <a:gd name="T1" fmla="*/ 0 h 65"/>
                  <a:gd name="T2" fmla="*/ 120 w 228"/>
                  <a:gd name="T3" fmla="*/ 60 h 65"/>
                  <a:gd name="T4" fmla="*/ 228 w 228"/>
                  <a:gd name="T5" fmla="*/ 3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65">
                    <a:moveTo>
                      <a:pt x="0" y="0"/>
                    </a:moveTo>
                    <a:cubicBezTo>
                      <a:pt x="41" y="27"/>
                      <a:pt x="82" y="55"/>
                      <a:pt x="120" y="60"/>
                    </a:cubicBezTo>
                    <a:cubicBezTo>
                      <a:pt x="158" y="65"/>
                      <a:pt x="193" y="47"/>
                      <a:pt x="228" y="3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12" name="Line 124"/>
              <p:cNvSpPr>
                <a:spLocks noChangeShapeType="1"/>
              </p:cNvSpPr>
              <p:nvPr/>
            </p:nvSpPr>
            <p:spPr bwMode="auto">
              <a:xfrm flipV="1">
                <a:off x="2448" y="3558"/>
                <a:ext cx="102" cy="7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013" name="Group 125"/>
            <p:cNvGrpSpPr>
              <a:grpSpLocks/>
            </p:cNvGrpSpPr>
            <p:nvPr/>
          </p:nvGrpSpPr>
          <p:grpSpPr bwMode="auto">
            <a:xfrm>
              <a:off x="2358" y="2218"/>
              <a:ext cx="977" cy="227"/>
              <a:chOff x="1944" y="3582"/>
              <a:chExt cx="750" cy="188"/>
            </a:xfrm>
          </p:grpSpPr>
          <p:sp>
            <p:nvSpPr>
              <p:cNvPr id="166014" name="Freeform 126"/>
              <p:cNvSpPr>
                <a:spLocks/>
              </p:cNvSpPr>
              <p:nvPr/>
            </p:nvSpPr>
            <p:spPr bwMode="auto">
              <a:xfrm>
                <a:off x="1944" y="3582"/>
                <a:ext cx="684" cy="188"/>
              </a:xfrm>
              <a:custGeom>
                <a:avLst/>
                <a:gdLst>
                  <a:gd name="T0" fmla="*/ 0 w 684"/>
                  <a:gd name="T1" fmla="*/ 0 h 188"/>
                  <a:gd name="T2" fmla="*/ 396 w 684"/>
                  <a:gd name="T3" fmla="*/ 180 h 188"/>
                  <a:gd name="T4" fmla="*/ 684 w 684"/>
                  <a:gd name="T5" fmla="*/ 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4" h="188">
                    <a:moveTo>
                      <a:pt x="0" y="0"/>
                    </a:moveTo>
                    <a:cubicBezTo>
                      <a:pt x="141" y="86"/>
                      <a:pt x="282" y="172"/>
                      <a:pt x="396" y="180"/>
                    </a:cubicBezTo>
                    <a:cubicBezTo>
                      <a:pt x="510" y="188"/>
                      <a:pt x="597" y="118"/>
                      <a:pt x="684" y="4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15" name="Line 127"/>
              <p:cNvSpPr>
                <a:spLocks noChangeShapeType="1"/>
              </p:cNvSpPr>
              <p:nvPr/>
            </p:nvSpPr>
            <p:spPr bwMode="auto">
              <a:xfrm flipV="1">
                <a:off x="2598" y="3588"/>
                <a:ext cx="96" cy="6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016" name="Text Box 128"/>
            <p:cNvSpPr txBox="1">
              <a:spLocks noChangeArrowheads="1"/>
            </p:cNvSpPr>
            <p:nvPr/>
          </p:nvSpPr>
          <p:spPr bwMode="auto">
            <a:xfrm>
              <a:off x="1985" y="167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b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166017" name="Text Box 129"/>
            <p:cNvSpPr txBox="1">
              <a:spLocks noChangeArrowheads="1"/>
            </p:cNvSpPr>
            <p:nvPr/>
          </p:nvSpPr>
          <p:spPr bwMode="auto">
            <a:xfrm>
              <a:off x="1946" y="1301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e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grpSp>
          <p:nvGrpSpPr>
            <p:cNvPr id="166018" name="Group 130"/>
            <p:cNvGrpSpPr>
              <a:grpSpLocks/>
            </p:cNvGrpSpPr>
            <p:nvPr/>
          </p:nvGrpSpPr>
          <p:grpSpPr bwMode="auto">
            <a:xfrm>
              <a:off x="1152" y="1362"/>
              <a:ext cx="384" cy="327"/>
              <a:chOff x="624" y="1536"/>
              <a:chExt cx="288" cy="327"/>
            </a:xfrm>
          </p:grpSpPr>
          <p:sp>
            <p:nvSpPr>
              <p:cNvPr id="166019" name="Line 131"/>
              <p:cNvSpPr>
                <a:spLocks noChangeShapeType="1"/>
              </p:cNvSpPr>
              <p:nvPr/>
            </p:nvSpPr>
            <p:spPr bwMode="auto">
              <a:xfrm rot="-5400000" flipH="1" flipV="1">
                <a:off x="766" y="1394"/>
                <a:ext cx="0" cy="28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20" name="Rectangle 132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I</a:t>
                </a:r>
                <a:r>
                  <a:rPr lang="en-US" altLang="zh-CN" sz="2800" b="1" baseline="-25000">
                    <a:solidFill>
                      <a:srgbClr val="FF3300"/>
                    </a:solidFill>
                  </a:rPr>
                  <a:t>0</a:t>
                </a:r>
                <a:endParaRPr lang="en-US" altLang="zh-CN" sz="28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166021" name="Line 133"/>
            <p:cNvSpPr>
              <a:spLocks noChangeShapeType="1"/>
            </p:cNvSpPr>
            <p:nvPr/>
          </p:nvSpPr>
          <p:spPr bwMode="auto">
            <a:xfrm rot="-5400000" flipH="1" flipV="1">
              <a:off x="1390" y="1552"/>
              <a:ext cx="0" cy="2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022" name="Text Box 134" descr="40%"/>
          <p:cNvSpPr txBox="1">
            <a:spLocks noChangeArrowheads="1"/>
          </p:cNvSpPr>
          <p:nvPr/>
        </p:nvSpPr>
        <p:spPr bwMode="auto">
          <a:xfrm>
            <a:off x="6705600" y="3678238"/>
            <a:ext cx="2057400" cy="2265362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  </a:t>
            </a:r>
            <a:r>
              <a:rPr lang="zh-CN" altLang="en-US" sz="2800" b="1">
                <a:solidFill>
                  <a:srgbClr val="FF3300"/>
                </a:solidFill>
              </a:rPr>
              <a:t>利用接地装置的分流作用来减少通过人体的电流。</a:t>
            </a:r>
          </a:p>
        </p:txBody>
      </p:sp>
      <p:sp>
        <p:nvSpPr>
          <p:cNvPr id="166023" name="Text Box 135"/>
          <p:cNvSpPr txBox="1">
            <a:spLocks noChangeArrowheads="1"/>
          </p:cNvSpPr>
          <p:nvPr/>
        </p:nvSpPr>
        <p:spPr bwMode="auto">
          <a:xfrm>
            <a:off x="381000" y="304800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保护接地：</a:t>
            </a:r>
            <a:r>
              <a:rPr lang="zh-CN" altLang="en-US" sz="2800" b="1">
                <a:solidFill>
                  <a:srgbClr val="000000"/>
                </a:solidFill>
              </a:rPr>
              <a:t>将电气设备的金属外壳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正常情况下是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不带电的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接地。 </a:t>
            </a:r>
            <a:r>
              <a:rPr lang="zh-CN" altLang="en-US" sz="2800" b="1">
                <a:solidFill>
                  <a:srgbClr val="003399"/>
                </a:solidFill>
                <a:sym typeface="Symbol" pitchFamily="18" charset="2"/>
              </a:rPr>
              <a:t> 用于中性点不接地的低压系统 </a:t>
            </a:r>
          </a:p>
        </p:txBody>
      </p:sp>
    </p:spTree>
    <p:extLst>
      <p:ext uri="{BB962C8B-B14F-4D97-AF65-F5344CB8AC3E}">
        <p14:creationId xmlns:p14="http://schemas.microsoft.com/office/powerpoint/2010/main" val="2356428616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autoUpdateAnimBg="0"/>
      <p:bldP spid="165893" grpId="0" autoUpdateAnimBg="0"/>
      <p:bldP spid="166022" grpId="0" animBg="1" autoUpdateAnimBg="0"/>
      <p:bldP spid="1660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2717603"/>
            <a:ext cx="70210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10.2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电力系统的额定电压和额定频率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13452" y="3527102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10.3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电力系统的接线方式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13452" y="4365104"/>
            <a:ext cx="678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10.4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安全用电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3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1909763"/>
            <a:ext cx="640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10.1</a:t>
            </a:r>
            <a:r>
              <a:rPr kumimoji="1"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电力系统的基本概念</a:t>
            </a:r>
            <a:endParaRPr kumimoji="1"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DFF53-B6AD-4245-A806-B405FF830A5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7DC5-F4C0-4B66-819E-FF569F414E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0" y="836712"/>
            <a:ext cx="9144000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章工业供电与用电安全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382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保护接零（用于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380V / 220V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三相四线制系统）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31825" y="1143000"/>
            <a:ext cx="3940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将电气设备的外壳可靠地接到零线上。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609600" y="2092325"/>
            <a:ext cx="38862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    </a:t>
            </a:r>
            <a:r>
              <a:rPr lang="zh-CN" altLang="en-US" sz="2800" b="1">
                <a:solidFill>
                  <a:schemeClr val="tx2"/>
                </a:solidFill>
              </a:rPr>
              <a:t>当电气设备绝缘损坏造成一相碰壳，该相电源短路，其短路电流使保护设备动作，将故障设备从电源切除，防止人身触电。</a:t>
            </a:r>
          </a:p>
        </p:txBody>
      </p:sp>
      <p:grpSp>
        <p:nvGrpSpPr>
          <p:cNvPr id="167941" name="Group 5"/>
          <p:cNvGrpSpPr>
            <a:grpSpLocks/>
          </p:cNvGrpSpPr>
          <p:nvPr/>
        </p:nvGrpSpPr>
        <p:grpSpPr bwMode="auto">
          <a:xfrm>
            <a:off x="5673725" y="2217738"/>
            <a:ext cx="1565275" cy="1550987"/>
            <a:chOff x="3584" y="1323"/>
            <a:chExt cx="986" cy="881"/>
          </a:xfrm>
        </p:grpSpPr>
        <p:grpSp>
          <p:nvGrpSpPr>
            <p:cNvPr id="167942" name="Group 6"/>
            <p:cNvGrpSpPr>
              <a:grpSpLocks/>
            </p:cNvGrpSpPr>
            <p:nvPr/>
          </p:nvGrpSpPr>
          <p:grpSpPr bwMode="auto">
            <a:xfrm rot="-617752">
              <a:off x="4309" y="1916"/>
              <a:ext cx="261" cy="288"/>
              <a:chOff x="1428" y="2934"/>
              <a:chExt cx="192" cy="204"/>
            </a:xfrm>
          </p:grpSpPr>
          <p:sp>
            <p:nvSpPr>
              <p:cNvPr id="167943" name="Line 7"/>
              <p:cNvSpPr>
                <a:spLocks noChangeShapeType="1"/>
              </p:cNvSpPr>
              <p:nvPr/>
            </p:nvSpPr>
            <p:spPr bwMode="auto">
              <a:xfrm flipH="1">
                <a:off x="1482" y="2934"/>
                <a:ext cx="138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 flipV="1">
                <a:off x="1476" y="3006"/>
                <a:ext cx="132" cy="3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5" name="Line 9"/>
              <p:cNvSpPr>
                <a:spLocks noChangeShapeType="1"/>
              </p:cNvSpPr>
              <p:nvPr/>
            </p:nvSpPr>
            <p:spPr bwMode="auto">
              <a:xfrm flipH="1">
                <a:off x="1428" y="3006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 flipV="1">
              <a:off x="3907" y="1908"/>
              <a:ext cx="0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H="1">
              <a:off x="3584" y="1323"/>
              <a:ext cx="20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4770438" y="1146175"/>
            <a:ext cx="3535362" cy="3711575"/>
            <a:chOff x="3005" y="651"/>
            <a:chExt cx="2419" cy="2180"/>
          </a:xfrm>
        </p:grpSpPr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380" y="1997"/>
              <a:ext cx="75" cy="119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 rot="5400000" flipV="1">
              <a:off x="4568" y="561"/>
              <a:ext cx="0" cy="7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3462" y="797"/>
              <a:ext cx="0" cy="3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52" name="Freeform 16"/>
            <p:cNvSpPr>
              <a:spLocks/>
            </p:cNvSpPr>
            <p:nvPr/>
          </p:nvSpPr>
          <p:spPr bwMode="auto">
            <a:xfrm rot="-5400000">
              <a:off x="3849" y="864"/>
              <a:ext cx="60" cy="121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Freeform 17"/>
            <p:cNvSpPr>
              <a:spLocks/>
            </p:cNvSpPr>
            <p:nvPr/>
          </p:nvSpPr>
          <p:spPr bwMode="auto">
            <a:xfrm rot="-5400000">
              <a:off x="3970" y="864"/>
              <a:ext cx="60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Freeform 18"/>
            <p:cNvSpPr>
              <a:spLocks/>
            </p:cNvSpPr>
            <p:nvPr/>
          </p:nvSpPr>
          <p:spPr bwMode="auto">
            <a:xfrm rot="-5400000">
              <a:off x="4092" y="864"/>
              <a:ext cx="60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 rot="-5400000">
              <a:off x="3593" y="835"/>
              <a:ext cx="0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6" name="Freeform 20"/>
            <p:cNvSpPr>
              <a:spLocks/>
            </p:cNvSpPr>
            <p:nvPr/>
          </p:nvSpPr>
          <p:spPr bwMode="auto">
            <a:xfrm rot="-5400000">
              <a:off x="3733" y="864"/>
              <a:ext cx="60" cy="121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7" name="Freeform 21"/>
            <p:cNvSpPr>
              <a:spLocks/>
            </p:cNvSpPr>
            <p:nvPr/>
          </p:nvSpPr>
          <p:spPr bwMode="auto">
            <a:xfrm rot="-5400000">
              <a:off x="3836" y="718"/>
              <a:ext cx="59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8" name="Freeform 22"/>
            <p:cNvSpPr>
              <a:spLocks/>
            </p:cNvSpPr>
            <p:nvPr/>
          </p:nvSpPr>
          <p:spPr bwMode="auto">
            <a:xfrm rot="-5400000">
              <a:off x="3958" y="718"/>
              <a:ext cx="59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9" name="Freeform 23"/>
            <p:cNvSpPr>
              <a:spLocks/>
            </p:cNvSpPr>
            <p:nvPr/>
          </p:nvSpPr>
          <p:spPr bwMode="auto">
            <a:xfrm rot="-5400000">
              <a:off x="4080" y="718"/>
              <a:ext cx="59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0" name="Line 24"/>
            <p:cNvSpPr>
              <a:spLocks noChangeShapeType="1"/>
            </p:cNvSpPr>
            <p:nvPr/>
          </p:nvSpPr>
          <p:spPr bwMode="auto">
            <a:xfrm rot="-5400000">
              <a:off x="3581" y="688"/>
              <a:ext cx="0" cy="2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1" name="Freeform 25"/>
            <p:cNvSpPr>
              <a:spLocks/>
            </p:cNvSpPr>
            <p:nvPr/>
          </p:nvSpPr>
          <p:spPr bwMode="auto">
            <a:xfrm rot="-5400000">
              <a:off x="3721" y="718"/>
              <a:ext cx="59" cy="121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2" name="Freeform 26"/>
            <p:cNvSpPr>
              <a:spLocks/>
            </p:cNvSpPr>
            <p:nvPr/>
          </p:nvSpPr>
          <p:spPr bwMode="auto">
            <a:xfrm rot="-5400000">
              <a:off x="3849" y="1000"/>
              <a:ext cx="59" cy="121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3" name="Freeform 27"/>
            <p:cNvSpPr>
              <a:spLocks/>
            </p:cNvSpPr>
            <p:nvPr/>
          </p:nvSpPr>
          <p:spPr bwMode="auto">
            <a:xfrm rot="-5400000">
              <a:off x="3970" y="1000"/>
              <a:ext cx="59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4" name="Freeform 28"/>
            <p:cNvSpPr>
              <a:spLocks/>
            </p:cNvSpPr>
            <p:nvPr/>
          </p:nvSpPr>
          <p:spPr bwMode="auto">
            <a:xfrm rot="-5400000">
              <a:off x="4092" y="1000"/>
              <a:ext cx="59" cy="122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5" name="Line 29"/>
            <p:cNvSpPr>
              <a:spLocks noChangeShapeType="1"/>
            </p:cNvSpPr>
            <p:nvPr/>
          </p:nvSpPr>
          <p:spPr bwMode="auto">
            <a:xfrm rot="-5400000">
              <a:off x="4565" y="699"/>
              <a:ext cx="5" cy="7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rot="-5400000">
              <a:off x="3593" y="970"/>
              <a:ext cx="0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7" name="Freeform 31"/>
            <p:cNvSpPr>
              <a:spLocks/>
            </p:cNvSpPr>
            <p:nvPr/>
          </p:nvSpPr>
          <p:spPr bwMode="auto">
            <a:xfrm rot="-5400000">
              <a:off x="3733" y="1000"/>
              <a:ext cx="59" cy="121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8" name="Line 32"/>
            <p:cNvSpPr>
              <a:spLocks noChangeShapeType="1"/>
            </p:cNvSpPr>
            <p:nvPr/>
          </p:nvSpPr>
          <p:spPr bwMode="auto">
            <a:xfrm flipV="1">
              <a:off x="3005" y="2441"/>
              <a:ext cx="24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69" name="Line 33"/>
            <p:cNvSpPr>
              <a:spLocks noChangeShapeType="1"/>
            </p:cNvSpPr>
            <p:nvPr/>
          </p:nvSpPr>
          <p:spPr bwMode="auto">
            <a:xfrm flipH="1">
              <a:off x="3931" y="2452"/>
              <a:ext cx="68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0" name="Line 34"/>
            <p:cNvSpPr>
              <a:spLocks noChangeShapeType="1"/>
            </p:cNvSpPr>
            <p:nvPr/>
          </p:nvSpPr>
          <p:spPr bwMode="auto">
            <a:xfrm flipH="1">
              <a:off x="3736" y="2452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1" name="Line 35"/>
            <p:cNvSpPr>
              <a:spLocks noChangeShapeType="1"/>
            </p:cNvSpPr>
            <p:nvPr/>
          </p:nvSpPr>
          <p:spPr bwMode="auto">
            <a:xfrm flipH="1">
              <a:off x="3365" y="2447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2" name="Line 36"/>
            <p:cNvSpPr>
              <a:spLocks noChangeShapeType="1"/>
            </p:cNvSpPr>
            <p:nvPr/>
          </p:nvSpPr>
          <p:spPr bwMode="auto">
            <a:xfrm flipH="1">
              <a:off x="4145" y="2441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3" name="Line 37"/>
            <p:cNvSpPr>
              <a:spLocks noChangeShapeType="1"/>
            </p:cNvSpPr>
            <p:nvPr/>
          </p:nvSpPr>
          <p:spPr bwMode="auto">
            <a:xfrm flipH="1">
              <a:off x="3188" y="2452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4" name="Line 38"/>
            <p:cNvSpPr>
              <a:spLocks noChangeShapeType="1"/>
            </p:cNvSpPr>
            <p:nvPr/>
          </p:nvSpPr>
          <p:spPr bwMode="auto">
            <a:xfrm flipH="1">
              <a:off x="3535" y="2452"/>
              <a:ext cx="74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 flipH="1">
              <a:off x="3035" y="2452"/>
              <a:ext cx="74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76" name="Line 40"/>
            <p:cNvSpPr>
              <a:spLocks noChangeShapeType="1"/>
            </p:cNvSpPr>
            <p:nvPr/>
          </p:nvSpPr>
          <p:spPr bwMode="auto">
            <a:xfrm rot="-5400000">
              <a:off x="4565" y="415"/>
              <a:ext cx="0" cy="7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77" name="Text Box 41"/>
            <p:cNvSpPr txBox="1">
              <a:spLocks noChangeArrowheads="1"/>
            </p:cNvSpPr>
            <p:nvPr/>
          </p:nvSpPr>
          <p:spPr bwMode="auto">
            <a:xfrm>
              <a:off x="4985" y="961"/>
              <a:ext cx="22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67978" name="Text Box 42"/>
            <p:cNvSpPr txBox="1">
              <a:spLocks noChangeArrowheads="1"/>
            </p:cNvSpPr>
            <p:nvPr/>
          </p:nvSpPr>
          <p:spPr bwMode="auto">
            <a:xfrm>
              <a:off x="4979" y="651"/>
              <a:ext cx="19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7979" name="Text Box 43"/>
            <p:cNvSpPr txBox="1">
              <a:spLocks noChangeArrowheads="1"/>
            </p:cNvSpPr>
            <p:nvPr/>
          </p:nvSpPr>
          <p:spPr bwMode="auto">
            <a:xfrm>
              <a:off x="4979" y="807"/>
              <a:ext cx="21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7980" name="Oval 44"/>
            <p:cNvSpPr>
              <a:spLocks noChangeArrowheads="1"/>
            </p:cNvSpPr>
            <p:nvPr/>
          </p:nvSpPr>
          <p:spPr bwMode="auto">
            <a:xfrm>
              <a:off x="4949" y="1068"/>
              <a:ext cx="47" cy="4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81" name="Oval 45"/>
            <p:cNvSpPr>
              <a:spLocks noChangeArrowheads="1"/>
            </p:cNvSpPr>
            <p:nvPr/>
          </p:nvSpPr>
          <p:spPr bwMode="auto">
            <a:xfrm>
              <a:off x="4949" y="927"/>
              <a:ext cx="47" cy="4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82" name="Oval 46"/>
            <p:cNvSpPr>
              <a:spLocks noChangeArrowheads="1"/>
            </p:cNvSpPr>
            <p:nvPr/>
          </p:nvSpPr>
          <p:spPr bwMode="auto">
            <a:xfrm>
              <a:off x="4949" y="797"/>
              <a:ext cx="47" cy="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83" name="Freeform 47"/>
            <p:cNvSpPr>
              <a:spLocks/>
            </p:cNvSpPr>
            <p:nvPr/>
          </p:nvSpPr>
          <p:spPr bwMode="auto">
            <a:xfrm>
              <a:off x="4380" y="2106"/>
              <a:ext cx="75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84" name="Freeform 48"/>
            <p:cNvSpPr>
              <a:spLocks/>
            </p:cNvSpPr>
            <p:nvPr/>
          </p:nvSpPr>
          <p:spPr bwMode="auto">
            <a:xfrm>
              <a:off x="4534" y="2106"/>
              <a:ext cx="73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85" name="Freeform 49"/>
            <p:cNvSpPr>
              <a:spLocks/>
            </p:cNvSpPr>
            <p:nvPr/>
          </p:nvSpPr>
          <p:spPr bwMode="auto">
            <a:xfrm>
              <a:off x="4534" y="1997"/>
              <a:ext cx="73" cy="119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86" name="Freeform 50"/>
            <p:cNvSpPr>
              <a:spLocks/>
            </p:cNvSpPr>
            <p:nvPr/>
          </p:nvSpPr>
          <p:spPr bwMode="auto">
            <a:xfrm>
              <a:off x="4676" y="2103"/>
              <a:ext cx="74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87" name="Freeform 51"/>
            <p:cNvSpPr>
              <a:spLocks/>
            </p:cNvSpPr>
            <p:nvPr/>
          </p:nvSpPr>
          <p:spPr bwMode="auto">
            <a:xfrm>
              <a:off x="4676" y="1989"/>
              <a:ext cx="74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88" name="Line 52"/>
            <p:cNvSpPr>
              <a:spLocks noChangeShapeType="1"/>
            </p:cNvSpPr>
            <p:nvPr/>
          </p:nvSpPr>
          <p:spPr bwMode="auto">
            <a:xfrm flipV="1">
              <a:off x="4386" y="2225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989" name="Group 53"/>
            <p:cNvGrpSpPr>
              <a:grpSpLocks/>
            </p:cNvGrpSpPr>
            <p:nvPr/>
          </p:nvGrpSpPr>
          <p:grpSpPr bwMode="auto">
            <a:xfrm>
              <a:off x="4236" y="1892"/>
              <a:ext cx="658" cy="548"/>
              <a:chOff x="1602" y="3090"/>
              <a:chExt cx="414" cy="432"/>
            </a:xfrm>
          </p:grpSpPr>
          <p:sp>
            <p:nvSpPr>
              <p:cNvPr id="167990" name="Oval 54"/>
              <p:cNvSpPr>
                <a:spLocks noChangeArrowheads="1"/>
              </p:cNvSpPr>
              <p:nvPr/>
            </p:nvSpPr>
            <p:spPr bwMode="auto">
              <a:xfrm>
                <a:off x="1620" y="3090"/>
                <a:ext cx="366" cy="3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1" name="Line 55"/>
              <p:cNvSpPr>
                <a:spLocks noChangeShapeType="1"/>
              </p:cNvSpPr>
              <p:nvPr/>
            </p:nvSpPr>
            <p:spPr bwMode="auto">
              <a:xfrm flipH="1">
                <a:off x="1638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2" name="Line 56"/>
              <p:cNvSpPr>
                <a:spLocks noChangeShapeType="1"/>
              </p:cNvSpPr>
              <p:nvPr/>
            </p:nvSpPr>
            <p:spPr bwMode="auto">
              <a:xfrm>
                <a:off x="1926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3" name="Line 57"/>
              <p:cNvSpPr>
                <a:spLocks noChangeShapeType="1"/>
              </p:cNvSpPr>
              <p:nvPr/>
            </p:nvSpPr>
            <p:spPr bwMode="auto">
              <a:xfrm>
                <a:off x="1602" y="3462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4" name="Line 58"/>
              <p:cNvSpPr>
                <a:spLocks noChangeShapeType="1"/>
              </p:cNvSpPr>
              <p:nvPr/>
            </p:nvSpPr>
            <p:spPr bwMode="auto">
              <a:xfrm>
                <a:off x="1602" y="345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5" name="Line 59"/>
              <p:cNvSpPr>
                <a:spLocks noChangeShapeType="1"/>
              </p:cNvSpPr>
              <p:nvPr/>
            </p:nvSpPr>
            <p:spPr bwMode="auto">
              <a:xfrm>
                <a:off x="2004" y="3462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96" name="Line 60"/>
              <p:cNvSpPr>
                <a:spLocks noChangeShapeType="1"/>
              </p:cNvSpPr>
              <p:nvPr/>
            </p:nvSpPr>
            <p:spPr bwMode="auto">
              <a:xfrm>
                <a:off x="1602" y="351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97" name="Line 61"/>
            <p:cNvSpPr>
              <a:spLocks noChangeShapeType="1"/>
            </p:cNvSpPr>
            <p:nvPr/>
          </p:nvSpPr>
          <p:spPr bwMode="auto">
            <a:xfrm flipH="1" flipV="1">
              <a:off x="3315" y="947"/>
              <a:ext cx="0" cy="16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8" name="Rectangle 62"/>
            <p:cNvSpPr>
              <a:spLocks noChangeArrowheads="1"/>
            </p:cNvSpPr>
            <p:nvPr/>
          </p:nvSpPr>
          <p:spPr bwMode="auto">
            <a:xfrm>
              <a:off x="3291" y="2592"/>
              <a:ext cx="49" cy="1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9" name="Line 63"/>
            <p:cNvSpPr>
              <a:spLocks noChangeShapeType="1"/>
            </p:cNvSpPr>
            <p:nvPr/>
          </p:nvSpPr>
          <p:spPr bwMode="auto">
            <a:xfrm>
              <a:off x="3289" y="2709"/>
              <a:ext cx="23" cy="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00" name="Line 64"/>
            <p:cNvSpPr>
              <a:spLocks noChangeShapeType="1"/>
            </p:cNvSpPr>
            <p:nvPr/>
          </p:nvSpPr>
          <p:spPr bwMode="auto">
            <a:xfrm flipH="1">
              <a:off x="3315" y="2709"/>
              <a:ext cx="25" cy="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01" name="Oval 65"/>
            <p:cNvSpPr>
              <a:spLocks noChangeArrowheads="1"/>
            </p:cNvSpPr>
            <p:nvPr/>
          </p:nvSpPr>
          <p:spPr bwMode="auto">
            <a:xfrm>
              <a:off x="4339" y="2274"/>
              <a:ext cx="48" cy="4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02" name="Line 66"/>
            <p:cNvSpPr>
              <a:spLocks noChangeShapeType="1"/>
            </p:cNvSpPr>
            <p:nvPr/>
          </p:nvSpPr>
          <p:spPr bwMode="auto">
            <a:xfrm flipV="1">
              <a:off x="3992" y="1271"/>
              <a:ext cx="0" cy="10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03" name="Line 67"/>
            <p:cNvSpPr>
              <a:spLocks noChangeShapeType="1"/>
            </p:cNvSpPr>
            <p:nvPr/>
          </p:nvSpPr>
          <p:spPr bwMode="auto">
            <a:xfrm flipH="1">
              <a:off x="3310" y="947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04" name="Line 68"/>
            <p:cNvSpPr>
              <a:spLocks noChangeShapeType="1"/>
            </p:cNvSpPr>
            <p:nvPr/>
          </p:nvSpPr>
          <p:spPr bwMode="auto">
            <a:xfrm flipH="1">
              <a:off x="4315" y="2441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 flipH="1">
              <a:off x="4486" y="2447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 flipH="1">
              <a:off x="4674" y="2441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07" name="Line 71"/>
            <p:cNvSpPr>
              <a:spLocks noChangeShapeType="1"/>
            </p:cNvSpPr>
            <p:nvPr/>
          </p:nvSpPr>
          <p:spPr bwMode="auto">
            <a:xfrm flipH="1">
              <a:off x="4858" y="2447"/>
              <a:ext cx="72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08" name="Line 72"/>
            <p:cNvSpPr>
              <a:spLocks noChangeShapeType="1"/>
            </p:cNvSpPr>
            <p:nvPr/>
          </p:nvSpPr>
          <p:spPr bwMode="auto">
            <a:xfrm flipH="1">
              <a:off x="5046" y="2447"/>
              <a:ext cx="73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09" name="Line 73"/>
            <p:cNvSpPr>
              <a:spLocks noChangeShapeType="1"/>
            </p:cNvSpPr>
            <p:nvPr/>
          </p:nvSpPr>
          <p:spPr bwMode="auto">
            <a:xfrm flipH="1">
              <a:off x="5254" y="2441"/>
              <a:ext cx="72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10" name="Line 74"/>
            <p:cNvSpPr>
              <a:spLocks noChangeShapeType="1"/>
            </p:cNvSpPr>
            <p:nvPr/>
          </p:nvSpPr>
          <p:spPr bwMode="auto">
            <a:xfrm>
              <a:off x="3310" y="1265"/>
              <a:ext cx="1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1" name="Oval 75"/>
            <p:cNvSpPr>
              <a:spLocks noChangeArrowheads="1"/>
            </p:cNvSpPr>
            <p:nvPr/>
          </p:nvSpPr>
          <p:spPr bwMode="auto">
            <a:xfrm>
              <a:off x="4955" y="1245"/>
              <a:ext cx="47" cy="4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12" name="Oval 76"/>
            <p:cNvSpPr>
              <a:spLocks noChangeArrowheads="1"/>
            </p:cNvSpPr>
            <p:nvPr/>
          </p:nvSpPr>
          <p:spPr bwMode="auto">
            <a:xfrm>
              <a:off x="3431" y="926"/>
              <a:ext cx="56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3" name="Oval 77"/>
            <p:cNvSpPr>
              <a:spLocks noChangeArrowheads="1"/>
            </p:cNvSpPr>
            <p:nvPr/>
          </p:nvSpPr>
          <p:spPr bwMode="auto">
            <a:xfrm>
              <a:off x="3967" y="1244"/>
              <a:ext cx="56" cy="4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4" name="Text Box 78"/>
            <p:cNvSpPr txBox="1">
              <a:spLocks noChangeArrowheads="1"/>
            </p:cNvSpPr>
            <p:nvPr/>
          </p:nvSpPr>
          <p:spPr bwMode="auto">
            <a:xfrm>
              <a:off x="3318" y="2516"/>
              <a:ext cx="47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o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015" name="Text Box 79"/>
            <p:cNvSpPr txBox="1">
              <a:spLocks noChangeArrowheads="1"/>
            </p:cNvSpPr>
            <p:nvPr/>
          </p:nvSpPr>
          <p:spPr bwMode="auto">
            <a:xfrm>
              <a:off x="4998" y="1120"/>
              <a:ext cx="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68016" name="Rectangle 80"/>
            <p:cNvSpPr>
              <a:spLocks noChangeArrowheads="1"/>
            </p:cNvSpPr>
            <p:nvPr/>
          </p:nvSpPr>
          <p:spPr bwMode="auto">
            <a:xfrm>
              <a:off x="4660" y="1344"/>
              <a:ext cx="73" cy="16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017" name="Line 81"/>
            <p:cNvSpPr>
              <a:spLocks noChangeShapeType="1"/>
            </p:cNvSpPr>
            <p:nvPr/>
          </p:nvSpPr>
          <p:spPr bwMode="auto">
            <a:xfrm>
              <a:off x="4694" y="1498"/>
              <a:ext cx="0" cy="4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8" name="Line 82"/>
            <p:cNvSpPr>
              <a:spLocks noChangeShapeType="1"/>
            </p:cNvSpPr>
            <p:nvPr/>
          </p:nvSpPr>
          <p:spPr bwMode="auto">
            <a:xfrm flipV="1">
              <a:off x="4694" y="827"/>
              <a:ext cx="0" cy="7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9" name="Oval 83"/>
            <p:cNvSpPr>
              <a:spLocks noChangeArrowheads="1"/>
            </p:cNvSpPr>
            <p:nvPr/>
          </p:nvSpPr>
          <p:spPr bwMode="auto">
            <a:xfrm>
              <a:off x="4664" y="797"/>
              <a:ext cx="36" cy="3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20" name="Rectangle 84"/>
            <p:cNvSpPr>
              <a:spLocks noChangeArrowheads="1"/>
            </p:cNvSpPr>
            <p:nvPr/>
          </p:nvSpPr>
          <p:spPr bwMode="auto">
            <a:xfrm>
              <a:off x="4503" y="1349"/>
              <a:ext cx="75" cy="16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021" name="Line 85"/>
            <p:cNvSpPr>
              <a:spLocks noChangeShapeType="1"/>
            </p:cNvSpPr>
            <p:nvPr/>
          </p:nvSpPr>
          <p:spPr bwMode="auto">
            <a:xfrm>
              <a:off x="4541" y="1510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22" name="Line 86"/>
            <p:cNvSpPr>
              <a:spLocks noChangeShapeType="1"/>
            </p:cNvSpPr>
            <p:nvPr/>
          </p:nvSpPr>
          <p:spPr bwMode="auto">
            <a:xfrm flipV="1">
              <a:off x="4541" y="963"/>
              <a:ext cx="0" cy="6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23" name="Oval 87"/>
            <p:cNvSpPr>
              <a:spLocks noChangeArrowheads="1"/>
            </p:cNvSpPr>
            <p:nvPr/>
          </p:nvSpPr>
          <p:spPr bwMode="auto">
            <a:xfrm>
              <a:off x="4522" y="933"/>
              <a:ext cx="48" cy="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24" name="Line 88"/>
            <p:cNvSpPr>
              <a:spLocks noChangeShapeType="1"/>
            </p:cNvSpPr>
            <p:nvPr/>
          </p:nvSpPr>
          <p:spPr bwMode="auto">
            <a:xfrm flipH="1" flipV="1">
              <a:off x="4382" y="1111"/>
              <a:ext cx="5" cy="4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25" name="Rectangle 89"/>
            <p:cNvSpPr>
              <a:spLocks noChangeArrowheads="1"/>
            </p:cNvSpPr>
            <p:nvPr/>
          </p:nvSpPr>
          <p:spPr bwMode="auto">
            <a:xfrm>
              <a:off x="4339" y="1349"/>
              <a:ext cx="85" cy="16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026" name="Line 90"/>
            <p:cNvSpPr>
              <a:spLocks noChangeShapeType="1"/>
            </p:cNvSpPr>
            <p:nvPr/>
          </p:nvSpPr>
          <p:spPr bwMode="auto">
            <a:xfrm flipH="1">
              <a:off x="4382" y="1510"/>
              <a:ext cx="0" cy="5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27" name="Oval 91"/>
            <p:cNvSpPr>
              <a:spLocks noChangeArrowheads="1"/>
            </p:cNvSpPr>
            <p:nvPr/>
          </p:nvSpPr>
          <p:spPr bwMode="auto">
            <a:xfrm>
              <a:off x="4362" y="1073"/>
              <a:ext cx="41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028" name="Text Box 92"/>
            <p:cNvSpPr txBox="1">
              <a:spLocks noChangeArrowheads="1"/>
            </p:cNvSpPr>
            <p:nvPr/>
          </p:nvSpPr>
          <p:spPr bwMode="auto">
            <a:xfrm>
              <a:off x="4123" y="2526"/>
              <a:ext cx="4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8029" name="Line 93"/>
            <p:cNvSpPr>
              <a:spLocks noChangeShapeType="1"/>
            </p:cNvSpPr>
            <p:nvPr/>
          </p:nvSpPr>
          <p:spPr bwMode="auto">
            <a:xfrm>
              <a:off x="4003" y="2297"/>
              <a:ext cx="3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030" name="Rectangle 94"/>
          <p:cNvSpPr>
            <a:spLocks noChangeArrowheads="1"/>
          </p:cNvSpPr>
          <p:nvPr/>
        </p:nvSpPr>
        <p:spPr bwMode="auto">
          <a:xfrm>
            <a:off x="7086600" y="2168525"/>
            <a:ext cx="304800" cy="457200"/>
          </a:xfrm>
          <a:prstGeom prst="rect">
            <a:avLst/>
          </a:prstGeom>
          <a:solidFill>
            <a:srgbClr val="F6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31" name="Rectangle 95"/>
          <p:cNvSpPr>
            <a:spLocks noChangeArrowheads="1"/>
          </p:cNvSpPr>
          <p:nvPr/>
        </p:nvSpPr>
        <p:spPr bwMode="auto">
          <a:xfrm>
            <a:off x="609600" y="4911725"/>
            <a:ext cx="830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把电源碰壳，变成单相短路，使保护设备能迅速可靠地动作，切断电源。</a:t>
            </a:r>
          </a:p>
        </p:txBody>
      </p:sp>
    </p:spTree>
    <p:extLst>
      <p:ext uri="{BB962C8B-B14F-4D97-AF65-F5344CB8AC3E}">
        <p14:creationId xmlns:p14="http://schemas.microsoft.com/office/powerpoint/2010/main" val="19935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0" grpId="0" autoUpdateAnimBg="0"/>
      <p:bldP spid="168030" grpId="0" animBg="1"/>
      <p:bldP spid="1680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33400" y="1524000"/>
            <a:ext cx="586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保护接地和保护接零同时使用时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01663" y="2101850"/>
            <a:ext cx="427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相绝缘损坏碰壳时，接地电流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23850" y="3625850"/>
            <a:ext cx="4646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式中：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：保护接地电阻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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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：工作接地电阻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4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082675" y="4495800"/>
          <a:ext cx="2974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1193760" imgH="406080" progId="Equation.3">
                  <p:embed/>
                </p:oleObj>
              </mc:Choice>
              <mc:Fallback>
                <p:oleObj name="Equation" r:id="rId4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495800"/>
                        <a:ext cx="29749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88925" y="228600"/>
            <a:ext cx="78311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注：中性点接地系统</a:t>
            </a:r>
          </a:p>
          <a:p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不允许采用保护接地，只能采用保护接零；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不准保护接地和保护接零同时使用。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3400" y="5410200"/>
            <a:ext cx="8294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此电流不足以使大容量的保护装置动作，而使设备外壳长期带电，其对地电压为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110V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V="1">
            <a:off x="5286375" y="4552950"/>
            <a:ext cx="3781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5181600" y="1539875"/>
            <a:ext cx="3886200" cy="3870325"/>
            <a:chOff x="3312" y="1152"/>
            <a:chExt cx="2448" cy="2438"/>
          </a:xfrm>
        </p:grpSpPr>
        <p:sp>
          <p:nvSpPr>
            <p:cNvPr id="169994" name="Line 10"/>
            <p:cNvSpPr>
              <a:spLocks noChangeShapeType="1"/>
            </p:cNvSpPr>
            <p:nvPr/>
          </p:nvSpPr>
          <p:spPr bwMode="auto">
            <a:xfrm rot="5400000" flipV="1">
              <a:off x="4821" y="1102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>
              <a:off x="3732" y="1309"/>
              <a:ext cx="0" cy="3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996" name="Freeform 12"/>
            <p:cNvSpPr>
              <a:spLocks/>
            </p:cNvSpPr>
            <p:nvPr/>
          </p:nvSpPr>
          <p:spPr bwMode="auto">
            <a:xfrm rot="-5400000">
              <a:off x="4108" y="139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997" name="Freeform 13"/>
            <p:cNvSpPr>
              <a:spLocks/>
            </p:cNvSpPr>
            <p:nvPr/>
          </p:nvSpPr>
          <p:spPr bwMode="auto">
            <a:xfrm rot="-5400000">
              <a:off x="4228" y="139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998" name="Freeform 14"/>
            <p:cNvSpPr>
              <a:spLocks/>
            </p:cNvSpPr>
            <p:nvPr/>
          </p:nvSpPr>
          <p:spPr bwMode="auto">
            <a:xfrm rot="-5400000">
              <a:off x="4348" y="139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 rot="-5400000">
              <a:off x="3861" y="1372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0" name="Freeform 16"/>
            <p:cNvSpPr>
              <a:spLocks/>
            </p:cNvSpPr>
            <p:nvPr/>
          </p:nvSpPr>
          <p:spPr bwMode="auto">
            <a:xfrm rot="-5400000">
              <a:off x="3994" y="139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1" name="Freeform 17"/>
            <p:cNvSpPr>
              <a:spLocks/>
            </p:cNvSpPr>
            <p:nvPr/>
          </p:nvSpPr>
          <p:spPr bwMode="auto">
            <a:xfrm rot="-5400000">
              <a:off x="4096" y="122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2" name="Freeform 18"/>
            <p:cNvSpPr>
              <a:spLocks/>
            </p:cNvSpPr>
            <p:nvPr/>
          </p:nvSpPr>
          <p:spPr bwMode="auto">
            <a:xfrm rot="-5400000">
              <a:off x="4216" y="122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3" name="Freeform 19"/>
            <p:cNvSpPr>
              <a:spLocks/>
            </p:cNvSpPr>
            <p:nvPr/>
          </p:nvSpPr>
          <p:spPr bwMode="auto">
            <a:xfrm rot="-5400000">
              <a:off x="4336" y="122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 rot="-5400000">
              <a:off x="3849" y="1204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5" name="Freeform 21"/>
            <p:cNvSpPr>
              <a:spLocks/>
            </p:cNvSpPr>
            <p:nvPr/>
          </p:nvSpPr>
          <p:spPr bwMode="auto">
            <a:xfrm rot="-5400000">
              <a:off x="3982" y="122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6" name="Freeform 22"/>
            <p:cNvSpPr>
              <a:spLocks/>
            </p:cNvSpPr>
            <p:nvPr/>
          </p:nvSpPr>
          <p:spPr bwMode="auto">
            <a:xfrm rot="-5400000">
              <a:off x="4108" y="1553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7" name="Freeform 23"/>
            <p:cNvSpPr>
              <a:spLocks/>
            </p:cNvSpPr>
            <p:nvPr/>
          </p:nvSpPr>
          <p:spPr bwMode="auto">
            <a:xfrm rot="-5400000">
              <a:off x="4228" y="1553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-5400000">
              <a:off x="4348" y="1553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 rot="-5400000">
              <a:off x="4818" y="1261"/>
              <a:ext cx="6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 rot="-5400000">
              <a:off x="3861" y="1528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1" name="Freeform 27"/>
            <p:cNvSpPr>
              <a:spLocks/>
            </p:cNvSpPr>
            <p:nvPr/>
          </p:nvSpPr>
          <p:spPr bwMode="auto">
            <a:xfrm rot="-5400000">
              <a:off x="3994" y="1553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 flipH="1">
              <a:off x="4194" y="2899"/>
              <a:ext cx="66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3" name="Line 29"/>
            <p:cNvSpPr>
              <a:spLocks noChangeShapeType="1"/>
            </p:cNvSpPr>
            <p:nvPr/>
          </p:nvSpPr>
          <p:spPr bwMode="auto">
            <a:xfrm flipH="1">
              <a:off x="4002" y="2899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4" name="Line 30"/>
            <p:cNvSpPr>
              <a:spLocks noChangeShapeType="1"/>
            </p:cNvSpPr>
            <p:nvPr/>
          </p:nvSpPr>
          <p:spPr bwMode="auto">
            <a:xfrm flipH="1">
              <a:off x="3636" y="2893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 flipH="1">
              <a:off x="4404" y="2887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6" name="Line 32"/>
            <p:cNvSpPr>
              <a:spLocks noChangeShapeType="1"/>
            </p:cNvSpPr>
            <p:nvPr/>
          </p:nvSpPr>
          <p:spPr bwMode="auto">
            <a:xfrm flipH="1">
              <a:off x="3462" y="2899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3804" y="2899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8" name="Line 34"/>
            <p:cNvSpPr>
              <a:spLocks noChangeShapeType="1"/>
            </p:cNvSpPr>
            <p:nvPr/>
          </p:nvSpPr>
          <p:spPr bwMode="auto">
            <a:xfrm flipH="1">
              <a:off x="3312" y="2899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9" name="Line 35"/>
            <p:cNvSpPr>
              <a:spLocks noChangeShapeType="1"/>
            </p:cNvSpPr>
            <p:nvPr/>
          </p:nvSpPr>
          <p:spPr bwMode="auto">
            <a:xfrm rot="-5400000">
              <a:off x="4818" y="937"/>
              <a:ext cx="0" cy="7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5232" y="1488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70021" name="Text Box 37"/>
            <p:cNvSpPr txBox="1">
              <a:spLocks noChangeArrowheads="1"/>
            </p:cNvSpPr>
            <p:nvPr/>
          </p:nvSpPr>
          <p:spPr bwMode="auto">
            <a:xfrm>
              <a:off x="5226" y="11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70022" name="Text Box 38"/>
            <p:cNvSpPr txBox="1">
              <a:spLocks noChangeArrowheads="1"/>
            </p:cNvSpPr>
            <p:nvPr/>
          </p:nvSpPr>
          <p:spPr bwMode="auto">
            <a:xfrm>
              <a:off x="5226" y="1314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70023" name="Oval 39"/>
            <p:cNvSpPr>
              <a:spLocks noChangeArrowheads="1"/>
            </p:cNvSpPr>
            <p:nvPr/>
          </p:nvSpPr>
          <p:spPr bwMode="auto">
            <a:xfrm>
              <a:off x="5196" y="1621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4" name="Oval 40"/>
            <p:cNvSpPr>
              <a:spLocks noChangeArrowheads="1"/>
            </p:cNvSpPr>
            <p:nvPr/>
          </p:nvSpPr>
          <p:spPr bwMode="auto">
            <a:xfrm>
              <a:off x="5196" y="1459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5" name="Oval 41"/>
            <p:cNvSpPr>
              <a:spLocks noChangeArrowheads="1"/>
            </p:cNvSpPr>
            <p:nvPr/>
          </p:nvSpPr>
          <p:spPr bwMode="auto">
            <a:xfrm>
              <a:off x="5196" y="1309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6" name="Freeform 42"/>
            <p:cNvSpPr>
              <a:spLocks/>
            </p:cNvSpPr>
            <p:nvPr/>
          </p:nvSpPr>
          <p:spPr bwMode="auto">
            <a:xfrm>
              <a:off x="4636" y="2501"/>
              <a:ext cx="74" cy="138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7" name="Freeform 43"/>
            <p:cNvSpPr>
              <a:spLocks/>
            </p:cNvSpPr>
            <p:nvPr/>
          </p:nvSpPr>
          <p:spPr bwMode="auto">
            <a:xfrm>
              <a:off x="4636" y="2376"/>
              <a:ext cx="74" cy="138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8" name="Freeform 44"/>
            <p:cNvSpPr>
              <a:spLocks/>
            </p:cNvSpPr>
            <p:nvPr/>
          </p:nvSpPr>
          <p:spPr bwMode="auto">
            <a:xfrm>
              <a:off x="4787" y="2501"/>
              <a:ext cx="73" cy="138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9" name="Freeform 45"/>
            <p:cNvSpPr>
              <a:spLocks/>
            </p:cNvSpPr>
            <p:nvPr/>
          </p:nvSpPr>
          <p:spPr bwMode="auto">
            <a:xfrm>
              <a:off x="4787" y="2376"/>
              <a:ext cx="73" cy="138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0" name="Freeform 46"/>
            <p:cNvSpPr>
              <a:spLocks/>
            </p:cNvSpPr>
            <p:nvPr/>
          </p:nvSpPr>
          <p:spPr bwMode="auto">
            <a:xfrm>
              <a:off x="4928" y="2498"/>
              <a:ext cx="73" cy="139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1" name="Freeform 47"/>
            <p:cNvSpPr>
              <a:spLocks/>
            </p:cNvSpPr>
            <p:nvPr/>
          </p:nvSpPr>
          <p:spPr bwMode="auto">
            <a:xfrm>
              <a:off x="4928" y="2367"/>
              <a:ext cx="73" cy="138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2" name="Line 48"/>
            <p:cNvSpPr>
              <a:spLocks noChangeShapeType="1"/>
            </p:cNvSpPr>
            <p:nvPr/>
          </p:nvSpPr>
          <p:spPr bwMode="auto">
            <a:xfrm flipV="1">
              <a:off x="4642" y="2638"/>
              <a:ext cx="29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0033" name="Group 49"/>
            <p:cNvGrpSpPr>
              <a:grpSpLocks/>
            </p:cNvGrpSpPr>
            <p:nvPr/>
          </p:nvGrpSpPr>
          <p:grpSpPr bwMode="auto">
            <a:xfrm>
              <a:off x="4494" y="2256"/>
              <a:ext cx="648" cy="630"/>
              <a:chOff x="1602" y="3090"/>
              <a:chExt cx="414" cy="432"/>
            </a:xfrm>
          </p:grpSpPr>
          <p:sp>
            <p:nvSpPr>
              <p:cNvPr id="170034" name="Oval 50"/>
              <p:cNvSpPr>
                <a:spLocks noChangeArrowheads="1"/>
              </p:cNvSpPr>
              <p:nvPr/>
            </p:nvSpPr>
            <p:spPr bwMode="auto">
              <a:xfrm>
                <a:off x="1620" y="3090"/>
                <a:ext cx="366" cy="3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35" name="Line 51"/>
              <p:cNvSpPr>
                <a:spLocks noChangeShapeType="1"/>
              </p:cNvSpPr>
              <p:nvPr/>
            </p:nvSpPr>
            <p:spPr bwMode="auto">
              <a:xfrm flipH="1">
                <a:off x="1638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36" name="Line 52"/>
              <p:cNvSpPr>
                <a:spLocks noChangeShapeType="1"/>
              </p:cNvSpPr>
              <p:nvPr/>
            </p:nvSpPr>
            <p:spPr bwMode="auto">
              <a:xfrm>
                <a:off x="1926" y="3408"/>
                <a:ext cx="60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37" name="Line 53"/>
              <p:cNvSpPr>
                <a:spLocks noChangeShapeType="1"/>
              </p:cNvSpPr>
              <p:nvPr/>
            </p:nvSpPr>
            <p:spPr bwMode="auto">
              <a:xfrm>
                <a:off x="1602" y="3462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38" name="Line 54"/>
              <p:cNvSpPr>
                <a:spLocks noChangeShapeType="1"/>
              </p:cNvSpPr>
              <p:nvPr/>
            </p:nvSpPr>
            <p:spPr bwMode="auto">
              <a:xfrm>
                <a:off x="1602" y="345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39" name="Line 55"/>
              <p:cNvSpPr>
                <a:spLocks noChangeShapeType="1"/>
              </p:cNvSpPr>
              <p:nvPr/>
            </p:nvSpPr>
            <p:spPr bwMode="auto">
              <a:xfrm>
                <a:off x="2004" y="3462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40" name="Line 56"/>
              <p:cNvSpPr>
                <a:spLocks noChangeShapeType="1"/>
              </p:cNvSpPr>
              <p:nvPr/>
            </p:nvSpPr>
            <p:spPr bwMode="auto">
              <a:xfrm>
                <a:off x="1602" y="351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0041" name="Group 57"/>
            <p:cNvGrpSpPr>
              <a:grpSpLocks/>
            </p:cNvGrpSpPr>
            <p:nvPr/>
          </p:nvGrpSpPr>
          <p:grpSpPr bwMode="auto">
            <a:xfrm rot="-617752">
              <a:off x="4507" y="2308"/>
              <a:ext cx="340" cy="332"/>
              <a:chOff x="1428" y="2934"/>
              <a:chExt cx="192" cy="204"/>
            </a:xfrm>
          </p:grpSpPr>
          <p:sp>
            <p:nvSpPr>
              <p:cNvPr id="170042" name="Line 58"/>
              <p:cNvSpPr>
                <a:spLocks noChangeShapeType="1"/>
              </p:cNvSpPr>
              <p:nvPr/>
            </p:nvSpPr>
            <p:spPr bwMode="auto">
              <a:xfrm flipH="1">
                <a:off x="1482" y="2934"/>
                <a:ext cx="138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43" name="Line 59"/>
              <p:cNvSpPr>
                <a:spLocks noChangeShapeType="1"/>
              </p:cNvSpPr>
              <p:nvPr/>
            </p:nvSpPr>
            <p:spPr bwMode="auto">
              <a:xfrm flipV="1">
                <a:off x="1476" y="3006"/>
                <a:ext cx="132" cy="3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44" name="Line 60"/>
              <p:cNvSpPr>
                <a:spLocks noChangeShapeType="1"/>
              </p:cNvSpPr>
              <p:nvPr/>
            </p:nvSpPr>
            <p:spPr bwMode="auto">
              <a:xfrm flipH="1">
                <a:off x="1428" y="3006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0045" name="Line 61"/>
            <p:cNvSpPr>
              <a:spLocks noChangeShapeType="1"/>
            </p:cNvSpPr>
            <p:nvPr/>
          </p:nvSpPr>
          <p:spPr bwMode="auto">
            <a:xfrm flipH="1" flipV="1">
              <a:off x="3588" y="1476"/>
              <a:ext cx="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6" name="Rectangle 62"/>
            <p:cNvSpPr>
              <a:spLocks noChangeArrowheads="1"/>
            </p:cNvSpPr>
            <p:nvPr/>
          </p:nvSpPr>
          <p:spPr bwMode="auto">
            <a:xfrm>
              <a:off x="3564" y="3060"/>
              <a:ext cx="48" cy="1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7" name="Line 63"/>
            <p:cNvSpPr>
              <a:spLocks noChangeShapeType="1"/>
            </p:cNvSpPr>
            <p:nvPr/>
          </p:nvSpPr>
          <p:spPr bwMode="auto">
            <a:xfrm>
              <a:off x="3562" y="3195"/>
              <a:ext cx="23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8" name="Line 64"/>
            <p:cNvSpPr>
              <a:spLocks noChangeShapeType="1"/>
            </p:cNvSpPr>
            <p:nvPr/>
          </p:nvSpPr>
          <p:spPr bwMode="auto">
            <a:xfrm flipH="1">
              <a:off x="3588" y="3195"/>
              <a:ext cx="24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49" name="Oval 65"/>
            <p:cNvSpPr>
              <a:spLocks noChangeArrowheads="1"/>
            </p:cNvSpPr>
            <p:nvPr/>
          </p:nvSpPr>
          <p:spPr bwMode="auto">
            <a:xfrm flipH="1">
              <a:off x="4980" y="2700"/>
              <a:ext cx="47" cy="4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0" name="Line 66"/>
            <p:cNvSpPr>
              <a:spLocks noChangeShapeType="1"/>
            </p:cNvSpPr>
            <p:nvPr/>
          </p:nvSpPr>
          <p:spPr bwMode="auto">
            <a:xfrm>
              <a:off x="5009" y="2724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1" name="Line 67"/>
            <p:cNvSpPr>
              <a:spLocks noChangeShapeType="1"/>
            </p:cNvSpPr>
            <p:nvPr/>
          </p:nvSpPr>
          <p:spPr bwMode="auto">
            <a:xfrm flipV="1">
              <a:off x="5358" y="2724"/>
              <a:ext cx="0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2" name="Line 68"/>
            <p:cNvSpPr>
              <a:spLocks noChangeShapeType="1"/>
            </p:cNvSpPr>
            <p:nvPr/>
          </p:nvSpPr>
          <p:spPr bwMode="auto">
            <a:xfrm flipH="1">
              <a:off x="3582" y="1482"/>
              <a:ext cx="1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53" name="Line 69"/>
            <p:cNvSpPr>
              <a:spLocks noChangeShapeType="1"/>
            </p:cNvSpPr>
            <p:nvPr/>
          </p:nvSpPr>
          <p:spPr bwMode="auto">
            <a:xfrm flipH="1">
              <a:off x="4572" y="2887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4" name="Line 70"/>
            <p:cNvSpPr>
              <a:spLocks noChangeShapeType="1"/>
            </p:cNvSpPr>
            <p:nvPr/>
          </p:nvSpPr>
          <p:spPr bwMode="auto">
            <a:xfrm flipH="1">
              <a:off x="4740" y="2893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5" name="Line 71"/>
            <p:cNvSpPr>
              <a:spLocks noChangeShapeType="1"/>
            </p:cNvSpPr>
            <p:nvPr/>
          </p:nvSpPr>
          <p:spPr bwMode="auto">
            <a:xfrm flipH="1">
              <a:off x="4926" y="2887"/>
              <a:ext cx="7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6" name="Line 72"/>
            <p:cNvSpPr>
              <a:spLocks noChangeShapeType="1"/>
            </p:cNvSpPr>
            <p:nvPr/>
          </p:nvSpPr>
          <p:spPr bwMode="auto">
            <a:xfrm flipH="1">
              <a:off x="5106" y="2893"/>
              <a:ext cx="72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7" name="Line 73"/>
            <p:cNvSpPr>
              <a:spLocks noChangeShapeType="1"/>
            </p:cNvSpPr>
            <p:nvPr/>
          </p:nvSpPr>
          <p:spPr bwMode="auto">
            <a:xfrm flipH="1">
              <a:off x="5292" y="2893"/>
              <a:ext cx="72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8" name="Line 74"/>
            <p:cNvSpPr>
              <a:spLocks noChangeShapeType="1"/>
            </p:cNvSpPr>
            <p:nvPr/>
          </p:nvSpPr>
          <p:spPr bwMode="auto">
            <a:xfrm flipH="1">
              <a:off x="5496" y="2887"/>
              <a:ext cx="72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59" name="Line 75"/>
            <p:cNvSpPr>
              <a:spLocks noChangeShapeType="1"/>
            </p:cNvSpPr>
            <p:nvPr/>
          </p:nvSpPr>
          <p:spPr bwMode="auto">
            <a:xfrm>
              <a:off x="3582" y="1848"/>
              <a:ext cx="16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0" name="Oval 76"/>
            <p:cNvSpPr>
              <a:spLocks noChangeArrowheads="1"/>
            </p:cNvSpPr>
            <p:nvPr/>
          </p:nvSpPr>
          <p:spPr bwMode="auto">
            <a:xfrm>
              <a:off x="5202" y="1825"/>
              <a:ext cx="47" cy="4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61" name="Oval 77"/>
            <p:cNvSpPr>
              <a:spLocks noChangeArrowheads="1"/>
            </p:cNvSpPr>
            <p:nvPr/>
          </p:nvSpPr>
          <p:spPr bwMode="auto">
            <a:xfrm>
              <a:off x="3702" y="1458"/>
              <a:ext cx="54" cy="4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2" name="Line 78"/>
            <p:cNvSpPr>
              <a:spLocks noChangeShapeType="1"/>
            </p:cNvSpPr>
            <p:nvPr/>
          </p:nvSpPr>
          <p:spPr bwMode="auto">
            <a:xfrm flipV="1">
              <a:off x="3648" y="2454"/>
              <a:ext cx="0" cy="2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3" name="Line 79"/>
            <p:cNvSpPr>
              <a:spLocks noChangeShapeType="1"/>
            </p:cNvSpPr>
            <p:nvPr/>
          </p:nvSpPr>
          <p:spPr bwMode="auto">
            <a:xfrm>
              <a:off x="5178" y="2646"/>
              <a:ext cx="19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4" name="Text Box 80"/>
            <p:cNvSpPr txBox="1">
              <a:spLocks noChangeArrowheads="1"/>
            </p:cNvSpPr>
            <p:nvPr/>
          </p:nvSpPr>
          <p:spPr bwMode="auto">
            <a:xfrm>
              <a:off x="3552" y="2937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30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'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70065" name="Text Box 81"/>
            <p:cNvSpPr txBox="1">
              <a:spLocks noChangeArrowheads="1"/>
            </p:cNvSpPr>
            <p:nvPr/>
          </p:nvSpPr>
          <p:spPr bwMode="auto">
            <a:xfrm>
              <a:off x="5244" y="1674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70066" name="Line 82"/>
            <p:cNvSpPr>
              <a:spLocks noChangeShapeType="1"/>
            </p:cNvSpPr>
            <p:nvPr/>
          </p:nvSpPr>
          <p:spPr bwMode="auto">
            <a:xfrm>
              <a:off x="4932" y="1818"/>
              <a:ext cx="0" cy="5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7" name="Line 83"/>
            <p:cNvSpPr>
              <a:spLocks noChangeShapeType="1"/>
            </p:cNvSpPr>
            <p:nvPr/>
          </p:nvSpPr>
          <p:spPr bwMode="auto">
            <a:xfrm flipV="1">
              <a:off x="4926" y="1344"/>
              <a:ext cx="0" cy="5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68" name="Oval 84"/>
            <p:cNvSpPr>
              <a:spLocks noChangeArrowheads="1"/>
            </p:cNvSpPr>
            <p:nvPr/>
          </p:nvSpPr>
          <p:spPr bwMode="auto">
            <a:xfrm>
              <a:off x="4916" y="1309"/>
              <a:ext cx="3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69" name="Line 85"/>
            <p:cNvSpPr>
              <a:spLocks noChangeShapeType="1"/>
            </p:cNvSpPr>
            <p:nvPr/>
          </p:nvSpPr>
          <p:spPr bwMode="auto">
            <a:xfrm>
              <a:off x="4794" y="1817"/>
              <a:ext cx="0" cy="5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0" name="Line 86"/>
            <p:cNvSpPr>
              <a:spLocks noChangeShapeType="1"/>
            </p:cNvSpPr>
            <p:nvPr/>
          </p:nvSpPr>
          <p:spPr bwMode="auto">
            <a:xfrm flipV="1">
              <a:off x="4794" y="1501"/>
              <a:ext cx="0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1" name="Oval 87"/>
            <p:cNvSpPr>
              <a:spLocks noChangeArrowheads="1"/>
            </p:cNvSpPr>
            <p:nvPr/>
          </p:nvSpPr>
          <p:spPr bwMode="auto">
            <a:xfrm>
              <a:off x="4776" y="1466"/>
              <a:ext cx="47" cy="5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72" name="Line 88"/>
            <p:cNvSpPr>
              <a:spLocks noChangeShapeType="1"/>
            </p:cNvSpPr>
            <p:nvPr/>
          </p:nvSpPr>
          <p:spPr bwMode="auto">
            <a:xfrm flipH="1" flipV="1">
              <a:off x="4638" y="1670"/>
              <a:ext cx="0" cy="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3" name="Line 89"/>
            <p:cNvSpPr>
              <a:spLocks noChangeShapeType="1"/>
            </p:cNvSpPr>
            <p:nvPr/>
          </p:nvSpPr>
          <p:spPr bwMode="auto">
            <a:xfrm flipH="1">
              <a:off x="4638" y="1817"/>
              <a:ext cx="0" cy="5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4" name="Oval 90"/>
            <p:cNvSpPr>
              <a:spLocks noChangeArrowheads="1"/>
            </p:cNvSpPr>
            <p:nvPr/>
          </p:nvSpPr>
          <p:spPr bwMode="auto">
            <a:xfrm>
              <a:off x="4618" y="1628"/>
              <a:ext cx="41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75" name="Text Box 91"/>
            <p:cNvSpPr txBox="1">
              <a:spLocks noChangeArrowheads="1"/>
            </p:cNvSpPr>
            <p:nvPr/>
          </p:nvSpPr>
          <p:spPr bwMode="auto">
            <a:xfrm>
              <a:off x="4452" y="3263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170076" name="Rectangle 92"/>
            <p:cNvSpPr>
              <a:spLocks noChangeArrowheads="1"/>
            </p:cNvSpPr>
            <p:nvPr/>
          </p:nvSpPr>
          <p:spPr bwMode="auto">
            <a:xfrm>
              <a:off x="5340" y="3018"/>
              <a:ext cx="48" cy="1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7" name="Line 93"/>
            <p:cNvSpPr>
              <a:spLocks noChangeShapeType="1"/>
            </p:cNvSpPr>
            <p:nvPr/>
          </p:nvSpPr>
          <p:spPr bwMode="auto">
            <a:xfrm>
              <a:off x="5338" y="3153"/>
              <a:ext cx="23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8" name="Line 94"/>
            <p:cNvSpPr>
              <a:spLocks noChangeShapeType="1"/>
            </p:cNvSpPr>
            <p:nvPr/>
          </p:nvSpPr>
          <p:spPr bwMode="auto">
            <a:xfrm flipH="1">
              <a:off x="5364" y="3153"/>
              <a:ext cx="24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79" name="Text Box 95"/>
            <p:cNvSpPr txBox="1">
              <a:spLocks noChangeArrowheads="1"/>
            </p:cNvSpPr>
            <p:nvPr/>
          </p:nvSpPr>
          <p:spPr bwMode="auto">
            <a:xfrm>
              <a:off x="5366" y="2928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70080" name="Line 96"/>
            <p:cNvSpPr>
              <a:spLocks noChangeShapeType="1"/>
            </p:cNvSpPr>
            <p:nvPr/>
          </p:nvSpPr>
          <p:spPr bwMode="auto">
            <a:xfrm flipH="1" flipV="1">
              <a:off x="3690" y="3294"/>
              <a:ext cx="1578" cy="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81" name="Text Box 97"/>
            <p:cNvSpPr txBox="1">
              <a:spLocks noChangeArrowheads="1"/>
            </p:cNvSpPr>
            <p:nvPr/>
          </p:nvSpPr>
          <p:spPr bwMode="auto">
            <a:xfrm>
              <a:off x="5136" y="2304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grpSp>
          <p:nvGrpSpPr>
            <p:cNvPr id="170082" name="Group 98"/>
            <p:cNvGrpSpPr>
              <a:grpSpLocks/>
            </p:cNvGrpSpPr>
            <p:nvPr/>
          </p:nvGrpSpPr>
          <p:grpSpPr bwMode="auto">
            <a:xfrm>
              <a:off x="3744" y="1833"/>
              <a:ext cx="648" cy="1062"/>
              <a:chOff x="3840" y="2112"/>
              <a:chExt cx="648" cy="1062"/>
            </a:xfrm>
          </p:grpSpPr>
          <p:sp>
            <p:nvSpPr>
              <p:cNvPr id="170083" name="Freeform 99"/>
              <p:cNvSpPr>
                <a:spLocks/>
              </p:cNvSpPr>
              <p:nvPr/>
            </p:nvSpPr>
            <p:spPr bwMode="auto">
              <a:xfrm>
                <a:off x="3982" y="2789"/>
                <a:ext cx="74" cy="13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4" name="Freeform 100"/>
              <p:cNvSpPr>
                <a:spLocks/>
              </p:cNvSpPr>
              <p:nvPr/>
            </p:nvSpPr>
            <p:spPr bwMode="auto">
              <a:xfrm>
                <a:off x="3982" y="2664"/>
                <a:ext cx="74" cy="13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5" name="Freeform 101"/>
              <p:cNvSpPr>
                <a:spLocks/>
              </p:cNvSpPr>
              <p:nvPr/>
            </p:nvSpPr>
            <p:spPr bwMode="auto">
              <a:xfrm>
                <a:off x="4133" y="2789"/>
                <a:ext cx="73" cy="13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6" name="Freeform 102"/>
              <p:cNvSpPr>
                <a:spLocks/>
              </p:cNvSpPr>
              <p:nvPr/>
            </p:nvSpPr>
            <p:spPr bwMode="auto">
              <a:xfrm>
                <a:off x="4133" y="2664"/>
                <a:ext cx="73" cy="13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7" name="Freeform 103"/>
              <p:cNvSpPr>
                <a:spLocks/>
              </p:cNvSpPr>
              <p:nvPr/>
            </p:nvSpPr>
            <p:spPr bwMode="auto">
              <a:xfrm>
                <a:off x="4274" y="2786"/>
                <a:ext cx="73" cy="139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8" name="Freeform 104"/>
              <p:cNvSpPr>
                <a:spLocks/>
              </p:cNvSpPr>
              <p:nvPr/>
            </p:nvSpPr>
            <p:spPr bwMode="auto">
              <a:xfrm>
                <a:off x="4274" y="2655"/>
                <a:ext cx="73" cy="138"/>
              </a:xfrm>
              <a:custGeom>
                <a:avLst/>
                <a:gdLst>
                  <a:gd name="T0" fmla="*/ 0 w 140"/>
                  <a:gd name="T1" fmla="*/ 0 h 198"/>
                  <a:gd name="T2" fmla="*/ 120 w 140"/>
                  <a:gd name="T3" fmla="*/ 60 h 198"/>
                  <a:gd name="T4" fmla="*/ 120 w 140"/>
                  <a:gd name="T5" fmla="*/ 144 h 198"/>
                  <a:gd name="T6" fmla="*/ 0 w 140"/>
                  <a:gd name="T7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89" name="Line 105"/>
              <p:cNvSpPr>
                <a:spLocks noChangeShapeType="1"/>
              </p:cNvSpPr>
              <p:nvPr/>
            </p:nvSpPr>
            <p:spPr bwMode="auto">
              <a:xfrm flipV="1">
                <a:off x="3988" y="2926"/>
                <a:ext cx="2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090" name="Oval 106"/>
              <p:cNvSpPr>
                <a:spLocks noChangeArrowheads="1"/>
              </p:cNvSpPr>
              <p:nvPr/>
            </p:nvSpPr>
            <p:spPr bwMode="auto">
              <a:xfrm flipH="1">
                <a:off x="4326" y="2988"/>
                <a:ext cx="47" cy="47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0091" name="Group 107"/>
              <p:cNvGrpSpPr>
                <a:grpSpLocks/>
              </p:cNvGrpSpPr>
              <p:nvPr/>
            </p:nvGrpSpPr>
            <p:grpSpPr bwMode="auto">
              <a:xfrm>
                <a:off x="3840" y="2544"/>
                <a:ext cx="648" cy="630"/>
                <a:chOff x="1602" y="3090"/>
                <a:chExt cx="414" cy="432"/>
              </a:xfrm>
            </p:grpSpPr>
            <p:sp>
              <p:nvSpPr>
                <p:cNvPr id="170092" name="Oval 108"/>
                <p:cNvSpPr>
                  <a:spLocks noChangeArrowheads="1"/>
                </p:cNvSpPr>
                <p:nvPr/>
              </p:nvSpPr>
              <p:spPr bwMode="auto">
                <a:xfrm>
                  <a:off x="1620" y="3090"/>
                  <a:ext cx="366" cy="354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638" y="3408"/>
                  <a:ext cx="60" cy="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4" name="Line 110"/>
                <p:cNvSpPr>
                  <a:spLocks noChangeShapeType="1"/>
                </p:cNvSpPr>
                <p:nvPr/>
              </p:nvSpPr>
              <p:spPr bwMode="auto">
                <a:xfrm>
                  <a:off x="1926" y="3408"/>
                  <a:ext cx="60" cy="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5" name="Line 111"/>
                <p:cNvSpPr>
                  <a:spLocks noChangeShapeType="1"/>
                </p:cNvSpPr>
                <p:nvPr/>
              </p:nvSpPr>
              <p:spPr bwMode="auto">
                <a:xfrm>
                  <a:off x="1602" y="3462"/>
                  <a:ext cx="41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6" name="Line 112"/>
                <p:cNvSpPr>
                  <a:spLocks noChangeShapeType="1"/>
                </p:cNvSpPr>
                <p:nvPr/>
              </p:nvSpPr>
              <p:spPr bwMode="auto">
                <a:xfrm>
                  <a:off x="1602" y="3456"/>
                  <a:ext cx="0" cy="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7" name="Line 113"/>
                <p:cNvSpPr>
                  <a:spLocks noChangeShapeType="1"/>
                </p:cNvSpPr>
                <p:nvPr/>
              </p:nvSpPr>
              <p:spPr bwMode="auto">
                <a:xfrm>
                  <a:off x="2004" y="3462"/>
                  <a:ext cx="0" cy="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098" name="Line 114"/>
                <p:cNvSpPr>
                  <a:spLocks noChangeShapeType="1"/>
                </p:cNvSpPr>
                <p:nvPr/>
              </p:nvSpPr>
              <p:spPr bwMode="auto">
                <a:xfrm>
                  <a:off x="1602" y="3510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0099" name="Line 115"/>
              <p:cNvSpPr>
                <a:spLocks noChangeShapeType="1"/>
              </p:cNvSpPr>
              <p:nvPr/>
            </p:nvSpPr>
            <p:spPr bwMode="auto">
              <a:xfrm>
                <a:off x="3984" y="2112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0100" name="Object 116"/>
          <p:cNvGraphicFramePr>
            <a:graphicFrameLocks noChangeAspect="1"/>
          </p:cNvGraphicFramePr>
          <p:nvPr>
            <p:ph/>
          </p:nvPr>
        </p:nvGraphicFramePr>
        <p:xfrm>
          <a:off x="2376488" y="2517775"/>
          <a:ext cx="21955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838080" imgH="444240" progId="Equation.3">
                  <p:embed/>
                </p:oleObj>
              </mc:Choice>
              <mc:Fallback>
                <p:oleObj name="Equation" r:id="rId6" imgW="83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517775"/>
                        <a:ext cx="21955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12928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8" grpId="0" autoUpdateAnimBg="0"/>
      <p:bldP spid="1699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 descr="40%"/>
          <p:cNvSpPr>
            <a:spLocks noChangeArrowheads="1"/>
          </p:cNvSpPr>
          <p:nvPr/>
        </p:nvSpPr>
        <p:spPr bwMode="auto">
          <a:xfrm>
            <a:off x="762000" y="5562600"/>
            <a:ext cx="643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CC99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</a:rPr>
              <a:t>发电机组发出的电压一般为 </a:t>
            </a:r>
            <a:r>
              <a:rPr lang="en-US" altLang="zh-CN" sz="2800" b="1">
                <a:solidFill>
                  <a:srgbClr val="CC0000"/>
                </a:solidFill>
              </a:rPr>
              <a:t>6 ~ 10 KV</a:t>
            </a:r>
            <a:r>
              <a:rPr lang="zh-CN" altLang="en-US" sz="2800" b="1">
                <a:solidFill>
                  <a:srgbClr val="CC0000"/>
                </a:solidFill>
              </a:rPr>
              <a:t>。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81000" y="1366838"/>
            <a:ext cx="82296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电力是现代工业的主要动力，在各行各业中都得到了广泛的应用。电力系统是发电厂、输电线、变电所及用电设备的总称。</a:t>
            </a:r>
            <a:endParaRPr lang="zh-CN" altLang="en-US" sz="2800" b="1">
              <a:solidFill>
                <a:srgbClr val="339933"/>
              </a:solidFill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85800" y="351948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发电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457200" y="3932238"/>
            <a:ext cx="8305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en-US" sz="2800" b="1"/>
              <a:t>发电是将水力、火力、风力、核能和沼气等非电能转换成电能的过程。我国以水利和火力发电为主，近几年也在发展核能发电。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704850" y="2986088"/>
            <a:ext cx="661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电力系统由发电、输电和配电系统组成。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gray">
          <a:xfrm>
            <a:off x="1835696" y="692696"/>
            <a:ext cx="7096571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10.1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电力系统的基本概念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748710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1" grpId="0" autoUpdateAnimBg="0"/>
      <p:bldP spid="126982" grpId="0" autoUpdateAnimBg="0"/>
      <p:bldP spid="126983" grpId="0" autoUpdateAnimBg="0"/>
      <p:bldP spid="1269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04800" y="762000"/>
            <a:ext cx="167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输电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57200" y="1133475"/>
            <a:ext cx="8305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33CC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输电就是将电能输送到用电地区或直接输送到大型用电户。</a:t>
            </a:r>
            <a:r>
              <a:rPr lang="zh-CN" altLang="en-US" sz="2800" b="1">
                <a:solidFill>
                  <a:srgbClr val="000000"/>
                </a:solidFill>
              </a:rPr>
              <a:t>输电网是由</a:t>
            </a:r>
            <a:r>
              <a:rPr lang="en-US" altLang="zh-CN" sz="2800" b="1">
                <a:solidFill>
                  <a:srgbClr val="000000"/>
                </a:solidFill>
              </a:rPr>
              <a:t>35KV</a:t>
            </a:r>
            <a:r>
              <a:rPr lang="zh-CN" altLang="en-US" sz="2800" b="1">
                <a:solidFill>
                  <a:srgbClr val="000000"/>
                </a:solidFill>
              </a:rPr>
              <a:t>及以上的输电线路与其相连接的变电所组成，它是电力系统的主要网络。输电是联系发电厂和用户的中间环节。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81000" y="3267075"/>
            <a:ext cx="8229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输电过程中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一般将</a:t>
            </a:r>
            <a:r>
              <a:rPr lang="zh-CN" altLang="en-US" sz="2800" b="1">
                <a:solidFill>
                  <a:srgbClr val="CC0000"/>
                </a:solidFill>
              </a:rPr>
              <a:t>发电机组发出的 </a:t>
            </a:r>
            <a:r>
              <a:rPr lang="en-US" altLang="zh-CN" sz="2800" b="1">
                <a:solidFill>
                  <a:srgbClr val="CC0000"/>
                </a:solidFill>
              </a:rPr>
              <a:t>6~10KV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电压经升压变压器</a:t>
            </a:r>
            <a:r>
              <a:rPr lang="zh-CN" altLang="en-US" sz="2800" b="1">
                <a:solidFill>
                  <a:srgbClr val="CC0000"/>
                </a:solidFill>
              </a:rPr>
              <a:t>变为 </a:t>
            </a:r>
            <a:r>
              <a:rPr lang="en-US" altLang="zh-CN" sz="2800" b="1">
                <a:solidFill>
                  <a:srgbClr val="CC0000"/>
                </a:solidFill>
              </a:rPr>
              <a:t>35~500KV </a:t>
            </a:r>
            <a:r>
              <a:rPr lang="zh-CN" altLang="en-US" sz="2800" b="1">
                <a:solidFill>
                  <a:srgbClr val="CC0000"/>
                </a:solidFill>
              </a:rPr>
              <a:t>高压</a:t>
            </a:r>
            <a:r>
              <a:rPr lang="zh-CN" altLang="en-US" sz="2800" b="1">
                <a:solidFill>
                  <a:srgbClr val="000000"/>
                </a:solidFill>
              </a:rPr>
              <a:t>，通过输电线可远距离将电能传送</a:t>
            </a:r>
            <a:r>
              <a:rPr lang="zh-CN" altLang="en-US" sz="2800" b="1">
                <a:solidFill>
                  <a:srgbClr val="000099"/>
                </a:solidFill>
              </a:rPr>
              <a:t>到各用户</a:t>
            </a:r>
            <a:r>
              <a:rPr lang="zh-CN" altLang="en-US" sz="2800" b="1">
                <a:solidFill>
                  <a:srgbClr val="006600"/>
                </a:solidFill>
              </a:rPr>
              <a:t>，</a:t>
            </a:r>
            <a:r>
              <a:rPr lang="zh-CN" altLang="en-US" sz="2800" b="1">
                <a:solidFill>
                  <a:srgbClr val="000000"/>
                </a:solidFill>
              </a:rPr>
              <a:t>再利用降压变压器将</a:t>
            </a:r>
            <a:r>
              <a:rPr lang="en-US" altLang="zh-CN" sz="2800" b="1">
                <a:solidFill>
                  <a:srgbClr val="000000"/>
                </a:solidFill>
              </a:rPr>
              <a:t>35KV</a:t>
            </a:r>
            <a:r>
              <a:rPr lang="zh-CN" altLang="en-US" sz="2800" b="1">
                <a:solidFill>
                  <a:srgbClr val="000000"/>
                </a:solidFill>
              </a:rPr>
              <a:t>高压</a:t>
            </a:r>
            <a:r>
              <a:rPr lang="zh-CN" altLang="en-US" sz="2800" b="1">
                <a:solidFill>
                  <a:srgbClr val="000099"/>
                </a:solidFill>
              </a:rPr>
              <a:t>变为 </a:t>
            </a:r>
            <a:r>
              <a:rPr lang="en-US" altLang="zh-CN" sz="2800" b="1">
                <a:solidFill>
                  <a:srgbClr val="000099"/>
                </a:solidFill>
              </a:rPr>
              <a:t>6~10KV </a:t>
            </a:r>
            <a:r>
              <a:rPr lang="zh-CN" altLang="en-US" sz="2800" b="1">
                <a:solidFill>
                  <a:srgbClr val="000099"/>
                </a:solidFill>
              </a:rPr>
              <a:t>高压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450922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552" y="692696"/>
            <a:ext cx="1600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配电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479578" y="1150714"/>
            <a:ext cx="167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endParaRPr lang="zh-CN" altLang="zh-CN" sz="2800" b="1">
              <a:solidFill>
                <a:srgbClr val="FF3300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41378" y="1196752"/>
            <a:ext cx="80772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80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配电是由 </a:t>
            </a:r>
            <a:r>
              <a:rPr lang="en-US" altLang="zh-CN" sz="2800" b="1">
                <a:solidFill>
                  <a:srgbClr val="CC0000"/>
                </a:solidFill>
              </a:rPr>
              <a:t>10KV </a:t>
            </a:r>
            <a:r>
              <a:rPr lang="zh-CN" altLang="en-US" sz="2800" b="1">
                <a:solidFill>
                  <a:srgbClr val="CC0000"/>
                </a:solidFill>
              </a:rPr>
              <a:t>级以下的配电线路和配电</a:t>
            </a:r>
            <a:r>
              <a:rPr lang="en-US" altLang="zh-CN" sz="2800" b="1">
                <a:solidFill>
                  <a:srgbClr val="CC0000"/>
                </a:solidFill>
              </a:rPr>
              <a:t>(</a:t>
            </a:r>
            <a:r>
              <a:rPr lang="zh-CN" altLang="en-US" sz="2800" b="1">
                <a:solidFill>
                  <a:srgbClr val="CC0000"/>
                </a:solidFill>
              </a:rPr>
              <a:t>降压</a:t>
            </a:r>
            <a:r>
              <a:rPr lang="en-US" altLang="zh-CN" sz="2800" b="1">
                <a:solidFill>
                  <a:srgbClr val="CC0000"/>
                </a:solidFill>
              </a:rPr>
              <a:t>)</a:t>
            </a:r>
            <a:r>
              <a:rPr lang="zh-CN" altLang="en-US" sz="2800" b="1">
                <a:solidFill>
                  <a:srgbClr val="CC0000"/>
                </a:solidFill>
              </a:rPr>
              <a:t>变压器所组成。</a:t>
            </a:r>
            <a:r>
              <a:rPr lang="zh-CN" altLang="en-US" sz="2800" b="1">
                <a:solidFill>
                  <a:schemeClr val="tx2"/>
                </a:solidFill>
              </a:rPr>
              <a:t>它的作用是将电能降为 </a:t>
            </a:r>
            <a:r>
              <a:rPr lang="en-US" altLang="zh-CN" sz="2800" b="1">
                <a:solidFill>
                  <a:schemeClr val="tx2"/>
                </a:solidFill>
              </a:rPr>
              <a:t>380/220V </a:t>
            </a:r>
            <a:r>
              <a:rPr lang="zh-CN" altLang="en-US" sz="2800" b="1">
                <a:solidFill>
                  <a:schemeClr val="tx2"/>
                </a:solidFill>
              </a:rPr>
              <a:t>低压再分配到各个用户的用电设备</a:t>
            </a:r>
            <a:r>
              <a:rPr lang="zh-CN" altLang="en-US" sz="2800" b="1">
                <a:solidFill>
                  <a:srgbClr val="008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806966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67FD9-BB6E-4937-A2CB-2D8803BBA6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813D-5EB4-4279-B09C-477A10D42A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gray">
          <a:xfrm>
            <a:off x="1763688" y="692696"/>
            <a:ext cx="7096571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10.2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电力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系统的基本概念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2925" y="16288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6600"/>
                </a:solidFill>
              </a:rPr>
              <a:t>电力网的电压等级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2600" y="2162200"/>
            <a:ext cx="589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高压：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1KV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及以上的电压称为高压。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6725" y="2706713"/>
            <a:ext cx="588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有</a:t>
            </a:r>
            <a:r>
              <a:rPr lang="en-US" altLang="zh-CN" sz="2800" b="1"/>
              <a:t>1, 3, 6, 10, 35, 110, 330, 550KV</a:t>
            </a:r>
            <a:r>
              <a:rPr lang="zh-CN" altLang="en-US" sz="2800" b="1"/>
              <a:t>等。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6250" y="3286150"/>
            <a:ext cx="589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低压：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1KV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及以下的电压称为低压。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6250" y="3819550"/>
            <a:ext cx="257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有</a:t>
            </a:r>
            <a:r>
              <a:rPr lang="en-US" altLang="zh-CN" sz="2800" b="1"/>
              <a:t>220</a:t>
            </a:r>
            <a:r>
              <a:rPr lang="zh-CN" altLang="en-US" sz="2800" b="1"/>
              <a:t>，</a:t>
            </a:r>
            <a:r>
              <a:rPr lang="en-US" altLang="zh-CN" sz="2800" b="1"/>
              <a:t>380V</a:t>
            </a:r>
            <a:r>
              <a:rPr lang="zh-CN" altLang="en-US" sz="2800" b="1"/>
              <a:t>。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6250" y="4310088"/>
            <a:ext cx="6154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安全电压：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36V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以下的电压称为低压。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6725" y="482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我国规定的安全电压等级有：</a:t>
            </a:r>
            <a:r>
              <a:rPr lang="en-US" altLang="zh-CN" sz="2800" b="1"/>
              <a:t>12V</a:t>
            </a:r>
            <a:r>
              <a:rPr lang="zh-CN" altLang="en-US" sz="2800" b="1"/>
              <a:t>、</a:t>
            </a:r>
            <a:r>
              <a:rPr lang="en-US" altLang="zh-CN" sz="2800" b="1"/>
              <a:t>24V</a:t>
            </a:r>
            <a:r>
              <a:rPr lang="zh-CN" altLang="en-US" sz="2800" b="1"/>
              <a:t>、</a:t>
            </a:r>
            <a:r>
              <a:rPr lang="en-US" altLang="zh-CN" sz="2800" b="1"/>
              <a:t>36V</a:t>
            </a:r>
            <a:r>
              <a:rPr lang="zh-CN" altLang="en-US" sz="2800" b="1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1248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 descr="40%"/>
          <p:cNvSpPr>
            <a:spLocks noChangeArrowheads="1"/>
          </p:cNvSpPr>
          <p:nvPr>
            <p:ph type="title"/>
          </p:nvPr>
        </p:nvSpPr>
        <p:spPr bwMode="auto">
          <a:xfrm>
            <a:off x="2057400" y="152400"/>
            <a:ext cx="47244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00FF00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00FF99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电力系统的示意图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53988" y="1100138"/>
            <a:ext cx="1101725" cy="1181100"/>
            <a:chOff x="97" y="693"/>
            <a:chExt cx="694" cy="744"/>
          </a:xfrm>
        </p:grpSpPr>
        <p:grpSp>
          <p:nvGrpSpPr>
            <p:cNvPr id="133124" name="Group 4"/>
            <p:cNvGrpSpPr>
              <a:grpSpLocks/>
            </p:cNvGrpSpPr>
            <p:nvPr/>
          </p:nvGrpSpPr>
          <p:grpSpPr bwMode="auto">
            <a:xfrm>
              <a:off x="405" y="693"/>
              <a:ext cx="288" cy="327"/>
              <a:chOff x="405" y="693"/>
              <a:chExt cx="288" cy="327"/>
            </a:xfrm>
          </p:grpSpPr>
          <p:sp>
            <p:nvSpPr>
              <p:cNvPr id="133125" name="Oval 5"/>
              <p:cNvSpPr>
                <a:spLocks noChangeArrowheads="1"/>
              </p:cNvSpPr>
              <p:nvPr/>
            </p:nvSpPr>
            <p:spPr bwMode="auto">
              <a:xfrm>
                <a:off x="409" y="758"/>
                <a:ext cx="227" cy="22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133126" name="Text Box 6"/>
              <p:cNvSpPr txBox="1">
                <a:spLocks noChangeArrowheads="1"/>
              </p:cNvSpPr>
              <p:nvPr/>
            </p:nvSpPr>
            <p:spPr bwMode="auto">
              <a:xfrm>
                <a:off x="405" y="693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</a:rPr>
                  <a:t>~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97" y="965"/>
              <a:ext cx="69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水力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发电厂</a:t>
              </a:r>
            </a:p>
          </p:txBody>
        </p:sp>
      </p:grp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6172200" y="666750"/>
            <a:ext cx="2133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3300"/>
                </a:solidFill>
              </a:rPr>
              <a:t>升压变电所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295400" y="2413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220kV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657600" y="2809875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8000"/>
                </a:solidFill>
              </a:rPr>
              <a:t>地区枢纽所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2514600" y="16510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10kV</a:t>
            </a:r>
            <a:endParaRPr lang="en-US" altLang="zh-CN" b="1">
              <a:solidFill>
                <a:srgbClr val="FF3300"/>
              </a:solidFill>
            </a:endParaRPr>
          </a:p>
        </p:txBody>
      </p:sp>
      <p:grpSp>
        <p:nvGrpSpPr>
          <p:cNvPr id="133132" name="Group 12"/>
          <p:cNvGrpSpPr>
            <a:grpSpLocks/>
          </p:cNvGrpSpPr>
          <p:nvPr/>
        </p:nvGrpSpPr>
        <p:grpSpPr bwMode="auto">
          <a:xfrm>
            <a:off x="3124200" y="1219200"/>
            <a:ext cx="2895600" cy="1828800"/>
            <a:chOff x="1968" y="768"/>
            <a:chExt cx="1824" cy="1152"/>
          </a:xfrm>
        </p:grpSpPr>
        <p:grpSp>
          <p:nvGrpSpPr>
            <p:cNvPr id="133133" name="Group 13"/>
            <p:cNvGrpSpPr>
              <a:grpSpLocks/>
            </p:cNvGrpSpPr>
            <p:nvPr/>
          </p:nvGrpSpPr>
          <p:grpSpPr bwMode="auto">
            <a:xfrm>
              <a:off x="3171" y="1512"/>
              <a:ext cx="381" cy="216"/>
              <a:chOff x="1248" y="1728"/>
              <a:chExt cx="336" cy="192"/>
            </a:xfrm>
          </p:grpSpPr>
          <p:sp>
            <p:nvSpPr>
              <p:cNvPr id="133134" name="Oval 14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993300"/>
                  </a:solidFill>
                </a:endParaRPr>
              </a:p>
            </p:txBody>
          </p:sp>
          <p:sp>
            <p:nvSpPr>
              <p:cNvPr id="133135" name="Oval 15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993300"/>
                  </a:solidFill>
                </a:endParaRPr>
              </a:p>
            </p:txBody>
          </p:sp>
        </p:grpSp>
        <p:grpSp>
          <p:nvGrpSpPr>
            <p:cNvPr id="133136" name="Group 16"/>
            <p:cNvGrpSpPr>
              <a:grpSpLocks/>
            </p:cNvGrpSpPr>
            <p:nvPr/>
          </p:nvGrpSpPr>
          <p:grpSpPr bwMode="auto">
            <a:xfrm>
              <a:off x="2592" y="768"/>
              <a:ext cx="576" cy="842"/>
              <a:chOff x="2640" y="768"/>
              <a:chExt cx="576" cy="842"/>
            </a:xfrm>
          </p:grpSpPr>
          <p:grpSp>
            <p:nvGrpSpPr>
              <p:cNvPr id="133137" name="Group 17"/>
              <p:cNvGrpSpPr>
                <a:grpSpLocks/>
              </p:cNvGrpSpPr>
              <p:nvPr/>
            </p:nvGrpSpPr>
            <p:grpSpPr bwMode="auto">
              <a:xfrm>
                <a:off x="2813" y="768"/>
                <a:ext cx="245" cy="602"/>
                <a:chOff x="2813" y="790"/>
                <a:chExt cx="245" cy="602"/>
              </a:xfrm>
            </p:grpSpPr>
            <p:sp>
              <p:nvSpPr>
                <p:cNvPr id="133138" name="Line 18"/>
                <p:cNvSpPr>
                  <a:spLocks noChangeShapeType="1"/>
                </p:cNvSpPr>
                <p:nvPr/>
              </p:nvSpPr>
              <p:spPr bwMode="auto">
                <a:xfrm>
                  <a:off x="2928" y="79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139" name="Group 19"/>
                <p:cNvGrpSpPr>
                  <a:grpSpLocks/>
                </p:cNvGrpSpPr>
                <p:nvPr/>
              </p:nvGrpSpPr>
              <p:grpSpPr bwMode="auto">
                <a:xfrm rot="-5400000">
                  <a:off x="2720" y="1053"/>
                  <a:ext cx="432" cy="245"/>
                  <a:chOff x="1248" y="1728"/>
                  <a:chExt cx="336" cy="192"/>
                </a:xfrm>
              </p:grpSpPr>
              <p:sp>
                <p:nvSpPr>
                  <p:cNvPr id="13314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728"/>
                    <a:ext cx="192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14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192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</p:grpSp>
          </p:grpSp>
          <p:sp>
            <p:nvSpPr>
              <p:cNvPr id="133142" name="Line 22"/>
              <p:cNvSpPr>
                <a:spLocks noChangeShapeType="1"/>
              </p:cNvSpPr>
              <p:nvPr/>
            </p:nvSpPr>
            <p:spPr bwMode="auto">
              <a:xfrm rot="5400000">
                <a:off x="2930" y="1321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143" name="Group 23"/>
              <p:cNvGrpSpPr>
                <a:grpSpLocks/>
              </p:cNvGrpSpPr>
              <p:nvPr/>
            </p:nvGrpSpPr>
            <p:grpSpPr bwMode="auto">
              <a:xfrm>
                <a:off x="2640" y="1370"/>
                <a:ext cx="576" cy="240"/>
                <a:chOff x="2640" y="1536"/>
                <a:chExt cx="576" cy="240"/>
              </a:xfrm>
            </p:grpSpPr>
            <p:sp>
              <p:nvSpPr>
                <p:cNvPr id="133144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2883" y="15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45" name="Line 25"/>
                <p:cNvSpPr>
                  <a:spLocks noChangeShapeType="1"/>
                </p:cNvSpPr>
                <p:nvPr/>
              </p:nvSpPr>
              <p:spPr bwMode="auto">
                <a:xfrm>
                  <a:off x="2933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46" name="Line 26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47" name="Line 27"/>
                <p:cNvSpPr>
                  <a:spLocks noChangeShapeType="1"/>
                </p:cNvSpPr>
                <p:nvPr/>
              </p:nvSpPr>
              <p:spPr bwMode="auto">
                <a:xfrm>
                  <a:off x="30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832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40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150" name="Group 30"/>
            <p:cNvGrpSpPr>
              <a:grpSpLocks/>
            </p:cNvGrpSpPr>
            <p:nvPr/>
          </p:nvGrpSpPr>
          <p:grpSpPr bwMode="auto">
            <a:xfrm flipH="1">
              <a:off x="2208" y="1512"/>
              <a:ext cx="381" cy="216"/>
              <a:chOff x="1248" y="1728"/>
              <a:chExt cx="336" cy="192"/>
            </a:xfrm>
          </p:grpSpPr>
          <p:sp>
            <p:nvSpPr>
              <p:cNvPr id="133151" name="Oval 31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993300"/>
                  </a:solidFill>
                </a:endParaRPr>
              </a:p>
            </p:txBody>
          </p:sp>
          <p:sp>
            <p:nvSpPr>
              <p:cNvPr id="133152" name="Oval 32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srgbClr val="993300"/>
                  </a:solidFill>
                </a:endParaRPr>
              </a:p>
            </p:txBody>
          </p:sp>
        </p:grpSp>
        <p:grpSp>
          <p:nvGrpSpPr>
            <p:cNvPr id="133153" name="Group 33"/>
            <p:cNvGrpSpPr>
              <a:grpSpLocks/>
            </p:cNvGrpSpPr>
            <p:nvPr/>
          </p:nvGrpSpPr>
          <p:grpSpPr bwMode="auto">
            <a:xfrm rot="16200000" flipH="1">
              <a:off x="3384" y="1512"/>
              <a:ext cx="576" cy="240"/>
              <a:chOff x="2640" y="1536"/>
              <a:chExt cx="576" cy="240"/>
            </a:xfrm>
          </p:grpSpPr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rot="5400000">
                <a:off x="2930" y="148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155" name="Group 35"/>
              <p:cNvGrpSpPr>
                <a:grpSpLocks/>
              </p:cNvGrpSpPr>
              <p:nvPr/>
            </p:nvGrpSpPr>
            <p:grpSpPr bwMode="auto">
              <a:xfrm>
                <a:off x="2640" y="1536"/>
                <a:ext cx="576" cy="240"/>
                <a:chOff x="2640" y="1536"/>
                <a:chExt cx="576" cy="240"/>
              </a:xfrm>
            </p:grpSpPr>
            <p:sp>
              <p:nvSpPr>
                <p:cNvPr id="133156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2883" y="15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57" name="Line 37"/>
                <p:cNvSpPr>
                  <a:spLocks noChangeShapeType="1"/>
                </p:cNvSpPr>
                <p:nvPr/>
              </p:nvSpPr>
              <p:spPr bwMode="auto">
                <a:xfrm>
                  <a:off x="2933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58" name="Line 38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59" name="Line 39"/>
                <p:cNvSpPr>
                  <a:spLocks noChangeShapeType="1"/>
                </p:cNvSpPr>
                <p:nvPr/>
              </p:nvSpPr>
              <p:spPr bwMode="auto">
                <a:xfrm>
                  <a:off x="30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832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40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162" name="Group 42"/>
            <p:cNvGrpSpPr>
              <a:grpSpLocks/>
            </p:cNvGrpSpPr>
            <p:nvPr/>
          </p:nvGrpSpPr>
          <p:grpSpPr bwMode="auto">
            <a:xfrm rot="5400000">
              <a:off x="1800" y="1512"/>
              <a:ext cx="576" cy="240"/>
              <a:chOff x="2640" y="1536"/>
              <a:chExt cx="576" cy="240"/>
            </a:xfrm>
          </p:grpSpPr>
          <p:sp>
            <p:nvSpPr>
              <p:cNvPr id="133163" name="Line 43"/>
              <p:cNvSpPr>
                <a:spLocks noChangeShapeType="1"/>
              </p:cNvSpPr>
              <p:nvPr/>
            </p:nvSpPr>
            <p:spPr bwMode="auto">
              <a:xfrm rot="5400000">
                <a:off x="2930" y="148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164" name="Group 44"/>
              <p:cNvGrpSpPr>
                <a:grpSpLocks/>
              </p:cNvGrpSpPr>
              <p:nvPr/>
            </p:nvGrpSpPr>
            <p:grpSpPr bwMode="auto">
              <a:xfrm>
                <a:off x="2640" y="1536"/>
                <a:ext cx="576" cy="240"/>
                <a:chOff x="2640" y="1536"/>
                <a:chExt cx="576" cy="240"/>
              </a:xfrm>
            </p:grpSpPr>
            <p:sp>
              <p:nvSpPr>
                <p:cNvPr id="133165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883" y="15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6" name="Line 46"/>
                <p:cNvSpPr>
                  <a:spLocks noChangeShapeType="1"/>
                </p:cNvSpPr>
                <p:nvPr/>
              </p:nvSpPr>
              <p:spPr bwMode="auto">
                <a:xfrm>
                  <a:off x="2933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7" name="Line 47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8" name="Line 48"/>
                <p:cNvSpPr>
                  <a:spLocks noChangeShapeType="1"/>
                </p:cNvSpPr>
                <p:nvPr/>
              </p:nvSpPr>
              <p:spPr bwMode="auto">
                <a:xfrm>
                  <a:off x="30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832" y="163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7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640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2524125" y="2051050"/>
            <a:ext cx="549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至用户</a:t>
            </a:r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953125" y="1981200"/>
            <a:ext cx="549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配电所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5257800" y="19050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10kV</a:t>
            </a:r>
          </a:p>
        </p:txBody>
      </p:sp>
      <p:sp>
        <p:nvSpPr>
          <p:cNvPr id="133174" name="Text Box 54"/>
          <p:cNvSpPr txBox="1">
            <a:spLocks noChangeArrowheads="1"/>
          </p:cNvSpPr>
          <p:nvPr/>
        </p:nvSpPr>
        <p:spPr bwMode="auto">
          <a:xfrm>
            <a:off x="7994650" y="7366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10kV</a:t>
            </a:r>
          </a:p>
        </p:txBody>
      </p:sp>
      <p:sp>
        <p:nvSpPr>
          <p:cNvPr id="133175" name="Text Box 55"/>
          <p:cNvSpPr txBox="1">
            <a:spLocks noChangeArrowheads="1"/>
          </p:cNvSpPr>
          <p:nvPr/>
        </p:nvSpPr>
        <p:spPr bwMode="auto">
          <a:xfrm>
            <a:off x="1223963" y="1549400"/>
            <a:ext cx="10953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rgbClr val="FF3300"/>
                </a:solidFill>
              </a:rPr>
              <a:t>升压</a:t>
            </a:r>
          </a:p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rgbClr val="FF3300"/>
                </a:solidFill>
              </a:rPr>
              <a:t>变电所</a:t>
            </a:r>
          </a:p>
        </p:txBody>
      </p:sp>
      <p:sp>
        <p:nvSpPr>
          <p:cNvPr id="133176" name="Text Box 56"/>
          <p:cNvSpPr txBox="1">
            <a:spLocks noChangeArrowheads="1"/>
          </p:cNvSpPr>
          <p:nvPr/>
        </p:nvSpPr>
        <p:spPr bwMode="auto">
          <a:xfrm rot="1654486">
            <a:off x="2867025" y="35179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220kV</a:t>
            </a:r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 rot="-3735950">
            <a:off x="5060950" y="3700463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220kV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2362200" y="827088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220kV</a:t>
            </a:r>
          </a:p>
        </p:txBody>
      </p:sp>
      <p:sp>
        <p:nvSpPr>
          <p:cNvPr id="133179" name="Text Box 59"/>
          <p:cNvSpPr txBox="1">
            <a:spLocks noChangeArrowheads="1"/>
          </p:cNvSpPr>
          <p:nvPr/>
        </p:nvSpPr>
        <p:spPr bwMode="auto">
          <a:xfrm>
            <a:off x="4400550" y="75247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输电线路</a:t>
            </a:r>
          </a:p>
        </p:txBody>
      </p:sp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5302250" y="4637088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220kV</a:t>
            </a:r>
          </a:p>
        </p:txBody>
      </p:sp>
      <p:grpSp>
        <p:nvGrpSpPr>
          <p:cNvPr id="133181" name="Group 61"/>
          <p:cNvGrpSpPr>
            <a:grpSpLocks/>
          </p:cNvGrpSpPr>
          <p:nvPr/>
        </p:nvGrpSpPr>
        <p:grpSpPr bwMode="auto">
          <a:xfrm>
            <a:off x="790575" y="1143000"/>
            <a:ext cx="7743825" cy="5551488"/>
            <a:chOff x="498" y="720"/>
            <a:chExt cx="4878" cy="3497"/>
          </a:xfrm>
        </p:grpSpPr>
        <p:grpSp>
          <p:nvGrpSpPr>
            <p:cNvPr id="133182" name="Group 62"/>
            <p:cNvGrpSpPr>
              <a:grpSpLocks/>
            </p:cNvGrpSpPr>
            <p:nvPr/>
          </p:nvGrpSpPr>
          <p:grpSpPr bwMode="auto">
            <a:xfrm>
              <a:off x="498" y="1872"/>
              <a:ext cx="3651" cy="2345"/>
              <a:chOff x="498" y="1872"/>
              <a:chExt cx="3651" cy="2345"/>
            </a:xfrm>
          </p:grpSpPr>
          <p:sp>
            <p:nvSpPr>
              <p:cNvPr id="133183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3072" y="38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84" name="Line 64"/>
              <p:cNvSpPr>
                <a:spLocks noChangeShapeType="1"/>
              </p:cNvSpPr>
              <p:nvPr/>
            </p:nvSpPr>
            <p:spPr bwMode="auto">
              <a:xfrm rot="-5400000">
                <a:off x="3504" y="37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498" y="1872"/>
                <a:ext cx="3651" cy="2345"/>
                <a:chOff x="498" y="1872"/>
                <a:chExt cx="3651" cy="2345"/>
              </a:xfrm>
            </p:grpSpPr>
            <p:sp>
              <p:nvSpPr>
                <p:cNvPr id="133186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187" name="Group 67"/>
                <p:cNvGrpSpPr>
                  <a:grpSpLocks/>
                </p:cNvGrpSpPr>
                <p:nvPr/>
              </p:nvGrpSpPr>
              <p:grpSpPr bwMode="auto">
                <a:xfrm flipH="1">
                  <a:off x="576" y="2016"/>
                  <a:ext cx="288" cy="288"/>
                  <a:chOff x="1152" y="2688"/>
                  <a:chExt cx="288" cy="288"/>
                </a:xfrm>
              </p:grpSpPr>
              <p:grpSp>
                <p:nvGrpSpPr>
                  <p:cNvPr id="13318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152" y="2688"/>
                    <a:ext cx="144" cy="288"/>
                    <a:chOff x="1728" y="864"/>
                    <a:chExt cx="144" cy="288"/>
                  </a:xfrm>
                </p:grpSpPr>
                <p:sp>
                  <p:nvSpPr>
                    <p:cNvPr id="13318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008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190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864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31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928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9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73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193" name="Group 73"/>
                <p:cNvGrpSpPr>
                  <a:grpSpLocks/>
                </p:cNvGrpSpPr>
                <p:nvPr/>
              </p:nvGrpSpPr>
              <p:grpSpPr bwMode="auto">
                <a:xfrm>
                  <a:off x="864" y="2016"/>
                  <a:ext cx="432" cy="245"/>
                  <a:chOff x="1248" y="1728"/>
                  <a:chExt cx="336" cy="192"/>
                </a:xfrm>
              </p:grpSpPr>
              <p:sp>
                <p:nvSpPr>
                  <p:cNvPr id="13319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728"/>
                    <a:ext cx="192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19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192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</p:grpSp>
            <p:sp>
              <p:nvSpPr>
                <p:cNvPr id="13319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576" y="187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97" name="Line 77"/>
                <p:cNvSpPr>
                  <a:spLocks noChangeShapeType="1"/>
                </p:cNvSpPr>
                <p:nvPr/>
              </p:nvSpPr>
              <p:spPr bwMode="auto">
                <a:xfrm>
                  <a:off x="576" y="225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198" name="Group 78"/>
                <p:cNvGrpSpPr>
                  <a:grpSpLocks/>
                </p:cNvGrpSpPr>
                <p:nvPr/>
              </p:nvGrpSpPr>
              <p:grpSpPr bwMode="auto">
                <a:xfrm>
                  <a:off x="3120" y="3300"/>
                  <a:ext cx="288" cy="636"/>
                  <a:chOff x="2878" y="3214"/>
                  <a:chExt cx="288" cy="672"/>
                </a:xfrm>
              </p:grpSpPr>
              <p:grpSp>
                <p:nvGrpSpPr>
                  <p:cNvPr id="133199" name="Group 7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2903" y="3623"/>
                    <a:ext cx="238" cy="288"/>
                    <a:chOff x="1152" y="2688"/>
                    <a:chExt cx="288" cy="288"/>
                  </a:xfrm>
                </p:grpSpPr>
                <p:grpSp>
                  <p:nvGrpSpPr>
                    <p:cNvPr id="13320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2688"/>
                      <a:ext cx="144" cy="288"/>
                      <a:chOff x="1728" y="864"/>
                      <a:chExt cx="144" cy="288"/>
                    </a:xfrm>
                  </p:grpSpPr>
                  <p:sp>
                    <p:nvSpPr>
                      <p:cNvPr id="13320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28" y="1008"/>
                        <a:ext cx="14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3202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864"/>
                        <a:ext cx="0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3203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2928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204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273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3205" name="Group 85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785" y="3307"/>
                    <a:ext cx="432" cy="245"/>
                    <a:chOff x="1248" y="1728"/>
                    <a:chExt cx="336" cy="192"/>
                  </a:xfrm>
                </p:grpSpPr>
                <p:sp>
                  <p:nvSpPr>
                    <p:cNvPr id="133206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728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33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zh-CN" b="1">
                        <a:solidFill>
                          <a:srgbClr val="993300"/>
                        </a:solidFill>
                      </a:endParaRPr>
                    </a:p>
                  </p:txBody>
                </p:sp>
                <p:sp>
                  <p:nvSpPr>
                    <p:cNvPr id="133207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728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33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zh-CN" b="1">
                        <a:solidFill>
                          <a:srgbClr val="9933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3208" name="Group 88"/>
                <p:cNvGrpSpPr>
                  <a:grpSpLocks/>
                </p:cNvGrpSpPr>
                <p:nvPr/>
              </p:nvGrpSpPr>
              <p:grpSpPr bwMode="auto">
                <a:xfrm>
                  <a:off x="1929" y="2640"/>
                  <a:ext cx="375" cy="720"/>
                  <a:chOff x="1881" y="2688"/>
                  <a:chExt cx="375" cy="720"/>
                </a:xfrm>
              </p:grpSpPr>
              <p:sp>
                <p:nvSpPr>
                  <p:cNvPr id="133209" name="Line 89"/>
                  <p:cNvSpPr>
                    <a:spLocks noChangeShapeType="1"/>
                  </p:cNvSpPr>
                  <p:nvPr/>
                </p:nvSpPr>
                <p:spPr bwMode="auto">
                  <a:xfrm rot="1256574" flipH="1">
                    <a:off x="2208" y="2688"/>
                    <a:ext cx="48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3210" name="Group 90"/>
                  <p:cNvGrpSpPr>
                    <a:grpSpLocks/>
                  </p:cNvGrpSpPr>
                  <p:nvPr/>
                </p:nvGrpSpPr>
                <p:grpSpPr bwMode="auto">
                  <a:xfrm rot="2206051">
                    <a:off x="1881" y="2736"/>
                    <a:ext cx="288" cy="672"/>
                    <a:chOff x="2878" y="3214"/>
                    <a:chExt cx="288" cy="672"/>
                  </a:xfrm>
                </p:grpSpPr>
                <p:grpSp>
                  <p:nvGrpSpPr>
                    <p:cNvPr id="133211" name="Group 91"/>
                    <p:cNvGrpSpPr>
                      <a:grpSpLocks/>
                    </p:cNvGrpSpPr>
                    <p:nvPr/>
                  </p:nvGrpSpPr>
                  <p:grpSpPr bwMode="auto">
                    <a:xfrm rot="16200000" flipH="1">
                      <a:off x="2903" y="3623"/>
                      <a:ext cx="238" cy="288"/>
                      <a:chOff x="1152" y="2688"/>
                      <a:chExt cx="288" cy="288"/>
                    </a:xfrm>
                  </p:grpSpPr>
                  <p:grpSp>
                    <p:nvGrpSpPr>
                      <p:cNvPr id="133212" name="Group 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2688"/>
                        <a:ext cx="144" cy="288"/>
                        <a:chOff x="1728" y="864"/>
                        <a:chExt cx="144" cy="288"/>
                      </a:xfrm>
                    </p:grpSpPr>
                    <p:sp>
                      <p:nvSpPr>
                        <p:cNvPr id="133213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28" y="1008"/>
                          <a:ext cx="14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3214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72" y="864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3215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2928"/>
                        <a:ext cx="14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321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2736"/>
                        <a:ext cx="14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3217" name="Group 9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2785" y="3307"/>
                      <a:ext cx="432" cy="245"/>
                      <a:chOff x="1248" y="1728"/>
                      <a:chExt cx="336" cy="192"/>
                    </a:xfrm>
                  </p:grpSpPr>
                  <p:sp>
                    <p:nvSpPr>
                      <p:cNvPr id="133218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48" y="1728"/>
                        <a:ext cx="192" cy="192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ctr"/>
                        <a:endParaRPr lang="zh-CN" altLang="zh-CN" b="1">
                          <a:solidFill>
                            <a:srgbClr val="993300"/>
                          </a:solidFill>
                        </a:endParaRPr>
                      </a:p>
                    </p:txBody>
                  </p:sp>
                  <p:sp>
                    <p:nvSpPr>
                      <p:cNvPr id="13321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728"/>
                        <a:ext cx="192" cy="192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algn="ctr"/>
                        <a:endParaRPr lang="zh-CN" altLang="zh-CN" b="1">
                          <a:solidFill>
                            <a:srgbClr val="9933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33220" name="Line 100"/>
                <p:cNvSpPr>
                  <a:spLocks noChangeShapeType="1"/>
                </p:cNvSpPr>
                <p:nvPr/>
              </p:nvSpPr>
              <p:spPr bwMode="auto">
                <a:xfrm rot="-3193949">
                  <a:off x="1104" y="2192"/>
                  <a:ext cx="188" cy="1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484" y="3296"/>
                  <a:ext cx="5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3300"/>
                      </a:solidFill>
                    </a:rPr>
                    <a:t>35kV</a:t>
                  </a:r>
                </a:p>
              </p:txBody>
            </p:sp>
            <p:sp>
              <p:nvSpPr>
                <p:cNvPr id="133222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768" y="2240"/>
                  <a:ext cx="5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3300"/>
                      </a:solidFill>
                    </a:rPr>
                    <a:t>35kV</a:t>
                  </a:r>
                </a:p>
              </p:txBody>
            </p:sp>
            <p:sp>
              <p:nvSpPr>
                <p:cNvPr id="13322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459" y="3294"/>
                  <a:ext cx="690" cy="4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zh-CN" altLang="en-US" b="1">
                      <a:solidFill>
                        <a:srgbClr val="FF3300"/>
                      </a:solidFill>
                    </a:rPr>
                    <a:t>负荷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zh-CN" altLang="en-US" b="1">
                      <a:solidFill>
                        <a:srgbClr val="FF3300"/>
                      </a:solidFill>
                    </a:rPr>
                    <a:t>变电所</a:t>
                  </a:r>
                </a:p>
              </p:txBody>
            </p:sp>
            <p:sp>
              <p:nvSpPr>
                <p:cNvPr id="13322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928" y="3929"/>
                  <a:ext cx="5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3300"/>
                      </a:solidFill>
                    </a:rPr>
                    <a:t>35kV</a:t>
                  </a:r>
                </a:p>
              </p:txBody>
            </p:sp>
            <p:sp>
              <p:nvSpPr>
                <p:cNvPr id="133225" name="Line 105"/>
                <p:cNvSpPr>
                  <a:spLocks noChangeShapeType="1"/>
                </p:cNvSpPr>
                <p:nvPr/>
              </p:nvSpPr>
              <p:spPr bwMode="auto">
                <a:xfrm rot="-5400000">
                  <a:off x="3184" y="3242"/>
                  <a:ext cx="11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226" name="Group 106"/>
            <p:cNvGrpSpPr>
              <a:grpSpLocks/>
            </p:cNvGrpSpPr>
            <p:nvPr/>
          </p:nvGrpSpPr>
          <p:grpSpPr bwMode="auto">
            <a:xfrm>
              <a:off x="624" y="720"/>
              <a:ext cx="4752" cy="2465"/>
              <a:chOff x="624" y="720"/>
              <a:chExt cx="4752" cy="2465"/>
            </a:xfrm>
          </p:grpSpPr>
          <p:sp>
            <p:nvSpPr>
              <p:cNvPr id="133227" name="Line 107"/>
              <p:cNvSpPr>
                <a:spLocks noChangeShapeType="1"/>
              </p:cNvSpPr>
              <p:nvPr/>
            </p:nvSpPr>
            <p:spPr bwMode="auto">
              <a:xfrm>
                <a:off x="1440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228" name="Group 108"/>
              <p:cNvGrpSpPr>
                <a:grpSpLocks/>
              </p:cNvGrpSpPr>
              <p:nvPr/>
            </p:nvGrpSpPr>
            <p:grpSpPr bwMode="auto">
              <a:xfrm>
                <a:off x="624" y="720"/>
                <a:ext cx="4752" cy="2465"/>
                <a:chOff x="624" y="720"/>
                <a:chExt cx="4752" cy="2465"/>
              </a:xfrm>
            </p:grpSpPr>
            <p:sp>
              <p:nvSpPr>
                <p:cNvPr id="133229" name="Line 109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230" name="Group 110"/>
                <p:cNvGrpSpPr>
                  <a:grpSpLocks/>
                </p:cNvGrpSpPr>
                <p:nvPr/>
              </p:nvGrpSpPr>
              <p:grpSpPr bwMode="auto">
                <a:xfrm>
                  <a:off x="624" y="720"/>
                  <a:ext cx="4752" cy="2465"/>
                  <a:chOff x="624" y="720"/>
                  <a:chExt cx="4752" cy="2465"/>
                </a:xfrm>
              </p:grpSpPr>
              <p:sp>
                <p:nvSpPr>
                  <p:cNvPr id="13323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96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2" name="Line 1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40" y="304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3" name="Line 11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0" y="3128"/>
                    <a:ext cx="11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4" name="Line 11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88" y="3128"/>
                    <a:ext cx="11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5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01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064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768"/>
                    <a:ext cx="31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21" y="864"/>
                    <a:ext cx="11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3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72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960"/>
                    <a:ext cx="0" cy="110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256"/>
                    <a:ext cx="1584" cy="81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2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720"/>
                    <a:ext cx="247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243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720"/>
                    <a:ext cx="247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24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864"/>
                    <a:ext cx="265" cy="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745" y="79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6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960"/>
                    <a:ext cx="1104" cy="21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47" name="Oval 12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864" y="725"/>
                    <a:ext cx="247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248" name="Oval 12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679" y="725"/>
                    <a:ext cx="247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solidFill>
                        <a:srgbClr val="993300"/>
                      </a:solidFill>
                    </a:endParaRPr>
                  </a:p>
                </p:txBody>
              </p:sp>
              <p:sp>
                <p:nvSpPr>
                  <p:cNvPr id="1332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11" y="864"/>
                    <a:ext cx="265" cy="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50" name="Line 1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33" y="795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51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864"/>
                    <a:ext cx="11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72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33253" name="Group 133"/>
          <p:cNvGrpSpPr>
            <a:grpSpLocks/>
          </p:cNvGrpSpPr>
          <p:nvPr/>
        </p:nvGrpSpPr>
        <p:grpSpPr bwMode="auto">
          <a:xfrm>
            <a:off x="7772400" y="1096963"/>
            <a:ext cx="1371600" cy="1176337"/>
            <a:chOff x="4896" y="691"/>
            <a:chExt cx="864" cy="741"/>
          </a:xfrm>
        </p:grpSpPr>
        <p:grpSp>
          <p:nvGrpSpPr>
            <p:cNvPr id="133254" name="Group 134"/>
            <p:cNvGrpSpPr>
              <a:grpSpLocks/>
            </p:cNvGrpSpPr>
            <p:nvPr/>
          </p:nvGrpSpPr>
          <p:grpSpPr bwMode="auto">
            <a:xfrm>
              <a:off x="5363" y="691"/>
              <a:ext cx="288" cy="327"/>
              <a:chOff x="5363" y="691"/>
              <a:chExt cx="288" cy="327"/>
            </a:xfrm>
          </p:grpSpPr>
          <p:sp>
            <p:nvSpPr>
              <p:cNvPr id="133255" name="Oval 135"/>
              <p:cNvSpPr>
                <a:spLocks noChangeArrowheads="1"/>
              </p:cNvSpPr>
              <p:nvPr/>
            </p:nvSpPr>
            <p:spPr bwMode="auto">
              <a:xfrm flipH="1">
                <a:off x="5364" y="763"/>
                <a:ext cx="227" cy="22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133256" name="Text Box 136"/>
              <p:cNvSpPr txBox="1">
                <a:spLocks noChangeArrowheads="1"/>
              </p:cNvSpPr>
              <p:nvPr/>
            </p:nvSpPr>
            <p:spPr bwMode="auto">
              <a:xfrm flipH="1">
                <a:off x="5363" y="69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</a:rPr>
                  <a:t>~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133257" name="Text Box 137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火力</a:t>
              </a:r>
            </a:p>
            <a:p>
              <a:pPr>
                <a:lnSpc>
                  <a:spcPct val="9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发电厂</a:t>
              </a:r>
            </a:p>
          </p:txBody>
        </p:sp>
      </p:grpSp>
      <p:sp>
        <p:nvSpPr>
          <p:cNvPr id="133258" name="Text Box 138"/>
          <p:cNvSpPr txBox="1">
            <a:spLocks noChangeArrowheads="1"/>
          </p:cNvSpPr>
          <p:nvPr/>
        </p:nvSpPr>
        <p:spPr bwMode="auto">
          <a:xfrm>
            <a:off x="304800" y="7366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10kV</a:t>
            </a:r>
          </a:p>
        </p:txBody>
      </p:sp>
      <p:sp>
        <p:nvSpPr>
          <p:cNvPr id="133259" name="Text Box 139"/>
          <p:cNvSpPr txBox="1">
            <a:spLocks noChangeArrowheads="1"/>
          </p:cNvSpPr>
          <p:nvPr/>
        </p:nvSpPr>
        <p:spPr bwMode="auto">
          <a:xfrm>
            <a:off x="6781800" y="2514600"/>
            <a:ext cx="2209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    </a:t>
            </a:r>
            <a:r>
              <a:rPr lang="zh-CN" altLang="en-US" b="1">
                <a:solidFill>
                  <a:srgbClr val="000000"/>
                </a:solidFill>
              </a:rPr>
              <a:t>为保证供电的可靠性和安全连续性，电力系统将各地区、各种类型的发电机变压器、输电线、配电和用电设备等连成一个环形整体。</a:t>
            </a:r>
          </a:p>
        </p:txBody>
      </p:sp>
    </p:spTree>
    <p:extLst>
      <p:ext uri="{BB962C8B-B14F-4D97-AF65-F5344CB8AC3E}">
        <p14:creationId xmlns:p14="http://schemas.microsoft.com/office/powerpoint/2010/main" val="29224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 autoUpdateAnimBg="0"/>
      <p:bldP spid="133129" grpId="0" autoUpdateAnimBg="0"/>
      <p:bldP spid="133130" grpId="0" autoUpdateAnimBg="0"/>
      <p:bldP spid="133131" grpId="0" autoUpdateAnimBg="0"/>
      <p:bldP spid="133171" grpId="0" autoUpdateAnimBg="0"/>
      <p:bldP spid="133172" grpId="0" autoUpdateAnimBg="0"/>
      <p:bldP spid="133173" grpId="0" autoUpdateAnimBg="0"/>
      <p:bldP spid="133174" grpId="0" autoUpdateAnimBg="0"/>
      <p:bldP spid="133175" grpId="0" autoUpdateAnimBg="0"/>
      <p:bldP spid="133176" grpId="0" autoUpdateAnimBg="0"/>
      <p:bldP spid="133177" grpId="0" autoUpdateAnimBg="0"/>
      <p:bldP spid="133178" grpId="0" autoUpdateAnimBg="0"/>
      <p:bldP spid="133179" grpId="0" autoUpdateAnimBg="0"/>
      <p:bldP spid="133180" grpId="0" autoUpdateAnimBg="0"/>
      <p:bldP spid="133258" grpId="0" autoUpdateAnimBg="0"/>
      <p:bldP spid="1332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09600" y="15240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低压配电线路是由配电室</a:t>
            </a:r>
            <a:r>
              <a:rPr lang="en-US" altLang="zh-CN" sz="2800" b="1">
                <a:solidFill>
                  <a:srgbClr val="CC0000"/>
                </a:solidFill>
              </a:rPr>
              <a:t>(</a:t>
            </a:r>
            <a:r>
              <a:rPr lang="zh-CN" altLang="en-US" sz="2800" b="1">
                <a:solidFill>
                  <a:srgbClr val="CC0000"/>
                </a:solidFill>
              </a:rPr>
              <a:t>配电箱</a:t>
            </a:r>
            <a:r>
              <a:rPr lang="en-US" altLang="zh-CN" sz="2800" b="1">
                <a:solidFill>
                  <a:srgbClr val="CC0000"/>
                </a:solidFill>
              </a:rPr>
              <a:t>)</a:t>
            </a:r>
            <a:r>
              <a:rPr lang="zh-CN" altLang="en-US" sz="2800" b="1">
                <a:solidFill>
                  <a:srgbClr val="CC0000"/>
                </a:solidFill>
              </a:rPr>
              <a:t>、低压线路、</a:t>
            </a:r>
          </a:p>
          <a:p>
            <a:r>
              <a:rPr lang="zh-CN" altLang="en-US" sz="2800" b="1">
                <a:solidFill>
                  <a:srgbClr val="CC0000"/>
                </a:solidFill>
              </a:rPr>
              <a:t>用电线路组成。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822325" y="20256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153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通常一个</a:t>
            </a:r>
            <a:r>
              <a:rPr lang="zh-CN" altLang="en-US" sz="2800" b="1">
                <a:solidFill>
                  <a:srgbClr val="006600"/>
                </a:solidFill>
              </a:rPr>
              <a:t>低压配电线路</a:t>
            </a:r>
            <a:r>
              <a:rPr lang="zh-CN" altLang="en-US" sz="2800" b="1">
                <a:solidFill>
                  <a:srgbClr val="000000"/>
                </a:solidFill>
              </a:rPr>
              <a:t>的</a:t>
            </a:r>
            <a:r>
              <a:rPr lang="zh-CN" altLang="en-US" sz="2800" b="1">
                <a:solidFill>
                  <a:srgbClr val="006600"/>
                </a:solidFill>
              </a:rPr>
              <a:t>容量</a:t>
            </a:r>
            <a:r>
              <a:rPr lang="zh-CN" altLang="en-US" sz="2800" b="1">
                <a:solidFill>
                  <a:srgbClr val="000000"/>
                </a:solidFill>
              </a:rPr>
              <a:t>在几十千伏安到几百千伏安的范围，负责几十个用户的供电。为了合理地分配电能，有效的管理线路，提高线路的可靠性，一般都采用分级供电的方式。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457200" y="4029075"/>
            <a:ext cx="8153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                                                             </a:t>
            </a:r>
            <a:r>
              <a:rPr lang="zh-CN" altLang="en-US" sz="2800" b="1">
                <a:solidFill>
                  <a:srgbClr val="000000"/>
                </a:solidFill>
              </a:rPr>
              <a:t>即按照用户地域或空间的分布，将用户划分成供电区和片，通过干线、支线向片、区供电。整个供电线路形成一个分级的网状结构。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gray">
          <a:xfrm>
            <a:off x="796159" y="764704"/>
            <a:ext cx="7096571" cy="576064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10.3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电力系统的接线方式</a:t>
            </a:r>
          </a:p>
        </p:txBody>
      </p:sp>
    </p:spTree>
    <p:extLst>
      <p:ext uri="{BB962C8B-B14F-4D97-AF65-F5344CB8AC3E}">
        <p14:creationId xmlns:p14="http://schemas.microsoft.com/office/powerpoint/2010/main" val="140237087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4" grpId="0" autoUpdateAnimBg="0"/>
      <p:bldP spid="1351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12763" y="1295400"/>
            <a:ext cx="7929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   </a:t>
            </a:r>
            <a:r>
              <a:rPr lang="zh-CN" altLang="en-US" sz="2800" b="1"/>
              <a:t>低压配电线路是由配电室</a:t>
            </a:r>
            <a:r>
              <a:rPr lang="en-US" altLang="zh-CN" sz="2800" b="1"/>
              <a:t>(</a:t>
            </a:r>
            <a:r>
              <a:rPr lang="zh-CN" altLang="en-US" sz="2800" b="1"/>
              <a:t>配电箱</a:t>
            </a:r>
            <a:r>
              <a:rPr lang="en-US" altLang="zh-CN" sz="2800" b="1"/>
              <a:t>)</a:t>
            </a:r>
            <a:r>
              <a:rPr lang="zh-CN" altLang="en-US" sz="2800" b="1"/>
              <a:t>、低压线路、</a:t>
            </a:r>
          </a:p>
          <a:p>
            <a:r>
              <a:rPr lang="zh-CN" altLang="en-US" sz="2800" b="1"/>
              <a:t>用电线路组成。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609600" y="2209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6600"/>
                </a:solidFill>
              </a:rPr>
              <a:t>    </a:t>
            </a:r>
            <a:r>
              <a:rPr lang="zh-CN" altLang="en-US" sz="2800" b="1">
                <a:solidFill>
                  <a:srgbClr val="006600"/>
                </a:solidFill>
              </a:rPr>
              <a:t>低压配电线路的联接方式主要是放射式和树干式两种。</a:t>
            </a:r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423863" y="3340100"/>
            <a:ext cx="3767137" cy="2205038"/>
            <a:chOff x="267" y="1257"/>
            <a:chExt cx="2373" cy="1389"/>
          </a:xfrm>
        </p:grpSpPr>
        <p:grpSp>
          <p:nvGrpSpPr>
            <p:cNvPr id="137223" name="Group 7"/>
            <p:cNvGrpSpPr>
              <a:grpSpLocks/>
            </p:cNvGrpSpPr>
            <p:nvPr/>
          </p:nvGrpSpPr>
          <p:grpSpPr bwMode="auto">
            <a:xfrm>
              <a:off x="1576" y="1296"/>
              <a:ext cx="304" cy="318"/>
              <a:chOff x="1104" y="1536"/>
              <a:chExt cx="288" cy="288"/>
            </a:xfrm>
          </p:grpSpPr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1104" y="1536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 flipH="1">
                <a:off x="1104" y="1536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26" name="Line 10"/>
              <p:cNvSpPr>
                <a:spLocks noChangeShapeType="1"/>
              </p:cNvSpPr>
              <p:nvPr/>
            </p:nvSpPr>
            <p:spPr bwMode="auto">
              <a:xfrm flipH="1">
                <a:off x="1153" y="1559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27" name="Line 11"/>
              <p:cNvSpPr>
                <a:spLocks noChangeShapeType="1"/>
              </p:cNvSpPr>
              <p:nvPr/>
            </p:nvSpPr>
            <p:spPr bwMode="auto">
              <a:xfrm flipH="1">
                <a:off x="1248" y="1632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1872" y="152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 flipH="1">
              <a:off x="1584" y="1523"/>
              <a:ext cx="0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1677" y="1614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1779" y="1614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1019" y="1668"/>
              <a:ext cx="5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33" name="Group 17"/>
            <p:cNvGrpSpPr>
              <a:grpSpLocks/>
            </p:cNvGrpSpPr>
            <p:nvPr/>
          </p:nvGrpSpPr>
          <p:grpSpPr bwMode="auto">
            <a:xfrm>
              <a:off x="816" y="1933"/>
              <a:ext cx="355" cy="106"/>
              <a:chOff x="480" y="2064"/>
              <a:chExt cx="336" cy="96"/>
            </a:xfrm>
          </p:grpSpPr>
          <p:sp>
            <p:nvSpPr>
              <p:cNvPr id="137234" name="Rectangle 18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35" name="Rectangle 19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>
              <a:off x="1019" y="1668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37" name="Group 21"/>
            <p:cNvGrpSpPr>
              <a:grpSpLocks/>
            </p:cNvGrpSpPr>
            <p:nvPr/>
          </p:nvGrpSpPr>
          <p:grpSpPr bwMode="auto">
            <a:xfrm>
              <a:off x="1805" y="1933"/>
              <a:ext cx="355" cy="106"/>
              <a:chOff x="480" y="2064"/>
              <a:chExt cx="336" cy="96"/>
            </a:xfrm>
          </p:grpSpPr>
          <p:sp>
            <p:nvSpPr>
              <p:cNvPr id="137238" name="Rectangle 22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39" name="Rectangle 23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240" name="Line 24"/>
            <p:cNvSpPr>
              <a:spLocks noChangeShapeType="1"/>
            </p:cNvSpPr>
            <p:nvPr/>
          </p:nvSpPr>
          <p:spPr bwMode="auto">
            <a:xfrm>
              <a:off x="1768" y="177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1" name="Line 25"/>
            <p:cNvSpPr>
              <a:spLocks noChangeShapeType="1"/>
            </p:cNvSpPr>
            <p:nvPr/>
          </p:nvSpPr>
          <p:spPr bwMode="auto">
            <a:xfrm>
              <a:off x="2008" y="177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2" name="Line 26"/>
            <p:cNvSpPr>
              <a:spLocks noChangeShapeType="1"/>
            </p:cNvSpPr>
            <p:nvPr/>
          </p:nvSpPr>
          <p:spPr bwMode="auto">
            <a:xfrm flipH="1" flipV="1">
              <a:off x="1469" y="1774"/>
              <a:ext cx="211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3" name="Line 27"/>
            <p:cNvSpPr>
              <a:spLocks noChangeShapeType="1"/>
            </p:cNvSpPr>
            <p:nvPr/>
          </p:nvSpPr>
          <p:spPr bwMode="auto">
            <a:xfrm flipH="1">
              <a:off x="1475" y="177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1272" y="1933"/>
              <a:ext cx="355" cy="10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1272" y="1933"/>
              <a:ext cx="355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>
              <a:off x="1861" y="1668"/>
              <a:ext cx="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47" name="Group 31"/>
            <p:cNvGrpSpPr>
              <a:grpSpLocks/>
            </p:cNvGrpSpPr>
            <p:nvPr/>
          </p:nvGrpSpPr>
          <p:grpSpPr bwMode="auto">
            <a:xfrm flipH="1">
              <a:off x="2285" y="1933"/>
              <a:ext cx="355" cy="106"/>
              <a:chOff x="480" y="2064"/>
              <a:chExt cx="336" cy="96"/>
            </a:xfrm>
          </p:grpSpPr>
          <p:sp>
            <p:nvSpPr>
              <p:cNvPr id="137248" name="Rectangle 32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49" name="Rectangle 33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H="1">
              <a:off x="2437" y="1668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51" name="Group 35"/>
            <p:cNvGrpSpPr>
              <a:grpSpLocks/>
            </p:cNvGrpSpPr>
            <p:nvPr/>
          </p:nvGrpSpPr>
          <p:grpSpPr bwMode="auto">
            <a:xfrm>
              <a:off x="867" y="2039"/>
              <a:ext cx="253" cy="265"/>
              <a:chOff x="480" y="2112"/>
              <a:chExt cx="240" cy="240"/>
            </a:xfrm>
          </p:grpSpPr>
          <p:sp>
            <p:nvSpPr>
              <p:cNvPr id="137252" name="Line 36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3" name="Line 37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4" name="Line 38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55" name="Group 39"/>
            <p:cNvGrpSpPr>
              <a:grpSpLocks/>
            </p:cNvGrpSpPr>
            <p:nvPr/>
          </p:nvGrpSpPr>
          <p:grpSpPr bwMode="auto">
            <a:xfrm>
              <a:off x="1323" y="2039"/>
              <a:ext cx="253" cy="265"/>
              <a:chOff x="480" y="2112"/>
              <a:chExt cx="240" cy="240"/>
            </a:xfrm>
          </p:grpSpPr>
          <p:sp>
            <p:nvSpPr>
              <p:cNvPr id="137256" name="Line 40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7" name="Line 41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8" name="Line 42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59" name="Group 43"/>
            <p:cNvGrpSpPr>
              <a:grpSpLocks/>
            </p:cNvGrpSpPr>
            <p:nvPr/>
          </p:nvGrpSpPr>
          <p:grpSpPr bwMode="auto">
            <a:xfrm>
              <a:off x="1855" y="2039"/>
              <a:ext cx="253" cy="265"/>
              <a:chOff x="480" y="2112"/>
              <a:chExt cx="240" cy="240"/>
            </a:xfrm>
          </p:grpSpPr>
          <p:sp>
            <p:nvSpPr>
              <p:cNvPr id="137260" name="Line 44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1" name="Line 45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2" name="Line 46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63" name="Group 47"/>
            <p:cNvGrpSpPr>
              <a:grpSpLocks/>
            </p:cNvGrpSpPr>
            <p:nvPr/>
          </p:nvGrpSpPr>
          <p:grpSpPr bwMode="auto">
            <a:xfrm>
              <a:off x="2336" y="2039"/>
              <a:ext cx="253" cy="265"/>
              <a:chOff x="480" y="2112"/>
              <a:chExt cx="240" cy="240"/>
            </a:xfrm>
          </p:grpSpPr>
          <p:sp>
            <p:nvSpPr>
              <p:cNvPr id="137264" name="Line 48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5" name="Line 49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6" name="Line 50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67" name="Text Box 51"/>
            <p:cNvSpPr txBox="1">
              <a:spLocks noChangeArrowheads="1"/>
            </p:cNvSpPr>
            <p:nvPr/>
          </p:nvSpPr>
          <p:spPr bwMode="auto">
            <a:xfrm>
              <a:off x="768" y="1257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3300"/>
                  </a:solidFill>
                </a:rPr>
                <a:t>变电所</a:t>
              </a:r>
            </a:p>
          </p:txBody>
        </p:sp>
        <p:sp>
          <p:nvSpPr>
            <p:cNvPr id="137268" name="Text Box 52"/>
            <p:cNvSpPr txBox="1">
              <a:spLocks noChangeArrowheads="1"/>
            </p:cNvSpPr>
            <p:nvPr/>
          </p:nvSpPr>
          <p:spPr bwMode="auto">
            <a:xfrm>
              <a:off x="267" y="1584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33CC"/>
                  </a:solidFill>
                </a:rPr>
                <a:t>配电室</a:t>
              </a:r>
            </a:p>
          </p:txBody>
        </p:sp>
        <p:sp>
          <p:nvSpPr>
            <p:cNvPr id="137269" name="Text Box 53"/>
            <p:cNvSpPr txBox="1">
              <a:spLocks noChangeArrowheads="1"/>
            </p:cNvSpPr>
            <p:nvPr/>
          </p:nvSpPr>
          <p:spPr bwMode="auto">
            <a:xfrm>
              <a:off x="902" y="2319"/>
              <a:ext cx="1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</a:rPr>
                <a:t>放射式配电线路</a:t>
              </a:r>
            </a:p>
          </p:txBody>
        </p:sp>
      </p:grpSp>
      <p:grpSp>
        <p:nvGrpSpPr>
          <p:cNvPr id="137270" name="Group 54"/>
          <p:cNvGrpSpPr>
            <a:grpSpLocks/>
          </p:cNvGrpSpPr>
          <p:nvPr/>
        </p:nvGrpSpPr>
        <p:grpSpPr bwMode="auto">
          <a:xfrm>
            <a:off x="4191000" y="3044825"/>
            <a:ext cx="3983038" cy="3109913"/>
            <a:chOff x="2976" y="969"/>
            <a:chExt cx="2509" cy="1959"/>
          </a:xfrm>
        </p:grpSpPr>
        <p:grpSp>
          <p:nvGrpSpPr>
            <p:cNvPr id="137271" name="Group 55"/>
            <p:cNvGrpSpPr>
              <a:grpSpLocks/>
            </p:cNvGrpSpPr>
            <p:nvPr/>
          </p:nvGrpSpPr>
          <p:grpSpPr bwMode="auto">
            <a:xfrm>
              <a:off x="3758" y="1008"/>
              <a:ext cx="304" cy="318"/>
              <a:chOff x="1104" y="1536"/>
              <a:chExt cx="288" cy="288"/>
            </a:xfrm>
          </p:grpSpPr>
          <p:sp>
            <p:nvSpPr>
              <p:cNvPr id="137272" name="Oval 56"/>
              <p:cNvSpPr>
                <a:spLocks noChangeArrowheads="1"/>
              </p:cNvSpPr>
              <p:nvPr/>
            </p:nvSpPr>
            <p:spPr bwMode="auto">
              <a:xfrm>
                <a:off x="1104" y="1536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3" name="Line 57"/>
              <p:cNvSpPr>
                <a:spLocks noChangeShapeType="1"/>
              </p:cNvSpPr>
              <p:nvPr/>
            </p:nvSpPr>
            <p:spPr bwMode="auto">
              <a:xfrm flipH="1">
                <a:off x="1104" y="1536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74" name="Line 58"/>
              <p:cNvSpPr>
                <a:spLocks noChangeShapeType="1"/>
              </p:cNvSpPr>
              <p:nvPr/>
            </p:nvSpPr>
            <p:spPr bwMode="auto">
              <a:xfrm flipH="1">
                <a:off x="1153" y="1559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75" name="Line 59"/>
              <p:cNvSpPr>
                <a:spLocks noChangeShapeType="1"/>
              </p:cNvSpPr>
              <p:nvPr/>
            </p:nvSpPr>
            <p:spPr bwMode="auto">
              <a:xfrm flipH="1">
                <a:off x="1248" y="1632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76" name="Line 60"/>
            <p:cNvSpPr>
              <a:spLocks noChangeShapeType="1"/>
            </p:cNvSpPr>
            <p:nvPr/>
          </p:nvSpPr>
          <p:spPr bwMode="auto">
            <a:xfrm>
              <a:off x="4029" y="129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77" name="Line 61"/>
            <p:cNvSpPr>
              <a:spLocks noChangeShapeType="1"/>
            </p:cNvSpPr>
            <p:nvPr/>
          </p:nvSpPr>
          <p:spPr bwMode="auto">
            <a:xfrm flipH="1">
              <a:off x="3814" y="129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78" name="Text Box 62"/>
            <p:cNvSpPr txBox="1">
              <a:spLocks noChangeArrowheads="1"/>
            </p:cNvSpPr>
            <p:nvPr/>
          </p:nvSpPr>
          <p:spPr bwMode="auto">
            <a:xfrm>
              <a:off x="2976" y="969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3300"/>
                  </a:solidFill>
                </a:rPr>
                <a:t>变电所</a:t>
              </a:r>
            </a:p>
          </p:txBody>
        </p:sp>
        <p:sp>
          <p:nvSpPr>
            <p:cNvPr id="137279" name="Text Box 63"/>
            <p:cNvSpPr txBox="1">
              <a:spLocks noChangeArrowheads="1"/>
            </p:cNvSpPr>
            <p:nvPr/>
          </p:nvSpPr>
          <p:spPr bwMode="auto">
            <a:xfrm>
              <a:off x="3242" y="2079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33CC"/>
                  </a:solidFill>
                </a:rPr>
                <a:t>配电室</a:t>
              </a:r>
            </a:p>
          </p:txBody>
        </p:sp>
        <p:sp>
          <p:nvSpPr>
            <p:cNvPr id="137280" name="Line 64"/>
            <p:cNvSpPr>
              <a:spLocks noChangeShapeType="1"/>
            </p:cNvSpPr>
            <p:nvPr/>
          </p:nvSpPr>
          <p:spPr bwMode="auto">
            <a:xfrm flipH="1">
              <a:off x="4032" y="1392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81" name="Line 65"/>
            <p:cNvSpPr>
              <a:spLocks noChangeShapeType="1"/>
            </p:cNvSpPr>
            <p:nvPr/>
          </p:nvSpPr>
          <p:spPr bwMode="auto">
            <a:xfrm>
              <a:off x="5136" y="13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82" name="Line 66"/>
            <p:cNvSpPr>
              <a:spLocks noChangeShapeType="1"/>
            </p:cNvSpPr>
            <p:nvPr/>
          </p:nvSpPr>
          <p:spPr bwMode="auto">
            <a:xfrm flipH="1">
              <a:off x="4216" y="1392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83" name="Group 67"/>
            <p:cNvGrpSpPr>
              <a:grpSpLocks/>
            </p:cNvGrpSpPr>
            <p:nvPr/>
          </p:nvGrpSpPr>
          <p:grpSpPr bwMode="auto">
            <a:xfrm>
              <a:off x="4013" y="1551"/>
              <a:ext cx="355" cy="106"/>
              <a:chOff x="480" y="2064"/>
              <a:chExt cx="336" cy="96"/>
            </a:xfrm>
          </p:grpSpPr>
          <p:sp>
            <p:nvSpPr>
              <p:cNvPr id="137284" name="Rectangle 68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Rectangle 69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286" name="Group 70"/>
            <p:cNvGrpSpPr>
              <a:grpSpLocks/>
            </p:cNvGrpSpPr>
            <p:nvPr/>
          </p:nvGrpSpPr>
          <p:grpSpPr bwMode="auto">
            <a:xfrm>
              <a:off x="4064" y="1657"/>
              <a:ext cx="253" cy="265"/>
              <a:chOff x="480" y="2112"/>
              <a:chExt cx="240" cy="240"/>
            </a:xfrm>
          </p:grpSpPr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90" name="Group 74"/>
            <p:cNvGrpSpPr>
              <a:grpSpLocks/>
            </p:cNvGrpSpPr>
            <p:nvPr/>
          </p:nvGrpSpPr>
          <p:grpSpPr bwMode="auto">
            <a:xfrm>
              <a:off x="4493" y="1551"/>
              <a:ext cx="355" cy="106"/>
              <a:chOff x="480" y="2064"/>
              <a:chExt cx="336" cy="96"/>
            </a:xfrm>
          </p:grpSpPr>
          <p:sp>
            <p:nvSpPr>
              <p:cNvPr id="137291" name="Rectangle 75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2" name="Rectangle 76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>
              <a:off x="4696" y="1392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294" name="Group 78"/>
            <p:cNvGrpSpPr>
              <a:grpSpLocks/>
            </p:cNvGrpSpPr>
            <p:nvPr/>
          </p:nvGrpSpPr>
          <p:grpSpPr bwMode="auto">
            <a:xfrm>
              <a:off x="4553" y="1657"/>
              <a:ext cx="253" cy="265"/>
              <a:chOff x="480" y="2112"/>
              <a:chExt cx="240" cy="240"/>
            </a:xfrm>
          </p:grpSpPr>
          <p:sp>
            <p:nvSpPr>
              <p:cNvPr id="137295" name="Line 79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96" name="Line 80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97" name="Line 81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98" name="Group 82"/>
            <p:cNvGrpSpPr>
              <a:grpSpLocks/>
            </p:cNvGrpSpPr>
            <p:nvPr/>
          </p:nvGrpSpPr>
          <p:grpSpPr bwMode="auto">
            <a:xfrm>
              <a:off x="5002" y="1657"/>
              <a:ext cx="253" cy="265"/>
              <a:chOff x="480" y="2112"/>
              <a:chExt cx="240" cy="240"/>
            </a:xfrm>
          </p:grpSpPr>
          <p:sp>
            <p:nvSpPr>
              <p:cNvPr id="137299" name="Line 83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0" name="Line 84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1" name="Line 85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302" name="Rectangle 86"/>
            <p:cNvSpPr>
              <a:spLocks noChangeArrowheads="1"/>
            </p:cNvSpPr>
            <p:nvPr/>
          </p:nvSpPr>
          <p:spPr bwMode="auto">
            <a:xfrm flipH="1">
              <a:off x="4950" y="1551"/>
              <a:ext cx="355" cy="10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3" name="Rectangle 87"/>
            <p:cNvSpPr>
              <a:spLocks noChangeArrowheads="1"/>
            </p:cNvSpPr>
            <p:nvPr/>
          </p:nvSpPr>
          <p:spPr bwMode="auto">
            <a:xfrm flipH="1">
              <a:off x="4950" y="1551"/>
              <a:ext cx="355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 flipH="1">
              <a:off x="3807" y="2064"/>
              <a:ext cx="1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05" name="Line 89"/>
            <p:cNvSpPr>
              <a:spLocks noChangeShapeType="1"/>
            </p:cNvSpPr>
            <p:nvPr/>
          </p:nvSpPr>
          <p:spPr bwMode="auto">
            <a:xfrm>
              <a:off x="513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06" name="Line 90"/>
            <p:cNvSpPr>
              <a:spLocks noChangeShapeType="1"/>
            </p:cNvSpPr>
            <p:nvPr/>
          </p:nvSpPr>
          <p:spPr bwMode="auto">
            <a:xfrm flipH="1">
              <a:off x="4210" y="206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307" name="Group 91"/>
            <p:cNvGrpSpPr>
              <a:grpSpLocks/>
            </p:cNvGrpSpPr>
            <p:nvPr/>
          </p:nvGrpSpPr>
          <p:grpSpPr bwMode="auto">
            <a:xfrm>
              <a:off x="4007" y="2223"/>
              <a:ext cx="355" cy="106"/>
              <a:chOff x="480" y="2064"/>
              <a:chExt cx="336" cy="96"/>
            </a:xfrm>
          </p:grpSpPr>
          <p:sp>
            <p:nvSpPr>
              <p:cNvPr id="137308" name="Rectangle 92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09" name="Rectangle 93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310" name="Group 94"/>
            <p:cNvGrpSpPr>
              <a:grpSpLocks/>
            </p:cNvGrpSpPr>
            <p:nvPr/>
          </p:nvGrpSpPr>
          <p:grpSpPr bwMode="auto">
            <a:xfrm>
              <a:off x="4058" y="2329"/>
              <a:ext cx="253" cy="265"/>
              <a:chOff x="480" y="2112"/>
              <a:chExt cx="240" cy="240"/>
            </a:xfrm>
          </p:grpSpPr>
          <p:sp>
            <p:nvSpPr>
              <p:cNvPr id="137311" name="Line 95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12" name="Line 96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13" name="Line 97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314" name="Group 98"/>
            <p:cNvGrpSpPr>
              <a:grpSpLocks/>
            </p:cNvGrpSpPr>
            <p:nvPr/>
          </p:nvGrpSpPr>
          <p:grpSpPr bwMode="auto">
            <a:xfrm>
              <a:off x="4487" y="2223"/>
              <a:ext cx="355" cy="106"/>
              <a:chOff x="480" y="2064"/>
              <a:chExt cx="336" cy="96"/>
            </a:xfrm>
          </p:grpSpPr>
          <p:sp>
            <p:nvSpPr>
              <p:cNvPr id="137315" name="Rectangle 99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16" name="Rectangle 100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317" name="Line 101"/>
            <p:cNvSpPr>
              <a:spLocks noChangeShapeType="1"/>
            </p:cNvSpPr>
            <p:nvPr/>
          </p:nvSpPr>
          <p:spPr bwMode="auto">
            <a:xfrm>
              <a:off x="4690" y="206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318" name="Group 102"/>
            <p:cNvGrpSpPr>
              <a:grpSpLocks/>
            </p:cNvGrpSpPr>
            <p:nvPr/>
          </p:nvGrpSpPr>
          <p:grpSpPr bwMode="auto">
            <a:xfrm>
              <a:off x="4547" y="2329"/>
              <a:ext cx="253" cy="265"/>
              <a:chOff x="480" y="2112"/>
              <a:chExt cx="240" cy="240"/>
            </a:xfrm>
          </p:grpSpPr>
          <p:sp>
            <p:nvSpPr>
              <p:cNvPr id="137319" name="Line 103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20" name="Line 104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21" name="Line 105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322" name="Group 106"/>
            <p:cNvGrpSpPr>
              <a:grpSpLocks/>
            </p:cNvGrpSpPr>
            <p:nvPr/>
          </p:nvGrpSpPr>
          <p:grpSpPr bwMode="auto">
            <a:xfrm>
              <a:off x="4996" y="2329"/>
              <a:ext cx="253" cy="265"/>
              <a:chOff x="480" y="2112"/>
              <a:chExt cx="240" cy="240"/>
            </a:xfrm>
          </p:grpSpPr>
          <p:sp>
            <p:nvSpPr>
              <p:cNvPr id="137323" name="Line 107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24" name="Line 108"/>
              <p:cNvSpPr>
                <a:spLocks noChangeShapeType="1"/>
              </p:cNvSpPr>
              <p:nvPr/>
            </p:nvSpPr>
            <p:spPr bwMode="auto">
              <a:xfrm>
                <a:off x="60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25" name="Line 109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326" name="Group 110"/>
            <p:cNvGrpSpPr>
              <a:grpSpLocks/>
            </p:cNvGrpSpPr>
            <p:nvPr/>
          </p:nvGrpSpPr>
          <p:grpSpPr bwMode="auto">
            <a:xfrm flipH="1">
              <a:off x="4944" y="2223"/>
              <a:ext cx="355" cy="106"/>
              <a:chOff x="480" y="2064"/>
              <a:chExt cx="336" cy="96"/>
            </a:xfrm>
          </p:grpSpPr>
          <p:sp>
            <p:nvSpPr>
              <p:cNvPr id="137327" name="Rectangle 111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28" name="Rectangle 112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329" name="Rectangle 113"/>
            <p:cNvSpPr>
              <a:spLocks noChangeArrowheads="1"/>
            </p:cNvSpPr>
            <p:nvPr/>
          </p:nvSpPr>
          <p:spPr bwMode="auto">
            <a:xfrm>
              <a:off x="3792" y="2601"/>
              <a:ext cx="1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</a:rPr>
                <a:t>树干式配电线路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30054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四川大学">
  <a:themeElements>
    <a:clrScheme name="四川大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四川大学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sy="50000" kx="2453608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sy="50000" kx="2453608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四川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四川大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四川大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1699</Words>
  <Application>Microsoft Office PowerPoint</Application>
  <PresentationFormat>全屏显示(4:3)</PresentationFormat>
  <Paragraphs>208</Paragraphs>
  <Slides>21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Office 主题</vt:lpstr>
      <vt:lpstr>四川大学</vt:lpstr>
      <vt:lpstr>Office 主题​​</vt:lpstr>
      <vt:lpstr>1_Office 主题​​</vt:lpstr>
      <vt:lpstr>Microsoft Equation 3.0</vt:lpstr>
      <vt:lpstr>Microsoft 公式 3.0</vt:lpstr>
      <vt:lpstr>PowerPoint 演示文稿</vt:lpstr>
      <vt:lpstr>PowerPoint 演示文稿</vt:lpstr>
      <vt:lpstr>PowerPoint 演示文稿</vt:lpstr>
      <vt:lpstr>2. 输电</vt:lpstr>
      <vt:lpstr>3. 配电</vt:lpstr>
      <vt:lpstr>PowerPoint 演示文稿</vt:lpstr>
      <vt:lpstr>电力系统的示意图</vt:lpstr>
      <vt:lpstr>PowerPoint 演示文稿</vt:lpstr>
      <vt:lpstr>PowerPoint 演示文稿</vt:lpstr>
      <vt:lpstr>10.4.1 电流对人体的作用</vt:lpstr>
      <vt:lpstr>1. 人体电阻</vt:lpstr>
      <vt:lpstr>5. 电压对人体的伤害</vt:lpstr>
      <vt:lpstr>10.4.2 触电方式</vt:lpstr>
      <vt:lpstr>(2) 电源中性点不接地系统的单相触电</vt:lpstr>
      <vt:lpstr>(3) 双相触电</vt:lpstr>
      <vt:lpstr>3. 跨步电压触电</vt:lpstr>
      <vt:lpstr>10.4.3 接地和接零</vt:lpstr>
      <vt:lpstr>2.  保护接地</vt:lpstr>
      <vt:lpstr>电气设备外壳有保护接地时</vt:lpstr>
      <vt:lpstr>  保护接零（用于 380V / 220V 三相四线制系统）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Kennex Lo</dc:creator>
  <cp:lastModifiedBy>scu_sxd</cp:lastModifiedBy>
  <cp:revision>10</cp:revision>
  <dcterms:created xsi:type="dcterms:W3CDTF">2017-11-20T09:22:50Z</dcterms:created>
  <dcterms:modified xsi:type="dcterms:W3CDTF">2017-11-27T08:58:22Z</dcterms:modified>
</cp:coreProperties>
</file>