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Masters/slideMaster5.xml" ContentType="application/vnd.openxmlformats-officedocument.presentationml.slideMaster+xml"/>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5" r:id="rId3"/>
    <p:sldMasterId id="2147483687" r:id="rId4"/>
    <p:sldMasterId id="2147483699" r:id="rId5"/>
  </p:sldMasterIdLst>
  <p:notesMasterIdLst>
    <p:notesMasterId r:id="rId4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81" r:id="rId29"/>
    <p:sldId id="279" r:id="rId30"/>
    <p:sldId id="280"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image" Target="../media/image69.wmf"/><Relationship Id="rId3" Type="http://schemas.openxmlformats.org/officeDocument/2006/relationships/image" Target="../media/image59.wmf"/><Relationship Id="rId7" Type="http://schemas.openxmlformats.org/officeDocument/2006/relationships/image" Target="../media/image63.wmf"/><Relationship Id="rId12" Type="http://schemas.openxmlformats.org/officeDocument/2006/relationships/image" Target="../media/image68.wmf"/><Relationship Id="rId2" Type="http://schemas.openxmlformats.org/officeDocument/2006/relationships/image" Target="../media/image58.wmf"/><Relationship Id="rId16" Type="http://schemas.openxmlformats.org/officeDocument/2006/relationships/image" Target="../media/image72.wmf"/><Relationship Id="rId1" Type="http://schemas.openxmlformats.org/officeDocument/2006/relationships/image" Target="../media/image57.wmf"/><Relationship Id="rId6" Type="http://schemas.openxmlformats.org/officeDocument/2006/relationships/image" Target="../media/image62.wmf"/><Relationship Id="rId11" Type="http://schemas.openxmlformats.org/officeDocument/2006/relationships/image" Target="../media/image67.wmf"/><Relationship Id="rId5" Type="http://schemas.openxmlformats.org/officeDocument/2006/relationships/image" Target="../media/image61.wmf"/><Relationship Id="rId15" Type="http://schemas.openxmlformats.org/officeDocument/2006/relationships/image" Target="../media/image71.wmf"/><Relationship Id="rId10" Type="http://schemas.openxmlformats.org/officeDocument/2006/relationships/image" Target="../media/image66.wmf"/><Relationship Id="rId4" Type="http://schemas.openxmlformats.org/officeDocument/2006/relationships/image" Target="../media/image60.wmf"/><Relationship Id="rId9" Type="http://schemas.openxmlformats.org/officeDocument/2006/relationships/image" Target="../media/image65.wmf"/><Relationship Id="rId14" Type="http://schemas.openxmlformats.org/officeDocument/2006/relationships/image" Target="../media/image7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emf"/><Relationship Id="rId1" Type="http://schemas.openxmlformats.org/officeDocument/2006/relationships/image" Target="../media/image77.e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e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image" Target="../media/image94.wmf"/><Relationship Id="rId1" Type="http://schemas.openxmlformats.org/officeDocument/2006/relationships/image" Target="../media/image9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5" Type="http://schemas.openxmlformats.org/officeDocument/2006/relationships/image" Target="../media/image100.wmf"/><Relationship Id="rId4" Type="http://schemas.openxmlformats.org/officeDocument/2006/relationships/image" Target="../media/image99.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02.emf"/><Relationship Id="rId1" Type="http://schemas.openxmlformats.org/officeDocument/2006/relationships/image" Target="../media/image10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emf"/><Relationship Id="rId5" Type="http://schemas.openxmlformats.org/officeDocument/2006/relationships/image" Target="../media/image13.emf"/><Relationship Id="rId4"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1.emf"/><Relationship Id="rId4" Type="http://schemas.openxmlformats.org/officeDocument/2006/relationships/image" Target="../media/image10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8.emf"/><Relationship Id="rId2" Type="http://schemas.openxmlformats.org/officeDocument/2006/relationships/image" Target="../media/image107.wmf"/><Relationship Id="rId1" Type="http://schemas.openxmlformats.org/officeDocument/2006/relationships/image" Target="../media/image106.wmf"/><Relationship Id="rId4" Type="http://schemas.openxmlformats.org/officeDocument/2006/relationships/image" Target="../media/image10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12.emf"/><Relationship Id="rId2" Type="http://schemas.openxmlformats.org/officeDocument/2006/relationships/image" Target="../media/image111.emf"/><Relationship Id="rId1" Type="http://schemas.openxmlformats.org/officeDocument/2006/relationships/image" Target="../media/image110.wmf"/><Relationship Id="rId4" Type="http://schemas.openxmlformats.org/officeDocument/2006/relationships/image" Target="../media/image113.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15.wmf"/><Relationship Id="rId1" Type="http://schemas.openxmlformats.org/officeDocument/2006/relationships/image" Target="../media/image11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 Id="rId5" Type="http://schemas.openxmlformats.org/officeDocument/2006/relationships/image" Target="../media/image112.emf"/><Relationship Id="rId4" Type="http://schemas.openxmlformats.org/officeDocument/2006/relationships/image" Target="../media/image11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26.wmf"/><Relationship Id="rId1" Type="http://schemas.openxmlformats.org/officeDocument/2006/relationships/image" Target="../media/image120.wmf"/><Relationship Id="rId5" Type="http://schemas.openxmlformats.org/officeDocument/2006/relationships/image" Target="../media/image122.wmf"/><Relationship Id="rId4" Type="http://schemas.openxmlformats.org/officeDocument/2006/relationships/image" Target="../media/image121.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12.emf"/><Relationship Id="rId5" Type="http://schemas.openxmlformats.org/officeDocument/2006/relationships/image" Target="../media/image125.wmf"/><Relationship Id="rId4" Type="http://schemas.openxmlformats.org/officeDocument/2006/relationships/image" Target="../media/image3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28.emf"/><Relationship Id="rId2" Type="http://schemas.openxmlformats.org/officeDocument/2006/relationships/image" Target="../media/image127.wmf"/><Relationship Id="rId1" Type="http://schemas.openxmlformats.org/officeDocument/2006/relationships/image" Target="../media/image126.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2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30.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32.wmf"/><Relationship Id="rId1" Type="http://schemas.openxmlformats.org/officeDocument/2006/relationships/image" Target="../media/image131.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33.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36.emf"/><Relationship Id="rId2" Type="http://schemas.openxmlformats.org/officeDocument/2006/relationships/image" Target="../media/image135.wmf"/><Relationship Id="rId1" Type="http://schemas.openxmlformats.org/officeDocument/2006/relationships/image" Target="../media/image134.wmf"/><Relationship Id="rId4" Type="http://schemas.openxmlformats.org/officeDocument/2006/relationships/image" Target="../media/image137.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38.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emf"/><Relationship Id="rId1" Type="http://schemas.openxmlformats.org/officeDocument/2006/relationships/image" Target="../media/image139.emf"/><Relationship Id="rId6" Type="http://schemas.openxmlformats.org/officeDocument/2006/relationships/image" Target="../media/image144.wmf"/><Relationship Id="rId5" Type="http://schemas.openxmlformats.org/officeDocument/2006/relationships/image" Target="../media/image143.wmf"/><Relationship Id="rId4" Type="http://schemas.openxmlformats.org/officeDocument/2006/relationships/image" Target="../media/image142.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emf"/><Relationship Id="rId1" Type="http://schemas.openxmlformats.org/officeDocument/2006/relationships/image" Target="../media/image145.emf"/><Relationship Id="rId5" Type="http://schemas.openxmlformats.org/officeDocument/2006/relationships/image" Target="../media/image149.wmf"/><Relationship Id="rId4" Type="http://schemas.openxmlformats.org/officeDocument/2006/relationships/image" Target="../media/image148.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 Id="rId5" Type="http://schemas.openxmlformats.org/officeDocument/2006/relationships/image" Target="../media/image157.emf"/><Relationship Id="rId4" Type="http://schemas.openxmlformats.org/officeDocument/2006/relationships/image" Target="../media/image156.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60.emf"/><Relationship Id="rId2" Type="http://schemas.openxmlformats.org/officeDocument/2006/relationships/image" Target="../media/image159.wmf"/><Relationship Id="rId1" Type="http://schemas.openxmlformats.org/officeDocument/2006/relationships/image" Target="../media/image158.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emf"/><Relationship Id="rId4"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image" Target="../media/image25.wmf"/><Relationship Id="rId1" Type="http://schemas.openxmlformats.org/officeDocument/2006/relationships/image" Target="../media/image23.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 Id="rId9"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21.emf"/><Relationship Id="rId5" Type="http://schemas.openxmlformats.org/officeDocument/2006/relationships/image" Target="../media/image36.wmf"/><Relationship Id="rId4"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emf"/><Relationship Id="rId5" Type="http://schemas.openxmlformats.org/officeDocument/2006/relationships/image" Target="../media/image41.emf"/><Relationship Id="rId4" Type="http://schemas.openxmlformats.org/officeDocument/2006/relationships/image" Target="../media/image4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5" Type="http://schemas.openxmlformats.org/officeDocument/2006/relationships/image" Target="../media/image47.wmf"/><Relationship Id="rId4"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image" Target="../media/image49.wmf"/><Relationship Id="rId7" Type="http://schemas.openxmlformats.org/officeDocument/2006/relationships/image" Target="../media/image47.wmf"/><Relationship Id="rId2" Type="http://schemas.openxmlformats.org/officeDocument/2006/relationships/image" Target="../media/image43.wmf"/><Relationship Id="rId1" Type="http://schemas.openxmlformats.org/officeDocument/2006/relationships/image" Target="../media/image48.emf"/><Relationship Id="rId6" Type="http://schemas.openxmlformats.org/officeDocument/2006/relationships/image" Target="../media/image46.wmf"/><Relationship Id="rId5" Type="http://schemas.openxmlformats.org/officeDocument/2006/relationships/image" Target="../media/image51.wmf"/><Relationship Id="rId10" Type="http://schemas.openxmlformats.org/officeDocument/2006/relationships/image" Target="../media/image54.wmf"/><Relationship Id="rId4" Type="http://schemas.openxmlformats.org/officeDocument/2006/relationships/image" Target="../media/image50.wmf"/><Relationship Id="rId9" Type="http://schemas.openxmlformats.org/officeDocument/2006/relationships/image" Target="../media/image5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8EED5-C78C-4B3D-A509-DC3E85687702}" type="datetimeFigureOut">
              <a:rPr lang="zh-CN" altLang="en-US" smtClean="0"/>
              <a:pPr/>
              <a:t>2018/5/30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C39ABF-8AED-4C85-8511-7C9B7C1181B0}" type="slidenum">
              <a:rPr lang="zh-CN" altLang="en-US" smtClean="0"/>
              <a:pPr/>
              <a:t>‹#›</a:t>
            </a:fld>
            <a:endParaRPr lang="zh-CN" altLang="en-US"/>
          </a:p>
        </p:txBody>
      </p:sp>
    </p:spTree>
    <p:extLst>
      <p:ext uri="{BB962C8B-B14F-4D97-AF65-F5344CB8AC3E}">
        <p14:creationId xmlns:p14="http://schemas.microsoft.com/office/powerpoint/2010/main" xmlns="" val="2348615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C39ABF-8AED-4C85-8511-7C9B7C1181B0}" type="slidenum">
              <a:rPr lang="zh-CN" altLang="en-US" smtClean="0"/>
              <a:pPr/>
              <a:t>8</a:t>
            </a:fld>
            <a:endParaRPr lang="zh-CN" altLang="en-US"/>
          </a:p>
        </p:txBody>
      </p:sp>
    </p:spTree>
    <p:extLst>
      <p:ext uri="{BB962C8B-B14F-4D97-AF65-F5344CB8AC3E}">
        <p14:creationId xmlns:p14="http://schemas.microsoft.com/office/powerpoint/2010/main" xmlns="" val="2026298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学校封面"/>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3765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04515" name="Rectangle 3"/>
          <p:cNvSpPr>
            <a:spLocks noGrp="1" noChangeArrowheads="1"/>
          </p:cNvSpPr>
          <p:nvPr>
            <p:ph type="ctrTitle"/>
          </p:nvPr>
        </p:nvSpPr>
        <p:spPr>
          <a:xfrm>
            <a:off x="755650" y="1268413"/>
            <a:ext cx="7772400" cy="1470025"/>
          </a:xfrm>
        </p:spPr>
        <p:txBody>
          <a:bodyPr/>
          <a:lstStyle>
            <a:lvl1pPr>
              <a:defRPr sz="4800"/>
            </a:lvl1pPr>
          </a:lstStyle>
          <a:p>
            <a:r>
              <a:rPr lang="zh-CN" altLang="en-US"/>
              <a:t>单击此处编辑母版标题样式</a:t>
            </a:r>
          </a:p>
        </p:txBody>
      </p:sp>
      <p:sp>
        <p:nvSpPr>
          <p:cNvPr id="704516" name="Rectangle 4"/>
          <p:cNvSpPr>
            <a:spLocks noGrp="1" noChangeArrowheads="1"/>
          </p:cNvSpPr>
          <p:nvPr>
            <p:ph type="subTitle" idx="1"/>
          </p:nvPr>
        </p:nvSpPr>
        <p:spPr>
          <a:xfrm>
            <a:off x="1476375" y="3141663"/>
            <a:ext cx="6400800" cy="1752600"/>
          </a:xfrm>
        </p:spPr>
        <p:txBody>
          <a:bodyPr/>
          <a:lstStyle>
            <a:lvl1pPr marL="0" indent="0" algn="ctr">
              <a:buFontTx/>
              <a:buNone/>
              <a:defRPr/>
            </a:lvl1pPr>
          </a:lstStyle>
          <a:p>
            <a:r>
              <a:rPr lang="zh-CN" altLang="en-US"/>
              <a:t>单击此处编辑母版副标题样式</a:t>
            </a:r>
          </a:p>
        </p:txBody>
      </p:sp>
    </p:spTree>
    <p:extLst>
      <p:ext uri="{BB962C8B-B14F-4D97-AF65-F5344CB8AC3E}">
        <p14:creationId xmlns:p14="http://schemas.microsoft.com/office/powerpoint/2010/main" xmlns="" val="2039792570"/>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kumimoji="1"/>
            </a:lvl1pPr>
          </a:lstStyle>
          <a:p>
            <a:pPr>
              <a:defRPr/>
            </a:pPr>
            <a:fld id="{02E69FEC-1688-457A-8279-F76ED36EB5ED}" type="slidenum">
              <a:rPr lang="en-US" altLang="zh-CN"/>
              <a:pPr>
                <a:defRPr/>
              </a:pPr>
              <a:t>‹#›</a:t>
            </a:fld>
            <a:endParaRPr lang="en-US" altLang="zh-CN"/>
          </a:p>
        </p:txBody>
      </p:sp>
    </p:spTree>
    <p:extLst>
      <p:ext uri="{BB962C8B-B14F-4D97-AF65-F5344CB8AC3E}">
        <p14:creationId xmlns:p14="http://schemas.microsoft.com/office/powerpoint/2010/main" xmlns="" val="1591422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kumimoji="1"/>
            </a:lvl1pPr>
          </a:lstStyle>
          <a:p>
            <a:pPr>
              <a:defRPr/>
            </a:pPr>
            <a:fld id="{E0A64BD1-164C-440D-B78A-4B621FB8773A}" type="slidenum">
              <a:rPr lang="en-US" altLang="zh-CN"/>
              <a:pPr>
                <a:defRPr/>
              </a:pPr>
              <a:t>‹#›</a:t>
            </a:fld>
            <a:endParaRPr lang="en-US" altLang="zh-CN"/>
          </a:p>
        </p:txBody>
      </p:sp>
    </p:spTree>
    <p:extLst>
      <p:ext uri="{BB962C8B-B14F-4D97-AF65-F5344CB8AC3E}">
        <p14:creationId xmlns:p14="http://schemas.microsoft.com/office/powerpoint/2010/main" xmlns="" val="2750928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395288" y="2205038"/>
            <a:ext cx="4038600" cy="3344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586288" y="2205038"/>
            <a:ext cx="4038600" cy="3344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6"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kumimoji="1"/>
            </a:lvl1pPr>
          </a:lstStyle>
          <a:p>
            <a:pPr>
              <a:defRPr/>
            </a:pPr>
            <a:fld id="{E5BE2EBE-D288-4134-8A2F-354AC6F8AB18}" type="slidenum">
              <a:rPr lang="en-US" altLang="zh-CN"/>
              <a:pPr>
                <a:defRPr/>
              </a:pPr>
              <a:t>‹#›</a:t>
            </a:fld>
            <a:endParaRPr lang="en-US" altLang="zh-CN"/>
          </a:p>
        </p:txBody>
      </p:sp>
    </p:spTree>
    <p:extLst>
      <p:ext uri="{BB962C8B-B14F-4D97-AF65-F5344CB8AC3E}">
        <p14:creationId xmlns:p14="http://schemas.microsoft.com/office/powerpoint/2010/main" xmlns="" val="994825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8"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9" name="Rectangle 7"/>
          <p:cNvSpPr>
            <a:spLocks noGrp="1" noChangeArrowheads="1"/>
          </p:cNvSpPr>
          <p:nvPr>
            <p:ph type="sldNum" sz="quarter" idx="12"/>
          </p:nvPr>
        </p:nvSpPr>
        <p:spPr/>
        <p:txBody>
          <a:bodyPr/>
          <a:lstStyle>
            <a:lvl1pPr>
              <a:defRPr kumimoji="1"/>
            </a:lvl1pPr>
          </a:lstStyle>
          <a:p>
            <a:pPr>
              <a:defRPr/>
            </a:pPr>
            <a:fld id="{6DA6FD0B-B302-4E31-B856-A3EF76DC1F4C}" type="slidenum">
              <a:rPr lang="en-US" altLang="zh-CN"/>
              <a:pPr>
                <a:defRPr/>
              </a:pPr>
              <a:t>‹#›</a:t>
            </a:fld>
            <a:endParaRPr lang="en-US" altLang="zh-CN"/>
          </a:p>
        </p:txBody>
      </p:sp>
    </p:spTree>
    <p:extLst>
      <p:ext uri="{BB962C8B-B14F-4D97-AF65-F5344CB8AC3E}">
        <p14:creationId xmlns:p14="http://schemas.microsoft.com/office/powerpoint/2010/main" xmlns="" val="3628355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4"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5" name="Rectangle 7"/>
          <p:cNvSpPr>
            <a:spLocks noGrp="1" noChangeArrowheads="1"/>
          </p:cNvSpPr>
          <p:nvPr>
            <p:ph type="sldNum" sz="quarter" idx="12"/>
          </p:nvPr>
        </p:nvSpPr>
        <p:spPr/>
        <p:txBody>
          <a:bodyPr/>
          <a:lstStyle>
            <a:lvl1pPr>
              <a:defRPr kumimoji="1"/>
            </a:lvl1pPr>
          </a:lstStyle>
          <a:p>
            <a:pPr>
              <a:defRPr/>
            </a:pPr>
            <a:fld id="{A31E40CE-145D-4C14-B4F1-024584ABF982}" type="slidenum">
              <a:rPr lang="en-US" altLang="zh-CN"/>
              <a:pPr>
                <a:defRPr/>
              </a:pPr>
              <a:t>‹#›</a:t>
            </a:fld>
            <a:endParaRPr lang="en-US" altLang="zh-CN"/>
          </a:p>
        </p:txBody>
      </p:sp>
    </p:spTree>
    <p:extLst>
      <p:ext uri="{BB962C8B-B14F-4D97-AF65-F5344CB8AC3E}">
        <p14:creationId xmlns:p14="http://schemas.microsoft.com/office/powerpoint/2010/main" xmlns="" val="8724211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3"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4" name="Rectangle 7"/>
          <p:cNvSpPr>
            <a:spLocks noGrp="1" noChangeArrowheads="1"/>
          </p:cNvSpPr>
          <p:nvPr>
            <p:ph type="sldNum" sz="quarter" idx="12"/>
          </p:nvPr>
        </p:nvSpPr>
        <p:spPr/>
        <p:txBody>
          <a:bodyPr/>
          <a:lstStyle>
            <a:lvl1pPr>
              <a:defRPr kumimoji="1"/>
            </a:lvl1pPr>
          </a:lstStyle>
          <a:p>
            <a:pPr>
              <a:defRPr/>
            </a:pPr>
            <a:fld id="{3314D4EB-59F1-4422-847F-E2DD8F5D6998}" type="slidenum">
              <a:rPr lang="en-US" altLang="zh-CN"/>
              <a:pPr>
                <a:defRPr/>
              </a:pPr>
              <a:t>‹#›</a:t>
            </a:fld>
            <a:endParaRPr lang="en-US" altLang="zh-CN"/>
          </a:p>
        </p:txBody>
      </p:sp>
    </p:spTree>
    <p:extLst>
      <p:ext uri="{BB962C8B-B14F-4D97-AF65-F5344CB8AC3E}">
        <p14:creationId xmlns:p14="http://schemas.microsoft.com/office/powerpoint/2010/main" xmlns="" val="5171922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6"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kumimoji="1"/>
            </a:lvl1pPr>
          </a:lstStyle>
          <a:p>
            <a:pPr>
              <a:defRPr/>
            </a:pPr>
            <a:fld id="{19E041A6-486C-4466-A68B-8898B2B7E002}" type="slidenum">
              <a:rPr lang="en-US" altLang="zh-CN"/>
              <a:pPr>
                <a:defRPr/>
              </a:pPr>
              <a:t>‹#›</a:t>
            </a:fld>
            <a:endParaRPr lang="en-US" altLang="zh-CN"/>
          </a:p>
        </p:txBody>
      </p:sp>
    </p:spTree>
    <p:extLst>
      <p:ext uri="{BB962C8B-B14F-4D97-AF65-F5344CB8AC3E}">
        <p14:creationId xmlns:p14="http://schemas.microsoft.com/office/powerpoint/2010/main" xmlns="" val="4061869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6"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kumimoji="1"/>
            </a:lvl1pPr>
          </a:lstStyle>
          <a:p>
            <a:pPr>
              <a:defRPr/>
            </a:pPr>
            <a:fld id="{5BD128E0-6B30-4FC4-8CA7-6F683639BCC8}" type="slidenum">
              <a:rPr lang="en-US" altLang="zh-CN"/>
              <a:pPr>
                <a:defRPr/>
              </a:pPr>
              <a:t>‹#›</a:t>
            </a:fld>
            <a:endParaRPr lang="en-US" altLang="zh-CN"/>
          </a:p>
        </p:txBody>
      </p:sp>
    </p:spTree>
    <p:extLst>
      <p:ext uri="{BB962C8B-B14F-4D97-AF65-F5344CB8AC3E}">
        <p14:creationId xmlns:p14="http://schemas.microsoft.com/office/powerpoint/2010/main" xmlns="" val="34612093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kumimoji="1"/>
            </a:lvl1pPr>
          </a:lstStyle>
          <a:p>
            <a:pPr>
              <a:defRPr/>
            </a:pPr>
            <a:fld id="{B6EBC3C8-9F30-4F35-B58A-B1069058AFD1}" type="slidenum">
              <a:rPr lang="en-US" altLang="zh-CN"/>
              <a:pPr>
                <a:defRPr/>
              </a:pPr>
              <a:t>‹#›</a:t>
            </a:fld>
            <a:endParaRPr lang="en-US" altLang="zh-CN"/>
          </a:p>
        </p:txBody>
      </p:sp>
    </p:spTree>
    <p:extLst>
      <p:ext uri="{BB962C8B-B14F-4D97-AF65-F5344CB8AC3E}">
        <p14:creationId xmlns:p14="http://schemas.microsoft.com/office/powerpoint/2010/main" xmlns="" val="16949039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7488" y="1196975"/>
            <a:ext cx="2057400" cy="435292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395288" y="1196975"/>
            <a:ext cx="6019800" cy="43529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kumimoji="1"/>
            </a:lvl1pPr>
          </a:lstStyle>
          <a:p>
            <a:pPr>
              <a:defRPr/>
            </a:pPr>
            <a:fld id="{142AA9EF-1860-49A5-AB27-3B14BAC135A1}" type="slidenum">
              <a:rPr lang="en-US" altLang="zh-CN"/>
              <a:pPr>
                <a:defRPr/>
              </a:pPr>
              <a:t>‹#›</a:t>
            </a:fld>
            <a:endParaRPr lang="en-US" altLang="zh-CN"/>
          </a:p>
        </p:txBody>
      </p:sp>
    </p:spTree>
    <p:extLst>
      <p:ext uri="{BB962C8B-B14F-4D97-AF65-F5344CB8AC3E}">
        <p14:creationId xmlns:p14="http://schemas.microsoft.com/office/powerpoint/2010/main" xmlns="" val="5510314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95288" y="1196975"/>
            <a:ext cx="8229600" cy="711200"/>
          </a:xfrm>
        </p:spPr>
        <p:txBody>
          <a:bodyPr/>
          <a:lstStyle/>
          <a:p>
            <a:r>
              <a:rPr lang="en-US" altLang="zh-CN"/>
              <a:t>Click to edit Master title style</a:t>
            </a:r>
            <a:endParaRPr lang="zh-CN" altLang="en-US"/>
          </a:p>
        </p:txBody>
      </p:sp>
      <p:sp>
        <p:nvSpPr>
          <p:cNvPr id="3" name="Table Placeholder 2"/>
          <p:cNvSpPr>
            <a:spLocks noGrp="1"/>
          </p:cNvSpPr>
          <p:nvPr>
            <p:ph type="tbl" idx="1"/>
          </p:nvPr>
        </p:nvSpPr>
        <p:spPr>
          <a:xfrm>
            <a:off x="395288" y="2205038"/>
            <a:ext cx="8229600" cy="3344862"/>
          </a:xfrm>
        </p:spPr>
        <p:txBody>
          <a:bodyPr/>
          <a:lstStyle/>
          <a:p>
            <a:pPr lvl="0"/>
            <a:endParaRPr lang="zh-CN" altLang="en-US" noProof="0"/>
          </a:p>
        </p:txBody>
      </p:sp>
      <p:sp>
        <p:nvSpPr>
          <p:cNvPr id="4"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kumimoji="1"/>
            </a:lvl1pPr>
          </a:lstStyle>
          <a:p>
            <a:pPr>
              <a:defRPr/>
            </a:pPr>
            <a:fld id="{86DA76E7-198A-47A9-8216-2966565122FA}" type="slidenum">
              <a:rPr lang="en-US" altLang="zh-CN"/>
              <a:pPr>
                <a:defRPr/>
              </a:pPr>
              <a:t>‹#›</a:t>
            </a:fld>
            <a:endParaRPr lang="en-US" altLang="zh-CN"/>
          </a:p>
        </p:txBody>
      </p:sp>
    </p:spTree>
    <p:extLst>
      <p:ext uri="{BB962C8B-B14F-4D97-AF65-F5344CB8AC3E}">
        <p14:creationId xmlns:p14="http://schemas.microsoft.com/office/powerpoint/2010/main" xmlns="" val="3707526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95288" y="1196975"/>
            <a:ext cx="8229600" cy="711200"/>
          </a:xfrm>
        </p:spPr>
        <p:txBody>
          <a:bodyPr/>
          <a:lstStyle/>
          <a:p>
            <a:r>
              <a:rPr lang="en-US" altLang="zh-CN"/>
              <a:t>Click to edit Master title style</a:t>
            </a:r>
            <a:endParaRPr lang="zh-CN" altLang="en-US"/>
          </a:p>
        </p:txBody>
      </p:sp>
      <p:sp>
        <p:nvSpPr>
          <p:cNvPr id="3" name="Chart Placeholder 2"/>
          <p:cNvSpPr>
            <a:spLocks noGrp="1"/>
          </p:cNvSpPr>
          <p:nvPr>
            <p:ph type="chart" idx="1"/>
          </p:nvPr>
        </p:nvSpPr>
        <p:spPr>
          <a:xfrm>
            <a:off x="395288" y="2205038"/>
            <a:ext cx="8229600" cy="3344862"/>
          </a:xfrm>
        </p:spPr>
        <p:txBody>
          <a:bodyPr/>
          <a:lstStyle/>
          <a:p>
            <a:pPr lvl="0"/>
            <a:endParaRPr lang="zh-CN" altLang="en-US" noProof="0"/>
          </a:p>
        </p:txBody>
      </p:sp>
      <p:sp>
        <p:nvSpPr>
          <p:cNvPr id="4" name="Rectangle 5"/>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6"/>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kumimoji="1"/>
            </a:lvl1pPr>
          </a:lstStyle>
          <a:p>
            <a:pPr>
              <a:defRPr/>
            </a:pPr>
            <a:fld id="{1915EDC8-DA7D-4B65-8C8A-A6F322ACA322}" type="slidenum">
              <a:rPr lang="en-US" altLang="zh-CN"/>
              <a:pPr>
                <a:defRPr/>
              </a:pPr>
              <a:t>‹#›</a:t>
            </a:fld>
            <a:endParaRPr lang="en-US" altLang="zh-CN"/>
          </a:p>
        </p:txBody>
      </p:sp>
    </p:spTree>
    <p:extLst>
      <p:ext uri="{BB962C8B-B14F-4D97-AF65-F5344CB8AC3E}">
        <p14:creationId xmlns:p14="http://schemas.microsoft.com/office/powerpoint/2010/main" xmlns="" val="39601219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979613" y="2205038"/>
            <a:ext cx="5324475" cy="1150937"/>
          </a:xfrm>
        </p:spPr>
        <p:txBody>
          <a:bodyPr/>
          <a:lstStyle>
            <a:lvl1pPr marL="0" indent="0" algn="ctr">
              <a:defRPr sz="2200"/>
            </a:lvl1pPr>
          </a:lstStyle>
          <a:p>
            <a:r>
              <a:rPr lang="zh-CN" altLang="en-US"/>
              <a:t>单击此处编辑母版副标题样式</a:t>
            </a:r>
          </a:p>
        </p:txBody>
      </p:sp>
    </p:spTree>
    <p:extLst>
      <p:ext uri="{BB962C8B-B14F-4D97-AF65-F5344CB8AC3E}">
        <p14:creationId xmlns:p14="http://schemas.microsoft.com/office/powerpoint/2010/main" xmlns="" val="4280071212"/>
      </p:ext>
    </p:extLst>
  </p:cSld>
  <p:clrMapOvr>
    <a:overrideClrMapping bg1="lt1" tx1="dk1" bg2="lt2" tx2="dk2" accent1="accent1" accent2="accent2" accent3="accent3" accent4="accent4" accent5="accent5" accent6="accent6" hlink="hlink" folHlink="folHlink"/>
  </p:clrMapOvr>
  <p:transition>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A590F2B4-23AD-4E39-BFBB-E24EBB36E5AE}"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8C58FD95-F6AD-457C-B09B-532BB0CA0C1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1934705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54E28A3-0ED4-411A-AC8E-AAFE92450D44}"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7CBC12A1-C7B7-4E40-B46D-B1AC23EAE39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0700564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BC2693D-2808-41D5-BC06-6A487591F900}"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612D47B-8EF1-4906-BF37-130D772A67C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3255156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7453820-9AFE-4799-8BA4-2F17F3B9B3C3}"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EE24326B-7E13-4DB4-BDB3-A513F55D592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20625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B4E787A-6645-405C-BD95-541C892C689F}"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C8821228-2408-40B9-AA3B-EE419C3A9FA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7320206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F267FD9-BB6E-4937-A2CB-2D8803BBA62E}"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158D813D-5EB4-4279-B09C-477A10D42AE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9194560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517E8FD-FBCB-4CDA-8E60-742CA893DA6F}"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B6B32CBB-4DAA-4CC6-8D3E-E2E1D595278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456110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0AD1809-B332-4875-8F56-2C7BC38D2078}"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4AAB70C5-9E6D-4F22-9899-4955DFD0451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6448917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C2C9D36-21F4-4A5F-804A-C987B1906AE7}"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B65DCE8-15C8-44B9-BD29-C8C770D603D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883661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7092010-6991-4C95-B46A-FDE0EC4C5CF7}"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9507F817-DB01-4D53-B9E0-82B824BEE62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6576153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2078880-516F-40DA-9B22-743FD0F5C425}"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38CAFC69-B4BC-469A-A271-42A0BA80A64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5002637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A590F2B4-23AD-4E39-BFBB-E24EBB36E5AE}"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8C58FD95-F6AD-457C-B09B-532BB0CA0C1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6935469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54E28A3-0ED4-411A-AC8E-AAFE92450D44}"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7CBC12A1-C7B7-4E40-B46D-B1AC23EAE39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5446287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BC2693D-2808-41D5-BC06-6A487591F900}"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612D47B-8EF1-4906-BF37-130D772A67C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658284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7453820-9AFE-4799-8BA4-2F17F3B9B3C3}"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EE24326B-7E13-4DB4-BDB3-A513F55D592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9555391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B4E787A-6645-405C-BD95-541C892C689F}"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C8821228-2408-40B9-AA3B-EE419C3A9FA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5621215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F267FD9-BB6E-4937-A2CB-2D8803BBA62E}"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158D813D-5EB4-4279-B09C-477A10D42AE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992620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517E8FD-FBCB-4CDA-8E60-742CA893DA6F}"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B6B32CBB-4DAA-4CC6-8D3E-E2E1D595278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9850530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0AD1809-B332-4875-8F56-2C7BC38D2078}"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4AAB70C5-9E6D-4F22-9899-4955DFD0451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8362078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C2C9D36-21F4-4A5F-804A-C987B1906AE7}"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B65DCE8-15C8-44B9-BD29-C8C770D603D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6630632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7092010-6991-4C95-B46A-FDE0EC4C5CF7}"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9507F817-DB01-4D53-B9E0-82B824BEE62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7863892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2078880-516F-40DA-9B22-743FD0F5C425}"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38CAFC69-B4BC-469A-A271-42A0BA80A64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7785450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A590F2B4-23AD-4E39-BFBB-E24EBB36E5AE}"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8C58FD95-F6AD-457C-B09B-532BB0CA0C1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9794381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54E28A3-0ED4-411A-AC8E-AAFE92450D44}"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7CBC12A1-C7B7-4E40-B46D-B1AC23EAE39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025730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2018/5/30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BC2693D-2808-41D5-BC06-6A487591F900}"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612D47B-8EF1-4906-BF37-130D772A67C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3708784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7453820-9AFE-4799-8BA4-2F17F3B9B3C3}"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EE24326B-7E13-4DB4-BDB3-A513F55D592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27777611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B4E787A-6645-405C-BD95-541C892C689F}"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C8821228-2408-40B9-AA3B-EE419C3A9FA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44828097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F267FD9-BB6E-4937-A2CB-2D8803BBA62E}"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158D813D-5EB4-4279-B09C-477A10D42AE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5133320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517E8FD-FBCB-4CDA-8E60-742CA893DA6F}"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B6B32CBB-4DAA-4CC6-8D3E-E2E1D595278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79631082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0AD1809-B332-4875-8F56-2C7BC38D2078}"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4AAB70C5-9E6D-4F22-9899-4955DFD0451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0944082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C2C9D36-21F4-4A5F-804A-C987B1906AE7}"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B65DCE8-15C8-44B9-BD29-C8C770D603D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62076191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7092010-6991-4C95-B46A-FDE0EC4C5CF7}"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9507F817-DB01-4D53-B9E0-82B824BEE62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63240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2078880-516F-40DA-9B22-743FD0F5C425}"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r>
              <a:rPr lang="zh-CN" altLang="en-US">
                <a:solidFill>
                  <a:prstClr val="black">
                    <a:tint val="75000"/>
                  </a:prstClr>
                </a:solidFill>
              </a:rPr>
              <a:t>电工原理</a:t>
            </a:r>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38CAFC69-B4BC-469A-A271-42A0BA80A64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278372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20"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image" Target="../media/image4.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6.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6.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6.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2018/5/30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50000">
              <a:srgbClr val="FFFFFF"/>
            </a:gs>
            <a:gs pos="100000">
              <a:srgbClr val="D2FFFF"/>
            </a:gs>
          </a:gsLst>
          <a:lin ang="5400000"/>
        </a:gradFill>
        <a:effectLst/>
      </p:bgPr>
    </p:bg>
    <p:spTree>
      <p:nvGrpSpPr>
        <p:cNvPr id="1" name=""/>
        <p:cNvGrpSpPr/>
        <p:nvPr/>
      </p:nvGrpSpPr>
      <p:grpSpPr>
        <a:xfrm>
          <a:off x="0" y="0"/>
          <a:ext cx="0" cy="0"/>
          <a:chOff x="0" y="0"/>
          <a:chExt cx="0" cy="0"/>
        </a:xfrm>
      </p:grpSpPr>
      <p:pic>
        <p:nvPicPr>
          <p:cNvPr id="2050" name="Picture 2" descr="学校封面"/>
          <p:cNvPicPr>
            <a:picLocks noChangeAspect="1" noChangeArrowheads="1"/>
          </p:cNvPicPr>
          <p:nvPr/>
        </p:nvPicPr>
        <p:blipFill>
          <a:blip r:embed="rId16">
            <a:lum bright="70000" contrast="-70000"/>
            <a:grayscl/>
            <a:extLst>
              <a:ext uri="{28A0092B-C50C-407E-A947-70E740481C1C}">
                <a14:useLocalDpi xmlns:a14="http://schemas.microsoft.com/office/drawing/2010/main" xmlns=""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395288" y="1196975"/>
            <a:ext cx="8229600" cy="71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4"/>
          <p:cNvSpPr>
            <a:spLocks noGrp="1" noChangeArrowheads="1"/>
          </p:cNvSpPr>
          <p:nvPr>
            <p:ph type="body" idx="1"/>
          </p:nvPr>
        </p:nvSpPr>
        <p:spPr bwMode="auto">
          <a:xfrm>
            <a:off x="395288" y="2205038"/>
            <a:ext cx="8229600" cy="3344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03493" name="Rectangle 5"/>
          <p:cNvSpPr>
            <a:spLocks noGrp="1" noChangeArrowheads="1"/>
          </p:cNvSpPr>
          <p:nvPr>
            <p:ph type="dt" sz="half" idx="2"/>
          </p:nvPr>
        </p:nvSpPr>
        <p:spPr bwMode="auto">
          <a:xfrm>
            <a:off x="32385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0" sz="1400">
                <a:solidFill>
                  <a:srgbClr val="FFFFFF"/>
                </a:solidFill>
                <a:latin typeface="Arial" charset="0"/>
                <a:ea typeface="+mn-ea"/>
              </a:defRPr>
            </a:lvl1pPr>
          </a:lstStyle>
          <a:p>
            <a:pPr fontAlgn="base">
              <a:spcBef>
                <a:spcPct val="0"/>
              </a:spcBef>
              <a:spcAft>
                <a:spcPct val="0"/>
              </a:spcAft>
              <a:defRPr/>
            </a:pPr>
            <a:endParaRPr lang="en-US" altLang="zh-CN"/>
          </a:p>
        </p:txBody>
      </p:sp>
      <p:sp>
        <p:nvSpPr>
          <p:cNvPr id="703494" name="Rectangle 6"/>
          <p:cNvSpPr>
            <a:spLocks noGrp="1" noChangeArrowheads="1"/>
          </p:cNvSpPr>
          <p:nvPr>
            <p:ph type="ftr" sz="quarter" idx="3"/>
          </p:nvPr>
        </p:nvSpPr>
        <p:spPr bwMode="auto">
          <a:xfrm>
            <a:off x="2987675" y="6524625"/>
            <a:ext cx="289560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0" sz="1400">
                <a:solidFill>
                  <a:srgbClr val="FFFFFF"/>
                </a:solidFill>
                <a:latin typeface="Arial" charset="0"/>
                <a:ea typeface="+mn-ea"/>
              </a:defRPr>
            </a:lvl1pPr>
          </a:lstStyle>
          <a:p>
            <a:pPr fontAlgn="base">
              <a:spcBef>
                <a:spcPct val="0"/>
              </a:spcBef>
              <a:spcAft>
                <a:spcPct val="0"/>
              </a:spcAft>
              <a:defRPr/>
            </a:pPr>
            <a:endParaRPr lang="en-US" altLang="zh-CN"/>
          </a:p>
        </p:txBody>
      </p:sp>
      <p:sp>
        <p:nvSpPr>
          <p:cNvPr id="703495" name="Rectangle 7"/>
          <p:cNvSpPr>
            <a:spLocks noGrp="1" noChangeArrowheads="1"/>
          </p:cNvSpPr>
          <p:nvPr>
            <p:ph type="sldNum" sz="quarter" idx="4"/>
          </p:nvPr>
        </p:nvSpPr>
        <p:spPr bwMode="auto">
          <a:xfrm>
            <a:off x="6516688"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400">
                <a:solidFill>
                  <a:srgbClr val="FFFFFF"/>
                </a:solidFill>
                <a:latin typeface="Arial" charset="0"/>
                <a:ea typeface="宋体" pitchFamily="2" charset="-122"/>
              </a:defRPr>
            </a:lvl1pPr>
          </a:lstStyle>
          <a:p>
            <a:pPr fontAlgn="base">
              <a:spcBef>
                <a:spcPct val="0"/>
              </a:spcBef>
              <a:spcAft>
                <a:spcPct val="0"/>
              </a:spcAft>
              <a:defRPr/>
            </a:pPr>
            <a:fld id="{3E5CB657-4CFA-4A66-A9F3-67AE7AC3972A}" type="slidenum">
              <a:rPr lang="en-US" altLang="zh-CN"/>
              <a:pPr fontAlgn="base">
                <a:spcBef>
                  <a:spcPct val="0"/>
                </a:spcBef>
                <a:spcAft>
                  <a:spcPct val="0"/>
                </a:spcAft>
                <a:defRPr/>
              </a:pPr>
              <a:t>‹#›</a:t>
            </a:fld>
            <a:endParaRPr lang="en-US" altLang="zh-CN"/>
          </a:p>
        </p:txBody>
      </p:sp>
      <p:pic>
        <p:nvPicPr>
          <p:cNvPr id="2056" name="Picture 8" descr="blue"/>
          <p:cNvPicPr>
            <a:picLocks noChangeAspect="1" noChangeArrowheads="1"/>
          </p:cNvPicPr>
          <p:nvPr/>
        </p:nvPicPr>
        <p:blipFill>
          <a:blip r:embed="rId17">
            <a:extLst>
              <a:ext uri="{28A0092B-C50C-407E-A947-70E740481C1C}">
                <a14:useLocalDpi xmlns:a14="http://schemas.microsoft.com/office/drawing/2010/main" xmlns="" val="0"/>
              </a:ext>
            </a:extLst>
          </a:blip>
          <a:srcRect/>
          <a:stretch>
            <a:fillRect/>
          </a:stretch>
        </p:blipFill>
        <p:spPr bwMode="auto">
          <a:xfrm>
            <a:off x="0" y="0"/>
            <a:ext cx="9144000" cy="765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7" name="Picture 9" descr="blue"/>
          <p:cNvPicPr>
            <a:picLocks noChangeAspect="1" noChangeArrowheads="1"/>
          </p:cNvPicPr>
          <p:nvPr/>
        </p:nvPicPr>
        <p:blipFill>
          <a:blip r:embed="rId18">
            <a:extLst>
              <a:ext uri="{28A0092B-C50C-407E-A947-70E740481C1C}">
                <a14:useLocalDpi xmlns:a14="http://schemas.microsoft.com/office/drawing/2010/main" xmlns="" val="0"/>
              </a:ext>
            </a:extLst>
          </a:blip>
          <a:srcRect/>
          <a:stretch>
            <a:fillRect/>
          </a:stretch>
        </p:blipFill>
        <p:spPr bwMode="auto">
          <a:xfrm>
            <a:off x="0" y="6453188"/>
            <a:ext cx="9144000" cy="404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8" name="Picture 10" descr="sc"/>
          <p:cNvPicPr>
            <a:picLocks noChangeAspect="1" noChangeArrowheads="1"/>
          </p:cNvPicPr>
          <p:nvPr/>
        </p:nvPicPr>
        <p:blipFill>
          <a:blip r:embed="rId19">
            <a:lum bright="100000"/>
            <a:extLst>
              <a:ext uri="{28A0092B-C50C-407E-A947-70E740481C1C}">
                <a14:useLocalDpi xmlns:a14="http://schemas.microsoft.com/office/drawing/2010/main" xmlns="" val="0"/>
              </a:ext>
            </a:extLst>
          </a:blip>
          <a:srcRect/>
          <a:stretch>
            <a:fillRect/>
          </a:stretch>
        </p:blipFill>
        <p:spPr bwMode="auto">
          <a:xfrm>
            <a:off x="860425" y="115888"/>
            <a:ext cx="974725" cy="295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9" name="Picture 11" descr="scu"/>
          <p:cNvPicPr>
            <a:picLocks noChangeAspect="1" noChangeArrowheads="1"/>
          </p:cNvPicPr>
          <p:nvPr/>
        </p:nvPicPr>
        <p:blipFill>
          <a:blip r:embed="rId20">
            <a:lum bright="100000"/>
            <a:extLst>
              <a:ext uri="{28A0092B-C50C-407E-A947-70E740481C1C}">
                <a14:useLocalDpi xmlns:a14="http://schemas.microsoft.com/office/drawing/2010/main" xmlns="" val="0"/>
              </a:ext>
            </a:extLst>
          </a:blip>
          <a:srcRect/>
          <a:stretch>
            <a:fillRect/>
          </a:stretch>
        </p:blipFill>
        <p:spPr bwMode="auto">
          <a:xfrm>
            <a:off x="92075" y="44450"/>
            <a:ext cx="663575"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6" name="Text Box 12"/>
          <p:cNvSpPr txBox="1">
            <a:spLocks noChangeArrowheads="1"/>
          </p:cNvSpPr>
          <p:nvPr/>
        </p:nvSpPr>
        <p:spPr bwMode="auto">
          <a:xfrm>
            <a:off x="682625" y="417513"/>
            <a:ext cx="1512888" cy="274637"/>
          </a:xfrm>
          <a:prstGeom prst="rect">
            <a:avLst/>
          </a:prstGeom>
          <a:noFill/>
          <a:ln>
            <a:noFill/>
          </a:ln>
          <a:effectLst>
            <a:outerShdw sy="50000" kx="2453608" rotWithShape="0">
              <a:schemeClr val="bg2">
                <a:alpha val="50000"/>
              </a:scheme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黑体" panose="02010609060101010101" pitchFamily="49" charset="-122"/>
              </a:defRPr>
            </a:lvl1pPr>
            <a:lvl2pPr marL="742950" indent="-285750" eaLnBrk="0" hangingPunct="0">
              <a:defRPr sz="2400">
                <a:solidFill>
                  <a:schemeClr val="tx1"/>
                </a:solidFill>
                <a:latin typeface="Arial" panose="020B0604020202020204" pitchFamily="34" charset="0"/>
                <a:ea typeface="黑体" panose="02010609060101010101" pitchFamily="49" charset="-122"/>
              </a:defRPr>
            </a:lvl2pPr>
            <a:lvl3pPr marL="1143000" indent="-228600" eaLnBrk="0" hangingPunct="0">
              <a:defRPr sz="2400">
                <a:solidFill>
                  <a:schemeClr val="tx1"/>
                </a:solidFill>
                <a:latin typeface="Arial" panose="020B0604020202020204" pitchFamily="34" charset="0"/>
                <a:ea typeface="黑体" panose="02010609060101010101" pitchFamily="49" charset="-122"/>
              </a:defRPr>
            </a:lvl3pPr>
            <a:lvl4pPr marL="1600200" indent="-228600" eaLnBrk="0" hangingPunct="0">
              <a:defRPr sz="2400">
                <a:solidFill>
                  <a:schemeClr val="tx1"/>
                </a:solidFill>
                <a:latin typeface="Arial" panose="020B0604020202020204" pitchFamily="34" charset="0"/>
                <a:ea typeface="黑体" panose="02010609060101010101" pitchFamily="49" charset="-122"/>
              </a:defRPr>
            </a:lvl4pPr>
            <a:lvl5pPr marL="2057400" indent="-228600" eaLnBrk="0" hangingPunct="0">
              <a:defRPr sz="2400">
                <a:solidFill>
                  <a:schemeClr val="tx1"/>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黑体" panose="02010609060101010101" pitchFamily="49" charset="-122"/>
              </a:defRPr>
            </a:lvl9pPr>
          </a:lstStyle>
          <a:p>
            <a:pPr eaLnBrk="1" fontAlgn="base" hangingPunct="1">
              <a:spcBef>
                <a:spcPct val="50000"/>
              </a:spcBef>
              <a:spcAft>
                <a:spcPct val="0"/>
              </a:spcAft>
              <a:defRPr/>
            </a:pPr>
            <a:r>
              <a:rPr lang="en-US" altLang="zh-CN" sz="1200" b="1" smtClean="0">
                <a:solidFill>
                  <a:srgbClr val="FFFFFF"/>
                </a:solidFill>
                <a:latin typeface="Arial Narrow" panose="020B0606020202030204" pitchFamily="34" charset="0"/>
                <a:ea typeface="宋体" panose="02010600030101010101" pitchFamily="2" charset="-122"/>
              </a:rPr>
              <a:t>Sichuan University</a:t>
            </a:r>
          </a:p>
        </p:txBody>
      </p:sp>
    </p:spTree>
    <p:extLst>
      <p:ext uri="{BB962C8B-B14F-4D97-AF65-F5344CB8AC3E}">
        <p14:creationId xmlns:p14="http://schemas.microsoft.com/office/powerpoint/2010/main" xmlns="" val="14189308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random/>
  </p:transition>
  <p:timing>
    <p:tnLst>
      <p:par>
        <p:cTn id="1" dur="indefinite" restart="never" nodeType="tmRoot"/>
      </p:par>
    </p:tnLst>
  </p:timing>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b="1">
          <a:solidFill>
            <a:srgbClr val="FF0000"/>
          </a:solidFill>
          <a:latin typeface="Arial" charset="0"/>
          <a:ea typeface="黑体" pitchFamily="2" charset="-122"/>
        </a:defRPr>
      </a:lvl2pPr>
      <a:lvl3pPr algn="ctr" rtl="0" eaLnBrk="0" fontAlgn="base" hangingPunct="0">
        <a:spcBef>
          <a:spcPct val="0"/>
        </a:spcBef>
        <a:spcAft>
          <a:spcPct val="0"/>
        </a:spcAft>
        <a:defRPr sz="4400" b="1">
          <a:solidFill>
            <a:srgbClr val="FF0000"/>
          </a:solidFill>
          <a:latin typeface="Arial" charset="0"/>
          <a:ea typeface="黑体" pitchFamily="2" charset="-122"/>
        </a:defRPr>
      </a:lvl3pPr>
      <a:lvl4pPr algn="ctr" rtl="0" eaLnBrk="0" fontAlgn="base" hangingPunct="0">
        <a:spcBef>
          <a:spcPct val="0"/>
        </a:spcBef>
        <a:spcAft>
          <a:spcPct val="0"/>
        </a:spcAft>
        <a:defRPr sz="4400" b="1">
          <a:solidFill>
            <a:srgbClr val="FF0000"/>
          </a:solidFill>
          <a:latin typeface="Arial" charset="0"/>
          <a:ea typeface="黑体" pitchFamily="2" charset="-122"/>
        </a:defRPr>
      </a:lvl4pPr>
      <a:lvl5pPr algn="ctr" rtl="0" eaLnBrk="0" fontAlgn="base" hangingPunct="0">
        <a:spcBef>
          <a:spcPct val="0"/>
        </a:spcBef>
        <a:spcAft>
          <a:spcPct val="0"/>
        </a:spcAft>
        <a:defRPr sz="4400" b="1">
          <a:solidFill>
            <a:srgbClr val="FF0000"/>
          </a:solidFill>
          <a:latin typeface="Arial" charset="0"/>
          <a:ea typeface="黑体" pitchFamily="2" charset="-122"/>
        </a:defRPr>
      </a:lvl5pPr>
      <a:lvl6pPr marL="457200" algn="ctr" rtl="0" fontAlgn="base">
        <a:spcBef>
          <a:spcPct val="0"/>
        </a:spcBef>
        <a:spcAft>
          <a:spcPct val="0"/>
        </a:spcAft>
        <a:defRPr sz="4400" b="1">
          <a:solidFill>
            <a:srgbClr val="FF0000"/>
          </a:solidFill>
          <a:latin typeface="Arial" charset="0"/>
          <a:ea typeface="黑体" pitchFamily="2" charset="-122"/>
        </a:defRPr>
      </a:lvl6pPr>
      <a:lvl7pPr marL="914400" algn="ctr" rtl="0" fontAlgn="base">
        <a:spcBef>
          <a:spcPct val="0"/>
        </a:spcBef>
        <a:spcAft>
          <a:spcPct val="0"/>
        </a:spcAft>
        <a:defRPr sz="4400" b="1">
          <a:solidFill>
            <a:srgbClr val="FF0000"/>
          </a:solidFill>
          <a:latin typeface="Arial" charset="0"/>
          <a:ea typeface="黑体" pitchFamily="2" charset="-122"/>
        </a:defRPr>
      </a:lvl7pPr>
      <a:lvl8pPr marL="1371600" algn="ctr" rtl="0" fontAlgn="base">
        <a:spcBef>
          <a:spcPct val="0"/>
        </a:spcBef>
        <a:spcAft>
          <a:spcPct val="0"/>
        </a:spcAft>
        <a:defRPr sz="4400" b="1">
          <a:solidFill>
            <a:srgbClr val="FF0000"/>
          </a:solidFill>
          <a:latin typeface="Arial" charset="0"/>
          <a:ea typeface="黑体" pitchFamily="2" charset="-122"/>
        </a:defRPr>
      </a:lvl8pPr>
      <a:lvl9pPr marL="1828800" algn="ctr" rtl="0" fontAlgn="base">
        <a:spcBef>
          <a:spcPct val="0"/>
        </a:spcBef>
        <a:spcAft>
          <a:spcPct val="0"/>
        </a:spcAft>
        <a:defRPr sz="4400" b="1">
          <a:solidFill>
            <a:srgbClr val="FF0000"/>
          </a:solidFill>
          <a:latin typeface="Arial" charset="0"/>
          <a:ea typeface="黑体" pitchFamily="2" charset="-122"/>
        </a:defRPr>
      </a:lvl9pPr>
    </p:titleStyle>
    <p:bodyStyle>
      <a:lvl1pPr marL="342900" indent="-342900" algn="l" rtl="0" eaLnBrk="0" fontAlgn="base" hangingPunct="0">
        <a:spcBef>
          <a:spcPct val="20000"/>
        </a:spcBef>
        <a:spcAft>
          <a:spcPct val="0"/>
        </a:spcAft>
        <a:buChar char="•"/>
        <a:defRPr sz="3200" b="1">
          <a:solidFill>
            <a:srgbClr val="FF0000"/>
          </a:solidFill>
          <a:latin typeface="+mn-lt"/>
          <a:ea typeface="+mn-ea"/>
          <a:cs typeface="+mn-cs"/>
        </a:defRPr>
      </a:lvl1pPr>
      <a:lvl2pPr marL="742950" indent="-285750" algn="l" rtl="0" eaLnBrk="0" fontAlgn="base" hangingPunct="0">
        <a:spcBef>
          <a:spcPct val="20000"/>
        </a:spcBef>
        <a:spcAft>
          <a:spcPct val="0"/>
        </a:spcAft>
        <a:buChar char="–"/>
        <a:defRPr sz="2800" b="1">
          <a:solidFill>
            <a:srgbClr val="FF0000"/>
          </a:solidFill>
          <a:latin typeface="+mn-lt"/>
          <a:ea typeface="+mn-ea"/>
        </a:defRPr>
      </a:lvl2pPr>
      <a:lvl3pPr marL="1143000" indent="-228600" algn="l" rtl="0" eaLnBrk="0" fontAlgn="base" hangingPunct="0">
        <a:spcBef>
          <a:spcPct val="20000"/>
        </a:spcBef>
        <a:spcAft>
          <a:spcPct val="0"/>
        </a:spcAft>
        <a:buChar char="•"/>
        <a:defRPr sz="2400" b="1">
          <a:solidFill>
            <a:srgbClr val="FF0000"/>
          </a:solidFill>
          <a:latin typeface="+mn-lt"/>
          <a:ea typeface="+mn-ea"/>
        </a:defRPr>
      </a:lvl3pPr>
      <a:lvl4pPr marL="1600200" indent="-228600" algn="l" rtl="0" eaLnBrk="0" fontAlgn="base" hangingPunct="0">
        <a:spcBef>
          <a:spcPct val="20000"/>
        </a:spcBef>
        <a:spcAft>
          <a:spcPct val="0"/>
        </a:spcAft>
        <a:buChar char="–"/>
        <a:defRPr sz="2000" b="1">
          <a:solidFill>
            <a:srgbClr val="FF0000"/>
          </a:solidFill>
          <a:latin typeface="+mn-lt"/>
          <a:ea typeface="+mn-ea"/>
        </a:defRPr>
      </a:lvl4pPr>
      <a:lvl5pPr marL="2057400" indent="-228600" algn="l" rtl="0" eaLnBrk="0" fontAlgn="base" hangingPunct="0">
        <a:spcBef>
          <a:spcPct val="20000"/>
        </a:spcBef>
        <a:spcAft>
          <a:spcPct val="0"/>
        </a:spcAft>
        <a:buChar char="»"/>
        <a:defRPr sz="2000" b="1">
          <a:solidFill>
            <a:srgbClr val="FF0000"/>
          </a:solidFill>
          <a:latin typeface="+mn-lt"/>
          <a:ea typeface="+mn-ea"/>
        </a:defRPr>
      </a:lvl5pPr>
      <a:lvl6pPr marL="2514600" indent="-228600" algn="l" rtl="0" fontAlgn="base">
        <a:spcBef>
          <a:spcPct val="20000"/>
        </a:spcBef>
        <a:spcAft>
          <a:spcPct val="0"/>
        </a:spcAft>
        <a:buChar char="»"/>
        <a:defRPr sz="2000" b="1">
          <a:solidFill>
            <a:srgbClr val="FF0000"/>
          </a:solidFill>
          <a:latin typeface="+mn-lt"/>
          <a:ea typeface="+mn-ea"/>
        </a:defRPr>
      </a:lvl6pPr>
      <a:lvl7pPr marL="2971800" indent="-228600" algn="l" rtl="0" fontAlgn="base">
        <a:spcBef>
          <a:spcPct val="20000"/>
        </a:spcBef>
        <a:spcAft>
          <a:spcPct val="0"/>
        </a:spcAft>
        <a:buChar char="»"/>
        <a:defRPr sz="2000" b="1">
          <a:solidFill>
            <a:srgbClr val="FF0000"/>
          </a:solidFill>
          <a:latin typeface="+mn-lt"/>
          <a:ea typeface="+mn-ea"/>
        </a:defRPr>
      </a:lvl7pPr>
      <a:lvl8pPr marL="3429000" indent="-228600" algn="l" rtl="0" fontAlgn="base">
        <a:spcBef>
          <a:spcPct val="20000"/>
        </a:spcBef>
        <a:spcAft>
          <a:spcPct val="0"/>
        </a:spcAft>
        <a:buChar char="»"/>
        <a:defRPr sz="2000" b="1">
          <a:solidFill>
            <a:srgbClr val="FF0000"/>
          </a:solidFill>
          <a:latin typeface="+mn-lt"/>
          <a:ea typeface="+mn-ea"/>
        </a:defRPr>
      </a:lvl8pPr>
      <a:lvl9pPr marL="3886200" indent="-228600" algn="l" rtl="0" fontAlgn="base">
        <a:spcBef>
          <a:spcPct val="20000"/>
        </a:spcBef>
        <a:spcAft>
          <a:spcPct val="0"/>
        </a:spcAft>
        <a:buChar char="»"/>
        <a:defRPr sz="2000" b="1">
          <a:solidFill>
            <a:srgbClr val="FF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50000">
              <a:srgbClr val="FFFFFF"/>
            </a:gs>
            <a:gs pos="100000">
              <a:srgbClr val="D2FFFF"/>
            </a:gs>
          </a:gsLst>
          <a:lin ang="5400000"/>
        </a:gradFill>
        <a:effectLst/>
      </p:bgPr>
    </p:bg>
    <p:spTree>
      <p:nvGrpSpPr>
        <p:cNvPr id="1" name=""/>
        <p:cNvGrpSpPr/>
        <p:nvPr/>
      </p:nvGrpSpPr>
      <p:grpSpPr>
        <a:xfrm>
          <a:off x="0" y="0"/>
          <a:ext cx="0" cy="0"/>
          <a:chOff x="0" y="0"/>
          <a:chExt cx="0" cy="0"/>
        </a:xfrm>
      </p:grpSpPr>
      <p:sp>
        <p:nvSpPr>
          <p:cNvPr id="2" name="TextBox 1"/>
          <p:cNvSpPr txBox="1"/>
          <p:nvPr userDrawn="1"/>
        </p:nvSpPr>
        <p:spPr>
          <a:xfrm>
            <a:off x="931863" y="200025"/>
            <a:ext cx="7816850" cy="461963"/>
          </a:xfrm>
          <a:prstGeom prst="rect">
            <a:avLst/>
          </a:prstGeom>
          <a:gradFill flip="none" rotWithShape="0">
            <a:gsLst>
              <a:gs pos="0">
                <a:srgbClr val="D2FFFF"/>
              </a:gs>
              <a:gs pos="50000">
                <a:schemeClr val="bg1"/>
              </a:gs>
              <a:gs pos="100000">
                <a:schemeClr val="bg1"/>
              </a:gs>
            </a:gsLst>
            <a:lin ang="0" scaled="0"/>
            <a:tileRect/>
          </a:gradFill>
        </p:spPr>
        <p:txBody>
          <a:bodyPr>
            <a:spAutoFit/>
          </a:bodyPr>
          <a:lstStyle/>
          <a:p>
            <a:pPr fontAlgn="base">
              <a:spcBef>
                <a:spcPct val="0"/>
              </a:spcBef>
              <a:spcAft>
                <a:spcPct val="0"/>
              </a:spcAft>
              <a:defRPr/>
            </a:pPr>
            <a:endParaRPr kumimoji="1" lang="zh-CN" altLang="en-US" sz="2400" dirty="0">
              <a:solidFill>
                <a:prstClr val="black"/>
              </a:solidFill>
              <a:latin typeface="Times New Roman" pitchFamily="18" charset="0"/>
            </a:endParaRPr>
          </a:p>
        </p:txBody>
      </p:sp>
      <p:sp>
        <p:nvSpPr>
          <p:cNvPr id="1027" name="标题占位符 1"/>
          <p:cNvSpPr>
            <a:spLocks noGrp="1"/>
          </p:cNvSpPr>
          <p:nvPr>
            <p:ph type="title"/>
          </p:nvPr>
        </p:nvSpPr>
        <p:spPr bwMode="auto">
          <a:xfrm>
            <a:off x="611188" y="15573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pPr fontAlgn="base">
              <a:spcBef>
                <a:spcPct val="0"/>
              </a:spcBef>
              <a:spcAft>
                <a:spcPct val="0"/>
              </a:spcAft>
              <a:defRPr/>
            </a:pPr>
            <a:fld id="{A22853F7-48B5-4E97-B731-D5A22F424C1F}" type="datetime1">
              <a:rPr kumimoji="1" lang="zh-CN" altLang="en-US">
                <a:solidFill>
                  <a:prstClr val="black">
                    <a:tint val="75000"/>
                  </a:prstClr>
                </a:solidFill>
                <a:latin typeface="Times New Roman" pitchFamily="18" charset="0"/>
              </a:rPr>
              <a:pPr fontAlgn="base">
                <a:spcBef>
                  <a:spcPct val="0"/>
                </a:spcBef>
                <a:spcAft>
                  <a:spcPct val="0"/>
                </a:spcAft>
                <a:defRPr/>
              </a:pPr>
              <a:t>2018/5/30</a:t>
            </a:fld>
            <a:endParaRPr kumimoji="1" lang="en-US" dirty="0">
              <a:solidFill>
                <a:prstClr val="black">
                  <a:tint val="75000"/>
                </a:prstClr>
              </a:solidFill>
              <a:latin typeface="Times New Roman" pitchFamily="18" charset="0"/>
              <a:ea typeface="宋体" pitchFamily="2"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r>
              <a:rPr kumimoji="1" lang="zh-CN" altLang="en-US">
                <a:solidFill>
                  <a:prstClr val="black">
                    <a:tint val="75000"/>
                  </a:prstClr>
                </a:solidFill>
                <a:latin typeface="Times New Roman" pitchFamily="18" charset="0"/>
              </a:rPr>
              <a:t>电工原理</a:t>
            </a:r>
            <a:endParaRPr kumimoji="1" lang="en-US">
              <a:solidFill>
                <a:prstClr val="black">
                  <a:tint val="75000"/>
                </a:prstClr>
              </a:solidFill>
              <a:latin typeface="Times New Roman" pitchFamily="18" charset="0"/>
              <a:ea typeface="宋体" pitchFamily="2"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pPr fontAlgn="base">
              <a:spcBef>
                <a:spcPct val="0"/>
              </a:spcBef>
              <a:spcAft>
                <a:spcPct val="0"/>
              </a:spcAft>
              <a:defRPr/>
            </a:pPr>
            <a:fld id="{9A4A5D99-A651-4F41-90C4-8E755EAF94DC}" type="slidenum">
              <a:rPr kumimoji="1" lang="en-US">
                <a:solidFill>
                  <a:prstClr val="black">
                    <a:tint val="75000"/>
                  </a:prstClr>
                </a:solidFill>
                <a:latin typeface="Times New Roman" pitchFamily="18" charset="0"/>
                <a:ea typeface="宋体" pitchFamily="2" charset="-122"/>
              </a:rPr>
              <a:pPr fontAlgn="base">
                <a:spcBef>
                  <a:spcPct val="0"/>
                </a:spcBef>
                <a:spcAft>
                  <a:spcPct val="0"/>
                </a:spcAft>
                <a:defRPr/>
              </a:pPr>
              <a:t>‹#›</a:t>
            </a:fld>
            <a:endParaRPr kumimoji="1" lang="en-US">
              <a:solidFill>
                <a:prstClr val="black">
                  <a:tint val="75000"/>
                </a:prstClr>
              </a:solidFill>
              <a:latin typeface="Times New Roman" pitchFamily="18" charset="0"/>
              <a:ea typeface="宋体" pitchFamily="2" charset="-122"/>
            </a:endParaRPr>
          </a:p>
        </p:txBody>
      </p:sp>
      <p:sp>
        <p:nvSpPr>
          <p:cNvPr id="8" name="矩形 7"/>
          <p:cNvSpPr/>
          <p:nvPr userDrawn="1"/>
        </p:nvSpPr>
        <p:spPr>
          <a:xfrm>
            <a:off x="899592" y="169476"/>
            <a:ext cx="1627369" cy="523220"/>
          </a:xfrm>
          <a:prstGeom prst="rect">
            <a:avLst/>
          </a:prstGeom>
          <a:noFill/>
        </p:spPr>
        <p:txBody>
          <a:bodyPr wrap="none">
            <a:spAutoFit/>
          </a:bodyPr>
          <a:lstStyle/>
          <a:p>
            <a:pPr algn="ctr" fontAlgn="base">
              <a:spcBef>
                <a:spcPct val="0"/>
              </a:spcBef>
              <a:spcAft>
                <a:spcPct val="0"/>
              </a:spcAft>
              <a:defRPr/>
            </a:pPr>
            <a:r>
              <a:rPr kumimoji="1" lang="zh-CN" altLang="en-US" sz="28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Times New Roman" pitchFamily="18" charset="0"/>
              </a:rPr>
              <a:t>电工原理</a:t>
            </a:r>
          </a:p>
        </p:txBody>
      </p:sp>
      <p:pic>
        <p:nvPicPr>
          <p:cNvPr id="1033" name="图片 8"/>
          <p:cNvPicPr>
            <a:picLocks noChangeAspect="1"/>
          </p:cNvPicPr>
          <p:nvPr userDrawn="1"/>
        </p:nvPicPr>
        <p:blipFill>
          <a:blip r:embed="rId13">
            <a:extLst>
              <a:ext uri="{28A0092B-C50C-407E-A947-70E740481C1C}">
                <a14:useLocalDpi xmlns:a14="http://schemas.microsoft.com/office/drawing/2010/main" xmlns="" val="0"/>
              </a:ext>
            </a:extLst>
          </a:blip>
          <a:srcRect/>
          <a:stretch>
            <a:fillRect/>
          </a:stretch>
        </p:blipFill>
        <p:spPr bwMode="auto">
          <a:xfrm>
            <a:off x="0" y="0"/>
            <a:ext cx="909638" cy="86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41853901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iming>
    <p:tnLst>
      <p:par>
        <p:cTn id="1" dur="indefinite" restart="never" nodeType="tmRoot"/>
      </p:par>
    </p:tnLst>
  </p:timing>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50000">
              <a:srgbClr val="FFFFFF"/>
            </a:gs>
            <a:gs pos="100000">
              <a:srgbClr val="D2FFFF"/>
            </a:gs>
          </a:gsLst>
          <a:lin ang="5400000"/>
        </a:gradFill>
        <a:effectLst/>
      </p:bgPr>
    </p:bg>
    <p:spTree>
      <p:nvGrpSpPr>
        <p:cNvPr id="1" name=""/>
        <p:cNvGrpSpPr/>
        <p:nvPr/>
      </p:nvGrpSpPr>
      <p:grpSpPr>
        <a:xfrm>
          <a:off x="0" y="0"/>
          <a:ext cx="0" cy="0"/>
          <a:chOff x="0" y="0"/>
          <a:chExt cx="0" cy="0"/>
        </a:xfrm>
      </p:grpSpPr>
      <p:sp>
        <p:nvSpPr>
          <p:cNvPr id="2" name="TextBox 1"/>
          <p:cNvSpPr txBox="1"/>
          <p:nvPr userDrawn="1"/>
        </p:nvSpPr>
        <p:spPr>
          <a:xfrm>
            <a:off x="931863" y="200025"/>
            <a:ext cx="7816850" cy="461963"/>
          </a:xfrm>
          <a:prstGeom prst="rect">
            <a:avLst/>
          </a:prstGeom>
          <a:gradFill flip="none" rotWithShape="0">
            <a:gsLst>
              <a:gs pos="0">
                <a:srgbClr val="D2FFFF"/>
              </a:gs>
              <a:gs pos="50000">
                <a:schemeClr val="bg1"/>
              </a:gs>
              <a:gs pos="100000">
                <a:schemeClr val="bg1"/>
              </a:gs>
            </a:gsLst>
            <a:lin ang="0" scaled="0"/>
            <a:tileRect/>
          </a:gradFill>
        </p:spPr>
        <p:txBody>
          <a:bodyPr>
            <a:spAutoFit/>
          </a:bodyPr>
          <a:lstStyle/>
          <a:p>
            <a:pPr fontAlgn="base">
              <a:spcBef>
                <a:spcPct val="0"/>
              </a:spcBef>
              <a:spcAft>
                <a:spcPct val="0"/>
              </a:spcAft>
              <a:defRPr/>
            </a:pPr>
            <a:endParaRPr kumimoji="1" lang="zh-CN" altLang="en-US" sz="2400" dirty="0">
              <a:solidFill>
                <a:prstClr val="black"/>
              </a:solidFill>
              <a:latin typeface="Times New Roman" pitchFamily="18" charset="0"/>
            </a:endParaRPr>
          </a:p>
        </p:txBody>
      </p:sp>
      <p:sp>
        <p:nvSpPr>
          <p:cNvPr id="1027" name="标题占位符 1"/>
          <p:cNvSpPr>
            <a:spLocks noGrp="1"/>
          </p:cNvSpPr>
          <p:nvPr>
            <p:ph type="title"/>
          </p:nvPr>
        </p:nvSpPr>
        <p:spPr bwMode="auto">
          <a:xfrm>
            <a:off x="611188" y="15573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pPr fontAlgn="base">
              <a:spcBef>
                <a:spcPct val="0"/>
              </a:spcBef>
              <a:spcAft>
                <a:spcPct val="0"/>
              </a:spcAft>
              <a:defRPr/>
            </a:pPr>
            <a:fld id="{A22853F7-48B5-4E97-B731-D5A22F424C1F}" type="datetime1">
              <a:rPr kumimoji="1" lang="zh-CN" altLang="en-US">
                <a:solidFill>
                  <a:prstClr val="black">
                    <a:tint val="75000"/>
                  </a:prstClr>
                </a:solidFill>
                <a:latin typeface="Times New Roman" pitchFamily="18" charset="0"/>
              </a:rPr>
              <a:pPr fontAlgn="base">
                <a:spcBef>
                  <a:spcPct val="0"/>
                </a:spcBef>
                <a:spcAft>
                  <a:spcPct val="0"/>
                </a:spcAft>
                <a:defRPr/>
              </a:pPr>
              <a:t>2018/5/30</a:t>
            </a:fld>
            <a:endParaRPr kumimoji="1" lang="en-US" dirty="0">
              <a:solidFill>
                <a:prstClr val="black">
                  <a:tint val="75000"/>
                </a:prstClr>
              </a:solidFill>
              <a:latin typeface="Times New Roman" pitchFamily="18" charset="0"/>
              <a:ea typeface="宋体" pitchFamily="2"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r>
              <a:rPr kumimoji="1" lang="zh-CN" altLang="en-US">
                <a:solidFill>
                  <a:prstClr val="black">
                    <a:tint val="75000"/>
                  </a:prstClr>
                </a:solidFill>
                <a:latin typeface="Times New Roman" pitchFamily="18" charset="0"/>
              </a:rPr>
              <a:t>电工原理</a:t>
            </a:r>
            <a:endParaRPr kumimoji="1" lang="en-US">
              <a:solidFill>
                <a:prstClr val="black">
                  <a:tint val="75000"/>
                </a:prstClr>
              </a:solidFill>
              <a:latin typeface="Times New Roman" pitchFamily="18" charset="0"/>
              <a:ea typeface="宋体" pitchFamily="2"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pPr fontAlgn="base">
              <a:spcBef>
                <a:spcPct val="0"/>
              </a:spcBef>
              <a:spcAft>
                <a:spcPct val="0"/>
              </a:spcAft>
              <a:defRPr/>
            </a:pPr>
            <a:fld id="{9A4A5D99-A651-4F41-90C4-8E755EAF94DC}" type="slidenum">
              <a:rPr kumimoji="1" lang="en-US">
                <a:solidFill>
                  <a:prstClr val="black">
                    <a:tint val="75000"/>
                  </a:prstClr>
                </a:solidFill>
                <a:latin typeface="Times New Roman" pitchFamily="18" charset="0"/>
                <a:ea typeface="宋体" pitchFamily="2" charset="-122"/>
              </a:rPr>
              <a:pPr fontAlgn="base">
                <a:spcBef>
                  <a:spcPct val="0"/>
                </a:spcBef>
                <a:spcAft>
                  <a:spcPct val="0"/>
                </a:spcAft>
                <a:defRPr/>
              </a:pPr>
              <a:t>‹#›</a:t>
            </a:fld>
            <a:endParaRPr kumimoji="1" lang="en-US">
              <a:solidFill>
                <a:prstClr val="black">
                  <a:tint val="75000"/>
                </a:prstClr>
              </a:solidFill>
              <a:latin typeface="Times New Roman" pitchFamily="18" charset="0"/>
              <a:ea typeface="宋体" pitchFamily="2" charset="-122"/>
            </a:endParaRPr>
          </a:p>
        </p:txBody>
      </p:sp>
      <p:sp>
        <p:nvSpPr>
          <p:cNvPr id="8" name="矩形 7"/>
          <p:cNvSpPr/>
          <p:nvPr userDrawn="1"/>
        </p:nvSpPr>
        <p:spPr>
          <a:xfrm>
            <a:off x="899592" y="169476"/>
            <a:ext cx="1627369" cy="523220"/>
          </a:xfrm>
          <a:prstGeom prst="rect">
            <a:avLst/>
          </a:prstGeom>
          <a:noFill/>
        </p:spPr>
        <p:txBody>
          <a:bodyPr wrap="none">
            <a:spAutoFit/>
          </a:bodyPr>
          <a:lstStyle/>
          <a:p>
            <a:pPr algn="ctr" fontAlgn="base">
              <a:spcBef>
                <a:spcPct val="0"/>
              </a:spcBef>
              <a:spcAft>
                <a:spcPct val="0"/>
              </a:spcAft>
              <a:defRPr/>
            </a:pPr>
            <a:r>
              <a:rPr kumimoji="1" lang="zh-CN" altLang="en-US" sz="28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Times New Roman" pitchFamily="18" charset="0"/>
              </a:rPr>
              <a:t>电工原理</a:t>
            </a:r>
          </a:p>
        </p:txBody>
      </p:sp>
      <p:pic>
        <p:nvPicPr>
          <p:cNvPr id="1033" name="图片 8"/>
          <p:cNvPicPr>
            <a:picLocks noChangeAspect="1"/>
          </p:cNvPicPr>
          <p:nvPr userDrawn="1"/>
        </p:nvPicPr>
        <p:blipFill>
          <a:blip r:embed="rId13">
            <a:extLst>
              <a:ext uri="{28A0092B-C50C-407E-A947-70E740481C1C}">
                <a14:useLocalDpi xmlns:a14="http://schemas.microsoft.com/office/drawing/2010/main" xmlns="" val="0"/>
              </a:ext>
            </a:extLst>
          </a:blip>
          <a:srcRect/>
          <a:stretch>
            <a:fillRect/>
          </a:stretch>
        </p:blipFill>
        <p:spPr bwMode="auto">
          <a:xfrm>
            <a:off x="0" y="0"/>
            <a:ext cx="909638" cy="86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9552050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iming>
    <p:tnLst>
      <p:par>
        <p:cTn id="1" dur="indefinite" restart="never" nodeType="tmRoot"/>
      </p:par>
    </p:tnLst>
  </p:timing>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50000">
              <a:srgbClr val="FFFFFF"/>
            </a:gs>
            <a:gs pos="100000">
              <a:srgbClr val="D2FFFF"/>
            </a:gs>
          </a:gsLst>
          <a:lin ang="5400000"/>
        </a:gradFill>
        <a:effectLst/>
      </p:bgPr>
    </p:bg>
    <p:spTree>
      <p:nvGrpSpPr>
        <p:cNvPr id="1" name=""/>
        <p:cNvGrpSpPr/>
        <p:nvPr/>
      </p:nvGrpSpPr>
      <p:grpSpPr>
        <a:xfrm>
          <a:off x="0" y="0"/>
          <a:ext cx="0" cy="0"/>
          <a:chOff x="0" y="0"/>
          <a:chExt cx="0" cy="0"/>
        </a:xfrm>
      </p:grpSpPr>
      <p:sp>
        <p:nvSpPr>
          <p:cNvPr id="2" name="TextBox 1"/>
          <p:cNvSpPr txBox="1"/>
          <p:nvPr userDrawn="1"/>
        </p:nvSpPr>
        <p:spPr>
          <a:xfrm>
            <a:off x="931863" y="200025"/>
            <a:ext cx="7816850" cy="461963"/>
          </a:xfrm>
          <a:prstGeom prst="rect">
            <a:avLst/>
          </a:prstGeom>
          <a:gradFill flip="none" rotWithShape="0">
            <a:gsLst>
              <a:gs pos="0">
                <a:srgbClr val="D2FFFF"/>
              </a:gs>
              <a:gs pos="50000">
                <a:schemeClr val="bg1"/>
              </a:gs>
              <a:gs pos="100000">
                <a:schemeClr val="bg1"/>
              </a:gs>
            </a:gsLst>
            <a:lin ang="0" scaled="0"/>
            <a:tileRect/>
          </a:gradFill>
        </p:spPr>
        <p:txBody>
          <a:bodyPr>
            <a:spAutoFit/>
          </a:bodyPr>
          <a:lstStyle/>
          <a:p>
            <a:pPr fontAlgn="base">
              <a:spcBef>
                <a:spcPct val="0"/>
              </a:spcBef>
              <a:spcAft>
                <a:spcPct val="0"/>
              </a:spcAft>
              <a:defRPr/>
            </a:pPr>
            <a:endParaRPr kumimoji="1" lang="zh-CN" altLang="en-US" sz="2400" dirty="0">
              <a:solidFill>
                <a:prstClr val="black"/>
              </a:solidFill>
              <a:latin typeface="Times New Roman" pitchFamily="18" charset="0"/>
            </a:endParaRPr>
          </a:p>
        </p:txBody>
      </p:sp>
      <p:sp>
        <p:nvSpPr>
          <p:cNvPr id="1027" name="标题占位符 1"/>
          <p:cNvSpPr>
            <a:spLocks noGrp="1"/>
          </p:cNvSpPr>
          <p:nvPr>
            <p:ph type="title"/>
          </p:nvPr>
        </p:nvSpPr>
        <p:spPr bwMode="auto">
          <a:xfrm>
            <a:off x="611188" y="15573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pPr fontAlgn="base">
              <a:spcBef>
                <a:spcPct val="0"/>
              </a:spcBef>
              <a:spcAft>
                <a:spcPct val="0"/>
              </a:spcAft>
              <a:defRPr/>
            </a:pPr>
            <a:fld id="{A22853F7-48B5-4E97-B731-D5A22F424C1F}" type="datetime1">
              <a:rPr kumimoji="1" lang="zh-CN" altLang="en-US">
                <a:solidFill>
                  <a:prstClr val="black">
                    <a:tint val="75000"/>
                  </a:prstClr>
                </a:solidFill>
                <a:latin typeface="Times New Roman" pitchFamily="18" charset="0"/>
              </a:rPr>
              <a:pPr fontAlgn="base">
                <a:spcBef>
                  <a:spcPct val="0"/>
                </a:spcBef>
                <a:spcAft>
                  <a:spcPct val="0"/>
                </a:spcAft>
                <a:defRPr/>
              </a:pPr>
              <a:t>2018/5/30</a:t>
            </a:fld>
            <a:endParaRPr kumimoji="1" lang="en-US" dirty="0">
              <a:solidFill>
                <a:prstClr val="black">
                  <a:tint val="75000"/>
                </a:prstClr>
              </a:solidFill>
              <a:latin typeface="Times New Roman" pitchFamily="18" charset="0"/>
              <a:ea typeface="宋体" pitchFamily="2"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r>
              <a:rPr kumimoji="1" lang="zh-CN" altLang="en-US">
                <a:solidFill>
                  <a:prstClr val="black">
                    <a:tint val="75000"/>
                  </a:prstClr>
                </a:solidFill>
                <a:latin typeface="Times New Roman" pitchFamily="18" charset="0"/>
              </a:rPr>
              <a:t>电工原理</a:t>
            </a:r>
            <a:endParaRPr kumimoji="1" lang="en-US">
              <a:solidFill>
                <a:prstClr val="black">
                  <a:tint val="75000"/>
                </a:prstClr>
              </a:solidFill>
              <a:latin typeface="Times New Roman" pitchFamily="18" charset="0"/>
              <a:ea typeface="宋体" pitchFamily="2"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pPr fontAlgn="base">
              <a:spcBef>
                <a:spcPct val="0"/>
              </a:spcBef>
              <a:spcAft>
                <a:spcPct val="0"/>
              </a:spcAft>
              <a:defRPr/>
            </a:pPr>
            <a:fld id="{9A4A5D99-A651-4F41-90C4-8E755EAF94DC}" type="slidenum">
              <a:rPr kumimoji="1" lang="en-US">
                <a:solidFill>
                  <a:prstClr val="black">
                    <a:tint val="75000"/>
                  </a:prstClr>
                </a:solidFill>
                <a:latin typeface="Times New Roman" pitchFamily="18" charset="0"/>
                <a:ea typeface="宋体" pitchFamily="2" charset="-122"/>
              </a:rPr>
              <a:pPr fontAlgn="base">
                <a:spcBef>
                  <a:spcPct val="0"/>
                </a:spcBef>
                <a:spcAft>
                  <a:spcPct val="0"/>
                </a:spcAft>
                <a:defRPr/>
              </a:pPr>
              <a:t>‹#›</a:t>
            </a:fld>
            <a:endParaRPr kumimoji="1" lang="en-US">
              <a:solidFill>
                <a:prstClr val="black">
                  <a:tint val="75000"/>
                </a:prstClr>
              </a:solidFill>
              <a:latin typeface="Times New Roman" pitchFamily="18" charset="0"/>
              <a:ea typeface="宋体" pitchFamily="2" charset="-122"/>
            </a:endParaRPr>
          </a:p>
        </p:txBody>
      </p:sp>
      <p:sp>
        <p:nvSpPr>
          <p:cNvPr id="8" name="矩形 7"/>
          <p:cNvSpPr/>
          <p:nvPr userDrawn="1"/>
        </p:nvSpPr>
        <p:spPr>
          <a:xfrm>
            <a:off x="899592" y="169476"/>
            <a:ext cx="1627369" cy="523220"/>
          </a:xfrm>
          <a:prstGeom prst="rect">
            <a:avLst/>
          </a:prstGeom>
          <a:noFill/>
        </p:spPr>
        <p:txBody>
          <a:bodyPr wrap="none">
            <a:spAutoFit/>
          </a:bodyPr>
          <a:lstStyle/>
          <a:p>
            <a:pPr algn="ctr" fontAlgn="base">
              <a:spcBef>
                <a:spcPct val="0"/>
              </a:spcBef>
              <a:spcAft>
                <a:spcPct val="0"/>
              </a:spcAft>
              <a:defRPr/>
            </a:pPr>
            <a:r>
              <a:rPr kumimoji="1" lang="zh-CN" altLang="en-US" sz="28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latin typeface="Times New Roman" pitchFamily="18" charset="0"/>
              </a:rPr>
              <a:t>电工原理</a:t>
            </a:r>
          </a:p>
        </p:txBody>
      </p:sp>
      <p:pic>
        <p:nvPicPr>
          <p:cNvPr id="1033" name="图片 8"/>
          <p:cNvPicPr>
            <a:picLocks noChangeAspect="1"/>
          </p:cNvPicPr>
          <p:nvPr userDrawn="1"/>
        </p:nvPicPr>
        <p:blipFill>
          <a:blip r:embed="rId13">
            <a:extLst>
              <a:ext uri="{28A0092B-C50C-407E-A947-70E740481C1C}">
                <a14:useLocalDpi xmlns:a14="http://schemas.microsoft.com/office/drawing/2010/main" xmlns="" val="0"/>
              </a:ext>
            </a:extLst>
          </a:blip>
          <a:srcRect/>
          <a:stretch>
            <a:fillRect/>
          </a:stretch>
        </p:blipFill>
        <p:spPr bwMode="auto">
          <a:xfrm>
            <a:off x="0" y="0"/>
            <a:ext cx="909638" cy="86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44640835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iming>
    <p:tnLst>
      <p:par>
        <p:cTn id="1" dur="indefinite" restart="never" nodeType="tmRoot"/>
      </p:par>
    </p:tnLst>
  </p:timing>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oleObject" Target="../embeddings/oleObject33.bin"/><Relationship Id="rId7" Type="http://schemas.openxmlformats.org/officeDocument/2006/relationships/oleObject" Target="../embeddings/oleObject37.bin"/><Relationship Id="rId2" Type="http://schemas.openxmlformats.org/officeDocument/2006/relationships/slideLayout" Target="../slideLayouts/slideLayout53.xml"/><Relationship Id="rId1" Type="http://schemas.openxmlformats.org/officeDocument/2006/relationships/vmlDrawing" Target="../drawings/vmlDrawing7.vml"/><Relationship Id="rId6" Type="http://schemas.openxmlformats.org/officeDocument/2006/relationships/oleObject" Target="../embeddings/oleObject36.bin"/><Relationship Id="rId5" Type="http://schemas.openxmlformats.org/officeDocument/2006/relationships/oleObject" Target="../embeddings/oleObject35.bin"/><Relationship Id="rId4" Type="http://schemas.openxmlformats.org/officeDocument/2006/relationships/oleObject" Target="../embeddings/oleObject34.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3.bin"/><Relationship Id="rId2" Type="http://schemas.openxmlformats.org/officeDocument/2006/relationships/slideLayout" Target="../slideLayouts/slideLayout53.xml"/><Relationship Id="rId1" Type="http://schemas.openxmlformats.org/officeDocument/2006/relationships/vmlDrawing" Target="../drawings/vmlDrawing8.vml"/><Relationship Id="rId6" Type="http://schemas.openxmlformats.org/officeDocument/2006/relationships/oleObject" Target="../embeddings/oleObject42.bin"/><Relationship Id="rId5" Type="http://schemas.openxmlformats.org/officeDocument/2006/relationships/oleObject" Target="../embeddings/oleObject41.bin"/><Relationship Id="rId4" Type="http://schemas.openxmlformats.org/officeDocument/2006/relationships/oleObject" Target="../embeddings/oleObject40.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oleObject" Target="../embeddings/oleObject45.bin"/><Relationship Id="rId7" Type="http://schemas.openxmlformats.org/officeDocument/2006/relationships/oleObject" Target="../embeddings/oleObject49.bin"/><Relationship Id="rId12" Type="http://schemas.openxmlformats.org/officeDocument/2006/relationships/oleObject" Target="../embeddings/oleObject54.bin"/><Relationship Id="rId2" Type="http://schemas.openxmlformats.org/officeDocument/2006/relationships/slideLayout" Target="../slideLayouts/slideLayout53.xml"/><Relationship Id="rId1" Type="http://schemas.openxmlformats.org/officeDocument/2006/relationships/vmlDrawing" Target="../drawings/vmlDrawing9.vml"/><Relationship Id="rId6" Type="http://schemas.openxmlformats.org/officeDocument/2006/relationships/oleObject" Target="../embeddings/oleObject48.bin"/><Relationship Id="rId11" Type="http://schemas.openxmlformats.org/officeDocument/2006/relationships/oleObject" Target="../embeddings/oleObject53.bin"/><Relationship Id="rId5" Type="http://schemas.openxmlformats.org/officeDocument/2006/relationships/oleObject" Target="../embeddings/oleObject47.bin"/><Relationship Id="rId10" Type="http://schemas.openxmlformats.org/officeDocument/2006/relationships/oleObject" Target="../embeddings/oleObject52.bin"/><Relationship Id="rId4" Type="http://schemas.openxmlformats.org/officeDocument/2006/relationships/oleObject" Target="../embeddings/oleObject46.bin"/><Relationship Id="rId9" Type="http://schemas.openxmlformats.org/officeDocument/2006/relationships/oleObject" Target="../embeddings/oleObject51.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53.xml"/><Relationship Id="rId1" Type="http://schemas.openxmlformats.org/officeDocument/2006/relationships/vmlDrawing" Target="../drawings/vmlDrawing10.vml"/><Relationship Id="rId4" Type="http://schemas.openxmlformats.org/officeDocument/2006/relationships/oleObject" Target="../embeddings/oleObject56.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2.bin"/><Relationship Id="rId13" Type="http://schemas.openxmlformats.org/officeDocument/2006/relationships/oleObject" Target="../embeddings/oleObject67.bin"/><Relationship Id="rId18" Type="http://schemas.openxmlformats.org/officeDocument/2006/relationships/oleObject" Target="../embeddings/oleObject72.bin"/><Relationship Id="rId3" Type="http://schemas.openxmlformats.org/officeDocument/2006/relationships/oleObject" Target="../embeddings/oleObject57.bin"/><Relationship Id="rId7" Type="http://schemas.openxmlformats.org/officeDocument/2006/relationships/oleObject" Target="../embeddings/oleObject61.bin"/><Relationship Id="rId12" Type="http://schemas.openxmlformats.org/officeDocument/2006/relationships/oleObject" Target="../embeddings/oleObject66.bin"/><Relationship Id="rId17" Type="http://schemas.openxmlformats.org/officeDocument/2006/relationships/oleObject" Target="../embeddings/oleObject71.bin"/><Relationship Id="rId2" Type="http://schemas.openxmlformats.org/officeDocument/2006/relationships/slideLayout" Target="../slideLayouts/slideLayout53.xml"/><Relationship Id="rId16" Type="http://schemas.openxmlformats.org/officeDocument/2006/relationships/oleObject" Target="../embeddings/oleObject70.bin"/><Relationship Id="rId1" Type="http://schemas.openxmlformats.org/officeDocument/2006/relationships/vmlDrawing" Target="../drawings/vmlDrawing11.vml"/><Relationship Id="rId6" Type="http://schemas.openxmlformats.org/officeDocument/2006/relationships/oleObject" Target="../embeddings/oleObject60.bin"/><Relationship Id="rId11" Type="http://schemas.openxmlformats.org/officeDocument/2006/relationships/oleObject" Target="../embeddings/oleObject65.bin"/><Relationship Id="rId5" Type="http://schemas.openxmlformats.org/officeDocument/2006/relationships/oleObject" Target="../embeddings/oleObject59.bin"/><Relationship Id="rId15" Type="http://schemas.openxmlformats.org/officeDocument/2006/relationships/oleObject" Target="../embeddings/oleObject69.bin"/><Relationship Id="rId10" Type="http://schemas.openxmlformats.org/officeDocument/2006/relationships/oleObject" Target="../embeddings/oleObject64.bin"/><Relationship Id="rId4" Type="http://schemas.openxmlformats.org/officeDocument/2006/relationships/oleObject" Target="../embeddings/oleObject58.bin"/><Relationship Id="rId9" Type="http://schemas.openxmlformats.org/officeDocument/2006/relationships/oleObject" Target="../embeddings/oleObject63.bin"/><Relationship Id="rId14" Type="http://schemas.openxmlformats.org/officeDocument/2006/relationships/oleObject" Target="../embeddings/oleObject68.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53.xml"/><Relationship Id="rId1" Type="http://schemas.openxmlformats.org/officeDocument/2006/relationships/vmlDrawing" Target="../drawings/vmlDrawing12.vml"/><Relationship Id="rId5" Type="http://schemas.openxmlformats.org/officeDocument/2006/relationships/oleObject" Target="../embeddings/oleObject75.bin"/><Relationship Id="rId4" Type="http://schemas.openxmlformats.org/officeDocument/2006/relationships/oleObject" Target="../embeddings/oleObject74.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53.xml"/><Relationship Id="rId1" Type="http://schemas.openxmlformats.org/officeDocument/2006/relationships/vmlDrawing" Target="../drawings/vmlDrawing13.v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82.bin"/><Relationship Id="rId3" Type="http://schemas.openxmlformats.org/officeDocument/2006/relationships/oleObject" Target="../embeddings/oleObject77.bin"/><Relationship Id="rId7" Type="http://schemas.openxmlformats.org/officeDocument/2006/relationships/oleObject" Target="../embeddings/oleObject81.bin"/><Relationship Id="rId2" Type="http://schemas.openxmlformats.org/officeDocument/2006/relationships/slideLayout" Target="../slideLayouts/slideLayout53.xml"/><Relationship Id="rId1" Type="http://schemas.openxmlformats.org/officeDocument/2006/relationships/vmlDrawing" Target="../drawings/vmlDrawing14.vml"/><Relationship Id="rId6" Type="http://schemas.openxmlformats.org/officeDocument/2006/relationships/oleObject" Target="../embeddings/oleObject80.bin"/><Relationship Id="rId5" Type="http://schemas.openxmlformats.org/officeDocument/2006/relationships/oleObject" Target="../embeddings/oleObject79.bin"/><Relationship Id="rId4" Type="http://schemas.openxmlformats.org/officeDocument/2006/relationships/oleObject" Target="../embeddings/oleObject78.bin"/><Relationship Id="rId9" Type="http://schemas.openxmlformats.org/officeDocument/2006/relationships/image" Target="../media/image83.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88.bin"/><Relationship Id="rId3" Type="http://schemas.openxmlformats.org/officeDocument/2006/relationships/oleObject" Target="../embeddings/oleObject83.bin"/><Relationship Id="rId7" Type="http://schemas.openxmlformats.org/officeDocument/2006/relationships/oleObject" Target="../embeddings/oleObject87.bin"/><Relationship Id="rId2" Type="http://schemas.openxmlformats.org/officeDocument/2006/relationships/slideLayout" Target="../slideLayouts/slideLayout53.xml"/><Relationship Id="rId1" Type="http://schemas.openxmlformats.org/officeDocument/2006/relationships/vmlDrawing" Target="../drawings/vmlDrawing15.vml"/><Relationship Id="rId6" Type="http://schemas.openxmlformats.org/officeDocument/2006/relationships/oleObject" Target="../embeddings/oleObject86.bin"/><Relationship Id="rId5" Type="http://schemas.openxmlformats.org/officeDocument/2006/relationships/oleObject" Target="../embeddings/oleObject85.bin"/><Relationship Id="rId4" Type="http://schemas.openxmlformats.org/officeDocument/2006/relationships/oleObject" Target="../embeddings/oleObject84.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53.xml"/><Relationship Id="rId1" Type="http://schemas.openxmlformats.org/officeDocument/2006/relationships/vmlDrawing" Target="../drawings/vmlDrawing16.vml"/><Relationship Id="rId5" Type="http://schemas.openxmlformats.org/officeDocument/2006/relationships/oleObject" Target="../embeddings/oleObject91.bin"/><Relationship Id="rId4" Type="http://schemas.openxmlformats.org/officeDocument/2006/relationships/oleObject" Target="../embeddings/oleObject9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53.xml"/><Relationship Id="rId1" Type="http://schemas.openxmlformats.org/officeDocument/2006/relationships/vmlDrawing" Target="../drawings/vmlDrawing17.vml"/><Relationship Id="rId5" Type="http://schemas.openxmlformats.org/officeDocument/2006/relationships/oleObject" Target="../embeddings/oleObject94.bin"/><Relationship Id="rId4" Type="http://schemas.openxmlformats.org/officeDocument/2006/relationships/oleObject" Target="../embeddings/oleObject93.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5.bin"/><Relationship Id="rId7" Type="http://schemas.openxmlformats.org/officeDocument/2006/relationships/oleObject" Target="../embeddings/oleObject99.bin"/><Relationship Id="rId2" Type="http://schemas.openxmlformats.org/officeDocument/2006/relationships/slideLayout" Target="../slideLayouts/slideLayout53.xml"/><Relationship Id="rId1" Type="http://schemas.openxmlformats.org/officeDocument/2006/relationships/vmlDrawing" Target="../drawings/vmlDrawing18.vml"/><Relationship Id="rId6" Type="http://schemas.openxmlformats.org/officeDocument/2006/relationships/oleObject" Target="../embeddings/oleObject98.bin"/><Relationship Id="rId5" Type="http://schemas.openxmlformats.org/officeDocument/2006/relationships/oleObject" Target="../embeddings/oleObject97.bin"/><Relationship Id="rId4" Type="http://schemas.openxmlformats.org/officeDocument/2006/relationships/oleObject" Target="../embeddings/oleObject96.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53.xml"/><Relationship Id="rId1" Type="http://schemas.openxmlformats.org/officeDocument/2006/relationships/vmlDrawing" Target="../drawings/vmlDrawing19.vml"/><Relationship Id="rId4" Type="http://schemas.openxmlformats.org/officeDocument/2006/relationships/oleObject" Target="../embeddings/oleObject101.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53.xml"/><Relationship Id="rId1" Type="http://schemas.openxmlformats.org/officeDocument/2006/relationships/vmlDrawing" Target="../drawings/vmlDrawing20.vml"/><Relationship Id="rId6" Type="http://schemas.openxmlformats.org/officeDocument/2006/relationships/oleObject" Target="../embeddings/oleObject105.bin"/><Relationship Id="rId5" Type="http://schemas.openxmlformats.org/officeDocument/2006/relationships/oleObject" Target="../embeddings/oleObject104.bin"/><Relationship Id="rId4" Type="http://schemas.openxmlformats.org/officeDocument/2006/relationships/oleObject" Target="../embeddings/oleObject103.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53.xml"/><Relationship Id="rId1" Type="http://schemas.openxmlformats.org/officeDocument/2006/relationships/vmlDrawing" Target="../drawings/vmlDrawing21.vml"/><Relationship Id="rId6" Type="http://schemas.openxmlformats.org/officeDocument/2006/relationships/oleObject" Target="../embeddings/oleObject109.bin"/><Relationship Id="rId5" Type="http://schemas.openxmlformats.org/officeDocument/2006/relationships/oleObject" Target="../embeddings/oleObject108.bin"/><Relationship Id="rId4" Type="http://schemas.openxmlformats.org/officeDocument/2006/relationships/oleObject" Target="../embeddings/oleObject107.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53.xml"/><Relationship Id="rId1" Type="http://schemas.openxmlformats.org/officeDocument/2006/relationships/vmlDrawing" Target="../drawings/vmlDrawing22.vml"/><Relationship Id="rId6" Type="http://schemas.openxmlformats.org/officeDocument/2006/relationships/oleObject" Target="../embeddings/oleObject113.bin"/><Relationship Id="rId5" Type="http://schemas.openxmlformats.org/officeDocument/2006/relationships/oleObject" Target="../embeddings/oleObject112.bin"/><Relationship Id="rId4" Type="http://schemas.openxmlformats.org/officeDocument/2006/relationships/oleObject" Target="../embeddings/oleObject111.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53.xml"/><Relationship Id="rId1" Type="http://schemas.openxmlformats.org/officeDocument/2006/relationships/vmlDrawing" Target="../drawings/vmlDrawing23.vml"/><Relationship Id="rId4" Type="http://schemas.openxmlformats.org/officeDocument/2006/relationships/oleObject" Target="../embeddings/oleObject115.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16.bin"/><Relationship Id="rId7" Type="http://schemas.openxmlformats.org/officeDocument/2006/relationships/oleObject" Target="../embeddings/oleObject120.bin"/><Relationship Id="rId2" Type="http://schemas.openxmlformats.org/officeDocument/2006/relationships/slideLayout" Target="../slideLayouts/slideLayout53.xml"/><Relationship Id="rId1" Type="http://schemas.openxmlformats.org/officeDocument/2006/relationships/vmlDrawing" Target="../drawings/vmlDrawing24.vml"/><Relationship Id="rId6" Type="http://schemas.openxmlformats.org/officeDocument/2006/relationships/oleObject" Target="../embeddings/oleObject119.bin"/><Relationship Id="rId5" Type="http://schemas.openxmlformats.org/officeDocument/2006/relationships/oleObject" Target="../embeddings/oleObject118.bin"/><Relationship Id="rId4" Type="http://schemas.openxmlformats.org/officeDocument/2006/relationships/oleObject" Target="../embeddings/oleObject117.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21.bin"/><Relationship Id="rId7" Type="http://schemas.openxmlformats.org/officeDocument/2006/relationships/oleObject" Target="../embeddings/oleObject125.bin"/><Relationship Id="rId2" Type="http://schemas.openxmlformats.org/officeDocument/2006/relationships/slideLayout" Target="../slideLayouts/slideLayout53.xml"/><Relationship Id="rId1" Type="http://schemas.openxmlformats.org/officeDocument/2006/relationships/vmlDrawing" Target="../drawings/vmlDrawing25.vml"/><Relationship Id="rId6" Type="http://schemas.openxmlformats.org/officeDocument/2006/relationships/oleObject" Target="../embeddings/oleObject124.bin"/><Relationship Id="rId5" Type="http://schemas.openxmlformats.org/officeDocument/2006/relationships/oleObject" Target="../embeddings/oleObject123.bin"/><Relationship Id="rId4" Type="http://schemas.openxmlformats.org/officeDocument/2006/relationships/oleObject" Target="../embeddings/oleObject122.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3.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26.bin"/><Relationship Id="rId7" Type="http://schemas.openxmlformats.org/officeDocument/2006/relationships/oleObject" Target="../embeddings/oleObject130.bin"/><Relationship Id="rId2" Type="http://schemas.openxmlformats.org/officeDocument/2006/relationships/slideLayout" Target="../slideLayouts/slideLayout53.xml"/><Relationship Id="rId1" Type="http://schemas.openxmlformats.org/officeDocument/2006/relationships/vmlDrawing" Target="../drawings/vmlDrawing26.vml"/><Relationship Id="rId6" Type="http://schemas.openxmlformats.org/officeDocument/2006/relationships/oleObject" Target="../embeddings/oleObject129.bin"/><Relationship Id="rId5" Type="http://schemas.openxmlformats.org/officeDocument/2006/relationships/oleObject" Target="../embeddings/oleObject128.bin"/><Relationship Id="rId4" Type="http://schemas.openxmlformats.org/officeDocument/2006/relationships/oleObject" Target="../embeddings/oleObject127.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53.xml"/><Relationship Id="rId1" Type="http://schemas.openxmlformats.org/officeDocument/2006/relationships/vmlDrawing" Target="../drawings/vmlDrawing27.vml"/><Relationship Id="rId5" Type="http://schemas.openxmlformats.org/officeDocument/2006/relationships/oleObject" Target="../embeddings/oleObject133.bin"/><Relationship Id="rId4" Type="http://schemas.openxmlformats.org/officeDocument/2006/relationships/oleObject" Target="../embeddings/oleObject132.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53.xml"/><Relationship Id="rId1" Type="http://schemas.openxmlformats.org/officeDocument/2006/relationships/vmlDrawing" Target="../drawings/vmlDrawing28.v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53.xml"/><Relationship Id="rId1" Type="http://schemas.openxmlformats.org/officeDocument/2006/relationships/vmlDrawing" Target="../drawings/vmlDrawing29.v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Layout" Target="../slideLayouts/slideLayout53.xml"/><Relationship Id="rId1" Type="http://schemas.openxmlformats.org/officeDocument/2006/relationships/vmlDrawing" Target="../drawings/vmlDrawing30.vml"/><Relationship Id="rId4" Type="http://schemas.openxmlformats.org/officeDocument/2006/relationships/oleObject" Target="../embeddings/oleObject137.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slideLayout" Target="../slideLayouts/slideLayout53.xml"/><Relationship Id="rId1" Type="http://schemas.openxmlformats.org/officeDocument/2006/relationships/vmlDrawing" Target="../drawings/vmlDrawing31.v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39.bin"/><Relationship Id="rId2" Type="http://schemas.openxmlformats.org/officeDocument/2006/relationships/slideLayout" Target="../slideLayouts/slideLayout53.xml"/><Relationship Id="rId1" Type="http://schemas.openxmlformats.org/officeDocument/2006/relationships/vmlDrawing" Target="../drawings/vmlDrawing32.vml"/><Relationship Id="rId6" Type="http://schemas.openxmlformats.org/officeDocument/2006/relationships/oleObject" Target="../embeddings/oleObject142.bin"/><Relationship Id="rId5" Type="http://schemas.openxmlformats.org/officeDocument/2006/relationships/oleObject" Target="../embeddings/oleObject141.bin"/><Relationship Id="rId4" Type="http://schemas.openxmlformats.org/officeDocument/2006/relationships/oleObject" Target="../embeddings/oleObject140.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43.bin"/><Relationship Id="rId2" Type="http://schemas.openxmlformats.org/officeDocument/2006/relationships/slideLayout" Target="../slideLayouts/slideLayout53.xml"/><Relationship Id="rId1" Type="http://schemas.openxmlformats.org/officeDocument/2006/relationships/vmlDrawing" Target="../drawings/vmlDrawing33.v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49.bin"/><Relationship Id="rId3" Type="http://schemas.openxmlformats.org/officeDocument/2006/relationships/oleObject" Target="../embeddings/oleObject144.bin"/><Relationship Id="rId7" Type="http://schemas.openxmlformats.org/officeDocument/2006/relationships/oleObject" Target="../embeddings/oleObject148.bin"/><Relationship Id="rId2" Type="http://schemas.openxmlformats.org/officeDocument/2006/relationships/slideLayout" Target="../slideLayouts/slideLayout53.xml"/><Relationship Id="rId1" Type="http://schemas.openxmlformats.org/officeDocument/2006/relationships/vmlDrawing" Target="../drawings/vmlDrawing34.vml"/><Relationship Id="rId6" Type="http://schemas.openxmlformats.org/officeDocument/2006/relationships/oleObject" Target="../embeddings/oleObject147.bin"/><Relationship Id="rId5" Type="http://schemas.openxmlformats.org/officeDocument/2006/relationships/oleObject" Target="../embeddings/oleObject146.bin"/><Relationship Id="rId4" Type="http://schemas.openxmlformats.org/officeDocument/2006/relationships/oleObject" Target="../embeddings/oleObject145.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50.bin"/><Relationship Id="rId7" Type="http://schemas.openxmlformats.org/officeDocument/2006/relationships/oleObject" Target="../embeddings/oleObject154.bin"/><Relationship Id="rId2" Type="http://schemas.openxmlformats.org/officeDocument/2006/relationships/slideLayout" Target="../slideLayouts/slideLayout53.xml"/><Relationship Id="rId1" Type="http://schemas.openxmlformats.org/officeDocument/2006/relationships/vmlDrawing" Target="../drawings/vmlDrawing35.vml"/><Relationship Id="rId6" Type="http://schemas.openxmlformats.org/officeDocument/2006/relationships/oleObject" Target="../embeddings/oleObject153.bin"/><Relationship Id="rId5" Type="http://schemas.openxmlformats.org/officeDocument/2006/relationships/oleObject" Target="../embeddings/oleObject152.bin"/><Relationship Id="rId4" Type="http://schemas.openxmlformats.org/officeDocument/2006/relationships/oleObject" Target="../embeddings/oleObject151.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oleObject" Target="../embeddings/oleObject7.bin"/><Relationship Id="rId2" Type="http://schemas.openxmlformats.org/officeDocument/2006/relationships/slideLayout" Target="../slideLayouts/slideLayout53.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55.bin"/><Relationship Id="rId2" Type="http://schemas.openxmlformats.org/officeDocument/2006/relationships/slideLayout" Target="../slideLayouts/slideLayout53.xml"/><Relationship Id="rId1" Type="http://schemas.openxmlformats.org/officeDocument/2006/relationships/vmlDrawing" Target="../drawings/vmlDrawing36.vml"/><Relationship Id="rId5" Type="http://schemas.openxmlformats.org/officeDocument/2006/relationships/oleObject" Target="../embeddings/oleObject157.bin"/><Relationship Id="rId4" Type="http://schemas.openxmlformats.org/officeDocument/2006/relationships/oleObject" Target="../embeddings/oleObject156.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58.bin"/><Relationship Id="rId7" Type="http://schemas.openxmlformats.org/officeDocument/2006/relationships/oleObject" Target="../embeddings/oleObject162.bin"/><Relationship Id="rId2" Type="http://schemas.openxmlformats.org/officeDocument/2006/relationships/slideLayout" Target="../slideLayouts/slideLayout53.xml"/><Relationship Id="rId1" Type="http://schemas.openxmlformats.org/officeDocument/2006/relationships/vmlDrawing" Target="../drawings/vmlDrawing37.vml"/><Relationship Id="rId6" Type="http://schemas.openxmlformats.org/officeDocument/2006/relationships/oleObject" Target="../embeddings/oleObject161.bin"/><Relationship Id="rId5" Type="http://schemas.openxmlformats.org/officeDocument/2006/relationships/oleObject" Target="../embeddings/oleObject160.bin"/><Relationship Id="rId4" Type="http://schemas.openxmlformats.org/officeDocument/2006/relationships/oleObject" Target="../embeddings/oleObject159.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63.bin"/><Relationship Id="rId2" Type="http://schemas.openxmlformats.org/officeDocument/2006/relationships/slideLayout" Target="../slideLayouts/slideLayout53.xml"/><Relationship Id="rId1" Type="http://schemas.openxmlformats.org/officeDocument/2006/relationships/vmlDrawing" Target="../drawings/vmlDrawing38.vml"/><Relationship Id="rId5" Type="http://schemas.openxmlformats.org/officeDocument/2006/relationships/oleObject" Target="../embeddings/oleObject165.bin"/><Relationship Id="rId4" Type="http://schemas.openxmlformats.org/officeDocument/2006/relationships/oleObject" Target="../embeddings/oleObject164.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66.bin"/><Relationship Id="rId2" Type="http://schemas.openxmlformats.org/officeDocument/2006/relationships/slideLayout" Target="../slideLayouts/slideLayout53.xml"/><Relationship Id="rId1" Type="http://schemas.openxmlformats.org/officeDocument/2006/relationships/vmlDrawing" Target="../drawings/vmlDrawing39.vml"/><Relationship Id="rId5" Type="http://schemas.openxmlformats.org/officeDocument/2006/relationships/oleObject" Target="../embeddings/oleObject168.bin"/><Relationship Id="rId4" Type="http://schemas.openxmlformats.org/officeDocument/2006/relationships/oleObject" Target="../embeddings/oleObject167.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2.bin"/><Relationship Id="rId2" Type="http://schemas.openxmlformats.org/officeDocument/2006/relationships/slideLayout" Target="../slideLayouts/slideLayout53.xml"/><Relationship Id="rId1" Type="http://schemas.openxmlformats.org/officeDocument/2006/relationships/vmlDrawing" Target="../drawings/vmlDrawing3.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 Id="rId9" Type="http://schemas.openxmlformats.org/officeDocument/2006/relationships/oleObject" Target="../embeddings/oleObject14.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53.xml"/><Relationship Id="rId1" Type="http://schemas.openxmlformats.org/officeDocument/2006/relationships/vmlDrawing" Target="../drawings/vmlDrawing4.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1.xml"/><Relationship Id="rId7" Type="http://schemas.openxmlformats.org/officeDocument/2006/relationships/oleObject" Target="../embeddings/oleObject22.bin"/><Relationship Id="rId12" Type="http://schemas.openxmlformats.org/officeDocument/2006/relationships/oleObject" Target="../embeddings/oleObject27.bin"/><Relationship Id="rId2" Type="http://schemas.openxmlformats.org/officeDocument/2006/relationships/slideLayout" Target="../slideLayouts/slideLayout53.xml"/><Relationship Id="rId1" Type="http://schemas.openxmlformats.org/officeDocument/2006/relationships/vmlDrawing" Target="../drawings/vmlDrawing5.vml"/><Relationship Id="rId6" Type="http://schemas.openxmlformats.org/officeDocument/2006/relationships/oleObject" Target="../embeddings/oleObject21.bin"/><Relationship Id="rId11" Type="http://schemas.openxmlformats.org/officeDocument/2006/relationships/oleObject" Target="../embeddings/oleObject26.bin"/><Relationship Id="rId5" Type="http://schemas.openxmlformats.org/officeDocument/2006/relationships/oleObject" Target="../embeddings/oleObject20.bin"/><Relationship Id="rId10" Type="http://schemas.openxmlformats.org/officeDocument/2006/relationships/oleObject" Target="../embeddings/oleObject25.bin"/><Relationship Id="rId4" Type="http://schemas.openxmlformats.org/officeDocument/2006/relationships/oleObject" Target="../embeddings/oleObject19.bin"/><Relationship Id="rId9" Type="http://schemas.openxmlformats.org/officeDocument/2006/relationships/oleObject" Target="../embeddings/oleObject24.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oleObject" Target="../embeddings/oleObject32.bin"/><Relationship Id="rId2" Type="http://schemas.openxmlformats.org/officeDocument/2006/relationships/slideLayout" Target="../slideLayouts/slideLayout53.xml"/><Relationship Id="rId1" Type="http://schemas.openxmlformats.org/officeDocument/2006/relationships/vmlDrawing" Target="../drawings/vmlDrawing6.vml"/><Relationship Id="rId6" Type="http://schemas.openxmlformats.org/officeDocument/2006/relationships/oleObject" Target="../embeddings/oleObject31.bin"/><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txBox="1">
            <a:spLocks/>
          </p:cNvSpPr>
          <p:nvPr/>
        </p:nvSpPr>
        <p:spPr bwMode="auto">
          <a:xfrm>
            <a:off x="612775" y="1281113"/>
            <a:ext cx="8062913" cy="171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spcBef>
                <a:spcPct val="20000"/>
              </a:spcBef>
              <a:buChar char="•"/>
              <a:defRPr sz="3200" b="1">
                <a:solidFill>
                  <a:srgbClr val="FF0000"/>
                </a:solidFill>
                <a:latin typeface="Arial" charset="0"/>
                <a:ea typeface="宋体" pitchFamily="2" charset="-122"/>
              </a:defRPr>
            </a:lvl1pPr>
            <a:lvl2pPr marL="742950" indent="-285750" eaLnBrk="0" hangingPunct="0">
              <a:spcBef>
                <a:spcPct val="20000"/>
              </a:spcBef>
              <a:buChar char="–"/>
              <a:defRPr sz="2800" b="1">
                <a:solidFill>
                  <a:srgbClr val="FF0000"/>
                </a:solidFill>
                <a:latin typeface="Arial" charset="0"/>
                <a:ea typeface="宋体" pitchFamily="2" charset="-122"/>
              </a:defRPr>
            </a:lvl2pPr>
            <a:lvl3pPr marL="1143000" indent="-228600" eaLnBrk="0" hangingPunct="0">
              <a:spcBef>
                <a:spcPct val="20000"/>
              </a:spcBef>
              <a:buChar char="•"/>
              <a:defRPr sz="2400" b="1">
                <a:solidFill>
                  <a:srgbClr val="FF0000"/>
                </a:solidFill>
                <a:latin typeface="Arial" charset="0"/>
                <a:ea typeface="宋体" pitchFamily="2" charset="-122"/>
              </a:defRPr>
            </a:lvl3pPr>
            <a:lvl4pPr marL="1600200" indent="-228600" eaLnBrk="0" hangingPunct="0">
              <a:spcBef>
                <a:spcPct val="20000"/>
              </a:spcBef>
              <a:buChar char="–"/>
              <a:defRPr sz="2000" b="1">
                <a:solidFill>
                  <a:srgbClr val="FF0000"/>
                </a:solidFill>
                <a:latin typeface="Arial" charset="0"/>
                <a:ea typeface="宋体" pitchFamily="2" charset="-122"/>
              </a:defRPr>
            </a:lvl4pPr>
            <a:lvl5pPr marL="2057400" indent="-228600" eaLnBrk="0" hangingPunct="0">
              <a:spcBef>
                <a:spcPct val="20000"/>
              </a:spcBef>
              <a:buChar char="»"/>
              <a:defRPr sz="2000" b="1">
                <a:solidFill>
                  <a:srgbClr val="FF0000"/>
                </a:solidFill>
                <a:latin typeface="Arial" charset="0"/>
                <a:ea typeface="宋体" pitchFamily="2" charset="-122"/>
              </a:defRPr>
            </a:lvl5pPr>
            <a:lvl6pPr marL="2514600" indent="-228600" eaLnBrk="0" fontAlgn="base" hangingPunct="0">
              <a:spcBef>
                <a:spcPct val="20000"/>
              </a:spcBef>
              <a:spcAft>
                <a:spcPct val="0"/>
              </a:spcAft>
              <a:buChar char="»"/>
              <a:defRPr sz="2000" b="1">
                <a:solidFill>
                  <a:srgbClr val="FF0000"/>
                </a:solidFill>
                <a:latin typeface="Arial" charset="0"/>
                <a:ea typeface="宋体" pitchFamily="2" charset="-122"/>
              </a:defRPr>
            </a:lvl6pPr>
            <a:lvl7pPr marL="2971800" indent="-228600" eaLnBrk="0" fontAlgn="base" hangingPunct="0">
              <a:spcBef>
                <a:spcPct val="20000"/>
              </a:spcBef>
              <a:spcAft>
                <a:spcPct val="0"/>
              </a:spcAft>
              <a:buChar char="»"/>
              <a:defRPr sz="2000" b="1">
                <a:solidFill>
                  <a:srgbClr val="FF0000"/>
                </a:solidFill>
                <a:latin typeface="Arial" charset="0"/>
                <a:ea typeface="宋体" pitchFamily="2" charset="-122"/>
              </a:defRPr>
            </a:lvl7pPr>
            <a:lvl8pPr marL="3429000" indent="-228600" eaLnBrk="0" fontAlgn="base" hangingPunct="0">
              <a:spcBef>
                <a:spcPct val="20000"/>
              </a:spcBef>
              <a:spcAft>
                <a:spcPct val="0"/>
              </a:spcAft>
              <a:buChar char="»"/>
              <a:defRPr sz="2000" b="1">
                <a:solidFill>
                  <a:srgbClr val="FF0000"/>
                </a:solidFill>
                <a:latin typeface="Arial" charset="0"/>
                <a:ea typeface="宋体" pitchFamily="2" charset="-122"/>
              </a:defRPr>
            </a:lvl8pPr>
            <a:lvl9pPr marL="3886200" indent="-228600" eaLnBrk="0" fontAlgn="base" hangingPunct="0">
              <a:spcBef>
                <a:spcPct val="20000"/>
              </a:spcBef>
              <a:spcAft>
                <a:spcPct val="0"/>
              </a:spcAft>
              <a:buChar char="»"/>
              <a:defRPr sz="2000" b="1">
                <a:solidFill>
                  <a:srgbClr val="FF0000"/>
                </a:solidFill>
                <a:latin typeface="Arial" charset="0"/>
                <a:ea typeface="宋体" pitchFamily="2" charset="-122"/>
              </a:defRPr>
            </a:lvl9pPr>
          </a:lstStyle>
          <a:p>
            <a:pPr algn="ctr" eaLnBrk="1" fontAlgn="base" hangingPunct="1">
              <a:spcBef>
                <a:spcPct val="0"/>
              </a:spcBef>
              <a:spcAft>
                <a:spcPct val="0"/>
              </a:spcAft>
              <a:buFontTx/>
              <a:buNone/>
            </a:pPr>
            <a:r>
              <a:rPr lang="zh-CN" altLang="en-US" sz="4400" dirty="0" smtClean="0">
                <a:latin typeface="华文新魏" panose="02010800040101010101" pitchFamily="2" charset="-122"/>
                <a:ea typeface="华文新魏" panose="02010800040101010101" pitchFamily="2" charset="-122"/>
              </a:rPr>
              <a:t>电工原理</a:t>
            </a:r>
          </a:p>
        </p:txBody>
      </p:sp>
      <p:sp>
        <p:nvSpPr>
          <p:cNvPr id="3" name="标题 1"/>
          <p:cNvSpPr txBox="1">
            <a:spLocks/>
          </p:cNvSpPr>
          <p:nvPr/>
        </p:nvSpPr>
        <p:spPr bwMode="auto">
          <a:xfrm>
            <a:off x="612774" y="2564904"/>
            <a:ext cx="8062913" cy="171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spcBef>
                <a:spcPct val="20000"/>
              </a:spcBef>
              <a:buChar char="•"/>
              <a:defRPr sz="3200" b="1">
                <a:solidFill>
                  <a:srgbClr val="FF0000"/>
                </a:solidFill>
                <a:latin typeface="Arial" charset="0"/>
                <a:ea typeface="宋体" pitchFamily="2" charset="-122"/>
              </a:defRPr>
            </a:lvl1pPr>
            <a:lvl2pPr marL="742950" indent="-285750" eaLnBrk="0" hangingPunct="0">
              <a:spcBef>
                <a:spcPct val="20000"/>
              </a:spcBef>
              <a:buChar char="–"/>
              <a:defRPr sz="2800" b="1">
                <a:solidFill>
                  <a:srgbClr val="FF0000"/>
                </a:solidFill>
                <a:latin typeface="Arial" charset="0"/>
                <a:ea typeface="宋体" pitchFamily="2" charset="-122"/>
              </a:defRPr>
            </a:lvl2pPr>
            <a:lvl3pPr marL="1143000" indent="-228600" eaLnBrk="0" hangingPunct="0">
              <a:spcBef>
                <a:spcPct val="20000"/>
              </a:spcBef>
              <a:buChar char="•"/>
              <a:defRPr sz="2400" b="1">
                <a:solidFill>
                  <a:srgbClr val="FF0000"/>
                </a:solidFill>
                <a:latin typeface="Arial" charset="0"/>
                <a:ea typeface="宋体" pitchFamily="2" charset="-122"/>
              </a:defRPr>
            </a:lvl3pPr>
            <a:lvl4pPr marL="1600200" indent="-228600" eaLnBrk="0" hangingPunct="0">
              <a:spcBef>
                <a:spcPct val="20000"/>
              </a:spcBef>
              <a:buChar char="–"/>
              <a:defRPr sz="2000" b="1">
                <a:solidFill>
                  <a:srgbClr val="FF0000"/>
                </a:solidFill>
                <a:latin typeface="Arial" charset="0"/>
                <a:ea typeface="宋体" pitchFamily="2" charset="-122"/>
              </a:defRPr>
            </a:lvl4pPr>
            <a:lvl5pPr marL="2057400" indent="-228600" eaLnBrk="0" hangingPunct="0">
              <a:spcBef>
                <a:spcPct val="20000"/>
              </a:spcBef>
              <a:buChar char="»"/>
              <a:defRPr sz="2000" b="1">
                <a:solidFill>
                  <a:srgbClr val="FF0000"/>
                </a:solidFill>
                <a:latin typeface="Arial" charset="0"/>
                <a:ea typeface="宋体" pitchFamily="2" charset="-122"/>
              </a:defRPr>
            </a:lvl5pPr>
            <a:lvl6pPr marL="2514600" indent="-228600" eaLnBrk="0" fontAlgn="base" hangingPunct="0">
              <a:spcBef>
                <a:spcPct val="20000"/>
              </a:spcBef>
              <a:spcAft>
                <a:spcPct val="0"/>
              </a:spcAft>
              <a:buChar char="»"/>
              <a:defRPr sz="2000" b="1">
                <a:solidFill>
                  <a:srgbClr val="FF0000"/>
                </a:solidFill>
                <a:latin typeface="Arial" charset="0"/>
                <a:ea typeface="宋体" pitchFamily="2" charset="-122"/>
              </a:defRPr>
            </a:lvl6pPr>
            <a:lvl7pPr marL="2971800" indent="-228600" eaLnBrk="0" fontAlgn="base" hangingPunct="0">
              <a:spcBef>
                <a:spcPct val="20000"/>
              </a:spcBef>
              <a:spcAft>
                <a:spcPct val="0"/>
              </a:spcAft>
              <a:buChar char="»"/>
              <a:defRPr sz="2000" b="1">
                <a:solidFill>
                  <a:srgbClr val="FF0000"/>
                </a:solidFill>
                <a:latin typeface="Arial" charset="0"/>
                <a:ea typeface="宋体" pitchFamily="2" charset="-122"/>
              </a:defRPr>
            </a:lvl7pPr>
            <a:lvl8pPr marL="3429000" indent="-228600" eaLnBrk="0" fontAlgn="base" hangingPunct="0">
              <a:spcBef>
                <a:spcPct val="20000"/>
              </a:spcBef>
              <a:spcAft>
                <a:spcPct val="0"/>
              </a:spcAft>
              <a:buChar char="»"/>
              <a:defRPr sz="2000" b="1">
                <a:solidFill>
                  <a:srgbClr val="FF0000"/>
                </a:solidFill>
                <a:latin typeface="Arial" charset="0"/>
                <a:ea typeface="宋体" pitchFamily="2" charset="-122"/>
              </a:defRPr>
            </a:lvl8pPr>
            <a:lvl9pPr marL="3886200" indent="-228600" eaLnBrk="0" fontAlgn="base" hangingPunct="0">
              <a:spcBef>
                <a:spcPct val="20000"/>
              </a:spcBef>
              <a:spcAft>
                <a:spcPct val="0"/>
              </a:spcAft>
              <a:buChar char="»"/>
              <a:defRPr sz="2000" b="1">
                <a:solidFill>
                  <a:srgbClr val="FF0000"/>
                </a:solidFill>
                <a:latin typeface="Arial" charset="0"/>
                <a:ea typeface="宋体" pitchFamily="2" charset="-122"/>
              </a:defRPr>
            </a:lvl9pPr>
          </a:lstStyle>
          <a:p>
            <a:pPr algn="ctr" eaLnBrk="1" fontAlgn="base" hangingPunct="1">
              <a:spcBef>
                <a:spcPct val="0"/>
              </a:spcBef>
              <a:spcAft>
                <a:spcPct val="0"/>
              </a:spcAft>
              <a:buFontTx/>
              <a:buNone/>
            </a:pPr>
            <a:r>
              <a:rPr lang="zh-CN" altLang="en-US" dirty="0" smtClean="0">
                <a:latin typeface="华文新魏" panose="02010800040101010101" pitchFamily="2" charset="-122"/>
                <a:ea typeface="华文新魏" panose="02010800040101010101" pitchFamily="2" charset="-122"/>
              </a:rPr>
              <a:t>第三章  储能元件</a:t>
            </a:r>
          </a:p>
        </p:txBody>
      </p:sp>
    </p:spTree>
    <p:extLst>
      <p:ext uri="{BB962C8B-B14F-4D97-AF65-F5344CB8AC3E}">
        <p14:creationId xmlns:p14="http://schemas.microsoft.com/office/powerpoint/2010/main" xmlns="" val="3459508424"/>
      </p:ext>
    </p:extLst>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10</a:t>
            </a:fld>
            <a:endParaRPr lang="en-US">
              <a:solidFill>
                <a:prstClr val="black">
                  <a:tint val="75000"/>
                </a:prstClr>
              </a:solidFill>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0" y="906690"/>
            <a:ext cx="9144000" cy="4644461"/>
            <a:chOff x="0" y="906690"/>
            <a:chExt cx="9144000" cy="4644461"/>
          </a:xfrm>
        </p:grpSpPr>
        <p:sp>
          <p:nvSpPr>
            <p:cNvPr id="5" name="矩形 4"/>
            <p:cNvSpPr/>
            <p:nvPr/>
          </p:nvSpPr>
          <p:spPr>
            <a:xfrm>
              <a:off x="0" y="906690"/>
              <a:ext cx="4871847" cy="523220"/>
            </a:xfrm>
            <a:prstGeom prst="rect">
              <a:avLst/>
            </a:prstGeom>
          </p:spPr>
          <p:txBody>
            <a:bodyPr wrap="none">
              <a:spAutoFit/>
            </a:bodyPr>
            <a:lstStyle/>
            <a:p>
              <a:r>
                <a:rPr lang="zh-CN" altLang="zh-CN" sz="2800" dirty="0"/>
                <a:t>【</a:t>
              </a:r>
              <a:r>
                <a:rPr lang="zh-CN" altLang="zh-CN" sz="2800" b="1" dirty="0"/>
                <a:t>例</a:t>
              </a:r>
              <a:r>
                <a:rPr lang="en-US" altLang="zh-CN" sz="2800" b="1" dirty="0"/>
                <a:t>3.1.1</a:t>
              </a:r>
              <a:r>
                <a:rPr lang="zh-CN" altLang="zh-CN" sz="2800" dirty="0"/>
                <a:t>】如</a:t>
              </a:r>
              <a:r>
                <a:rPr lang="zh-CN" altLang="zh-CN" sz="2800" dirty="0" smtClean="0"/>
                <a:t>图</a:t>
              </a:r>
              <a:r>
                <a:rPr lang="en-US" altLang="zh-CN" sz="2800" dirty="0" smtClean="0"/>
                <a:t>a</a:t>
              </a:r>
              <a:r>
                <a:rPr lang="zh-CN" altLang="zh-CN" sz="2800" dirty="0" smtClean="0"/>
                <a:t>所</a:t>
              </a:r>
              <a:r>
                <a:rPr lang="zh-CN" altLang="zh-CN" sz="2800" dirty="0"/>
                <a:t>示为一</a:t>
              </a:r>
              <a:r>
                <a:rPr lang="zh-CN" altLang="zh-CN" sz="2800" dirty="0" smtClean="0"/>
                <a:t>个</a:t>
              </a:r>
              <a:r>
                <a:rPr lang="en-US" altLang="zh-CN" sz="2800" dirty="0" smtClean="0"/>
                <a:t>1</a:t>
              </a:r>
              <a:endParaRPr lang="zh-CN" altLang="en-US" sz="2800" dirty="0"/>
            </a:p>
          </p:txBody>
        </p:sp>
        <p:graphicFrame>
          <p:nvGraphicFramePr>
            <p:cNvPr id="7" name="对象 6"/>
            <p:cNvGraphicFramePr>
              <a:graphicFrameLocks noChangeAspect="1"/>
            </p:cNvGraphicFramePr>
            <p:nvPr>
              <p:extLst>
                <p:ext uri="{D42A27DB-BD31-4B8C-83A1-F6EECF244321}">
                  <p14:modId xmlns:p14="http://schemas.microsoft.com/office/powerpoint/2010/main" xmlns="" val="1756985537"/>
                </p:ext>
              </p:extLst>
            </p:nvPr>
          </p:nvGraphicFramePr>
          <p:xfrm>
            <a:off x="4716016" y="952665"/>
            <a:ext cx="435329" cy="435329"/>
          </p:xfrm>
          <a:graphic>
            <a:graphicData uri="http://schemas.openxmlformats.org/presentationml/2006/ole">
              <p:oleObj spid="_x0000_s8407" name="Equation" r:id="rId3" imgW="203040" imgH="203040" progId="Equation.DSMT4">
                <p:embed/>
              </p:oleObj>
            </a:graphicData>
          </a:graphic>
        </p:graphicFrame>
        <p:sp>
          <p:nvSpPr>
            <p:cNvPr id="8" name="矩形 7"/>
            <p:cNvSpPr/>
            <p:nvPr/>
          </p:nvSpPr>
          <p:spPr>
            <a:xfrm>
              <a:off x="5009535" y="940362"/>
              <a:ext cx="4134465" cy="523220"/>
            </a:xfrm>
            <a:prstGeom prst="rect">
              <a:avLst/>
            </a:prstGeom>
          </p:spPr>
          <p:txBody>
            <a:bodyPr wrap="none">
              <a:spAutoFit/>
            </a:bodyPr>
            <a:lstStyle/>
            <a:p>
              <a:r>
                <a:rPr lang="zh-CN" altLang="zh-CN" sz="2800" dirty="0"/>
                <a:t>的电容，接于理想电压源</a:t>
              </a:r>
              <a:endParaRPr lang="zh-CN" altLang="en-US" sz="2800" dirty="0"/>
            </a:p>
          </p:txBody>
        </p:sp>
        <p:graphicFrame>
          <p:nvGraphicFramePr>
            <p:cNvPr id="10" name="对象 9"/>
            <p:cNvGraphicFramePr>
              <a:graphicFrameLocks noChangeAspect="1"/>
            </p:cNvGraphicFramePr>
            <p:nvPr>
              <p:extLst>
                <p:ext uri="{D42A27DB-BD31-4B8C-83A1-F6EECF244321}">
                  <p14:modId xmlns:p14="http://schemas.microsoft.com/office/powerpoint/2010/main" xmlns="" val="2104278645"/>
                </p:ext>
              </p:extLst>
            </p:nvPr>
          </p:nvGraphicFramePr>
          <p:xfrm>
            <a:off x="179512" y="1556792"/>
            <a:ext cx="533395" cy="389558"/>
          </p:xfrm>
          <a:graphic>
            <a:graphicData uri="http://schemas.openxmlformats.org/presentationml/2006/ole">
              <p:oleObj spid="_x0000_s8408" name="Equation" r:id="rId4" imgW="279360" imgH="203040" progId="Equation.DSMT4">
                <p:embed/>
              </p:oleObj>
            </a:graphicData>
          </a:graphic>
        </p:graphicFrame>
        <p:sp>
          <p:nvSpPr>
            <p:cNvPr id="13" name="矩形 12"/>
            <p:cNvSpPr/>
            <p:nvPr/>
          </p:nvSpPr>
          <p:spPr>
            <a:xfrm>
              <a:off x="683568" y="1463582"/>
              <a:ext cx="902811" cy="523220"/>
            </a:xfrm>
            <a:prstGeom prst="rect">
              <a:avLst/>
            </a:prstGeom>
          </p:spPr>
          <p:txBody>
            <a:bodyPr wrap="none">
              <a:spAutoFit/>
            </a:bodyPr>
            <a:lstStyle/>
            <a:p>
              <a:r>
                <a:rPr lang="zh-CN" altLang="en-US" sz="2800" dirty="0" smtClean="0"/>
                <a:t>上。</a:t>
              </a:r>
              <a:endParaRPr lang="zh-CN" altLang="en-US" sz="2800" dirty="0"/>
            </a:p>
          </p:txBody>
        </p:sp>
        <p:graphicFrame>
          <p:nvGraphicFramePr>
            <p:cNvPr id="14" name="对象 13"/>
            <p:cNvGraphicFramePr>
              <a:graphicFrameLocks noChangeAspect="1"/>
            </p:cNvGraphicFramePr>
            <p:nvPr>
              <p:extLst>
                <p:ext uri="{D42A27DB-BD31-4B8C-83A1-F6EECF244321}">
                  <p14:modId xmlns:p14="http://schemas.microsoft.com/office/powerpoint/2010/main" xmlns="" val="81311904"/>
                </p:ext>
              </p:extLst>
            </p:nvPr>
          </p:nvGraphicFramePr>
          <p:xfrm>
            <a:off x="1374304" y="1530723"/>
            <a:ext cx="533400" cy="388937"/>
          </p:xfrm>
          <a:graphic>
            <a:graphicData uri="http://schemas.openxmlformats.org/presentationml/2006/ole">
              <p:oleObj spid="_x0000_s8409" name="Equation" r:id="rId5" imgW="279360" imgH="203040" progId="Equation.DSMT4">
                <p:embed/>
              </p:oleObj>
            </a:graphicData>
          </a:graphic>
        </p:graphicFrame>
        <p:sp>
          <p:nvSpPr>
            <p:cNvPr id="18" name="矩形 17"/>
            <p:cNvSpPr/>
            <p:nvPr/>
          </p:nvSpPr>
          <p:spPr>
            <a:xfrm>
              <a:off x="1907704" y="1463582"/>
              <a:ext cx="7055136" cy="523220"/>
            </a:xfrm>
            <a:prstGeom prst="rect">
              <a:avLst/>
            </a:prstGeom>
          </p:spPr>
          <p:txBody>
            <a:bodyPr wrap="none">
              <a:spAutoFit/>
            </a:bodyPr>
            <a:lstStyle/>
            <a:p>
              <a:r>
                <a:rPr lang="zh-CN" altLang="zh-CN" sz="2800" dirty="0"/>
                <a:t>随时间变化的波形如图</a:t>
              </a:r>
              <a:r>
                <a:rPr lang="en-US" altLang="zh-CN" sz="2800" dirty="0"/>
                <a:t>(b)</a:t>
              </a:r>
              <a:r>
                <a:rPr lang="zh-CN" altLang="zh-CN" sz="2800" dirty="0"/>
                <a:t>所示。求电容电流</a:t>
              </a:r>
              <a:endParaRPr lang="zh-CN" altLang="en-US" sz="2800" dirty="0"/>
            </a:p>
          </p:txBody>
        </p:sp>
        <p:graphicFrame>
          <p:nvGraphicFramePr>
            <p:cNvPr id="19" name="对象 18"/>
            <p:cNvGraphicFramePr>
              <a:graphicFrameLocks noChangeAspect="1"/>
            </p:cNvGraphicFramePr>
            <p:nvPr>
              <p:extLst>
                <p:ext uri="{D42A27DB-BD31-4B8C-83A1-F6EECF244321}">
                  <p14:modId xmlns:p14="http://schemas.microsoft.com/office/powerpoint/2010/main" xmlns="" val="1682779819"/>
                </p:ext>
              </p:extLst>
            </p:nvPr>
          </p:nvGraphicFramePr>
          <p:xfrm>
            <a:off x="285750" y="2133600"/>
            <a:ext cx="461963" cy="388938"/>
          </p:xfrm>
          <a:graphic>
            <a:graphicData uri="http://schemas.openxmlformats.org/presentationml/2006/ole">
              <p:oleObj spid="_x0000_s8410" name="Equation" r:id="rId6" imgW="241200" imgH="203040" progId="Equation.DSMT4">
                <p:embed/>
              </p:oleObj>
            </a:graphicData>
          </a:graphic>
        </p:graphicFrame>
        <p:sp>
          <p:nvSpPr>
            <p:cNvPr id="22" name="矩形 21"/>
            <p:cNvSpPr/>
            <p:nvPr/>
          </p:nvSpPr>
          <p:spPr>
            <a:xfrm>
              <a:off x="827584" y="2060848"/>
              <a:ext cx="2698175" cy="523220"/>
            </a:xfrm>
            <a:prstGeom prst="rect">
              <a:avLst/>
            </a:prstGeom>
          </p:spPr>
          <p:txBody>
            <a:bodyPr wrap="none">
              <a:spAutoFit/>
            </a:bodyPr>
            <a:lstStyle/>
            <a:p>
              <a:r>
                <a:rPr lang="zh-CN" altLang="zh-CN" sz="2800" dirty="0"/>
                <a:t>，并绘出波形图</a:t>
              </a:r>
              <a:endParaRPr lang="zh-CN" altLang="en-US" sz="2800" dirty="0"/>
            </a:p>
          </p:txBody>
        </p:sp>
        <p:graphicFrame>
          <p:nvGraphicFramePr>
            <p:cNvPr id="24" name="对象 23"/>
            <p:cNvGraphicFramePr>
              <a:graphicFrameLocks/>
            </p:cNvGraphicFramePr>
            <p:nvPr>
              <p:extLst>
                <p:ext uri="{D42A27DB-BD31-4B8C-83A1-F6EECF244321}">
                  <p14:modId xmlns:p14="http://schemas.microsoft.com/office/powerpoint/2010/main" xmlns="" val="3549765779"/>
                </p:ext>
              </p:extLst>
            </p:nvPr>
          </p:nvGraphicFramePr>
          <p:xfrm>
            <a:off x="683568" y="3140968"/>
            <a:ext cx="2741782" cy="1944216"/>
          </p:xfrm>
          <a:graphic>
            <a:graphicData uri="http://schemas.openxmlformats.org/presentationml/2006/ole">
              <p:oleObj spid="_x0000_s8411" name="Visio" r:id="rId7" imgW="1757855" imgH="698048" progId="Visio.Drawing.11">
                <p:embed/>
              </p:oleObj>
            </a:graphicData>
          </a:graphic>
        </p:graphicFrame>
        <p:graphicFrame>
          <p:nvGraphicFramePr>
            <p:cNvPr id="26" name="对象 25"/>
            <p:cNvGraphicFramePr>
              <a:graphicFrameLocks/>
            </p:cNvGraphicFramePr>
            <p:nvPr>
              <p:extLst>
                <p:ext uri="{D42A27DB-BD31-4B8C-83A1-F6EECF244321}">
                  <p14:modId xmlns:p14="http://schemas.microsoft.com/office/powerpoint/2010/main" xmlns="" val="1957195686"/>
                </p:ext>
              </p:extLst>
            </p:nvPr>
          </p:nvGraphicFramePr>
          <p:xfrm>
            <a:off x="4623509" y="3212976"/>
            <a:ext cx="2722714" cy="1656184"/>
          </p:xfrm>
          <a:graphic>
            <a:graphicData uri="http://schemas.openxmlformats.org/presentationml/2006/ole">
              <p:oleObj spid="_x0000_s8412" name="Visio" r:id="rId8" imgW="1168574" imgH="814660" progId="Visio.Drawing.11">
                <p:embed/>
              </p:oleObj>
            </a:graphicData>
          </a:graphic>
        </p:graphicFrame>
        <p:sp>
          <p:nvSpPr>
            <p:cNvPr id="30" name="TextBox 29"/>
            <p:cNvSpPr txBox="1"/>
            <p:nvPr/>
          </p:nvSpPr>
          <p:spPr>
            <a:xfrm>
              <a:off x="1308447" y="5027931"/>
              <a:ext cx="1074333" cy="523220"/>
            </a:xfrm>
            <a:prstGeom prst="rect">
              <a:avLst/>
            </a:prstGeom>
            <a:noFill/>
          </p:spPr>
          <p:txBody>
            <a:bodyPr wrap="none" rtlCol="0">
              <a:spAutoFit/>
            </a:bodyPr>
            <a:lstStyle/>
            <a:p>
              <a:r>
                <a:rPr lang="zh-CN" altLang="en-US" sz="2800" dirty="0" smtClean="0"/>
                <a:t>（</a:t>
              </a:r>
              <a:r>
                <a:rPr lang="en-US" altLang="zh-CN" sz="2800" dirty="0" smtClean="0"/>
                <a:t>a</a:t>
              </a:r>
              <a:r>
                <a:rPr lang="zh-CN" altLang="en-US" sz="2800" dirty="0" smtClean="0"/>
                <a:t>）</a:t>
              </a:r>
              <a:endParaRPr lang="zh-CN" altLang="en-US" sz="2800" dirty="0"/>
            </a:p>
          </p:txBody>
        </p:sp>
        <p:sp>
          <p:nvSpPr>
            <p:cNvPr id="31" name="TextBox 30"/>
            <p:cNvSpPr txBox="1"/>
            <p:nvPr/>
          </p:nvSpPr>
          <p:spPr>
            <a:xfrm>
              <a:off x="5580112" y="5013830"/>
              <a:ext cx="1091966" cy="523220"/>
            </a:xfrm>
            <a:prstGeom prst="rect">
              <a:avLst/>
            </a:prstGeom>
            <a:noFill/>
          </p:spPr>
          <p:txBody>
            <a:bodyPr wrap="none" rtlCol="0">
              <a:spAutoFit/>
            </a:bodyPr>
            <a:lstStyle/>
            <a:p>
              <a:r>
                <a:rPr lang="zh-CN" altLang="en-US" sz="2800" dirty="0" smtClean="0"/>
                <a:t>（</a:t>
              </a:r>
              <a:r>
                <a:rPr lang="en-US" altLang="zh-CN" sz="2800" dirty="0" smtClean="0"/>
                <a:t>b</a:t>
              </a:r>
              <a:r>
                <a:rPr lang="zh-CN" altLang="en-US" sz="2800" dirty="0" smtClean="0"/>
                <a:t>）</a:t>
              </a:r>
              <a:endParaRPr lang="zh-CN" altLang="en-US" sz="2800" dirty="0"/>
            </a:p>
          </p:txBody>
        </p:sp>
      </p:grpSp>
    </p:spTree>
    <p:extLst>
      <p:ext uri="{BB962C8B-B14F-4D97-AF65-F5344CB8AC3E}">
        <p14:creationId xmlns:p14="http://schemas.microsoft.com/office/powerpoint/2010/main" xmlns="" val="240895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 name="组合 2"/>
          <p:cNvGrpSpPr/>
          <p:nvPr/>
        </p:nvGrpSpPr>
        <p:grpSpPr>
          <a:xfrm>
            <a:off x="179512" y="908720"/>
            <a:ext cx="7737607" cy="1859456"/>
            <a:chOff x="179512" y="908720"/>
            <a:chExt cx="7737607" cy="1859456"/>
          </a:xfrm>
        </p:grpSpPr>
        <p:graphicFrame>
          <p:nvGraphicFramePr>
            <p:cNvPr id="7" name="对象 6"/>
            <p:cNvGraphicFramePr>
              <a:graphicFrameLocks noChangeAspect="1"/>
            </p:cNvGraphicFramePr>
            <p:nvPr>
              <p:extLst>
                <p:ext uri="{D42A27DB-BD31-4B8C-83A1-F6EECF244321}">
                  <p14:modId xmlns:p14="http://schemas.microsoft.com/office/powerpoint/2010/main" xmlns="" val="1433634310"/>
                </p:ext>
              </p:extLst>
            </p:nvPr>
          </p:nvGraphicFramePr>
          <p:xfrm>
            <a:off x="1331640" y="1700808"/>
            <a:ext cx="489111" cy="432048"/>
          </p:xfrm>
          <a:graphic>
            <a:graphicData uri="http://schemas.openxmlformats.org/presentationml/2006/ole">
              <p:oleObj spid="_x0000_s9432" name="Equation" r:id="rId3" imgW="190440" imgH="164880" progId="Equation.DSMT4">
                <p:embed/>
              </p:oleObj>
            </a:graphicData>
          </a:graphic>
        </p:graphicFrame>
        <p:grpSp>
          <p:nvGrpSpPr>
            <p:cNvPr id="2" name="组合 1"/>
            <p:cNvGrpSpPr/>
            <p:nvPr/>
          </p:nvGrpSpPr>
          <p:grpSpPr>
            <a:xfrm>
              <a:off x="179512" y="908720"/>
              <a:ext cx="7737607" cy="1859456"/>
              <a:chOff x="179512" y="908720"/>
              <a:chExt cx="7737607" cy="1859456"/>
            </a:xfrm>
          </p:grpSpPr>
          <p:sp>
            <p:nvSpPr>
              <p:cNvPr id="5" name="矩形 4"/>
              <p:cNvSpPr/>
              <p:nvPr/>
            </p:nvSpPr>
            <p:spPr>
              <a:xfrm>
                <a:off x="356279" y="908720"/>
                <a:ext cx="7560840" cy="523220"/>
              </a:xfrm>
              <a:prstGeom prst="rect">
                <a:avLst/>
              </a:prstGeom>
            </p:spPr>
            <p:txBody>
              <a:bodyPr wrap="square">
                <a:spAutoFit/>
              </a:bodyPr>
              <a:lstStyle/>
              <a:p>
                <a:r>
                  <a:rPr lang="zh-CN" altLang="zh-CN" sz="2800" dirty="0"/>
                  <a:t>【</a:t>
                </a:r>
                <a:r>
                  <a:rPr lang="zh-CN" altLang="zh-CN" sz="2800" b="1" dirty="0"/>
                  <a:t>解</a:t>
                </a:r>
                <a:r>
                  <a:rPr lang="zh-CN" altLang="zh-CN" sz="2800" dirty="0"/>
                  <a:t>】已知电容两端的电压</a:t>
                </a:r>
                <a:r>
                  <a:rPr lang="en-US" altLang="zh-CN" sz="2800" i="1" dirty="0"/>
                  <a:t>u</a:t>
                </a:r>
                <a:r>
                  <a:rPr lang="en-US" altLang="zh-CN" sz="2800" dirty="0"/>
                  <a:t>(</a:t>
                </a:r>
                <a:r>
                  <a:rPr lang="en-US" altLang="zh-CN" sz="2800" i="1" dirty="0"/>
                  <a:t>t</a:t>
                </a:r>
                <a:r>
                  <a:rPr lang="en-US" altLang="zh-CN" sz="2800" dirty="0"/>
                  <a:t>)</a:t>
                </a:r>
                <a:r>
                  <a:rPr lang="zh-CN" altLang="zh-CN" sz="2800" dirty="0"/>
                  <a:t>，求电容电流</a:t>
                </a:r>
                <a:r>
                  <a:rPr lang="en-US" altLang="zh-CN" sz="2800" i="1" dirty="0"/>
                  <a:t>i</a:t>
                </a:r>
                <a:r>
                  <a:rPr lang="en-US" altLang="zh-CN" sz="2800" dirty="0"/>
                  <a:t>(</a:t>
                </a:r>
                <a:r>
                  <a:rPr lang="en-US" altLang="zh-CN" sz="2800" i="1" dirty="0"/>
                  <a:t>t</a:t>
                </a:r>
                <a:r>
                  <a:rPr lang="en-US" altLang="zh-CN" sz="2800" dirty="0"/>
                  <a:t>)</a:t>
                </a:r>
                <a:r>
                  <a:rPr lang="zh-CN" altLang="zh-CN" dirty="0"/>
                  <a:t>，</a:t>
                </a:r>
                <a:endParaRPr lang="zh-CN" altLang="en-US" dirty="0"/>
              </a:p>
            </p:txBody>
          </p:sp>
          <p:sp>
            <p:nvSpPr>
              <p:cNvPr id="8" name="矩形 7"/>
              <p:cNvSpPr/>
              <p:nvPr/>
            </p:nvSpPr>
            <p:spPr>
              <a:xfrm>
                <a:off x="323528" y="1628800"/>
                <a:ext cx="2592288" cy="523220"/>
              </a:xfrm>
              <a:prstGeom prst="rect">
                <a:avLst/>
              </a:prstGeom>
            </p:spPr>
            <p:txBody>
              <a:bodyPr wrap="square">
                <a:spAutoFit/>
              </a:bodyPr>
              <a:lstStyle/>
              <a:p>
                <a:r>
                  <a:rPr lang="zh-CN" altLang="zh-CN" sz="2800" dirty="0"/>
                  <a:t>从</a:t>
                </a:r>
                <a:r>
                  <a:rPr lang="en-US" altLang="zh-CN" sz="2800" dirty="0" smtClean="0"/>
                  <a:t>0~1 </a:t>
                </a:r>
                <a:r>
                  <a:rPr lang="en-US" altLang="zh-CN" sz="2800" b="1" dirty="0" smtClean="0"/>
                  <a:t> </a:t>
                </a:r>
                <a:r>
                  <a:rPr lang="en-US" altLang="zh-CN" sz="2800" dirty="0" smtClean="0"/>
                  <a:t>    </a:t>
                </a:r>
                <a:r>
                  <a:rPr lang="zh-CN" altLang="zh-CN" sz="2800" dirty="0" smtClean="0"/>
                  <a:t>期间</a:t>
                </a:r>
                <a:endParaRPr lang="zh-CN" altLang="en-US" sz="2800" dirty="0"/>
              </a:p>
            </p:txBody>
          </p:sp>
          <p:sp>
            <p:nvSpPr>
              <p:cNvPr id="13" name="矩形 12"/>
              <p:cNvSpPr/>
              <p:nvPr/>
            </p:nvSpPr>
            <p:spPr>
              <a:xfrm>
                <a:off x="179512" y="2244956"/>
                <a:ext cx="6034024" cy="523220"/>
              </a:xfrm>
              <a:prstGeom prst="rect">
                <a:avLst/>
              </a:prstGeom>
            </p:spPr>
            <p:txBody>
              <a:bodyPr wrap="none">
                <a:spAutoFit/>
              </a:bodyPr>
              <a:lstStyle/>
              <a:p>
                <a:r>
                  <a:rPr lang="zh-CN" altLang="zh-CN" sz="2800" dirty="0">
                    <a:solidFill>
                      <a:srgbClr val="FF0000"/>
                    </a:solidFill>
                  </a:rPr>
                  <a:t>电压</a:t>
                </a:r>
                <a:r>
                  <a:rPr lang="en-US" altLang="zh-CN" sz="2800" i="1" dirty="0">
                    <a:solidFill>
                      <a:srgbClr val="FF0000"/>
                    </a:solidFill>
                  </a:rPr>
                  <a:t>u</a:t>
                </a:r>
                <a:r>
                  <a:rPr lang="en-US" altLang="zh-CN" sz="2800" dirty="0">
                    <a:solidFill>
                      <a:srgbClr val="FF0000"/>
                    </a:solidFill>
                  </a:rPr>
                  <a:t>(</a:t>
                </a:r>
                <a:r>
                  <a:rPr lang="en-US" altLang="zh-CN" sz="2800" i="1" dirty="0">
                    <a:solidFill>
                      <a:srgbClr val="FF0000"/>
                    </a:solidFill>
                  </a:rPr>
                  <a:t>t</a:t>
                </a:r>
                <a:r>
                  <a:rPr lang="en-US" altLang="zh-CN" sz="2800" dirty="0">
                    <a:solidFill>
                      <a:srgbClr val="FF0000"/>
                    </a:solidFill>
                  </a:rPr>
                  <a:t>)</a:t>
                </a:r>
                <a:r>
                  <a:rPr lang="zh-CN" altLang="zh-CN" sz="2800" dirty="0">
                    <a:solidFill>
                      <a:srgbClr val="FF0000"/>
                    </a:solidFill>
                  </a:rPr>
                  <a:t>从</a:t>
                </a:r>
                <a:r>
                  <a:rPr lang="en-US" altLang="zh-CN" sz="2800" dirty="0">
                    <a:solidFill>
                      <a:srgbClr val="FF0000"/>
                    </a:solidFill>
                  </a:rPr>
                  <a:t>0V</a:t>
                </a:r>
                <a:r>
                  <a:rPr lang="zh-CN" altLang="zh-CN" sz="2800" dirty="0">
                    <a:solidFill>
                      <a:srgbClr val="FF0000"/>
                    </a:solidFill>
                  </a:rPr>
                  <a:t>上升为</a:t>
                </a:r>
                <a:r>
                  <a:rPr lang="en-US" altLang="zh-CN" sz="2800" dirty="0">
                    <a:solidFill>
                      <a:srgbClr val="FF0000"/>
                    </a:solidFill>
                  </a:rPr>
                  <a:t>10V</a:t>
                </a:r>
                <a:r>
                  <a:rPr lang="zh-CN" altLang="zh-CN" sz="2800" dirty="0"/>
                  <a:t>，其变化率为</a:t>
                </a:r>
                <a:r>
                  <a:rPr lang="en-US" altLang="zh-CN" dirty="0"/>
                  <a:t>:</a:t>
                </a:r>
                <a:endParaRPr lang="zh-CN" altLang="en-US" dirty="0"/>
              </a:p>
            </p:txBody>
          </p:sp>
        </p:grpSp>
      </p:grpSp>
      <p:sp>
        <p:nvSpPr>
          <p:cNvPr id="1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xmlns="" val="2256521391"/>
              </p:ext>
            </p:extLst>
          </p:nvPr>
        </p:nvGraphicFramePr>
        <p:xfrm>
          <a:off x="6191604" y="2101906"/>
          <a:ext cx="2952396" cy="809319"/>
        </p:xfrm>
        <a:graphic>
          <a:graphicData uri="http://schemas.openxmlformats.org/presentationml/2006/ole">
            <p:oleObj spid="_x0000_s9433" name="Equation" r:id="rId4" imgW="1447172" imgH="393529" progId="Equation.DSMT4">
              <p:embed/>
            </p:oleObj>
          </a:graphicData>
        </a:graphic>
      </p:graphicFrame>
      <p:sp>
        <p:nvSpPr>
          <p:cNvPr id="16" name="矩形 15"/>
          <p:cNvSpPr/>
          <p:nvPr/>
        </p:nvSpPr>
        <p:spPr>
          <a:xfrm>
            <a:off x="220260" y="3213275"/>
            <a:ext cx="4196983" cy="523220"/>
          </a:xfrm>
          <a:prstGeom prst="rect">
            <a:avLst/>
          </a:prstGeom>
        </p:spPr>
        <p:txBody>
          <a:bodyPr wrap="none">
            <a:spAutoFit/>
          </a:bodyPr>
          <a:lstStyle/>
          <a:p>
            <a:r>
              <a:rPr lang="zh-CN" altLang="zh-CN" sz="2800" dirty="0"/>
              <a:t>故在此期间的电容电流为</a:t>
            </a:r>
            <a:r>
              <a:rPr lang="en-US" altLang="zh-CN" dirty="0"/>
              <a:t>:</a:t>
            </a:r>
            <a:endParaRPr lang="zh-CN" altLang="en-US" dirty="0"/>
          </a:p>
        </p:txBody>
      </p:sp>
      <p:sp>
        <p:nvSpPr>
          <p:cNvPr id="1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xmlns="" val="3861429642"/>
              </p:ext>
            </p:extLst>
          </p:nvPr>
        </p:nvGraphicFramePr>
        <p:xfrm>
          <a:off x="4716015" y="3142013"/>
          <a:ext cx="4252647" cy="791043"/>
        </p:xfrm>
        <a:graphic>
          <a:graphicData uri="http://schemas.openxmlformats.org/presentationml/2006/ole">
            <p:oleObj spid="_x0000_s9434" name="Equation" r:id="rId5" imgW="2133600" imgH="393700" progId="Equation.DSMT4">
              <p:embed/>
            </p:oleObj>
          </a:graphicData>
        </a:graphic>
      </p:graphicFrame>
      <p:grpSp>
        <p:nvGrpSpPr>
          <p:cNvPr id="4" name="组合 3"/>
          <p:cNvGrpSpPr/>
          <p:nvPr/>
        </p:nvGrpSpPr>
        <p:grpSpPr>
          <a:xfrm>
            <a:off x="498335" y="4221088"/>
            <a:ext cx="4090500" cy="523220"/>
            <a:chOff x="498335" y="4221088"/>
            <a:chExt cx="4090500" cy="523220"/>
          </a:xfrm>
        </p:grpSpPr>
        <p:sp>
          <p:nvSpPr>
            <p:cNvPr id="9" name="矩形 8"/>
            <p:cNvSpPr/>
            <p:nvPr/>
          </p:nvSpPr>
          <p:spPr>
            <a:xfrm>
              <a:off x="498335" y="4221088"/>
              <a:ext cx="2592288" cy="523220"/>
            </a:xfrm>
            <a:prstGeom prst="rect">
              <a:avLst/>
            </a:prstGeom>
          </p:spPr>
          <p:txBody>
            <a:bodyPr wrap="square">
              <a:spAutoFit/>
            </a:bodyPr>
            <a:lstStyle/>
            <a:p>
              <a:r>
                <a:rPr lang="zh-CN" altLang="zh-CN" sz="2800" dirty="0" smtClean="0"/>
                <a:t>从</a:t>
              </a:r>
              <a:r>
                <a:rPr lang="en-US" altLang="zh-CN" sz="2800" dirty="0" smtClean="0"/>
                <a:t>1~4      </a:t>
              </a:r>
              <a:r>
                <a:rPr lang="zh-CN" altLang="zh-CN" sz="2800" dirty="0" smtClean="0"/>
                <a:t>期间</a:t>
              </a:r>
              <a:endParaRPr lang="zh-CN" altLang="en-US" sz="2800" dirty="0"/>
            </a:p>
          </p:txBody>
        </p:sp>
        <p:graphicFrame>
          <p:nvGraphicFramePr>
            <p:cNvPr id="10" name="对象 9"/>
            <p:cNvGraphicFramePr>
              <a:graphicFrameLocks noChangeAspect="1"/>
            </p:cNvGraphicFramePr>
            <p:nvPr>
              <p:extLst>
                <p:ext uri="{D42A27DB-BD31-4B8C-83A1-F6EECF244321}">
                  <p14:modId xmlns:p14="http://schemas.microsoft.com/office/powerpoint/2010/main" xmlns="" val="2637450352"/>
                </p:ext>
              </p:extLst>
            </p:nvPr>
          </p:nvGraphicFramePr>
          <p:xfrm>
            <a:off x="1550004" y="4260528"/>
            <a:ext cx="488950" cy="431800"/>
          </p:xfrm>
          <a:graphic>
            <a:graphicData uri="http://schemas.openxmlformats.org/presentationml/2006/ole">
              <p:oleObj spid="_x0000_s9435" name="Equation" r:id="rId6" imgW="190440" imgH="164880" progId="Equation.DSMT4">
                <p:embed/>
              </p:oleObj>
            </a:graphicData>
          </a:graphic>
        </p:graphicFrame>
        <p:sp>
          <p:nvSpPr>
            <p:cNvPr id="19" name="矩形 18"/>
            <p:cNvSpPr/>
            <p:nvPr/>
          </p:nvSpPr>
          <p:spPr>
            <a:xfrm>
              <a:off x="2753076" y="4221088"/>
              <a:ext cx="1835759" cy="523220"/>
            </a:xfrm>
            <a:prstGeom prst="rect">
              <a:avLst/>
            </a:prstGeom>
          </p:spPr>
          <p:txBody>
            <a:bodyPr wrap="none">
              <a:spAutoFit/>
            </a:bodyPr>
            <a:lstStyle/>
            <a:p>
              <a:r>
                <a:rPr lang="zh-CN" altLang="zh-CN" sz="2800" dirty="0">
                  <a:solidFill>
                    <a:srgbClr val="FF0000"/>
                  </a:solidFill>
                </a:rPr>
                <a:t>电压</a:t>
              </a:r>
              <a:r>
                <a:rPr lang="en-US" altLang="zh-CN" sz="2800" i="1" dirty="0">
                  <a:solidFill>
                    <a:srgbClr val="FF0000"/>
                  </a:solidFill>
                </a:rPr>
                <a:t>u</a:t>
              </a:r>
              <a:r>
                <a:rPr lang="en-US" altLang="zh-CN" sz="2800" dirty="0">
                  <a:solidFill>
                    <a:srgbClr val="FF0000"/>
                  </a:solidFill>
                </a:rPr>
                <a:t>=10V</a:t>
              </a:r>
              <a:endParaRPr lang="zh-CN" altLang="en-US" sz="2800" dirty="0">
                <a:solidFill>
                  <a:srgbClr val="FF0000"/>
                </a:solidFill>
              </a:endParaRPr>
            </a:p>
          </p:txBody>
        </p:sp>
      </p:grpSp>
      <p:sp>
        <p:nvSpPr>
          <p:cNvPr id="20"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xmlns="" val="4036540821"/>
              </p:ext>
            </p:extLst>
          </p:nvPr>
        </p:nvGraphicFramePr>
        <p:xfrm>
          <a:off x="4932040" y="4096264"/>
          <a:ext cx="904531" cy="785183"/>
        </p:xfrm>
        <a:graphic>
          <a:graphicData uri="http://schemas.openxmlformats.org/presentationml/2006/ole">
            <p:oleObj spid="_x0000_s9436" name="Equation" r:id="rId7" imgW="457200" imgH="393480" progId="Equation.DSMT4">
              <p:embed/>
            </p:oleObj>
          </a:graphicData>
        </a:graphic>
      </p:graphicFrame>
      <p:sp>
        <p:nvSpPr>
          <p:cNvPr id="22" name="矩形 21"/>
          <p:cNvSpPr/>
          <p:nvPr/>
        </p:nvSpPr>
        <p:spPr>
          <a:xfrm>
            <a:off x="498335" y="5301208"/>
            <a:ext cx="3953326" cy="523220"/>
          </a:xfrm>
          <a:prstGeom prst="rect">
            <a:avLst/>
          </a:prstGeom>
        </p:spPr>
        <p:txBody>
          <a:bodyPr wrap="none">
            <a:spAutoFit/>
          </a:bodyPr>
          <a:lstStyle/>
          <a:p>
            <a:r>
              <a:rPr lang="zh-CN" altLang="zh-CN" sz="2800" dirty="0"/>
              <a:t>故在此期间电容电流为</a:t>
            </a:r>
            <a:r>
              <a:rPr lang="en-US" altLang="zh-CN" sz="2800" dirty="0"/>
              <a:t>: </a:t>
            </a:r>
            <a:endParaRPr lang="zh-CN" altLang="en-US" sz="2800" dirty="0"/>
          </a:p>
        </p:txBody>
      </p:sp>
      <p:sp>
        <p:nvSpPr>
          <p:cNvPr id="23"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xmlns="" val="1054922986"/>
              </p:ext>
            </p:extLst>
          </p:nvPr>
        </p:nvGraphicFramePr>
        <p:xfrm>
          <a:off x="5004048" y="5301208"/>
          <a:ext cx="698601" cy="397719"/>
        </p:xfrm>
        <a:graphic>
          <a:graphicData uri="http://schemas.openxmlformats.org/presentationml/2006/ole">
            <p:oleObj spid="_x0000_s9437" name="Equation" r:id="rId8" imgW="317160" imgH="177480" progId="Equation.DSMT4">
              <p:embed/>
            </p:oleObj>
          </a:graphicData>
        </a:graphic>
      </p:graphicFrame>
      <p:sp>
        <p:nvSpPr>
          <p:cNvPr id="26"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xmlns="" val="167107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12</a:t>
            </a:fld>
            <a:endParaRPr lang="en-US">
              <a:solidFill>
                <a:prstClr val="black">
                  <a:tint val="75000"/>
                </a:prstClr>
              </a:solidFill>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p:cNvGraphicFramePr>
          <p:nvPr>
            <p:extLst>
              <p:ext uri="{D42A27DB-BD31-4B8C-83A1-F6EECF244321}">
                <p14:modId xmlns:p14="http://schemas.microsoft.com/office/powerpoint/2010/main" xmlns="" val="374783187"/>
              </p:ext>
            </p:extLst>
          </p:nvPr>
        </p:nvGraphicFramePr>
        <p:xfrm>
          <a:off x="5220072" y="4077072"/>
          <a:ext cx="3259547" cy="2232248"/>
        </p:xfrm>
        <a:graphic>
          <a:graphicData uri="http://schemas.openxmlformats.org/presentationml/2006/ole">
            <p:oleObj spid="_x0000_s10399" name="Visio" r:id="rId3" imgW="1168490" imgH="814746" progId="Visio.Drawing.11">
              <p:embed/>
            </p:oleObj>
          </a:graphicData>
        </a:graphic>
      </p:graphicFrame>
      <p:sp>
        <p:nvSpPr>
          <p:cNvPr id="17" name="灯片编号占位符 3"/>
          <p:cNvSpPr txBox="1">
            <a:spLocks/>
          </p:cNvSpPr>
          <p:nvPr/>
        </p:nvSpPr>
        <p:spPr>
          <a:xfrm>
            <a:off x="6620626" y="2566130"/>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dirty="0">
              <a:solidFill>
                <a:prstClr val="black">
                  <a:tint val="75000"/>
                </a:prstClr>
              </a:solidFill>
            </a:endParaRPr>
          </a:p>
        </p:txBody>
      </p:sp>
      <p:grpSp>
        <p:nvGrpSpPr>
          <p:cNvPr id="2" name="组合 1"/>
          <p:cNvGrpSpPr/>
          <p:nvPr/>
        </p:nvGrpSpPr>
        <p:grpSpPr>
          <a:xfrm>
            <a:off x="248560" y="1052736"/>
            <a:ext cx="8514002" cy="523220"/>
            <a:chOff x="248560" y="1052736"/>
            <a:chExt cx="8514002" cy="523220"/>
          </a:xfrm>
        </p:grpSpPr>
        <p:graphicFrame>
          <p:nvGraphicFramePr>
            <p:cNvPr id="18" name="对象 17"/>
            <p:cNvGraphicFramePr>
              <a:graphicFrameLocks noChangeAspect="1"/>
            </p:cNvGraphicFramePr>
            <p:nvPr>
              <p:extLst>
                <p:ext uri="{D42A27DB-BD31-4B8C-83A1-F6EECF244321}">
                  <p14:modId xmlns:p14="http://schemas.microsoft.com/office/powerpoint/2010/main" xmlns="" val="1836326804"/>
                </p:ext>
              </p:extLst>
            </p:nvPr>
          </p:nvGraphicFramePr>
          <p:xfrm>
            <a:off x="1298607" y="1144156"/>
            <a:ext cx="488950" cy="431800"/>
          </p:xfrm>
          <a:graphic>
            <a:graphicData uri="http://schemas.openxmlformats.org/presentationml/2006/ole">
              <p:oleObj spid="_x0000_s10400" name="Equation" r:id="rId4" imgW="190440" imgH="164880" progId="Equation.DSMT4">
                <p:embed/>
              </p:oleObj>
            </a:graphicData>
          </a:graphic>
        </p:graphicFrame>
        <p:sp>
          <p:nvSpPr>
            <p:cNvPr id="19" name="矩形 18"/>
            <p:cNvSpPr/>
            <p:nvPr/>
          </p:nvSpPr>
          <p:spPr>
            <a:xfrm>
              <a:off x="248560" y="1052736"/>
              <a:ext cx="2592288" cy="523220"/>
            </a:xfrm>
            <a:prstGeom prst="rect">
              <a:avLst/>
            </a:prstGeom>
          </p:spPr>
          <p:txBody>
            <a:bodyPr wrap="square">
              <a:spAutoFit/>
            </a:bodyPr>
            <a:lstStyle/>
            <a:p>
              <a:r>
                <a:rPr lang="zh-CN" altLang="zh-CN" sz="2800" dirty="0" smtClean="0"/>
                <a:t>从</a:t>
              </a:r>
              <a:r>
                <a:rPr lang="en-US" altLang="zh-CN" sz="2800" dirty="0" smtClean="0"/>
                <a:t>4~6      </a:t>
              </a:r>
              <a:r>
                <a:rPr lang="zh-CN" altLang="zh-CN" sz="2800" dirty="0" smtClean="0"/>
                <a:t>期间</a:t>
              </a:r>
              <a:endParaRPr lang="zh-CN" altLang="en-US" sz="2800" dirty="0"/>
            </a:p>
          </p:txBody>
        </p:sp>
        <p:sp>
          <p:nvSpPr>
            <p:cNvPr id="20" name="矩形 19"/>
            <p:cNvSpPr/>
            <p:nvPr/>
          </p:nvSpPr>
          <p:spPr>
            <a:xfrm>
              <a:off x="2773422" y="1052736"/>
              <a:ext cx="5989140" cy="523220"/>
            </a:xfrm>
            <a:prstGeom prst="rect">
              <a:avLst/>
            </a:prstGeom>
          </p:spPr>
          <p:txBody>
            <a:bodyPr wrap="none">
              <a:spAutoFit/>
            </a:bodyPr>
            <a:lstStyle/>
            <a:p>
              <a:r>
                <a:rPr lang="zh-CN" altLang="zh-CN" sz="2800" dirty="0">
                  <a:solidFill>
                    <a:srgbClr val="FF0000"/>
                  </a:solidFill>
                </a:rPr>
                <a:t>电压</a:t>
              </a:r>
              <a:r>
                <a:rPr lang="en-US" altLang="zh-CN" sz="2800" i="1" dirty="0">
                  <a:solidFill>
                    <a:srgbClr val="FF0000"/>
                  </a:solidFill>
                </a:rPr>
                <a:t>u</a:t>
              </a:r>
              <a:r>
                <a:rPr lang="zh-CN" altLang="zh-CN" sz="2800" dirty="0">
                  <a:solidFill>
                    <a:srgbClr val="FF0000"/>
                  </a:solidFill>
                </a:rPr>
                <a:t>从</a:t>
              </a:r>
              <a:r>
                <a:rPr lang="en-US" altLang="zh-CN" sz="2800" dirty="0">
                  <a:solidFill>
                    <a:srgbClr val="FF0000"/>
                  </a:solidFill>
                </a:rPr>
                <a:t>10V</a:t>
              </a:r>
              <a:r>
                <a:rPr lang="zh-CN" altLang="zh-CN" sz="2800" dirty="0">
                  <a:solidFill>
                    <a:srgbClr val="FF0000"/>
                  </a:solidFill>
                </a:rPr>
                <a:t>下降为</a:t>
              </a:r>
              <a:r>
                <a:rPr lang="en-US" altLang="zh-CN" sz="2800" dirty="0">
                  <a:solidFill>
                    <a:srgbClr val="FF0000"/>
                  </a:solidFill>
                </a:rPr>
                <a:t>-10V</a:t>
              </a:r>
              <a:r>
                <a:rPr lang="zh-CN" altLang="zh-CN" sz="2800" dirty="0"/>
                <a:t>，其变化率为</a:t>
              </a:r>
              <a:r>
                <a:rPr lang="en-US" altLang="zh-CN" dirty="0"/>
                <a:t>:</a:t>
              </a:r>
              <a:endParaRPr lang="zh-CN" altLang="en-US" dirty="0"/>
            </a:p>
          </p:txBody>
        </p:sp>
      </p:grpSp>
      <p:graphicFrame>
        <p:nvGraphicFramePr>
          <p:cNvPr id="21" name="对象 20"/>
          <p:cNvGraphicFramePr>
            <a:graphicFrameLocks noChangeAspect="1"/>
          </p:cNvGraphicFramePr>
          <p:nvPr>
            <p:extLst>
              <p:ext uri="{D42A27DB-BD31-4B8C-83A1-F6EECF244321}">
                <p14:modId xmlns:p14="http://schemas.microsoft.com/office/powerpoint/2010/main" xmlns="" val="501835634"/>
              </p:ext>
            </p:extLst>
          </p:nvPr>
        </p:nvGraphicFramePr>
        <p:xfrm>
          <a:off x="395536" y="1700808"/>
          <a:ext cx="3494514" cy="736618"/>
        </p:xfrm>
        <a:graphic>
          <a:graphicData uri="http://schemas.openxmlformats.org/presentationml/2006/ole">
            <p:oleObj spid="_x0000_s10401" name="Equation" r:id="rId5" imgW="2336760" imgH="393480" progId="Equation.DSMT4">
              <p:embed/>
            </p:oleObj>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xmlns="" val="1679891634"/>
              </p:ext>
            </p:extLst>
          </p:nvPr>
        </p:nvGraphicFramePr>
        <p:xfrm>
          <a:off x="4573885" y="1772816"/>
          <a:ext cx="3981754" cy="648072"/>
        </p:xfrm>
        <a:graphic>
          <a:graphicData uri="http://schemas.openxmlformats.org/presentationml/2006/ole">
            <p:oleObj spid="_x0000_s10402" name="Equation" r:id="rId6" imgW="2438400" imgH="393700" progId="Equation.DSMT4">
              <p:embed/>
            </p:oleObj>
          </a:graphicData>
        </a:graphic>
      </p:graphicFrame>
      <p:sp>
        <p:nvSpPr>
          <p:cNvPr id="14" name="矩形 13"/>
          <p:cNvSpPr/>
          <p:nvPr/>
        </p:nvSpPr>
        <p:spPr>
          <a:xfrm>
            <a:off x="248560" y="2566130"/>
            <a:ext cx="2592288" cy="523220"/>
          </a:xfrm>
          <a:prstGeom prst="rect">
            <a:avLst/>
          </a:prstGeom>
        </p:spPr>
        <p:txBody>
          <a:bodyPr wrap="square">
            <a:spAutoFit/>
          </a:bodyPr>
          <a:lstStyle/>
          <a:p>
            <a:r>
              <a:rPr lang="zh-CN" altLang="zh-CN" sz="2800" dirty="0" smtClean="0"/>
              <a:t>从</a:t>
            </a:r>
            <a:r>
              <a:rPr lang="en-US" altLang="zh-CN" sz="2800" dirty="0"/>
              <a:t>6~9   </a:t>
            </a:r>
            <a:r>
              <a:rPr lang="en-US" altLang="zh-CN" sz="2800" dirty="0" smtClean="0"/>
              <a:t>     </a:t>
            </a:r>
            <a:r>
              <a:rPr lang="zh-CN" altLang="zh-CN" sz="2800" dirty="0" smtClean="0"/>
              <a:t>期间</a:t>
            </a:r>
            <a:r>
              <a:rPr lang="en-US" altLang="zh-CN" sz="2800" dirty="0" smtClean="0"/>
              <a:t>     </a:t>
            </a:r>
            <a:endParaRPr lang="zh-CN" altLang="en-US" sz="2800" dirty="0"/>
          </a:p>
        </p:txBody>
      </p:sp>
      <p:graphicFrame>
        <p:nvGraphicFramePr>
          <p:cNvPr id="8" name="对象 7"/>
          <p:cNvGraphicFramePr>
            <a:graphicFrameLocks noChangeAspect="1"/>
          </p:cNvGraphicFramePr>
          <p:nvPr>
            <p:extLst>
              <p:ext uri="{D42A27DB-BD31-4B8C-83A1-F6EECF244321}">
                <p14:modId xmlns:p14="http://schemas.microsoft.com/office/powerpoint/2010/main" xmlns="" val="4138579086"/>
              </p:ext>
            </p:extLst>
          </p:nvPr>
        </p:nvGraphicFramePr>
        <p:xfrm>
          <a:off x="1262063" y="2628900"/>
          <a:ext cx="536575" cy="368300"/>
        </p:xfrm>
        <a:graphic>
          <a:graphicData uri="http://schemas.openxmlformats.org/presentationml/2006/ole">
            <p:oleObj spid="_x0000_s10403" name="Equation" r:id="rId7" imgW="203040" imgH="139680" progId="Equation.DSMT4">
              <p:embed/>
            </p:oleObj>
          </a:graphicData>
        </a:graphic>
      </p:graphicFrame>
      <p:sp>
        <p:nvSpPr>
          <p:cNvPr id="9" name="矩形 8"/>
          <p:cNvSpPr/>
          <p:nvPr/>
        </p:nvSpPr>
        <p:spPr>
          <a:xfrm>
            <a:off x="3059832" y="2566130"/>
            <a:ext cx="2109873" cy="523220"/>
          </a:xfrm>
          <a:prstGeom prst="rect">
            <a:avLst/>
          </a:prstGeom>
        </p:spPr>
        <p:txBody>
          <a:bodyPr wrap="none">
            <a:spAutoFit/>
          </a:bodyPr>
          <a:lstStyle/>
          <a:p>
            <a:r>
              <a:rPr lang="zh-CN" altLang="zh-CN" sz="2800" dirty="0"/>
              <a:t>电压</a:t>
            </a:r>
            <a:r>
              <a:rPr lang="en-US" altLang="zh-CN" sz="2800" i="1" dirty="0"/>
              <a:t>u</a:t>
            </a:r>
            <a:r>
              <a:rPr lang="en-US" altLang="zh-CN" sz="2800" dirty="0"/>
              <a:t> = -10V</a:t>
            </a:r>
            <a:endParaRPr lang="zh-CN" altLang="en-US" sz="2800" dirty="0"/>
          </a:p>
        </p:txBody>
      </p:sp>
      <p:graphicFrame>
        <p:nvGraphicFramePr>
          <p:cNvPr id="10" name="对象 9"/>
          <p:cNvGraphicFramePr>
            <a:graphicFrameLocks noChangeAspect="1"/>
          </p:cNvGraphicFramePr>
          <p:nvPr>
            <p:extLst>
              <p:ext uri="{D42A27DB-BD31-4B8C-83A1-F6EECF244321}">
                <p14:modId xmlns:p14="http://schemas.microsoft.com/office/powerpoint/2010/main" xmlns="" val="1458270770"/>
              </p:ext>
            </p:extLst>
          </p:nvPr>
        </p:nvGraphicFramePr>
        <p:xfrm>
          <a:off x="5508104" y="2355785"/>
          <a:ext cx="904875" cy="785813"/>
        </p:xfrm>
        <a:graphic>
          <a:graphicData uri="http://schemas.openxmlformats.org/presentationml/2006/ole">
            <p:oleObj spid="_x0000_s10404" name="Equation" r:id="rId8" imgW="457200" imgH="393480" progId="Equation.DSMT4">
              <p:embed/>
            </p:oleObj>
          </a:graphicData>
        </a:graphic>
      </p:graphicFrame>
      <p:sp>
        <p:nvSpPr>
          <p:cNvPr id="23" name="矩形 22"/>
          <p:cNvSpPr/>
          <p:nvPr/>
        </p:nvSpPr>
        <p:spPr>
          <a:xfrm>
            <a:off x="235578" y="3089350"/>
            <a:ext cx="3953326" cy="523220"/>
          </a:xfrm>
          <a:prstGeom prst="rect">
            <a:avLst/>
          </a:prstGeom>
        </p:spPr>
        <p:txBody>
          <a:bodyPr wrap="none">
            <a:spAutoFit/>
          </a:bodyPr>
          <a:lstStyle/>
          <a:p>
            <a:r>
              <a:rPr lang="zh-CN" altLang="zh-CN" sz="2800" dirty="0"/>
              <a:t>故在此期间电容电流为</a:t>
            </a:r>
            <a:r>
              <a:rPr lang="en-US" altLang="zh-CN" sz="2800" dirty="0"/>
              <a:t>: </a:t>
            </a:r>
            <a:endParaRPr lang="zh-CN" altLang="en-US" sz="2800" dirty="0"/>
          </a:p>
        </p:txBody>
      </p:sp>
      <p:graphicFrame>
        <p:nvGraphicFramePr>
          <p:cNvPr id="11" name="对象 10"/>
          <p:cNvGraphicFramePr>
            <a:graphicFrameLocks noChangeAspect="1"/>
          </p:cNvGraphicFramePr>
          <p:nvPr>
            <p:extLst>
              <p:ext uri="{D42A27DB-BD31-4B8C-83A1-F6EECF244321}">
                <p14:modId xmlns:p14="http://schemas.microsoft.com/office/powerpoint/2010/main" xmlns="" val="3312851964"/>
              </p:ext>
            </p:extLst>
          </p:nvPr>
        </p:nvGraphicFramePr>
        <p:xfrm>
          <a:off x="4213650" y="3060474"/>
          <a:ext cx="967819" cy="552096"/>
        </p:xfrm>
        <a:graphic>
          <a:graphicData uri="http://schemas.openxmlformats.org/presentationml/2006/ole">
            <p:oleObj spid="_x0000_s10405" name="Equation" r:id="rId9" imgW="317160" imgH="177480" progId="Equation.DSMT4">
              <p:embed/>
            </p:oleObj>
          </a:graphicData>
        </a:graphic>
      </p:graphicFrame>
      <p:sp>
        <p:nvSpPr>
          <p:cNvPr id="24" name="矩形 23"/>
          <p:cNvSpPr/>
          <p:nvPr/>
        </p:nvSpPr>
        <p:spPr>
          <a:xfrm>
            <a:off x="181134" y="3655272"/>
            <a:ext cx="3022714" cy="523220"/>
          </a:xfrm>
          <a:prstGeom prst="rect">
            <a:avLst/>
          </a:prstGeom>
        </p:spPr>
        <p:txBody>
          <a:bodyPr wrap="square">
            <a:spAutoFit/>
          </a:bodyPr>
          <a:lstStyle/>
          <a:p>
            <a:r>
              <a:rPr lang="zh-CN" altLang="zh-CN" sz="2800" dirty="0" smtClean="0"/>
              <a:t>从</a:t>
            </a:r>
            <a:r>
              <a:rPr lang="en-US" altLang="zh-CN" sz="2800" dirty="0" smtClean="0"/>
              <a:t>9~10        </a:t>
            </a:r>
            <a:r>
              <a:rPr lang="zh-CN" altLang="zh-CN" sz="2800" dirty="0" smtClean="0"/>
              <a:t>期间</a:t>
            </a:r>
            <a:r>
              <a:rPr lang="zh-CN" altLang="en-US" sz="2800" dirty="0" smtClean="0"/>
              <a:t>，</a:t>
            </a:r>
            <a:r>
              <a:rPr lang="en-US" altLang="zh-CN" sz="2800" dirty="0" smtClean="0"/>
              <a:t>     </a:t>
            </a:r>
            <a:endParaRPr lang="zh-CN" altLang="en-US" sz="2800" dirty="0"/>
          </a:p>
        </p:txBody>
      </p:sp>
      <p:graphicFrame>
        <p:nvGraphicFramePr>
          <p:cNvPr id="12" name="对象 11"/>
          <p:cNvGraphicFramePr>
            <a:graphicFrameLocks noChangeAspect="1"/>
          </p:cNvGraphicFramePr>
          <p:nvPr>
            <p:extLst>
              <p:ext uri="{D42A27DB-BD31-4B8C-83A1-F6EECF244321}">
                <p14:modId xmlns:p14="http://schemas.microsoft.com/office/powerpoint/2010/main" xmlns="" val="4262062049"/>
              </p:ext>
            </p:extLst>
          </p:nvPr>
        </p:nvGraphicFramePr>
        <p:xfrm>
          <a:off x="1452778" y="3767164"/>
          <a:ext cx="479425" cy="376237"/>
        </p:xfrm>
        <a:graphic>
          <a:graphicData uri="http://schemas.openxmlformats.org/presentationml/2006/ole">
            <p:oleObj spid="_x0000_s10406" name="Equation" r:id="rId10" imgW="177646" imgH="139579" progId="Equation.DSMT4">
              <p:embed/>
            </p:oleObj>
          </a:graphicData>
        </a:graphic>
      </p:graphicFrame>
      <p:sp>
        <p:nvSpPr>
          <p:cNvPr id="13" name="矩形 12"/>
          <p:cNvSpPr/>
          <p:nvPr/>
        </p:nvSpPr>
        <p:spPr>
          <a:xfrm>
            <a:off x="2786050" y="3643314"/>
            <a:ext cx="6215106" cy="523220"/>
          </a:xfrm>
          <a:prstGeom prst="rect">
            <a:avLst/>
          </a:prstGeom>
        </p:spPr>
        <p:txBody>
          <a:bodyPr wrap="square">
            <a:spAutoFit/>
          </a:bodyPr>
          <a:lstStyle/>
          <a:p>
            <a:r>
              <a:rPr lang="zh-CN" altLang="zh-CN" sz="2800" dirty="0"/>
              <a:t>电压</a:t>
            </a:r>
            <a:r>
              <a:rPr lang="en-US" altLang="zh-CN" sz="2800" i="1" dirty="0"/>
              <a:t>u</a:t>
            </a:r>
            <a:r>
              <a:rPr lang="en-US" altLang="zh-CN" sz="2800" dirty="0"/>
              <a:t>(</a:t>
            </a:r>
            <a:r>
              <a:rPr lang="en-US" altLang="zh-CN" sz="2800" i="1" dirty="0"/>
              <a:t>t</a:t>
            </a:r>
            <a:r>
              <a:rPr lang="en-US" altLang="zh-CN" sz="2800" dirty="0"/>
              <a:t>)</a:t>
            </a:r>
            <a:r>
              <a:rPr lang="zh-CN" altLang="zh-CN" sz="2800" dirty="0"/>
              <a:t>从</a:t>
            </a:r>
            <a:r>
              <a:rPr lang="en-US" altLang="zh-CN" sz="2800" dirty="0"/>
              <a:t>-10V</a:t>
            </a:r>
            <a:r>
              <a:rPr lang="zh-CN" altLang="zh-CN" sz="2800" dirty="0"/>
              <a:t>上升为</a:t>
            </a:r>
            <a:r>
              <a:rPr lang="en-US" altLang="zh-CN" sz="2800" dirty="0"/>
              <a:t>0V</a:t>
            </a:r>
            <a:r>
              <a:rPr lang="zh-CN" altLang="zh-CN" sz="2800" dirty="0"/>
              <a:t>，其变化率为</a:t>
            </a:r>
            <a:endParaRPr lang="zh-CN" altLang="en-US" sz="2800" dirty="0"/>
          </a:p>
        </p:txBody>
      </p:sp>
      <p:sp>
        <p:nvSpPr>
          <p:cNvPr id="15" name="Rectangle 1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xmlns="" val="2974058172"/>
              </p:ext>
            </p:extLst>
          </p:nvPr>
        </p:nvGraphicFramePr>
        <p:xfrm>
          <a:off x="1357290" y="4429132"/>
          <a:ext cx="2967684" cy="811982"/>
        </p:xfrm>
        <a:graphic>
          <a:graphicData uri="http://schemas.openxmlformats.org/presentationml/2006/ole">
            <p:oleObj spid="_x0000_s10407" name="Equation" r:id="rId11" imgW="1307532" imgH="355446" progId="Equation.DSMT4">
              <p:embed/>
            </p:oleObj>
          </a:graphicData>
        </a:graphic>
      </p:graphicFrame>
      <p:sp>
        <p:nvSpPr>
          <p:cNvPr id="25" name="Rectangle 1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对象 25"/>
          <p:cNvGraphicFramePr>
            <a:graphicFrameLocks noChangeAspect="1"/>
          </p:cNvGraphicFramePr>
          <p:nvPr>
            <p:extLst>
              <p:ext uri="{D42A27DB-BD31-4B8C-83A1-F6EECF244321}">
                <p14:modId xmlns:p14="http://schemas.microsoft.com/office/powerpoint/2010/main" xmlns="" val="180805963"/>
              </p:ext>
            </p:extLst>
          </p:nvPr>
        </p:nvGraphicFramePr>
        <p:xfrm>
          <a:off x="714348" y="5429264"/>
          <a:ext cx="3953431" cy="792088"/>
        </p:xfrm>
        <a:graphic>
          <a:graphicData uri="http://schemas.openxmlformats.org/presentationml/2006/ole">
            <p:oleObj spid="_x0000_s10408" name="Equation" r:id="rId12" imgW="1790700" imgH="355600" progId="Equation.DSMT4">
              <p:embed/>
            </p:oleObj>
          </a:graphicData>
        </a:graphic>
      </p:graphicFrame>
    </p:spTree>
    <p:extLst>
      <p:ext uri="{BB962C8B-B14F-4D97-AF65-F5344CB8AC3E}">
        <p14:creationId xmlns:p14="http://schemas.microsoft.com/office/powerpoint/2010/main" xmlns="" val="376643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13</a:t>
            </a:fld>
            <a:endParaRPr lang="en-US">
              <a:solidFill>
                <a:prstClr val="black">
                  <a:tint val="75000"/>
                </a:prstClr>
              </a:solidFill>
            </a:endParaRPr>
          </a:p>
        </p:txBody>
      </p:sp>
      <p:sp>
        <p:nvSpPr>
          <p:cNvPr id="5" name="矩形 4"/>
          <p:cNvSpPr/>
          <p:nvPr/>
        </p:nvSpPr>
        <p:spPr>
          <a:xfrm>
            <a:off x="251520" y="972411"/>
            <a:ext cx="8712968" cy="2246769"/>
          </a:xfrm>
          <a:prstGeom prst="rect">
            <a:avLst/>
          </a:prstGeom>
        </p:spPr>
        <p:txBody>
          <a:bodyPr wrap="square">
            <a:spAutoFit/>
          </a:bodyPr>
          <a:lstStyle/>
          <a:p>
            <a:r>
              <a:rPr lang="zh-CN" altLang="zh-CN" sz="2800" dirty="0"/>
              <a:t>【</a:t>
            </a:r>
            <a:r>
              <a:rPr lang="zh-CN" altLang="zh-CN" sz="2800" b="1" dirty="0"/>
              <a:t>例</a:t>
            </a:r>
            <a:r>
              <a:rPr lang="en-US" altLang="zh-CN" sz="2800" b="1" dirty="0"/>
              <a:t>3.1.2</a:t>
            </a:r>
            <a:r>
              <a:rPr lang="zh-CN" altLang="zh-CN" sz="2800" dirty="0"/>
              <a:t>】计算例</a:t>
            </a:r>
            <a:r>
              <a:rPr lang="en-US" altLang="zh-CN" sz="2800" dirty="0"/>
              <a:t>3.1.1</a:t>
            </a:r>
            <a:r>
              <a:rPr lang="zh-CN" altLang="zh-CN" sz="2800" dirty="0"/>
              <a:t>电容的储能，绘出电容的储能特性曲线和功率特性曲线。</a:t>
            </a:r>
          </a:p>
          <a:p>
            <a:r>
              <a:rPr lang="zh-CN" altLang="zh-CN" sz="2800" dirty="0"/>
              <a:t>【</a:t>
            </a:r>
            <a:r>
              <a:rPr lang="zh-CN" altLang="zh-CN" sz="2800" b="1" dirty="0"/>
              <a:t>解</a:t>
            </a:r>
            <a:r>
              <a:rPr lang="zh-CN" altLang="zh-CN" sz="2800" dirty="0"/>
              <a:t>】</a:t>
            </a:r>
            <a:r>
              <a:rPr lang="en-US" altLang="zh-CN" sz="2800" dirty="0"/>
              <a:t>(1)</a:t>
            </a:r>
            <a:r>
              <a:rPr lang="zh-CN" altLang="zh-CN" sz="2800" dirty="0"/>
              <a:t>计算例</a:t>
            </a:r>
            <a:r>
              <a:rPr lang="en-US" altLang="zh-CN" sz="2800" dirty="0"/>
              <a:t>3.1.1</a:t>
            </a:r>
            <a:r>
              <a:rPr lang="zh-CN" altLang="zh-CN" sz="2800" dirty="0"/>
              <a:t>电容的储能，绘出电容的储能特性曲线。 </a:t>
            </a:r>
          </a:p>
          <a:p>
            <a:r>
              <a:rPr lang="zh-CN" altLang="zh-CN" sz="2800" dirty="0"/>
              <a:t>电容电压</a:t>
            </a:r>
            <a:r>
              <a:rPr lang="en-US" altLang="zh-CN" sz="2800" i="1" dirty="0"/>
              <a:t>u</a:t>
            </a:r>
            <a:r>
              <a:rPr lang="en-US" altLang="zh-CN" sz="2800" dirty="0"/>
              <a:t>(</a:t>
            </a:r>
            <a:r>
              <a:rPr lang="en-US" altLang="zh-CN" sz="2800" i="1" dirty="0"/>
              <a:t>t</a:t>
            </a:r>
            <a:r>
              <a:rPr lang="en-US" altLang="zh-CN" sz="2800" dirty="0"/>
              <a:t>)</a:t>
            </a:r>
            <a:r>
              <a:rPr lang="zh-CN" altLang="zh-CN" sz="2800" dirty="0"/>
              <a:t>的表达式如下，单位为伏特</a:t>
            </a:r>
            <a:r>
              <a:rPr lang="en-US" altLang="zh-CN" sz="2800" dirty="0"/>
              <a:t>(V)</a:t>
            </a:r>
            <a:r>
              <a:rPr lang="zh-CN" altLang="zh-CN" sz="2800" dirty="0"/>
              <a:t>。</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xmlns="" val="3463944850"/>
              </p:ext>
            </p:extLst>
          </p:nvPr>
        </p:nvGraphicFramePr>
        <p:xfrm>
          <a:off x="827584" y="3573016"/>
          <a:ext cx="2880320" cy="2632293"/>
        </p:xfrm>
        <a:graphic>
          <a:graphicData uri="http://schemas.openxmlformats.org/presentationml/2006/ole">
            <p:oleObj spid="_x0000_s12353" name="Equation" r:id="rId3" imgW="1143000" imgH="1168200" progId="Equation.DSMT4">
              <p:embed/>
            </p:oleObj>
          </a:graphicData>
        </a:graphic>
      </p:graphicFrame>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xmlns="" val="1682853652"/>
              </p:ext>
            </p:extLst>
          </p:nvPr>
        </p:nvGraphicFramePr>
        <p:xfrm>
          <a:off x="4283968" y="3645024"/>
          <a:ext cx="2106191" cy="2495084"/>
        </p:xfrm>
        <a:graphic>
          <a:graphicData uri="http://schemas.openxmlformats.org/presentationml/2006/ole">
            <p:oleObj spid="_x0000_s12354" name="Equation" r:id="rId4" imgW="863280" imgH="1231560" progId="Equation.DSMT4">
              <p:embed/>
            </p:oleObj>
          </a:graphicData>
        </a:graphic>
      </p:graphicFrame>
    </p:spTree>
    <p:extLst>
      <p:ext uri="{BB962C8B-B14F-4D97-AF65-F5344CB8AC3E}">
        <p14:creationId xmlns:p14="http://schemas.microsoft.com/office/powerpoint/2010/main" xmlns="" val="158551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par>
                                <p:cTn id="13" presetID="2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14</a:t>
            </a:fld>
            <a:endParaRPr lang="en-US">
              <a:solidFill>
                <a:prstClr val="black">
                  <a:tint val="75000"/>
                </a:prstClr>
              </a:solidFill>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xmlns="" val="2412653261"/>
              </p:ext>
            </p:extLst>
          </p:nvPr>
        </p:nvGraphicFramePr>
        <p:xfrm>
          <a:off x="571472" y="1059632"/>
          <a:ext cx="1634235" cy="504056"/>
        </p:xfrm>
        <a:graphic>
          <a:graphicData uri="http://schemas.openxmlformats.org/presentationml/2006/ole">
            <p:oleObj spid="_x0000_s11827" name="Equation" r:id="rId3" imgW="660240" imgH="203040" progId="Equation.DSMT4">
              <p:embed/>
            </p:oleObj>
          </a:graphicData>
        </a:graphic>
      </p:graphicFrame>
      <p:grpSp>
        <p:nvGrpSpPr>
          <p:cNvPr id="2" name="组合 1"/>
          <p:cNvGrpSpPr/>
          <p:nvPr/>
        </p:nvGrpSpPr>
        <p:grpSpPr>
          <a:xfrm>
            <a:off x="2627784" y="908720"/>
            <a:ext cx="5016050" cy="1226511"/>
            <a:chOff x="2627784" y="908720"/>
            <a:chExt cx="4262532" cy="1226511"/>
          </a:xfrm>
        </p:grpSpPr>
        <p:graphicFrame>
          <p:nvGraphicFramePr>
            <p:cNvPr id="10" name="对象 9"/>
            <p:cNvGraphicFramePr>
              <a:graphicFrameLocks noChangeAspect="1"/>
            </p:cNvGraphicFramePr>
            <p:nvPr>
              <p:extLst>
                <p:ext uri="{D42A27DB-BD31-4B8C-83A1-F6EECF244321}">
                  <p14:modId xmlns:p14="http://schemas.microsoft.com/office/powerpoint/2010/main" xmlns="" val="3914532139"/>
                </p:ext>
              </p:extLst>
            </p:nvPr>
          </p:nvGraphicFramePr>
          <p:xfrm>
            <a:off x="2627784" y="908720"/>
            <a:ext cx="4262532" cy="654968"/>
          </p:xfrm>
          <a:graphic>
            <a:graphicData uri="http://schemas.openxmlformats.org/presentationml/2006/ole">
              <p:oleObj spid="_x0000_s11828" name="Equation" r:id="rId4" imgW="2844720" imgH="393480" progId="Equation.DSMT4">
                <p:embed/>
              </p:oleObj>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xmlns="" val="3161597849"/>
                </p:ext>
              </p:extLst>
            </p:nvPr>
          </p:nvGraphicFramePr>
          <p:xfrm>
            <a:off x="2627784" y="1700808"/>
            <a:ext cx="1368152" cy="434423"/>
          </p:xfrm>
          <a:graphic>
            <a:graphicData uri="http://schemas.openxmlformats.org/presentationml/2006/ole">
              <p:oleObj spid="_x0000_s11829" name="Equation" r:id="rId5" imgW="761760" imgH="228600" progId="Equation.DSMT4">
                <p:embed/>
              </p:oleObj>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xmlns="" val="1219230435"/>
                </p:ext>
              </p:extLst>
            </p:nvPr>
          </p:nvGraphicFramePr>
          <p:xfrm>
            <a:off x="4986338" y="1681163"/>
            <a:ext cx="152400" cy="331787"/>
          </p:xfrm>
          <a:graphic>
            <a:graphicData uri="http://schemas.openxmlformats.org/presentationml/2006/ole">
              <p:oleObj spid="_x0000_s11830" name="Equation" r:id="rId6" imgW="114120" imgH="177480" progId="Equation.DSMT4">
                <p:embed/>
              </p:oleObj>
            </a:graphicData>
          </a:graphic>
        </p:graphicFrame>
      </p:grpSp>
      <p:graphicFrame>
        <p:nvGraphicFramePr>
          <p:cNvPr id="13" name="对象 12"/>
          <p:cNvGraphicFramePr>
            <a:graphicFrameLocks noChangeAspect="1"/>
          </p:cNvGraphicFramePr>
          <p:nvPr>
            <p:extLst>
              <p:ext uri="{D42A27DB-BD31-4B8C-83A1-F6EECF244321}">
                <p14:modId xmlns:p14="http://schemas.microsoft.com/office/powerpoint/2010/main" xmlns="" val="2553469664"/>
              </p:ext>
            </p:extLst>
          </p:nvPr>
        </p:nvGraphicFramePr>
        <p:xfrm>
          <a:off x="500035" y="2348880"/>
          <a:ext cx="1705670" cy="504055"/>
        </p:xfrm>
        <a:graphic>
          <a:graphicData uri="http://schemas.openxmlformats.org/presentationml/2006/ole">
            <p:oleObj spid="_x0000_s11831" name="Equation" r:id="rId7" imgW="660240" imgH="203040" progId="Equation.DSMT4">
              <p:embed/>
            </p:oleObj>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xmlns="" val="3482095023"/>
              </p:ext>
            </p:extLst>
          </p:nvPr>
        </p:nvGraphicFramePr>
        <p:xfrm>
          <a:off x="2627784" y="2132856"/>
          <a:ext cx="4515984" cy="693936"/>
        </p:xfrm>
        <a:graphic>
          <a:graphicData uri="http://schemas.openxmlformats.org/presentationml/2006/ole">
            <p:oleObj spid="_x0000_s11832" name="Equation" r:id="rId8" imgW="2628900" imgH="393700" progId="Equation.DSMT4">
              <p:embed/>
            </p:oleObj>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xmlns="" val="3944783711"/>
              </p:ext>
            </p:extLst>
          </p:nvPr>
        </p:nvGraphicFramePr>
        <p:xfrm>
          <a:off x="500034" y="2996952"/>
          <a:ext cx="1577720" cy="504056"/>
        </p:xfrm>
        <a:graphic>
          <a:graphicData uri="http://schemas.openxmlformats.org/presentationml/2006/ole">
            <p:oleObj spid="_x0000_s11833" name="Equation" r:id="rId9" imgW="685800" imgH="203040" progId="Equation.DSMT4">
              <p:embed/>
            </p:oleObj>
          </a:graphicData>
        </a:graphic>
      </p:graphicFrame>
      <p:grpSp>
        <p:nvGrpSpPr>
          <p:cNvPr id="5" name="组合 4"/>
          <p:cNvGrpSpPr/>
          <p:nvPr/>
        </p:nvGrpSpPr>
        <p:grpSpPr>
          <a:xfrm>
            <a:off x="2143108" y="2924944"/>
            <a:ext cx="5500726" cy="1247329"/>
            <a:chOff x="2483768" y="2924944"/>
            <a:chExt cx="4302622" cy="1247329"/>
          </a:xfrm>
        </p:grpSpPr>
        <p:graphicFrame>
          <p:nvGraphicFramePr>
            <p:cNvPr id="16" name="对象 15"/>
            <p:cNvGraphicFramePr>
              <a:graphicFrameLocks noChangeAspect="1"/>
            </p:cNvGraphicFramePr>
            <p:nvPr>
              <p:extLst>
                <p:ext uri="{D42A27DB-BD31-4B8C-83A1-F6EECF244321}">
                  <p14:modId xmlns:p14="http://schemas.microsoft.com/office/powerpoint/2010/main" xmlns="" val="4033084553"/>
                </p:ext>
              </p:extLst>
            </p:nvPr>
          </p:nvGraphicFramePr>
          <p:xfrm>
            <a:off x="2555776" y="2924944"/>
            <a:ext cx="4230614" cy="648072"/>
          </p:xfrm>
          <a:graphic>
            <a:graphicData uri="http://schemas.openxmlformats.org/presentationml/2006/ole">
              <p:oleObj spid="_x0000_s11834" name="Equation" r:id="rId10" imgW="3352800" imgH="393700" progId="Equation.DSMT4">
                <p:embed/>
              </p:oleObj>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xmlns="" val="208874970"/>
                </p:ext>
              </p:extLst>
            </p:nvPr>
          </p:nvGraphicFramePr>
          <p:xfrm>
            <a:off x="2483768" y="3717032"/>
            <a:ext cx="1332617" cy="432048"/>
          </p:xfrm>
          <a:graphic>
            <a:graphicData uri="http://schemas.openxmlformats.org/presentationml/2006/ole">
              <p:oleObj spid="_x0000_s11835" name="Equation" r:id="rId11" imgW="990360" imgH="228600" progId="Equation.DSMT4">
                <p:embed/>
              </p:oleObj>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xmlns="" val="396393333"/>
                </p:ext>
              </p:extLst>
            </p:nvPr>
          </p:nvGraphicFramePr>
          <p:xfrm>
            <a:off x="4211960" y="3717032"/>
            <a:ext cx="1306601" cy="455241"/>
          </p:xfrm>
          <a:graphic>
            <a:graphicData uri="http://schemas.openxmlformats.org/presentationml/2006/ole">
              <p:oleObj spid="_x0000_s11836" name="Equation" r:id="rId12" imgW="698500" imgH="228600" progId="Equation.DSMT4">
                <p:embed/>
              </p:oleObj>
            </a:graphicData>
          </a:graphic>
        </p:graphicFrame>
      </p:grpSp>
      <p:graphicFrame>
        <p:nvGraphicFramePr>
          <p:cNvPr id="20" name="对象 19"/>
          <p:cNvGraphicFramePr>
            <a:graphicFrameLocks noChangeAspect="1"/>
          </p:cNvGraphicFramePr>
          <p:nvPr>
            <p:extLst>
              <p:ext uri="{D42A27DB-BD31-4B8C-83A1-F6EECF244321}">
                <p14:modId xmlns:p14="http://schemas.microsoft.com/office/powerpoint/2010/main" xmlns="" val="3104954422"/>
              </p:ext>
            </p:extLst>
          </p:nvPr>
        </p:nvGraphicFramePr>
        <p:xfrm>
          <a:off x="827584" y="4509120"/>
          <a:ext cx="1224136" cy="430102"/>
        </p:xfrm>
        <a:graphic>
          <a:graphicData uri="http://schemas.openxmlformats.org/presentationml/2006/ole">
            <p:oleObj spid="_x0000_s11837" name="Equation" r:id="rId13" imgW="685800" imgH="203040" progId="Equation.DSMT4">
              <p:embed/>
            </p:oleObj>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xmlns="" val="2706631028"/>
              </p:ext>
            </p:extLst>
          </p:nvPr>
        </p:nvGraphicFramePr>
        <p:xfrm>
          <a:off x="2483768" y="4365104"/>
          <a:ext cx="5017190" cy="652190"/>
        </p:xfrm>
        <a:graphic>
          <a:graphicData uri="http://schemas.openxmlformats.org/presentationml/2006/ole">
            <p:oleObj spid="_x0000_s11838" name="Equation" r:id="rId14" imgW="2730500" imgH="393700" progId="Equation.DSMT4">
              <p:embed/>
            </p:oleObj>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xmlns="" val="1368298636"/>
              </p:ext>
            </p:extLst>
          </p:nvPr>
        </p:nvGraphicFramePr>
        <p:xfrm>
          <a:off x="214282" y="5429264"/>
          <a:ext cx="1548726" cy="432048"/>
        </p:xfrm>
        <a:graphic>
          <a:graphicData uri="http://schemas.openxmlformats.org/presentationml/2006/ole">
            <p:oleObj spid="_x0000_s11839" name="Equation" r:id="rId15" imgW="736560" imgH="203040" progId="Equation.DSMT4">
              <p:embed/>
            </p:oleObj>
          </a:graphicData>
        </a:graphic>
      </p:graphicFrame>
      <p:grpSp>
        <p:nvGrpSpPr>
          <p:cNvPr id="7" name="组合 6"/>
          <p:cNvGrpSpPr/>
          <p:nvPr/>
        </p:nvGrpSpPr>
        <p:grpSpPr>
          <a:xfrm>
            <a:off x="1857356" y="5072074"/>
            <a:ext cx="5857916" cy="1224136"/>
            <a:chOff x="2555776" y="5085184"/>
            <a:chExt cx="4941904" cy="1224136"/>
          </a:xfrm>
        </p:grpSpPr>
        <p:graphicFrame>
          <p:nvGraphicFramePr>
            <p:cNvPr id="23" name="对象 22"/>
            <p:cNvGraphicFramePr>
              <a:graphicFrameLocks noChangeAspect="1"/>
            </p:cNvGraphicFramePr>
            <p:nvPr>
              <p:extLst>
                <p:ext uri="{D42A27DB-BD31-4B8C-83A1-F6EECF244321}">
                  <p14:modId xmlns:p14="http://schemas.microsoft.com/office/powerpoint/2010/main" xmlns="" val="721848295"/>
                </p:ext>
              </p:extLst>
            </p:nvPr>
          </p:nvGraphicFramePr>
          <p:xfrm>
            <a:off x="2555776" y="5085184"/>
            <a:ext cx="4941904" cy="576064"/>
          </p:xfrm>
          <a:graphic>
            <a:graphicData uri="http://schemas.openxmlformats.org/presentationml/2006/ole">
              <p:oleObj spid="_x0000_s11840" name="Equation" r:id="rId16" imgW="3594100" imgH="393700" progId="Equation.DSMT4">
                <p:embed/>
              </p:oleObj>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xmlns="" val="1726892278"/>
                </p:ext>
              </p:extLst>
            </p:nvPr>
          </p:nvGraphicFramePr>
          <p:xfrm>
            <a:off x="2555776" y="5877272"/>
            <a:ext cx="1809387" cy="432048"/>
          </p:xfrm>
          <a:graphic>
            <a:graphicData uri="http://schemas.openxmlformats.org/presentationml/2006/ole">
              <p:oleObj spid="_x0000_s11841" name="Equation" r:id="rId17" imgW="990600" imgH="228600" progId="Equation.DSMT4">
                <p:embed/>
              </p:oleObj>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xmlns="" val="2524308207"/>
                </p:ext>
              </p:extLst>
            </p:nvPr>
          </p:nvGraphicFramePr>
          <p:xfrm>
            <a:off x="4932040" y="5805264"/>
            <a:ext cx="1558925" cy="431800"/>
          </p:xfrm>
          <a:graphic>
            <a:graphicData uri="http://schemas.openxmlformats.org/presentationml/2006/ole">
              <p:oleObj spid="_x0000_s11842" name="Equation" r:id="rId18" imgW="825480" imgH="228600" progId="Equation.DSMT4">
                <p:embed/>
              </p:oleObj>
            </a:graphicData>
          </a:graphic>
        </p:graphicFrame>
      </p:grpSp>
      <p:sp>
        <p:nvSpPr>
          <p:cNvPr id="26" name="Rectangle 2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21"/>
          <p:cNvSpPr>
            <a:spLocks noChangeArrowheads="1"/>
          </p:cNvSpPr>
          <p:nvPr/>
        </p:nvSpPr>
        <p:spPr bwMode="auto">
          <a:xfrm>
            <a:off x="0" y="6635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6" name="右大括号 45"/>
          <p:cNvSpPr/>
          <p:nvPr/>
        </p:nvSpPr>
        <p:spPr>
          <a:xfrm>
            <a:off x="7596336" y="1217846"/>
            <a:ext cx="216024" cy="49474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TextBox 46"/>
          <p:cNvSpPr txBox="1"/>
          <p:nvPr/>
        </p:nvSpPr>
        <p:spPr>
          <a:xfrm>
            <a:off x="7812360" y="1700808"/>
            <a:ext cx="615553" cy="4343497"/>
          </a:xfrm>
          <a:prstGeom prst="rect">
            <a:avLst/>
          </a:prstGeom>
          <a:noFill/>
        </p:spPr>
        <p:txBody>
          <a:bodyPr vert="eaVert" wrap="none" rtlCol="0">
            <a:spAutoFit/>
          </a:bodyPr>
          <a:lstStyle/>
          <a:p>
            <a:r>
              <a:rPr lang="zh-CN" altLang="zh-CN" sz="2800" b="1" dirty="0">
                <a:solidFill>
                  <a:srgbClr val="FF0000"/>
                </a:solidFill>
              </a:rPr>
              <a:t>按时间分段计算电容的储能</a:t>
            </a:r>
            <a:endParaRPr lang="zh-CN" altLang="en-US" sz="2800" b="1" dirty="0">
              <a:solidFill>
                <a:srgbClr val="FF0000"/>
              </a:solidFill>
            </a:endParaRPr>
          </a:p>
        </p:txBody>
      </p:sp>
    </p:spTree>
    <p:extLst>
      <p:ext uri="{BB962C8B-B14F-4D97-AF65-F5344CB8AC3E}">
        <p14:creationId xmlns:p14="http://schemas.microsoft.com/office/powerpoint/2010/main" xmlns="" val="245141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wipe(up)">
                                      <p:cBhvr>
                                        <p:cTn id="57" dur="500"/>
                                        <p:tgtEl>
                                          <p:spTgt spid="4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wipe(up)">
                                      <p:cBhvr>
                                        <p:cTn id="6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15</a:t>
            </a:fld>
            <a:endParaRPr lang="en-US">
              <a:solidFill>
                <a:prstClr val="black">
                  <a:tint val="75000"/>
                </a:prstClr>
              </a:solidFill>
            </a:endParaRPr>
          </a:p>
        </p:txBody>
      </p:sp>
      <p:sp>
        <p:nvSpPr>
          <p:cNvPr id="5" name="矩形 4"/>
          <p:cNvSpPr/>
          <p:nvPr/>
        </p:nvSpPr>
        <p:spPr>
          <a:xfrm>
            <a:off x="539552" y="908720"/>
            <a:ext cx="5211683" cy="523220"/>
          </a:xfrm>
          <a:prstGeom prst="rect">
            <a:avLst/>
          </a:prstGeom>
        </p:spPr>
        <p:txBody>
          <a:bodyPr wrap="none">
            <a:spAutoFit/>
          </a:bodyPr>
          <a:lstStyle/>
          <a:p>
            <a:r>
              <a:rPr lang="zh-CN" altLang="zh-CN" sz="2800" dirty="0"/>
              <a:t>将电容的储能特性曲线绘出如图</a:t>
            </a:r>
            <a:endParaRPr lang="zh-CN" altLang="en-US" sz="2800" dirty="0"/>
          </a:p>
        </p:txBody>
      </p:sp>
      <p:graphicFrame>
        <p:nvGraphicFramePr>
          <p:cNvPr id="6" name="对象 5"/>
          <p:cNvGraphicFramePr>
            <a:graphicFrameLocks/>
          </p:cNvGraphicFramePr>
          <p:nvPr>
            <p:extLst>
              <p:ext uri="{D42A27DB-BD31-4B8C-83A1-F6EECF244321}">
                <p14:modId xmlns:p14="http://schemas.microsoft.com/office/powerpoint/2010/main" xmlns="" val="3963432933"/>
              </p:ext>
            </p:extLst>
          </p:nvPr>
        </p:nvGraphicFramePr>
        <p:xfrm>
          <a:off x="2699792" y="1631964"/>
          <a:ext cx="3051443" cy="1872208"/>
        </p:xfrm>
        <a:graphic>
          <a:graphicData uri="http://schemas.openxmlformats.org/presentationml/2006/ole">
            <p:oleObj spid="_x0000_s13409" name="Visio" r:id="rId3" imgW="1168490" imgH="814746" progId="Visio.Drawing.11">
              <p:embed/>
            </p:oleObj>
          </a:graphicData>
        </a:graphic>
      </p:graphicFrame>
      <p:sp>
        <p:nvSpPr>
          <p:cNvPr id="7" name="矩形 6"/>
          <p:cNvSpPr/>
          <p:nvPr/>
        </p:nvSpPr>
        <p:spPr>
          <a:xfrm>
            <a:off x="565312" y="3535815"/>
            <a:ext cx="4698722" cy="523220"/>
          </a:xfrm>
          <a:prstGeom prst="rect">
            <a:avLst/>
          </a:prstGeom>
        </p:spPr>
        <p:txBody>
          <a:bodyPr wrap="none">
            <a:spAutoFit/>
          </a:bodyPr>
          <a:lstStyle/>
          <a:p>
            <a:r>
              <a:rPr lang="en-US" altLang="zh-CN" sz="2800" dirty="0"/>
              <a:t>(2)</a:t>
            </a:r>
            <a:r>
              <a:rPr lang="zh-CN" altLang="zh-CN" sz="2800" dirty="0"/>
              <a:t>绘出电容的功率特性曲线</a:t>
            </a:r>
            <a:r>
              <a:rPr lang="en-US" altLang="zh-CN" sz="2800" dirty="0"/>
              <a:t>  </a:t>
            </a:r>
            <a:endParaRPr lang="zh-CN" altLang="zh-CN" sz="2800" dirty="0"/>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959840" y="4149725"/>
            <a:ext cx="5941023" cy="2208213"/>
            <a:chOff x="959840" y="4149725"/>
            <a:chExt cx="5941023" cy="2208213"/>
          </a:xfrm>
        </p:grpSpPr>
        <p:graphicFrame>
          <p:nvGraphicFramePr>
            <p:cNvPr id="9" name="对象 8"/>
            <p:cNvGraphicFramePr>
              <a:graphicFrameLocks noChangeAspect="1"/>
            </p:cNvGraphicFramePr>
            <p:nvPr>
              <p:extLst>
                <p:ext uri="{D42A27DB-BD31-4B8C-83A1-F6EECF244321}">
                  <p14:modId xmlns:p14="http://schemas.microsoft.com/office/powerpoint/2010/main" xmlns="" val="2907331740"/>
                </p:ext>
              </p:extLst>
            </p:nvPr>
          </p:nvGraphicFramePr>
          <p:xfrm>
            <a:off x="959840" y="4221088"/>
            <a:ext cx="3909665" cy="2016224"/>
          </p:xfrm>
          <a:graphic>
            <a:graphicData uri="http://schemas.openxmlformats.org/presentationml/2006/ole">
              <p:oleObj spid="_x0000_s13410" name="Equation" r:id="rId4" imgW="2451100" imgH="1168400" progId="Equation.DSMT4">
                <p:embed/>
              </p:oleObj>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xmlns="" val="3555238767"/>
                </p:ext>
              </p:extLst>
            </p:nvPr>
          </p:nvGraphicFramePr>
          <p:xfrm>
            <a:off x="5122863" y="4149725"/>
            <a:ext cx="1778000" cy="2208213"/>
          </p:xfrm>
          <a:graphic>
            <a:graphicData uri="http://schemas.openxmlformats.org/presentationml/2006/ole">
              <p:oleObj spid="_x0000_s13411" name="Equation" r:id="rId5" imgW="888840" imgH="1231560" progId="Equation.DSMT4">
                <p:embed/>
              </p:oleObj>
            </a:graphicData>
          </a:graphic>
        </p:graphicFrame>
      </p:grpSp>
    </p:spTree>
    <p:extLst>
      <p:ext uri="{BB962C8B-B14F-4D97-AF65-F5344CB8AC3E}">
        <p14:creationId xmlns:p14="http://schemas.microsoft.com/office/powerpoint/2010/main" xmlns="" val="222005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16</a:t>
            </a:fld>
            <a:endParaRPr lang="en-US">
              <a:solidFill>
                <a:prstClr val="black">
                  <a:tint val="75000"/>
                </a:prst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p:cNvGraphicFramePr>
          <p:nvPr>
            <p:extLst>
              <p:ext uri="{D42A27DB-BD31-4B8C-83A1-F6EECF244321}">
                <p14:modId xmlns:p14="http://schemas.microsoft.com/office/powerpoint/2010/main" xmlns="" val="2531644071"/>
              </p:ext>
            </p:extLst>
          </p:nvPr>
        </p:nvGraphicFramePr>
        <p:xfrm>
          <a:off x="2339752" y="980728"/>
          <a:ext cx="4320480" cy="2304256"/>
        </p:xfrm>
        <a:graphic>
          <a:graphicData uri="http://schemas.openxmlformats.org/presentationml/2006/ole">
            <p:oleObj spid="_x0000_s14369" name="Visio" r:id="rId3" imgW="1168490" imgH="814746" progId="Visio.Drawing.11">
              <p:embed/>
            </p:oleObj>
          </a:graphicData>
        </a:graphic>
      </p:graphicFrame>
      <p:sp>
        <p:nvSpPr>
          <p:cNvPr id="7" name="矩形 6"/>
          <p:cNvSpPr/>
          <p:nvPr/>
        </p:nvSpPr>
        <p:spPr>
          <a:xfrm>
            <a:off x="1379306" y="3501008"/>
            <a:ext cx="6937109" cy="2677656"/>
          </a:xfrm>
          <a:prstGeom prst="rect">
            <a:avLst/>
          </a:prstGeom>
        </p:spPr>
        <p:txBody>
          <a:bodyPr wrap="square">
            <a:spAutoFit/>
          </a:bodyPr>
          <a:lstStyle/>
          <a:p>
            <a:r>
              <a:rPr lang="en-US" altLang="zh-CN" sz="2800" dirty="0" smtClean="0"/>
              <a:t>     </a:t>
            </a:r>
            <a:r>
              <a:rPr lang="zh-CN" altLang="zh-CN" sz="2800" dirty="0" smtClean="0"/>
              <a:t>当</a:t>
            </a:r>
            <a:r>
              <a:rPr lang="zh-CN" altLang="zh-CN" sz="2800" dirty="0"/>
              <a:t>电容上电压、电流方向一致时功率为正值，电容充电相当于负载；当电容上电压、电流方向相反时功率为负值，电容放电相当于</a:t>
            </a:r>
            <a:r>
              <a:rPr lang="zh-CN" altLang="zh-CN" sz="2800" dirty="0" smtClean="0"/>
              <a:t>电源。</a:t>
            </a:r>
            <a:r>
              <a:rPr lang="zh-CN" altLang="zh-CN" sz="2800" dirty="0"/>
              <a:t>由此可见，电容本身</a:t>
            </a:r>
            <a:r>
              <a:rPr lang="zh-CN" altLang="zh-CN" sz="2800" dirty="0">
                <a:solidFill>
                  <a:srgbClr val="FF0000"/>
                </a:solidFill>
              </a:rPr>
              <a:t>不消耗功率，只是和电源之间有能量的互相交换</a:t>
            </a:r>
            <a:endParaRPr lang="zh-CN" altLang="en-US" sz="2800" dirty="0">
              <a:solidFill>
                <a:srgbClr val="FF0000"/>
              </a:solidFill>
            </a:endParaRPr>
          </a:p>
        </p:txBody>
      </p:sp>
    </p:spTree>
    <p:extLst>
      <p:ext uri="{BB962C8B-B14F-4D97-AF65-F5344CB8AC3E}">
        <p14:creationId xmlns:p14="http://schemas.microsoft.com/office/powerpoint/2010/main" xmlns="" val="379918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17</a:t>
            </a:fld>
            <a:endParaRPr lang="en-US">
              <a:solidFill>
                <a:prstClr val="black">
                  <a:tint val="75000"/>
                </a:prstClr>
              </a:solidFill>
            </a:endParaRPr>
          </a:p>
        </p:txBody>
      </p:sp>
      <p:sp>
        <p:nvSpPr>
          <p:cNvPr id="5" name="Text Box 2"/>
          <p:cNvSpPr txBox="1">
            <a:spLocks noChangeArrowheads="1"/>
          </p:cNvSpPr>
          <p:nvPr/>
        </p:nvSpPr>
        <p:spPr bwMode="auto">
          <a:xfrm>
            <a:off x="153764" y="831403"/>
            <a:ext cx="8018636" cy="584775"/>
          </a:xfrm>
          <a:prstGeom prst="rect">
            <a:avLst/>
          </a:prstGeom>
          <a:noFill/>
          <a:ln w="9525">
            <a:noFill/>
            <a:miter lim="800000"/>
            <a:headEnd/>
            <a:tailEnd/>
          </a:ln>
          <a:effectLst/>
        </p:spPr>
        <p:txBody>
          <a:bodyPr wrap="square">
            <a:spAutoFit/>
          </a:bodyPr>
          <a:lstStyle/>
          <a:p>
            <a:pPr fontAlgn="base">
              <a:spcBef>
                <a:spcPct val="0"/>
              </a:spcBef>
              <a:spcAft>
                <a:spcPct val="0"/>
              </a:spcAft>
              <a:defRPr/>
            </a:pPr>
            <a:r>
              <a:rPr kumimoji="1" lang="en-US" altLang="zh-CN" sz="3200" b="1" dirty="0" smtClean="0">
                <a:solidFill>
                  <a:srgbClr val="000099"/>
                </a:solidFill>
                <a:effectLst>
                  <a:outerShdw blurRad="38100" dist="38100" dir="2700000" algn="tl">
                    <a:srgbClr val="C0C0C0"/>
                  </a:outerShdw>
                </a:effectLst>
                <a:latin typeface="Times New Roman" pitchFamily="18" charset="0"/>
              </a:rPr>
              <a:t>3.1.4</a:t>
            </a:r>
            <a:r>
              <a:rPr kumimoji="1" lang="zh-CN" altLang="en-US" sz="3200" b="1" dirty="0" smtClean="0">
                <a:solidFill>
                  <a:srgbClr val="000099"/>
                </a:solidFill>
                <a:effectLst>
                  <a:outerShdw blurRad="38100" dist="38100" dir="2700000" algn="tl">
                    <a:srgbClr val="C0C0C0"/>
                  </a:outerShdw>
                </a:effectLst>
                <a:latin typeface="Times New Roman" pitchFamily="18" charset="0"/>
              </a:rPr>
              <a:t>电容元件的连接</a:t>
            </a:r>
            <a:endParaRPr kumimoji="1" lang="zh-CN" altLang="en-US" sz="3200" b="1" dirty="0">
              <a:solidFill>
                <a:srgbClr val="000099"/>
              </a:solidFill>
              <a:effectLst>
                <a:outerShdw blurRad="38100" dist="38100" dir="2700000" algn="tl">
                  <a:srgbClr val="C0C0C0"/>
                </a:outerShdw>
              </a:effectLst>
              <a:latin typeface="Times New Roman" pitchFamily="18" charset="0"/>
            </a:endParaRPr>
          </a:p>
        </p:txBody>
      </p:sp>
      <p:sp>
        <p:nvSpPr>
          <p:cNvPr id="6" name="Rectangle 3"/>
          <p:cNvSpPr>
            <a:spLocks noChangeArrowheads="1"/>
          </p:cNvSpPr>
          <p:nvPr/>
        </p:nvSpPr>
        <p:spPr bwMode="auto">
          <a:xfrm>
            <a:off x="395536" y="1556792"/>
            <a:ext cx="2978701" cy="523220"/>
          </a:xfrm>
          <a:prstGeom prst="rect">
            <a:avLst/>
          </a:prstGeom>
          <a:noFill/>
          <a:ln w="9525">
            <a:noFill/>
            <a:miter lim="800000"/>
            <a:headEnd/>
            <a:tailEnd/>
          </a:ln>
          <a:effectLst/>
        </p:spPr>
        <p:txBody>
          <a:bodyPr wrap="none">
            <a:spAutoFit/>
          </a:bodyPr>
          <a:lstStyle/>
          <a:p>
            <a:pPr fontAlgn="base">
              <a:spcBef>
                <a:spcPct val="0"/>
              </a:spcBef>
              <a:spcAft>
                <a:spcPct val="0"/>
              </a:spcAft>
              <a:defRPr/>
            </a:pPr>
            <a:r>
              <a:rPr kumimoji="1" lang="en-US" altLang="zh-CN" sz="2800" b="1" dirty="0" smtClean="0">
                <a:solidFill>
                  <a:srgbClr val="CC0000"/>
                </a:solidFill>
                <a:effectLst>
                  <a:outerShdw blurRad="38100" dist="38100" dir="2700000" algn="tl">
                    <a:srgbClr val="C0C0C0"/>
                  </a:outerShdw>
                </a:effectLst>
                <a:latin typeface="Times New Roman" pitchFamily="18" charset="0"/>
              </a:rPr>
              <a:t>1.</a:t>
            </a:r>
            <a:r>
              <a:rPr kumimoji="1" lang="zh-CN" altLang="en-US" sz="2800" b="1" dirty="0" smtClean="0">
                <a:solidFill>
                  <a:srgbClr val="CC0000"/>
                </a:solidFill>
                <a:effectLst>
                  <a:outerShdw blurRad="38100" dist="38100" dir="2700000" algn="tl">
                    <a:srgbClr val="C0C0C0"/>
                  </a:outerShdw>
                </a:effectLst>
                <a:latin typeface="Times New Roman" pitchFamily="18" charset="0"/>
              </a:rPr>
              <a:t>电容元件的并联</a:t>
            </a:r>
            <a:endParaRPr kumimoji="1" lang="zh-CN" altLang="en-US" sz="2800" b="1" dirty="0">
              <a:solidFill>
                <a:srgbClr val="CC0000"/>
              </a:solidFill>
              <a:effectLst>
                <a:outerShdw blurRad="38100" dist="38100" dir="2700000" algn="tl">
                  <a:srgbClr val="C0C0C0"/>
                </a:outerShdw>
              </a:effectLst>
              <a:latin typeface="Times New Roman" pitchFamily="18"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971600" y="2047152"/>
            <a:ext cx="6912768" cy="1597872"/>
            <a:chOff x="971600" y="2047152"/>
            <a:chExt cx="6912768" cy="1597872"/>
          </a:xfrm>
        </p:grpSpPr>
        <p:graphicFrame>
          <p:nvGraphicFramePr>
            <p:cNvPr id="8" name="对象 7"/>
            <p:cNvGraphicFramePr>
              <a:graphicFrameLocks/>
            </p:cNvGraphicFramePr>
            <p:nvPr>
              <p:extLst>
                <p:ext uri="{D42A27DB-BD31-4B8C-83A1-F6EECF244321}">
                  <p14:modId xmlns:p14="http://schemas.microsoft.com/office/powerpoint/2010/main" xmlns="" val="3509386701"/>
                </p:ext>
              </p:extLst>
            </p:nvPr>
          </p:nvGraphicFramePr>
          <p:xfrm>
            <a:off x="971600" y="2047152"/>
            <a:ext cx="2808312" cy="1512168"/>
          </p:xfrm>
          <a:graphic>
            <a:graphicData uri="http://schemas.openxmlformats.org/presentationml/2006/ole">
              <p:oleObj spid="_x0000_s15555" name="Visio" r:id="rId3" imgW="1526246" imgH="881333" progId="Visio.Drawing.11">
                <p:embed/>
              </p:oleObj>
            </a:graphicData>
          </a:graphic>
        </p:graphicFrame>
        <p:graphicFrame>
          <p:nvGraphicFramePr>
            <p:cNvPr id="10" name="对象 9"/>
            <p:cNvGraphicFramePr>
              <a:graphicFrameLocks/>
            </p:cNvGraphicFramePr>
            <p:nvPr>
              <p:extLst>
                <p:ext uri="{D42A27DB-BD31-4B8C-83A1-F6EECF244321}">
                  <p14:modId xmlns:p14="http://schemas.microsoft.com/office/powerpoint/2010/main" xmlns="" val="3143116286"/>
                </p:ext>
              </p:extLst>
            </p:nvPr>
          </p:nvGraphicFramePr>
          <p:xfrm>
            <a:off x="5508104" y="2100702"/>
            <a:ext cx="2376264" cy="1544322"/>
          </p:xfrm>
          <a:graphic>
            <a:graphicData uri="http://schemas.openxmlformats.org/presentationml/2006/ole">
              <p:oleObj spid="_x0000_s15556" name="Visio" r:id="rId4" imgW="992033" imgH="816279" progId="Visio.Drawing.11">
                <p:embed/>
              </p:oleObj>
            </a:graphicData>
          </a:graphic>
        </p:graphicFrame>
        <p:sp>
          <p:nvSpPr>
            <p:cNvPr id="11" name="右箭头 10"/>
            <p:cNvSpPr/>
            <p:nvPr/>
          </p:nvSpPr>
          <p:spPr>
            <a:xfrm>
              <a:off x="4082796" y="253861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xmlns="" val="1236914744"/>
              </p:ext>
            </p:extLst>
          </p:nvPr>
        </p:nvGraphicFramePr>
        <p:xfrm>
          <a:off x="336714" y="3854951"/>
          <a:ext cx="3096344" cy="510153"/>
        </p:xfrm>
        <a:graphic>
          <a:graphicData uri="http://schemas.openxmlformats.org/presentationml/2006/ole">
            <p:oleObj spid="_x0000_s15557" name="Equation" r:id="rId5" imgW="1384200" imgH="228600" progId="Equation.DSMT4">
              <p:embed/>
            </p:oleObj>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xmlns="" val="4199755078"/>
              </p:ext>
            </p:extLst>
          </p:nvPr>
        </p:nvGraphicFramePr>
        <p:xfrm>
          <a:off x="706724" y="4365104"/>
          <a:ext cx="2698750" cy="509587"/>
        </p:xfrm>
        <a:graphic>
          <a:graphicData uri="http://schemas.openxmlformats.org/presentationml/2006/ole">
            <p:oleObj spid="_x0000_s15558" name="Equation" r:id="rId6" imgW="1206360" imgH="228600" progId="Equation.DSMT4">
              <p:embed/>
            </p:oleObj>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xmlns="" val="1673652179"/>
              </p:ext>
            </p:extLst>
          </p:nvPr>
        </p:nvGraphicFramePr>
        <p:xfrm>
          <a:off x="5148064" y="5474926"/>
          <a:ext cx="3095625" cy="538162"/>
        </p:xfrm>
        <a:graphic>
          <a:graphicData uri="http://schemas.openxmlformats.org/presentationml/2006/ole">
            <p:oleObj spid="_x0000_s15559" name="Equation" r:id="rId7" imgW="1384200" imgH="241200" progId="Equation.DSMT4">
              <p:embed/>
            </p:oleObj>
          </a:graphicData>
        </a:graphic>
      </p:graphicFrame>
      <p:grpSp>
        <p:nvGrpSpPr>
          <p:cNvPr id="17" name="组合 16"/>
          <p:cNvGrpSpPr/>
          <p:nvPr/>
        </p:nvGrpSpPr>
        <p:grpSpPr>
          <a:xfrm>
            <a:off x="3520284" y="3956788"/>
            <a:ext cx="5491830" cy="720080"/>
            <a:chOff x="3520284" y="3956788"/>
            <a:chExt cx="5491830" cy="720080"/>
          </a:xfrm>
        </p:grpSpPr>
        <p:graphicFrame>
          <p:nvGraphicFramePr>
            <p:cNvPr id="19" name="对象 18"/>
            <p:cNvGraphicFramePr>
              <a:graphicFrameLocks noChangeAspect="1"/>
            </p:cNvGraphicFramePr>
            <p:nvPr>
              <p:extLst>
                <p:ext uri="{D42A27DB-BD31-4B8C-83A1-F6EECF244321}">
                  <p14:modId xmlns:p14="http://schemas.microsoft.com/office/powerpoint/2010/main" xmlns="" val="1713601806"/>
                </p:ext>
              </p:extLst>
            </p:nvPr>
          </p:nvGraphicFramePr>
          <p:xfrm>
            <a:off x="4355976" y="4039087"/>
            <a:ext cx="4656138" cy="509587"/>
          </p:xfrm>
          <a:graphic>
            <a:graphicData uri="http://schemas.openxmlformats.org/presentationml/2006/ole">
              <p:oleObj spid="_x0000_s15560" name="Equation" r:id="rId8" imgW="2082600" imgH="228600" progId="Equation.DSMT4">
                <p:embed/>
              </p:oleObj>
            </a:graphicData>
          </a:graphic>
        </p:graphicFrame>
        <p:sp>
          <p:nvSpPr>
            <p:cNvPr id="22" name="加号 21"/>
            <p:cNvSpPr/>
            <p:nvPr/>
          </p:nvSpPr>
          <p:spPr>
            <a:xfrm>
              <a:off x="3520284" y="3956788"/>
              <a:ext cx="673224" cy="72008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395536" y="4764924"/>
            <a:ext cx="4708094" cy="1339123"/>
            <a:chOff x="395536" y="4764924"/>
            <a:chExt cx="4708094" cy="1339123"/>
          </a:xfrm>
        </p:grpSpPr>
        <p:pic>
          <p:nvPicPr>
            <p:cNvPr id="16" name="图片 15"/>
            <p:cNvPicPr/>
            <p:nvPr/>
          </p:nvPicPr>
          <p:blipFill>
            <a:blip r:embed="rId9"/>
            <a:stretch>
              <a:fillRect/>
            </a:stretch>
          </p:blipFill>
          <p:spPr>
            <a:xfrm>
              <a:off x="395536" y="5383967"/>
              <a:ext cx="4083563" cy="720080"/>
            </a:xfrm>
            <a:prstGeom prst="rect">
              <a:avLst/>
            </a:prstGeom>
            <a:noFill/>
            <a:ln w="9525">
              <a:noFill/>
            </a:ln>
          </p:spPr>
        </p:pic>
        <p:sp>
          <p:nvSpPr>
            <p:cNvPr id="23" name="下箭头 22"/>
            <p:cNvSpPr/>
            <p:nvPr/>
          </p:nvSpPr>
          <p:spPr>
            <a:xfrm rot="3030466">
              <a:off x="4372110" y="4518036"/>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3190580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a:xfrm>
            <a:off x="6516216" y="6381328"/>
            <a:ext cx="2133600" cy="365125"/>
          </a:xfrm>
        </p:spPr>
        <p:txBody>
          <a:bodyPr/>
          <a:lstStyle/>
          <a:p>
            <a:pPr>
              <a:defRPr/>
            </a:pPr>
            <a:fld id="{158D813D-5EB4-4279-B09C-477A10D42AE0}" type="slidenum">
              <a:rPr lang="en-US" smtClean="0">
                <a:solidFill>
                  <a:prstClr val="black">
                    <a:tint val="75000"/>
                  </a:prstClr>
                </a:solidFill>
              </a:rPr>
              <a:pPr>
                <a:defRPr/>
              </a:pPr>
              <a:t>18</a:t>
            </a:fld>
            <a:endParaRPr lang="en-US">
              <a:solidFill>
                <a:prstClr val="black">
                  <a:tint val="75000"/>
                </a:prstClr>
              </a:solidFill>
            </a:endParaRPr>
          </a:p>
        </p:txBody>
      </p:sp>
      <p:sp>
        <p:nvSpPr>
          <p:cNvPr id="5" name="Rectangle 3"/>
          <p:cNvSpPr>
            <a:spLocks noChangeArrowheads="1"/>
          </p:cNvSpPr>
          <p:nvPr/>
        </p:nvSpPr>
        <p:spPr bwMode="auto">
          <a:xfrm>
            <a:off x="251519" y="836712"/>
            <a:ext cx="2978701" cy="523220"/>
          </a:xfrm>
          <a:prstGeom prst="rect">
            <a:avLst/>
          </a:prstGeom>
          <a:noFill/>
          <a:ln w="9525">
            <a:noFill/>
            <a:miter lim="800000"/>
            <a:headEnd/>
            <a:tailEnd/>
          </a:ln>
          <a:effectLst/>
        </p:spPr>
        <p:txBody>
          <a:bodyPr wrap="none">
            <a:spAutoFit/>
          </a:bodyPr>
          <a:lstStyle/>
          <a:p>
            <a:pPr fontAlgn="base">
              <a:spcBef>
                <a:spcPct val="0"/>
              </a:spcBef>
              <a:spcAft>
                <a:spcPct val="0"/>
              </a:spcAft>
              <a:defRPr/>
            </a:pPr>
            <a:r>
              <a:rPr kumimoji="1" lang="en-US" altLang="zh-CN" sz="2800" b="1" dirty="0" smtClean="0">
                <a:solidFill>
                  <a:srgbClr val="CC0000"/>
                </a:solidFill>
                <a:effectLst>
                  <a:outerShdw blurRad="38100" dist="38100" dir="2700000" algn="tl">
                    <a:srgbClr val="C0C0C0"/>
                  </a:outerShdw>
                </a:effectLst>
                <a:latin typeface="Times New Roman" pitchFamily="18" charset="0"/>
              </a:rPr>
              <a:t>2.</a:t>
            </a:r>
            <a:r>
              <a:rPr kumimoji="1" lang="zh-CN" altLang="en-US" sz="2800" b="1" dirty="0" smtClean="0">
                <a:solidFill>
                  <a:srgbClr val="CC0000"/>
                </a:solidFill>
                <a:effectLst>
                  <a:outerShdw blurRad="38100" dist="38100" dir="2700000" algn="tl">
                    <a:srgbClr val="C0C0C0"/>
                  </a:outerShdw>
                </a:effectLst>
                <a:latin typeface="Times New Roman" pitchFamily="18" charset="0"/>
              </a:rPr>
              <a:t>电容元件的</a:t>
            </a:r>
            <a:r>
              <a:rPr kumimoji="1" lang="zh-CN" altLang="en-US" sz="2800" b="1" dirty="0">
                <a:solidFill>
                  <a:srgbClr val="CC0000"/>
                </a:solidFill>
                <a:effectLst>
                  <a:outerShdw blurRad="38100" dist="38100" dir="2700000" algn="tl">
                    <a:srgbClr val="C0C0C0"/>
                  </a:outerShdw>
                </a:effectLst>
                <a:latin typeface="Times New Roman" pitchFamily="18" charset="0"/>
              </a:rPr>
              <a:t>串</a:t>
            </a:r>
            <a:r>
              <a:rPr kumimoji="1" lang="zh-CN" altLang="en-US" sz="2800" b="1" dirty="0" smtClean="0">
                <a:solidFill>
                  <a:srgbClr val="CC0000"/>
                </a:solidFill>
                <a:effectLst>
                  <a:outerShdw blurRad="38100" dist="38100" dir="2700000" algn="tl">
                    <a:srgbClr val="C0C0C0"/>
                  </a:outerShdw>
                </a:effectLst>
                <a:latin typeface="Times New Roman" pitchFamily="18" charset="0"/>
              </a:rPr>
              <a:t>联</a:t>
            </a:r>
            <a:endParaRPr kumimoji="1" lang="zh-CN" altLang="en-US" sz="2800" b="1" dirty="0">
              <a:solidFill>
                <a:srgbClr val="CC0000"/>
              </a:solidFill>
              <a:effectLst>
                <a:outerShdw blurRad="38100" dist="38100" dir="2700000" algn="tl">
                  <a:srgbClr val="C0C0C0"/>
                </a:outerShdw>
              </a:effectLst>
              <a:latin typeface="Times New Roman" pitchFamily="18" charset="0"/>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p:cNvGraphicFramePr>
          <p:nvPr>
            <p:extLst>
              <p:ext uri="{D42A27DB-BD31-4B8C-83A1-F6EECF244321}">
                <p14:modId xmlns:p14="http://schemas.microsoft.com/office/powerpoint/2010/main" xmlns="" val="1118230331"/>
              </p:ext>
            </p:extLst>
          </p:nvPr>
        </p:nvGraphicFramePr>
        <p:xfrm>
          <a:off x="1979712" y="1359932"/>
          <a:ext cx="4176464" cy="2376264"/>
        </p:xfrm>
        <a:graphic>
          <a:graphicData uri="http://schemas.openxmlformats.org/presentationml/2006/ole">
            <p:oleObj spid="_x0000_s16578" name="Visio" r:id="rId3" imgW="1712505" imgH="1055440" progId="Visio.Drawing.11">
              <p:embed/>
            </p:oleObj>
          </a:graphicData>
        </a:graphic>
      </p:graphicFrame>
      <p:sp>
        <p:nvSpPr>
          <p:cNvPr id="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xmlns="" val="458606087"/>
              </p:ext>
            </p:extLst>
          </p:nvPr>
        </p:nvGraphicFramePr>
        <p:xfrm>
          <a:off x="467544" y="3645024"/>
          <a:ext cx="3168352" cy="576064"/>
        </p:xfrm>
        <a:graphic>
          <a:graphicData uri="http://schemas.openxmlformats.org/presentationml/2006/ole">
            <p:oleObj spid="_x0000_s16579" name="Equation" r:id="rId4" imgW="1257120" imgH="228600" progId="Equation.DSMT4">
              <p:embed/>
            </p:oleObj>
          </a:graphicData>
        </a:graphic>
      </p:graphicFrame>
      <p:sp>
        <p:nvSpPr>
          <p:cNvPr id="1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xmlns="" val="314011498"/>
              </p:ext>
            </p:extLst>
          </p:nvPr>
        </p:nvGraphicFramePr>
        <p:xfrm>
          <a:off x="602059" y="4279506"/>
          <a:ext cx="2940327" cy="504056"/>
        </p:xfrm>
        <a:graphic>
          <a:graphicData uri="http://schemas.openxmlformats.org/presentationml/2006/ole">
            <p:oleObj spid="_x0000_s16580" name="Equation" r:id="rId5" imgW="1333440" imgH="228600" progId="Equation.DSMT4">
              <p:embed/>
            </p:oleObj>
          </a:graphicData>
        </a:graphic>
      </p:graphicFrame>
      <p:sp>
        <p:nvSpPr>
          <p:cNvPr id="13"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xmlns="" val="3540261733"/>
              </p:ext>
            </p:extLst>
          </p:nvPr>
        </p:nvGraphicFramePr>
        <p:xfrm>
          <a:off x="2596293" y="5661248"/>
          <a:ext cx="2940412" cy="864096"/>
        </p:xfrm>
        <a:graphic>
          <a:graphicData uri="http://schemas.openxmlformats.org/presentationml/2006/ole">
            <p:oleObj spid="_x0000_s16581" name="Equation" r:id="rId6" imgW="1498320" imgH="444240" progId="Equation.DSMT4">
              <p:embed/>
            </p:oleObj>
          </a:graphicData>
        </a:graphic>
      </p:graphicFrame>
      <p:grpSp>
        <p:nvGrpSpPr>
          <p:cNvPr id="2" name="组合 1"/>
          <p:cNvGrpSpPr/>
          <p:nvPr/>
        </p:nvGrpSpPr>
        <p:grpSpPr>
          <a:xfrm>
            <a:off x="3555774" y="3788634"/>
            <a:ext cx="4842994" cy="954088"/>
            <a:chOff x="3555774" y="3788634"/>
            <a:chExt cx="4842994" cy="954088"/>
          </a:xfrm>
        </p:grpSpPr>
        <p:graphicFrame>
          <p:nvGraphicFramePr>
            <p:cNvPr id="12" name="对象 11"/>
            <p:cNvGraphicFramePr>
              <a:graphicFrameLocks noChangeAspect="1"/>
            </p:cNvGraphicFramePr>
            <p:nvPr>
              <p:extLst>
                <p:ext uri="{D42A27DB-BD31-4B8C-83A1-F6EECF244321}">
                  <p14:modId xmlns:p14="http://schemas.microsoft.com/office/powerpoint/2010/main" xmlns="" val="3810081800"/>
                </p:ext>
              </p:extLst>
            </p:nvPr>
          </p:nvGraphicFramePr>
          <p:xfrm>
            <a:off x="4283968" y="3788634"/>
            <a:ext cx="4114800" cy="954088"/>
          </p:xfrm>
          <a:graphic>
            <a:graphicData uri="http://schemas.openxmlformats.org/presentationml/2006/ole">
              <p:oleObj spid="_x0000_s16582" name="Equation" r:id="rId7" imgW="1866600" imgH="431640" progId="Equation.DSMT4">
                <p:embed/>
              </p:oleObj>
            </a:graphicData>
          </a:graphic>
        </p:graphicFrame>
        <p:sp>
          <p:nvSpPr>
            <p:cNvPr id="17" name="加号 16"/>
            <p:cNvSpPr/>
            <p:nvPr/>
          </p:nvSpPr>
          <p:spPr>
            <a:xfrm>
              <a:off x="3555774" y="3933056"/>
              <a:ext cx="648072" cy="72008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928662" y="4329100"/>
            <a:ext cx="7286676" cy="1476164"/>
            <a:chOff x="1547664" y="4329100"/>
            <a:chExt cx="5775145" cy="1476164"/>
          </a:xfrm>
        </p:grpSpPr>
        <p:graphicFrame>
          <p:nvGraphicFramePr>
            <p:cNvPr id="14" name="对象 13"/>
            <p:cNvGraphicFramePr>
              <a:graphicFrameLocks noChangeAspect="1"/>
            </p:cNvGraphicFramePr>
            <p:nvPr>
              <p:extLst>
                <p:ext uri="{D42A27DB-BD31-4B8C-83A1-F6EECF244321}">
                  <p14:modId xmlns:p14="http://schemas.microsoft.com/office/powerpoint/2010/main" xmlns="" val="2541869095"/>
                </p:ext>
              </p:extLst>
            </p:nvPr>
          </p:nvGraphicFramePr>
          <p:xfrm>
            <a:off x="1547664" y="4941168"/>
            <a:ext cx="5775145" cy="864096"/>
          </p:xfrm>
          <a:graphic>
            <a:graphicData uri="http://schemas.openxmlformats.org/presentationml/2006/ole">
              <p:oleObj spid="_x0000_s16583" name="Equation" r:id="rId8" imgW="2946240" imgH="444240" progId="Equation.DSMT4">
                <p:embed/>
              </p:oleObj>
            </a:graphicData>
          </a:graphic>
        </p:graphicFrame>
        <p:sp>
          <p:nvSpPr>
            <p:cNvPr id="18" name="下箭头 17"/>
            <p:cNvSpPr/>
            <p:nvPr/>
          </p:nvSpPr>
          <p:spPr>
            <a:xfrm>
              <a:off x="5536705" y="4329100"/>
              <a:ext cx="288032"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265702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19</a:t>
            </a:fld>
            <a:endParaRPr lang="en-US">
              <a:solidFill>
                <a:prstClr val="black">
                  <a:tint val="75000"/>
                </a:prstClr>
              </a:solidFill>
            </a:endParaRPr>
          </a:p>
        </p:txBody>
      </p:sp>
      <p:sp>
        <p:nvSpPr>
          <p:cNvPr id="5" name="矩形 4"/>
          <p:cNvSpPr/>
          <p:nvPr/>
        </p:nvSpPr>
        <p:spPr>
          <a:xfrm>
            <a:off x="395536" y="980727"/>
            <a:ext cx="8208912" cy="954107"/>
          </a:xfrm>
          <a:prstGeom prst="rect">
            <a:avLst/>
          </a:prstGeom>
        </p:spPr>
        <p:txBody>
          <a:bodyPr wrap="square">
            <a:spAutoFit/>
          </a:bodyPr>
          <a:lstStyle/>
          <a:p>
            <a:r>
              <a:rPr lang="zh-CN" altLang="en-US" sz="2400" b="1" dirty="0" smtClean="0"/>
              <a:t>      </a:t>
            </a:r>
            <a:r>
              <a:rPr lang="zh-CN" altLang="en-US" sz="2800" b="1" dirty="0" smtClean="0">
                <a:solidFill>
                  <a:srgbClr val="FF0000"/>
                </a:solidFill>
              </a:rPr>
              <a:t>串联</a:t>
            </a:r>
            <a:r>
              <a:rPr lang="zh-CN" altLang="en-US" sz="2800" b="1" dirty="0">
                <a:solidFill>
                  <a:srgbClr val="FF0000"/>
                </a:solidFill>
              </a:rPr>
              <a:t>电容的分压原理</a:t>
            </a:r>
            <a:r>
              <a:rPr lang="zh-CN" altLang="en-US" sz="2800" b="1" dirty="0"/>
              <a:t>：每个电容上分得的电压</a:t>
            </a:r>
            <a:r>
              <a:rPr lang="zh-CN" altLang="en-US" sz="2800" b="1" dirty="0" smtClean="0"/>
              <a:t>与电容</a:t>
            </a:r>
            <a:r>
              <a:rPr lang="zh-CN" altLang="en-US" sz="2800" b="1" dirty="0"/>
              <a:t>量成反比。</a:t>
            </a:r>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611560" y="2132856"/>
            <a:ext cx="6080801" cy="1062118"/>
            <a:chOff x="611560" y="2132856"/>
            <a:chExt cx="6080801" cy="1062118"/>
          </a:xfrm>
        </p:grpSpPr>
        <p:sp>
          <p:nvSpPr>
            <p:cNvPr id="8" name="矩形 7"/>
            <p:cNvSpPr/>
            <p:nvPr/>
          </p:nvSpPr>
          <p:spPr>
            <a:xfrm>
              <a:off x="611560" y="2258466"/>
              <a:ext cx="3888432" cy="523220"/>
            </a:xfrm>
            <a:prstGeom prst="rect">
              <a:avLst/>
            </a:prstGeom>
          </p:spPr>
          <p:txBody>
            <a:bodyPr wrap="square">
              <a:spAutoFit/>
            </a:bodyPr>
            <a:lstStyle/>
            <a:p>
              <a:r>
                <a:rPr lang="zh-CN" altLang="zh-CN" sz="2800" dirty="0"/>
                <a:t>两个电容元件串联，则</a:t>
              </a:r>
              <a:endParaRPr lang="zh-CN" altLang="en-US" sz="2800" dirty="0"/>
            </a:p>
          </p:txBody>
        </p:sp>
        <p:graphicFrame>
          <p:nvGraphicFramePr>
            <p:cNvPr id="10" name="对象 9"/>
            <p:cNvGraphicFramePr>
              <a:graphicFrameLocks noChangeAspect="1"/>
            </p:cNvGraphicFramePr>
            <p:nvPr>
              <p:extLst>
                <p:ext uri="{D42A27DB-BD31-4B8C-83A1-F6EECF244321}">
                  <p14:modId xmlns:p14="http://schemas.microsoft.com/office/powerpoint/2010/main" xmlns="" val="213992779"/>
                </p:ext>
              </p:extLst>
            </p:nvPr>
          </p:nvGraphicFramePr>
          <p:xfrm>
            <a:off x="4572000" y="2132856"/>
            <a:ext cx="2120361" cy="1062118"/>
          </p:xfrm>
          <a:graphic>
            <a:graphicData uri="http://schemas.openxmlformats.org/presentationml/2006/ole">
              <p:oleObj spid="_x0000_s17504" name="Equation" r:id="rId3" imgW="863280" imgH="431640" progId="Equation.DSMT4">
                <p:embed/>
              </p:oleObj>
            </a:graphicData>
          </a:graphic>
        </p:graphicFrame>
      </p:grpSp>
      <p:sp>
        <p:nvSpPr>
          <p:cNvPr id="11" name="矩形 10"/>
          <p:cNvSpPr/>
          <p:nvPr/>
        </p:nvSpPr>
        <p:spPr>
          <a:xfrm>
            <a:off x="611560" y="3278937"/>
            <a:ext cx="6288901" cy="523220"/>
          </a:xfrm>
          <a:prstGeom prst="rect">
            <a:avLst/>
          </a:prstGeom>
        </p:spPr>
        <p:txBody>
          <a:bodyPr wrap="none">
            <a:spAutoFit/>
          </a:bodyPr>
          <a:lstStyle/>
          <a:p>
            <a:r>
              <a:rPr lang="zh-CN" altLang="zh-CN" sz="2800" dirty="0" smtClean="0"/>
              <a:t>每个电容上分得的电压与电容量成反比</a:t>
            </a:r>
            <a:endParaRPr lang="zh-CN" altLang="en-US" sz="2800" dirty="0"/>
          </a:p>
        </p:txBody>
      </p:sp>
      <p:sp>
        <p:nvSpPr>
          <p:cNvPr id="1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组合 5"/>
          <p:cNvGrpSpPr/>
          <p:nvPr/>
        </p:nvGrpSpPr>
        <p:grpSpPr>
          <a:xfrm>
            <a:off x="1259632" y="4221088"/>
            <a:ext cx="5339606" cy="1008137"/>
            <a:chOff x="1259632" y="4221088"/>
            <a:chExt cx="5339606" cy="1008137"/>
          </a:xfrm>
        </p:grpSpPr>
        <p:graphicFrame>
          <p:nvGraphicFramePr>
            <p:cNvPr id="13" name="对象 12"/>
            <p:cNvGraphicFramePr>
              <a:graphicFrameLocks noChangeAspect="1"/>
            </p:cNvGraphicFramePr>
            <p:nvPr>
              <p:extLst>
                <p:ext uri="{D42A27DB-BD31-4B8C-83A1-F6EECF244321}">
                  <p14:modId xmlns:p14="http://schemas.microsoft.com/office/powerpoint/2010/main" xmlns="" val="1545922416"/>
                </p:ext>
              </p:extLst>
            </p:nvPr>
          </p:nvGraphicFramePr>
          <p:xfrm>
            <a:off x="1259632" y="4221088"/>
            <a:ext cx="2049863" cy="936104"/>
          </p:xfrm>
          <a:graphic>
            <a:graphicData uri="http://schemas.openxmlformats.org/presentationml/2006/ole">
              <p:oleObj spid="_x0000_s17505" name="Equation" r:id="rId4" imgW="952200" imgH="431640" progId="Equation.DSMT4">
                <p:embed/>
              </p:oleObj>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xmlns="" val="3044332792"/>
                </p:ext>
              </p:extLst>
            </p:nvPr>
          </p:nvGraphicFramePr>
          <p:xfrm>
            <a:off x="4521200" y="4292600"/>
            <a:ext cx="2078038" cy="936625"/>
          </p:xfrm>
          <a:graphic>
            <a:graphicData uri="http://schemas.openxmlformats.org/presentationml/2006/ole">
              <p:oleObj spid="_x0000_s17506" name="Equation" r:id="rId5" imgW="965160" imgH="431640" progId="Equation.DSMT4">
                <p:embed/>
              </p:oleObj>
            </a:graphicData>
          </a:graphic>
        </p:graphicFrame>
      </p:grpSp>
    </p:spTree>
    <p:extLst>
      <p:ext uri="{BB962C8B-B14F-4D97-AF65-F5344CB8AC3E}">
        <p14:creationId xmlns:p14="http://schemas.microsoft.com/office/powerpoint/2010/main" xmlns="" val="10172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hlinkClick r:id="" action="ppaction://noaction"/>
          </p:cNvPr>
          <p:cNvSpPr>
            <a:spLocks noChangeArrowheads="1"/>
          </p:cNvSpPr>
          <p:nvPr/>
        </p:nvSpPr>
        <p:spPr bwMode="auto">
          <a:xfrm>
            <a:off x="1295400" y="2924944"/>
            <a:ext cx="4724400" cy="523875"/>
          </a:xfrm>
          <a:prstGeom prst="rect">
            <a:avLst/>
          </a:prstGeom>
          <a:noFill/>
          <a:ln w="9525">
            <a:noFill/>
            <a:miter lim="800000"/>
            <a:headEnd/>
            <a:tailEnd/>
          </a:ln>
          <a:effectLst/>
        </p:spPr>
        <p:txBody>
          <a:bodyPr>
            <a:spAutoFit/>
          </a:bodyPr>
          <a:lstStyle/>
          <a:p>
            <a:pPr fontAlgn="base">
              <a:spcBef>
                <a:spcPct val="50000"/>
              </a:spcBef>
              <a:spcAft>
                <a:spcPct val="0"/>
              </a:spcAft>
              <a:defRPr/>
            </a:pPr>
            <a:r>
              <a:rPr kumimoji="1" lang="en-US" altLang="zh-CN" sz="2800" b="1" dirty="0">
                <a:solidFill>
                  <a:prstClr val="black"/>
                </a:solidFill>
                <a:effectLst>
                  <a:outerShdw blurRad="38100" dist="38100" dir="2700000" algn="tl">
                    <a:srgbClr val="C0C0C0"/>
                  </a:outerShdw>
                </a:effectLst>
                <a:latin typeface="Times New Roman" pitchFamily="18" charset="0"/>
              </a:rPr>
              <a:t>3.2  </a:t>
            </a:r>
            <a:r>
              <a:rPr kumimoji="1" lang="zh-CN" altLang="en-US" sz="2800" b="1" dirty="0" smtClean="0">
                <a:solidFill>
                  <a:prstClr val="black"/>
                </a:solidFill>
                <a:effectLst>
                  <a:outerShdw blurRad="38100" dist="38100" dir="2700000" algn="tl">
                    <a:srgbClr val="C0C0C0"/>
                  </a:outerShdw>
                </a:effectLst>
                <a:latin typeface="Times New Roman" pitchFamily="18" charset="0"/>
              </a:rPr>
              <a:t>电感元件</a:t>
            </a:r>
            <a:endParaRPr kumimoji="1" lang="zh-CN" altLang="en-US" sz="2800" b="1" dirty="0">
              <a:solidFill>
                <a:prstClr val="black"/>
              </a:solidFill>
              <a:effectLst>
                <a:outerShdw blurRad="38100" dist="38100" dir="2700000" algn="tl">
                  <a:srgbClr val="C0C0C0"/>
                </a:outerShdw>
              </a:effectLst>
              <a:latin typeface="Times New Roman" pitchFamily="18" charset="0"/>
            </a:endParaRPr>
          </a:p>
        </p:txBody>
      </p:sp>
      <p:sp>
        <p:nvSpPr>
          <p:cNvPr id="77831" name="Rectangle 7">
            <a:hlinkClick r:id="" action="ppaction://noaction"/>
          </p:cNvPr>
          <p:cNvSpPr>
            <a:spLocks noChangeArrowheads="1"/>
          </p:cNvSpPr>
          <p:nvPr/>
        </p:nvSpPr>
        <p:spPr bwMode="auto">
          <a:xfrm>
            <a:off x="1295400" y="2041029"/>
            <a:ext cx="6400800" cy="523875"/>
          </a:xfrm>
          <a:prstGeom prst="rect">
            <a:avLst/>
          </a:prstGeom>
          <a:noFill/>
          <a:ln w="9525">
            <a:noFill/>
            <a:miter lim="800000"/>
            <a:headEnd/>
            <a:tailEnd/>
          </a:ln>
          <a:effectLst/>
        </p:spPr>
        <p:txBody>
          <a:bodyPr>
            <a:spAutoFit/>
          </a:bodyPr>
          <a:lstStyle/>
          <a:p>
            <a:pPr fontAlgn="base">
              <a:spcBef>
                <a:spcPct val="50000"/>
              </a:spcBef>
              <a:spcAft>
                <a:spcPct val="0"/>
              </a:spcAft>
              <a:defRPr/>
            </a:pPr>
            <a:r>
              <a:rPr kumimoji="1" lang="en-US" altLang="zh-CN" sz="2800" b="1" dirty="0">
                <a:solidFill>
                  <a:prstClr val="black"/>
                </a:solidFill>
                <a:effectLst>
                  <a:outerShdw blurRad="38100" dist="38100" dir="2700000" algn="tl">
                    <a:srgbClr val="C0C0C0"/>
                  </a:outerShdw>
                </a:effectLst>
                <a:latin typeface="Times New Roman" pitchFamily="18" charset="0"/>
              </a:rPr>
              <a:t>3.1  </a:t>
            </a:r>
            <a:r>
              <a:rPr kumimoji="1" lang="zh-CN" altLang="en-US" sz="2800" b="1" dirty="0" smtClean="0">
                <a:solidFill>
                  <a:prstClr val="black"/>
                </a:solidFill>
                <a:effectLst>
                  <a:outerShdw blurRad="38100" dist="38100" dir="2700000" algn="tl">
                    <a:srgbClr val="C0C0C0"/>
                  </a:outerShdw>
                </a:effectLst>
                <a:latin typeface="Times New Roman" pitchFamily="18" charset="0"/>
              </a:rPr>
              <a:t>电容</a:t>
            </a:r>
            <a:r>
              <a:rPr kumimoji="1" lang="zh-CN" altLang="en-US" sz="2800" b="1" dirty="0">
                <a:solidFill>
                  <a:prstClr val="black"/>
                </a:solidFill>
                <a:effectLst>
                  <a:outerShdw blurRad="38100" dist="38100" dir="2700000" algn="tl">
                    <a:srgbClr val="C0C0C0"/>
                  </a:outerShdw>
                </a:effectLst>
                <a:latin typeface="Times New Roman" pitchFamily="18" charset="0"/>
              </a:rPr>
              <a:t>元件</a:t>
            </a:r>
          </a:p>
        </p:txBody>
      </p:sp>
      <p:sp>
        <p:nvSpPr>
          <p:cNvPr id="18441" name="Text Box 9"/>
          <p:cNvSpPr txBox="1">
            <a:spLocks noChangeArrowheads="1"/>
          </p:cNvSpPr>
          <p:nvPr/>
        </p:nvSpPr>
        <p:spPr bwMode="auto">
          <a:xfrm>
            <a:off x="1821656" y="4221088"/>
            <a:ext cx="3671887" cy="523875"/>
          </a:xfrm>
          <a:prstGeom prst="rect">
            <a:avLst/>
          </a:prstGeom>
          <a:solidFill>
            <a:srgbClr val="FFCC99"/>
          </a:solidFill>
          <a:ln>
            <a:noFill/>
          </a:ln>
          <a:extLs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fontAlgn="base" hangingPunct="1">
              <a:spcBef>
                <a:spcPct val="50000"/>
              </a:spcBef>
              <a:spcAft>
                <a:spcPct val="0"/>
              </a:spcAft>
              <a:buFontTx/>
              <a:buNone/>
            </a:pPr>
            <a:r>
              <a:rPr kumimoji="1" lang="zh-CN" altLang="en-US" sz="2800" b="1" dirty="0" smtClean="0">
                <a:solidFill>
                  <a:prstClr val="black"/>
                </a:solidFill>
                <a:latin typeface="Times New Roman" pitchFamily="18" charset="0"/>
              </a:rPr>
              <a:t>习题</a:t>
            </a:r>
            <a:r>
              <a:rPr kumimoji="1" lang="en-US" altLang="zh-CN" sz="2800" b="1" dirty="0" smtClean="0">
                <a:solidFill>
                  <a:prstClr val="black"/>
                </a:solidFill>
                <a:latin typeface="Times New Roman" pitchFamily="18" charset="0"/>
              </a:rPr>
              <a:t>:</a:t>
            </a:r>
          </a:p>
        </p:txBody>
      </p:sp>
      <p:sp>
        <p:nvSpPr>
          <p:cNvPr id="2" name="日期占位符 1"/>
          <p:cNvSpPr>
            <a:spLocks noGrp="1"/>
          </p:cNvSpPr>
          <p:nvPr>
            <p:ph type="dt" sz="quarter" idx="10"/>
          </p:nvPr>
        </p:nvSpPr>
        <p:spPr/>
        <p:txBody>
          <a:bodyPr/>
          <a:lstStyle/>
          <a:p>
            <a:pPr>
              <a:defRPr/>
            </a:pPr>
            <a:fld id="{DA7DFF53-B6AD-4245-A806-B405FF830A50}" type="datetime1">
              <a:rPr lang="zh-CN" altLang="en-US">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D5377DC5-F4C0-4B66-819E-FF569F414E6E}" type="slidenum">
              <a:rPr lang="en-US">
                <a:solidFill>
                  <a:prstClr val="black">
                    <a:tint val="75000"/>
                  </a:prstClr>
                </a:solidFill>
              </a:rPr>
              <a:pPr>
                <a:defRPr/>
              </a:pPr>
              <a:t>2</a:t>
            </a:fld>
            <a:endParaRPr lang="en-US" dirty="0">
              <a:solidFill>
                <a:prstClr val="black">
                  <a:tint val="75000"/>
                </a:prstClr>
              </a:solidFill>
            </a:endParaRPr>
          </a:p>
        </p:txBody>
      </p:sp>
      <p:sp>
        <p:nvSpPr>
          <p:cNvPr id="12" name="Rectangle 16"/>
          <p:cNvSpPr>
            <a:spLocks noChangeArrowheads="1"/>
          </p:cNvSpPr>
          <p:nvPr/>
        </p:nvSpPr>
        <p:spPr bwMode="gray">
          <a:xfrm>
            <a:off x="0" y="836712"/>
            <a:ext cx="9144000" cy="576064"/>
          </a:xfrm>
          <a:prstGeom prst="rect">
            <a:avLst/>
          </a:prstGeom>
          <a:gradFill rotWithShape="1">
            <a:gsLst>
              <a:gs pos="0">
                <a:schemeClr val="tx2">
                  <a:lumMod val="60000"/>
                  <a:lumOff val="40000"/>
                </a:schemeClr>
              </a:gs>
              <a:gs pos="100000">
                <a:srgbClr val="FFC000"/>
              </a:gs>
            </a:gsLst>
            <a:lin ang="0" scaled="1"/>
          </a:gradFill>
          <a:ln w="9525">
            <a:noFill/>
            <a:miter lim="800000"/>
            <a:headEnd/>
            <a:tailEnd/>
          </a:ln>
          <a:effectLst/>
        </p:spPr>
        <p:txBody>
          <a:bodyPr wrap="none" anchor="ctr"/>
          <a:lstStyle/>
          <a:p>
            <a:pPr algn="ctr" fontAlgn="base">
              <a:spcBef>
                <a:spcPct val="0"/>
              </a:spcBef>
              <a:spcAft>
                <a:spcPct val="0"/>
              </a:spcAft>
              <a:defRPr/>
            </a:pPr>
            <a:r>
              <a:rPr kumimoji="1" lang="zh-CN" altLang="en-US" sz="4000" b="1"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第</a:t>
            </a:r>
            <a:r>
              <a:rPr kumimoji="1" lang="en-US" altLang="zh-CN" sz="4000" b="1" dirty="0">
                <a:solidFill>
                  <a:srgbClr val="FF0000"/>
                </a:solidFill>
                <a:effectLst>
                  <a:outerShdw blurRad="38100" dist="38100" dir="2700000" algn="tl">
                    <a:srgbClr val="C0C0C0"/>
                  </a:outerShdw>
                </a:effectLst>
                <a:latin typeface="Times New Roman" pitchFamily="18" charset="0"/>
                <a:ea typeface="华文新魏" panose="02010800040101010101" pitchFamily="2" charset="-122"/>
                <a:cs typeface="Times New Roman" panose="02020603050405020304" pitchFamily="18" charset="0"/>
              </a:rPr>
              <a:t>3</a:t>
            </a:r>
            <a:r>
              <a:rPr kumimoji="1" lang="zh-CN" altLang="en-US" sz="4000" b="1"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章 </a:t>
            </a:r>
            <a:r>
              <a:rPr kumimoji="1" lang="zh-CN" altLang="en-US" sz="4000" b="1" dirty="0" smtClean="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储能元件</a:t>
            </a:r>
            <a:endParaRPr kumimoji="1" lang="zh-CN" altLang="en-US" sz="4000" b="1"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xmlns="" val="30183024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20</a:t>
            </a:fld>
            <a:endParaRPr lang="en-US">
              <a:solidFill>
                <a:prstClr val="black">
                  <a:tint val="75000"/>
                </a:prst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6" name="组合 15"/>
          <p:cNvGrpSpPr/>
          <p:nvPr/>
        </p:nvGrpSpPr>
        <p:grpSpPr>
          <a:xfrm>
            <a:off x="323528" y="500042"/>
            <a:ext cx="8496944" cy="4143404"/>
            <a:chOff x="323528" y="980728"/>
            <a:chExt cx="8496944" cy="3384376"/>
          </a:xfrm>
        </p:grpSpPr>
        <p:graphicFrame>
          <p:nvGraphicFramePr>
            <p:cNvPr id="6" name="对象 5"/>
            <p:cNvGraphicFramePr>
              <a:graphicFrameLocks noChangeAspect="1"/>
            </p:cNvGraphicFramePr>
            <p:nvPr>
              <p:extLst>
                <p:ext uri="{D42A27DB-BD31-4B8C-83A1-F6EECF244321}">
                  <p14:modId xmlns:p14="http://schemas.microsoft.com/office/powerpoint/2010/main" xmlns="" val="3515721991"/>
                </p:ext>
              </p:extLst>
            </p:nvPr>
          </p:nvGraphicFramePr>
          <p:xfrm>
            <a:off x="3779912" y="1052736"/>
            <a:ext cx="432048" cy="432048"/>
          </p:xfrm>
          <a:graphic>
            <a:graphicData uri="http://schemas.openxmlformats.org/presentationml/2006/ole">
              <p:oleObj spid="_x0000_s18525" name="Equation" r:id="rId3" imgW="203040" imgH="203040" progId="Equation.DSMT4">
                <p:embed/>
              </p:oleObj>
            </a:graphicData>
          </a:graphic>
        </p:graphicFrame>
        <p:sp>
          <p:nvSpPr>
            <p:cNvPr id="9" name="矩形 8"/>
            <p:cNvSpPr/>
            <p:nvPr/>
          </p:nvSpPr>
          <p:spPr>
            <a:xfrm>
              <a:off x="395536" y="980728"/>
              <a:ext cx="8424936" cy="1384995"/>
            </a:xfrm>
            <a:prstGeom prst="rect">
              <a:avLst/>
            </a:prstGeom>
          </p:spPr>
          <p:txBody>
            <a:bodyPr wrap="square">
              <a:spAutoFit/>
            </a:bodyPr>
            <a:lstStyle/>
            <a:p>
              <a:r>
                <a:rPr lang="zh-CN" altLang="zh-CN" sz="2800" dirty="0"/>
                <a:t>【</a:t>
              </a:r>
              <a:r>
                <a:rPr lang="zh-CN" altLang="zh-CN" sz="2800" b="1" dirty="0"/>
                <a:t>例</a:t>
              </a:r>
              <a:r>
                <a:rPr lang="en-US" altLang="zh-CN" sz="2800" b="1" dirty="0"/>
                <a:t>3.1.3</a:t>
              </a:r>
              <a:r>
                <a:rPr lang="zh-CN" altLang="zh-CN" sz="2800" dirty="0"/>
                <a:t>】电容为</a:t>
              </a:r>
              <a:r>
                <a:rPr lang="en-US" altLang="zh-CN" sz="2800" dirty="0" smtClean="0"/>
                <a:t>0.5     </a:t>
              </a:r>
              <a:r>
                <a:rPr lang="zh-CN" altLang="zh-CN" sz="2800" dirty="0" smtClean="0"/>
                <a:t>耐</a:t>
              </a:r>
              <a:r>
                <a:rPr lang="zh-CN" altLang="zh-CN" sz="2800" dirty="0"/>
                <a:t>压为</a:t>
              </a:r>
              <a:r>
                <a:rPr lang="en-US" altLang="zh-CN" sz="2800" dirty="0"/>
                <a:t>300V</a:t>
              </a:r>
              <a:r>
                <a:rPr lang="zh-CN" altLang="zh-CN" sz="2800" dirty="0"/>
                <a:t>的三个</a:t>
              </a:r>
              <a:r>
                <a:rPr lang="zh-CN" altLang="zh-CN" sz="2800" dirty="0" smtClean="0"/>
                <a:t>电容器</a:t>
              </a:r>
              <a:endParaRPr lang="en-US" altLang="zh-CN" sz="2800" dirty="0" smtClean="0"/>
            </a:p>
            <a:p>
              <a:r>
                <a:rPr lang="en-US" altLang="zh-CN" sz="2800" dirty="0" smtClean="0"/>
                <a:t>             </a:t>
              </a:r>
              <a:r>
                <a:rPr lang="zh-CN" altLang="zh-CN" sz="2800" dirty="0" smtClean="0"/>
                <a:t>连接</a:t>
              </a:r>
              <a:r>
                <a:rPr lang="zh-CN" altLang="zh-CN" sz="2800" dirty="0"/>
                <a:t>如图所示</a:t>
              </a:r>
              <a:r>
                <a:rPr lang="zh-CN" altLang="zh-CN" sz="2800" dirty="0" smtClean="0"/>
                <a:t>。试</a:t>
              </a:r>
              <a:r>
                <a:rPr lang="zh-CN" altLang="zh-CN" sz="2800" dirty="0"/>
                <a:t>求等效</a:t>
              </a:r>
              <a:r>
                <a:rPr lang="zh-CN" altLang="zh-CN" sz="2800" dirty="0" smtClean="0"/>
                <a:t>电容，</a:t>
              </a:r>
              <a:r>
                <a:rPr lang="zh-CN" altLang="zh-CN" sz="2800" dirty="0"/>
                <a:t>并求端口电压不能超过多少</a:t>
              </a:r>
              <a:r>
                <a:rPr lang="zh-CN" altLang="zh-CN" sz="2800" dirty="0" smtClean="0"/>
                <a:t>？</a:t>
              </a:r>
              <a:r>
                <a:rPr lang="en-US" altLang="zh-CN" sz="2800" dirty="0" smtClean="0"/>
                <a:t> </a:t>
              </a:r>
              <a:r>
                <a:rPr lang="zh-CN" altLang="zh-CN" sz="2800" dirty="0" smtClean="0"/>
                <a:t> </a:t>
              </a:r>
            </a:p>
          </p:txBody>
        </p:sp>
        <p:graphicFrame>
          <p:nvGraphicFramePr>
            <p:cNvPr id="11" name="对象 10"/>
            <p:cNvGraphicFramePr>
              <a:graphicFrameLocks noChangeAspect="1"/>
            </p:cNvGraphicFramePr>
            <p:nvPr>
              <p:extLst>
                <p:ext uri="{D42A27DB-BD31-4B8C-83A1-F6EECF244321}">
                  <p14:modId xmlns:p14="http://schemas.microsoft.com/office/powerpoint/2010/main" xmlns="" val="2284431101"/>
                </p:ext>
              </p:extLst>
            </p:nvPr>
          </p:nvGraphicFramePr>
          <p:xfrm>
            <a:off x="323528" y="1484784"/>
            <a:ext cx="1266141" cy="360040"/>
          </p:xfrm>
          <a:graphic>
            <a:graphicData uri="http://schemas.openxmlformats.org/presentationml/2006/ole">
              <p:oleObj spid="_x0000_s18526" name="Equation" r:id="rId4" imgW="672808" imgH="190417" progId="Equation.DSMT4">
                <p:embed/>
              </p:oleObj>
            </a:graphicData>
          </a:graphic>
        </p:graphicFrame>
        <p:graphicFrame>
          <p:nvGraphicFramePr>
            <p:cNvPr id="13" name="对象 12"/>
            <p:cNvGraphicFramePr>
              <a:graphicFrameLocks/>
            </p:cNvGraphicFramePr>
            <p:nvPr>
              <p:extLst>
                <p:ext uri="{D42A27DB-BD31-4B8C-83A1-F6EECF244321}">
                  <p14:modId xmlns:p14="http://schemas.microsoft.com/office/powerpoint/2010/main" xmlns="" val="2091382372"/>
                </p:ext>
              </p:extLst>
            </p:nvPr>
          </p:nvGraphicFramePr>
          <p:xfrm>
            <a:off x="2699792" y="2492896"/>
            <a:ext cx="3456384" cy="1872208"/>
          </p:xfrm>
          <a:graphic>
            <a:graphicData uri="http://schemas.openxmlformats.org/presentationml/2006/ole">
              <p:oleObj spid="_x0000_s18527" name="Visio" r:id="rId5" imgW="2001214" imgH="1209689" progId="Visio.Drawing.11">
                <p:embed/>
              </p:oleObj>
            </a:graphicData>
          </a:graphic>
        </p:graphicFrame>
      </p:grpSp>
      <p:grpSp>
        <p:nvGrpSpPr>
          <p:cNvPr id="2" name="组合 1"/>
          <p:cNvGrpSpPr/>
          <p:nvPr/>
        </p:nvGrpSpPr>
        <p:grpSpPr>
          <a:xfrm>
            <a:off x="647665" y="4980571"/>
            <a:ext cx="7812767" cy="954107"/>
            <a:chOff x="647665" y="4980571"/>
            <a:chExt cx="7812767" cy="954107"/>
          </a:xfrm>
        </p:grpSpPr>
        <p:sp>
          <p:nvSpPr>
            <p:cNvPr id="14" name="矩形 13"/>
            <p:cNvSpPr/>
            <p:nvPr/>
          </p:nvSpPr>
          <p:spPr>
            <a:xfrm>
              <a:off x="755576" y="4980571"/>
              <a:ext cx="7704856" cy="954107"/>
            </a:xfrm>
            <a:prstGeom prst="rect">
              <a:avLst/>
            </a:prstGeom>
          </p:spPr>
          <p:txBody>
            <a:bodyPr wrap="square">
              <a:spAutoFit/>
            </a:bodyPr>
            <a:lstStyle/>
            <a:p>
              <a:r>
                <a:rPr lang="en-US" altLang="zh-CN" sz="2800" dirty="0" smtClean="0"/>
                <a:t>           </a:t>
              </a:r>
              <a:r>
                <a:rPr lang="zh-CN" altLang="zh-CN" sz="2800" dirty="0" smtClean="0"/>
                <a:t>既有</a:t>
              </a:r>
              <a:r>
                <a:rPr lang="zh-CN" altLang="zh-CN" sz="2800" dirty="0"/>
                <a:t>串联又有并联的电容器组合电路，这种电路叫做电容器的混联电路</a:t>
              </a:r>
              <a:endParaRPr lang="zh-CN" altLang="en-US" sz="2800" dirty="0"/>
            </a:p>
          </p:txBody>
        </p:sp>
        <p:sp>
          <p:nvSpPr>
            <p:cNvPr id="15" name="矩形 14"/>
            <p:cNvSpPr/>
            <p:nvPr/>
          </p:nvSpPr>
          <p:spPr>
            <a:xfrm>
              <a:off x="647665" y="5013176"/>
              <a:ext cx="1080120" cy="523220"/>
            </a:xfrm>
            <a:prstGeom prst="rect">
              <a:avLst/>
            </a:prstGeom>
          </p:spPr>
          <p:txBody>
            <a:bodyPr wrap="square">
              <a:spAutoFit/>
            </a:bodyPr>
            <a:lstStyle/>
            <a:p>
              <a:r>
                <a:rPr lang="zh-CN" altLang="zh-CN" sz="2800" dirty="0" smtClean="0"/>
                <a:t>【</a:t>
              </a:r>
              <a:r>
                <a:rPr lang="zh-CN" altLang="zh-CN" sz="2800" b="1" dirty="0" smtClean="0"/>
                <a:t>解</a:t>
              </a:r>
              <a:r>
                <a:rPr lang="zh-CN" altLang="zh-CN" sz="2800" dirty="0" smtClean="0"/>
                <a:t>】</a:t>
              </a:r>
              <a:endParaRPr lang="zh-CN" altLang="zh-CN" sz="2800" dirty="0"/>
            </a:p>
          </p:txBody>
        </p:sp>
      </p:grpSp>
    </p:spTree>
    <p:extLst>
      <p:ext uri="{BB962C8B-B14F-4D97-AF65-F5344CB8AC3E}">
        <p14:creationId xmlns:p14="http://schemas.microsoft.com/office/powerpoint/2010/main" xmlns="" val="182289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21</a:t>
            </a:fld>
            <a:endParaRPr lang="en-US">
              <a:solidFill>
                <a:prstClr val="black">
                  <a:tint val="75000"/>
                </a:prst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1201214" y="1052736"/>
            <a:ext cx="6418497" cy="559272"/>
            <a:chOff x="1201214" y="1052736"/>
            <a:chExt cx="6418497" cy="559272"/>
          </a:xfrm>
        </p:grpSpPr>
        <p:graphicFrame>
          <p:nvGraphicFramePr>
            <p:cNvPr id="6" name="对象 5"/>
            <p:cNvGraphicFramePr>
              <a:graphicFrameLocks noChangeAspect="1"/>
            </p:cNvGraphicFramePr>
            <p:nvPr>
              <p:extLst>
                <p:ext uri="{D42A27DB-BD31-4B8C-83A1-F6EECF244321}">
                  <p14:modId xmlns:p14="http://schemas.microsoft.com/office/powerpoint/2010/main" xmlns="" val="2813511413"/>
                </p:ext>
              </p:extLst>
            </p:nvPr>
          </p:nvGraphicFramePr>
          <p:xfrm>
            <a:off x="2939190" y="1112382"/>
            <a:ext cx="4680521" cy="499626"/>
          </p:xfrm>
          <a:graphic>
            <a:graphicData uri="http://schemas.openxmlformats.org/presentationml/2006/ole">
              <p:oleObj spid="_x0000_s19610" name="Equation" r:id="rId3" imgW="2133360" imgH="228600" progId="Equation.DSMT4">
                <p:embed/>
              </p:oleObj>
            </a:graphicData>
          </a:graphic>
        </p:graphicFrame>
        <p:sp>
          <p:nvSpPr>
            <p:cNvPr id="10" name="TextBox 9"/>
            <p:cNvSpPr txBox="1"/>
            <p:nvPr/>
          </p:nvSpPr>
          <p:spPr>
            <a:xfrm>
              <a:off x="1201214" y="1052736"/>
              <a:ext cx="1737976" cy="523220"/>
            </a:xfrm>
            <a:prstGeom prst="rect">
              <a:avLst/>
            </a:prstGeom>
            <a:noFill/>
          </p:spPr>
          <p:txBody>
            <a:bodyPr wrap="none" rtlCol="0">
              <a:spAutoFit/>
            </a:bodyPr>
            <a:lstStyle/>
            <a:p>
              <a:r>
                <a:rPr lang="en-US" altLang="zh-CN" sz="2800" dirty="0" smtClean="0"/>
                <a:t>C</a:t>
              </a:r>
              <a:r>
                <a:rPr lang="en-US" altLang="zh-CN" sz="1600" dirty="0" smtClean="0"/>
                <a:t>2</a:t>
              </a:r>
              <a:r>
                <a:rPr lang="en-US" altLang="zh-CN" sz="2800" dirty="0" smtClean="0"/>
                <a:t> C</a:t>
              </a:r>
              <a:r>
                <a:rPr lang="en-US" altLang="zh-CN" sz="1600" dirty="0" smtClean="0"/>
                <a:t>3</a:t>
              </a:r>
              <a:r>
                <a:rPr lang="en-US" altLang="zh-CN" sz="2800" dirty="0" smtClean="0"/>
                <a:t>  </a:t>
              </a:r>
              <a:r>
                <a:rPr lang="zh-CN" altLang="en-US" sz="2800" dirty="0" smtClean="0"/>
                <a:t>并联</a:t>
              </a:r>
              <a:endParaRPr lang="zh-CN" altLang="en-US" sz="2800" dirty="0"/>
            </a:p>
          </p:txBody>
        </p:sp>
      </p:grpSp>
      <p:grpSp>
        <p:nvGrpSpPr>
          <p:cNvPr id="9" name="组合 8"/>
          <p:cNvGrpSpPr/>
          <p:nvPr/>
        </p:nvGrpSpPr>
        <p:grpSpPr>
          <a:xfrm>
            <a:off x="1187624" y="1818402"/>
            <a:ext cx="5701772" cy="864096"/>
            <a:chOff x="1187624" y="1818402"/>
            <a:chExt cx="5701772" cy="864096"/>
          </a:xfrm>
        </p:grpSpPr>
        <p:graphicFrame>
          <p:nvGraphicFramePr>
            <p:cNvPr id="8" name="对象 7"/>
            <p:cNvGraphicFramePr>
              <a:graphicFrameLocks noChangeAspect="1"/>
            </p:cNvGraphicFramePr>
            <p:nvPr>
              <p:extLst>
                <p:ext uri="{D42A27DB-BD31-4B8C-83A1-F6EECF244321}">
                  <p14:modId xmlns:p14="http://schemas.microsoft.com/office/powerpoint/2010/main" xmlns="" val="1278845603"/>
                </p:ext>
              </p:extLst>
            </p:nvPr>
          </p:nvGraphicFramePr>
          <p:xfrm>
            <a:off x="3347864" y="1818402"/>
            <a:ext cx="3541532" cy="864096"/>
          </p:xfrm>
          <a:graphic>
            <a:graphicData uri="http://schemas.openxmlformats.org/presentationml/2006/ole">
              <p:oleObj spid="_x0000_s19611" name="Equation" r:id="rId4" imgW="1777680" imgH="431640" progId="Equation.DSMT4">
                <p:embed/>
              </p:oleObj>
            </a:graphicData>
          </a:graphic>
        </p:graphicFrame>
        <p:sp>
          <p:nvSpPr>
            <p:cNvPr id="11" name="TextBox 10"/>
            <p:cNvSpPr txBox="1"/>
            <p:nvPr/>
          </p:nvSpPr>
          <p:spPr>
            <a:xfrm>
              <a:off x="1187624" y="1988840"/>
              <a:ext cx="1842171" cy="523220"/>
            </a:xfrm>
            <a:prstGeom prst="rect">
              <a:avLst/>
            </a:prstGeom>
            <a:noFill/>
          </p:spPr>
          <p:txBody>
            <a:bodyPr wrap="none" rtlCol="0">
              <a:spAutoFit/>
            </a:bodyPr>
            <a:lstStyle/>
            <a:p>
              <a:r>
                <a:rPr lang="en-US" altLang="zh-CN" sz="2800" dirty="0" smtClean="0"/>
                <a:t>C</a:t>
              </a:r>
              <a:r>
                <a:rPr lang="en-US" altLang="zh-CN" sz="1600" dirty="0" smtClean="0"/>
                <a:t>1</a:t>
              </a:r>
              <a:r>
                <a:rPr lang="en-US" altLang="zh-CN" sz="2800" dirty="0" smtClean="0"/>
                <a:t> C</a:t>
              </a:r>
              <a:r>
                <a:rPr lang="en-US" altLang="zh-CN" sz="1600" dirty="0" smtClean="0"/>
                <a:t>23</a:t>
              </a:r>
              <a:r>
                <a:rPr lang="en-US" altLang="zh-CN" sz="2800" dirty="0" smtClean="0"/>
                <a:t>  </a:t>
              </a:r>
              <a:r>
                <a:rPr lang="zh-CN" altLang="en-US" sz="2800" dirty="0" smtClean="0"/>
                <a:t>串联</a:t>
              </a:r>
              <a:endParaRPr lang="zh-CN" altLang="en-US" sz="2800" dirty="0"/>
            </a:p>
          </p:txBody>
        </p:sp>
      </p:grpSp>
      <p:graphicFrame>
        <p:nvGraphicFramePr>
          <p:cNvPr id="12" name="对象 11"/>
          <p:cNvGraphicFramePr>
            <a:graphicFrameLocks noChangeAspect="1"/>
          </p:cNvGraphicFramePr>
          <p:nvPr>
            <p:extLst>
              <p:ext uri="{D42A27DB-BD31-4B8C-83A1-F6EECF244321}">
                <p14:modId xmlns:p14="http://schemas.microsoft.com/office/powerpoint/2010/main" xmlns="" val="4283271270"/>
              </p:ext>
            </p:extLst>
          </p:nvPr>
        </p:nvGraphicFramePr>
        <p:xfrm>
          <a:off x="1187624" y="2924944"/>
          <a:ext cx="5491163" cy="484188"/>
        </p:xfrm>
        <a:graphic>
          <a:graphicData uri="http://schemas.openxmlformats.org/presentationml/2006/ole">
            <p:oleObj spid="_x0000_s19612" name="Equation" r:id="rId5" imgW="2755800" imgH="241200" progId="Equation.DSMT4">
              <p:embed/>
            </p:oleObj>
          </a:graphicData>
        </a:graphic>
      </p:graphicFrame>
      <p:sp>
        <p:nvSpPr>
          <p:cNvPr id="13"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xmlns="" val="2177079575"/>
              </p:ext>
            </p:extLst>
          </p:nvPr>
        </p:nvGraphicFramePr>
        <p:xfrm>
          <a:off x="1201214" y="3645024"/>
          <a:ext cx="5634038" cy="865187"/>
        </p:xfrm>
        <a:graphic>
          <a:graphicData uri="http://schemas.openxmlformats.org/presentationml/2006/ole">
            <p:oleObj spid="_x0000_s19613" name="Equation" r:id="rId6" imgW="2831760" imgH="431640" progId="Equation.DSMT4">
              <p:embed/>
            </p:oleObj>
          </a:graphicData>
        </a:graphic>
      </p:graphicFrame>
      <p:sp>
        <p:nvSpPr>
          <p:cNvPr id="15"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xmlns="" val="2415964283"/>
              </p:ext>
            </p:extLst>
          </p:nvPr>
        </p:nvGraphicFramePr>
        <p:xfrm>
          <a:off x="1547664" y="4653136"/>
          <a:ext cx="4537075" cy="1019175"/>
        </p:xfrm>
        <a:graphic>
          <a:graphicData uri="http://schemas.openxmlformats.org/presentationml/2006/ole">
            <p:oleObj spid="_x0000_s19614" name="Equation" r:id="rId7" imgW="2031840" imgH="457200" progId="Equation.DSMT4">
              <p:embed/>
            </p:oleObj>
          </a:graphicData>
        </a:graphic>
      </p:graphicFrame>
    </p:spTree>
    <p:extLst>
      <p:ext uri="{BB962C8B-B14F-4D97-AF65-F5344CB8AC3E}">
        <p14:creationId xmlns:p14="http://schemas.microsoft.com/office/powerpoint/2010/main" xmlns="" val="598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22</a:t>
            </a:fld>
            <a:endParaRPr lang="en-US">
              <a:solidFill>
                <a:prstClr val="black">
                  <a:tint val="75000"/>
                </a:prstClr>
              </a:solidFill>
            </a:endParaRPr>
          </a:p>
        </p:txBody>
      </p:sp>
      <p:sp>
        <p:nvSpPr>
          <p:cNvPr id="5" name="Rectangle 16"/>
          <p:cNvSpPr>
            <a:spLocks noChangeArrowheads="1"/>
          </p:cNvSpPr>
          <p:nvPr/>
        </p:nvSpPr>
        <p:spPr bwMode="gray">
          <a:xfrm>
            <a:off x="0" y="836712"/>
            <a:ext cx="9144000" cy="576064"/>
          </a:xfrm>
          <a:prstGeom prst="rect">
            <a:avLst/>
          </a:prstGeom>
          <a:gradFill rotWithShape="1">
            <a:gsLst>
              <a:gs pos="0">
                <a:schemeClr val="tx2">
                  <a:lumMod val="60000"/>
                  <a:lumOff val="40000"/>
                </a:schemeClr>
              </a:gs>
              <a:gs pos="100000">
                <a:srgbClr val="FFC000"/>
              </a:gs>
            </a:gsLst>
            <a:lin ang="0" scaled="1"/>
          </a:gradFill>
          <a:ln w="9525">
            <a:noFill/>
            <a:miter lim="800000"/>
            <a:headEnd/>
            <a:tailEnd/>
          </a:ln>
          <a:effectLst/>
        </p:spPr>
        <p:txBody>
          <a:bodyPr wrap="none" anchor="ctr"/>
          <a:lstStyle/>
          <a:p>
            <a:pPr algn="ctr" fontAlgn="base">
              <a:spcBef>
                <a:spcPct val="0"/>
              </a:spcBef>
              <a:spcAft>
                <a:spcPct val="0"/>
              </a:spcAft>
              <a:defRPr/>
            </a:pPr>
            <a:r>
              <a:rPr lang="en-US" altLang="zh-CN" sz="4000" b="1" dirty="0" smtClean="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     3.2 </a:t>
            </a:r>
            <a:r>
              <a:rPr lang="zh-CN" altLang="en-US" sz="4000" b="1" dirty="0" smtClean="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电</a:t>
            </a:r>
            <a:r>
              <a:rPr lang="zh-CN" altLang="en-US" sz="4000" b="1" dirty="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感</a:t>
            </a:r>
            <a:r>
              <a:rPr lang="zh-CN" altLang="en-US" sz="4000" b="1" dirty="0" smtClean="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元件</a:t>
            </a:r>
            <a:endParaRPr kumimoji="1" lang="zh-CN" altLang="en-US" sz="4000" b="1"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
        <p:nvSpPr>
          <p:cNvPr id="6" name="Text Box 2"/>
          <p:cNvSpPr txBox="1">
            <a:spLocks noChangeArrowheads="1"/>
          </p:cNvSpPr>
          <p:nvPr/>
        </p:nvSpPr>
        <p:spPr bwMode="auto">
          <a:xfrm>
            <a:off x="0" y="1540362"/>
            <a:ext cx="8018636" cy="584775"/>
          </a:xfrm>
          <a:prstGeom prst="rect">
            <a:avLst/>
          </a:prstGeom>
          <a:noFill/>
          <a:ln w="9525">
            <a:noFill/>
            <a:miter lim="800000"/>
            <a:headEnd/>
            <a:tailEnd/>
          </a:ln>
          <a:effectLst/>
        </p:spPr>
        <p:txBody>
          <a:bodyPr wrap="square">
            <a:spAutoFit/>
          </a:bodyPr>
          <a:lstStyle/>
          <a:p>
            <a:pPr fontAlgn="base">
              <a:spcBef>
                <a:spcPct val="0"/>
              </a:spcBef>
              <a:spcAft>
                <a:spcPct val="0"/>
              </a:spcAft>
              <a:defRPr/>
            </a:pPr>
            <a:r>
              <a:rPr kumimoji="1" lang="en-US" altLang="zh-CN" sz="3200" b="1" dirty="0" smtClean="0">
                <a:solidFill>
                  <a:srgbClr val="000099"/>
                </a:solidFill>
                <a:effectLst>
                  <a:outerShdw blurRad="38100" dist="38100" dir="2700000" algn="tl">
                    <a:srgbClr val="C0C0C0"/>
                  </a:outerShdw>
                </a:effectLst>
                <a:latin typeface="Times New Roman" pitchFamily="18" charset="0"/>
              </a:rPr>
              <a:t>3.2.1 </a:t>
            </a:r>
            <a:r>
              <a:rPr kumimoji="1" lang="zh-CN" altLang="en-US" sz="3200" b="1" dirty="0" smtClean="0">
                <a:solidFill>
                  <a:srgbClr val="000099"/>
                </a:solidFill>
                <a:effectLst>
                  <a:outerShdw blurRad="38100" dist="38100" dir="2700000" algn="tl">
                    <a:srgbClr val="C0C0C0"/>
                  </a:outerShdw>
                </a:effectLst>
                <a:latin typeface="Times New Roman" pitchFamily="18" charset="0"/>
              </a:rPr>
              <a:t>电感器和电感量</a:t>
            </a:r>
            <a:endParaRPr kumimoji="1" lang="zh-CN" altLang="en-US" sz="3200" b="1" dirty="0">
              <a:solidFill>
                <a:srgbClr val="000099"/>
              </a:solidFill>
              <a:effectLst>
                <a:outerShdw blurRad="38100" dist="38100" dir="2700000" algn="tl">
                  <a:srgbClr val="C0C0C0"/>
                </a:outerShdw>
              </a:effectLst>
              <a:latin typeface="Times New Roman" pitchFamily="18" charset="0"/>
            </a:endParaRPr>
          </a:p>
        </p:txBody>
      </p:sp>
      <p:sp>
        <p:nvSpPr>
          <p:cNvPr id="7" name="Rectangle 3"/>
          <p:cNvSpPr>
            <a:spLocks noChangeArrowheads="1"/>
          </p:cNvSpPr>
          <p:nvPr/>
        </p:nvSpPr>
        <p:spPr bwMode="auto">
          <a:xfrm>
            <a:off x="467544" y="2125137"/>
            <a:ext cx="1535998" cy="523220"/>
          </a:xfrm>
          <a:prstGeom prst="rect">
            <a:avLst/>
          </a:prstGeom>
          <a:noFill/>
          <a:ln w="9525">
            <a:noFill/>
            <a:miter lim="800000"/>
            <a:headEnd/>
            <a:tailEnd/>
          </a:ln>
          <a:effectLst/>
        </p:spPr>
        <p:txBody>
          <a:bodyPr wrap="none">
            <a:spAutoFit/>
          </a:bodyPr>
          <a:lstStyle/>
          <a:p>
            <a:pPr fontAlgn="base">
              <a:spcBef>
                <a:spcPct val="0"/>
              </a:spcBef>
              <a:spcAft>
                <a:spcPct val="0"/>
              </a:spcAft>
              <a:defRPr/>
            </a:pPr>
            <a:r>
              <a:rPr kumimoji="1" lang="en-US" altLang="zh-CN" sz="2800" b="1" dirty="0" smtClean="0">
                <a:solidFill>
                  <a:srgbClr val="CC0000"/>
                </a:solidFill>
                <a:effectLst>
                  <a:outerShdw blurRad="38100" dist="38100" dir="2700000" algn="tl">
                    <a:srgbClr val="C0C0C0"/>
                  </a:outerShdw>
                </a:effectLst>
                <a:latin typeface="Times New Roman" pitchFamily="18" charset="0"/>
              </a:rPr>
              <a:t>1.</a:t>
            </a:r>
            <a:r>
              <a:rPr kumimoji="1" lang="zh-CN" altLang="en-US" sz="2800" b="1" dirty="0" smtClean="0">
                <a:solidFill>
                  <a:srgbClr val="CC0000"/>
                </a:solidFill>
                <a:effectLst>
                  <a:outerShdw blurRad="38100" dist="38100" dir="2700000" algn="tl">
                    <a:srgbClr val="C0C0C0"/>
                  </a:outerShdw>
                </a:effectLst>
                <a:latin typeface="Times New Roman" pitchFamily="18" charset="0"/>
              </a:rPr>
              <a:t>电感器</a:t>
            </a:r>
            <a:endParaRPr kumimoji="1" lang="zh-CN" altLang="en-US" sz="2800" b="1" dirty="0">
              <a:solidFill>
                <a:srgbClr val="CC0000"/>
              </a:solidFill>
              <a:effectLst>
                <a:outerShdw blurRad="38100" dist="38100" dir="2700000" algn="tl">
                  <a:srgbClr val="C0C0C0"/>
                </a:outerShdw>
              </a:effectLst>
              <a:latin typeface="Times New Roman" pitchFamily="18" charset="0"/>
            </a:endParaRP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503548" y="2648357"/>
            <a:ext cx="8136904" cy="2981533"/>
            <a:chOff x="503548" y="2648357"/>
            <a:chExt cx="8136904" cy="2981533"/>
          </a:xfrm>
        </p:grpSpPr>
        <p:sp>
          <p:nvSpPr>
            <p:cNvPr id="8" name="矩形 7"/>
            <p:cNvSpPr/>
            <p:nvPr/>
          </p:nvSpPr>
          <p:spPr>
            <a:xfrm>
              <a:off x="503548" y="2648357"/>
              <a:ext cx="8136904" cy="1384995"/>
            </a:xfrm>
            <a:prstGeom prst="rect">
              <a:avLst/>
            </a:prstGeom>
          </p:spPr>
          <p:txBody>
            <a:bodyPr wrap="square">
              <a:spAutoFit/>
            </a:bodyPr>
            <a:lstStyle/>
            <a:p>
              <a:r>
                <a:rPr lang="en-US" altLang="zh-CN" sz="2800" dirty="0" smtClean="0"/>
                <a:t>     </a:t>
              </a:r>
              <a:r>
                <a:rPr lang="zh-CN" altLang="zh-CN" sz="2800" dirty="0" smtClean="0"/>
                <a:t>导线</a:t>
              </a:r>
              <a:r>
                <a:rPr lang="zh-CN" altLang="zh-CN" sz="2800" dirty="0"/>
                <a:t>中有电流流过时周围就有磁场，通常把导线绕在绝缘骨架或铁芯上组成线圈的形式以增强线圈内部的</a:t>
              </a:r>
              <a:r>
                <a:rPr lang="zh-CN" altLang="zh-CN" sz="2800" dirty="0" smtClean="0"/>
                <a:t>磁场</a:t>
              </a:r>
              <a:r>
                <a:rPr lang="zh-CN" altLang="en-US" sz="2800" dirty="0" smtClean="0"/>
                <a:t>，</a:t>
              </a:r>
              <a:r>
                <a:rPr lang="zh-CN" altLang="zh-CN" sz="2800" dirty="0"/>
                <a:t>这样就做成了</a:t>
              </a:r>
              <a:r>
                <a:rPr lang="zh-CN" altLang="zh-CN" sz="2800" dirty="0" smtClean="0">
                  <a:solidFill>
                    <a:srgbClr val="FF0000"/>
                  </a:solidFill>
                </a:rPr>
                <a:t>电感器</a:t>
              </a:r>
              <a:r>
                <a:rPr lang="zh-CN" altLang="en-US" sz="2800" dirty="0" smtClean="0">
                  <a:solidFill>
                    <a:srgbClr val="FF0000"/>
                  </a:solidFill>
                </a:rPr>
                <a:t>。</a:t>
              </a:r>
              <a:endParaRPr lang="zh-CN" altLang="en-US" sz="2800" dirty="0">
                <a:solidFill>
                  <a:srgbClr val="FF0000"/>
                </a:solidFill>
              </a:endParaRPr>
            </a:p>
          </p:txBody>
        </p:sp>
        <p:graphicFrame>
          <p:nvGraphicFramePr>
            <p:cNvPr id="11" name="对象 10"/>
            <p:cNvGraphicFramePr>
              <a:graphicFrameLocks/>
            </p:cNvGraphicFramePr>
            <p:nvPr>
              <p:extLst>
                <p:ext uri="{D42A27DB-BD31-4B8C-83A1-F6EECF244321}">
                  <p14:modId xmlns:p14="http://schemas.microsoft.com/office/powerpoint/2010/main" xmlns="" val="3931177523"/>
                </p:ext>
              </p:extLst>
            </p:nvPr>
          </p:nvGraphicFramePr>
          <p:xfrm>
            <a:off x="1408076" y="3846202"/>
            <a:ext cx="1963235" cy="1440160"/>
          </p:xfrm>
          <a:graphic>
            <a:graphicData uri="http://schemas.openxmlformats.org/presentationml/2006/ole">
              <p:oleObj spid="_x0000_s20543" name="Visio" r:id="rId3" imgW="728300" imgH="761213" progId="Visio.Drawing.11">
                <p:embed/>
              </p:oleObj>
            </a:graphicData>
          </a:graphic>
        </p:graphicFrame>
        <p:graphicFrame>
          <p:nvGraphicFramePr>
            <p:cNvPr id="13" name="对象 12"/>
            <p:cNvGraphicFramePr>
              <a:graphicFrameLocks/>
            </p:cNvGraphicFramePr>
            <p:nvPr>
              <p:extLst>
                <p:ext uri="{D42A27DB-BD31-4B8C-83A1-F6EECF244321}">
                  <p14:modId xmlns:p14="http://schemas.microsoft.com/office/powerpoint/2010/main" xmlns="" val="4048767568"/>
                </p:ext>
              </p:extLst>
            </p:nvPr>
          </p:nvGraphicFramePr>
          <p:xfrm>
            <a:off x="4608004" y="3933056"/>
            <a:ext cx="2052538" cy="936104"/>
          </p:xfrm>
          <a:graphic>
            <a:graphicData uri="http://schemas.openxmlformats.org/presentationml/2006/ole">
              <p:oleObj spid="_x0000_s20544" name="Visio" r:id="rId4" imgW="1774861" imgH="718293" progId="Visio.Drawing.11">
                <p:embed/>
              </p:oleObj>
            </a:graphicData>
          </a:graphic>
        </p:graphicFrame>
        <p:sp>
          <p:nvSpPr>
            <p:cNvPr id="14" name="矩形 13"/>
            <p:cNvSpPr/>
            <p:nvPr/>
          </p:nvSpPr>
          <p:spPr>
            <a:xfrm>
              <a:off x="2003542" y="5260558"/>
              <a:ext cx="1107996" cy="369332"/>
            </a:xfrm>
            <a:prstGeom prst="rect">
              <a:avLst/>
            </a:prstGeom>
          </p:spPr>
          <p:txBody>
            <a:bodyPr wrap="none">
              <a:spAutoFit/>
            </a:bodyPr>
            <a:lstStyle/>
            <a:p>
              <a:r>
                <a:rPr lang="zh-CN" altLang="zh-CN" dirty="0"/>
                <a:t>电感线圈</a:t>
              </a:r>
              <a:endParaRPr lang="zh-CN" altLang="en-US" dirty="0"/>
            </a:p>
          </p:txBody>
        </p:sp>
        <p:sp>
          <p:nvSpPr>
            <p:cNvPr id="15" name="矩形 14"/>
            <p:cNvSpPr/>
            <p:nvPr/>
          </p:nvSpPr>
          <p:spPr>
            <a:xfrm>
              <a:off x="5076056" y="4941168"/>
              <a:ext cx="1107996" cy="369332"/>
            </a:xfrm>
            <a:prstGeom prst="rect">
              <a:avLst/>
            </a:prstGeom>
          </p:spPr>
          <p:txBody>
            <a:bodyPr wrap="none">
              <a:spAutoFit/>
            </a:bodyPr>
            <a:lstStyle/>
            <a:p>
              <a:r>
                <a:rPr lang="zh-CN" altLang="zh-CN" dirty="0"/>
                <a:t>电路模型</a:t>
              </a:r>
              <a:endParaRPr lang="zh-CN" altLang="en-US" dirty="0"/>
            </a:p>
          </p:txBody>
        </p:sp>
      </p:grpSp>
      <p:sp>
        <p:nvSpPr>
          <p:cNvPr id="16" name="矩形 15"/>
          <p:cNvSpPr/>
          <p:nvPr/>
        </p:nvSpPr>
        <p:spPr>
          <a:xfrm>
            <a:off x="323528" y="5448755"/>
            <a:ext cx="8568952" cy="1077218"/>
          </a:xfrm>
          <a:prstGeom prst="rect">
            <a:avLst/>
          </a:prstGeom>
        </p:spPr>
        <p:txBody>
          <a:bodyPr wrap="square">
            <a:spAutoFit/>
          </a:bodyPr>
          <a:lstStyle/>
          <a:p>
            <a:r>
              <a:rPr lang="en-US" altLang="zh-CN" sz="3200" b="1" dirty="0">
                <a:solidFill>
                  <a:srgbClr val="005200"/>
                </a:solidFill>
              </a:rPr>
              <a:t> </a:t>
            </a:r>
            <a:r>
              <a:rPr lang="en-US" altLang="zh-CN" sz="3200" b="1" dirty="0" smtClean="0">
                <a:solidFill>
                  <a:srgbClr val="005200"/>
                </a:solidFill>
              </a:rPr>
              <a:t>      </a:t>
            </a:r>
            <a:r>
              <a:rPr lang="zh-CN" altLang="en-US" sz="3200" b="1" dirty="0" smtClean="0">
                <a:solidFill>
                  <a:srgbClr val="005200"/>
                </a:solidFill>
                <a:effectLst>
                  <a:outerShdw blurRad="38100" dist="38100" dir="2700000" algn="tl">
                    <a:srgbClr val="C0C0C0"/>
                  </a:outerShdw>
                </a:effectLst>
              </a:rPr>
              <a:t>描述</a:t>
            </a:r>
            <a:r>
              <a:rPr lang="zh-CN" altLang="en-US" sz="3200" b="1" dirty="0">
                <a:solidFill>
                  <a:srgbClr val="005200"/>
                </a:solidFill>
                <a:effectLst>
                  <a:outerShdw blurRad="38100" dist="38100" dir="2700000" algn="tl">
                    <a:srgbClr val="C0C0C0"/>
                  </a:outerShdw>
                </a:effectLst>
              </a:rPr>
              <a:t>线圈通有电流时产生磁场、储存磁场能量的性质</a:t>
            </a:r>
            <a:endParaRPr lang="zh-CN" altLang="en-US" sz="3200" dirty="0"/>
          </a:p>
        </p:txBody>
      </p:sp>
    </p:spTree>
    <p:extLst>
      <p:ext uri="{BB962C8B-B14F-4D97-AF65-F5344CB8AC3E}">
        <p14:creationId xmlns:p14="http://schemas.microsoft.com/office/powerpoint/2010/main" xmlns="" val="151381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23</a:t>
            </a:fld>
            <a:endParaRPr lang="en-US">
              <a:solidFill>
                <a:prstClr val="black">
                  <a:tint val="75000"/>
                </a:prstClr>
              </a:solidFill>
            </a:endParaRPr>
          </a:p>
        </p:txBody>
      </p:sp>
      <p:sp>
        <p:nvSpPr>
          <p:cNvPr id="5" name="Rectangle 3"/>
          <p:cNvSpPr>
            <a:spLocks noChangeArrowheads="1"/>
          </p:cNvSpPr>
          <p:nvPr/>
        </p:nvSpPr>
        <p:spPr bwMode="auto">
          <a:xfrm>
            <a:off x="467544" y="908720"/>
            <a:ext cx="3339376" cy="523220"/>
          </a:xfrm>
          <a:prstGeom prst="rect">
            <a:avLst/>
          </a:prstGeom>
          <a:noFill/>
          <a:ln w="9525">
            <a:noFill/>
            <a:miter lim="800000"/>
            <a:headEnd/>
            <a:tailEnd/>
          </a:ln>
          <a:effectLst/>
        </p:spPr>
        <p:txBody>
          <a:bodyPr wrap="none">
            <a:spAutoFit/>
          </a:bodyPr>
          <a:lstStyle/>
          <a:p>
            <a:pPr fontAlgn="base">
              <a:spcBef>
                <a:spcPct val="0"/>
              </a:spcBef>
              <a:spcAft>
                <a:spcPct val="0"/>
              </a:spcAft>
              <a:defRPr/>
            </a:pPr>
            <a:r>
              <a:rPr kumimoji="1" lang="en-US" altLang="zh-CN" sz="2800" b="1" dirty="0" smtClean="0">
                <a:solidFill>
                  <a:srgbClr val="CC0000"/>
                </a:solidFill>
                <a:effectLst>
                  <a:outerShdw blurRad="38100" dist="38100" dir="2700000" algn="tl">
                    <a:srgbClr val="C0C0C0"/>
                  </a:outerShdw>
                </a:effectLst>
                <a:latin typeface="Times New Roman" pitchFamily="18" charset="0"/>
              </a:rPr>
              <a:t>2.</a:t>
            </a:r>
            <a:r>
              <a:rPr kumimoji="1" lang="zh-CN" altLang="en-US" sz="2800" b="1" dirty="0" smtClean="0">
                <a:solidFill>
                  <a:srgbClr val="CC0000"/>
                </a:solidFill>
                <a:effectLst>
                  <a:outerShdw blurRad="38100" dist="38100" dir="2700000" algn="tl">
                    <a:srgbClr val="C0C0C0"/>
                  </a:outerShdw>
                </a:effectLst>
                <a:latin typeface="Times New Roman" pitchFamily="18" charset="0"/>
              </a:rPr>
              <a:t>电感量和额定电流</a:t>
            </a:r>
            <a:endParaRPr kumimoji="1" lang="zh-CN" altLang="en-US" sz="2800" b="1" dirty="0">
              <a:solidFill>
                <a:srgbClr val="CC0000"/>
              </a:solidFill>
              <a:effectLst>
                <a:outerShdw blurRad="38100" dist="38100" dir="2700000" algn="tl">
                  <a:srgbClr val="C0C0C0"/>
                </a:outerShdw>
              </a:effectLst>
              <a:latin typeface="Times New Roman" pitchFamily="18" charset="0"/>
            </a:endParaRPr>
          </a:p>
        </p:txBody>
      </p:sp>
      <p:sp>
        <p:nvSpPr>
          <p:cNvPr id="6" name="矩形 5"/>
          <p:cNvSpPr/>
          <p:nvPr/>
        </p:nvSpPr>
        <p:spPr>
          <a:xfrm>
            <a:off x="683568" y="1431940"/>
            <a:ext cx="1266693" cy="523220"/>
          </a:xfrm>
          <a:prstGeom prst="rect">
            <a:avLst/>
          </a:prstGeom>
        </p:spPr>
        <p:txBody>
          <a:bodyPr wrap="none">
            <a:spAutoFit/>
          </a:bodyPr>
          <a:lstStyle/>
          <a:p>
            <a:r>
              <a:rPr kumimoji="1" lang="zh-CN" altLang="en-US" sz="2800" b="1" dirty="0" smtClean="0">
                <a:solidFill>
                  <a:srgbClr val="FF0000"/>
                </a:solidFill>
                <a:effectLst>
                  <a:outerShdw blurRad="38100" dist="38100" dir="2700000" algn="tl">
                    <a:srgbClr val="C0C0C0"/>
                  </a:outerShdw>
                </a:effectLst>
                <a:latin typeface="Times New Roman" pitchFamily="18" charset="0"/>
              </a:rPr>
              <a:t>电感量</a:t>
            </a:r>
            <a:endParaRPr lang="zh-CN" altLang="en-US" sz="2800" dirty="0">
              <a:solidFill>
                <a:srgbClr val="FF0000"/>
              </a:solidFill>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588349" y="1628800"/>
            <a:ext cx="7944091" cy="1691476"/>
            <a:chOff x="588349" y="1628800"/>
            <a:chExt cx="7944091" cy="1691476"/>
          </a:xfrm>
        </p:grpSpPr>
        <p:graphicFrame>
          <p:nvGraphicFramePr>
            <p:cNvPr id="8" name="对象 7"/>
            <p:cNvGraphicFramePr>
              <a:graphicFrameLocks/>
            </p:cNvGraphicFramePr>
            <p:nvPr>
              <p:extLst>
                <p:ext uri="{D42A27DB-BD31-4B8C-83A1-F6EECF244321}">
                  <p14:modId xmlns:p14="http://schemas.microsoft.com/office/powerpoint/2010/main" xmlns="" val="495930402"/>
                </p:ext>
              </p:extLst>
            </p:nvPr>
          </p:nvGraphicFramePr>
          <p:xfrm>
            <a:off x="6372200" y="1628800"/>
            <a:ext cx="2160240" cy="1660400"/>
          </p:xfrm>
          <a:graphic>
            <a:graphicData uri="http://schemas.openxmlformats.org/presentationml/2006/ole">
              <p:oleObj spid="_x0000_s21630" name="Visio" r:id="rId3" imgW="728300" imgH="761213" progId="Visio.Drawing.11">
                <p:embed/>
              </p:oleObj>
            </a:graphicData>
          </a:graphic>
        </p:graphicFrame>
        <p:sp>
          <p:nvSpPr>
            <p:cNvPr id="9" name="矩形 8"/>
            <p:cNvSpPr/>
            <p:nvPr/>
          </p:nvSpPr>
          <p:spPr>
            <a:xfrm>
              <a:off x="588349" y="1935281"/>
              <a:ext cx="5711843" cy="1384995"/>
            </a:xfrm>
            <a:prstGeom prst="rect">
              <a:avLst/>
            </a:prstGeom>
          </p:spPr>
          <p:txBody>
            <a:bodyPr wrap="square">
              <a:spAutoFit/>
            </a:bodyPr>
            <a:lstStyle/>
            <a:p>
              <a:r>
                <a:rPr lang="en-US" altLang="zh-CN" sz="2800" dirty="0" smtClean="0"/>
                <a:t>     </a:t>
              </a:r>
              <a:r>
                <a:rPr lang="zh-CN" altLang="zh-CN" sz="2800" dirty="0" smtClean="0"/>
                <a:t>电压</a:t>
              </a:r>
              <a:r>
                <a:rPr lang="zh-CN" altLang="zh-CN" sz="2800" dirty="0"/>
                <a:t>电流是</a:t>
              </a:r>
              <a:r>
                <a:rPr lang="zh-CN" altLang="zh-CN" sz="2800" dirty="0">
                  <a:solidFill>
                    <a:srgbClr val="FF0000"/>
                  </a:solidFill>
                </a:rPr>
                <a:t>关联参考</a:t>
              </a:r>
              <a:r>
                <a:rPr lang="zh-CN" altLang="zh-CN" sz="2800" dirty="0" smtClean="0">
                  <a:solidFill>
                    <a:srgbClr val="FF0000"/>
                  </a:solidFill>
                </a:rPr>
                <a:t>方向</a:t>
              </a:r>
              <a:r>
                <a:rPr lang="zh-CN" altLang="zh-CN" sz="2800" dirty="0"/>
                <a:t>有电流就要产生磁通，电流参考方向与自感磁通参考方向满足</a:t>
              </a:r>
              <a:r>
                <a:rPr lang="zh-CN" altLang="zh-CN" sz="2800" dirty="0">
                  <a:solidFill>
                    <a:srgbClr val="FF0000"/>
                  </a:solidFill>
                </a:rPr>
                <a:t>右手螺旋关系</a:t>
              </a:r>
              <a:endParaRPr lang="zh-CN" altLang="en-US" sz="2800" dirty="0">
                <a:solidFill>
                  <a:srgbClr val="FF0000"/>
                </a:solidFill>
              </a:endParaRPr>
            </a:p>
          </p:txBody>
        </p:sp>
      </p:grpSp>
      <p:sp>
        <p:nvSpPr>
          <p:cNvPr id="12" name="Rectangle 5"/>
          <p:cNvSpPr>
            <a:spLocks noChangeArrowheads="1"/>
          </p:cNvSpPr>
          <p:nvPr/>
        </p:nvSpPr>
        <p:spPr bwMode="auto">
          <a:xfrm>
            <a:off x="0" y="2286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4" name="组合 23"/>
          <p:cNvGrpSpPr/>
          <p:nvPr/>
        </p:nvGrpSpPr>
        <p:grpSpPr>
          <a:xfrm>
            <a:off x="2755942" y="4221089"/>
            <a:ext cx="2608146" cy="1010904"/>
            <a:chOff x="2755942" y="4221089"/>
            <a:chExt cx="2608146" cy="1010904"/>
          </a:xfrm>
        </p:grpSpPr>
        <p:graphicFrame>
          <p:nvGraphicFramePr>
            <p:cNvPr id="17" name="对象 16"/>
            <p:cNvGraphicFramePr>
              <a:graphicFrameLocks noChangeAspect="1"/>
            </p:cNvGraphicFramePr>
            <p:nvPr>
              <p:extLst>
                <p:ext uri="{D42A27DB-BD31-4B8C-83A1-F6EECF244321}">
                  <p14:modId xmlns:p14="http://schemas.microsoft.com/office/powerpoint/2010/main" xmlns="" val="2481375296"/>
                </p:ext>
              </p:extLst>
            </p:nvPr>
          </p:nvGraphicFramePr>
          <p:xfrm>
            <a:off x="4226151" y="4221089"/>
            <a:ext cx="1137937" cy="1010904"/>
          </p:xfrm>
          <a:graphic>
            <a:graphicData uri="http://schemas.openxmlformats.org/presentationml/2006/ole">
              <p:oleObj spid="_x0000_s21631" name="Equation" r:id="rId4" imgW="571320" imgH="431640" progId="Equation.DSMT4">
                <p:embed/>
              </p:oleObj>
            </a:graphicData>
          </a:graphic>
        </p:graphicFrame>
        <p:sp>
          <p:nvSpPr>
            <p:cNvPr id="18" name="TextBox 17"/>
            <p:cNvSpPr txBox="1"/>
            <p:nvPr/>
          </p:nvSpPr>
          <p:spPr>
            <a:xfrm>
              <a:off x="2755942" y="4509120"/>
              <a:ext cx="1053494" cy="523220"/>
            </a:xfrm>
            <a:prstGeom prst="rect">
              <a:avLst/>
            </a:prstGeom>
            <a:noFill/>
          </p:spPr>
          <p:txBody>
            <a:bodyPr wrap="none" rtlCol="0">
              <a:spAutoFit/>
            </a:bodyPr>
            <a:lstStyle/>
            <a:p>
              <a:r>
                <a:rPr lang="zh-CN" altLang="en-US" sz="2800" dirty="0" smtClean="0"/>
                <a:t>电感</a:t>
              </a:r>
              <a:r>
                <a:rPr lang="en-US" altLang="zh-CN" sz="2800" dirty="0" smtClean="0"/>
                <a:t>L</a:t>
              </a:r>
              <a:endParaRPr lang="zh-CN" altLang="en-US" sz="2800" dirty="0"/>
            </a:p>
          </p:txBody>
        </p:sp>
      </p:grpSp>
      <p:grpSp>
        <p:nvGrpSpPr>
          <p:cNvPr id="23" name="组合 22"/>
          <p:cNvGrpSpPr/>
          <p:nvPr/>
        </p:nvGrpSpPr>
        <p:grpSpPr>
          <a:xfrm>
            <a:off x="1268290" y="3765597"/>
            <a:ext cx="5492074" cy="587123"/>
            <a:chOff x="1268290" y="3765597"/>
            <a:chExt cx="5492074" cy="587123"/>
          </a:xfrm>
        </p:grpSpPr>
        <p:sp>
          <p:nvSpPr>
            <p:cNvPr id="13" name="矩形 12"/>
            <p:cNvSpPr/>
            <p:nvPr/>
          </p:nvSpPr>
          <p:spPr>
            <a:xfrm>
              <a:off x="1268290" y="3829500"/>
              <a:ext cx="2957861" cy="523220"/>
            </a:xfrm>
            <a:prstGeom prst="rect">
              <a:avLst/>
            </a:prstGeom>
          </p:spPr>
          <p:txBody>
            <a:bodyPr wrap="none">
              <a:spAutoFit/>
            </a:bodyPr>
            <a:lstStyle/>
            <a:p>
              <a:r>
                <a:rPr lang="en-US" altLang="zh-CN" sz="2800" dirty="0" smtClean="0">
                  <a:latin typeface="Times New Roman" pitchFamily="18" charset="0"/>
                  <a:ea typeface="宋体" pitchFamily="2" charset="-122"/>
                  <a:cs typeface="Times New Roman" pitchFamily="18" charset="0"/>
                </a:rPr>
                <a:t>N</a:t>
              </a:r>
              <a:r>
                <a:rPr lang="zh-CN" altLang="en-US" sz="2800" dirty="0" smtClean="0">
                  <a:latin typeface="Times New Roman" pitchFamily="18" charset="0"/>
                  <a:ea typeface="宋体" pitchFamily="2" charset="-122"/>
                  <a:cs typeface="Times New Roman" pitchFamily="18" charset="0"/>
                </a:rPr>
                <a:t>匝</a:t>
              </a:r>
              <a:r>
                <a:rPr lang="zh-CN" altLang="en-US" sz="2800" dirty="0">
                  <a:latin typeface="Times New Roman" pitchFamily="18" charset="0"/>
                  <a:ea typeface="宋体" pitchFamily="2" charset="-122"/>
                  <a:cs typeface="Times New Roman" pitchFamily="18" charset="0"/>
                </a:rPr>
                <a:t>绕组的磁通是</a:t>
              </a:r>
              <a:endParaRPr lang="zh-CN" altLang="en-US" sz="2800" dirty="0"/>
            </a:p>
          </p:txBody>
        </p:sp>
        <p:graphicFrame>
          <p:nvGraphicFramePr>
            <p:cNvPr id="15" name="对象 14"/>
            <p:cNvGraphicFramePr>
              <a:graphicFrameLocks noChangeAspect="1"/>
            </p:cNvGraphicFramePr>
            <p:nvPr>
              <p:extLst>
                <p:ext uri="{D42A27DB-BD31-4B8C-83A1-F6EECF244321}">
                  <p14:modId xmlns:p14="http://schemas.microsoft.com/office/powerpoint/2010/main" xmlns="" val="1065499636"/>
                </p:ext>
              </p:extLst>
            </p:nvPr>
          </p:nvGraphicFramePr>
          <p:xfrm>
            <a:off x="4572000" y="3765597"/>
            <a:ext cx="503361" cy="579870"/>
          </p:xfrm>
          <a:graphic>
            <a:graphicData uri="http://schemas.openxmlformats.org/presentationml/2006/ole">
              <p:oleObj spid="_x0000_s21632" name="Equation" r:id="rId5" imgW="203040" imgH="228600" progId="Equation.DSMT4">
                <p:embed/>
              </p:oleObj>
            </a:graphicData>
          </a:graphic>
        </p:graphicFrame>
        <p:sp>
          <p:nvSpPr>
            <p:cNvPr id="19" name="TextBox 18"/>
            <p:cNvSpPr txBox="1"/>
            <p:nvPr/>
          </p:nvSpPr>
          <p:spPr>
            <a:xfrm>
              <a:off x="5639544" y="3829500"/>
              <a:ext cx="1120820" cy="523220"/>
            </a:xfrm>
            <a:prstGeom prst="rect">
              <a:avLst/>
            </a:prstGeom>
            <a:noFill/>
          </p:spPr>
          <p:txBody>
            <a:bodyPr wrap="none" rtlCol="0">
              <a:spAutoFit/>
            </a:bodyPr>
            <a:lstStyle/>
            <a:p>
              <a:r>
                <a:rPr lang="en-US" altLang="zh-CN" sz="2800" dirty="0" smtClean="0">
                  <a:solidFill>
                    <a:srgbClr val="FF0000"/>
                  </a:solidFill>
                </a:rPr>
                <a:t>(</a:t>
              </a:r>
              <a:r>
                <a:rPr lang="zh-CN" altLang="en-US" sz="2800" dirty="0" smtClean="0">
                  <a:solidFill>
                    <a:srgbClr val="FF0000"/>
                  </a:solidFill>
                </a:rPr>
                <a:t>磁链</a:t>
              </a:r>
              <a:r>
                <a:rPr lang="en-US" altLang="zh-CN" sz="2800" dirty="0" smtClean="0">
                  <a:solidFill>
                    <a:srgbClr val="FF0000"/>
                  </a:solidFill>
                </a:rPr>
                <a:t>)</a:t>
              </a:r>
              <a:endParaRPr lang="zh-CN" altLang="en-US" sz="2800" dirty="0">
                <a:solidFill>
                  <a:srgbClr val="FF0000"/>
                </a:solidFill>
              </a:endParaRPr>
            </a:p>
          </p:txBody>
        </p:sp>
      </p:grpSp>
      <p:grpSp>
        <p:nvGrpSpPr>
          <p:cNvPr id="22" name="组合 21"/>
          <p:cNvGrpSpPr/>
          <p:nvPr/>
        </p:nvGrpSpPr>
        <p:grpSpPr>
          <a:xfrm>
            <a:off x="1135551" y="3305566"/>
            <a:ext cx="5624813" cy="523934"/>
            <a:chOff x="1135551" y="3305566"/>
            <a:chExt cx="5624813" cy="523934"/>
          </a:xfrm>
        </p:grpSpPr>
        <p:sp>
          <p:nvSpPr>
            <p:cNvPr id="10" name="Rectangle 4"/>
            <p:cNvSpPr>
              <a:spLocks noChangeArrowheads="1"/>
            </p:cNvSpPr>
            <p:nvPr/>
          </p:nvSpPr>
          <p:spPr bwMode="auto">
            <a:xfrm>
              <a:off x="1135551" y="3306280"/>
              <a:ext cx="305724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一匝绕组的磁通是</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xmlns="" val="2405001499"/>
                </p:ext>
              </p:extLst>
            </p:nvPr>
          </p:nvGraphicFramePr>
          <p:xfrm>
            <a:off x="4572000" y="3305566"/>
            <a:ext cx="523934" cy="523934"/>
          </p:xfrm>
          <a:graphic>
            <a:graphicData uri="http://schemas.openxmlformats.org/presentationml/2006/ole">
              <p:oleObj spid="_x0000_s21633" name="Equation" r:id="rId6" imgW="228600" imgH="228600" progId="Equation.DSMT4">
                <p:embed/>
              </p:oleObj>
            </a:graphicData>
          </a:graphic>
        </p:graphicFrame>
        <p:sp>
          <p:nvSpPr>
            <p:cNvPr id="20" name="TextBox 19"/>
            <p:cNvSpPr txBox="1"/>
            <p:nvPr/>
          </p:nvSpPr>
          <p:spPr>
            <a:xfrm>
              <a:off x="5639544" y="3306280"/>
              <a:ext cx="1120820" cy="523220"/>
            </a:xfrm>
            <a:prstGeom prst="rect">
              <a:avLst/>
            </a:prstGeom>
            <a:noFill/>
          </p:spPr>
          <p:txBody>
            <a:bodyPr wrap="none" rtlCol="0">
              <a:spAutoFit/>
            </a:bodyPr>
            <a:lstStyle/>
            <a:p>
              <a:r>
                <a:rPr lang="en-US" altLang="zh-CN" sz="2800" dirty="0" smtClean="0">
                  <a:solidFill>
                    <a:srgbClr val="FF0000"/>
                  </a:solidFill>
                </a:rPr>
                <a:t>(</a:t>
              </a:r>
              <a:r>
                <a:rPr lang="zh-CN" altLang="en-US" sz="2800" dirty="0" smtClean="0">
                  <a:solidFill>
                    <a:srgbClr val="FF0000"/>
                  </a:solidFill>
                </a:rPr>
                <a:t>磁通</a:t>
              </a:r>
              <a:r>
                <a:rPr lang="en-US" altLang="zh-CN" sz="2800" dirty="0" smtClean="0">
                  <a:solidFill>
                    <a:srgbClr val="FF0000"/>
                  </a:solidFill>
                </a:rPr>
                <a:t>)</a:t>
              </a:r>
              <a:endParaRPr lang="zh-CN" altLang="en-US" sz="2800" dirty="0">
                <a:solidFill>
                  <a:srgbClr val="FF0000"/>
                </a:solidFill>
              </a:endParaRPr>
            </a:p>
          </p:txBody>
        </p:sp>
      </p:grpSp>
      <p:sp>
        <p:nvSpPr>
          <p:cNvPr id="21" name="矩形 20"/>
          <p:cNvSpPr/>
          <p:nvPr/>
        </p:nvSpPr>
        <p:spPr>
          <a:xfrm>
            <a:off x="668558" y="5229200"/>
            <a:ext cx="7992887" cy="1384995"/>
          </a:xfrm>
          <a:prstGeom prst="rect">
            <a:avLst/>
          </a:prstGeom>
        </p:spPr>
        <p:txBody>
          <a:bodyPr wrap="square">
            <a:spAutoFit/>
          </a:bodyPr>
          <a:lstStyle/>
          <a:p>
            <a:r>
              <a:rPr lang="en-US" altLang="zh-CN" sz="2800" dirty="0" smtClean="0"/>
              <a:t>          </a:t>
            </a:r>
            <a:r>
              <a:rPr lang="zh-CN" altLang="zh-CN" sz="2800" dirty="0" smtClean="0"/>
              <a:t>式</a:t>
            </a:r>
            <a:r>
              <a:rPr lang="zh-CN" altLang="zh-CN" sz="2800" dirty="0"/>
              <a:t>中：</a:t>
            </a:r>
            <a:r>
              <a:rPr lang="en-US" altLang="zh-CN" sz="2800" i="1" dirty="0"/>
              <a:t>L</a:t>
            </a:r>
            <a:r>
              <a:rPr lang="en-US" altLang="zh-CN" sz="2800" dirty="0"/>
              <a:t>——</a:t>
            </a:r>
            <a:r>
              <a:rPr lang="zh-CN" altLang="zh-CN" sz="2800" dirty="0"/>
              <a:t>线圈的电感量，又叫电感或自感，单位为亨利，简称亨</a:t>
            </a:r>
            <a:r>
              <a:rPr lang="en-US" altLang="zh-CN" sz="2800" dirty="0"/>
              <a:t>(H</a:t>
            </a:r>
            <a:r>
              <a:rPr lang="en-US" altLang="zh-CN" sz="2800" dirty="0" smtClean="0"/>
              <a:t>),</a:t>
            </a:r>
            <a:r>
              <a:rPr lang="zh-CN" altLang="en-US" sz="2800" dirty="0"/>
              <a:t>比较小的单位还有毫亨</a:t>
            </a:r>
            <a:r>
              <a:rPr lang="en-US" altLang="zh-CN" sz="2800" dirty="0"/>
              <a:t>(</a:t>
            </a:r>
            <a:r>
              <a:rPr lang="en-US" altLang="zh-CN" sz="2800" dirty="0" err="1"/>
              <a:t>mH</a:t>
            </a:r>
            <a:r>
              <a:rPr lang="en-US" altLang="zh-CN" sz="2800" dirty="0"/>
              <a:t>)</a:t>
            </a:r>
            <a:r>
              <a:rPr lang="zh-CN" altLang="en-US" sz="2800" dirty="0"/>
              <a:t>，微亨</a:t>
            </a:r>
            <a:r>
              <a:rPr lang="en-US" altLang="zh-CN" sz="2800" dirty="0"/>
              <a:t>(</a:t>
            </a:r>
            <a:r>
              <a:rPr lang="en-US" altLang="zh-CN" sz="2800" dirty="0" err="1"/>
              <a:t>uH</a:t>
            </a:r>
            <a:r>
              <a:rPr lang="en-US" altLang="zh-CN" sz="2800" dirty="0"/>
              <a:t>)</a:t>
            </a:r>
            <a:r>
              <a:rPr lang="zh-CN" altLang="en-US" sz="2800" dirty="0"/>
              <a:t>。</a:t>
            </a:r>
          </a:p>
        </p:txBody>
      </p:sp>
    </p:spTree>
    <p:extLst>
      <p:ext uri="{BB962C8B-B14F-4D97-AF65-F5344CB8AC3E}">
        <p14:creationId xmlns:p14="http://schemas.microsoft.com/office/powerpoint/2010/main" xmlns="" val="206705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24</a:t>
            </a:fld>
            <a:endParaRPr lang="en-US">
              <a:solidFill>
                <a:prstClr val="black">
                  <a:tint val="75000"/>
                </a:prstClr>
              </a:solidFill>
            </a:endParaRPr>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7" name="组合 16"/>
          <p:cNvGrpSpPr/>
          <p:nvPr/>
        </p:nvGrpSpPr>
        <p:grpSpPr>
          <a:xfrm>
            <a:off x="1331640" y="908720"/>
            <a:ext cx="6843412" cy="523220"/>
            <a:chOff x="1331640" y="908720"/>
            <a:chExt cx="6843412" cy="523220"/>
          </a:xfrm>
        </p:grpSpPr>
        <p:graphicFrame>
          <p:nvGraphicFramePr>
            <p:cNvPr id="6" name="对象 5"/>
            <p:cNvGraphicFramePr>
              <a:graphicFrameLocks noChangeAspect="1"/>
            </p:cNvGraphicFramePr>
            <p:nvPr>
              <p:extLst>
                <p:ext uri="{D42A27DB-BD31-4B8C-83A1-F6EECF244321}">
                  <p14:modId xmlns:p14="http://schemas.microsoft.com/office/powerpoint/2010/main" xmlns="" val="797622176"/>
                </p:ext>
              </p:extLst>
            </p:nvPr>
          </p:nvGraphicFramePr>
          <p:xfrm>
            <a:off x="1331640" y="908720"/>
            <a:ext cx="432048" cy="497718"/>
          </p:xfrm>
          <a:graphic>
            <a:graphicData uri="http://schemas.openxmlformats.org/presentationml/2006/ole">
              <p:oleObj spid="_x0000_s22663" name="Equation" r:id="rId3" imgW="203040" imgH="228600" progId="Equation.DSMT4">
                <p:embed/>
              </p:oleObj>
            </a:graphicData>
          </a:graphic>
        </p:graphicFrame>
        <p:sp>
          <p:nvSpPr>
            <p:cNvPr id="7" name="Rectangle 3"/>
            <p:cNvSpPr>
              <a:spLocks noChangeArrowheads="1"/>
            </p:cNvSpPr>
            <p:nvPr/>
          </p:nvSpPr>
          <p:spPr bwMode="auto">
            <a:xfrm>
              <a:off x="1403647" y="908720"/>
              <a:ext cx="677140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Calibri"/>
                  <a:ea typeface="宋体" pitchFamily="2" charset="-122"/>
                  <a:cs typeface="Times New Roman" pitchFamily="18" charset="0"/>
                </a:rPr>
                <a:t>——</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线圈中的磁链，单位为韦</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伯</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Wb</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sp>
        <p:nvSpPr>
          <p:cNvPr id="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矩形 9"/>
          <p:cNvSpPr/>
          <p:nvPr/>
        </p:nvSpPr>
        <p:spPr>
          <a:xfrm>
            <a:off x="500607" y="1431940"/>
            <a:ext cx="2348720" cy="523220"/>
          </a:xfrm>
          <a:prstGeom prst="rect">
            <a:avLst/>
          </a:prstGeom>
        </p:spPr>
        <p:txBody>
          <a:bodyPr wrap="none">
            <a:spAutoFit/>
          </a:bodyPr>
          <a:lstStyle/>
          <a:p>
            <a:r>
              <a:rPr kumimoji="1" lang="zh-CN" altLang="en-US" sz="2800" b="1" dirty="0" smtClean="0">
                <a:solidFill>
                  <a:srgbClr val="FF0000"/>
                </a:solidFill>
                <a:effectLst>
                  <a:outerShdw blurRad="38100" dist="38100" dir="2700000" algn="tl">
                    <a:srgbClr val="C0C0C0"/>
                  </a:outerShdw>
                </a:effectLst>
                <a:latin typeface="Times New Roman" pitchFamily="18" charset="0"/>
              </a:rPr>
              <a:t>伏安特性曲线</a:t>
            </a:r>
            <a:endParaRPr lang="zh-CN" altLang="en-US" sz="2800" dirty="0">
              <a:solidFill>
                <a:srgbClr val="FF0000"/>
              </a:solidFill>
            </a:endParaRPr>
          </a:p>
        </p:txBody>
      </p:sp>
      <p:sp>
        <p:nvSpPr>
          <p:cNvPr id="1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1691680" y="1939744"/>
            <a:ext cx="5862574" cy="1728192"/>
            <a:chOff x="1691680" y="1939744"/>
            <a:chExt cx="5862574" cy="1728192"/>
          </a:xfrm>
        </p:grpSpPr>
        <p:graphicFrame>
          <p:nvGraphicFramePr>
            <p:cNvPr id="9" name="对象 8"/>
            <p:cNvGraphicFramePr>
              <a:graphicFrameLocks noChangeAspect="1"/>
            </p:cNvGraphicFramePr>
            <p:nvPr>
              <p:extLst>
                <p:ext uri="{D42A27DB-BD31-4B8C-83A1-F6EECF244321}">
                  <p14:modId xmlns:p14="http://schemas.microsoft.com/office/powerpoint/2010/main" xmlns="" val="3666928246"/>
                </p:ext>
              </p:extLst>
            </p:nvPr>
          </p:nvGraphicFramePr>
          <p:xfrm>
            <a:off x="1691680" y="2271147"/>
            <a:ext cx="1165901" cy="871188"/>
          </p:xfrm>
          <a:graphic>
            <a:graphicData uri="http://schemas.openxmlformats.org/presentationml/2006/ole">
              <p:oleObj spid="_x0000_s22664" name="Equation" r:id="rId4" imgW="571320" imgH="431640" progId="Equation.DSMT4">
                <p:embed/>
              </p:oleObj>
            </a:graphicData>
          </a:graphic>
        </p:graphicFrame>
        <p:graphicFrame>
          <p:nvGraphicFramePr>
            <p:cNvPr id="12" name="对象 11"/>
            <p:cNvGraphicFramePr>
              <a:graphicFrameLocks/>
            </p:cNvGraphicFramePr>
            <p:nvPr>
              <p:extLst>
                <p:ext uri="{D42A27DB-BD31-4B8C-83A1-F6EECF244321}">
                  <p14:modId xmlns:p14="http://schemas.microsoft.com/office/powerpoint/2010/main" xmlns="" val="992405943"/>
                </p:ext>
              </p:extLst>
            </p:nvPr>
          </p:nvGraphicFramePr>
          <p:xfrm>
            <a:off x="4817950" y="1939744"/>
            <a:ext cx="2736304" cy="1728192"/>
          </p:xfrm>
          <a:graphic>
            <a:graphicData uri="http://schemas.openxmlformats.org/presentationml/2006/ole">
              <p:oleObj spid="_x0000_s22665" name="Visio" r:id="rId5" imgW="1864752" imgH="1569934" progId="Visio.Drawing.11">
                <p:embed/>
              </p:oleObj>
            </a:graphicData>
          </a:graphic>
        </p:graphicFrame>
        <p:sp>
          <p:nvSpPr>
            <p:cNvPr id="13" name="右箭头 12"/>
            <p:cNvSpPr/>
            <p:nvPr/>
          </p:nvSpPr>
          <p:spPr>
            <a:xfrm rot="394722">
              <a:off x="3347865" y="2523170"/>
              <a:ext cx="155447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6" name="组合 15"/>
          <p:cNvGrpSpPr/>
          <p:nvPr/>
        </p:nvGrpSpPr>
        <p:grpSpPr>
          <a:xfrm>
            <a:off x="500607" y="3717032"/>
            <a:ext cx="8208911" cy="1384995"/>
            <a:chOff x="500607" y="3717032"/>
            <a:chExt cx="8208911" cy="1384995"/>
          </a:xfrm>
        </p:grpSpPr>
        <p:graphicFrame>
          <p:nvGraphicFramePr>
            <p:cNvPr id="15" name="对象 14"/>
            <p:cNvGraphicFramePr>
              <a:graphicFrameLocks noChangeAspect="1"/>
            </p:cNvGraphicFramePr>
            <p:nvPr>
              <p:extLst>
                <p:ext uri="{D42A27DB-BD31-4B8C-83A1-F6EECF244321}">
                  <p14:modId xmlns:p14="http://schemas.microsoft.com/office/powerpoint/2010/main" xmlns="" val="2036172012"/>
                </p:ext>
              </p:extLst>
            </p:nvPr>
          </p:nvGraphicFramePr>
          <p:xfrm>
            <a:off x="2843808" y="3749487"/>
            <a:ext cx="764544" cy="432134"/>
          </p:xfrm>
          <a:graphic>
            <a:graphicData uri="http://schemas.openxmlformats.org/presentationml/2006/ole">
              <p:oleObj spid="_x0000_s22666" name="Equation" r:id="rId6" imgW="368280" imgH="203040" progId="Equation.DSMT4">
                <p:embed/>
              </p:oleObj>
            </a:graphicData>
          </a:graphic>
        </p:graphicFrame>
        <p:sp>
          <p:nvSpPr>
            <p:cNvPr id="21" name="矩形 20"/>
            <p:cNvSpPr/>
            <p:nvPr/>
          </p:nvSpPr>
          <p:spPr>
            <a:xfrm>
              <a:off x="500607" y="3717032"/>
              <a:ext cx="8208911" cy="1384995"/>
            </a:xfrm>
            <a:prstGeom prst="rect">
              <a:avLst/>
            </a:prstGeom>
          </p:spPr>
          <p:txBody>
            <a:bodyPr wrap="square">
              <a:spAutoFit/>
            </a:bodyPr>
            <a:lstStyle/>
            <a:p>
              <a:r>
                <a:rPr lang="zh-CN" altLang="en-US" sz="2800" dirty="0" smtClean="0"/>
                <a:t>如</a:t>
              </a:r>
              <a:r>
                <a:rPr lang="zh-CN" altLang="zh-CN" sz="2800" dirty="0" smtClean="0"/>
                <a:t>果韦安特性</a:t>
              </a:r>
              <a:r>
                <a:rPr lang="en-US" altLang="zh-CN" sz="2800" dirty="0" smtClean="0"/>
                <a:t>           </a:t>
              </a:r>
              <a:r>
                <a:rPr lang="zh-CN" altLang="zh-CN" sz="2800" dirty="0" smtClean="0"/>
                <a:t>是</a:t>
              </a:r>
              <a:r>
                <a:rPr lang="zh-CN" altLang="zh-CN" sz="2800" dirty="0"/>
                <a:t>一条通过平面坐标原点位于第一、三象限的一条</a:t>
              </a:r>
              <a:r>
                <a:rPr lang="zh-CN" altLang="zh-CN" sz="2800" dirty="0" smtClean="0"/>
                <a:t>直线</a:t>
              </a:r>
              <a:r>
                <a:rPr lang="zh-CN" altLang="en-US" sz="2800" dirty="0" smtClean="0"/>
                <a:t>，</a:t>
              </a:r>
              <a:r>
                <a:rPr lang="zh-CN" altLang="zh-CN" sz="2800" dirty="0" smtClean="0"/>
                <a:t>则</a:t>
              </a:r>
              <a:r>
                <a:rPr lang="zh-CN" altLang="zh-CN" sz="2800" dirty="0"/>
                <a:t>称其对应的电感元件为</a:t>
              </a:r>
              <a:r>
                <a:rPr lang="zh-CN" altLang="zh-CN" sz="2800" dirty="0">
                  <a:solidFill>
                    <a:srgbClr val="FF0000"/>
                  </a:solidFill>
                </a:rPr>
                <a:t>线性电感元件</a:t>
              </a:r>
              <a:endParaRPr lang="zh-CN" altLang="en-US" sz="2800" dirty="0">
                <a:solidFill>
                  <a:srgbClr val="FF0000"/>
                </a:solidFill>
              </a:endParaRPr>
            </a:p>
          </p:txBody>
        </p:sp>
      </p:grpSp>
      <p:sp>
        <p:nvSpPr>
          <p:cNvPr id="25" name="矩形 24"/>
          <p:cNvSpPr/>
          <p:nvPr/>
        </p:nvSpPr>
        <p:spPr>
          <a:xfrm>
            <a:off x="401621" y="5102027"/>
            <a:ext cx="8280919" cy="954107"/>
          </a:xfrm>
          <a:prstGeom prst="rect">
            <a:avLst/>
          </a:prstGeom>
        </p:spPr>
        <p:txBody>
          <a:bodyPr wrap="square">
            <a:spAutoFit/>
          </a:bodyPr>
          <a:lstStyle/>
          <a:p>
            <a:r>
              <a:rPr lang="zh-CN" altLang="zh-CN" sz="2800" dirty="0"/>
              <a:t>如果电感元件的韦安特性曲线在平面上不是通过原点的直线，这种线圈称为</a:t>
            </a:r>
            <a:r>
              <a:rPr lang="zh-CN" altLang="zh-CN" sz="2800" dirty="0">
                <a:solidFill>
                  <a:srgbClr val="FF0000"/>
                </a:solidFill>
              </a:rPr>
              <a:t>非线性电感元件</a:t>
            </a:r>
            <a:endParaRPr lang="zh-CN" altLang="en-US" sz="2800" dirty="0">
              <a:solidFill>
                <a:srgbClr val="FF0000"/>
              </a:solidFill>
            </a:endParaRPr>
          </a:p>
        </p:txBody>
      </p:sp>
    </p:spTree>
    <p:extLst>
      <p:ext uri="{BB962C8B-B14F-4D97-AF65-F5344CB8AC3E}">
        <p14:creationId xmlns:p14="http://schemas.microsoft.com/office/powerpoint/2010/main" xmlns="" val="30024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25</a:t>
            </a:fld>
            <a:endParaRPr lang="en-US">
              <a:solidFill>
                <a:prstClr val="black">
                  <a:tint val="75000"/>
                </a:prstClr>
              </a:solidFill>
            </a:endParaRPr>
          </a:p>
        </p:txBody>
      </p:sp>
      <p:sp>
        <p:nvSpPr>
          <p:cNvPr id="5" name="矩形 4"/>
          <p:cNvSpPr/>
          <p:nvPr/>
        </p:nvSpPr>
        <p:spPr>
          <a:xfrm>
            <a:off x="683568" y="912723"/>
            <a:ext cx="1620957" cy="523220"/>
          </a:xfrm>
          <a:prstGeom prst="rect">
            <a:avLst/>
          </a:prstGeom>
        </p:spPr>
        <p:txBody>
          <a:bodyPr wrap="none">
            <a:spAutoFit/>
          </a:bodyPr>
          <a:lstStyle/>
          <a:p>
            <a:r>
              <a:rPr lang="zh-CN" altLang="en-US" sz="2800" b="1" dirty="0" smtClean="0">
                <a:solidFill>
                  <a:srgbClr val="FF0000"/>
                </a:solidFill>
              </a:rPr>
              <a:t>额定电流</a:t>
            </a:r>
            <a:endParaRPr lang="zh-CN" altLang="en-US" sz="2800" b="1" dirty="0">
              <a:solidFill>
                <a:srgbClr val="FF0000"/>
              </a:solidFill>
            </a:endParaRPr>
          </a:p>
        </p:txBody>
      </p:sp>
      <p:sp>
        <p:nvSpPr>
          <p:cNvPr id="6" name="矩形 5"/>
          <p:cNvSpPr/>
          <p:nvPr/>
        </p:nvSpPr>
        <p:spPr>
          <a:xfrm>
            <a:off x="899592" y="1435943"/>
            <a:ext cx="7416824" cy="954107"/>
          </a:xfrm>
          <a:prstGeom prst="rect">
            <a:avLst/>
          </a:prstGeom>
        </p:spPr>
        <p:txBody>
          <a:bodyPr wrap="square">
            <a:spAutoFit/>
          </a:bodyPr>
          <a:lstStyle/>
          <a:p>
            <a:r>
              <a:rPr lang="en-US" altLang="zh-CN" sz="2800" dirty="0" smtClean="0"/>
              <a:t>       </a:t>
            </a:r>
            <a:r>
              <a:rPr lang="zh-CN" altLang="zh-CN" sz="2800" dirty="0" smtClean="0"/>
              <a:t>电感</a:t>
            </a:r>
            <a:r>
              <a:rPr lang="zh-CN" altLang="zh-CN" sz="2800" dirty="0"/>
              <a:t>元件的额定电流是指电感元件正常工作时，</a:t>
            </a:r>
            <a:r>
              <a:rPr lang="zh-CN" altLang="zh-CN" sz="2800" b="1" dirty="0">
                <a:solidFill>
                  <a:srgbClr val="FF0000"/>
                </a:solidFill>
              </a:rPr>
              <a:t>允许通过的最大电流</a:t>
            </a:r>
            <a:endParaRPr lang="zh-CN" altLang="en-US" sz="2800" b="1" dirty="0">
              <a:solidFill>
                <a:srgbClr val="FF0000"/>
              </a:solidFill>
            </a:endParaRPr>
          </a:p>
        </p:txBody>
      </p:sp>
      <p:sp>
        <p:nvSpPr>
          <p:cNvPr id="7" name="矩形 6"/>
          <p:cNvSpPr/>
          <p:nvPr/>
        </p:nvSpPr>
        <p:spPr>
          <a:xfrm>
            <a:off x="683568" y="2564904"/>
            <a:ext cx="7128792" cy="954107"/>
          </a:xfrm>
          <a:prstGeom prst="rect">
            <a:avLst/>
          </a:prstGeom>
        </p:spPr>
        <p:txBody>
          <a:bodyPr wrap="square">
            <a:spAutoFit/>
          </a:bodyPr>
          <a:lstStyle/>
          <a:p>
            <a:r>
              <a:rPr lang="en-US" altLang="zh-CN" sz="2800" dirty="0" smtClean="0"/>
              <a:t>       </a:t>
            </a:r>
            <a:r>
              <a:rPr lang="zh-CN" altLang="zh-CN" sz="2800" dirty="0" smtClean="0"/>
              <a:t>若工</a:t>
            </a:r>
            <a:r>
              <a:rPr lang="zh-CN" altLang="zh-CN" sz="2800" dirty="0"/>
              <a:t>作电流超过额定电流，电感元件就会因发热而改变参数，甚至烧坏</a:t>
            </a:r>
            <a:endParaRPr lang="zh-CN" altLang="en-US" sz="2800" dirty="0"/>
          </a:p>
        </p:txBody>
      </p:sp>
    </p:spTree>
    <p:extLst>
      <p:ext uri="{BB962C8B-B14F-4D97-AF65-F5344CB8AC3E}">
        <p14:creationId xmlns:p14="http://schemas.microsoft.com/office/powerpoint/2010/main" xmlns="" val="3948086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26</a:t>
            </a:fld>
            <a:endParaRPr lang="en-US">
              <a:solidFill>
                <a:prstClr val="black">
                  <a:tint val="75000"/>
                </a:prstClr>
              </a:solidFill>
            </a:endParaRPr>
          </a:p>
        </p:txBody>
      </p:sp>
      <p:sp>
        <p:nvSpPr>
          <p:cNvPr id="5" name="Text Box 2"/>
          <p:cNvSpPr txBox="1">
            <a:spLocks noChangeArrowheads="1"/>
          </p:cNvSpPr>
          <p:nvPr/>
        </p:nvSpPr>
        <p:spPr bwMode="auto">
          <a:xfrm>
            <a:off x="107504" y="836712"/>
            <a:ext cx="8018636" cy="584775"/>
          </a:xfrm>
          <a:prstGeom prst="rect">
            <a:avLst/>
          </a:prstGeom>
          <a:noFill/>
          <a:ln w="9525">
            <a:noFill/>
            <a:miter lim="800000"/>
            <a:headEnd/>
            <a:tailEnd/>
          </a:ln>
          <a:effectLst/>
        </p:spPr>
        <p:txBody>
          <a:bodyPr wrap="square">
            <a:spAutoFit/>
          </a:bodyPr>
          <a:lstStyle/>
          <a:p>
            <a:pPr fontAlgn="base">
              <a:spcBef>
                <a:spcPct val="0"/>
              </a:spcBef>
              <a:spcAft>
                <a:spcPct val="0"/>
              </a:spcAft>
              <a:defRPr/>
            </a:pPr>
            <a:r>
              <a:rPr kumimoji="1" lang="en-US" altLang="zh-CN" sz="3200" b="1" dirty="0" smtClean="0">
                <a:solidFill>
                  <a:srgbClr val="000099"/>
                </a:solidFill>
                <a:effectLst>
                  <a:outerShdw blurRad="38100" dist="38100" dir="2700000" algn="tl">
                    <a:srgbClr val="C0C0C0"/>
                  </a:outerShdw>
                </a:effectLst>
                <a:latin typeface="Times New Roman" pitchFamily="18" charset="0"/>
              </a:rPr>
              <a:t>3.2.2</a:t>
            </a:r>
            <a:r>
              <a:rPr kumimoji="1" lang="zh-CN" altLang="en-US" sz="3200" b="1" dirty="0" smtClean="0">
                <a:solidFill>
                  <a:srgbClr val="000099"/>
                </a:solidFill>
                <a:effectLst>
                  <a:outerShdw blurRad="38100" dist="38100" dir="2700000" algn="tl">
                    <a:srgbClr val="C0C0C0"/>
                  </a:outerShdw>
                </a:effectLst>
                <a:latin typeface="Times New Roman" pitchFamily="18" charset="0"/>
              </a:rPr>
              <a:t>线性电感的伏安关系</a:t>
            </a:r>
            <a:endParaRPr kumimoji="1" lang="zh-CN" altLang="en-US" sz="3200" b="1" dirty="0">
              <a:solidFill>
                <a:srgbClr val="000099"/>
              </a:solidFill>
              <a:effectLst>
                <a:outerShdw blurRad="38100" dist="38100" dir="2700000" algn="tl">
                  <a:srgbClr val="C0C0C0"/>
                </a:outerShdw>
              </a:effectLst>
              <a:latin typeface="Times New Roman" pitchFamily="18" charset="0"/>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8" name="组合 17"/>
          <p:cNvGrpSpPr/>
          <p:nvPr/>
        </p:nvGrpSpPr>
        <p:grpSpPr>
          <a:xfrm>
            <a:off x="647564" y="3645024"/>
            <a:ext cx="7848872" cy="1384995"/>
            <a:chOff x="647564" y="3645024"/>
            <a:chExt cx="7848872" cy="1384995"/>
          </a:xfrm>
        </p:grpSpPr>
        <p:graphicFrame>
          <p:nvGraphicFramePr>
            <p:cNvPr id="11" name="对象 10"/>
            <p:cNvGraphicFramePr>
              <a:graphicFrameLocks noChangeAspect="1"/>
            </p:cNvGraphicFramePr>
            <p:nvPr>
              <p:extLst>
                <p:ext uri="{D42A27DB-BD31-4B8C-83A1-F6EECF244321}">
                  <p14:modId xmlns:p14="http://schemas.microsoft.com/office/powerpoint/2010/main" xmlns="" val="4285890881"/>
                </p:ext>
              </p:extLst>
            </p:nvPr>
          </p:nvGraphicFramePr>
          <p:xfrm>
            <a:off x="4788024" y="4085493"/>
            <a:ext cx="504056" cy="504056"/>
          </p:xfrm>
          <a:graphic>
            <a:graphicData uri="http://schemas.openxmlformats.org/presentationml/2006/ole">
              <p:oleObj spid="_x0000_s23669" name="Equation" r:id="rId3" imgW="228600" imgH="228600" progId="Equation.DSMT4">
                <p:embed/>
              </p:oleObj>
            </a:graphicData>
          </a:graphic>
        </p:graphicFrame>
        <p:sp>
          <p:nvSpPr>
            <p:cNvPr id="12" name="矩形 11"/>
            <p:cNvSpPr/>
            <p:nvPr/>
          </p:nvSpPr>
          <p:spPr>
            <a:xfrm>
              <a:off x="647564" y="3645024"/>
              <a:ext cx="7848872" cy="1384995"/>
            </a:xfrm>
            <a:prstGeom prst="rect">
              <a:avLst/>
            </a:prstGeom>
          </p:spPr>
          <p:txBody>
            <a:bodyPr wrap="square">
              <a:spAutoFit/>
            </a:bodyPr>
            <a:lstStyle/>
            <a:p>
              <a:r>
                <a:rPr lang="en-US" altLang="zh-CN" sz="2800" dirty="0" smtClean="0"/>
                <a:t>      </a:t>
              </a:r>
              <a:r>
                <a:rPr lang="zh-CN" altLang="zh-CN" sz="2800" dirty="0" smtClean="0"/>
                <a:t>当</a:t>
              </a:r>
              <a:r>
                <a:rPr lang="zh-CN" altLang="zh-CN" sz="2800" dirty="0"/>
                <a:t>线圈中电流发生变化时</a:t>
              </a:r>
              <a:r>
                <a:rPr lang="en-US" altLang="zh-CN" sz="2800" dirty="0"/>
                <a:t>(</a:t>
              </a:r>
              <a:r>
                <a:rPr lang="zh-CN" altLang="zh-CN" sz="2800" dirty="0"/>
                <a:t>比如给线圈加上交流</a:t>
              </a:r>
              <a:r>
                <a:rPr lang="en-US" altLang="zh-CN" sz="2800" dirty="0"/>
                <a:t>)</a:t>
              </a:r>
              <a:r>
                <a:rPr lang="zh-CN" altLang="zh-CN" sz="2800" dirty="0"/>
                <a:t>，就会产生变化的</a:t>
              </a:r>
              <a:r>
                <a:rPr lang="zh-CN" altLang="zh-CN" sz="2800" dirty="0" smtClean="0"/>
                <a:t>磁通</a:t>
              </a:r>
              <a:r>
                <a:rPr lang="en-US" altLang="zh-CN" sz="2800" dirty="0" smtClean="0"/>
                <a:t>      </a:t>
              </a:r>
              <a:r>
                <a:rPr lang="zh-CN" altLang="zh-CN" sz="2800" dirty="0" smtClean="0"/>
                <a:t>穿过</a:t>
              </a:r>
              <a:r>
                <a:rPr lang="zh-CN" altLang="zh-CN" sz="2800" dirty="0"/>
                <a:t>线圈，变化的磁通就会在该线圈两端产生</a:t>
              </a:r>
              <a:r>
                <a:rPr lang="zh-CN" altLang="zh-CN" sz="2800" dirty="0" smtClean="0"/>
                <a:t>感应电动势</a:t>
              </a:r>
              <a:r>
                <a:rPr lang="zh-CN" altLang="en-US" sz="2800" dirty="0" smtClean="0"/>
                <a:t>，</a:t>
              </a:r>
              <a:endParaRPr lang="zh-CN" altLang="en-US" sz="2800" dirty="0"/>
            </a:p>
          </p:txBody>
        </p:sp>
      </p:grpSp>
      <p:grpSp>
        <p:nvGrpSpPr>
          <p:cNvPr id="2" name="组合 1"/>
          <p:cNvGrpSpPr/>
          <p:nvPr/>
        </p:nvGrpSpPr>
        <p:grpSpPr>
          <a:xfrm>
            <a:off x="971600" y="1455361"/>
            <a:ext cx="6264696" cy="2258576"/>
            <a:chOff x="971600" y="1455361"/>
            <a:chExt cx="6264696" cy="2258576"/>
          </a:xfrm>
        </p:grpSpPr>
        <p:graphicFrame>
          <p:nvGraphicFramePr>
            <p:cNvPr id="7" name="对象 6"/>
            <p:cNvGraphicFramePr>
              <a:graphicFrameLocks/>
            </p:cNvGraphicFramePr>
            <p:nvPr>
              <p:extLst>
                <p:ext uri="{D42A27DB-BD31-4B8C-83A1-F6EECF244321}">
                  <p14:modId xmlns:p14="http://schemas.microsoft.com/office/powerpoint/2010/main" xmlns="" val="2068820585"/>
                </p:ext>
              </p:extLst>
            </p:nvPr>
          </p:nvGraphicFramePr>
          <p:xfrm>
            <a:off x="971600" y="1455361"/>
            <a:ext cx="2592288" cy="1719481"/>
          </p:xfrm>
          <a:graphic>
            <a:graphicData uri="http://schemas.openxmlformats.org/presentationml/2006/ole">
              <p:oleObj spid="_x0000_s23670" name="Visio" r:id="rId4" imgW="728300" imgH="761213" progId="Visio.Drawing.11">
                <p:embed/>
              </p:oleObj>
            </a:graphicData>
          </a:graphic>
        </p:graphicFrame>
        <p:graphicFrame>
          <p:nvGraphicFramePr>
            <p:cNvPr id="9" name="对象 8"/>
            <p:cNvGraphicFramePr>
              <a:graphicFrameLocks/>
            </p:cNvGraphicFramePr>
            <p:nvPr>
              <p:extLst>
                <p:ext uri="{D42A27DB-BD31-4B8C-83A1-F6EECF244321}">
                  <p14:modId xmlns:p14="http://schemas.microsoft.com/office/powerpoint/2010/main" xmlns="" val="2744209099"/>
                </p:ext>
              </p:extLst>
            </p:nvPr>
          </p:nvGraphicFramePr>
          <p:xfrm>
            <a:off x="4572000" y="1628800"/>
            <a:ext cx="2664296" cy="1368152"/>
          </p:xfrm>
          <a:graphic>
            <a:graphicData uri="http://schemas.openxmlformats.org/presentationml/2006/ole">
              <p:oleObj spid="_x0000_s23671" name="Visio" r:id="rId5" imgW="1774861" imgH="718293" progId="Visio.Drawing.11">
                <p:embed/>
              </p:oleObj>
            </a:graphicData>
          </a:graphic>
        </p:graphicFrame>
        <p:sp>
          <p:nvSpPr>
            <p:cNvPr id="13" name="TextBox 12"/>
            <p:cNvSpPr txBox="1"/>
            <p:nvPr/>
          </p:nvSpPr>
          <p:spPr>
            <a:xfrm>
              <a:off x="2123728" y="3190717"/>
              <a:ext cx="1074333" cy="523220"/>
            </a:xfrm>
            <a:prstGeom prst="rect">
              <a:avLst/>
            </a:prstGeom>
            <a:noFill/>
          </p:spPr>
          <p:txBody>
            <a:bodyPr wrap="none" rtlCol="0">
              <a:spAutoFit/>
            </a:bodyPr>
            <a:lstStyle/>
            <a:p>
              <a:r>
                <a:rPr lang="zh-CN" altLang="en-US" sz="2800" dirty="0" smtClean="0"/>
                <a:t>（</a:t>
              </a:r>
              <a:r>
                <a:rPr lang="en-US" altLang="zh-CN" sz="2800" dirty="0" smtClean="0"/>
                <a:t>a</a:t>
              </a:r>
              <a:r>
                <a:rPr lang="zh-CN" altLang="en-US" sz="2800" dirty="0" smtClean="0"/>
                <a:t>）</a:t>
              </a:r>
              <a:endParaRPr lang="zh-CN" altLang="en-US" sz="2800" dirty="0"/>
            </a:p>
          </p:txBody>
        </p:sp>
        <p:sp>
          <p:nvSpPr>
            <p:cNvPr id="14" name="TextBox 13"/>
            <p:cNvSpPr txBox="1"/>
            <p:nvPr/>
          </p:nvSpPr>
          <p:spPr>
            <a:xfrm>
              <a:off x="5508104" y="3190717"/>
              <a:ext cx="1091966" cy="523220"/>
            </a:xfrm>
            <a:prstGeom prst="rect">
              <a:avLst/>
            </a:prstGeom>
            <a:noFill/>
          </p:spPr>
          <p:txBody>
            <a:bodyPr wrap="none" rtlCol="0">
              <a:spAutoFit/>
            </a:bodyPr>
            <a:lstStyle/>
            <a:p>
              <a:r>
                <a:rPr lang="zh-CN" altLang="en-US" sz="2800" dirty="0" smtClean="0"/>
                <a:t>（</a:t>
              </a:r>
              <a:r>
                <a:rPr lang="en-US" altLang="zh-CN" sz="2800" dirty="0" smtClean="0"/>
                <a:t>b</a:t>
              </a:r>
              <a:r>
                <a:rPr lang="zh-CN" altLang="en-US" sz="2800" dirty="0" smtClean="0"/>
                <a:t>）</a:t>
              </a:r>
              <a:endParaRPr lang="zh-CN" altLang="en-US" sz="2800" dirty="0"/>
            </a:p>
          </p:txBody>
        </p:sp>
      </p:grpSp>
      <p:sp>
        <p:nvSpPr>
          <p:cNvPr id="1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1" name="组合 20"/>
          <p:cNvGrpSpPr/>
          <p:nvPr/>
        </p:nvGrpSpPr>
        <p:grpSpPr>
          <a:xfrm>
            <a:off x="647564" y="5030019"/>
            <a:ext cx="7847858" cy="1384995"/>
            <a:chOff x="647564" y="5030019"/>
            <a:chExt cx="7847858" cy="1384995"/>
          </a:xfrm>
        </p:grpSpPr>
        <p:sp>
          <p:nvSpPr>
            <p:cNvPr id="15" name="矩形 14"/>
            <p:cNvSpPr/>
            <p:nvPr/>
          </p:nvSpPr>
          <p:spPr>
            <a:xfrm>
              <a:off x="647564" y="5030019"/>
              <a:ext cx="7847858" cy="1384995"/>
            </a:xfrm>
            <a:prstGeom prst="rect">
              <a:avLst/>
            </a:prstGeom>
          </p:spPr>
          <p:txBody>
            <a:bodyPr wrap="square">
              <a:spAutoFit/>
            </a:bodyPr>
            <a:lstStyle/>
            <a:p>
              <a:r>
                <a:rPr lang="en-US" altLang="zh-CN" sz="2800" dirty="0" smtClean="0"/>
                <a:t>       </a:t>
              </a:r>
              <a:r>
                <a:rPr lang="zh-CN" altLang="zh-CN" sz="2800" dirty="0" smtClean="0"/>
                <a:t>线圈</a:t>
              </a:r>
              <a:r>
                <a:rPr lang="zh-CN" altLang="zh-CN" sz="2800" dirty="0"/>
                <a:t>本身的电流变化而引起的电磁感应现象叫做自感现象，简称</a:t>
              </a:r>
              <a:r>
                <a:rPr lang="zh-CN" altLang="zh-CN" sz="2800" dirty="0">
                  <a:solidFill>
                    <a:srgbClr val="FF0000"/>
                  </a:solidFill>
                </a:rPr>
                <a:t>自感</a:t>
              </a:r>
              <a:r>
                <a:rPr lang="zh-CN" altLang="zh-CN" sz="2800" dirty="0"/>
                <a:t>。在自感现象中产生的感应电动势叫做</a:t>
              </a:r>
              <a:r>
                <a:rPr lang="zh-CN" altLang="zh-CN" sz="2800" b="1" dirty="0">
                  <a:solidFill>
                    <a:srgbClr val="FF0000"/>
                  </a:solidFill>
                </a:rPr>
                <a:t>自感</a:t>
              </a:r>
              <a:r>
                <a:rPr lang="zh-CN" altLang="zh-CN" sz="2800" b="1" dirty="0" smtClean="0">
                  <a:solidFill>
                    <a:srgbClr val="FF0000"/>
                  </a:solidFill>
                </a:rPr>
                <a:t>电动势</a:t>
              </a:r>
              <a:r>
                <a:rPr lang="zh-CN" altLang="en-US" sz="2800" dirty="0" smtClean="0"/>
                <a:t>（    ），</a:t>
              </a:r>
              <a:r>
                <a:rPr lang="zh-CN" altLang="zh-CN" sz="2800" dirty="0" smtClean="0"/>
                <a:t>产生</a:t>
              </a:r>
              <a:r>
                <a:rPr lang="zh-CN" altLang="zh-CN" sz="2800" dirty="0"/>
                <a:t>的</a:t>
              </a:r>
              <a:r>
                <a:rPr lang="zh-CN" altLang="zh-CN" sz="2800" dirty="0" smtClean="0"/>
                <a:t>感应</a:t>
              </a:r>
              <a:endParaRPr lang="zh-CN" altLang="en-US" sz="2800" dirty="0"/>
            </a:p>
          </p:txBody>
        </p:sp>
        <p:graphicFrame>
          <p:nvGraphicFramePr>
            <p:cNvPr id="17" name="对象 16"/>
            <p:cNvGraphicFramePr>
              <a:graphicFrameLocks noChangeAspect="1"/>
            </p:cNvGraphicFramePr>
            <p:nvPr>
              <p:extLst>
                <p:ext uri="{D42A27DB-BD31-4B8C-83A1-F6EECF244321}">
                  <p14:modId xmlns:p14="http://schemas.microsoft.com/office/powerpoint/2010/main" xmlns="" val="2332756667"/>
                </p:ext>
              </p:extLst>
            </p:nvPr>
          </p:nvGraphicFramePr>
          <p:xfrm>
            <a:off x="5300116" y="5812686"/>
            <a:ext cx="415976" cy="565100"/>
          </p:xfrm>
          <a:graphic>
            <a:graphicData uri="http://schemas.openxmlformats.org/presentationml/2006/ole">
              <p:oleObj spid="_x0000_s23672" name="Equation" r:id="rId6" imgW="164880" imgH="228600" progId="Equation.DSMT4">
                <p:embed/>
              </p:oleObj>
            </a:graphicData>
          </a:graphic>
        </p:graphicFrame>
      </p:grpSp>
    </p:spTree>
    <p:extLst>
      <p:ext uri="{BB962C8B-B14F-4D97-AF65-F5344CB8AC3E}">
        <p14:creationId xmlns:p14="http://schemas.microsoft.com/office/powerpoint/2010/main" xmlns="" val="3810899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27</a:t>
            </a:fld>
            <a:endParaRPr lang="en-US">
              <a:solidFill>
                <a:prstClr val="black">
                  <a:tint val="75000"/>
                </a:prstClr>
              </a:solidFill>
            </a:endParaRPr>
          </a:p>
        </p:txBody>
      </p:sp>
      <p:sp>
        <p:nvSpPr>
          <p:cNvPr id="5" name="矩形 4"/>
          <p:cNvSpPr/>
          <p:nvPr/>
        </p:nvSpPr>
        <p:spPr>
          <a:xfrm>
            <a:off x="527180" y="764704"/>
            <a:ext cx="3213636" cy="523220"/>
          </a:xfrm>
          <a:prstGeom prst="rect">
            <a:avLst/>
          </a:prstGeom>
        </p:spPr>
        <p:txBody>
          <a:bodyPr wrap="square">
            <a:spAutoFit/>
          </a:bodyPr>
          <a:lstStyle/>
          <a:p>
            <a:r>
              <a:rPr lang="zh-CN" altLang="zh-CN" sz="2800" dirty="0" smtClean="0"/>
              <a:t>叫</a:t>
            </a:r>
            <a:r>
              <a:rPr lang="zh-CN" altLang="zh-CN" sz="2800" dirty="0"/>
              <a:t>电压叫</a:t>
            </a:r>
            <a:r>
              <a:rPr lang="zh-CN" altLang="zh-CN" sz="2800" b="1" dirty="0">
                <a:solidFill>
                  <a:srgbClr val="FF0000"/>
                </a:solidFill>
              </a:rPr>
              <a:t>自感电压</a:t>
            </a:r>
            <a:endParaRPr lang="zh-CN" altLang="en-US" sz="2800" b="1" dirty="0">
              <a:solidFill>
                <a:srgbClr val="FF0000"/>
              </a:solidFill>
            </a:endParaRPr>
          </a:p>
        </p:txBody>
      </p:sp>
      <p:sp>
        <p:nvSpPr>
          <p:cNvPr id="6" name="矩形 5"/>
          <p:cNvSpPr/>
          <p:nvPr/>
        </p:nvSpPr>
        <p:spPr>
          <a:xfrm>
            <a:off x="527179" y="1233721"/>
            <a:ext cx="7776864" cy="523220"/>
          </a:xfrm>
          <a:prstGeom prst="rect">
            <a:avLst/>
          </a:prstGeom>
        </p:spPr>
        <p:txBody>
          <a:bodyPr wrap="square">
            <a:spAutoFit/>
          </a:bodyPr>
          <a:lstStyle/>
          <a:p>
            <a:r>
              <a:rPr lang="en-US" altLang="zh-CN" sz="2800" dirty="0" smtClean="0"/>
              <a:t>      </a:t>
            </a:r>
            <a:r>
              <a:rPr lang="zh-CN" altLang="zh-CN" sz="2800" dirty="0" smtClean="0"/>
              <a:t>在图</a:t>
            </a:r>
            <a:r>
              <a:rPr lang="en-US" altLang="zh-CN" sz="2800" dirty="0" smtClean="0"/>
              <a:t>a</a:t>
            </a:r>
            <a:r>
              <a:rPr lang="zh-CN" altLang="zh-CN" sz="2800" dirty="0" smtClean="0"/>
              <a:t>所示</a:t>
            </a:r>
            <a:r>
              <a:rPr lang="zh-CN" altLang="zh-CN" sz="2800" dirty="0"/>
              <a:t>参考方向中，由电磁感应定律可知</a:t>
            </a:r>
            <a:endParaRPr lang="zh-CN" altLang="en-US" sz="2800"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xmlns="" val="1099579161"/>
              </p:ext>
            </p:extLst>
          </p:nvPr>
        </p:nvGraphicFramePr>
        <p:xfrm>
          <a:off x="971600" y="2916203"/>
          <a:ext cx="1625913" cy="864097"/>
        </p:xfrm>
        <a:graphic>
          <a:graphicData uri="http://schemas.openxmlformats.org/presentationml/2006/ole">
            <p:oleObj spid="_x0000_s25659" name="Equation" r:id="rId3" imgW="736280" imgH="393529" progId="Equation.DSMT4">
              <p:embed/>
            </p:oleObj>
          </a:graphicData>
        </a:graphic>
      </p:graphicFrame>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2915816" y="2971369"/>
            <a:ext cx="5769397" cy="844550"/>
            <a:chOff x="2915816" y="2971369"/>
            <a:chExt cx="5769397" cy="844550"/>
          </a:xfrm>
        </p:grpSpPr>
        <p:graphicFrame>
          <p:nvGraphicFramePr>
            <p:cNvPr id="10" name="对象 9"/>
            <p:cNvGraphicFramePr>
              <a:graphicFrameLocks noChangeAspect="1"/>
            </p:cNvGraphicFramePr>
            <p:nvPr>
              <p:extLst>
                <p:ext uri="{D42A27DB-BD31-4B8C-83A1-F6EECF244321}">
                  <p14:modId xmlns:p14="http://schemas.microsoft.com/office/powerpoint/2010/main" xmlns="" val="481963329"/>
                </p:ext>
              </p:extLst>
            </p:nvPr>
          </p:nvGraphicFramePr>
          <p:xfrm>
            <a:off x="3956050" y="2971369"/>
            <a:ext cx="4729163" cy="844550"/>
          </p:xfrm>
          <a:graphic>
            <a:graphicData uri="http://schemas.openxmlformats.org/presentationml/2006/ole">
              <p:oleObj spid="_x0000_s25660" name="Equation" r:id="rId4" imgW="2247840" imgH="406080" progId="Equation.DSMT4">
                <p:embed/>
              </p:oleObj>
            </a:graphicData>
          </a:graphic>
        </p:graphicFrame>
        <p:sp>
          <p:nvSpPr>
            <p:cNvPr id="11" name="右箭头 10"/>
            <p:cNvSpPr/>
            <p:nvPr/>
          </p:nvSpPr>
          <p:spPr>
            <a:xfrm>
              <a:off x="2915816" y="315165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椭圆形标注 12"/>
          <p:cNvSpPr/>
          <p:nvPr/>
        </p:nvSpPr>
        <p:spPr>
          <a:xfrm>
            <a:off x="4415611" y="1988840"/>
            <a:ext cx="1452533" cy="100811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N</a:t>
            </a:r>
            <a:r>
              <a:rPr lang="zh-CN" altLang="en-US" sz="2000" dirty="0" smtClean="0"/>
              <a:t>匝线圈</a:t>
            </a:r>
            <a:endParaRPr lang="zh-CN" altLang="en-US" sz="2000" dirty="0"/>
          </a:p>
        </p:txBody>
      </p:sp>
      <p:grpSp>
        <p:nvGrpSpPr>
          <p:cNvPr id="12" name="组合 11"/>
          <p:cNvGrpSpPr/>
          <p:nvPr/>
        </p:nvGrpSpPr>
        <p:grpSpPr>
          <a:xfrm>
            <a:off x="5364088" y="3393967"/>
            <a:ext cx="3240360" cy="2042516"/>
            <a:chOff x="5364088" y="3393967"/>
            <a:chExt cx="3240360" cy="2042516"/>
          </a:xfrm>
        </p:grpSpPr>
        <p:sp>
          <p:nvSpPr>
            <p:cNvPr id="14" name="流程图: 过程 13"/>
            <p:cNvSpPr/>
            <p:nvPr/>
          </p:nvSpPr>
          <p:spPr>
            <a:xfrm>
              <a:off x="5364088" y="4212347"/>
              <a:ext cx="3240360" cy="122413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负号表示</a:t>
              </a:r>
              <a:r>
                <a:rPr lang="zh-CN" altLang="zh-CN" sz="2400" dirty="0" smtClean="0"/>
                <a:t>感应电流</a:t>
              </a:r>
              <a:r>
                <a:rPr lang="zh-CN" altLang="zh-CN" sz="2400" dirty="0"/>
                <a:t>所产生的磁通总是</a:t>
              </a:r>
              <a:r>
                <a:rPr lang="zh-CN" altLang="zh-CN" sz="2400" b="1" dirty="0">
                  <a:solidFill>
                    <a:srgbClr val="FF0000"/>
                  </a:solidFill>
                </a:rPr>
                <a:t>阻碍</a:t>
              </a:r>
              <a:r>
                <a:rPr lang="zh-CN" altLang="zh-CN" sz="2400" dirty="0"/>
                <a:t>原有磁通的变化</a:t>
              </a:r>
              <a:endParaRPr lang="zh-CN" altLang="en-US" sz="2400" dirty="0"/>
            </a:p>
          </p:txBody>
        </p:sp>
        <p:cxnSp>
          <p:nvCxnSpPr>
            <p:cNvPr id="16" name="直接箭头连接符 15"/>
            <p:cNvCxnSpPr/>
            <p:nvPr/>
          </p:nvCxnSpPr>
          <p:spPr>
            <a:xfrm flipH="1">
              <a:off x="7668344" y="3393967"/>
              <a:ext cx="144016" cy="6995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59262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28</a:t>
            </a:fld>
            <a:endParaRPr lang="en-US">
              <a:solidFill>
                <a:prstClr val="black">
                  <a:tint val="75000"/>
                </a:prstClr>
              </a:solidFill>
            </a:endParaRPr>
          </a:p>
        </p:txBody>
      </p:sp>
      <p:sp>
        <p:nvSpPr>
          <p:cNvPr id="5" name="矩形 4"/>
          <p:cNvSpPr/>
          <p:nvPr/>
        </p:nvSpPr>
        <p:spPr>
          <a:xfrm>
            <a:off x="395536" y="908720"/>
            <a:ext cx="8352928" cy="954107"/>
          </a:xfrm>
          <a:prstGeom prst="rect">
            <a:avLst/>
          </a:prstGeom>
        </p:spPr>
        <p:txBody>
          <a:bodyPr wrap="square">
            <a:spAutoFit/>
          </a:bodyPr>
          <a:lstStyle/>
          <a:p>
            <a:r>
              <a:rPr lang="en-US" altLang="zh-CN" sz="2800" dirty="0" smtClean="0"/>
              <a:t>     </a:t>
            </a:r>
            <a:r>
              <a:rPr lang="zh-CN" altLang="zh-CN" sz="2800" dirty="0" smtClean="0"/>
              <a:t>若</a:t>
            </a:r>
            <a:r>
              <a:rPr lang="zh-CN" altLang="zh-CN" sz="2800" dirty="0"/>
              <a:t>选取感应电动势参考方向与感应电压参考方向相同</a:t>
            </a:r>
            <a:endParaRPr lang="zh-CN" altLang="en-US" sz="280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xmlns="" val="2184357915"/>
              </p:ext>
            </p:extLst>
          </p:nvPr>
        </p:nvGraphicFramePr>
        <p:xfrm>
          <a:off x="1907704" y="1484784"/>
          <a:ext cx="3888432" cy="935822"/>
        </p:xfrm>
        <a:graphic>
          <a:graphicData uri="http://schemas.openxmlformats.org/presentationml/2006/ole">
            <p:oleObj spid="_x0000_s26736" name="Equation" r:id="rId3" imgW="1612900" imgH="393700" progId="Equation.DSMT4">
              <p:embed/>
            </p:oleObj>
          </a:graphicData>
        </a:graphic>
      </p:graphicFrame>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xmlns="" val="1097108658"/>
              </p:ext>
            </p:extLst>
          </p:nvPr>
        </p:nvGraphicFramePr>
        <p:xfrm>
          <a:off x="2570632" y="3032956"/>
          <a:ext cx="2304256" cy="912024"/>
        </p:xfrm>
        <a:graphic>
          <a:graphicData uri="http://schemas.openxmlformats.org/presentationml/2006/ole">
            <p:oleObj spid="_x0000_s26737" name="Equation" r:id="rId4" imgW="977760" imgH="393480" progId="Equation.DSMT4">
              <p:embed/>
            </p:oleObj>
          </a:graphicData>
        </a:graphic>
      </p:graphicFrame>
      <p:grpSp>
        <p:nvGrpSpPr>
          <p:cNvPr id="2" name="组合 1"/>
          <p:cNvGrpSpPr/>
          <p:nvPr/>
        </p:nvGrpSpPr>
        <p:grpSpPr>
          <a:xfrm>
            <a:off x="3238128" y="2240868"/>
            <a:ext cx="2104603" cy="792088"/>
            <a:chOff x="3238128" y="2240868"/>
            <a:chExt cx="2104603" cy="792088"/>
          </a:xfrm>
        </p:grpSpPr>
        <p:graphicFrame>
          <p:nvGraphicFramePr>
            <p:cNvPr id="7" name="对象 6"/>
            <p:cNvGraphicFramePr>
              <a:graphicFrameLocks noChangeAspect="1"/>
            </p:cNvGraphicFramePr>
            <p:nvPr>
              <p:extLst>
                <p:ext uri="{D42A27DB-BD31-4B8C-83A1-F6EECF244321}">
                  <p14:modId xmlns:p14="http://schemas.microsoft.com/office/powerpoint/2010/main" xmlns="" val="3481296608"/>
                </p:ext>
              </p:extLst>
            </p:nvPr>
          </p:nvGraphicFramePr>
          <p:xfrm>
            <a:off x="3801268" y="2373387"/>
            <a:ext cx="1541463" cy="527050"/>
          </p:xfrm>
          <a:graphic>
            <a:graphicData uri="http://schemas.openxmlformats.org/presentationml/2006/ole">
              <p:oleObj spid="_x0000_s26738" name="Equation" r:id="rId5" imgW="672840" imgH="228600" progId="Equation.DSMT4">
                <p:embed/>
              </p:oleObj>
            </a:graphicData>
          </a:graphic>
        </p:graphicFrame>
        <p:sp>
          <p:nvSpPr>
            <p:cNvPr id="12" name="下箭头 11"/>
            <p:cNvSpPr/>
            <p:nvPr/>
          </p:nvSpPr>
          <p:spPr>
            <a:xfrm>
              <a:off x="3238128" y="2240868"/>
              <a:ext cx="484632"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3" name="组合 12"/>
          <p:cNvGrpSpPr/>
          <p:nvPr/>
        </p:nvGrpSpPr>
        <p:grpSpPr>
          <a:xfrm>
            <a:off x="608517" y="3933056"/>
            <a:ext cx="7920880" cy="2246769"/>
            <a:chOff x="608517" y="3933056"/>
            <a:chExt cx="7920880" cy="2246769"/>
          </a:xfrm>
        </p:grpSpPr>
        <p:graphicFrame>
          <p:nvGraphicFramePr>
            <p:cNvPr id="17" name="对象 16"/>
            <p:cNvGraphicFramePr>
              <a:graphicFrameLocks noChangeAspect="1"/>
            </p:cNvGraphicFramePr>
            <p:nvPr>
              <p:extLst>
                <p:ext uri="{D42A27DB-BD31-4B8C-83A1-F6EECF244321}">
                  <p14:modId xmlns:p14="http://schemas.microsoft.com/office/powerpoint/2010/main" xmlns="" val="3450287751"/>
                </p:ext>
              </p:extLst>
            </p:nvPr>
          </p:nvGraphicFramePr>
          <p:xfrm>
            <a:off x="2548914" y="3933056"/>
            <a:ext cx="689214" cy="459476"/>
          </p:xfrm>
          <a:graphic>
            <a:graphicData uri="http://schemas.openxmlformats.org/presentationml/2006/ole">
              <p:oleObj spid="_x0000_s26739" name="Equation" r:id="rId6" imgW="342720" imgH="228600" progId="Equation.DSMT4">
                <p:embed/>
              </p:oleObj>
            </a:graphicData>
          </a:graphic>
        </p:graphicFrame>
        <p:sp>
          <p:nvSpPr>
            <p:cNvPr id="18" name="矩形 17"/>
            <p:cNvSpPr/>
            <p:nvPr/>
          </p:nvSpPr>
          <p:spPr>
            <a:xfrm>
              <a:off x="608517" y="3933056"/>
              <a:ext cx="7920880" cy="2246769"/>
            </a:xfrm>
            <a:prstGeom prst="rect">
              <a:avLst/>
            </a:prstGeom>
          </p:spPr>
          <p:txBody>
            <a:bodyPr wrap="square">
              <a:spAutoFit/>
            </a:bodyPr>
            <a:lstStyle/>
            <a:p>
              <a:r>
                <a:rPr lang="en-US" altLang="zh-CN" sz="2800" dirty="0" smtClean="0"/>
                <a:t>      </a:t>
              </a:r>
              <a:r>
                <a:rPr lang="zh-CN" altLang="zh-CN" sz="2800" dirty="0" smtClean="0"/>
                <a:t>电感电压</a:t>
              </a:r>
              <a:r>
                <a:rPr lang="en-US" altLang="zh-CN" sz="2800" dirty="0" smtClean="0"/>
                <a:t>        </a:t>
              </a:r>
              <a:r>
                <a:rPr lang="zh-CN" altLang="zh-CN" sz="2800" dirty="0" smtClean="0"/>
                <a:t>取决于</a:t>
              </a:r>
              <a:r>
                <a:rPr lang="zh-CN" altLang="zh-CN" sz="2800" dirty="0"/>
                <a:t>电感电流的变化率。如果电感电流是不随时间变化的</a:t>
              </a:r>
              <a:r>
                <a:rPr lang="zh-CN" altLang="zh-CN" sz="2800" dirty="0">
                  <a:solidFill>
                    <a:srgbClr val="FF0000"/>
                  </a:solidFill>
                </a:rPr>
                <a:t>恒定值</a:t>
              </a:r>
              <a:r>
                <a:rPr lang="en-US" altLang="zh-CN" sz="2800" dirty="0">
                  <a:solidFill>
                    <a:srgbClr val="FF0000"/>
                  </a:solidFill>
                </a:rPr>
                <a:t>(</a:t>
              </a:r>
              <a:r>
                <a:rPr lang="zh-CN" altLang="zh-CN" sz="2800" dirty="0">
                  <a:solidFill>
                    <a:srgbClr val="FF0000"/>
                  </a:solidFill>
                </a:rPr>
                <a:t>即直流</a:t>
              </a:r>
              <a:r>
                <a:rPr lang="en-US" altLang="zh-CN" sz="2800" dirty="0">
                  <a:solidFill>
                    <a:srgbClr val="FF0000"/>
                  </a:solidFill>
                </a:rPr>
                <a:t>)</a:t>
              </a:r>
              <a:r>
                <a:rPr lang="zh-CN" altLang="zh-CN" sz="2800" dirty="0">
                  <a:solidFill>
                    <a:srgbClr val="FF0000"/>
                  </a:solidFill>
                </a:rPr>
                <a:t>，电感元件相当于短路</a:t>
              </a:r>
              <a:r>
                <a:rPr lang="zh-CN" altLang="zh-CN" sz="2800" dirty="0"/>
                <a:t>。线圈在直流电路中相当于短路，在交流电路中有电压，这种情形称作</a:t>
              </a:r>
              <a:r>
                <a:rPr lang="en-US" altLang="zh-CN" sz="2800" dirty="0"/>
                <a:t>“</a:t>
              </a:r>
              <a:r>
                <a:rPr lang="zh-CN" altLang="zh-CN" sz="2800" dirty="0">
                  <a:solidFill>
                    <a:srgbClr val="FF0000"/>
                  </a:solidFill>
                </a:rPr>
                <a:t>通直流阻交流</a:t>
              </a:r>
              <a:r>
                <a:rPr lang="en-US" altLang="zh-CN" sz="2800" dirty="0">
                  <a:solidFill>
                    <a:srgbClr val="FF0000"/>
                  </a:solidFill>
                </a:rPr>
                <a:t>”</a:t>
              </a:r>
              <a:r>
                <a:rPr lang="zh-CN" altLang="zh-CN" sz="2800" dirty="0">
                  <a:solidFill>
                    <a:srgbClr val="FF0000"/>
                  </a:solidFill>
                </a:rPr>
                <a:t>。</a:t>
              </a:r>
            </a:p>
          </p:txBody>
        </p:sp>
      </p:grpSp>
      <p:graphicFrame>
        <p:nvGraphicFramePr>
          <p:cNvPr id="19" name="对象 18"/>
          <p:cNvGraphicFramePr>
            <a:graphicFrameLocks/>
          </p:cNvGraphicFramePr>
          <p:nvPr>
            <p:extLst>
              <p:ext uri="{D42A27DB-BD31-4B8C-83A1-F6EECF244321}">
                <p14:modId xmlns:p14="http://schemas.microsoft.com/office/powerpoint/2010/main" xmlns="" val="1068983028"/>
              </p:ext>
            </p:extLst>
          </p:nvPr>
        </p:nvGraphicFramePr>
        <p:xfrm>
          <a:off x="6000760" y="2143116"/>
          <a:ext cx="2592288" cy="1296144"/>
        </p:xfrm>
        <a:graphic>
          <a:graphicData uri="http://schemas.openxmlformats.org/presentationml/2006/ole">
            <p:oleObj spid="_x0000_s26740" name="Visio" r:id="rId7" imgW="1774861" imgH="718293" progId="Visio.Drawing.11">
              <p:embed/>
            </p:oleObj>
          </a:graphicData>
        </a:graphic>
      </p:graphicFrame>
    </p:spTree>
    <p:extLst>
      <p:ext uri="{BB962C8B-B14F-4D97-AF65-F5344CB8AC3E}">
        <p14:creationId xmlns:p14="http://schemas.microsoft.com/office/powerpoint/2010/main" xmlns="" val="337836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29</a:t>
            </a:fld>
            <a:endParaRPr lang="en-US">
              <a:solidFill>
                <a:prstClr val="black">
                  <a:tint val="75000"/>
                </a:prst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xmlns="" val="4146727592"/>
              </p:ext>
            </p:extLst>
          </p:nvPr>
        </p:nvGraphicFramePr>
        <p:xfrm>
          <a:off x="1187624" y="2346648"/>
          <a:ext cx="7269140" cy="1586407"/>
        </p:xfrm>
        <a:graphic>
          <a:graphicData uri="http://schemas.openxmlformats.org/presentationml/2006/ole">
            <p:oleObj spid="_x0000_s27777" name="Equation" r:id="rId3" imgW="3174840" imgH="812520" progId="Equation.DSMT4">
              <p:embed/>
            </p:oleObj>
          </a:graphicData>
        </a:graphic>
      </p:graphicFrame>
      <p:grpSp>
        <p:nvGrpSpPr>
          <p:cNvPr id="2" name="组合 1"/>
          <p:cNvGrpSpPr/>
          <p:nvPr/>
        </p:nvGrpSpPr>
        <p:grpSpPr>
          <a:xfrm>
            <a:off x="4716016" y="1340768"/>
            <a:ext cx="2411398" cy="1008112"/>
            <a:chOff x="4716016" y="1340768"/>
            <a:chExt cx="2411398" cy="1008112"/>
          </a:xfrm>
        </p:grpSpPr>
        <p:sp>
          <p:nvSpPr>
            <p:cNvPr id="7" name="右弧形箭头 6"/>
            <p:cNvSpPr/>
            <p:nvPr/>
          </p:nvSpPr>
          <p:spPr>
            <a:xfrm>
              <a:off x="4716016" y="1340768"/>
              <a:ext cx="587829" cy="10081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矩形 8"/>
            <p:cNvSpPr/>
            <p:nvPr/>
          </p:nvSpPr>
          <p:spPr>
            <a:xfrm>
              <a:off x="5916826" y="1381736"/>
              <a:ext cx="1210588" cy="461665"/>
            </a:xfrm>
            <a:prstGeom prst="rect">
              <a:avLst/>
            </a:prstGeom>
          </p:spPr>
          <p:txBody>
            <a:bodyPr wrap="none">
              <a:spAutoFit/>
            </a:bodyPr>
            <a:lstStyle/>
            <a:p>
              <a:r>
                <a:rPr lang="zh-CN" altLang="zh-CN" sz="2400" dirty="0"/>
                <a:t>到</a:t>
              </a:r>
              <a:r>
                <a:rPr lang="en-US" altLang="zh-CN" sz="2400" i="1" dirty="0"/>
                <a:t>t</a:t>
              </a:r>
              <a:r>
                <a:rPr lang="zh-CN" altLang="zh-CN" sz="2400" dirty="0"/>
                <a:t>积分</a:t>
              </a:r>
              <a:endParaRPr lang="zh-CN" altLang="en-US" sz="2400" dirty="0"/>
            </a:p>
          </p:txBody>
        </p:sp>
        <p:graphicFrame>
          <p:nvGraphicFramePr>
            <p:cNvPr id="10" name="对象 9"/>
            <p:cNvGraphicFramePr>
              <a:graphicFrameLocks noChangeAspect="1"/>
            </p:cNvGraphicFramePr>
            <p:nvPr>
              <p:extLst>
                <p:ext uri="{D42A27DB-BD31-4B8C-83A1-F6EECF244321}">
                  <p14:modId xmlns:p14="http://schemas.microsoft.com/office/powerpoint/2010/main" xmlns="" val="3874976548"/>
                </p:ext>
              </p:extLst>
            </p:nvPr>
          </p:nvGraphicFramePr>
          <p:xfrm>
            <a:off x="5303845" y="1481182"/>
            <a:ext cx="726776" cy="262771"/>
          </p:xfrm>
          <a:graphic>
            <a:graphicData uri="http://schemas.openxmlformats.org/presentationml/2006/ole">
              <p:oleObj spid="_x0000_s27778" name="Equation" r:id="rId4" imgW="241200" imgH="126720" progId="Equation.DSMT4">
                <p:embed/>
              </p:oleObj>
            </a:graphicData>
          </a:graphic>
        </p:graphicFrame>
      </p:grpSp>
      <p:sp>
        <p:nvSpPr>
          <p:cNvPr id="1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xmlns="" val="3858185064"/>
              </p:ext>
            </p:extLst>
          </p:nvPr>
        </p:nvGraphicFramePr>
        <p:xfrm>
          <a:off x="2185545" y="881684"/>
          <a:ext cx="2069540" cy="819124"/>
        </p:xfrm>
        <a:graphic>
          <a:graphicData uri="http://schemas.openxmlformats.org/presentationml/2006/ole">
            <p:oleObj spid="_x0000_s27779" name="Equation" r:id="rId5" imgW="977760" imgH="393480" progId="Equation.DSMT4">
              <p:embed/>
            </p:oleObj>
          </a:graphicData>
        </a:graphic>
      </p:graphicFrame>
      <p:sp>
        <p:nvSpPr>
          <p:cNvPr id="15" name="上箭头标注 14"/>
          <p:cNvSpPr/>
          <p:nvPr/>
        </p:nvSpPr>
        <p:spPr>
          <a:xfrm>
            <a:off x="1907704" y="3880884"/>
            <a:ext cx="648072" cy="1226768"/>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初始电流</a:t>
            </a:r>
            <a:endParaRPr lang="zh-CN" altLang="en-US" dirty="0"/>
          </a:p>
        </p:txBody>
      </p:sp>
      <p:sp>
        <p:nvSpPr>
          <p:cNvPr id="1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xmlns="" val="1049548742"/>
              </p:ext>
            </p:extLst>
          </p:nvPr>
        </p:nvGraphicFramePr>
        <p:xfrm>
          <a:off x="3375278" y="4983472"/>
          <a:ext cx="2801787" cy="893800"/>
        </p:xfrm>
        <a:graphic>
          <a:graphicData uri="http://schemas.openxmlformats.org/presentationml/2006/ole">
            <p:oleObj spid="_x0000_s27780" name="Equation" r:id="rId6" imgW="1218960" imgH="393480" progId="Equation.DSMT4">
              <p:embed/>
            </p:oleObj>
          </a:graphicData>
        </a:graphic>
      </p:graphicFrame>
      <p:sp>
        <p:nvSpPr>
          <p:cNvPr id="1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组合 5"/>
          <p:cNvGrpSpPr/>
          <p:nvPr/>
        </p:nvGrpSpPr>
        <p:grpSpPr>
          <a:xfrm>
            <a:off x="4057753" y="4005064"/>
            <a:ext cx="1959738" cy="978408"/>
            <a:chOff x="4057753" y="4005064"/>
            <a:chExt cx="1959738" cy="978408"/>
          </a:xfrm>
        </p:grpSpPr>
        <p:sp>
          <p:nvSpPr>
            <p:cNvPr id="18" name="下箭头 17"/>
            <p:cNvSpPr/>
            <p:nvPr/>
          </p:nvSpPr>
          <p:spPr>
            <a:xfrm>
              <a:off x="4057753" y="4005064"/>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xmlns="" val="3410969241"/>
                </p:ext>
              </p:extLst>
            </p:nvPr>
          </p:nvGraphicFramePr>
          <p:xfrm>
            <a:off x="4762594" y="4144108"/>
            <a:ext cx="1254897" cy="509028"/>
          </p:xfrm>
          <a:graphic>
            <a:graphicData uri="http://schemas.openxmlformats.org/presentationml/2006/ole">
              <p:oleObj spid="_x0000_s27781" name="Equation" r:id="rId7" imgW="558720" imgH="228600" progId="Equation.DSMT4">
                <p:embed/>
              </p:oleObj>
            </a:graphicData>
          </a:graphic>
        </p:graphicFrame>
      </p:grpSp>
    </p:spTree>
    <p:extLst>
      <p:ext uri="{BB962C8B-B14F-4D97-AF65-F5344CB8AC3E}">
        <p14:creationId xmlns:p14="http://schemas.microsoft.com/office/powerpoint/2010/main" xmlns="" val="103627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pPr>
              <a:defRPr/>
            </a:pPr>
            <a:fld id="{410E9838-5C72-4F93-8D5F-4110619E9157}" type="slidenum">
              <a:rPr lang="en-US">
                <a:solidFill>
                  <a:prstClr val="black">
                    <a:tint val="75000"/>
                  </a:prstClr>
                </a:solidFill>
              </a:rPr>
              <a:pPr>
                <a:defRPr/>
              </a:pPr>
              <a:t>3</a:t>
            </a:fld>
            <a:endParaRPr lang="en-US" dirty="0">
              <a:solidFill>
                <a:prstClr val="black">
                  <a:tint val="75000"/>
                </a:prstClr>
              </a:solidFill>
            </a:endParaRPr>
          </a:p>
        </p:txBody>
      </p:sp>
      <p:grpSp>
        <p:nvGrpSpPr>
          <p:cNvPr id="2" name="组合 1"/>
          <p:cNvGrpSpPr/>
          <p:nvPr/>
        </p:nvGrpSpPr>
        <p:grpSpPr>
          <a:xfrm>
            <a:off x="0" y="836712"/>
            <a:ext cx="9144000" cy="1141952"/>
            <a:chOff x="0" y="836712"/>
            <a:chExt cx="9144000" cy="1141952"/>
          </a:xfrm>
        </p:grpSpPr>
        <p:sp>
          <p:nvSpPr>
            <p:cNvPr id="80898" name="Text Box 2"/>
            <p:cNvSpPr txBox="1">
              <a:spLocks noChangeArrowheads="1"/>
            </p:cNvSpPr>
            <p:nvPr/>
          </p:nvSpPr>
          <p:spPr bwMode="auto">
            <a:xfrm>
              <a:off x="323934" y="1393889"/>
              <a:ext cx="4366740" cy="584775"/>
            </a:xfrm>
            <a:prstGeom prst="rect">
              <a:avLst/>
            </a:prstGeom>
            <a:noFill/>
            <a:ln w="9525">
              <a:noFill/>
              <a:miter lim="800000"/>
              <a:headEnd/>
              <a:tailEnd/>
            </a:ln>
            <a:effectLst/>
          </p:spPr>
          <p:txBody>
            <a:bodyPr wrap="square">
              <a:spAutoFit/>
            </a:bodyPr>
            <a:lstStyle/>
            <a:p>
              <a:pPr algn="ctr" fontAlgn="base">
                <a:spcBef>
                  <a:spcPct val="0"/>
                </a:spcBef>
                <a:spcAft>
                  <a:spcPct val="0"/>
                </a:spcAft>
                <a:defRPr/>
              </a:pPr>
              <a:r>
                <a:rPr kumimoji="1" lang="en-US" altLang="zh-CN" sz="3200" b="1" dirty="0">
                  <a:solidFill>
                    <a:srgbClr val="000099"/>
                  </a:solidFill>
                  <a:effectLst>
                    <a:outerShdw blurRad="38100" dist="38100" dir="2700000" algn="tl">
                      <a:srgbClr val="C0C0C0"/>
                    </a:outerShdw>
                  </a:effectLst>
                  <a:latin typeface="Times New Roman" pitchFamily="18" charset="0"/>
                </a:rPr>
                <a:t>3.1.1 </a:t>
              </a:r>
              <a:r>
                <a:rPr kumimoji="1" lang="zh-CN" altLang="en-US" sz="3200" b="1" dirty="0" smtClean="0">
                  <a:solidFill>
                    <a:srgbClr val="000099"/>
                  </a:solidFill>
                  <a:effectLst>
                    <a:outerShdw blurRad="38100" dist="38100" dir="2700000" algn="tl">
                      <a:srgbClr val="C0C0C0"/>
                    </a:outerShdw>
                  </a:effectLst>
                  <a:latin typeface="Times New Roman" pitchFamily="18" charset="0"/>
                </a:rPr>
                <a:t>电容器与电容量</a:t>
              </a:r>
              <a:endParaRPr kumimoji="1" lang="zh-CN" altLang="en-US" sz="3200" b="1" dirty="0">
                <a:solidFill>
                  <a:srgbClr val="000099"/>
                </a:solidFill>
                <a:effectLst>
                  <a:outerShdw blurRad="38100" dist="38100" dir="2700000" algn="tl">
                    <a:srgbClr val="C0C0C0"/>
                  </a:outerShdw>
                </a:effectLst>
                <a:latin typeface="Times New Roman" pitchFamily="18" charset="0"/>
              </a:endParaRPr>
            </a:p>
          </p:txBody>
        </p:sp>
        <p:sp>
          <p:nvSpPr>
            <p:cNvPr id="32" name="Rectangle 16"/>
            <p:cNvSpPr>
              <a:spLocks noChangeArrowheads="1"/>
            </p:cNvSpPr>
            <p:nvPr/>
          </p:nvSpPr>
          <p:spPr bwMode="gray">
            <a:xfrm>
              <a:off x="0" y="836712"/>
              <a:ext cx="9144000" cy="576064"/>
            </a:xfrm>
            <a:prstGeom prst="rect">
              <a:avLst/>
            </a:prstGeom>
            <a:gradFill rotWithShape="1">
              <a:gsLst>
                <a:gs pos="0">
                  <a:schemeClr val="tx2">
                    <a:lumMod val="60000"/>
                    <a:lumOff val="40000"/>
                  </a:schemeClr>
                </a:gs>
                <a:gs pos="100000">
                  <a:srgbClr val="FFC000"/>
                </a:gs>
              </a:gsLst>
              <a:lin ang="0" scaled="1"/>
            </a:gradFill>
            <a:ln w="9525">
              <a:noFill/>
              <a:miter lim="800000"/>
              <a:headEnd/>
              <a:tailEnd/>
            </a:ln>
            <a:effectLst/>
          </p:spPr>
          <p:txBody>
            <a:bodyPr wrap="none" anchor="ctr"/>
            <a:lstStyle/>
            <a:p>
              <a:pPr fontAlgn="base">
                <a:spcBef>
                  <a:spcPct val="0"/>
                </a:spcBef>
                <a:spcAft>
                  <a:spcPct val="0"/>
                </a:spcAft>
                <a:defRPr/>
              </a:pPr>
              <a:r>
                <a:rPr lang="en-US" altLang="zh-CN" sz="4000" b="1" dirty="0" smtClean="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     3.1 </a:t>
              </a:r>
              <a:r>
                <a:rPr lang="zh-CN" altLang="en-US" sz="4000" b="1" dirty="0" smtClean="0">
                  <a:solidFill>
                    <a:srgbClr val="FF0000"/>
                  </a:solidFill>
                  <a:effectLst>
                    <a:outerShdw blurRad="38100" dist="38100" dir="2700000" algn="tl">
                      <a:srgbClr val="C0C0C0"/>
                    </a:outerShdw>
                  </a:effectLst>
                  <a:latin typeface="Times New Roman" panose="02020603050405020304" pitchFamily="18" charset="0"/>
                  <a:ea typeface="华文新魏" pitchFamily="2" charset="-122"/>
                  <a:cs typeface="Times New Roman" panose="02020603050405020304" pitchFamily="18" charset="0"/>
                </a:rPr>
                <a:t>电容元件</a:t>
              </a:r>
              <a:endParaRPr kumimoji="1" lang="zh-CN" altLang="en-US" sz="4000" b="1" dirty="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grpSp>
      <p:sp>
        <p:nvSpPr>
          <p:cNvPr id="31" name="Rectangle 3"/>
          <p:cNvSpPr>
            <a:spLocks noChangeArrowheads="1"/>
          </p:cNvSpPr>
          <p:nvPr/>
        </p:nvSpPr>
        <p:spPr bwMode="auto">
          <a:xfrm>
            <a:off x="707657" y="1956238"/>
            <a:ext cx="1535998" cy="523220"/>
          </a:xfrm>
          <a:prstGeom prst="rect">
            <a:avLst/>
          </a:prstGeom>
          <a:noFill/>
          <a:ln w="9525">
            <a:noFill/>
            <a:miter lim="800000"/>
            <a:headEnd/>
            <a:tailEnd/>
          </a:ln>
          <a:effectLst/>
        </p:spPr>
        <p:txBody>
          <a:bodyPr wrap="none">
            <a:spAutoFit/>
          </a:bodyPr>
          <a:lstStyle/>
          <a:p>
            <a:pPr fontAlgn="base">
              <a:spcBef>
                <a:spcPct val="0"/>
              </a:spcBef>
              <a:spcAft>
                <a:spcPct val="0"/>
              </a:spcAft>
              <a:defRPr/>
            </a:pPr>
            <a:r>
              <a:rPr kumimoji="1" lang="en-US" altLang="zh-CN" sz="2800" b="1" dirty="0">
                <a:solidFill>
                  <a:srgbClr val="CC0000"/>
                </a:solidFill>
                <a:effectLst>
                  <a:outerShdw blurRad="38100" dist="38100" dir="2700000" algn="tl">
                    <a:srgbClr val="C0C0C0"/>
                  </a:outerShdw>
                </a:effectLst>
                <a:latin typeface="Times New Roman" pitchFamily="18" charset="0"/>
              </a:rPr>
              <a:t>1</a:t>
            </a:r>
            <a:r>
              <a:rPr kumimoji="1" lang="en-US" altLang="zh-CN" sz="2800" b="1" dirty="0" smtClean="0">
                <a:solidFill>
                  <a:srgbClr val="CC0000"/>
                </a:solidFill>
                <a:effectLst>
                  <a:outerShdw blurRad="38100" dist="38100" dir="2700000" algn="tl">
                    <a:srgbClr val="C0C0C0"/>
                  </a:outerShdw>
                </a:effectLst>
                <a:latin typeface="Times New Roman" pitchFamily="18" charset="0"/>
              </a:rPr>
              <a:t>.</a:t>
            </a:r>
            <a:r>
              <a:rPr kumimoji="1" lang="zh-CN" altLang="en-US" sz="2800" b="1" dirty="0" smtClean="0">
                <a:solidFill>
                  <a:srgbClr val="CC0000"/>
                </a:solidFill>
                <a:effectLst>
                  <a:outerShdw blurRad="38100" dist="38100" dir="2700000" algn="tl">
                    <a:srgbClr val="C0C0C0"/>
                  </a:outerShdw>
                </a:effectLst>
                <a:latin typeface="Times New Roman" pitchFamily="18" charset="0"/>
              </a:rPr>
              <a:t>电容器</a:t>
            </a:r>
            <a:endParaRPr kumimoji="1" lang="zh-CN" altLang="en-US" sz="2800" b="1" dirty="0">
              <a:solidFill>
                <a:srgbClr val="CC0000"/>
              </a:solidFill>
              <a:effectLst>
                <a:outerShdw blurRad="38100" dist="38100" dir="2700000" algn="tl">
                  <a:srgbClr val="C0C0C0"/>
                </a:outerShdw>
              </a:effectLst>
              <a:latin typeface="Times New Roman" pitchFamily="18" charset="0"/>
            </a:endParaRPr>
          </a:p>
        </p:txBody>
      </p:sp>
      <p:sp>
        <p:nvSpPr>
          <p:cNvPr id="6" name="矩形 5"/>
          <p:cNvSpPr/>
          <p:nvPr/>
        </p:nvSpPr>
        <p:spPr>
          <a:xfrm>
            <a:off x="552448" y="2348880"/>
            <a:ext cx="8124007" cy="1384995"/>
          </a:xfrm>
          <a:prstGeom prst="rect">
            <a:avLst/>
          </a:prstGeom>
        </p:spPr>
        <p:txBody>
          <a:bodyPr wrap="square">
            <a:spAutoFit/>
          </a:bodyPr>
          <a:lstStyle/>
          <a:p>
            <a:r>
              <a:rPr lang="en-US" altLang="zh-CN" sz="2800" dirty="0" smtClean="0"/>
              <a:t>       </a:t>
            </a:r>
            <a:r>
              <a:rPr lang="zh-CN" altLang="zh-CN" sz="2800" dirty="0" smtClean="0"/>
              <a:t>两</a:t>
            </a:r>
            <a:r>
              <a:rPr lang="zh-CN" altLang="zh-CN" sz="2800" dirty="0"/>
              <a:t>个任意形状、彼此绝缘而又互相靠近的导体，中间用绝缘物质</a:t>
            </a:r>
            <a:r>
              <a:rPr lang="en-US" altLang="zh-CN" sz="2800" dirty="0"/>
              <a:t>(</a:t>
            </a:r>
            <a:r>
              <a:rPr lang="zh-CN" altLang="zh-CN" sz="2800" dirty="0"/>
              <a:t>叫绝缘介质</a:t>
            </a:r>
            <a:r>
              <a:rPr lang="en-US" altLang="zh-CN" sz="2800" dirty="0"/>
              <a:t>)</a:t>
            </a:r>
            <a:r>
              <a:rPr lang="zh-CN" altLang="zh-CN" sz="2800" dirty="0"/>
              <a:t>分开，它们就组成了一个电容器</a:t>
            </a:r>
            <a:endParaRPr lang="zh-CN" altLang="en-US" sz="2800" dirty="0"/>
          </a:p>
        </p:txBody>
      </p:sp>
      <p:sp>
        <p:nvSpPr>
          <p:cNvPr id="8"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 name="组合 2"/>
          <p:cNvGrpSpPr/>
          <p:nvPr/>
        </p:nvGrpSpPr>
        <p:grpSpPr>
          <a:xfrm>
            <a:off x="1112576" y="3501008"/>
            <a:ext cx="5416101" cy="2128882"/>
            <a:chOff x="1112576" y="3501008"/>
            <a:chExt cx="5416101" cy="2128882"/>
          </a:xfrm>
        </p:grpSpPr>
        <p:graphicFrame>
          <p:nvGraphicFramePr>
            <p:cNvPr id="9" name="对象 8"/>
            <p:cNvGraphicFramePr>
              <a:graphicFrameLocks/>
            </p:cNvGraphicFramePr>
            <p:nvPr>
              <p:extLst>
                <p:ext uri="{D42A27DB-BD31-4B8C-83A1-F6EECF244321}">
                  <p14:modId xmlns:p14="http://schemas.microsoft.com/office/powerpoint/2010/main" xmlns="" val="1952131837"/>
                </p:ext>
              </p:extLst>
            </p:nvPr>
          </p:nvGraphicFramePr>
          <p:xfrm>
            <a:off x="1115616" y="3645024"/>
            <a:ext cx="2305159" cy="1584176"/>
          </p:xfrm>
          <a:graphic>
            <a:graphicData uri="http://schemas.openxmlformats.org/presentationml/2006/ole">
              <p:oleObj spid="_x0000_s1112" name="Visio" r:id="rId3" imgW="1231470" imgH="910756" progId="Visio.Drawing.11">
                <p:embed/>
              </p:oleObj>
            </a:graphicData>
          </a:graphic>
        </p:graphicFrame>
        <p:graphicFrame>
          <p:nvGraphicFramePr>
            <p:cNvPr id="11" name="对象 10"/>
            <p:cNvGraphicFramePr>
              <a:graphicFrameLocks/>
            </p:cNvGraphicFramePr>
            <p:nvPr>
              <p:extLst>
                <p:ext uri="{D42A27DB-BD31-4B8C-83A1-F6EECF244321}">
                  <p14:modId xmlns:p14="http://schemas.microsoft.com/office/powerpoint/2010/main" xmlns="" val="2223851946"/>
                </p:ext>
              </p:extLst>
            </p:nvPr>
          </p:nvGraphicFramePr>
          <p:xfrm>
            <a:off x="4860032" y="3501008"/>
            <a:ext cx="1668645" cy="1728192"/>
          </p:xfrm>
          <a:graphic>
            <a:graphicData uri="http://schemas.openxmlformats.org/presentationml/2006/ole">
              <p:oleObj spid="_x0000_s1113" name="Visio" r:id="rId4" imgW="471317" imgH="604381" progId="Visio.Drawing.11">
                <p:embed/>
              </p:oleObj>
            </a:graphicData>
          </a:graphic>
        </p:graphicFrame>
        <p:sp>
          <p:nvSpPr>
            <p:cNvPr id="12" name="矩形 11"/>
            <p:cNvSpPr/>
            <p:nvPr/>
          </p:nvSpPr>
          <p:spPr>
            <a:xfrm>
              <a:off x="5189849" y="5260558"/>
              <a:ext cx="1338828" cy="369332"/>
            </a:xfrm>
            <a:prstGeom prst="rect">
              <a:avLst/>
            </a:prstGeom>
          </p:spPr>
          <p:txBody>
            <a:bodyPr wrap="none">
              <a:spAutoFit/>
            </a:bodyPr>
            <a:lstStyle/>
            <a:p>
              <a:r>
                <a:rPr lang="zh-CN" altLang="zh-CN" dirty="0"/>
                <a:t>电容器模型</a:t>
              </a:r>
              <a:endParaRPr lang="zh-CN" altLang="en-US" dirty="0"/>
            </a:p>
          </p:txBody>
        </p:sp>
        <p:sp>
          <p:nvSpPr>
            <p:cNvPr id="38" name="矩形 37"/>
            <p:cNvSpPr/>
            <p:nvPr/>
          </p:nvSpPr>
          <p:spPr>
            <a:xfrm>
              <a:off x="1112576" y="5260558"/>
              <a:ext cx="2262158" cy="369332"/>
            </a:xfrm>
            <a:prstGeom prst="rect">
              <a:avLst/>
            </a:prstGeom>
          </p:spPr>
          <p:txBody>
            <a:bodyPr wrap="none">
              <a:spAutoFit/>
            </a:bodyPr>
            <a:lstStyle/>
            <a:p>
              <a:r>
                <a:rPr lang="zh-CN" altLang="en-US" dirty="0" smtClean="0"/>
                <a:t>平行板电容器的结构</a:t>
              </a:r>
              <a:endParaRPr lang="zh-CN" altLang="en-US" dirty="0"/>
            </a:p>
          </p:txBody>
        </p:sp>
      </p:grpSp>
      <p:sp>
        <p:nvSpPr>
          <p:cNvPr id="13" name="矩形 12"/>
          <p:cNvSpPr/>
          <p:nvPr/>
        </p:nvSpPr>
        <p:spPr>
          <a:xfrm>
            <a:off x="863588" y="5643481"/>
            <a:ext cx="7416824" cy="954107"/>
          </a:xfrm>
          <a:prstGeom prst="rect">
            <a:avLst/>
          </a:prstGeom>
        </p:spPr>
        <p:txBody>
          <a:bodyPr wrap="square">
            <a:spAutoFit/>
          </a:bodyPr>
          <a:lstStyle/>
          <a:p>
            <a:r>
              <a:rPr lang="en-US" altLang="zh-CN" sz="2800" dirty="0" smtClean="0"/>
              <a:t>       </a:t>
            </a:r>
            <a:r>
              <a:rPr lang="zh-CN" altLang="zh-CN" sz="2800" dirty="0" smtClean="0"/>
              <a:t>电容器</a:t>
            </a:r>
            <a:r>
              <a:rPr lang="zh-CN" altLang="zh-CN" sz="2800" dirty="0"/>
              <a:t>反映了电压引起</a:t>
            </a:r>
            <a:r>
              <a:rPr lang="zh-CN" altLang="zh-CN" sz="2800" dirty="0">
                <a:solidFill>
                  <a:srgbClr val="FF0000"/>
                </a:solidFill>
              </a:rPr>
              <a:t>电荷聚集和电场能量储存</a:t>
            </a:r>
            <a:r>
              <a:rPr lang="zh-CN" altLang="zh-CN" sz="2800" dirty="0"/>
              <a:t>这一物理现象。</a:t>
            </a:r>
          </a:p>
        </p:txBody>
      </p:sp>
    </p:spTree>
    <p:extLst>
      <p:ext uri="{BB962C8B-B14F-4D97-AF65-F5344CB8AC3E}">
        <p14:creationId xmlns:p14="http://schemas.microsoft.com/office/powerpoint/2010/main" xmlns="" val="28971049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6"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30</a:t>
            </a:fld>
            <a:endParaRPr lang="en-US">
              <a:solidFill>
                <a:prstClr val="black">
                  <a:tint val="75000"/>
                </a:prstClr>
              </a:solidFill>
            </a:endParaRPr>
          </a:p>
        </p:txBody>
      </p:sp>
      <p:sp>
        <p:nvSpPr>
          <p:cNvPr id="5" name="Text Box 2"/>
          <p:cNvSpPr txBox="1">
            <a:spLocks noChangeArrowheads="1"/>
          </p:cNvSpPr>
          <p:nvPr/>
        </p:nvSpPr>
        <p:spPr bwMode="auto">
          <a:xfrm>
            <a:off x="107504" y="836712"/>
            <a:ext cx="8018636" cy="584775"/>
          </a:xfrm>
          <a:prstGeom prst="rect">
            <a:avLst/>
          </a:prstGeom>
          <a:noFill/>
          <a:ln w="9525">
            <a:noFill/>
            <a:miter lim="800000"/>
            <a:headEnd/>
            <a:tailEnd/>
          </a:ln>
          <a:effectLst/>
        </p:spPr>
        <p:txBody>
          <a:bodyPr wrap="square">
            <a:spAutoFit/>
          </a:bodyPr>
          <a:lstStyle/>
          <a:p>
            <a:pPr fontAlgn="base">
              <a:spcBef>
                <a:spcPct val="0"/>
              </a:spcBef>
              <a:spcAft>
                <a:spcPct val="0"/>
              </a:spcAft>
              <a:defRPr/>
            </a:pPr>
            <a:r>
              <a:rPr kumimoji="1" lang="en-US" altLang="zh-CN" sz="3200" b="1" dirty="0" smtClean="0">
                <a:solidFill>
                  <a:srgbClr val="000099"/>
                </a:solidFill>
                <a:effectLst>
                  <a:outerShdw blurRad="38100" dist="38100" dir="2700000" algn="tl">
                    <a:srgbClr val="C0C0C0"/>
                  </a:outerShdw>
                </a:effectLst>
                <a:latin typeface="Times New Roman" pitchFamily="18" charset="0"/>
              </a:rPr>
              <a:t>3.2.3</a:t>
            </a:r>
            <a:r>
              <a:rPr kumimoji="1" lang="zh-CN" altLang="en-US" sz="3200" b="1" dirty="0" smtClean="0">
                <a:solidFill>
                  <a:srgbClr val="000099"/>
                </a:solidFill>
                <a:effectLst>
                  <a:outerShdw blurRad="38100" dist="38100" dir="2700000" algn="tl">
                    <a:srgbClr val="C0C0C0"/>
                  </a:outerShdw>
                </a:effectLst>
                <a:latin typeface="Times New Roman" pitchFamily="18" charset="0"/>
              </a:rPr>
              <a:t>电感元件储存的磁场能量</a:t>
            </a:r>
            <a:endParaRPr kumimoji="1" lang="zh-CN" altLang="en-US" sz="3200" b="1" dirty="0">
              <a:solidFill>
                <a:srgbClr val="000099"/>
              </a:solidFill>
              <a:effectLst>
                <a:outerShdw blurRad="38100" dist="38100" dir="2700000" algn="tl">
                  <a:srgbClr val="C0C0C0"/>
                </a:outerShdw>
              </a:effectLst>
              <a:latin typeface="Times New Roman" pitchFamily="18" charset="0"/>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295739" y="1445422"/>
            <a:ext cx="7444613" cy="1575401"/>
            <a:chOff x="295739" y="1445422"/>
            <a:chExt cx="7444613" cy="1575401"/>
          </a:xfrm>
        </p:grpSpPr>
        <p:graphicFrame>
          <p:nvGraphicFramePr>
            <p:cNvPr id="7" name="对象 6"/>
            <p:cNvGraphicFramePr>
              <a:graphicFrameLocks/>
            </p:cNvGraphicFramePr>
            <p:nvPr>
              <p:extLst>
                <p:ext uri="{D42A27DB-BD31-4B8C-83A1-F6EECF244321}">
                  <p14:modId xmlns:p14="http://schemas.microsoft.com/office/powerpoint/2010/main" xmlns="" val="1068983028"/>
                </p:ext>
              </p:extLst>
            </p:nvPr>
          </p:nvGraphicFramePr>
          <p:xfrm>
            <a:off x="5148064" y="1724679"/>
            <a:ext cx="2592288" cy="1296144"/>
          </p:xfrm>
          <a:graphic>
            <a:graphicData uri="http://schemas.openxmlformats.org/presentationml/2006/ole">
              <p:oleObj spid="_x0000_s28800" name="Visio" r:id="rId3" imgW="1774861" imgH="718293" progId="Visio.Drawing.11">
                <p:embed/>
              </p:oleObj>
            </a:graphicData>
          </a:graphic>
        </p:graphicFrame>
        <p:sp>
          <p:nvSpPr>
            <p:cNvPr id="10" name="矩形 9"/>
            <p:cNvSpPr/>
            <p:nvPr/>
          </p:nvSpPr>
          <p:spPr>
            <a:xfrm>
              <a:off x="295739" y="1445422"/>
              <a:ext cx="5328592" cy="523220"/>
            </a:xfrm>
            <a:prstGeom prst="rect">
              <a:avLst/>
            </a:prstGeom>
          </p:spPr>
          <p:txBody>
            <a:bodyPr wrap="square">
              <a:spAutoFit/>
            </a:bodyPr>
            <a:lstStyle/>
            <a:p>
              <a:r>
                <a:rPr lang="en-US" altLang="zh-CN" sz="2800" i="1" dirty="0" smtClean="0"/>
                <a:t>       u</a:t>
              </a:r>
              <a:r>
                <a:rPr lang="zh-CN" altLang="zh-CN" sz="2800" dirty="0"/>
                <a:t>，</a:t>
              </a:r>
              <a:r>
                <a:rPr lang="en-US" altLang="zh-CN" sz="2800" i="1" dirty="0"/>
                <a:t>i</a:t>
              </a:r>
              <a:r>
                <a:rPr lang="zh-CN" altLang="zh-CN" sz="2800" dirty="0"/>
                <a:t>关联参考方向时</a:t>
              </a:r>
              <a:r>
                <a:rPr lang="zh-CN" altLang="zh-CN" sz="2800" dirty="0" smtClean="0"/>
                <a:t>，</a:t>
              </a:r>
              <a:endParaRPr lang="zh-CN" altLang="en-US" dirty="0"/>
            </a:p>
          </p:txBody>
        </p:sp>
      </p:grpSp>
      <p:grpSp>
        <p:nvGrpSpPr>
          <p:cNvPr id="8" name="组合 7"/>
          <p:cNvGrpSpPr/>
          <p:nvPr/>
        </p:nvGrpSpPr>
        <p:grpSpPr>
          <a:xfrm>
            <a:off x="827584" y="1950183"/>
            <a:ext cx="3629025" cy="1479015"/>
            <a:chOff x="827584" y="1950183"/>
            <a:chExt cx="3629025" cy="1479015"/>
          </a:xfrm>
        </p:grpSpPr>
        <p:graphicFrame>
          <p:nvGraphicFramePr>
            <p:cNvPr id="11" name="对象 10"/>
            <p:cNvGraphicFramePr>
              <a:graphicFrameLocks noChangeAspect="1"/>
            </p:cNvGraphicFramePr>
            <p:nvPr>
              <p:extLst>
                <p:ext uri="{D42A27DB-BD31-4B8C-83A1-F6EECF244321}">
                  <p14:modId xmlns:p14="http://schemas.microsoft.com/office/powerpoint/2010/main" xmlns="" val="2097917016"/>
                </p:ext>
              </p:extLst>
            </p:nvPr>
          </p:nvGraphicFramePr>
          <p:xfrm>
            <a:off x="827584" y="1950183"/>
            <a:ext cx="3629025" cy="912813"/>
          </p:xfrm>
          <a:graphic>
            <a:graphicData uri="http://schemas.openxmlformats.org/presentationml/2006/ole">
              <p:oleObj spid="_x0000_s28801" name="Equation" r:id="rId4" imgW="1625400" imgH="406080" progId="Equation.DSMT4">
                <p:embed/>
              </p:oleObj>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xmlns="" val="4046117542"/>
                </p:ext>
              </p:extLst>
            </p:nvPr>
          </p:nvGraphicFramePr>
          <p:xfrm>
            <a:off x="1043608" y="2852936"/>
            <a:ext cx="2316162" cy="576262"/>
          </p:xfrm>
          <a:graphic>
            <a:graphicData uri="http://schemas.openxmlformats.org/presentationml/2006/ole">
              <p:oleObj spid="_x0000_s28802" name="Equation" r:id="rId5" imgW="914400" imgH="228600" progId="Equation.DSMT4">
                <p:embed/>
              </p:oleObj>
            </a:graphicData>
          </a:graphic>
        </p:graphicFrame>
      </p:grpSp>
      <p:grpSp>
        <p:nvGrpSpPr>
          <p:cNvPr id="9" name="组合 8"/>
          <p:cNvGrpSpPr/>
          <p:nvPr/>
        </p:nvGrpSpPr>
        <p:grpSpPr>
          <a:xfrm>
            <a:off x="917359" y="3501008"/>
            <a:ext cx="6525612" cy="523220"/>
            <a:chOff x="917359" y="3501008"/>
            <a:chExt cx="6525612" cy="523220"/>
          </a:xfrm>
        </p:grpSpPr>
        <p:graphicFrame>
          <p:nvGraphicFramePr>
            <p:cNvPr id="13" name="对象 12"/>
            <p:cNvGraphicFramePr>
              <a:graphicFrameLocks noChangeAspect="1"/>
            </p:cNvGraphicFramePr>
            <p:nvPr>
              <p:extLst>
                <p:ext uri="{D42A27DB-BD31-4B8C-83A1-F6EECF244321}">
                  <p14:modId xmlns:p14="http://schemas.microsoft.com/office/powerpoint/2010/main" xmlns="" val="3908366856"/>
                </p:ext>
              </p:extLst>
            </p:nvPr>
          </p:nvGraphicFramePr>
          <p:xfrm>
            <a:off x="917359" y="3520172"/>
            <a:ext cx="756084" cy="504056"/>
          </p:xfrm>
          <a:graphic>
            <a:graphicData uri="http://schemas.openxmlformats.org/presentationml/2006/ole">
              <p:oleObj spid="_x0000_s28803" name="Equation" r:id="rId6" imgW="342751" imgH="228501" progId="Equation.DSMT4">
                <p:embed/>
              </p:oleObj>
            </a:graphicData>
          </a:graphic>
        </p:graphicFrame>
        <p:sp>
          <p:nvSpPr>
            <p:cNvPr id="14" name="Rectangle 11"/>
            <p:cNvSpPr>
              <a:spLocks noChangeArrowheads="1"/>
            </p:cNvSpPr>
            <p:nvPr/>
          </p:nvSpPr>
          <p:spPr bwMode="auto">
            <a:xfrm>
              <a:off x="1673443" y="3501008"/>
              <a:ext cx="576952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到</a:t>
              </a:r>
              <a:r>
                <a:rPr kumimoji="0" lang="en-US" altLang="zh-CN" sz="2800"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时刻，电感元件储存的磁场能为</a:t>
              </a:r>
              <a:r>
                <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p>
          </p:txBody>
        </p:sp>
      </p:grpSp>
      <p:graphicFrame>
        <p:nvGraphicFramePr>
          <p:cNvPr id="15" name="对象 14"/>
          <p:cNvGraphicFramePr>
            <a:graphicFrameLocks noChangeAspect="1"/>
          </p:cNvGraphicFramePr>
          <p:nvPr>
            <p:extLst>
              <p:ext uri="{D42A27DB-BD31-4B8C-83A1-F6EECF244321}">
                <p14:modId xmlns:p14="http://schemas.microsoft.com/office/powerpoint/2010/main" xmlns="" val="929129918"/>
              </p:ext>
            </p:extLst>
          </p:nvPr>
        </p:nvGraphicFramePr>
        <p:xfrm>
          <a:off x="1331640" y="3991977"/>
          <a:ext cx="6302375" cy="2519363"/>
        </p:xfrm>
        <a:graphic>
          <a:graphicData uri="http://schemas.openxmlformats.org/presentationml/2006/ole">
            <p:oleObj spid="_x0000_s28804" name="Equation" r:id="rId7" imgW="2946240" imgH="1168200" progId="Equation.DSMT4">
              <p:embed/>
            </p:oleObj>
          </a:graphicData>
        </a:graphic>
      </p:graphicFrame>
    </p:spTree>
    <p:extLst>
      <p:ext uri="{BB962C8B-B14F-4D97-AF65-F5344CB8AC3E}">
        <p14:creationId xmlns:p14="http://schemas.microsoft.com/office/powerpoint/2010/main" xmlns="" val="112996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31</a:t>
            </a:fld>
            <a:endParaRPr lang="en-US">
              <a:solidFill>
                <a:prstClr val="black">
                  <a:tint val="75000"/>
                </a:prst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755576" y="908720"/>
            <a:ext cx="7704856" cy="1384995"/>
            <a:chOff x="755576" y="908720"/>
            <a:chExt cx="7704856" cy="1384995"/>
          </a:xfrm>
        </p:grpSpPr>
        <p:graphicFrame>
          <p:nvGraphicFramePr>
            <p:cNvPr id="6" name="对象 5"/>
            <p:cNvGraphicFramePr>
              <a:graphicFrameLocks noChangeAspect="1"/>
            </p:cNvGraphicFramePr>
            <p:nvPr>
              <p:extLst>
                <p:ext uri="{D42A27DB-BD31-4B8C-83A1-F6EECF244321}">
                  <p14:modId xmlns:p14="http://schemas.microsoft.com/office/powerpoint/2010/main" xmlns="" val="2182708547"/>
                </p:ext>
              </p:extLst>
            </p:nvPr>
          </p:nvGraphicFramePr>
          <p:xfrm>
            <a:off x="6588224" y="980728"/>
            <a:ext cx="1336841" cy="360040"/>
          </p:xfrm>
          <a:graphic>
            <a:graphicData uri="http://schemas.openxmlformats.org/presentationml/2006/ole">
              <p:oleObj spid="_x0000_s29769" name="Equation" r:id="rId3" imgW="672840" imgH="177480" progId="Equation.DSMT4">
                <p:embed/>
              </p:oleObj>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xmlns="" val="1780185594"/>
                </p:ext>
              </p:extLst>
            </p:nvPr>
          </p:nvGraphicFramePr>
          <p:xfrm>
            <a:off x="1187624" y="1772816"/>
            <a:ext cx="648072" cy="432048"/>
          </p:xfrm>
          <a:graphic>
            <a:graphicData uri="http://schemas.openxmlformats.org/presentationml/2006/ole">
              <p:oleObj spid="_x0000_s29770" name="Equation" r:id="rId4" imgW="342720" imgH="228600" progId="Equation.DSMT4">
                <p:embed/>
              </p:oleObj>
            </a:graphicData>
          </a:graphic>
        </p:graphicFrame>
        <p:sp>
          <p:nvSpPr>
            <p:cNvPr id="9" name="矩形 8"/>
            <p:cNvSpPr/>
            <p:nvPr/>
          </p:nvSpPr>
          <p:spPr>
            <a:xfrm>
              <a:off x="755576" y="908720"/>
              <a:ext cx="7704856" cy="1384995"/>
            </a:xfrm>
            <a:prstGeom prst="rect">
              <a:avLst/>
            </a:prstGeom>
          </p:spPr>
          <p:txBody>
            <a:bodyPr wrap="square">
              <a:spAutoFit/>
            </a:bodyPr>
            <a:lstStyle/>
            <a:p>
              <a:r>
                <a:rPr lang="zh-CN" altLang="zh-CN" sz="2800" b="1" dirty="0"/>
                <a:t>【例</a:t>
              </a:r>
              <a:r>
                <a:rPr lang="en-US" altLang="zh-CN" sz="2800" b="1" dirty="0"/>
                <a:t>3.2.1</a:t>
              </a:r>
              <a:r>
                <a:rPr lang="zh-CN" altLang="zh-CN" sz="2800" b="1" dirty="0"/>
                <a:t>】</a:t>
              </a:r>
              <a:r>
                <a:rPr lang="zh-CN" altLang="zh-CN" sz="2800" dirty="0"/>
                <a:t>有</a:t>
              </a:r>
              <a:r>
                <a:rPr lang="en-US" altLang="zh-CN" sz="2800" dirty="0"/>
                <a:t>—</a:t>
              </a:r>
              <a:r>
                <a:rPr lang="zh-CN" altLang="zh-CN" sz="2800" dirty="0"/>
                <a:t>电感线圈，电阻不计</a:t>
              </a:r>
              <a:r>
                <a:rPr lang="zh-CN" altLang="zh-CN" sz="2800" dirty="0" smtClean="0"/>
                <a:t>，</a:t>
              </a:r>
              <a:r>
                <a:rPr lang="en-US" altLang="zh-CN" sz="2800" dirty="0" smtClean="0"/>
                <a:t>            </a:t>
              </a:r>
              <a:r>
                <a:rPr lang="zh-CN" altLang="zh-CN" sz="2800" dirty="0" smtClean="0"/>
                <a:t>，</a:t>
              </a:r>
              <a:r>
                <a:rPr lang="zh-CN" altLang="zh-CN" sz="2800" dirty="0"/>
                <a:t>通以锯齿波电流如</a:t>
              </a:r>
              <a:r>
                <a:rPr lang="zh-CN" altLang="zh-CN" sz="2800" dirty="0" smtClean="0"/>
                <a:t>图所</a:t>
              </a:r>
              <a:r>
                <a:rPr lang="zh-CN" altLang="zh-CN" sz="2800" dirty="0"/>
                <a:t>示，试求该线圈的自感</a:t>
              </a:r>
              <a:r>
                <a:rPr lang="zh-CN" altLang="zh-CN" sz="2800" dirty="0" smtClean="0"/>
                <a:t>电压</a:t>
              </a:r>
              <a:r>
                <a:rPr lang="en-US" altLang="zh-CN" sz="2800" dirty="0" smtClean="0"/>
                <a:t>       </a:t>
              </a:r>
              <a:r>
                <a:rPr lang="zh-CN" altLang="zh-CN" sz="2800" dirty="0" smtClean="0"/>
                <a:t>并</a:t>
              </a:r>
              <a:r>
                <a:rPr lang="zh-CN" altLang="zh-CN" sz="2800" dirty="0"/>
                <a:t>画出变化波形。</a:t>
              </a:r>
            </a:p>
          </p:txBody>
        </p:sp>
      </p:gr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p:cNvGraphicFramePr>
          <p:nvPr>
            <p:extLst>
              <p:ext uri="{D42A27DB-BD31-4B8C-83A1-F6EECF244321}">
                <p14:modId xmlns:p14="http://schemas.microsoft.com/office/powerpoint/2010/main" xmlns="" val="1790837324"/>
              </p:ext>
            </p:extLst>
          </p:nvPr>
        </p:nvGraphicFramePr>
        <p:xfrm>
          <a:off x="1979712" y="2996952"/>
          <a:ext cx="4896544" cy="3096344"/>
        </p:xfrm>
        <a:graphic>
          <a:graphicData uri="http://schemas.openxmlformats.org/presentationml/2006/ole">
            <p:oleObj spid="_x0000_s29771" name="Visio" r:id="rId5" imgW="1864525" imgH="1254481" progId="Visio.Drawing.11">
              <p:embed/>
            </p:oleObj>
          </a:graphicData>
        </a:graphic>
      </p:graphicFrame>
    </p:spTree>
    <p:extLst>
      <p:ext uri="{BB962C8B-B14F-4D97-AF65-F5344CB8AC3E}">
        <p14:creationId xmlns:p14="http://schemas.microsoft.com/office/powerpoint/2010/main" xmlns="" val="209664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32</a:t>
            </a:fld>
            <a:endParaRPr lang="en-US">
              <a:solidFill>
                <a:prstClr val="black">
                  <a:tint val="75000"/>
                </a:prstClr>
              </a:solidFill>
            </a:endParaRPr>
          </a:p>
        </p:txBody>
      </p:sp>
      <p:sp>
        <p:nvSpPr>
          <p:cNvPr id="5" name="矩形 4"/>
          <p:cNvSpPr/>
          <p:nvPr/>
        </p:nvSpPr>
        <p:spPr>
          <a:xfrm>
            <a:off x="467544" y="980728"/>
            <a:ext cx="8064896" cy="954107"/>
          </a:xfrm>
          <a:prstGeom prst="rect">
            <a:avLst/>
          </a:prstGeom>
        </p:spPr>
        <p:txBody>
          <a:bodyPr wrap="square">
            <a:spAutoFit/>
          </a:bodyPr>
          <a:lstStyle/>
          <a:p>
            <a:pPr fontAlgn="ctr"/>
            <a:r>
              <a:rPr lang="zh-CN" altLang="zh-CN" sz="2800" b="1" dirty="0"/>
              <a:t>【解】</a:t>
            </a:r>
            <a:r>
              <a:rPr lang="zh-CN" altLang="zh-CN" sz="2800" dirty="0"/>
              <a:t>设电流</a:t>
            </a:r>
            <a:r>
              <a:rPr lang="en-US" altLang="zh-CN" sz="2800" dirty="0"/>
              <a:t>i</a:t>
            </a:r>
            <a:r>
              <a:rPr lang="zh-CN" altLang="zh-CN" sz="2800" dirty="0"/>
              <a:t>与自感电压的参考方向为关联参考方间，由图根据电流波形按时间分段计算如下： </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xmlns="" val="2191962958"/>
              </p:ext>
            </p:extLst>
          </p:nvPr>
        </p:nvGraphicFramePr>
        <p:xfrm>
          <a:off x="952500" y="2205038"/>
          <a:ext cx="7096125" cy="3384550"/>
        </p:xfrm>
        <a:graphic>
          <a:graphicData uri="http://schemas.openxmlformats.org/presentationml/2006/ole">
            <p:oleObj spid="_x0000_s30745" name="Equation" r:id="rId3" imgW="3911400" imgH="1828800" progId="Equation.DSMT4">
              <p:embed/>
            </p:oleObj>
          </a:graphicData>
        </a:graphic>
      </p:graphicFrame>
    </p:spTree>
    <p:extLst>
      <p:ext uri="{BB962C8B-B14F-4D97-AF65-F5344CB8AC3E}">
        <p14:creationId xmlns:p14="http://schemas.microsoft.com/office/powerpoint/2010/main" xmlns="" val="394294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33</a:t>
            </a:fld>
            <a:endParaRPr lang="en-US">
              <a:solidFill>
                <a:prstClr val="black">
                  <a:tint val="75000"/>
                </a:prst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p:cNvGraphicFramePr>
          <p:nvPr>
            <p:extLst>
              <p:ext uri="{D42A27DB-BD31-4B8C-83A1-F6EECF244321}">
                <p14:modId xmlns:p14="http://schemas.microsoft.com/office/powerpoint/2010/main" xmlns="" val="8519486"/>
              </p:ext>
            </p:extLst>
          </p:nvPr>
        </p:nvGraphicFramePr>
        <p:xfrm>
          <a:off x="2051720" y="980728"/>
          <a:ext cx="4464496" cy="2952328"/>
        </p:xfrm>
        <a:graphic>
          <a:graphicData uri="http://schemas.openxmlformats.org/presentationml/2006/ole">
            <p:oleObj spid="_x0000_s31768" name="Visio" r:id="rId3" imgW="1864482" imgH="1254651" progId="Visio.Drawing.11">
              <p:embed/>
            </p:oleObj>
          </a:graphicData>
        </a:graphic>
      </p:graphicFrame>
      <p:sp>
        <p:nvSpPr>
          <p:cNvPr id="7" name="矩形 6"/>
          <p:cNvSpPr/>
          <p:nvPr/>
        </p:nvSpPr>
        <p:spPr>
          <a:xfrm>
            <a:off x="1187624" y="4437112"/>
            <a:ext cx="6480720" cy="1815882"/>
          </a:xfrm>
          <a:prstGeom prst="rect">
            <a:avLst/>
          </a:prstGeom>
        </p:spPr>
        <p:txBody>
          <a:bodyPr wrap="square">
            <a:spAutoFit/>
          </a:bodyPr>
          <a:lstStyle/>
          <a:p>
            <a:r>
              <a:rPr lang="en-US" altLang="zh-CN" sz="2800" dirty="0" smtClean="0"/>
              <a:t>       </a:t>
            </a:r>
            <a:r>
              <a:rPr lang="zh-CN" altLang="zh-CN" sz="2800" dirty="0" smtClean="0"/>
              <a:t>当</a:t>
            </a:r>
            <a:r>
              <a:rPr lang="zh-CN" altLang="zh-CN" sz="2800" dirty="0"/>
              <a:t>电流变化率为正时，电压也为正值。当电流变化率为负时，电压也为负值。电感电压与电流的波形不相同，这与电阻元件情况完全不同。</a:t>
            </a:r>
            <a:endParaRPr lang="zh-CN" altLang="en-US" sz="2800" dirty="0"/>
          </a:p>
        </p:txBody>
      </p:sp>
    </p:spTree>
    <p:extLst>
      <p:ext uri="{BB962C8B-B14F-4D97-AF65-F5344CB8AC3E}">
        <p14:creationId xmlns:p14="http://schemas.microsoft.com/office/powerpoint/2010/main" xmlns="" val="172651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34</a:t>
            </a:fld>
            <a:endParaRPr lang="en-US">
              <a:solidFill>
                <a:prstClr val="black">
                  <a:tint val="75000"/>
                </a:prstClr>
              </a:solidFill>
            </a:endParaRPr>
          </a:p>
        </p:txBody>
      </p:sp>
      <p:sp>
        <p:nvSpPr>
          <p:cNvPr id="1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611560" y="836712"/>
            <a:ext cx="7704856" cy="954107"/>
          </a:xfrm>
          <a:prstGeom prst="rect">
            <a:avLst/>
          </a:prstGeom>
        </p:spPr>
        <p:txBody>
          <a:bodyPr wrap="square">
            <a:spAutoFit/>
          </a:bodyPr>
          <a:lstStyle/>
          <a:p>
            <a:pPr fontAlgn="ctr"/>
            <a:r>
              <a:rPr lang="zh-CN" altLang="zh-CN" sz="2800" dirty="0"/>
              <a:t>【</a:t>
            </a:r>
            <a:r>
              <a:rPr lang="zh-CN" altLang="zh-CN" sz="2800" b="1" dirty="0"/>
              <a:t>例</a:t>
            </a:r>
            <a:r>
              <a:rPr lang="en-US" altLang="zh-CN" sz="2800" b="1" dirty="0"/>
              <a:t>3.2.2</a:t>
            </a:r>
            <a:r>
              <a:rPr lang="zh-CN" altLang="zh-CN" sz="2800" dirty="0"/>
              <a:t>】计算例</a:t>
            </a:r>
            <a:r>
              <a:rPr lang="en-US" altLang="zh-CN" sz="2800" dirty="0"/>
              <a:t>3.2.1</a:t>
            </a:r>
            <a:r>
              <a:rPr lang="zh-CN" altLang="zh-CN" sz="2800" dirty="0"/>
              <a:t>电感的储能，并绘出能量波形图和功率波形图</a:t>
            </a:r>
            <a:r>
              <a:rPr lang="zh-CN" altLang="zh-CN" sz="2800" dirty="0" smtClean="0"/>
              <a:t>。</a:t>
            </a:r>
            <a:endParaRPr lang="zh-CN" altLang="zh-CN" sz="2800" dirty="0"/>
          </a:p>
        </p:txBody>
      </p:sp>
      <p:sp>
        <p:nvSpPr>
          <p:cNvPr id="1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组合 4"/>
          <p:cNvGrpSpPr/>
          <p:nvPr/>
        </p:nvGrpSpPr>
        <p:grpSpPr>
          <a:xfrm>
            <a:off x="1403648" y="3284983"/>
            <a:ext cx="4752528" cy="2964168"/>
            <a:chOff x="1403648" y="3284983"/>
            <a:chExt cx="4752528" cy="2964168"/>
          </a:xfrm>
        </p:grpSpPr>
        <p:graphicFrame>
          <p:nvGraphicFramePr>
            <p:cNvPr id="17" name="对象 16"/>
            <p:cNvGraphicFramePr>
              <a:graphicFrameLocks noChangeAspect="1"/>
            </p:cNvGraphicFramePr>
            <p:nvPr>
              <p:extLst>
                <p:ext uri="{D42A27DB-BD31-4B8C-83A1-F6EECF244321}">
                  <p14:modId xmlns:p14="http://schemas.microsoft.com/office/powerpoint/2010/main" xmlns="" val="2930628980"/>
                </p:ext>
              </p:extLst>
            </p:nvPr>
          </p:nvGraphicFramePr>
          <p:xfrm>
            <a:off x="1403648" y="3284983"/>
            <a:ext cx="2088232" cy="2948091"/>
          </p:xfrm>
          <a:graphic>
            <a:graphicData uri="http://schemas.openxmlformats.org/presentationml/2006/ole">
              <p:oleObj spid="_x0000_s32832" name="Equation" r:id="rId3" imgW="1054080" imgH="1650960" progId="Equation.DSMT4">
                <p:embed/>
              </p:oleObj>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xmlns="" val="2500897136"/>
                </p:ext>
              </p:extLst>
            </p:nvPr>
          </p:nvGraphicFramePr>
          <p:xfrm>
            <a:off x="4211960" y="3356992"/>
            <a:ext cx="1944216" cy="2892159"/>
          </p:xfrm>
          <a:graphic>
            <a:graphicData uri="http://schemas.openxmlformats.org/presentationml/2006/ole">
              <p:oleObj spid="_x0000_s32833" name="Equation" r:id="rId4" imgW="965160" imgH="1549080" progId="Equation.DSMT4">
                <p:embed/>
              </p:oleObj>
            </a:graphicData>
          </a:graphic>
        </p:graphicFrame>
      </p:grpSp>
      <p:sp>
        <p:nvSpPr>
          <p:cNvPr id="20" name="矩形 19"/>
          <p:cNvSpPr/>
          <p:nvPr/>
        </p:nvSpPr>
        <p:spPr>
          <a:xfrm>
            <a:off x="2051720" y="2652594"/>
            <a:ext cx="4493538" cy="523220"/>
          </a:xfrm>
          <a:prstGeom prst="rect">
            <a:avLst/>
          </a:prstGeom>
        </p:spPr>
        <p:txBody>
          <a:bodyPr wrap="none">
            <a:spAutoFit/>
          </a:bodyPr>
          <a:lstStyle/>
          <a:p>
            <a:r>
              <a:rPr lang="zh-CN" altLang="zh-CN" sz="2800" dirty="0"/>
              <a:t>电感电流的分段表达式如下</a:t>
            </a:r>
            <a:endParaRPr lang="zh-CN" altLang="en-US" sz="2800" dirty="0"/>
          </a:p>
        </p:txBody>
      </p:sp>
      <p:sp>
        <p:nvSpPr>
          <p:cNvPr id="2" name="矩形 1"/>
          <p:cNvSpPr/>
          <p:nvPr/>
        </p:nvSpPr>
        <p:spPr>
          <a:xfrm>
            <a:off x="602229" y="1790818"/>
            <a:ext cx="7344816" cy="954107"/>
          </a:xfrm>
          <a:prstGeom prst="rect">
            <a:avLst/>
          </a:prstGeom>
        </p:spPr>
        <p:txBody>
          <a:bodyPr wrap="square">
            <a:spAutoFit/>
          </a:bodyPr>
          <a:lstStyle/>
          <a:p>
            <a:pPr fontAlgn="ctr"/>
            <a:r>
              <a:rPr lang="zh-CN" altLang="zh-CN" sz="2800" b="1" dirty="0"/>
              <a:t>【解】</a:t>
            </a:r>
            <a:r>
              <a:rPr lang="zh-CN" altLang="zh-CN" sz="2800" dirty="0"/>
              <a:t>：</a:t>
            </a:r>
            <a:r>
              <a:rPr lang="en-US" altLang="zh-CN" sz="2800" dirty="0"/>
              <a:t>(1)</a:t>
            </a:r>
            <a:r>
              <a:rPr lang="zh-CN" altLang="zh-CN" sz="2800" dirty="0"/>
              <a:t>计算电感的储能，绘出电感的储能特性曲线</a:t>
            </a:r>
            <a:r>
              <a:rPr lang="zh-CN" altLang="zh-CN" dirty="0"/>
              <a:t>。</a:t>
            </a:r>
          </a:p>
        </p:txBody>
      </p:sp>
    </p:spTree>
    <p:extLst>
      <p:ext uri="{BB962C8B-B14F-4D97-AF65-F5344CB8AC3E}">
        <p14:creationId xmlns:p14="http://schemas.microsoft.com/office/powerpoint/2010/main" xmlns="" val="400742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35</a:t>
            </a:fld>
            <a:endParaRPr lang="en-US">
              <a:solidFill>
                <a:prstClr val="black">
                  <a:tint val="75000"/>
                </a:prst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xmlns="" val="526867696"/>
              </p:ext>
            </p:extLst>
          </p:nvPr>
        </p:nvGraphicFramePr>
        <p:xfrm>
          <a:off x="1595438" y="692150"/>
          <a:ext cx="5949950" cy="5572125"/>
        </p:xfrm>
        <a:graphic>
          <a:graphicData uri="http://schemas.openxmlformats.org/presentationml/2006/ole">
            <p:oleObj spid="_x0000_s33817" name="Equation" r:id="rId3" imgW="3454200" imgH="2869920" progId="Equation.DSMT4">
              <p:embed/>
            </p:oleObj>
          </a:graphicData>
        </a:graphic>
      </p:graphicFrame>
    </p:spTree>
    <p:extLst>
      <p:ext uri="{BB962C8B-B14F-4D97-AF65-F5344CB8AC3E}">
        <p14:creationId xmlns:p14="http://schemas.microsoft.com/office/powerpoint/2010/main" xmlns="" val="235472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36</a:t>
            </a:fld>
            <a:endParaRPr lang="en-US">
              <a:solidFill>
                <a:prstClr val="black">
                  <a:tint val="75000"/>
                </a:prstClr>
              </a:solidFill>
            </a:endParaRPr>
          </a:p>
        </p:txBody>
      </p:sp>
      <p:sp>
        <p:nvSpPr>
          <p:cNvPr id="6" name="矩形 5"/>
          <p:cNvSpPr/>
          <p:nvPr/>
        </p:nvSpPr>
        <p:spPr>
          <a:xfrm>
            <a:off x="611560" y="2875002"/>
            <a:ext cx="5472608" cy="523220"/>
          </a:xfrm>
          <a:prstGeom prst="rect">
            <a:avLst/>
          </a:prstGeom>
        </p:spPr>
        <p:txBody>
          <a:bodyPr wrap="square">
            <a:spAutoFit/>
          </a:bodyPr>
          <a:lstStyle/>
          <a:p>
            <a:pPr fontAlgn="ctr"/>
            <a:r>
              <a:rPr lang="en-US" altLang="zh-CN" sz="2800" dirty="0"/>
              <a:t>(2)</a:t>
            </a:r>
            <a:r>
              <a:rPr lang="zh-CN" altLang="zh-CN" sz="2800" dirty="0"/>
              <a:t>绘出电感的功率特性曲线</a:t>
            </a:r>
            <a:r>
              <a:rPr lang="en-US" altLang="zh-CN" sz="2800" dirty="0"/>
              <a:t>   </a:t>
            </a:r>
            <a:endParaRPr lang="zh-CN" altLang="zh-CN" sz="2800" dirty="0"/>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4" name="组合 13"/>
          <p:cNvGrpSpPr/>
          <p:nvPr/>
        </p:nvGrpSpPr>
        <p:grpSpPr>
          <a:xfrm>
            <a:off x="592138" y="3398838"/>
            <a:ext cx="6723357" cy="2982912"/>
            <a:chOff x="592138" y="3398838"/>
            <a:chExt cx="6723357" cy="2982912"/>
          </a:xfrm>
        </p:grpSpPr>
        <p:graphicFrame>
          <p:nvGraphicFramePr>
            <p:cNvPr id="8" name="对象 7"/>
            <p:cNvGraphicFramePr>
              <a:graphicFrameLocks noChangeAspect="1"/>
            </p:cNvGraphicFramePr>
            <p:nvPr>
              <p:extLst>
                <p:ext uri="{D42A27DB-BD31-4B8C-83A1-F6EECF244321}">
                  <p14:modId xmlns:p14="http://schemas.microsoft.com/office/powerpoint/2010/main" xmlns="" val="1929231064"/>
                </p:ext>
              </p:extLst>
            </p:nvPr>
          </p:nvGraphicFramePr>
          <p:xfrm>
            <a:off x="592138" y="3398838"/>
            <a:ext cx="4919662" cy="2982912"/>
          </p:xfrm>
          <a:graphic>
            <a:graphicData uri="http://schemas.openxmlformats.org/presentationml/2006/ole">
              <p:oleObj spid="_x0000_s34910" name="Equation" r:id="rId3" imgW="3276360" imgH="1650960" progId="Equation.DSMT4">
                <p:embed/>
              </p:oleObj>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xmlns="" val="364597380"/>
                </p:ext>
              </p:extLst>
            </p:nvPr>
          </p:nvGraphicFramePr>
          <p:xfrm>
            <a:off x="5868144" y="3501008"/>
            <a:ext cx="1447351" cy="2664296"/>
          </p:xfrm>
          <a:graphic>
            <a:graphicData uri="http://schemas.openxmlformats.org/presentationml/2006/ole">
              <p:oleObj spid="_x0000_s34911" name="Equation" r:id="rId4" imgW="965160" imgH="1549080" progId="Equation.DSMT4">
                <p:embed/>
              </p:oleObj>
            </a:graphicData>
          </a:graphic>
        </p:graphicFrame>
      </p:grpSp>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2008204" y="770273"/>
            <a:ext cx="4248472" cy="2104729"/>
            <a:chOff x="2008204" y="770273"/>
            <a:chExt cx="4248472" cy="2104729"/>
          </a:xfrm>
        </p:grpSpPr>
        <p:graphicFrame>
          <p:nvGraphicFramePr>
            <p:cNvPr id="5" name="对象 4"/>
            <p:cNvGraphicFramePr>
              <a:graphicFrameLocks/>
            </p:cNvGraphicFramePr>
            <p:nvPr>
              <p:extLst>
                <p:ext uri="{D42A27DB-BD31-4B8C-83A1-F6EECF244321}">
                  <p14:modId xmlns:p14="http://schemas.microsoft.com/office/powerpoint/2010/main" xmlns="" val="767640065"/>
                </p:ext>
              </p:extLst>
            </p:nvPr>
          </p:nvGraphicFramePr>
          <p:xfrm>
            <a:off x="2008204" y="770273"/>
            <a:ext cx="4248472" cy="1728192"/>
          </p:xfrm>
          <a:graphic>
            <a:graphicData uri="http://schemas.openxmlformats.org/presentationml/2006/ole">
              <p:oleObj spid="_x0000_s34912" name="Visio" r:id="rId5" imgW="1690696" imgH="875489" progId="Visio.Drawing.11">
                <p:embed/>
              </p:oleObj>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xmlns="" val="2935559782"/>
                </p:ext>
              </p:extLst>
            </p:nvPr>
          </p:nvGraphicFramePr>
          <p:xfrm>
            <a:off x="2987824" y="2520041"/>
            <a:ext cx="566951" cy="354961"/>
          </p:xfrm>
          <a:graphic>
            <a:graphicData uri="http://schemas.openxmlformats.org/presentationml/2006/ole">
              <p:oleObj spid="_x0000_s34913" name="Equation" r:id="rId6" imgW="368280" imgH="228600" progId="Equation.DSMT4">
                <p:embed/>
              </p:oleObj>
            </a:graphicData>
          </a:graphic>
        </p:graphicFrame>
        <p:sp>
          <p:nvSpPr>
            <p:cNvPr id="13" name="Rectangle 9"/>
            <p:cNvSpPr>
              <a:spLocks noChangeArrowheads="1"/>
            </p:cNvSpPr>
            <p:nvPr/>
          </p:nvSpPr>
          <p:spPr bwMode="auto">
            <a:xfrm>
              <a:off x="3491880" y="2463422"/>
              <a:ext cx="128112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的波形图</a:t>
              </a:r>
              <a:r>
                <a:rPr kumimoji="0" lang="zh-CN" altLang="en-US"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p>
          </p:txBody>
        </p:sp>
      </p:grpSp>
    </p:spTree>
    <p:extLst>
      <p:ext uri="{BB962C8B-B14F-4D97-AF65-F5344CB8AC3E}">
        <p14:creationId xmlns:p14="http://schemas.microsoft.com/office/powerpoint/2010/main" xmlns="" val="120412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37</a:t>
            </a:fld>
            <a:endParaRPr lang="en-US">
              <a:solidFill>
                <a:prstClr val="black">
                  <a:tint val="75000"/>
                </a:prst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1871700" y="1340768"/>
            <a:ext cx="4896544" cy="3691572"/>
            <a:chOff x="1871700" y="1340768"/>
            <a:chExt cx="4896544" cy="3691572"/>
          </a:xfrm>
        </p:grpSpPr>
        <p:graphicFrame>
          <p:nvGraphicFramePr>
            <p:cNvPr id="6" name="对象 5"/>
            <p:cNvGraphicFramePr>
              <a:graphicFrameLocks/>
            </p:cNvGraphicFramePr>
            <p:nvPr>
              <p:extLst>
                <p:ext uri="{D42A27DB-BD31-4B8C-83A1-F6EECF244321}">
                  <p14:modId xmlns:p14="http://schemas.microsoft.com/office/powerpoint/2010/main" xmlns="" val="4156428287"/>
                </p:ext>
              </p:extLst>
            </p:nvPr>
          </p:nvGraphicFramePr>
          <p:xfrm>
            <a:off x="1871700" y="1340768"/>
            <a:ext cx="4896544" cy="2880320"/>
          </p:xfrm>
          <a:graphic>
            <a:graphicData uri="http://schemas.openxmlformats.org/presentationml/2006/ole">
              <p:oleObj spid="_x0000_s35864" name="Visio" r:id="rId3" imgW="2160034" imgH="1163860" progId="Visio.Drawing.11">
                <p:embed/>
              </p:oleObj>
            </a:graphicData>
          </a:graphic>
        </p:graphicFrame>
        <p:sp>
          <p:nvSpPr>
            <p:cNvPr id="7" name="矩形 6"/>
            <p:cNvSpPr/>
            <p:nvPr/>
          </p:nvSpPr>
          <p:spPr>
            <a:xfrm>
              <a:off x="3203848" y="4509120"/>
              <a:ext cx="2232248" cy="523220"/>
            </a:xfrm>
            <a:prstGeom prst="rect">
              <a:avLst/>
            </a:prstGeom>
          </p:spPr>
          <p:txBody>
            <a:bodyPr wrap="square">
              <a:spAutoFit/>
            </a:bodyPr>
            <a:lstStyle/>
            <a:p>
              <a:r>
                <a:rPr lang="en-US" altLang="zh-CN" sz="2800" i="1" dirty="0" err="1"/>
                <a:t>p</a:t>
              </a:r>
              <a:r>
                <a:rPr lang="en-US" altLang="zh-CN" sz="2800" baseline="-25000" dirty="0" err="1"/>
                <a:t>L</a:t>
              </a:r>
              <a:r>
                <a:rPr lang="en-US" altLang="zh-CN" sz="2800" dirty="0"/>
                <a:t>(</a:t>
              </a:r>
              <a:r>
                <a:rPr lang="en-US" altLang="zh-CN" sz="2800" i="1" dirty="0"/>
                <a:t>t</a:t>
              </a:r>
              <a:r>
                <a:rPr lang="en-US" altLang="zh-CN" sz="2800" dirty="0"/>
                <a:t>)</a:t>
              </a:r>
              <a:r>
                <a:rPr lang="zh-CN" altLang="zh-CN" sz="2800" dirty="0"/>
                <a:t>的波形图</a:t>
              </a:r>
              <a:endParaRPr lang="zh-CN" altLang="en-US" sz="2800" dirty="0"/>
            </a:p>
          </p:txBody>
        </p:sp>
      </p:grpSp>
    </p:spTree>
    <p:extLst>
      <p:ext uri="{BB962C8B-B14F-4D97-AF65-F5344CB8AC3E}">
        <p14:creationId xmlns:p14="http://schemas.microsoft.com/office/powerpoint/2010/main" xmlns="" val="191950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38</a:t>
            </a:fld>
            <a:endParaRPr lang="en-US">
              <a:solidFill>
                <a:prstClr val="black">
                  <a:tint val="75000"/>
                </a:prstClr>
              </a:solidFill>
            </a:endParaRPr>
          </a:p>
        </p:txBody>
      </p:sp>
      <p:sp>
        <p:nvSpPr>
          <p:cNvPr id="5" name="Text Box 2"/>
          <p:cNvSpPr txBox="1">
            <a:spLocks noChangeArrowheads="1"/>
          </p:cNvSpPr>
          <p:nvPr/>
        </p:nvSpPr>
        <p:spPr bwMode="auto">
          <a:xfrm>
            <a:off x="107504" y="836712"/>
            <a:ext cx="8018636" cy="584775"/>
          </a:xfrm>
          <a:prstGeom prst="rect">
            <a:avLst/>
          </a:prstGeom>
          <a:noFill/>
          <a:ln w="9525">
            <a:noFill/>
            <a:miter lim="800000"/>
            <a:headEnd/>
            <a:tailEnd/>
          </a:ln>
          <a:effectLst/>
        </p:spPr>
        <p:txBody>
          <a:bodyPr wrap="square">
            <a:spAutoFit/>
          </a:bodyPr>
          <a:lstStyle/>
          <a:p>
            <a:pPr fontAlgn="base">
              <a:spcBef>
                <a:spcPct val="0"/>
              </a:spcBef>
              <a:spcAft>
                <a:spcPct val="0"/>
              </a:spcAft>
              <a:defRPr/>
            </a:pPr>
            <a:r>
              <a:rPr kumimoji="1" lang="en-US" altLang="zh-CN" sz="3200" b="1" dirty="0" smtClean="0">
                <a:solidFill>
                  <a:srgbClr val="000099"/>
                </a:solidFill>
                <a:effectLst>
                  <a:outerShdw blurRad="38100" dist="38100" dir="2700000" algn="tl">
                    <a:srgbClr val="C0C0C0"/>
                  </a:outerShdw>
                </a:effectLst>
                <a:latin typeface="Times New Roman" pitchFamily="18" charset="0"/>
              </a:rPr>
              <a:t>3.2.4</a:t>
            </a:r>
            <a:r>
              <a:rPr kumimoji="1" lang="zh-CN" altLang="en-US" sz="3200" b="1" dirty="0" smtClean="0">
                <a:solidFill>
                  <a:srgbClr val="000099"/>
                </a:solidFill>
                <a:effectLst>
                  <a:outerShdw blurRad="38100" dist="38100" dir="2700000" algn="tl">
                    <a:srgbClr val="C0C0C0"/>
                  </a:outerShdw>
                </a:effectLst>
                <a:latin typeface="Times New Roman" pitchFamily="18" charset="0"/>
              </a:rPr>
              <a:t>电感元件的连接</a:t>
            </a:r>
            <a:endParaRPr kumimoji="1" lang="zh-CN" altLang="en-US" sz="3200" b="1" dirty="0">
              <a:solidFill>
                <a:srgbClr val="000099"/>
              </a:solidFill>
              <a:effectLst>
                <a:outerShdw blurRad="38100" dist="38100" dir="2700000" algn="tl">
                  <a:srgbClr val="C0C0C0"/>
                </a:outerShdw>
              </a:effectLst>
              <a:latin typeface="Times New Roman" pitchFamily="18" charset="0"/>
            </a:endParaRPr>
          </a:p>
        </p:txBody>
      </p:sp>
      <p:sp>
        <p:nvSpPr>
          <p:cNvPr id="6" name="Rectangle 3"/>
          <p:cNvSpPr>
            <a:spLocks noChangeArrowheads="1"/>
          </p:cNvSpPr>
          <p:nvPr/>
        </p:nvSpPr>
        <p:spPr bwMode="auto">
          <a:xfrm>
            <a:off x="395536" y="1556792"/>
            <a:ext cx="2978701" cy="523220"/>
          </a:xfrm>
          <a:prstGeom prst="rect">
            <a:avLst/>
          </a:prstGeom>
          <a:noFill/>
          <a:ln w="9525">
            <a:noFill/>
            <a:miter lim="800000"/>
            <a:headEnd/>
            <a:tailEnd/>
          </a:ln>
          <a:effectLst/>
        </p:spPr>
        <p:txBody>
          <a:bodyPr wrap="none">
            <a:spAutoFit/>
          </a:bodyPr>
          <a:lstStyle/>
          <a:p>
            <a:pPr fontAlgn="base">
              <a:spcBef>
                <a:spcPct val="0"/>
              </a:spcBef>
              <a:spcAft>
                <a:spcPct val="0"/>
              </a:spcAft>
              <a:defRPr/>
            </a:pPr>
            <a:r>
              <a:rPr kumimoji="1" lang="en-US" altLang="zh-CN" sz="2800" b="1" dirty="0" smtClean="0">
                <a:solidFill>
                  <a:srgbClr val="CC0000"/>
                </a:solidFill>
                <a:effectLst>
                  <a:outerShdw blurRad="38100" dist="38100" dir="2700000" algn="tl">
                    <a:srgbClr val="C0C0C0"/>
                  </a:outerShdw>
                </a:effectLst>
                <a:latin typeface="Times New Roman" pitchFamily="18" charset="0"/>
              </a:rPr>
              <a:t>1.</a:t>
            </a:r>
            <a:r>
              <a:rPr kumimoji="1" lang="zh-CN" altLang="en-US" sz="2800" b="1" dirty="0" smtClean="0">
                <a:solidFill>
                  <a:srgbClr val="CC0000"/>
                </a:solidFill>
                <a:effectLst>
                  <a:outerShdw blurRad="38100" dist="38100" dir="2700000" algn="tl">
                    <a:srgbClr val="C0C0C0"/>
                  </a:outerShdw>
                </a:effectLst>
                <a:latin typeface="Times New Roman" pitchFamily="18" charset="0"/>
              </a:rPr>
              <a:t>电感元件的串联</a:t>
            </a:r>
            <a:endParaRPr kumimoji="1" lang="zh-CN" altLang="en-US" sz="2800" b="1" dirty="0">
              <a:solidFill>
                <a:srgbClr val="CC0000"/>
              </a:solidFill>
              <a:effectLst>
                <a:outerShdw blurRad="38100" dist="38100" dir="2700000" algn="tl">
                  <a:srgbClr val="C0C0C0"/>
                </a:outerShdw>
              </a:effectLst>
              <a:latin typeface="Times New Roman" pitchFamily="18"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660438" y="2080012"/>
            <a:ext cx="7367946" cy="1080120"/>
            <a:chOff x="660438" y="2080012"/>
            <a:chExt cx="7367946" cy="1080120"/>
          </a:xfrm>
        </p:grpSpPr>
        <p:graphicFrame>
          <p:nvGraphicFramePr>
            <p:cNvPr id="8" name="对象 7"/>
            <p:cNvGraphicFramePr>
              <a:graphicFrameLocks/>
            </p:cNvGraphicFramePr>
            <p:nvPr>
              <p:extLst>
                <p:ext uri="{D42A27DB-BD31-4B8C-83A1-F6EECF244321}">
                  <p14:modId xmlns:p14="http://schemas.microsoft.com/office/powerpoint/2010/main" xmlns="" val="134974770"/>
                </p:ext>
              </p:extLst>
            </p:nvPr>
          </p:nvGraphicFramePr>
          <p:xfrm>
            <a:off x="660438" y="2080012"/>
            <a:ext cx="3456384" cy="1080120"/>
          </p:xfrm>
          <a:graphic>
            <a:graphicData uri="http://schemas.openxmlformats.org/presentationml/2006/ole">
              <p:oleObj spid="_x0000_s36997" name="Visio" r:id="rId3" imgW="3664987" imgH="748796" progId="Visio.Drawing.11">
                <p:embed/>
              </p:oleObj>
            </a:graphicData>
          </a:graphic>
        </p:graphicFrame>
        <p:graphicFrame>
          <p:nvGraphicFramePr>
            <p:cNvPr id="10" name="对象 9"/>
            <p:cNvGraphicFramePr>
              <a:graphicFrameLocks/>
            </p:cNvGraphicFramePr>
            <p:nvPr>
              <p:extLst>
                <p:ext uri="{D42A27DB-BD31-4B8C-83A1-F6EECF244321}">
                  <p14:modId xmlns:p14="http://schemas.microsoft.com/office/powerpoint/2010/main" xmlns="" val="3885787847"/>
                </p:ext>
              </p:extLst>
            </p:nvPr>
          </p:nvGraphicFramePr>
          <p:xfrm>
            <a:off x="5292080" y="2080012"/>
            <a:ext cx="2736304" cy="864096"/>
          </p:xfrm>
          <a:graphic>
            <a:graphicData uri="http://schemas.openxmlformats.org/presentationml/2006/ole">
              <p:oleObj spid="_x0000_s36998" name="Visio" r:id="rId4" imgW="1774861" imgH="718293" progId="Visio.Drawing.11">
                <p:embed/>
              </p:oleObj>
            </a:graphicData>
          </a:graphic>
        </p:graphicFrame>
        <p:sp>
          <p:nvSpPr>
            <p:cNvPr id="11" name="右箭头 10"/>
            <p:cNvSpPr/>
            <p:nvPr/>
          </p:nvSpPr>
          <p:spPr>
            <a:xfrm>
              <a:off x="4427984" y="2371738"/>
              <a:ext cx="648072"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xmlns="" val="1068116610"/>
              </p:ext>
            </p:extLst>
          </p:nvPr>
        </p:nvGraphicFramePr>
        <p:xfrm>
          <a:off x="574556" y="3140968"/>
          <a:ext cx="3997444" cy="504056"/>
        </p:xfrm>
        <a:graphic>
          <a:graphicData uri="http://schemas.openxmlformats.org/presentationml/2006/ole">
            <p:oleObj spid="_x0000_s36999" name="Equation" r:id="rId5" imgW="1815840" imgH="228600" progId="Equation.DSMT4">
              <p:embed/>
            </p:oleObj>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xmlns="" val="3607179514"/>
              </p:ext>
            </p:extLst>
          </p:nvPr>
        </p:nvGraphicFramePr>
        <p:xfrm>
          <a:off x="395536" y="3717032"/>
          <a:ext cx="4556125" cy="866775"/>
        </p:xfrm>
        <a:graphic>
          <a:graphicData uri="http://schemas.openxmlformats.org/presentationml/2006/ole">
            <p:oleObj spid="_x0000_s37000" name="Equation" r:id="rId6" imgW="2070000" imgH="393480" progId="Equation.DSMT4">
              <p:embed/>
            </p:oleObj>
          </a:graphicData>
        </a:graphic>
      </p:graphicFrame>
      <p:sp>
        <p:nvSpPr>
          <p:cNvPr id="1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xmlns="" val="3631873231"/>
              </p:ext>
            </p:extLst>
          </p:nvPr>
        </p:nvGraphicFramePr>
        <p:xfrm>
          <a:off x="1662426" y="5445224"/>
          <a:ext cx="3111500" cy="576262"/>
        </p:xfrm>
        <a:graphic>
          <a:graphicData uri="http://schemas.openxmlformats.org/presentationml/2006/ole">
            <p:oleObj spid="_x0000_s37001" name="Equation" r:id="rId7" imgW="1282680" imgH="241200" progId="Equation.DSMT4">
              <p:embed/>
            </p:oleObj>
          </a:graphicData>
        </a:graphic>
      </p:graphicFrame>
      <p:grpSp>
        <p:nvGrpSpPr>
          <p:cNvPr id="23" name="组合 22"/>
          <p:cNvGrpSpPr/>
          <p:nvPr/>
        </p:nvGrpSpPr>
        <p:grpSpPr>
          <a:xfrm>
            <a:off x="323527" y="3212976"/>
            <a:ext cx="8208913" cy="2164661"/>
            <a:chOff x="323527" y="3212976"/>
            <a:chExt cx="8208913" cy="2164661"/>
          </a:xfrm>
        </p:grpSpPr>
        <p:graphicFrame>
          <p:nvGraphicFramePr>
            <p:cNvPr id="16" name="对象 15"/>
            <p:cNvGraphicFramePr>
              <a:graphicFrameLocks noChangeAspect="1"/>
            </p:cNvGraphicFramePr>
            <p:nvPr>
              <p:extLst>
                <p:ext uri="{D42A27DB-BD31-4B8C-83A1-F6EECF244321}">
                  <p14:modId xmlns:p14="http://schemas.microsoft.com/office/powerpoint/2010/main" xmlns="" val="528823019"/>
                </p:ext>
              </p:extLst>
            </p:nvPr>
          </p:nvGraphicFramePr>
          <p:xfrm>
            <a:off x="323527" y="4581128"/>
            <a:ext cx="8208913" cy="796509"/>
          </p:xfrm>
          <a:graphic>
            <a:graphicData uri="http://schemas.openxmlformats.org/presentationml/2006/ole">
              <p:oleObj spid="_x0000_s37002" name="Equation" r:id="rId8" imgW="4012920" imgH="393480" progId="Equation.DSMT4">
                <p:embed/>
              </p:oleObj>
            </a:graphicData>
          </a:graphic>
        </p:graphicFrame>
        <p:sp>
          <p:nvSpPr>
            <p:cNvPr id="19" name="右大括号 18"/>
            <p:cNvSpPr/>
            <p:nvPr/>
          </p:nvSpPr>
          <p:spPr>
            <a:xfrm>
              <a:off x="4989647" y="3212976"/>
              <a:ext cx="299464" cy="12744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右弧形箭头 19"/>
            <p:cNvSpPr/>
            <p:nvPr/>
          </p:nvSpPr>
          <p:spPr>
            <a:xfrm>
              <a:off x="5436096" y="3717032"/>
              <a:ext cx="576064" cy="108012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xmlns="" val="2111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39</a:t>
            </a:fld>
            <a:endParaRPr lang="en-US">
              <a:solidFill>
                <a:prstClr val="black">
                  <a:tint val="75000"/>
                </a:prstClr>
              </a:solidFill>
            </a:endParaRPr>
          </a:p>
        </p:txBody>
      </p:sp>
      <p:sp>
        <p:nvSpPr>
          <p:cNvPr id="5" name="Rectangle 3"/>
          <p:cNvSpPr>
            <a:spLocks noChangeArrowheads="1"/>
          </p:cNvSpPr>
          <p:nvPr/>
        </p:nvSpPr>
        <p:spPr bwMode="auto">
          <a:xfrm>
            <a:off x="360850" y="908720"/>
            <a:ext cx="2978701" cy="523220"/>
          </a:xfrm>
          <a:prstGeom prst="rect">
            <a:avLst/>
          </a:prstGeom>
          <a:noFill/>
          <a:ln w="9525">
            <a:noFill/>
            <a:miter lim="800000"/>
            <a:headEnd/>
            <a:tailEnd/>
          </a:ln>
          <a:effectLst/>
        </p:spPr>
        <p:txBody>
          <a:bodyPr wrap="none">
            <a:spAutoFit/>
          </a:bodyPr>
          <a:lstStyle/>
          <a:p>
            <a:pPr fontAlgn="base">
              <a:spcBef>
                <a:spcPct val="0"/>
              </a:spcBef>
              <a:spcAft>
                <a:spcPct val="0"/>
              </a:spcAft>
              <a:defRPr/>
            </a:pPr>
            <a:r>
              <a:rPr kumimoji="1" lang="en-US" altLang="zh-CN" sz="2800" b="1" dirty="0" smtClean="0">
                <a:solidFill>
                  <a:srgbClr val="CC0000"/>
                </a:solidFill>
                <a:effectLst>
                  <a:outerShdw blurRad="38100" dist="38100" dir="2700000" algn="tl">
                    <a:srgbClr val="C0C0C0"/>
                  </a:outerShdw>
                </a:effectLst>
                <a:latin typeface="Times New Roman" pitchFamily="18" charset="0"/>
              </a:rPr>
              <a:t>2.</a:t>
            </a:r>
            <a:r>
              <a:rPr kumimoji="1" lang="zh-CN" altLang="en-US" sz="2800" b="1" dirty="0" smtClean="0">
                <a:solidFill>
                  <a:srgbClr val="CC0000"/>
                </a:solidFill>
                <a:effectLst>
                  <a:outerShdw blurRad="38100" dist="38100" dir="2700000" algn="tl">
                    <a:srgbClr val="C0C0C0"/>
                  </a:outerShdw>
                </a:effectLst>
                <a:latin typeface="Times New Roman" pitchFamily="18" charset="0"/>
              </a:rPr>
              <a:t>电感元件的并联</a:t>
            </a:r>
            <a:endParaRPr kumimoji="1" lang="zh-CN" altLang="en-US" sz="2800" b="1" dirty="0">
              <a:solidFill>
                <a:srgbClr val="CC0000"/>
              </a:solidFill>
              <a:effectLst>
                <a:outerShdw blurRad="38100" dist="38100" dir="2700000" algn="tl">
                  <a:srgbClr val="C0C0C0"/>
                </a:outerShdw>
              </a:effectLst>
              <a:latin typeface="Times New Roman" pitchFamily="18" charset="0"/>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899592" y="1462162"/>
            <a:ext cx="6192688" cy="1822821"/>
            <a:chOff x="899592" y="1462162"/>
            <a:chExt cx="6192688" cy="1822821"/>
          </a:xfrm>
        </p:grpSpPr>
        <p:graphicFrame>
          <p:nvGraphicFramePr>
            <p:cNvPr id="7" name="对象 6"/>
            <p:cNvGraphicFramePr>
              <a:graphicFrameLocks/>
            </p:cNvGraphicFramePr>
            <p:nvPr>
              <p:extLst>
                <p:ext uri="{D42A27DB-BD31-4B8C-83A1-F6EECF244321}">
                  <p14:modId xmlns:p14="http://schemas.microsoft.com/office/powerpoint/2010/main" xmlns="" val="1498633550"/>
                </p:ext>
              </p:extLst>
            </p:nvPr>
          </p:nvGraphicFramePr>
          <p:xfrm>
            <a:off x="899592" y="1462162"/>
            <a:ext cx="2439959" cy="1822821"/>
          </p:xfrm>
          <a:graphic>
            <a:graphicData uri="http://schemas.openxmlformats.org/presentationml/2006/ole">
              <p:oleObj spid="_x0000_s37996" name="Visio" r:id="rId3" imgW="1367520" imgH="898339" progId="Visio.Drawing.11">
                <p:embed/>
              </p:oleObj>
            </a:graphicData>
          </a:graphic>
        </p:graphicFrame>
        <p:graphicFrame>
          <p:nvGraphicFramePr>
            <p:cNvPr id="9" name="对象 8"/>
            <p:cNvGraphicFramePr>
              <a:graphicFrameLocks/>
            </p:cNvGraphicFramePr>
            <p:nvPr>
              <p:extLst>
                <p:ext uri="{D42A27DB-BD31-4B8C-83A1-F6EECF244321}">
                  <p14:modId xmlns:p14="http://schemas.microsoft.com/office/powerpoint/2010/main" xmlns="" val="1432063681"/>
                </p:ext>
              </p:extLst>
            </p:nvPr>
          </p:nvGraphicFramePr>
          <p:xfrm>
            <a:off x="5076056" y="1628800"/>
            <a:ext cx="2016224" cy="1584176"/>
          </p:xfrm>
          <a:graphic>
            <a:graphicData uri="http://schemas.openxmlformats.org/presentationml/2006/ole">
              <p:oleObj spid="_x0000_s37997" name="Visio" r:id="rId4" imgW="723172" imgH="847052" progId="Visio.Drawing.11">
                <p:embed/>
              </p:oleObj>
            </a:graphicData>
          </a:graphic>
        </p:graphicFrame>
        <p:sp>
          <p:nvSpPr>
            <p:cNvPr id="10" name="右箭头 9"/>
            <p:cNvSpPr/>
            <p:nvPr/>
          </p:nvSpPr>
          <p:spPr>
            <a:xfrm>
              <a:off x="3779912" y="204327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4" name="组合 13"/>
          <p:cNvGrpSpPr/>
          <p:nvPr/>
        </p:nvGrpSpPr>
        <p:grpSpPr>
          <a:xfrm>
            <a:off x="179512" y="3140968"/>
            <a:ext cx="5114925" cy="1670993"/>
            <a:chOff x="179512" y="3140968"/>
            <a:chExt cx="5114925" cy="1670993"/>
          </a:xfrm>
        </p:grpSpPr>
        <p:graphicFrame>
          <p:nvGraphicFramePr>
            <p:cNvPr id="12" name="对象 11"/>
            <p:cNvGraphicFramePr>
              <a:graphicFrameLocks noChangeAspect="1"/>
            </p:cNvGraphicFramePr>
            <p:nvPr>
              <p:extLst>
                <p:ext uri="{D42A27DB-BD31-4B8C-83A1-F6EECF244321}">
                  <p14:modId xmlns:p14="http://schemas.microsoft.com/office/powerpoint/2010/main" xmlns="" val="2669092460"/>
                </p:ext>
              </p:extLst>
            </p:nvPr>
          </p:nvGraphicFramePr>
          <p:xfrm>
            <a:off x="611560" y="3140968"/>
            <a:ext cx="3541893" cy="648072"/>
          </p:xfrm>
          <a:graphic>
            <a:graphicData uri="http://schemas.openxmlformats.org/presentationml/2006/ole">
              <p:oleObj spid="_x0000_s37998" name="Equation" r:id="rId5" imgW="1244520" imgH="228600" progId="Equation.DSMT4">
                <p:embed/>
              </p:oleObj>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xmlns="" val="593677841"/>
                </p:ext>
              </p:extLst>
            </p:nvPr>
          </p:nvGraphicFramePr>
          <p:xfrm>
            <a:off x="179512" y="3861048"/>
            <a:ext cx="5114925" cy="950913"/>
          </p:xfrm>
          <a:graphic>
            <a:graphicData uri="http://schemas.openxmlformats.org/presentationml/2006/ole">
              <p:oleObj spid="_x0000_s37999" name="Equation" r:id="rId6" imgW="2323800" imgH="431640" progId="Equation.DSMT4">
                <p:embed/>
              </p:oleObj>
            </a:graphicData>
          </a:graphic>
        </p:graphicFrame>
      </p:grpSp>
      <p:sp>
        <p:nvSpPr>
          <p:cNvPr id="1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xmlns="" val="856741983"/>
              </p:ext>
            </p:extLst>
          </p:nvPr>
        </p:nvGraphicFramePr>
        <p:xfrm>
          <a:off x="805198" y="4869160"/>
          <a:ext cx="5949428" cy="1440160"/>
        </p:xfrm>
        <a:graphic>
          <a:graphicData uri="http://schemas.openxmlformats.org/presentationml/2006/ole">
            <p:oleObj spid="_x0000_s38000" name="Equation" r:id="rId7" imgW="3035160" imgH="711000" progId="Equation.DSMT4">
              <p:embed/>
            </p:oleObj>
          </a:graphicData>
        </a:graphic>
      </p:graphicFrame>
      <p:grpSp>
        <p:nvGrpSpPr>
          <p:cNvPr id="20" name="组合 19"/>
          <p:cNvGrpSpPr/>
          <p:nvPr/>
        </p:nvGrpSpPr>
        <p:grpSpPr>
          <a:xfrm>
            <a:off x="5232756" y="3467337"/>
            <a:ext cx="538909" cy="1846808"/>
            <a:chOff x="5232756" y="3467337"/>
            <a:chExt cx="538909" cy="1846808"/>
          </a:xfrm>
        </p:grpSpPr>
        <p:sp>
          <p:nvSpPr>
            <p:cNvPr id="18" name="右大括号 17"/>
            <p:cNvSpPr/>
            <p:nvPr/>
          </p:nvSpPr>
          <p:spPr>
            <a:xfrm>
              <a:off x="5292080" y="3467337"/>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右弧形箭头 18"/>
            <p:cNvSpPr/>
            <p:nvPr/>
          </p:nvSpPr>
          <p:spPr>
            <a:xfrm rot="1187636">
              <a:off x="5232756" y="4224969"/>
              <a:ext cx="538909" cy="108917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xmlns="" val="1401633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7"/>
          <p:cNvSpPr>
            <a:spLocks noGrp="1"/>
          </p:cNvSpPr>
          <p:nvPr>
            <p:ph type="dt" sz="quarter" idx="10"/>
          </p:nvPr>
        </p:nvSpPr>
        <p:spPr/>
        <p:txBody>
          <a:bodyPr/>
          <a:lstStyle/>
          <a:p>
            <a:pPr>
              <a:defRPr/>
            </a:pPr>
            <a:fld id="{F9BB641D-BC6F-4650-BE4A-8FB77E64462C}" type="datetime1">
              <a:rPr lang="zh-CN" altLang="en-US">
                <a:solidFill>
                  <a:prstClr val="black">
                    <a:tint val="75000"/>
                  </a:prstClr>
                </a:solidFill>
              </a:rPr>
              <a:pPr>
                <a:defRPr/>
              </a:pPr>
              <a:t>2018/5/30</a:t>
            </a:fld>
            <a:endParaRPr lang="en-US">
              <a:solidFill>
                <a:prstClr val="black">
                  <a:tint val="75000"/>
                </a:prstClr>
              </a:solidFill>
            </a:endParaRPr>
          </a:p>
        </p:txBody>
      </p:sp>
      <p:sp>
        <p:nvSpPr>
          <p:cNvPr id="10" name="灯片编号占位符 9"/>
          <p:cNvSpPr>
            <a:spLocks noGrp="1"/>
          </p:cNvSpPr>
          <p:nvPr>
            <p:ph type="sldNum" sz="quarter" idx="12"/>
          </p:nvPr>
        </p:nvSpPr>
        <p:spPr/>
        <p:txBody>
          <a:bodyPr/>
          <a:lstStyle/>
          <a:p>
            <a:pPr>
              <a:defRPr/>
            </a:pPr>
            <a:fld id="{21662D07-4F86-42E0-9028-DCC01ADF4D19}" type="slidenum">
              <a:rPr lang="en-US">
                <a:solidFill>
                  <a:prstClr val="black">
                    <a:tint val="75000"/>
                  </a:prstClr>
                </a:solidFill>
              </a:rPr>
              <a:pPr>
                <a:defRPr/>
              </a:pPr>
              <a:t>4</a:t>
            </a:fld>
            <a:endParaRPr lang="en-US">
              <a:solidFill>
                <a:prstClr val="black">
                  <a:tint val="75000"/>
                </a:prstClr>
              </a:solidFill>
            </a:endParaRPr>
          </a:p>
        </p:txBody>
      </p:sp>
      <p:sp>
        <p:nvSpPr>
          <p:cNvPr id="56" name="Rectangle 3"/>
          <p:cNvSpPr>
            <a:spLocks noChangeArrowheads="1"/>
          </p:cNvSpPr>
          <p:nvPr/>
        </p:nvSpPr>
        <p:spPr bwMode="auto">
          <a:xfrm>
            <a:off x="467544" y="908720"/>
            <a:ext cx="3700052" cy="523220"/>
          </a:xfrm>
          <a:prstGeom prst="rect">
            <a:avLst/>
          </a:prstGeom>
          <a:noFill/>
          <a:ln w="9525">
            <a:noFill/>
            <a:miter lim="800000"/>
            <a:headEnd/>
            <a:tailEnd/>
          </a:ln>
          <a:effectLst/>
        </p:spPr>
        <p:txBody>
          <a:bodyPr wrap="none">
            <a:spAutoFit/>
          </a:bodyPr>
          <a:lstStyle/>
          <a:p>
            <a:pPr fontAlgn="base">
              <a:spcBef>
                <a:spcPct val="0"/>
              </a:spcBef>
              <a:spcAft>
                <a:spcPct val="0"/>
              </a:spcAft>
              <a:defRPr/>
            </a:pPr>
            <a:r>
              <a:rPr kumimoji="1" lang="en-US" altLang="zh-CN" sz="2800" b="1" dirty="0" smtClean="0">
                <a:solidFill>
                  <a:srgbClr val="CC0000"/>
                </a:solidFill>
                <a:effectLst>
                  <a:outerShdw blurRad="38100" dist="38100" dir="2700000" algn="tl">
                    <a:srgbClr val="C0C0C0"/>
                  </a:outerShdw>
                </a:effectLst>
                <a:latin typeface="Times New Roman" pitchFamily="18" charset="0"/>
              </a:rPr>
              <a:t>2.</a:t>
            </a:r>
            <a:r>
              <a:rPr kumimoji="1" lang="zh-CN" altLang="en-US" sz="2800" b="1" dirty="0" smtClean="0">
                <a:solidFill>
                  <a:srgbClr val="CC0000"/>
                </a:solidFill>
                <a:effectLst>
                  <a:outerShdw blurRad="38100" dist="38100" dir="2700000" algn="tl">
                    <a:srgbClr val="C0C0C0"/>
                  </a:outerShdw>
                </a:effectLst>
                <a:latin typeface="Times New Roman" pitchFamily="18" charset="0"/>
              </a:rPr>
              <a:t>电容量和工作电压值</a:t>
            </a:r>
            <a:endParaRPr kumimoji="1" lang="zh-CN" altLang="en-US" sz="2800" b="1" dirty="0">
              <a:solidFill>
                <a:srgbClr val="CC0000"/>
              </a:solidFill>
              <a:effectLst>
                <a:outerShdw blurRad="38100" dist="38100" dir="2700000" algn="tl">
                  <a:srgbClr val="C0C0C0"/>
                </a:outerShdw>
              </a:effectLst>
              <a:latin typeface="Times New Roman" pitchFamily="18" charset="0"/>
            </a:endParaRPr>
          </a:p>
        </p:txBody>
      </p:sp>
      <p:sp>
        <p:nvSpPr>
          <p:cNvPr id="9" name="矩形 8"/>
          <p:cNvSpPr/>
          <p:nvPr/>
        </p:nvSpPr>
        <p:spPr>
          <a:xfrm>
            <a:off x="683568" y="1431940"/>
            <a:ext cx="1266693" cy="523220"/>
          </a:xfrm>
          <a:prstGeom prst="rect">
            <a:avLst/>
          </a:prstGeom>
        </p:spPr>
        <p:txBody>
          <a:bodyPr wrap="none">
            <a:spAutoFit/>
          </a:bodyPr>
          <a:lstStyle/>
          <a:p>
            <a:r>
              <a:rPr kumimoji="1" lang="zh-CN" altLang="en-US" sz="2800" b="1" dirty="0">
                <a:solidFill>
                  <a:srgbClr val="FF0000"/>
                </a:solidFill>
                <a:effectLst>
                  <a:outerShdw blurRad="38100" dist="38100" dir="2700000" algn="tl">
                    <a:srgbClr val="C0C0C0"/>
                  </a:outerShdw>
                </a:effectLst>
                <a:latin typeface="Times New Roman" pitchFamily="18" charset="0"/>
              </a:rPr>
              <a:t>电容量</a:t>
            </a:r>
            <a:endParaRPr lang="zh-CN" altLang="en-US" sz="2800" dirty="0">
              <a:solidFill>
                <a:srgbClr val="FF0000"/>
              </a:solidFill>
            </a:endParaRPr>
          </a:p>
        </p:txBody>
      </p:sp>
      <p:sp>
        <p:nvSpPr>
          <p:cNvPr id="11"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1316914" y="1052736"/>
            <a:ext cx="5168934" cy="2105390"/>
            <a:chOff x="1316914" y="1052736"/>
            <a:chExt cx="5168934" cy="2105390"/>
          </a:xfrm>
        </p:grpSpPr>
        <p:graphicFrame>
          <p:nvGraphicFramePr>
            <p:cNvPr id="12" name="对象 11"/>
            <p:cNvGraphicFramePr>
              <a:graphicFrameLocks/>
            </p:cNvGraphicFramePr>
            <p:nvPr>
              <p:extLst>
                <p:ext uri="{D42A27DB-BD31-4B8C-83A1-F6EECF244321}">
                  <p14:modId xmlns:p14="http://schemas.microsoft.com/office/powerpoint/2010/main" xmlns="" val="688192882"/>
                </p:ext>
              </p:extLst>
            </p:nvPr>
          </p:nvGraphicFramePr>
          <p:xfrm>
            <a:off x="4223580" y="1052736"/>
            <a:ext cx="2262268" cy="2016224"/>
          </p:xfrm>
          <a:graphic>
            <a:graphicData uri="http://schemas.openxmlformats.org/presentationml/2006/ole">
              <p:oleObj spid="_x0000_s2268" name="Visio" r:id="rId3" imgW="570756" imgH="1426322" progId="Visio.Drawing.11">
                <p:embed/>
              </p:oleObj>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xmlns="" val="1561994156"/>
                </p:ext>
              </p:extLst>
            </p:nvPr>
          </p:nvGraphicFramePr>
          <p:xfrm>
            <a:off x="1316914" y="2060848"/>
            <a:ext cx="1238862" cy="1097278"/>
          </p:xfrm>
          <a:graphic>
            <a:graphicData uri="http://schemas.openxmlformats.org/presentationml/2006/ole">
              <p:oleObj spid="_x0000_s2269" name="Equation" r:id="rId4" imgW="444240" imgH="393480" progId="Equation.DSMT4">
                <p:embed/>
              </p:oleObj>
            </a:graphicData>
          </a:graphic>
        </p:graphicFrame>
      </p:grpSp>
      <p:grpSp>
        <p:nvGrpSpPr>
          <p:cNvPr id="3" name="组合 2"/>
          <p:cNvGrpSpPr/>
          <p:nvPr/>
        </p:nvGrpSpPr>
        <p:grpSpPr>
          <a:xfrm>
            <a:off x="683568" y="3140968"/>
            <a:ext cx="8367713" cy="1007294"/>
            <a:chOff x="683568" y="3140968"/>
            <a:chExt cx="8367713" cy="1007294"/>
          </a:xfrm>
        </p:grpSpPr>
        <p:graphicFrame>
          <p:nvGraphicFramePr>
            <p:cNvPr id="22" name="对象 21"/>
            <p:cNvGraphicFramePr>
              <a:graphicFrameLocks noChangeAspect="1"/>
            </p:cNvGraphicFramePr>
            <p:nvPr>
              <p:extLst>
                <p:ext uri="{D42A27DB-BD31-4B8C-83A1-F6EECF244321}">
                  <p14:modId xmlns:p14="http://schemas.microsoft.com/office/powerpoint/2010/main" xmlns="" val="1549136999"/>
                </p:ext>
              </p:extLst>
            </p:nvPr>
          </p:nvGraphicFramePr>
          <p:xfrm>
            <a:off x="683568" y="3140968"/>
            <a:ext cx="5040560" cy="514343"/>
          </p:xfrm>
          <a:graphic>
            <a:graphicData uri="http://schemas.openxmlformats.org/presentationml/2006/ole">
              <p:oleObj spid="_x0000_s2270" name="Equation" r:id="rId5" imgW="2489040" imgH="253800" progId="Equation.DSMT4">
                <p:embed/>
              </p:oleObj>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xmlns="" val="1406940151"/>
                </p:ext>
              </p:extLst>
            </p:nvPr>
          </p:nvGraphicFramePr>
          <p:xfrm>
            <a:off x="683568" y="3645024"/>
            <a:ext cx="8367713" cy="503238"/>
          </p:xfrm>
          <a:graphic>
            <a:graphicData uri="http://schemas.openxmlformats.org/presentationml/2006/ole">
              <p:oleObj spid="_x0000_s2271" name="Equation" r:id="rId6" imgW="4216320" imgH="253800" progId="Equation.DSMT4">
                <p:embed/>
              </p:oleObj>
            </a:graphicData>
          </a:graphic>
        </p:graphicFrame>
      </p:grpSp>
      <p:sp>
        <p:nvSpPr>
          <p:cNvPr id="26"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组合 3"/>
          <p:cNvGrpSpPr/>
          <p:nvPr/>
        </p:nvGrpSpPr>
        <p:grpSpPr>
          <a:xfrm>
            <a:off x="703040" y="4221088"/>
            <a:ext cx="7469360" cy="1845700"/>
            <a:chOff x="703040" y="4221088"/>
            <a:chExt cx="7469360" cy="1845700"/>
          </a:xfrm>
        </p:grpSpPr>
        <p:sp>
          <p:nvSpPr>
            <p:cNvPr id="25" name="矩形 24"/>
            <p:cNvSpPr/>
            <p:nvPr/>
          </p:nvSpPr>
          <p:spPr>
            <a:xfrm>
              <a:off x="703040" y="4221088"/>
              <a:ext cx="4572000" cy="1815882"/>
            </a:xfrm>
            <a:prstGeom prst="rect">
              <a:avLst/>
            </a:prstGeom>
          </p:spPr>
          <p:txBody>
            <a:bodyPr>
              <a:spAutoFit/>
            </a:bodyPr>
            <a:lstStyle/>
            <a:p>
              <a:r>
                <a:rPr lang="zh-CN" altLang="zh-CN" sz="2800" dirty="0"/>
                <a:t>电容元件的电特性可以用</a:t>
              </a:r>
              <a:r>
                <a:rPr lang="en-US" altLang="zh-CN" sz="2800" i="1" dirty="0"/>
                <a:t>q-U</a:t>
              </a:r>
              <a:r>
                <a:rPr lang="zh-CN" altLang="zh-CN" sz="2800" dirty="0"/>
                <a:t>平面上的一条曲线</a:t>
              </a:r>
              <a:r>
                <a:rPr lang="en-US" altLang="zh-CN" sz="2800" dirty="0"/>
                <a:t>----</a:t>
              </a:r>
              <a:r>
                <a:rPr lang="zh-CN" altLang="zh-CN" sz="2800" dirty="0">
                  <a:solidFill>
                    <a:srgbClr val="FF0000"/>
                  </a:solidFill>
                </a:rPr>
                <a:t>库伏特性曲线</a:t>
              </a:r>
              <a:r>
                <a:rPr lang="zh-CN" altLang="zh-CN" sz="2800" dirty="0"/>
                <a:t>，简称库伏特性来表示。</a:t>
              </a:r>
              <a:endParaRPr lang="zh-CN" altLang="en-US" sz="2800" dirty="0"/>
            </a:p>
          </p:txBody>
        </p:sp>
        <p:graphicFrame>
          <p:nvGraphicFramePr>
            <p:cNvPr id="27" name="对象 26"/>
            <p:cNvGraphicFramePr>
              <a:graphicFrameLocks/>
            </p:cNvGraphicFramePr>
            <p:nvPr>
              <p:extLst>
                <p:ext uri="{D42A27DB-BD31-4B8C-83A1-F6EECF244321}">
                  <p14:modId xmlns:p14="http://schemas.microsoft.com/office/powerpoint/2010/main" xmlns="" val="872743982"/>
                </p:ext>
              </p:extLst>
            </p:nvPr>
          </p:nvGraphicFramePr>
          <p:xfrm>
            <a:off x="5652120" y="4221088"/>
            <a:ext cx="2520280" cy="1845700"/>
          </p:xfrm>
          <a:graphic>
            <a:graphicData uri="http://schemas.openxmlformats.org/presentationml/2006/ole">
              <p:oleObj spid="_x0000_s2272" name="Visio" r:id="rId7" imgW="1864752" imgH="1569934" progId="Visio.Drawing.11">
                <p:embed/>
              </p:oleObj>
            </a:graphicData>
          </a:graphic>
        </p:graphicFrame>
      </p:grpSp>
    </p:spTree>
    <p:extLst>
      <p:ext uri="{BB962C8B-B14F-4D97-AF65-F5344CB8AC3E}">
        <p14:creationId xmlns:p14="http://schemas.microsoft.com/office/powerpoint/2010/main" xmlns="" val="29023019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40</a:t>
            </a:fld>
            <a:endParaRPr lang="en-US">
              <a:solidFill>
                <a:prstClr val="black">
                  <a:tint val="75000"/>
                </a:prst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xmlns="" val="3380794400"/>
              </p:ext>
            </p:extLst>
          </p:nvPr>
        </p:nvGraphicFramePr>
        <p:xfrm>
          <a:off x="2195736" y="980728"/>
          <a:ext cx="2834733" cy="864096"/>
        </p:xfrm>
        <a:graphic>
          <a:graphicData uri="http://schemas.openxmlformats.org/presentationml/2006/ole">
            <p:oleObj spid="_x0000_s38976" name="Equation" r:id="rId3" imgW="1447560" imgH="444240" progId="Equation.DSMT4">
              <p:embed/>
            </p:oleObj>
          </a:graphicData>
        </a:graphic>
      </p:graphicFrame>
      <p:sp>
        <p:nvSpPr>
          <p:cNvPr id="7" name="矩形 6"/>
          <p:cNvSpPr/>
          <p:nvPr/>
        </p:nvSpPr>
        <p:spPr>
          <a:xfrm>
            <a:off x="498680" y="1844824"/>
            <a:ext cx="6953640" cy="523220"/>
          </a:xfrm>
          <a:prstGeom prst="rect">
            <a:avLst/>
          </a:prstGeom>
        </p:spPr>
        <p:txBody>
          <a:bodyPr wrap="square">
            <a:spAutoFit/>
          </a:bodyPr>
          <a:lstStyle/>
          <a:p>
            <a:r>
              <a:rPr lang="zh-CN" altLang="zh-CN" sz="2800" dirty="0">
                <a:solidFill>
                  <a:srgbClr val="FF0000"/>
                </a:solidFill>
              </a:rPr>
              <a:t>并联电感的分流原理：与电感量成反比</a:t>
            </a:r>
            <a:endParaRPr lang="zh-CN" altLang="en-US" sz="2800" dirty="0">
              <a:solidFill>
                <a:srgbClr val="FF0000"/>
              </a:solidFill>
            </a:endParaRPr>
          </a:p>
        </p:txBody>
      </p:sp>
      <p:sp>
        <p:nvSpPr>
          <p:cNvPr id="8" name="矩形 7"/>
          <p:cNvSpPr/>
          <p:nvPr/>
        </p:nvSpPr>
        <p:spPr>
          <a:xfrm>
            <a:off x="534582" y="2505870"/>
            <a:ext cx="7781834" cy="954107"/>
          </a:xfrm>
          <a:prstGeom prst="rect">
            <a:avLst/>
          </a:prstGeom>
        </p:spPr>
        <p:txBody>
          <a:bodyPr wrap="square">
            <a:spAutoFit/>
          </a:bodyPr>
          <a:lstStyle/>
          <a:p>
            <a:r>
              <a:rPr lang="en-US" altLang="zh-CN" sz="2800" dirty="0" smtClean="0"/>
              <a:t>       </a:t>
            </a:r>
            <a:r>
              <a:rPr lang="zh-CN" altLang="zh-CN" sz="2800" dirty="0" smtClean="0"/>
              <a:t>两</a:t>
            </a:r>
            <a:r>
              <a:rPr lang="zh-CN" altLang="zh-CN" sz="2800" dirty="0"/>
              <a:t>个电感元件并联，</a:t>
            </a:r>
            <a:r>
              <a:rPr lang="en-US" altLang="zh-CN" sz="2800" i="1" dirty="0"/>
              <a:t>i</a:t>
            </a:r>
            <a:r>
              <a:rPr lang="en-US" altLang="zh-CN" sz="2800" dirty="0"/>
              <a:t>(t)—</a:t>
            </a:r>
            <a:r>
              <a:rPr lang="zh-CN" altLang="zh-CN" sz="2800" dirty="0"/>
              <a:t>总电流；</a:t>
            </a:r>
            <a:r>
              <a:rPr lang="en-US" altLang="zh-CN" sz="2800" i="1" dirty="0"/>
              <a:t>i</a:t>
            </a:r>
            <a:r>
              <a:rPr lang="en-US" altLang="zh-CN" sz="2800" baseline="-25000" dirty="0"/>
              <a:t>1</a:t>
            </a:r>
            <a:r>
              <a:rPr lang="en-US" altLang="zh-CN" sz="2800" dirty="0"/>
              <a:t>(t)—</a:t>
            </a:r>
            <a:r>
              <a:rPr lang="en-US" altLang="zh-CN" sz="2800" i="1" dirty="0"/>
              <a:t>L</a:t>
            </a:r>
            <a:r>
              <a:rPr lang="en-US" altLang="zh-CN" sz="2800" baseline="-25000" dirty="0"/>
              <a:t>1</a:t>
            </a:r>
            <a:r>
              <a:rPr lang="zh-CN" altLang="zh-CN" sz="2800" dirty="0"/>
              <a:t>支路上分配的电流；</a:t>
            </a:r>
            <a:r>
              <a:rPr lang="en-US" altLang="zh-CN" sz="2800" i="1" dirty="0"/>
              <a:t>i</a:t>
            </a:r>
            <a:r>
              <a:rPr lang="en-US" altLang="zh-CN" sz="2800" baseline="-25000" dirty="0"/>
              <a:t>2</a:t>
            </a:r>
            <a:r>
              <a:rPr lang="en-US" altLang="zh-CN" sz="2800" dirty="0"/>
              <a:t>(t)—</a:t>
            </a:r>
            <a:r>
              <a:rPr lang="en-US" altLang="zh-CN" sz="2800" i="1" dirty="0"/>
              <a:t>L</a:t>
            </a:r>
            <a:r>
              <a:rPr lang="en-US" altLang="zh-CN" sz="2800" baseline="-25000" dirty="0"/>
              <a:t>2</a:t>
            </a:r>
            <a:r>
              <a:rPr lang="zh-CN" altLang="zh-CN" sz="2800" dirty="0"/>
              <a:t>支路上分配的电流。则： </a:t>
            </a:r>
          </a:p>
        </p:txBody>
      </p:sp>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1220890" y="3778493"/>
            <a:ext cx="4968476" cy="829741"/>
            <a:chOff x="1220890" y="3778493"/>
            <a:chExt cx="4968476" cy="829741"/>
          </a:xfrm>
        </p:grpSpPr>
        <p:graphicFrame>
          <p:nvGraphicFramePr>
            <p:cNvPr id="10" name="对象 9"/>
            <p:cNvGraphicFramePr>
              <a:graphicFrameLocks noChangeAspect="1"/>
            </p:cNvGraphicFramePr>
            <p:nvPr>
              <p:extLst>
                <p:ext uri="{D42A27DB-BD31-4B8C-83A1-F6EECF244321}">
                  <p14:modId xmlns:p14="http://schemas.microsoft.com/office/powerpoint/2010/main" xmlns="" val="1864198274"/>
                </p:ext>
              </p:extLst>
            </p:nvPr>
          </p:nvGraphicFramePr>
          <p:xfrm>
            <a:off x="1220890" y="3778493"/>
            <a:ext cx="2088232" cy="829741"/>
          </p:xfrm>
          <a:graphic>
            <a:graphicData uri="http://schemas.openxmlformats.org/presentationml/2006/ole">
              <p:oleObj spid="_x0000_s38977" name="Equation" r:id="rId4" imgW="1079280" imgH="431640" progId="Equation.DSMT4">
                <p:embed/>
              </p:oleObj>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xmlns="" val="3887581999"/>
                </p:ext>
              </p:extLst>
            </p:nvPr>
          </p:nvGraphicFramePr>
          <p:xfrm>
            <a:off x="4139952" y="3789040"/>
            <a:ext cx="2049414" cy="792088"/>
          </p:xfrm>
          <a:graphic>
            <a:graphicData uri="http://schemas.openxmlformats.org/presentationml/2006/ole">
              <p:oleObj spid="_x0000_s38978" name="Equation" r:id="rId5" imgW="1104840" imgH="431640" progId="Equation.DSMT4">
                <p:embed/>
              </p:oleObj>
            </a:graphicData>
          </a:graphic>
        </p:graphicFrame>
      </p:grpSp>
    </p:spTree>
    <p:extLst>
      <p:ext uri="{BB962C8B-B14F-4D97-AF65-F5344CB8AC3E}">
        <p14:creationId xmlns:p14="http://schemas.microsoft.com/office/powerpoint/2010/main" xmlns="" val="290751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41</a:t>
            </a:fld>
            <a:endParaRPr lang="en-US">
              <a:solidFill>
                <a:prstClr val="black">
                  <a:tint val="75000"/>
                </a:prst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0" name="组合 9"/>
          <p:cNvGrpSpPr/>
          <p:nvPr/>
        </p:nvGrpSpPr>
        <p:grpSpPr>
          <a:xfrm>
            <a:off x="467544" y="908720"/>
            <a:ext cx="8064896" cy="5574039"/>
            <a:chOff x="467544" y="908720"/>
            <a:chExt cx="8064896" cy="5574039"/>
          </a:xfrm>
        </p:grpSpPr>
        <p:grpSp>
          <p:nvGrpSpPr>
            <p:cNvPr id="9" name="组合 8"/>
            <p:cNvGrpSpPr/>
            <p:nvPr/>
          </p:nvGrpSpPr>
          <p:grpSpPr>
            <a:xfrm>
              <a:off x="1331640" y="3181776"/>
              <a:ext cx="6984777" cy="851397"/>
              <a:chOff x="1331640" y="3181776"/>
              <a:chExt cx="6984777" cy="851397"/>
            </a:xfrm>
          </p:grpSpPr>
          <p:graphicFrame>
            <p:nvGraphicFramePr>
              <p:cNvPr id="16" name="对象 15"/>
              <p:cNvGraphicFramePr>
                <a:graphicFrameLocks noChangeAspect="1"/>
              </p:cNvGraphicFramePr>
              <p:nvPr>
                <p:extLst>
                  <p:ext uri="{D42A27DB-BD31-4B8C-83A1-F6EECF244321}">
                    <p14:modId xmlns:p14="http://schemas.microsoft.com/office/powerpoint/2010/main" xmlns="" val="2647619159"/>
                  </p:ext>
                </p:extLst>
              </p:nvPr>
            </p:nvGraphicFramePr>
            <p:xfrm>
              <a:off x="4499992" y="3192526"/>
              <a:ext cx="515002" cy="432049"/>
            </p:xfrm>
            <a:graphic>
              <a:graphicData uri="http://schemas.openxmlformats.org/presentationml/2006/ole">
                <p:oleObj spid="_x0000_s40051" name="Equation" r:id="rId3" imgW="241200" imgH="203040" progId="Equation.DSMT4">
                  <p:embed/>
                </p:oleObj>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xmlns="" val="3790617567"/>
                  </p:ext>
                </p:extLst>
              </p:nvPr>
            </p:nvGraphicFramePr>
            <p:xfrm>
              <a:off x="7812360" y="3181776"/>
              <a:ext cx="504057" cy="419561"/>
            </p:xfrm>
            <a:graphic>
              <a:graphicData uri="http://schemas.openxmlformats.org/presentationml/2006/ole">
                <p:oleObj spid="_x0000_s40052" name="Equation" r:id="rId4" imgW="279360" imgH="228600" progId="Equation.DSMT4">
                  <p:embed/>
                </p:oleObj>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xmlns="" val="2716419705"/>
                  </p:ext>
                </p:extLst>
              </p:nvPr>
            </p:nvGraphicFramePr>
            <p:xfrm>
              <a:off x="1331640" y="3645024"/>
              <a:ext cx="504056" cy="388149"/>
            </p:xfrm>
            <a:graphic>
              <a:graphicData uri="http://schemas.openxmlformats.org/presentationml/2006/ole">
                <p:oleObj spid="_x0000_s40053" name="Equation" r:id="rId5" imgW="291960" imgH="228600" progId="Equation.DSMT4">
                  <p:embed/>
                </p:oleObj>
              </a:graphicData>
            </a:graphic>
          </p:graphicFrame>
        </p:grpSp>
        <p:grpSp>
          <p:nvGrpSpPr>
            <p:cNvPr id="8" name="组合 7"/>
            <p:cNvGrpSpPr/>
            <p:nvPr/>
          </p:nvGrpSpPr>
          <p:grpSpPr>
            <a:xfrm>
              <a:off x="467544" y="908720"/>
              <a:ext cx="8064896" cy="5574039"/>
              <a:chOff x="467544" y="908720"/>
              <a:chExt cx="8064896" cy="5574039"/>
            </a:xfrm>
          </p:grpSpPr>
          <p:grpSp>
            <p:nvGrpSpPr>
              <p:cNvPr id="2" name="组合 1"/>
              <p:cNvGrpSpPr/>
              <p:nvPr/>
            </p:nvGrpSpPr>
            <p:grpSpPr>
              <a:xfrm>
                <a:off x="467544" y="908720"/>
                <a:ext cx="8064896" cy="1384995"/>
                <a:chOff x="467544" y="908720"/>
                <a:chExt cx="8064896" cy="1384995"/>
              </a:xfrm>
            </p:grpSpPr>
            <p:graphicFrame>
              <p:nvGraphicFramePr>
                <p:cNvPr id="6" name="对象 5"/>
                <p:cNvGraphicFramePr>
                  <a:graphicFrameLocks noChangeAspect="1"/>
                </p:cNvGraphicFramePr>
                <p:nvPr>
                  <p:extLst>
                    <p:ext uri="{D42A27DB-BD31-4B8C-83A1-F6EECF244321}">
                      <p14:modId xmlns:p14="http://schemas.microsoft.com/office/powerpoint/2010/main" xmlns="" val="4170035843"/>
                    </p:ext>
                  </p:extLst>
                </p:nvPr>
              </p:nvGraphicFramePr>
              <p:xfrm>
                <a:off x="3203848" y="1772816"/>
                <a:ext cx="1497167" cy="432048"/>
              </p:xfrm>
              <a:graphic>
                <a:graphicData uri="http://schemas.openxmlformats.org/presentationml/2006/ole">
                  <p:oleObj spid="_x0000_s40054" name="Equation" r:id="rId6" imgW="787320" imgH="228600" progId="Equation.DSMT4">
                    <p:embed/>
                  </p:oleObj>
                </a:graphicData>
              </a:graphic>
            </p:graphicFrame>
            <p:sp>
              <p:nvSpPr>
                <p:cNvPr id="7" name="矩形 6"/>
                <p:cNvSpPr/>
                <p:nvPr/>
              </p:nvSpPr>
              <p:spPr>
                <a:xfrm>
                  <a:off x="467544" y="908720"/>
                  <a:ext cx="8064896" cy="1384995"/>
                </a:xfrm>
                <a:prstGeom prst="rect">
                  <a:avLst/>
                </a:prstGeom>
              </p:spPr>
              <p:txBody>
                <a:bodyPr wrap="square">
                  <a:spAutoFit/>
                </a:bodyPr>
                <a:lstStyle/>
                <a:p>
                  <a:pPr fontAlgn="ctr"/>
                  <a:r>
                    <a:rPr lang="zh-CN" altLang="zh-CN" sz="2800" dirty="0"/>
                    <a:t>【</a:t>
                  </a:r>
                  <a:r>
                    <a:rPr lang="zh-CN" altLang="zh-CN" sz="2800" b="1" dirty="0"/>
                    <a:t>例</a:t>
                  </a:r>
                  <a:r>
                    <a:rPr lang="en-US" altLang="zh-CN" sz="2800" b="1" dirty="0"/>
                    <a:t>3.2.3</a:t>
                  </a:r>
                  <a:r>
                    <a:rPr lang="zh-CN" altLang="zh-CN" sz="2800" dirty="0"/>
                    <a:t>】如</a:t>
                  </a:r>
                  <a:r>
                    <a:rPr lang="zh-CN" altLang="zh-CN" sz="2800" dirty="0" smtClean="0"/>
                    <a:t>图</a:t>
                  </a:r>
                  <a:r>
                    <a:rPr lang="en-US" altLang="zh-CN" sz="2800" dirty="0" smtClean="0"/>
                    <a:t> (</a:t>
                  </a:r>
                  <a:r>
                    <a:rPr lang="en-US" altLang="zh-CN" sz="2800" dirty="0"/>
                    <a:t>a)</a:t>
                  </a:r>
                  <a:r>
                    <a:rPr lang="zh-CN" altLang="zh-CN" sz="2800" dirty="0"/>
                    <a:t>所示为两电感的并联电路，其中</a:t>
                  </a:r>
                  <a:r>
                    <a:rPr lang="en-US" altLang="zh-CN" sz="2800" i="1" dirty="0"/>
                    <a:t>L</a:t>
                  </a:r>
                  <a:r>
                    <a:rPr lang="en-US" altLang="zh-CN" sz="2800" baseline="-25000" dirty="0"/>
                    <a:t>1</a:t>
                  </a:r>
                  <a:r>
                    <a:rPr lang="en-US" altLang="zh-CN" sz="2800" dirty="0"/>
                    <a:t>=3H</a:t>
                  </a:r>
                  <a:r>
                    <a:rPr lang="zh-CN" altLang="zh-CN" sz="2800" dirty="0"/>
                    <a:t>，</a:t>
                  </a:r>
                  <a:r>
                    <a:rPr lang="en-US" altLang="zh-CN" sz="2800" i="1" dirty="0"/>
                    <a:t>L</a:t>
                  </a:r>
                  <a:r>
                    <a:rPr lang="en-US" altLang="zh-CN" sz="2800" baseline="-25000" dirty="0"/>
                    <a:t>2</a:t>
                  </a:r>
                  <a:r>
                    <a:rPr lang="en-US" altLang="zh-CN" sz="2800" dirty="0"/>
                    <a:t>=6H</a:t>
                  </a:r>
                  <a:r>
                    <a:rPr lang="zh-CN" altLang="zh-CN" sz="2800" dirty="0"/>
                    <a:t>两电感中的初始电流值分别为</a:t>
                  </a:r>
                  <a:r>
                    <a:rPr lang="en-US" altLang="zh-CN" sz="2800" dirty="0"/>
                    <a:t>5A</a:t>
                  </a:r>
                  <a:r>
                    <a:rPr lang="zh-CN" altLang="zh-CN" sz="2800" dirty="0"/>
                    <a:t>和</a:t>
                  </a:r>
                  <a:r>
                    <a:rPr lang="en-US" altLang="zh-CN" sz="2800" dirty="0"/>
                    <a:t>-3A</a:t>
                  </a:r>
                  <a:r>
                    <a:rPr lang="zh-CN" altLang="zh-CN" sz="2800" dirty="0"/>
                    <a:t>，端口</a:t>
                  </a:r>
                  <a:r>
                    <a:rPr lang="zh-CN" altLang="zh-CN" sz="2800" dirty="0" smtClean="0"/>
                    <a:t>电压</a:t>
                  </a:r>
                  <a:r>
                    <a:rPr lang="en-US" altLang="zh-CN" sz="2800" dirty="0" smtClean="0"/>
                    <a:t>                  </a:t>
                  </a:r>
                  <a:r>
                    <a:rPr lang="zh-CN" altLang="zh-CN" sz="2800" dirty="0" smtClean="0"/>
                    <a:t>。</a:t>
                  </a:r>
                  <a:r>
                    <a:rPr lang="zh-CN" altLang="zh-CN" sz="2800" dirty="0"/>
                    <a:t>试求： </a:t>
                  </a:r>
                </a:p>
              </p:txBody>
            </p:sp>
          </p:grpSp>
          <p:sp>
            <p:nvSpPr>
              <p:cNvPr id="21" name="矩形 20"/>
              <p:cNvSpPr/>
              <p:nvPr/>
            </p:nvSpPr>
            <p:spPr>
              <a:xfrm>
                <a:off x="827584" y="2284585"/>
                <a:ext cx="7632848" cy="1815882"/>
              </a:xfrm>
              <a:prstGeom prst="rect">
                <a:avLst/>
              </a:prstGeom>
            </p:spPr>
            <p:txBody>
              <a:bodyPr wrap="square">
                <a:spAutoFit/>
              </a:bodyPr>
              <a:lstStyle/>
              <a:p>
                <a:r>
                  <a:rPr lang="en-US" altLang="zh-CN" sz="2800" dirty="0" smtClean="0"/>
                  <a:t>(1)</a:t>
                </a:r>
                <a:r>
                  <a:rPr lang="zh-CN" altLang="zh-CN" sz="2800" dirty="0" smtClean="0"/>
                  <a:t>求</a:t>
                </a:r>
                <a:r>
                  <a:rPr lang="zh-CN" altLang="zh-CN" sz="2800" dirty="0"/>
                  <a:t>电路中的等效电感值和等效电感的初始电流值，并绘出等效电路；</a:t>
                </a:r>
              </a:p>
              <a:p>
                <a:r>
                  <a:rPr lang="en-US" altLang="zh-CN" sz="2800" dirty="0"/>
                  <a:t>(2)</a:t>
                </a:r>
                <a:r>
                  <a:rPr lang="zh-CN" altLang="zh-CN" sz="2800" dirty="0"/>
                  <a:t>计算电路中的总</a:t>
                </a:r>
                <a:r>
                  <a:rPr lang="zh-CN" altLang="zh-CN" sz="2800" dirty="0" smtClean="0"/>
                  <a:t>电流</a:t>
                </a:r>
                <a:r>
                  <a:rPr lang="en-US" altLang="zh-CN" sz="2800" dirty="0" smtClean="0"/>
                  <a:t>     </a:t>
                </a:r>
                <a:r>
                  <a:rPr lang="zh-CN" altLang="zh-CN" sz="2800" dirty="0" smtClean="0"/>
                  <a:t>和</a:t>
                </a:r>
                <a:r>
                  <a:rPr lang="zh-CN" altLang="zh-CN" sz="2800" dirty="0"/>
                  <a:t>各电感中的</a:t>
                </a:r>
                <a:r>
                  <a:rPr lang="zh-CN" altLang="zh-CN" sz="2800" dirty="0" smtClean="0"/>
                  <a:t>电流</a:t>
                </a:r>
                <a:r>
                  <a:rPr lang="en-US" altLang="zh-CN" sz="2800" dirty="0" smtClean="0"/>
                  <a:t>    </a:t>
                </a:r>
                <a:r>
                  <a:rPr lang="zh-CN" altLang="zh-CN" sz="2800" dirty="0" smtClean="0"/>
                  <a:t>和</a:t>
                </a:r>
                <a:r>
                  <a:rPr lang="en-US" altLang="zh-CN" sz="2800" dirty="0" smtClean="0"/>
                  <a:t>       </a:t>
                </a:r>
                <a:r>
                  <a:rPr lang="zh-CN" altLang="zh-CN" sz="2800" dirty="0" smtClean="0"/>
                  <a:t>。</a:t>
                </a:r>
                <a:endParaRPr lang="zh-CN" altLang="zh-CN" sz="2800" dirty="0"/>
              </a:p>
            </p:txBody>
          </p:sp>
          <p:graphicFrame>
            <p:nvGraphicFramePr>
              <p:cNvPr id="23" name="对象 22"/>
              <p:cNvGraphicFramePr>
                <a:graphicFrameLocks/>
              </p:cNvGraphicFramePr>
              <p:nvPr>
                <p:extLst>
                  <p:ext uri="{D42A27DB-BD31-4B8C-83A1-F6EECF244321}">
                    <p14:modId xmlns:p14="http://schemas.microsoft.com/office/powerpoint/2010/main" xmlns="" val="3058132636"/>
                  </p:ext>
                </p:extLst>
              </p:nvPr>
            </p:nvGraphicFramePr>
            <p:xfrm>
              <a:off x="2930264" y="4091153"/>
              <a:ext cx="3312368" cy="1872208"/>
            </p:xfrm>
            <a:graphic>
              <a:graphicData uri="http://schemas.openxmlformats.org/presentationml/2006/ole">
                <p:oleObj spid="_x0000_s40055" name="Visio" r:id="rId7" imgW="1367520" imgH="898339" progId="Visio.Drawing.11">
                  <p:embed/>
                </p:oleObj>
              </a:graphicData>
            </a:graphic>
          </p:graphicFrame>
          <p:sp>
            <p:nvSpPr>
              <p:cNvPr id="24" name="TextBox 23"/>
              <p:cNvSpPr txBox="1"/>
              <p:nvPr/>
            </p:nvSpPr>
            <p:spPr>
              <a:xfrm>
                <a:off x="3962825" y="5959539"/>
                <a:ext cx="1074333" cy="523220"/>
              </a:xfrm>
              <a:prstGeom prst="rect">
                <a:avLst/>
              </a:prstGeom>
              <a:noFill/>
            </p:spPr>
            <p:txBody>
              <a:bodyPr wrap="none" rtlCol="0">
                <a:spAutoFit/>
              </a:bodyPr>
              <a:lstStyle/>
              <a:p>
                <a:r>
                  <a:rPr lang="zh-CN" altLang="en-US" sz="2800" dirty="0" smtClean="0"/>
                  <a:t>（</a:t>
                </a:r>
                <a:r>
                  <a:rPr lang="en-US" altLang="zh-CN" sz="2800" dirty="0" smtClean="0"/>
                  <a:t>a</a:t>
                </a:r>
                <a:r>
                  <a:rPr lang="zh-CN" altLang="en-US" sz="2800" dirty="0" smtClean="0"/>
                  <a:t>）</a:t>
                </a:r>
                <a:endParaRPr lang="zh-CN" altLang="en-US" sz="2800" dirty="0"/>
              </a:p>
            </p:txBody>
          </p:sp>
        </p:grpSp>
      </p:grpSp>
      <p:sp>
        <p:nvSpPr>
          <p:cNvPr id="25"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xmlns="" val="13233610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42</a:t>
            </a:fld>
            <a:endParaRPr lang="en-US">
              <a:solidFill>
                <a:prstClr val="black">
                  <a:tint val="75000"/>
                </a:prstClr>
              </a:solidFill>
            </a:endParaRPr>
          </a:p>
        </p:txBody>
      </p:sp>
      <p:sp>
        <p:nvSpPr>
          <p:cNvPr id="5" name="矩形 4"/>
          <p:cNvSpPr/>
          <p:nvPr/>
        </p:nvSpPr>
        <p:spPr>
          <a:xfrm>
            <a:off x="467544" y="908720"/>
            <a:ext cx="4896544" cy="523220"/>
          </a:xfrm>
          <a:prstGeom prst="rect">
            <a:avLst/>
          </a:prstGeom>
        </p:spPr>
        <p:txBody>
          <a:bodyPr wrap="square">
            <a:spAutoFit/>
          </a:bodyPr>
          <a:lstStyle/>
          <a:p>
            <a:r>
              <a:rPr lang="zh-CN" altLang="zh-CN" sz="2800" dirty="0"/>
              <a:t>【</a:t>
            </a:r>
            <a:r>
              <a:rPr lang="zh-CN" altLang="zh-CN" sz="2800" b="1" dirty="0"/>
              <a:t>解</a:t>
            </a:r>
            <a:r>
              <a:rPr lang="zh-CN" altLang="zh-CN" sz="2800" dirty="0"/>
              <a:t>】</a:t>
            </a:r>
            <a:r>
              <a:rPr lang="en-US" altLang="zh-CN" sz="2800" dirty="0"/>
              <a:t>(1)</a:t>
            </a:r>
            <a:r>
              <a:rPr lang="zh-CN" altLang="zh-CN" sz="2800" dirty="0"/>
              <a:t>计算等效电感</a:t>
            </a:r>
            <a:r>
              <a:rPr lang="en-US" altLang="zh-CN" dirty="0"/>
              <a:t>: </a:t>
            </a:r>
            <a:endParaRPr lang="zh-CN" alt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xmlns="" val="4260764126"/>
              </p:ext>
            </p:extLst>
          </p:nvPr>
        </p:nvGraphicFramePr>
        <p:xfrm>
          <a:off x="2195734" y="1628800"/>
          <a:ext cx="3038787" cy="792088"/>
        </p:xfrm>
        <a:graphic>
          <a:graphicData uri="http://schemas.openxmlformats.org/presentationml/2006/ole">
            <p:oleObj spid="_x0000_s41021" name="Equation" r:id="rId3" imgW="1637589" imgH="431613" progId="Equation.DSMT4">
              <p:embed/>
            </p:oleObj>
          </a:graphicData>
        </a:graphic>
      </p:graphicFrame>
      <p:sp>
        <p:nvSpPr>
          <p:cNvPr id="8" name="矩形 7"/>
          <p:cNvSpPr/>
          <p:nvPr/>
        </p:nvSpPr>
        <p:spPr>
          <a:xfrm>
            <a:off x="1611612" y="2564904"/>
            <a:ext cx="4400548" cy="523220"/>
          </a:xfrm>
          <a:prstGeom prst="rect">
            <a:avLst/>
          </a:prstGeom>
        </p:spPr>
        <p:txBody>
          <a:bodyPr wrap="square">
            <a:spAutoFit/>
          </a:bodyPr>
          <a:lstStyle/>
          <a:p>
            <a:r>
              <a:rPr lang="zh-CN" altLang="zh-CN" sz="2800" dirty="0"/>
              <a:t>等效电感的初始电流为</a:t>
            </a:r>
            <a:r>
              <a:rPr lang="en-US" altLang="zh-CN" sz="2800" dirty="0"/>
              <a:t>: </a:t>
            </a:r>
            <a:endParaRPr lang="zh-CN" altLang="en-US" sz="2800" dirty="0"/>
          </a:p>
        </p:txBody>
      </p:sp>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xmlns="" val="1829779824"/>
              </p:ext>
            </p:extLst>
          </p:nvPr>
        </p:nvGraphicFramePr>
        <p:xfrm>
          <a:off x="2051720" y="3284984"/>
          <a:ext cx="4104456" cy="456051"/>
        </p:xfrm>
        <a:graphic>
          <a:graphicData uri="http://schemas.openxmlformats.org/presentationml/2006/ole">
            <p:oleObj spid="_x0000_s41022" name="Equation" r:id="rId4" imgW="2057400" imgH="228600" progId="Equation.DSMT4">
              <p:embed/>
            </p:oleObj>
          </a:graphicData>
        </a:graphic>
      </p:graphicFrame>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1907704" y="3933056"/>
            <a:ext cx="3207757" cy="2448272"/>
            <a:chOff x="1907704" y="3933056"/>
            <a:chExt cx="3207757" cy="2448272"/>
          </a:xfrm>
        </p:grpSpPr>
        <p:sp>
          <p:nvSpPr>
            <p:cNvPr id="11" name="矩形 10"/>
            <p:cNvSpPr/>
            <p:nvPr/>
          </p:nvSpPr>
          <p:spPr>
            <a:xfrm>
              <a:off x="1907704" y="3933056"/>
              <a:ext cx="2448272" cy="523220"/>
            </a:xfrm>
            <a:prstGeom prst="rect">
              <a:avLst/>
            </a:prstGeom>
          </p:spPr>
          <p:txBody>
            <a:bodyPr wrap="square">
              <a:spAutoFit/>
            </a:bodyPr>
            <a:lstStyle/>
            <a:p>
              <a:r>
                <a:rPr lang="zh-CN" altLang="zh-CN" sz="2800" dirty="0"/>
                <a:t>等效电路</a:t>
              </a:r>
              <a:endParaRPr lang="zh-CN" altLang="en-US" sz="2800" dirty="0"/>
            </a:p>
          </p:txBody>
        </p:sp>
        <p:graphicFrame>
          <p:nvGraphicFramePr>
            <p:cNvPr id="13" name="对象 12"/>
            <p:cNvGraphicFramePr>
              <a:graphicFrameLocks/>
            </p:cNvGraphicFramePr>
            <p:nvPr>
              <p:extLst>
                <p:ext uri="{D42A27DB-BD31-4B8C-83A1-F6EECF244321}">
                  <p14:modId xmlns:p14="http://schemas.microsoft.com/office/powerpoint/2010/main" xmlns="" val="4225188892"/>
                </p:ext>
              </p:extLst>
            </p:nvPr>
          </p:nvGraphicFramePr>
          <p:xfrm>
            <a:off x="2195736" y="4653136"/>
            <a:ext cx="2919725" cy="1728192"/>
          </p:xfrm>
          <a:graphic>
            <a:graphicData uri="http://schemas.openxmlformats.org/presentationml/2006/ole">
              <p:oleObj spid="_x0000_s41023" name="Visio" r:id="rId5" imgW="723172" imgH="847052" progId="Visio.Drawing.11">
                <p:embed/>
              </p:oleObj>
            </a:graphicData>
          </a:graphic>
        </p:graphicFrame>
      </p:grpSp>
    </p:spTree>
    <p:extLst>
      <p:ext uri="{BB962C8B-B14F-4D97-AF65-F5344CB8AC3E}">
        <p14:creationId xmlns:p14="http://schemas.microsoft.com/office/powerpoint/2010/main" xmlns="" val="2867597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43</a:t>
            </a:fld>
            <a:endParaRPr lang="en-US">
              <a:solidFill>
                <a:prstClr val="black">
                  <a:tint val="75000"/>
                </a:prstClr>
              </a:solidFill>
            </a:endParaRPr>
          </a:p>
        </p:txBody>
      </p:sp>
      <p:sp>
        <p:nvSpPr>
          <p:cNvPr id="5" name="矩形 4"/>
          <p:cNvSpPr/>
          <p:nvPr/>
        </p:nvSpPr>
        <p:spPr>
          <a:xfrm>
            <a:off x="755576" y="791126"/>
            <a:ext cx="7200800" cy="523220"/>
          </a:xfrm>
          <a:prstGeom prst="rect">
            <a:avLst/>
          </a:prstGeom>
        </p:spPr>
        <p:txBody>
          <a:bodyPr wrap="square">
            <a:spAutoFit/>
          </a:bodyPr>
          <a:lstStyle/>
          <a:p>
            <a:r>
              <a:rPr lang="en-US" altLang="zh-CN" sz="2800" dirty="0"/>
              <a:t>(2)</a:t>
            </a:r>
            <a:r>
              <a:rPr lang="zh-CN" altLang="zh-CN" sz="2800" dirty="0"/>
              <a:t>计算电路中的总电流，按电感伏安关系式</a:t>
            </a:r>
            <a:endParaRPr lang="zh-CN" altLang="en-US" sz="280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xmlns="" val="2308090948"/>
              </p:ext>
            </p:extLst>
          </p:nvPr>
        </p:nvGraphicFramePr>
        <p:xfrm>
          <a:off x="1050910" y="1700808"/>
          <a:ext cx="6418991" cy="720080"/>
        </p:xfrm>
        <a:graphic>
          <a:graphicData uri="http://schemas.openxmlformats.org/presentationml/2006/ole">
            <p:oleObj spid="_x0000_s42045" name="Equation" r:id="rId3" imgW="3467100" imgH="393700" progId="Equation.DSMT4">
              <p:embed/>
            </p:oleObj>
          </a:graphicData>
        </a:graphic>
      </p:graphicFrame>
      <p:sp>
        <p:nvSpPr>
          <p:cNvPr id="8" name="矩形 7"/>
          <p:cNvSpPr/>
          <p:nvPr/>
        </p:nvSpPr>
        <p:spPr>
          <a:xfrm>
            <a:off x="1043608" y="2708920"/>
            <a:ext cx="6552728" cy="523220"/>
          </a:xfrm>
          <a:prstGeom prst="rect">
            <a:avLst/>
          </a:prstGeom>
        </p:spPr>
        <p:txBody>
          <a:bodyPr wrap="square">
            <a:spAutoFit/>
          </a:bodyPr>
          <a:lstStyle/>
          <a:p>
            <a:r>
              <a:rPr lang="zh-CN" altLang="zh-CN" sz="2800" dirty="0"/>
              <a:t>计算各电感中的电流，分别为</a:t>
            </a:r>
            <a:endParaRPr lang="zh-CN" altLang="en-US" sz="2800" dirty="0"/>
          </a:p>
        </p:txBody>
      </p:sp>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1331640" y="3456848"/>
            <a:ext cx="4571770" cy="1844360"/>
            <a:chOff x="1331640" y="3456848"/>
            <a:chExt cx="4571770" cy="1844360"/>
          </a:xfrm>
        </p:grpSpPr>
        <p:graphicFrame>
          <p:nvGraphicFramePr>
            <p:cNvPr id="10" name="对象 9"/>
            <p:cNvGraphicFramePr>
              <a:graphicFrameLocks noChangeAspect="1"/>
            </p:cNvGraphicFramePr>
            <p:nvPr>
              <p:extLst>
                <p:ext uri="{D42A27DB-BD31-4B8C-83A1-F6EECF244321}">
                  <p14:modId xmlns:p14="http://schemas.microsoft.com/office/powerpoint/2010/main" xmlns="" val="3072776260"/>
                </p:ext>
              </p:extLst>
            </p:nvPr>
          </p:nvGraphicFramePr>
          <p:xfrm>
            <a:off x="1331640" y="3456848"/>
            <a:ext cx="4392488" cy="849377"/>
          </p:xfrm>
          <a:graphic>
            <a:graphicData uri="http://schemas.openxmlformats.org/presentationml/2006/ole">
              <p:oleObj spid="_x0000_s42046" name="Equation" r:id="rId4" imgW="2006280" imgH="393480" progId="Equation.DSMT4">
                <p:embed/>
              </p:oleObj>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xmlns="" val="343923523"/>
                </p:ext>
              </p:extLst>
            </p:nvPr>
          </p:nvGraphicFramePr>
          <p:xfrm>
            <a:off x="1403648" y="4581128"/>
            <a:ext cx="4499762" cy="720080"/>
          </p:xfrm>
          <a:graphic>
            <a:graphicData uri="http://schemas.openxmlformats.org/presentationml/2006/ole">
              <p:oleObj spid="_x0000_s42047" name="Equation" r:id="rId5" imgW="2425680" imgH="393480" progId="Equation.DSMT4">
                <p:embed/>
              </p:oleObj>
            </a:graphicData>
          </a:graphic>
        </p:graphicFrame>
      </p:grpSp>
    </p:spTree>
    <p:extLst>
      <p:ext uri="{BB962C8B-B14F-4D97-AF65-F5344CB8AC3E}">
        <p14:creationId xmlns:p14="http://schemas.microsoft.com/office/powerpoint/2010/main" xmlns="" val="3056979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5</a:t>
            </a:fld>
            <a:endParaRPr lang="en-US">
              <a:solidFill>
                <a:prstClr val="black">
                  <a:tint val="75000"/>
                </a:prstClr>
              </a:solidFill>
            </a:endParaRPr>
          </a:p>
        </p:txBody>
      </p:sp>
      <p:sp>
        <p:nvSpPr>
          <p:cNvPr id="5" name="矩形 4"/>
          <p:cNvSpPr/>
          <p:nvPr/>
        </p:nvSpPr>
        <p:spPr>
          <a:xfrm>
            <a:off x="683567" y="894415"/>
            <a:ext cx="1627369" cy="523220"/>
          </a:xfrm>
          <a:prstGeom prst="rect">
            <a:avLst/>
          </a:prstGeom>
        </p:spPr>
        <p:txBody>
          <a:bodyPr wrap="none">
            <a:spAutoFit/>
          </a:bodyPr>
          <a:lstStyle/>
          <a:p>
            <a:r>
              <a:rPr kumimoji="1" lang="zh-CN" altLang="en-US" sz="2800" b="1" dirty="0" smtClean="0">
                <a:solidFill>
                  <a:srgbClr val="FF0000"/>
                </a:solidFill>
                <a:effectLst>
                  <a:outerShdw blurRad="38100" dist="38100" dir="2700000" algn="tl">
                    <a:srgbClr val="C0C0C0"/>
                  </a:outerShdw>
                </a:effectLst>
                <a:latin typeface="Times New Roman" pitchFamily="18" charset="0"/>
              </a:rPr>
              <a:t>工作电压</a:t>
            </a:r>
            <a:endParaRPr lang="zh-CN" altLang="en-US" sz="2800" dirty="0">
              <a:solidFill>
                <a:srgbClr val="FF0000"/>
              </a:solidFill>
            </a:endParaRPr>
          </a:p>
        </p:txBody>
      </p:sp>
      <p:sp>
        <p:nvSpPr>
          <p:cNvPr id="6" name="矩形 5"/>
          <p:cNvSpPr/>
          <p:nvPr/>
        </p:nvSpPr>
        <p:spPr>
          <a:xfrm>
            <a:off x="654560" y="1700808"/>
            <a:ext cx="8136905" cy="1384995"/>
          </a:xfrm>
          <a:prstGeom prst="rect">
            <a:avLst/>
          </a:prstGeom>
        </p:spPr>
        <p:txBody>
          <a:bodyPr wrap="square">
            <a:spAutoFit/>
          </a:bodyPr>
          <a:lstStyle/>
          <a:p>
            <a:r>
              <a:rPr lang="en-US" altLang="zh-CN" sz="2800" dirty="0" smtClean="0"/>
              <a:t>      </a:t>
            </a:r>
            <a:r>
              <a:rPr lang="zh-CN" altLang="zh-CN" sz="2800" dirty="0" smtClean="0"/>
              <a:t>当</a:t>
            </a:r>
            <a:r>
              <a:rPr lang="zh-CN" altLang="zh-CN" sz="2800" dirty="0"/>
              <a:t>两极板间</a:t>
            </a:r>
            <a:r>
              <a:rPr lang="zh-CN" altLang="zh-CN" sz="2800" dirty="0" smtClean="0"/>
              <a:t>电压</a:t>
            </a:r>
            <a:r>
              <a:rPr lang="zh-CN" altLang="zh-CN" sz="2800" dirty="0"/>
              <a:t>超过某一数值时，电介质的绝缘性被破坏，形成较大的漏电流，这种现象叫介质的击穿，使介质击穿的这个极限电压称为</a:t>
            </a:r>
            <a:r>
              <a:rPr lang="zh-CN" altLang="zh-CN" sz="2800" dirty="0">
                <a:solidFill>
                  <a:srgbClr val="FF0000"/>
                </a:solidFill>
              </a:rPr>
              <a:t>击穿电压</a:t>
            </a:r>
            <a:endParaRPr lang="zh-CN" altLang="en-US" sz="2800" dirty="0">
              <a:solidFill>
                <a:srgbClr val="FF0000"/>
              </a:solidFill>
            </a:endParaRPr>
          </a:p>
        </p:txBody>
      </p:sp>
      <p:sp>
        <p:nvSpPr>
          <p:cNvPr id="7" name="矩形 6"/>
          <p:cNvSpPr/>
          <p:nvPr/>
        </p:nvSpPr>
        <p:spPr>
          <a:xfrm>
            <a:off x="755576" y="3560439"/>
            <a:ext cx="7488832" cy="954107"/>
          </a:xfrm>
          <a:prstGeom prst="rect">
            <a:avLst/>
          </a:prstGeom>
        </p:spPr>
        <p:txBody>
          <a:bodyPr wrap="square">
            <a:spAutoFit/>
          </a:bodyPr>
          <a:lstStyle/>
          <a:p>
            <a:r>
              <a:rPr lang="en-US" altLang="zh-CN" sz="2800" dirty="0" smtClean="0"/>
              <a:t>       </a:t>
            </a:r>
            <a:r>
              <a:rPr lang="zh-CN" altLang="zh-CN" sz="2800" dirty="0" smtClean="0"/>
              <a:t>额定</a:t>
            </a:r>
            <a:r>
              <a:rPr lang="zh-CN" altLang="zh-CN" sz="2800" dirty="0"/>
              <a:t>工作电压就是电容器长时间工作时所能承受的最大工作电压，习惯上也称之为</a:t>
            </a:r>
            <a:r>
              <a:rPr lang="zh-CN" altLang="zh-CN" sz="2800" dirty="0">
                <a:solidFill>
                  <a:srgbClr val="FF0000"/>
                </a:solidFill>
              </a:rPr>
              <a:t>耐压</a:t>
            </a:r>
            <a:endParaRPr lang="zh-CN" altLang="en-US" sz="2800" dirty="0">
              <a:solidFill>
                <a:srgbClr val="FF0000"/>
              </a:solidFill>
            </a:endParaRPr>
          </a:p>
        </p:txBody>
      </p:sp>
    </p:spTree>
    <p:extLst>
      <p:ext uri="{BB962C8B-B14F-4D97-AF65-F5344CB8AC3E}">
        <p14:creationId xmlns:p14="http://schemas.microsoft.com/office/powerpoint/2010/main" xmlns="" val="42460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67544" y="6404695"/>
            <a:ext cx="2133600" cy="365125"/>
          </a:xfrm>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6</a:t>
            </a:fld>
            <a:endParaRPr lang="en-US">
              <a:solidFill>
                <a:prstClr val="black">
                  <a:tint val="75000"/>
                </a:prstClr>
              </a:solidFill>
            </a:endParaRPr>
          </a:p>
        </p:txBody>
      </p:sp>
      <p:sp>
        <p:nvSpPr>
          <p:cNvPr id="5" name="Rectangle 3"/>
          <p:cNvSpPr>
            <a:spLocks noChangeArrowheads="1"/>
          </p:cNvSpPr>
          <p:nvPr/>
        </p:nvSpPr>
        <p:spPr bwMode="auto">
          <a:xfrm>
            <a:off x="467544" y="908720"/>
            <a:ext cx="2618024" cy="523220"/>
          </a:xfrm>
          <a:prstGeom prst="rect">
            <a:avLst/>
          </a:prstGeom>
          <a:noFill/>
          <a:ln w="9525">
            <a:noFill/>
            <a:miter lim="800000"/>
            <a:headEnd/>
            <a:tailEnd/>
          </a:ln>
          <a:effectLst/>
        </p:spPr>
        <p:txBody>
          <a:bodyPr wrap="none">
            <a:spAutoFit/>
          </a:bodyPr>
          <a:lstStyle/>
          <a:p>
            <a:pPr fontAlgn="base">
              <a:spcBef>
                <a:spcPct val="0"/>
              </a:spcBef>
              <a:spcAft>
                <a:spcPct val="0"/>
              </a:spcAft>
              <a:defRPr/>
            </a:pPr>
            <a:r>
              <a:rPr kumimoji="1" lang="en-US" altLang="zh-CN" sz="2800" b="1" dirty="0" smtClean="0">
                <a:solidFill>
                  <a:srgbClr val="CC0000"/>
                </a:solidFill>
                <a:effectLst>
                  <a:outerShdw blurRad="38100" dist="38100" dir="2700000" algn="tl">
                    <a:srgbClr val="C0C0C0"/>
                  </a:outerShdw>
                </a:effectLst>
                <a:latin typeface="Times New Roman" pitchFamily="18" charset="0"/>
              </a:rPr>
              <a:t>3.</a:t>
            </a:r>
            <a:r>
              <a:rPr kumimoji="1" lang="zh-CN" altLang="en-US" sz="2800" b="1" dirty="0">
                <a:solidFill>
                  <a:srgbClr val="CC0000"/>
                </a:solidFill>
                <a:effectLst>
                  <a:outerShdw blurRad="38100" dist="38100" dir="2700000" algn="tl">
                    <a:srgbClr val="C0C0C0"/>
                  </a:outerShdw>
                </a:effectLst>
                <a:latin typeface="Times New Roman" pitchFamily="18" charset="0"/>
              </a:rPr>
              <a:t>平行</a:t>
            </a:r>
            <a:r>
              <a:rPr kumimoji="1" lang="zh-CN" altLang="en-US" sz="2800" b="1" dirty="0" smtClean="0">
                <a:solidFill>
                  <a:srgbClr val="CC0000"/>
                </a:solidFill>
                <a:effectLst>
                  <a:outerShdw blurRad="38100" dist="38100" dir="2700000" algn="tl">
                    <a:srgbClr val="C0C0C0"/>
                  </a:outerShdw>
                </a:effectLst>
                <a:latin typeface="Times New Roman" pitchFamily="18" charset="0"/>
              </a:rPr>
              <a:t>板电容器</a:t>
            </a:r>
            <a:endParaRPr kumimoji="1" lang="zh-CN" altLang="en-US" sz="2800" b="1" dirty="0">
              <a:solidFill>
                <a:srgbClr val="CC0000"/>
              </a:solidFill>
              <a:effectLst>
                <a:outerShdw blurRad="38100" dist="38100" dir="2700000" algn="tl">
                  <a:srgbClr val="C0C0C0"/>
                </a:outerShdw>
              </a:effectLst>
              <a:latin typeface="Times New Roman" pitchFamily="18" charset="0"/>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467544" y="1556792"/>
            <a:ext cx="8424936" cy="1423917"/>
            <a:chOff x="467544" y="1556792"/>
            <a:chExt cx="8424936" cy="1423917"/>
          </a:xfrm>
        </p:grpSpPr>
        <p:sp>
          <p:nvSpPr>
            <p:cNvPr id="6" name="矩形 5"/>
            <p:cNvSpPr/>
            <p:nvPr/>
          </p:nvSpPr>
          <p:spPr>
            <a:xfrm>
              <a:off x="467544" y="1556792"/>
              <a:ext cx="8424936" cy="954107"/>
            </a:xfrm>
            <a:prstGeom prst="rect">
              <a:avLst/>
            </a:prstGeom>
          </p:spPr>
          <p:txBody>
            <a:bodyPr wrap="square">
              <a:spAutoFit/>
            </a:bodyPr>
            <a:lstStyle/>
            <a:p>
              <a:r>
                <a:rPr lang="zh-CN" altLang="zh-CN" sz="2800" dirty="0"/>
                <a:t>行板电容器的电容与电容器的几何</a:t>
              </a:r>
              <a:r>
                <a:rPr lang="zh-CN" altLang="zh-CN" sz="2800" dirty="0" smtClean="0"/>
                <a:t>尺寸</a:t>
              </a:r>
              <a:r>
                <a:rPr lang="zh-CN" altLang="en-US" sz="2800" dirty="0" smtClean="0"/>
                <a:t>、</a:t>
              </a:r>
              <a:r>
                <a:rPr lang="zh-CN" altLang="zh-CN" sz="2800" dirty="0" smtClean="0"/>
                <a:t>绝缘介质</a:t>
              </a:r>
              <a:r>
                <a:rPr lang="zh-CN" altLang="zh-CN" sz="2800" dirty="0"/>
                <a:t>有关</a:t>
              </a:r>
              <a:endParaRPr lang="zh-CN" altLang="en-US" sz="2800" dirty="0"/>
            </a:p>
          </p:txBody>
        </p:sp>
        <p:graphicFrame>
          <p:nvGraphicFramePr>
            <p:cNvPr id="8" name="对象 7"/>
            <p:cNvGraphicFramePr>
              <a:graphicFrameLocks noChangeAspect="1"/>
            </p:cNvGraphicFramePr>
            <p:nvPr>
              <p:extLst>
                <p:ext uri="{D42A27DB-BD31-4B8C-83A1-F6EECF244321}">
                  <p14:modId xmlns:p14="http://schemas.microsoft.com/office/powerpoint/2010/main" xmlns="" val="2601261027"/>
                </p:ext>
              </p:extLst>
            </p:nvPr>
          </p:nvGraphicFramePr>
          <p:xfrm>
            <a:off x="2627784" y="1988840"/>
            <a:ext cx="1277527" cy="991869"/>
          </p:xfrm>
          <a:graphic>
            <a:graphicData uri="http://schemas.openxmlformats.org/presentationml/2006/ole">
              <p:oleObj spid="_x0000_s3365" name="Equation" r:id="rId3" imgW="507960" imgH="393480" progId="Equation.DSMT4">
                <p:embed/>
              </p:oleObj>
            </a:graphicData>
          </a:graphic>
        </p:graphicFrame>
      </p:grpSp>
      <p:sp>
        <p:nvSpPr>
          <p:cNvPr id="1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8" name="组合 17"/>
          <p:cNvGrpSpPr/>
          <p:nvPr/>
        </p:nvGrpSpPr>
        <p:grpSpPr>
          <a:xfrm>
            <a:off x="927685" y="2973273"/>
            <a:ext cx="7272808" cy="1585727"/>
            <a:chOff x="927685" y="2973273"/>
            <a:chExt cx="7272808" cy="1585727"/>
          </a:xfrm>
        </p:grpSpPr>
        <p:sp>
          <p:nvSpPr>
            <p:cNvPr id="9" name="矩形 8"/>
            <p:cNvSpPr/>
            <p:nvPr/>
          </p:nvSpPr>
          <p:spPr>
            <a:xfrm>
              <a:off x="927685" y="2973273"/>
              <a:ext cx="7272808" cy="523220"/>
            </a:xfrm>
            <a:prstGeom prst="rect">
              <a:avLst/>
            </a:prstGeom>
          </p:spPr>
          <p:txBody>
            <a:bodyPr wrap="square">
              <a:spAutoFit/>
            </a:bodyPr>
            <a:lstStyle/>
            <a:p>
              <a:r>
                <a:rPr lang="zh-CN" altLang="zh-CN" sz="2800" dirty="0"/>
                <a:t>式中，</a:t>
              </a:r>
              <a:r>
                <a:rPr lang="en-US" altLang="zh-CN" sz="2800" i="1" dirty="0"/>
                <a:t>S</a:t>
              </a:r>
              <a:r>
                <a:rPr lang="en-US" altLang="zh-CN" sz="2800" dirty="0"/>
                <a:t>——</a:t>
              </a:r>
              <a:r>
                <a:rPr lang="zh-CN" altLang="zh-CN" sz="2800" dirty="0"/>
                <a:t>两极板间的正对面积，单位是</a:t>
              </a:r>
              <a:r>
                <a:rPr lang="en-US" altLang="zh-CN" sz="2800" dirty="0"/>
                <a:t>m</a:t>
              </a:r>
              <a:r>
                <a:rPr lang="en-US" altLang="zh-CN" sz="2800" baseline="30000" dirty="0"/>
                <a:t>2</a:t>
              </a:r>
              <a:endParaRPr lang="zh-CN" altLang="en-US" sz="2800" dirty="0"/>
            </a:p>
          </p:txBody>
        </p:sp>
        <p:sp>
          <p:nvSpPr>
            <p:cNvPr id="10" name="矩形 9"/>
            <p:cNvSpPr/>
            <p:nvPr/>
          </p:nvSpPr>
          <p:spPr>
            <a:xfrm>
              <a:off x="1979712" y="3537572"/>
              <a:ext cx="5688632" cy="523220"/>
            </a:xfrm>
            <a:prstGeom prst="rect">
              <a:avLst/>
            </a:prstGeom>
          </p:spPr>
          <p:txBody>
            <a:bodyPr wrap="square">
              <a:spAutoFit/>
            </a:bodyPr>
            <a:lstStyle/>
            <a:p>
              <a:r>
                <a:rPr lang="en-US" altLang="zh-CN" sz="2800" i="1" dirty="0"/>
                <a:t>d</a:t>
              </a:r>
              <a:r>
                <a:rPr lang="en-US" altLang="zh-CN" sz="2800" dirty="0"/>
                <a:t>——</a:t>
              </a:r>
              <a:r>
                <a:rPr lang="zh-CN" altLang="zh-CN" sz="2800" dirty="0"/>
                <a:t>两极板间的距离，单位是</a:t>
              </a:r>
              <a:r>
                <a:rPr lang="en-US" altLang="zh-CN" sz="2800" dirty="0"/>
                <a:t>m</a:t>
              </a:r>
              <a:endParaRPr lang="zh-CN" altLang="en-US" sz="2800" dirty="0"/>
            </a:p>
          </p:txBody>
        </p:sp>
        <p:graphicFrame>
          <p:nvGraphicFramePr>
            <p:cNvPr id="12" name="对象 11"/>
            <p:cNvGraphicFramePr>
              <a:graphicFrameLocks noChangeAspect="1"/>
            </p:cNvGraphicFramePr>
            <p:nvPr>
              <p:extLst>
                <p:ext uri="{D42A27DB-BD31-4B8C-83A1-F6EECF244321}">
                  <p14:modId xmlns:p14="http://schemas.microsoft.com/office/powerpoint/2010/main" xmlns="" val="833820835"/>
                </p:ext>
              </p:extLst>
            </p:nvPr>
          </p:nvGraphicFramePr>
          <p:xfrm>
            <a:off x="1979712" y="4096492"/>
            <a:ext cx="4913673" cy="462508"/>
          </p:xfrm>
          <a:graphic>
            <a:graphicData uri="http://schemas.openxmlformats.org/presentationml/2006/ole">
              <p:oleObj spid="_x0000_s3366" name="Equation" r:id="rId4" imgW="2057400" imgH="203040" progId="Equation.DSMT4">
                <p:embed/>
              </p:oleObj>
            </a:graphicData>
          </a:graphic>
        </p:graphicFrame>
      </p:grpSp>
      <p:sp>
        <p:nvSpPr>
          <p:cNvPr id="1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9" name="组合 18"/>
          <p:cNvGrpSpPr/>
          <p:nvPr/>
        </p:nvGrpSpPr>
        <p:grpSpPr>
          <a:xfrm>
            <a:off x="135373" y="4663932"/>
            <a:ext cx="8713173" cy="1560569"/>
            <a:chOff x="135373" y="4663932"/>
            <a:chExt cx="8713173" cy="1560569"/>
          </a:xfrm>
        </p:grpSpPr>
        <p:sp>
          <p:nvSpPr>
            <p:cNvPr id="13" name="矩形 12"/>
            <p:cNvSpPr/>
            <p:nvPr/>
          </p:nvSpPr>
          <p:spPr>
            <a:xfrm>
              <a:off x="827584" y="4663932"/>
              <a:ext cx="1620957" cy="523220"/>
            </a:xfrm>
            <a:prstGeom prst="rect">
              <a:avLst/>
            </a:prstGeom>
          </p:spPr>
          <p:txBody>
            <a:bodyPr wrap="none">
              <a:spAutoFit/>
            </a:bodyPr>
            <a:lstStyle/>
            <a:p>
              <a:r>
                <a:rPr lang="zh-CN" altLang="zh-CN" sz="2800" dirty="0"/>
                <a:t>介电常数</a:t>
              </a:r>
              <a:endParaRPr lang="zh-CN" altLang="en-US" sz="2800" dirty="0"/>
            </a:p>
          </p:txBody>
        </p:sp>
        <p:graphicFrame>
          <p:nvGraphicFramePr>
            <p:cNvPr id="15" name="对象 14"/>
            <p:cNvGraphicFramePr>
              <a:graphicFrameLocks noChangeAspect="1"/>
            </p:cNvGraphicFramePr>
            <p:nvPr>
              <p:extLst>
                <p:ext uri="{D42A27DB-BD31-4B8C-83A1-F6EECF244321}">
                  <p14:modId xmlns:p14="http://schemas.microsoft.com/office/powerpoint/2010/main" xmlns="" val="2592476868"/>
                </p:ext>
              </p:extLst>
            </p:nvPr>
          </p:nvGraphicFramePr>
          <p:xfrm>
            <a:off x="2441238" y="4672241"/>
            <a:ext cx="1188133" cy="536309"/>
          </p:xfrm>
          <a:graphic>
            <a:graphicData uri="http://schemas.openxmlformats.org/presentationml/2006/ole">
              <p:oleObj spid="_x0000_s3367" name="Equation" r:id="rId5" imgW="457200" imgH="203040" progId="Equation.DSMT4">
                <p:embed/>
              </p:oleObj>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xmlns="" val="3824005312"/>
                </p:ext>
              </p:extLst>
            </p:nvPr>
          </p:nvGraphicFramePr>
          <p:xfrm>
            <a:off x="3707904" y="4663932"/>
            <a:ext cx="432048" cy="586933"/>
          </p:xfrm>
          <a:graphic>
            <a:graphicData uri="http://schemas.openxmlformats.org/presentationml/2006/ole">
              <p:oleObj spid="_x0000_s3368" name="Equation" r:id="rId6" imgW="164880" imgH="228600" progId="Equation.DSMT4">
                <p:embed/>
              </p:oleObj>
            </a:graphicData>
          </a:graphic>
        </p:graphicFrame>
        <p:sp>
          <p:nvSpPr>
            <p:cNvPr id="21" name="矩形 20"/>
            <p:cNvSpPr/>
            <p:nvPr/>
          </p:nvSpPr>
          <p:spPr>
            <a:xfrm>
              <a:off x="3995936" y="4672241"/>
              <a:ext cx="4852610" cy="523220"/>
            </a:xfrm>
            <a:prstGeom prst="rect">
              <a:avLst/>
            </a:prstGeom>
          </p:spPr>
          <p:txBody>
            <a:bodyPr wrap="none">
              <a:spAutoFit/>
            </a:bodyPr>
            <a:lstStyle/>
            <a:p>
              <a:r>
                <a:rPr lang="zh-CN" altLang="zh-CN" sz="2800" dirty="0"/>
                <a:t>是真空的介电常数，其值约为</a:t>
              </a:r>
              <a:endParaRPr lang="zh-CN" altLang="en-US" sz="2800" dirty="0"/>
            </a:p>
          </p:txBody>
        </p:sp>
        <p:graphicFrame>
          <p:nvGraphicFramePr>
            <p:cNvPr id="23" name="对象 22"/>
            <p:cNvGraphicFramePr>
              <a:graphicFrameLocks noChangeAspect="1"/>
            </p:cNvGraphicFramePr>
            <p:nvPr>
              <p:extLst>
                <p:ext uri="{D42A27DB-BD31-4B8C-83A1-F6EECF244321}">
                  <p14:modId xmlns:p14="http://schemas.microsoft.com/office/powerpoint/2010/main" xmlns="" val="2526823537"/>
                </p:ext>
              </p:extLst>
            </p:nvPr>
          </p:nvGraphicFramePr>
          <p:xfrm>
            <a:off x="135373" y="5278072"/>
            <a:ext cx="1647876" cy="360040"/>
          </p:xfrm>
          <a:graphic>
            <a:graphicData uri="http://schemas.openxmlformats.org/presentationml/2006/ole">
              <p:oleObj spid="_x0000_s3369" name="Equation" r:id="rId7" imgW="939600" imgH="203040" progId="Equation.DSMT4">
                <p:embed/>
              </p:oleObj>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xmlns="" val="2348677420"/>
                </p:ext>
              </p:extLst>
            </p:nvPr>
          </p:nvGraphicFramePr>
          <p:xfrm>
            <a:off x="1787852" y="5206502"/>
            <a:ext cx="383719" cy="503180"/>
          </p:xfrm>
          <a:graphic>
            <a:graphicData uri="http://schemas.openxmlformats.org/presentationml/2006/ole">
              <p:oleObj spid="_x0000_s3370" name="Equation" r:id="rId8" imgW="139680" imgH="203040" progId="Equation.DSMT4">
                <p:embed/>
              </p:oleObj>
            </a:graphicData>
          </a:graphic>
        </p:graphicFrame>
        <p:sp>
          <p:nvSpPr>
            <p:cNvPr id="26" name="矩形 25"/>
            <p:cNvSpPr/>
            <p:nvPr/>
          </p:nvSpPr>
          <p:spPr>
            <a:xfrm>
              <a:off x="2111355" y="5229200"/>
              <a:ext cx="6148754" cy="954107"/>
            </a:xfrm>
            <a:prstGeom prst="rect">
              <a:avLst/>
            </a:prstGeom>
          </p:spPr>
          <p:txBody>
            <a:bodyPr wrap="square">
              <a:spAutoFit/>
            </a:bodyPr>
            <a:lstStyle/>
            <a:p>
              <a:r>
                <a:rPr lang="zh-CN" altLang="zh-CN" sz="2800" dirty="0"/>
                <a:t>是电介质相对于真空的相对介电常数，云母</a:t>
              </a:r>
              <a:r>
                <a:rPr lang="zh-CN" altLang="zh-CN" sz="2800" dirty="0" smtClean="0"/>
                <a:t>的</a:t>
              </a:r>
              <a:endParaRPr lang="zh-CN" altLang="en-US" sz="2800" dirty="0"/>
            </a:p>
          </p:txBody>
        </p:sp>
        <p:graphicFrame>
          <p:nvGraphicFramePr>
            <p:cNvPr id="27" name="对象 26"/>
            <p:cNvGraphicFramePr>
              <a:graphicFrameLocks noChangeAspect="1"/>
            </p:cNvGraphicFramePr>
            <p:nvPr>
              <p:extLst>
                <p:ext uri="{D42A27DB-BD31-4B8C-83A1-F6EECF244321}">
                  <p14:modId xmlns:p14="http://schemas.microsoft.com/office/powerpoint/2010/main" xmlns="" val="2503848408"/>
                </p:ext>
              </p:extLst>
            </p:nvPr>
          </p:nvGraphicFramePr>
          <p:xfrm>
            <a:off x="3347864" y="5721264"/>
            <a:ext cx="838200" cy="503237"/>
          </p:xfrm>
          <a:graphic>
            <a:graphicData uri="http://schemas.openxmlformats.org/presentationml/2006/ole">
              <p:oleObj spid="_x0000_s3371" name="Equation" r:id="rId9" imgW="304560" imgH="203040" progId="Equation.DSMT4">
                <p:embed/>
              </p:oleObj>
            </a:graphicData>
          </a:graphic>
        </p:graphicFrame>
      </p:grpSp>
    </p:spTree>
    <p:extLst>
      <p:ext uri="{BB962C8B-B14F-4D97-AF65-F5344CB8AC3E}">
        <p14:creationId xmlns:p14="http://schemas.microsoft.com/office/powerpoint/2010/main" xmlns="" val="2383611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7</a:t>
            </a:fld>
            <a:endParaRPr lang="en-US">
              <a:solidFill>
                <a:prstClr val="black">
                  <a:tint val="75000"/>
                </a:prstClr>
              </a:solidFill>
            </a:endParaRPr>
          </a:p>
        </p:txBody>
      </p:sp>
      <p:sp>
        <p:nvSpPr>
          <p:cNvPr id="5" name="Text Box 2"/>
          <p:cNvSpPr txBox="1">
            <a:spLocks noChangeArrowheads="1"/>
          </p:cNvSpPr>
          <p:nvPr/>
        </p:nvSpPr>
        <p:spPr bwMode="auto">
          <a:xfrm>
            <a:off x="153764" y="831403"/>
            <a:ext cx="8018636" cy="584775"/>
          </a:xfrm>
          <a:prstGeom prst="rect">
            <a:avLst/>
          </a:prstGeom>
          <a:noFill/>
          <a:ln w="9525">
            <a:noFill/>
            <a:miter lim="800000"/>
            <a:headEnd/>
            <a:tailEnd/>
          </a:ln>
          <a:effectLst/>
        </p:spPr>
        <p:txBody>
          <a:bodyPr wrap="square">
            <a:spAutoFit/>
          </a:bodyPr>
          <a:lstStyle/>
          <a:p>
            <a:pPr fontAlgn="base">
              <a:spcBef>
                <a:spcPct val="0"/>
              </a:spcBef>
              <a:spcAft>
                <a:spcPct val="0"/>
              </a:spcAft>
              <a:defRPr/>
            </a:pPr>
            <a:r>
              <a:rPr kumimoji="1" lang="en-US" altLang="zh-CN" sz="3200" b="1" dirty="0" smtClean="0">
                <a:solidFill>
                  <a:srgbClr val="000099"/>
                </a:solidFill>
                <a:effectLst>
                  <a:outerShdw blurRad="38100" dist="38100" dir="2700000" algn="tl">
                    <a:srgbClr val="C0C0C0"/>
                  </a:outerShdw>
                </a:effectLst>
                <a:latin typeface="Times New Roman" pitchFamily="18" charset="0"/>
              </a:rPr>
              <a:t>3.1.2 </a:t>
            </a:r>
            <a:r>
              <a:rPr kumimoji="1" lang="zh-CN" altLang="en-US" sz="3200" b="1" dirty="0" smtClean="0">
                <a:solidFill>
                  <a:srgbClr val="000099"/>
                </a:solidFill>
                <a:effectLst>
                  <a:outerShdw blurRad="38100" dist="38100" dir="2700000" algn="tl">
                    <a:srgbClr val="C0C0C0"/>
                  </a:outerShdw>
                </a:effectLst>
                <a:latin typeface="Times New Roman" pitchFamily="18" charset="0"/>
              </a:rPr>
              <a:t>线性电容的伏安关系</a:t>
            </a:r>
            <a:endParaRPr kumimoji="1" lang="zh-CN" altLang="en-US" sz="3200" b="1" dirty="0">
              <a:solidFill>
                <a:srgbClr val="000099"/>
              </a:solidFill>
              <a:effectLst>
                <a:outerShdw blurRad="38100" dist="38100" dir="2700000" algn="tl">
                  <a:srgbClr val="C0C0C0"/>
                </a:outerShdw>
              </a:effectLst>
              <a:latin typeface="Times New Roman" pitchFamily="18" charset="0"/>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4" name="组合 13"/>
          <p:cNvGrpSpPr/>
          <p:nvPr/>
        </p:nvGrpSpPr>
        <p:grpSpPr>
          <a:xfrm>
            <a:off x="251520" y="1484784"/>
            <a:ext cx="7920880" cy="1728192"/>
            <a:chOff x="251520" y="1484784"/>
            <a:chExt cx="7920880" cy="1728192"/>
          </a:xfrm>
        </p:grpSpPr>
        <p:graphicFrame>
          <p:nvGraphicFramePr>
            <p:cNvPr id="7" name="对象 6"/>
            <p:cNvGraphicFramePr>
              <a:graphicFrameLocks/>
            </p:cNvGraphicFramePr>
            <p:nvPr>
              <p:extLst>
                <p:ext uri="{D42A27DB-BD31-4B8C-83A1-F6EECF244321}">
                  <p14:modId xmlns:p14="http://schemas.microsoft.com/office/powerpoint/2010/main" xmlns="" val="2859970973"/>
                </p:ext>
              </p:extLst>
            </p:nvPr>
          </p:nvGraphicFramePr>
          <p:xfrm>
            <a:off x="6300192" y="1484784"/>
            <a:ext cx="1872208" cy="1728192"/>
          </p:xfrm>
          <a:graphic>
            <a:graphicData uri="http://schemas.openxmlformats.org/presentationml/2006/ole">
              <p:oleObj spid="_x0000_s5279" name="Visio" r:id="rId3" imgW="471317" imgH="604381" progId="Visio.Drawing.11">
                <p:embed/>
              </p:oleObj>
            </a:graphicData>
          </a:graphic>
        </p:graphicFrame>
        <p:sp>
          <p:nvSpPr>
            <p:cNvPr id="8" name="矩形 7"/>
            <p:cNvSpPr/>
            <p:nvPr/>
          </p:nvSpPr>
          <p:spPr>
            <a:xfrm>
              <a:off x="251520" y="1556792"/>
              <a:ext cx="5976664" cy="954107"/>
            </a:xfrm>
            <a:prstGeom prst="rect">
              <a:avLst/>
            </a:prstGeom>
          </p:spPr>
          <p:txBody>
            <a:bodyPr wrap="square">
              <a:spAutoFit/>
            </a:bodyPr>
            <a:lstStyle/>
            <a:p>
              <a:r>
                <a:rPr lang="en-US" altLang="zh-CN" sz="2800" dirty="0" smtClean="0"/>
                <a:t>      </a:t>
              </a:r>
              <a:r>
                <a:rPr lang="zh-CN" altLang="zh-CN" sz="2800" dirty="0" smtClean="0"/>
                <a:t>假设</a:t>
              </a:r>
              <a:r>
                <a:rPr lang="zh-CN" altLang="zh-CN" sz="2800" dirty="0"/>
                <a:t>加到电容上的电压和电流是变化的，且为关联参考方向</a:t>
              </a:r>
              <a:endParaRPr lang="zh-CN" altLang="en-US" sz="2800" dirty="0"/>
            </a:p>
          </p:txBody>
        </p:sp>
      </p:grpSp>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xmlns="" val="455189019"/>
              </p:ext>
            </p:extLst>
          </p:nvPr>
        </p:nvGraphicFramePr>
        <p:xfrm>
          <a:off x="827584" y="2506030"/>
          <a:ext cx="1080120" cy="1022841"/>
        </p:xfrm>
        <a:graphic>
          <a:graphicData uri="http://schemas.openxmlformats.org/presentationml/2006/ole">
            <p:oleObj spid="_x0000_s5280" name="Equation" r:id="rId4" imgW="419040" imgH="393480" progId="Equation.DSMT4">
              <p:embed/>
            </p:oleObj>
          </a:graphicData>
        </a:graphic>
      </p:graphicFrame>
      <p:sp>
        <p:nvSpPr>
          <p:cNvPr id="1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5" name="组合 14"/>
          <p:cNvGrpSpPr/>
          <p:nvPr/>
        </p:nvGrpSpPr>
        <p:grpSpPr>
          <a:xfrm>
            <a:off x="2282596" y="2510898"/>
            <a:ext cx="3549253" cy="918101"/>
            <a:chOff x="2282596" y="2510898"/>
            <a:chExt cx="3549253" cy="918101"/>
          </a:xfrm>
        </p:grpSpPr>
        <p:graphicFrame>
          <p:nvGraphicFramePr>
            <p:cNvPr id="12" name="对象 11"/>
            <p:cNvGraphicFramePr>
              <a:graphicFrameLocks noChangeAspect="1"/>
            </p:cNvGraphicFramePr>
            <p:nvPr>
              <p:extLst>
                <p:ext uri="{D42A27DB-BD31-4B8C-83A1-F6EECF244321}">
                  <p14:modId xmlns:p14="http://schemas.microsoft.com/office/powerpoint/2010/main" xmlns="" val="1746777190"/>
                </p:ext>
              </p:extLst>
            </p:nvPr>
          </p:nvGraphicFramePr>
          <p:xfrm>
            <a:off x="3452131" y="2510898"/>
            <a:ext cx="2379718" cy="918101"/>
          </p:xfrm>
          <a:graphic>
            <a:graphicData uri="http://schemas.openxmlformats.org/presentationml/2006/ole">
              <p:oleObj spid="_x0000_s5281" name="Equation" r:id="rId5" imgW="1028254" imgH="393529" progId="Equation.DSMT4">
                <p:embed/>
              </p:oleObj>
            </a:graphicData>
          </a:graphic>
        </p:graphicFrame>
        <p:sp>
          <p:nvSpPr>
            <p:cNvPr id="13" name="右箭头 12"/>
            <p:cNvSpPr/>
            <p:nvPr/>
          </p:nvSpPr>
          <p:spPr>
            <a:xfrm>
              <a:off x="2282596" y="275463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6" name="组合 15"/>
          <p:cNvGrpSpPr/>
          <p:nvPr/>
        </p:nvGrpSpPr>
        <p:grpSpPr>
          <a:xfrm>
            <a:off x="485800" y="3510590"/>
            <a:ext cx="7809327" cy="792088"/>
            <a:chOff x="485800" y="3510590"/>
            <a:chExt cx="7809327" cy="792088"/>
          </a:xfrm>
        </p:grpSpPr>
        <p:sp>
          <p:nvSpPr>
            <p:cNvPr id="17" name="矩形 16"/>
            <p:cNvSpPr/>
            <p:nvPr/>
          </p:nvSpPr>
          <p:spPr>
            <a:xfrm>
              <a:off x="485800" y="3645024"/>
              <a:ext cx="7614592" cy="523220"/>
            </a:xfrm>
            <a:prstGeom prst="rect">
              <a:avLst/>
            </a:prstGeom>
          </p:spPr>
          <p:txBody>
            <a:bodyPr wrap="square">
              <a:spAutoFit/>
            </a:bodyPr>
            <a:lstStyle/>
            <a:p>
              <a:r>
                <a:rPr lang="zh-CN" altLang="zh-CN" sz="2800" dirty="0"/>
                <a:t>通过电容的电流取决于电容两端电压的变化</a:t>
              </a:r>
              <a:r>
                <a:rPr lang="zh-CN" altLang="zh-CN" sz="2800" dirty="0" smtClean="0"/>
                <a:t>率</a:t>
              </a:r>
              <a:endParaRPr lang="zh-CN" altLang="en-US" sz="2800" dirty="0"/>
            </a:p>
          </p:txBody>
        </p:sp>
        <p:graphicFrame>
          <p:nvGraphicFramePr>
            <p:cNvPr id="19" name="对象 18"/>
            <p:cNvGraphicFramePr>
              <a:graphicFrameLocks noChangeAspect="1"/>
            </p:cNvGraphicFramePr>
            <p:nvPr>
              <p:extLst>
                <p:ext uri="{D42A27DB-BD31-4B8C-83A1-F6EECF244321}">
                  <p14:modId xmlns:p14="http://schemas.microsoft.com/office/powerpoint/2010/main" xmlns="" val="772448753"/>
                </p:ext>
              </p:extLst>
            </p:nvPr>
          </p:nvGraphicFramePr>
          <p:xfrm>
            <a:off x="7668344" y="3510590"/>
            <a:ext cx="626783" cy="792088"/>
          </p:xfrm>
          <a:graphic>
            <a:graphicData uri="http://schemas.openxmlformats.org/presentationml/2006/ole">
              <p:oleObj spid="_x0000_s5282" name="Equation" r:id="rId6" imgW="317160" imgH="393480" progId="Equation.DSMT4">
                <p:embed/>
              </p:oleObj>
            </a:graphicData>
          </a:graphic>
        </p:graphicFrame>
      </p:grpSp>
      <p:sp>
        <p:nvSpPr>
          <p:cNvPr id="23" name="矩形 22"/>
          <p:cNvSpPr/>
          <p:nvPr/>
        </p:nvSpPr>
        <p:spPr>
          <a:xfrm>
            <a:off x="395536" y="4221088"/>
            <a:ext cx="7974632" cy="1815882"/>
          </a:xfrm>
          <a:prstGeom prst="rect">
            <a:avLst/>
          </a:prstGeom>
        </p:spPr>
        <p:txBody>
          <a:bodyPr wrap="square">
            <a:spAutoFit/>
          </a:bodyPr>
          <a:lstStyle/>
          <a:p>
            <a:r>
              <a:rPr lang="en-US" altLang="zh-CN" sz="2800" dirty="0" smtClean="0"/>
              <a:t>  </a:t>
            </a:r>
            <a:r>
              <a:rPr lang="zh-CN" altLang="zh-CN" sz="2800" dirty="0" smtClean="0"/>
              <a:t>如果</a:t>
            </a:r>
            <a:r>
              <a:rPr lang="zh-CN" altLang="zh-CN" sz="2800" dirty="0"/>
              <a:t>电容两端的电压是不随时间变化的恒定值</a:t>
            </a:r>
            <a:r>
              <a:rPr lang="en-US" altLang="zh-CN" sz="2800" dirty="0"/>
              <a:t>(</a:t>
            </a:r>
            <a:r>
              <a:rPr lang="zh-CN" altLang="zh-CN" sz="2800" dirty="0"/>
              <a:t>直流</a:t>
            </a:r>
            <a:r>
              <a:rPr lang="en-US" altLang="zh-CN" sz="2800" dirty="0"/>
              <a:t>)</a:t>
            </a:r>
            <a:r>
              <a:rPr lang="zh-CN" altLang="zh-CN" sz="2800" dirty="0"/>
              <a:t>，电容电流为零值，电容相当于开路。电容器在直流电路中相当于开路，在交流电路中有电流，这就是电容的</a:t>
            </a:r>
            <a:r>
              <a:rPr lang="en-US" altLang="zh-CN" sz="2800" dirty="0">
                <a:solidFill>
                  <a:srgbClr val="FF0000"/>
                </a:solidFill>
              </a:rPr>
              <a:t>“</a:t>
            </a:r>
            <a:r>
              <a:rPr lang="zh-CN" altLang="zh-CN" sz="2800" dirty="0">
                <a:solidFill>
                  <a:srgbClr val="FF0000"/>
                </a:solidFill>
              </a:rPr>
              <a:t>隔直通交</a:t>
            </a:r>
            <a:r>
              <a:rPr lang="en-US" altLang="zh-CN" sz="2800" dirty="0">
                <a:solidFill>
                  <a:srgbClr val="FF0000"/>
                </a:solidFill>
              </a:rPr>
              <a:t>”</a:t>
            </a:r>
            <a:r>
              <a:rPr lang="zh-CN" altLang="zh-CN" sz="2800" dirty="0"/>
              <a:t>作用。</a:t>
            </a:r>
          </a:p>
        </p:txBody>
      </p:sp>
    </p:spTree>
    <p:extLst>
      <p:ext uri="{BB962C8B-B14F-4D97-AF65-F5344CB8AC3E}">
        <p14:creationId xmlns:p14="http://schemas.microsoft.com/office/powerpoint/2010/main" xmlns="" val="425612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67544" y="6381328"/>
            <a:ext cx="2133600" cy="365125"/>
          </a:xfrm>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8</a:t>
            </a:fld>
            <a:endParaRPr lang="en-US">
              <a:solidFill>
                <a:prstClr val="black">
                  <a:tint val="75000"/>
                </a:prstClr>
              </a:solidFill>
            </a:endParaRPr>
          </a:p>
        </p:txBody>
      </p:sp>
      <p:sp>
        <p:nvSpPr>
          <p:cNvPr id="5" name="矩形 4"/>
          <p:cNvSpPr/>
          <p:nvPr/>
        </p:nvSpPr>
        <p:spPr>
          <a:xfrm>
            <a:off x="323528" y="764704"/>
            <a:ext cx="8496944" cy="954107"/>
          </a:xfrm>
          <a:prstGeom prst="rect">
            <a:avLst/>
          </a:prstGeom>
        </p:spPr>
        <p:txBody>
          <a:bodyPr wrap="square">
            <a:spAutoFit/>
          </a:bodyPr>
          <a:lstStyle/>
          <a:p>
            <a:r>
              <a:rPr lang="en-US" altLang="zh-CN" sz="2800" dirty="0" smtClean="0"/>
              <a:t>      </a:t>
            </a:r>
            <a:r>
              <a:rPr lang="zh-CN" altLang="zh-CN" sz="2800" dirty="0" smtClean="0"/>
              <a:t>电容</a:t>
            </a:r>
            <a:r>
              <a:rPr lang="zh-CN" altLang="zh-CN" sz="2800" dirty="0"/>
              <a:t>两端的电压在动态的条件下才有电流，所以电容又称作一种动态元件</a:t>
            </a:r>
            <a:endParaRPr lang="zh-CN" altLang="en-US" sz="280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xmlns="" val="1041656403"/>
              </p:ext>
            </p:extLst>
          </p:nvPr>
        </p:nvGraphicFramePr>
        <p:xfrm>
          <a:off x="2267744" y="1644661"/>
          <a:ext cx="2160240" cy="833426"/>
        </p:xfrm>
        <a:graphic>
          <a:graphicData uri="http://schemas.openxmlformats.org/presentationml/2006/ole">
            <p:oleObj spid="_x0000_s6495" name="Equation" r:id="rId4" imgW="1028254" imgH="393529" progId="Equation.DSMT4">
              <p:embed/>
            </p:oleObj>
          </a:graphicData>
        </a:graphic>
      </p:graphicFrame>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xmlns="" val="2432506577"/>
              </p:ext>
            </p:extLst>
          </p:nvPr>
        </p:nvGraphicFramePr>
        <p:xfrm>
          <a:off x="827584" y="2780927"/>
          <a:ext cx="7072274" cy="1440161"/>
        </p:xfrm>
        <a:graphic>
          <a:graphicData uri="http://schemas.openxmlformats.org/presentationml/2006/ole">
            <p:oleObj spid="_x0000_s6496" name="Equation" r:id="rId5" imgW="3403440" imgH="812520" progId="Equation.DSMT4">
              <p:embed/>
            </p:oleObj>
          </a:graphicData>
        </a:graphic>
      </p:graphicFrame>
      <p:sp>
        <p:nvSpPr>
          <p:cNvPr id="17"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4572000" y="1974031"/>
            <a:ext cx="2411398" cy="1008112"/>
            <a:chOff x="4572000" y="1974031"/>
            <a:chExt cx="2411398" cy="1008112"/>
          </a:xfrm>
        </p:grpSpPr>
        <p:sp>
          <p:nvSpPr>
            <p:cNvPr id="8" name="右弧形箭头 7"/>
            <p:cNvSpPr/>
            <p:nvPr/>
          </p:nvSpPr>
          <p:spPr>
            <a:xfrm>
              <a:off x="4572000" y="1974031"/>
              <a:ext cx="587829" cy="10081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矩形 15"/>
            <p:cNvSpPr/>
            <p:nvPr/>
          </p:nvSpPr>
          <p:spPr>
            <a:xfrm>
              <a:off x="5772810" y="2014999"/>
              <a:ext cx="1210588" cy="461665"/>
            </a:xfrm>
            <a:prstGeom prst="rect">
              <a:avLst/>
            </a:prstGeom>
          </p:spPr>
          <p:txBody>
            <a:bodyPr wrap="none">
              <a:spAutoFit/>
            </a:bodyPr>
            <a:lstStyle/>
            <a:p>
              <a:r>
                <a:rPr lang="zh-CN" altLang="zh-CN" sz="2400" dirty="0"/>
                <a:t>到</a:t>
              </a:r>
              <a:r>
                <a:rPr lang="en-US" altLang="zh-CN" sz="2400" i="1" dirty="0"/>
                <a:t>t</a:t>
              </a:r>
              <a:r>
                <a:rPr lang="zh-CN" altLang="zh-CN" sz="2400" dirty="0"/>
                <a:t>积分</a:t>
              </a:r>
              <a:endParaRPr lang="zh-CN" altLang="en-US" sz="2400" dirty="0"/>
            </a:p>
          </p:txBody>
        </p:sp>
        <p:graphicFrame>
          <p:nvGraphicFramePr>
            <p:cNvPr id="18" name="对象 17"/>
            <p:cNvGraphicFramePr>
              <a:graphicFrameLocks noChangeAspect="1"/>
            </p:cNvGraphicFramePr>
            <p:nvPr>
              <p:extLst>
                <p:ext uri="{D42A27DB-BD31-4B8C-83A1-F6EECF244321}">
                  <p14:modId xmlns:p14="http://schemas.microsoft.com/office/powerpoint/2010/main" xmlns="" val="2730255191"/>
                </p:ext>
              </p:extLst>
            </p:nvPr>
          </p:nvGraphicFramePr>
          <p:xfrm>
            <a:off x="5159829" y="2114445"/>
            <a:ext cx="726776" cy="262771"/>
          </p:xfrm>
          <a:graphic>
            <a:graphicData uri="http://schemas.openxmlformats.org/presentationml/2006/ole">
              <p:oleObj spid="_x0000_s6497" name="Equation" r:id="rId6" imgW="241200" imgH="126720" progId="Equation.DSMT4">
                <p:embed/>
              </p:oleObj>
            </a:graphicData>
          </a:graphic>
        </p:graphicFrame>
      </p:grpSp>
      <p:sp>
        <p:nvSpPr>
          <p:cNvPr id="19"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1" name="组合 10"/>
          <p:cNvGrpSpPr/>
          <p:nvPr/>
        </p:nvGrpSpPr>
        <p:grpSpPr>
          <a:xfrm>
            <a:off x="1026285" y="4221088"/>
            <a:ext cx="2757115" cy="523220"/>
            <a:chOff x="1026285" y="4221088"/>
            <a:chExt cx="2757115" cy="523220"/>
          </a:xfrm>
        </p:grpSpPr>
        <p:graphicFrame>
          <p:nvGraphicFramePr>
            <p:cNvPr id="20" name="对象 19"/>
            <p:cNvGraphicFramePr>
              <a:graphicFrameLocks noChangeAspect="1"/>
            </p:cNvGraphicFramePr>
            <p:nvPr>
              <p:extLst>
                <p:ext uri="{D42A27DB-BD31-4B8C-83A1-F6EECF244321}">
                  <p14:modId xmlns:p14="http://schemas.microsoft.com/office/powerpoint/2010/main" xmlns="" val="1528683538"/>
                </p:ext>
              </p:extLst>
            </p:nvPr>
          </p:nvGraphicFramePr>
          <p:xfrm>
            <a:off x="1026285" y="4266674"/>
            <a:ext cx="777086" cy="432048"/>
          </p:xfrm>
          <a:graphic>
            <a:graphicData uri="http://schemas.openxmlformats.org/presentationml/2006/ole">
              <p:oleObj spid="_x0000_s6498" name="Equation" r:id="rId7" imgW="406080" imgH="228600" progId="Equation.DSMT4">
                <p:embed/>
              </p:oleObj>
            </a:graphicData>
          </a:graphic>
        </p:graphicFrame>
        <p:sp>
          <p:nvSpPr>
            <p:cNvPr id="22" name="TextBox 21"/>
            <p:cNvSpPr txBox="1"/>
            <p:nvPr/>
          </p:nvSpPr>
          <p:spPr>
            <a:xfrm>
              <a:off x="1803371" y="4221088"/>
              <a:ext cx="1980029" cy="523220"/>
            </a:xfrm>
            <a:prstGeom prst="rect">
              <a:avLst/>
            </a:prstGeom>
            <a:noFill/>
          </p:spPr>
          <p:txBody>
            <a:bodyPr wrap="none" rtlCol="0">
              <a:spAutoFit/>
            </a:bodyPr>
            <a:lstStyle/>
            <a:p>
              <a:r>
                <a:rPr lang="zh-CN" altLang="en-US" sz="2800" dirty="0" smtClean="0"/>
                <a:t>为初始电压</a:t>
              </a:r>
              <a:endParaRPr lang="zh-CN" altLang="en-US" sz="2800" dirty="0"/>
            </a:p>
          </p:txBody>
        </p:sp>
      </p:grpSp>
      <p:sp>
        <p:nvSpPr>
          <p:cNvPr id="2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xmlns="" val="2168199430"/>
              </p:ext>
            </p:extLst>
          </p:nvPr>
        </p:nvGraphicFramePr>
        <p:xfrm>
          <a:off x="3891604" y="4140833"/>
          <a:ext cx="3068196" cy="728327"/>
        </p:xfrm>
        <a:graphic>
          <a:graphicData uri="http://schemas.openxmlformats.org/presentationml/2006/ole">
            <p:oleObj spid="_x0000_s6499" name="Equation" r:id="rId8" imgW="1473120" imgH="393480" progId="Equation.DSMT4">
              <p:embed/>
            </p:oleObj>
          </a:graphicData>
        </a:graphic>
      </p:graphicFrame>
      <p:sp>
        <p:nvSpPr>
          <p:cNvPr id="25"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2" name="组合 11"/>
          <p:cNvGrpSpPr/>
          <p:nvPr/>
        </p:nvGrpSpPr>
        <p:grpSpPr>
          <a:xfrm>
            <a:off x="1083292" y="4869160"/>
            <a:ext cx="1823942" cy="625793"/>
            <a:chOff x="1083292" y="4869160"/>
            <a:chExt cx="1823942" cy="625793"/>
          </a:xfrm>
        </p:grpSpPr>
        <p:graphicFrame>
          <p:nvGraphicFramePr>
            <p:cNvPr id="26" name="对象 25"/>
            <p:cNvGraphicFramePr>
              <a:graphicFrameLocks noChangeAspect="1"/>
            </p:cNvGraphicFramePr>
            <p:nvPr>
              <p:extLst>
                <p:ext uri="{D42A27DB-BD31-4B8C-83A1-F6EECF244321}">
                  <p14:modId xmlns:p14="http://schemas.microsoft.com/office/powerpoint/2010/main" xmlns="" val="2157440224"/>
                </p:ext>
              </p:extLst>
            </p:nvPr>
          </p:nvGraphicFramePr>
          <p:xfrm>
            <a:off x="1907704" y="4869160"/>
            <a:ext cx="999530" cy="625793"/>
          </p:xfrm>
          <a:graphic>
            <a:graphicData uri="http://schemas.openxmlformats.org/presentationml/2006/ole">
              <p:oleObj spid="_x0000_s6500" name="Equation" r:id="rId9" imgW="368280" imgH="228600" progId="Equation.DSMT4">
                <p:embed/>
              </p:oleObj>
            </a:graphicData>
          </a:graphic>
        </p:graphicFrame>
        <p:sp>
          <p:nvSpPr>
            <p:cNvPr id="27" name="TextBox 26"/>
            <p:cNvSpPr txBox="1"/>
            <p:nvPr/>
          </p:nvSpPr>
          <p:spPr>
            <a:xfrm>
              <a:off x="1083292" y="4869160"/>
              <a:ext cx="543739" cy="523220"/>
            </a:xfrm>
            <a:prstGeom prst="rect">
              <a:avLst/>
            </a:prstGeom>
            <a:noFill/>
          </p:spPr>
          <p:txBody>
            <a:bodyPr wrap="none" rtlCol="0">
              <a:spAutoFit/>
            </a:bodyPr>
            <a:lstStyle/>
            <a:p>
              <a:r>
                <a:rPr lang="zh-CN" altLang="en-US" sz="2800" dirty="0" smtClean="0"/>
                <a:t>当</a:t>
              </a:r>
              <a:endParaRPr lang="zh-CN" altLang="en-US" sz="2800" dirty="0"/>
            </a:p>
          </p:txBody>
        </p:sp>
      </p:grpSp>
      <p:sp>
        <p:nvSpPr>
          <p:cNvPr id="2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9" name="对象 28"/>
          <p:cNvGraphicFramePr>
            <a:graphicFrameLocks noChangeAspect="1"/>
          </p:cNvGraphicFramePr>
          <p:nvPr>
            <p:extLst>
              <p:ext uri="{D42A27DB-BD31-4B8C-83A1-F6EECF244321}">
                <p14:modId xmlns:p14="http://schemas.microsoft.com/office/powerpoint/2010/main" xmlns="" val="4176178760"/>
              </p:ext>
            </p:extLst>
          </p:nvPr>
        </p:nvGraphicFramePr>
        <p:xfrm>
          <a:off x="2985568" y="4761550"/>
          <a:ext cx="3997830" cy="812006"/>
        </p:xfrm>
        <a:graphic>
          <a:graphicData uri="http://schemas.openxmlformats.org/presentationml/2006/ole">
            <p:oleObj spid="_x0000_s6501" name="Equation" r:id="rId10" imgW="1828800" imgH="393480" progId="Equation.DSMT4">
              <p:embed/>
            </p:oleObj>
          </a:graphicData>
        </a:graphic>
      </p:graphicFrame>
      <p:sp>
        <p:nvSpPr>
          <p:cNvPr id="30"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 name="对象 30"/>
          <p:cNvGraphicFramePr>
            <a:graphicFrameLocks noChangeAspect="1"/>
          </p:cNvGraphicFramePr>
          <p:nvPr>
            <p:extLst>
              <p:ext uri="{D42A27DB-BD31-4B8C-83A1-F6EECF244321}">
                <p14:modId xmlns:p14="http://schemas.microsoft.com/office/powerpoint/2010/main" xmlns="" val="941088342"/>
              </p:ext>
            </p:extLst>
          </p:nvPr>
        </p:nvGraphicFramePr>
        <p:xfrm>
          <a:off x="1713920" y="5805264"/>
          <a:ext cx="1395542" cy="537321"/>
        </p:xfrm>
        <a:graphic>
          <a:graphicData uri="http://schemas.openxmlformats.org/presentationml/2006/ole">
            <p:oleObj spid="_x0000_s6502" name="Equation" r:id="rId11" imgW="596880" imgH="228600" progId="Equation.DSMT4">
              <p:embed/>
            </p:oleObj>
          </a:graphicData>
        </a:graphic>
      </p:graphicFrame>
      <p:sp>
        <p:nvSpPr>
          <p:cNvPr id="32"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 name="对象 32"/>
          <p:cNvGraphicFramePr>
            <a:graphicFrameLocks noChangeAspect="1"/>
          </p:cNvGraphicFramePr>
          <p:nvPr>
            <p:extLst>
              <p:ext uri="{D42A27DB-BD31-4B8C-83A1-F6EECF244321}">
                <p14:modId xmlns:p14="http://schemas.microsoft.com/office/powerpoint/2010/main" xmlns="" val="1459033073"/>
              </p:ext>
            </p:extLst>
          </p:nvPr>
        </p:nvGraphicFramePr>
        <p:xfrm>
          <a:off x="3402191" y="5661248"/>
          <a:ext cx="2997617" cy="736318"/>
        </p:xfrm>
        <a:graphic>
          <a:graphicData uri="http://schemas.openxmlformats.org/presentationml/2006/ole">
            <p:oleObj spid="_x0000_s6503" name="Equation" r:id="rId12" imgW="1358640" imgH="393480" progId="Equation.DSMT4">
              <p:embed/>
            </p:oleObj>
          </a:graphicData>
        </a:graphic>
      </p:graphicFrame>
    </p:spTree>
    <p:extLst>
      <p:ext uri="{BB962C8B-B14F-4D97-AF65-F5344CB8AC3E}">
        <p14:creationId xmlns:p14="http://schemas.microsoft.com/office/powerpoint/2010/main" xmlns="" val="3726293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4F267FD9-BB6E-4937-A2CB-2D8803BBA62E}" type="datetime1">
              <a:rPr lang="zh-CN" altLang="en-US" smtClean="0">
                <a:solidFill>
                  <a:prstClr val="black">
                    <a:tint val="75000"/>
                  </a:prstClr>
                </a:solidFill>
              </a:rPr>
              <a:pPr>
                <a:defRPr/>
              </a:pPr>
              <a:t>2018/5/30</a:t>
            </a:fld>
            <a:endParaRPr lang="en-US" dirty="0">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58D813D-5EB4-4279-B09C-477A10D42AE0}" type="slidenum">
              <a:rPr lang="en-US" smtClean="0">
                <a:solidFill>
                  <a:prstClr val="black">
                    <a:tint val="75000"/>
                  </a:prstClr>
                </a:solidFill>
              </a:rPr>
              <a:pPr>
                <a:defRPr/>
              </a:pPr>
              <a:t>9</a:t>
            </a:fld>
            <a:endParaRPr lang="en-US">
              <a:solidFill>
                <a:prstClr val="black">
                  <a:tint val="75000"/>
                </a:prstClr>
              </a:solidFill>
            </a:endParaRPr>
          </a:p>
        </p:txBody>
      </p:sp>
      <p:sp>
        <p:nvSpPr>
          <p:cNvPr id="5" name="Text Box 2"/>
          <p:cNvSpPr txBox="1">
            <a:spLocks noChangeArrowheads="1"/>
          </p:cNvSpPr>
          <p:nvPr/>
        </p:nvSpPr>
        <p:spPr bwMode="auto">
          <a:xfrm>
            <a:off x="153764" y="831403"/>
            <a:ext cx="8018636" cy="584775"/>
          </a:xfrm>
          <a:prstGeom prst="rect">
            <a:avLst/>
          </a:prstGeom>
          <a:noFill/>
          <a:ln w="9525">
            <a:noFill/>
            <a:miter lim="800000"/>
            <a:headEnd/>
            <a:tailEnd/>
          </a:ln>
          <a:effectLst/>
        </p:spPr>
        <p:txBody>
          <a:bodyPr wrap="square">
            <a:spAutoFit/>
          </a:bodyPr>
          <a:lstStyle/>
          <a:p>
            <a:pPr fontAlgn="base">
              <a:spcBef>
                <a:spcPct val="0"/>
              </a:spcBef>
              <a:spcAft>
                <a:spcPct val="0"/>
              </a:spcAft>
              <a:defRPr/>
            </a:pPr>
            <a:r>
              <a:rPr kumimoji="1" lang="en-US" altLang="zh-CN" sz="3200" b="1" dirty="0" smtClean="0">
                <a:solidFill>
                  <a:srgbClr val="000099"/>
                </a:solidFill>
                <a:effectLst>
                  <a:outerShdw blurRad="38100" dist="38100" dir="2700000" algn="tl">
                    <a:srgbClr val="C0C0C0"/>
                  </a:outerShdw>
                </a:effectLst>
                <a:latin typeface="Times New Roman" pitchFamily="18" charset="0"/>
              </a:rPr>
              <a:t>3.1.3</a:t>
            </a:r>
            <a:r>
              <a:rPr kumimoji="1" lang="zh-CN" altLang="en-US" sz="3200" b="1" dirty="0" smtClean="0">
                <a:solidFill>
                  <a:srgbClr val="000099"/>
                </a:solidFill>
                <a:effectLst>
                  <a:outerShdw blurRad="38100" dist="38100" dir="2700000" algn="tl">
                    <a:srgbClr val="C0C0C0"/>
                  </a:outerShdw>
                </a:effectLst>
                <a:latin typeface="Times New Roman" pitchFamily="18" charset="0"/>
              </a:rPr>
              <a:t>电容元件储存的电场能量</a:t>
            </a:r>
            <a:endParaRPr kumimoji="1" lang="zh-CN" altLang="en-US" sz="3200" b="1" dirty="0">
              <a:solidFill>
                <a:srgbClr val="000099"/>
              </a:solidFill>
              <a:effectLst>
                <a:outerShdw blurRad="38100" dist="38100" dir="2700000" algn="tl">
                  <a:srgbClr val="C0C0C0"/>
                </a:outerShdw>
              </a:effectLst>
              <a:latin typeface="Times New Roman" pitchFamily="18" charset="0"/>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323528" y="1556792"/>
            <a:ext cx="7632848" cy="1584176"/>
            <a:chOff x="323528" y="1556792"/>
            <a:chExt cx="7632848" cy="1584176"/>
          </a:xfrm>
        </p:grpSpPr>
        <p:graphicFrame>
          <p:nvGraphicFramePr>
            <p:cNvPr id="7" name="对象 6"/>
            <p:cNvGraphicFramePr>
              <a:graphicFrameLocks/>
            </p:cNvGraphicFramePr>
            <p:nvPr>
              <p:extLst>
                <p:ext uri="{D42A27DB-BD31-4B8C-83A1-F6EECF244321}">
                  <p14:modId xmlns:p14="http://schemas.microsoft.com/office/powerpoint/2010/main" xmlns="" val="1932099287"/>
                </p:ext>
              </p:extLst>
            </p:nvPr>
          </p:nvGraphicFramePr>
          <p:xfrm>
            <a:off x="5868144" y="1556792"/>
            <a:ext cx="2088232" cy="1584176"/>
          </p:xfrm>
          <a:graphic>
            <a:graphicData uri="http://schemas.openxmlformats.org/presentationml/2006/ole">
              <p:oleObj spid="_x0000_s7357" name="Visio" r:id="rId3" imgW="471317" imgH="604381" progId="Visio.Drawing.11">
                <p:embed/>
              </p:oleObj>
            </a:graphicData>
          </a:graphic>
        </p:graphicFrame>
        <p:sp>
          <p:nvSpPr>
            <p:cNvPr id="10" name="矩形 9"/>
            <p:cNvSpPr/>
            <p:nvPr/>
          </p:nvSpPr>
          <p:spPr>
            <a:xfrm>
              <a:off x="323528" y="1628800"/>
              <a:ext cx="5328592" cy="954107"/>
            </a:xfrm>
            <a:prstGeom prst="rect">
              <a:avLst/>
            </a:prstGeom>
          </p:spPr>
          <p:txBody>
            <a:bodyPr wrap="square">
              <a:spAutoFit/>
            </a:bodyPr>
            <a:lstStyle/>
            <a:p>
              <a:r>
                <a:rPr lang="en-US" altLang="zh-CN" sz="2800" i="1" dirty="0" smtClean="0"/>
                <a:t>       u</a:t>
              </a:r>
              <a:r>
                <a:rPr lang="zh-CN" altLang="zh-CN" sz="2800" dirty="0"/>
                <a:t>，</a:t>
              </a:r>
              <a:r>
                <a:rPr lang="en-US" altLang="zh-CN" sz="2800" i="1" dirty="0"/>
                <a:t>i</a:t>
              </a:r>
              <a:r>
                <a:rPr lang="zh-CN" altLang="zh-CN" sz="2800" dirty="0"/>
                <a:t>关联参考方向时，电容吸收的功率为</a:t>
              </a:r>
              <a:r>
                <a:rPr lang="zh-CN" altLang="zh-CN" dirty="0"/>
                <a:t>：</a:t>
              </a:r>
              <a:endParaRPr lang="zh-CN" altLang="en-US" dirty="0"/>
            </a:p>
          </p:txBody>
        </p:sp>
      </p:grpSp>
      <p:sp>
        <p:nvSpPr>
          <p:cNvPr id="1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8" name="组合 7"/>
          <p:cNvGrpSpPr/>
          <p:nvPr/>
        </p:nvGrpSpPr>
        <p:grpSpPr>
          <a:xfrm>
            <a:off x="1187623" y="2616780"/>
            <a:ext cx="4449434" cy="1676316"/>
            <a:chOff x="1187623" y="2616780"/>
            <a:chExt cx="4449434" cy="1676316"/>
          </a:xfrm>
        </p:grpSpPr>
        <p:graphicFrame>
          <p:nvGraphicFramePr>
            <p:cNvPr id="12" name="对象 11"/>
            <p:cNvGraphicFramePr>
              <a:graphicFrameLocks noChangeAspect="1"/>
            </p:cNvGraphicFramePr>
            <p:nvPr>
              <p:extLst>
                <p:ext uri="{D42A27DB-BD31-4B8C-83A1-F6EECF244321}">
                  <p14:modId xmlns:p14="http://schemas.microsoft.com/office/powerpoint/2010/main" xmlns="" val="3750966215"/>
                </p:ext>
              </p:extLst>
            </p:nvPr>
          </p:nvGraphicFramePr>
          <p:xfrm>
            <a:off x="1187623" y="2616780"/>
            <a:ext cx="4449434" cy="884228"/>
          </p:xfrm>
          <a:graphic>
            <a:graphicData uri="http://schemas.openxmlformats.org/presentationml/2006/ole">
              <p:oleObj spid="_x0000_s7358" name="Equation" r:id="rId4" imgW="1993680" imgH="393480" progId="Equation.DSMT4">
                <p:embed/>
              </p:oleObj>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xmlns="" val="2060163230"/>
                </p:ext>
              </p:extLst>
            </p:nvPr>
          </p:nvGraphicFramePr>
          <p:xfrm>
            <a:off x="1259632" y="3717032"/>
            <a:ext cx="2764308" cy="576064"/>
          </p:xfrm>
          <a:graphic>
            <a:graphicData uri="http://schemas.openxmlformats.org/presentationml/2006/ole">
              <p:oleObj spid="_x0000_s7359" name="Equation" r:id="rId5" imgW="1091880" imgH="228600" progId="Equation.DSMT4">
                <p:embed/>
              </p:oleObj>
            </a:graphicData>
          </a:graphic>
        </p:graphicFrame>
      </p:grpSp>
      <p:sp>
        <p:nvSpPr>
          <p:cNvPr id="1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9" name="组合 8"/>
          <p:cNvGrpSpPr/>
          <p:nvPr/>
        </p:nvGrpSpPr>
        <p:grpSpPr>
          <a:xfrm>
            <a:off x="971600" y="4363481"/>
            <a:ext cx="6130535" cy="523220"/>
            <a:chOff x="971600" y="4363481"/>
            <a:chExt cx="6130535" cy="523220"/>
          </a:xfrm>
        </p:grpSpPr>
        <p:graphicFrame>
          <p:nvGraphicFramePr>
            <p:cNvPr id="16" name="对象 15"/>
            <p:cNvGraphicFramePr>
              <a:graphicFrameLocks noChangeAspect="1"/>
            </p:cNvGraphicFramePr>
            <p:nvPr>
              <p:extLst>
                <p:ext uri="{D42A27DB-BD31-4B8C-83A1-F6EECF244321}">
                  <p14:modId xmlns:p14="http://schemas.microsoft.com/office/powerpoint/2010/main" xmlns="" val="523060306"/>
                </p:ext>
              </p:extLst>
            </p:nvPr>
          </p:nvGraphicFramePr>
          <p:xfrm>
            <a:off x="971600" y="4365104"/>
            <a:ext cx="756084" cy="504056"/>
          </p:xfrm>
          <a:graphic>
            <a:graphicData uri="http://schemas.openxmlformats.org/presentationml/2006/ole">
              <p:oleObj spid="_x0000_s7360" name="Equation" r:id="rId6" imgW="342751" imgH="228501" progId="Equation.DSMT4">
                <p:embed/>
              </p:oleObj>
            </a:graphicData>
          </a:graphic>
        </p:graphicFrame>
        <p:sp>
          <p:nvSpPr>
            <p:cNvPr id="17" name="Rectangle 11"/>
            <p:cNvSpPr>
              <a:spLocks noChangeArrowheads="1"/>
            </p:cNvSpPr>
            <p:nvPr/>
          </p:nvSpPr>
          <p:spPr bwMode="auto">
            <a:xfrm>
              <a:off x="1691680" y="4363481"/>
              <a:ext cx="541045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到</a:t>
              </a:r>
              <a:r>
                <a:rPr kumimoji="0" lang="en-US" altLang="zh-CN" sz="2800"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时刻，电容元件吸收的电能为</a:t>
              </a:r>
              <a:r>
                <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p>
          </p:txBody>
        </p:sp>
      </p:grpSp>
      <p:sp>
        <p:nvSpPr>
          <p:cNvPr id="18"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xmlns="" val="795307650"/>
              </p:ext>
            </p:extLst>
          </p:nvPr>
        </p:nvGraphicFramePr>
        <p:xfrm>
          <a:off x="1547664" y="4886701"/>
          <a:ext cx="6192326" cy="1368152"/>
        </p:xfrm>
        <a:graphic>
          <a:graphicData uri="http://schemas.openxmlformats.org/presentationml/2006/ole">
            <p:oleObj spid="_x0000_s7361" name="Equation" r:id="rId7" imgW="2895600" imgH="635000" progId="Equation.DSMT4">
              <p:embed/>
            </p:oleObj>
          </a:graphicData>
        </a:graphic>
      </p:graphicFrame>
      <p:sp>
        <p:nvSpPr>
          <p:cNvPr id="20" name="TextBox 19"/>
          <p:cNvSpPr txBox="1"/>
          <p:nvPr/>
        </p:nvSpPr>
        <p:spPr>
          <a:xfrm>
            <a:off x="3851920" y="5759678"/>
            <a:ext cx="4512774" cy="523220"/>
          </a:xfrm>
          <a:prstGeom prst="rect">
            <a:avLst/>
          </a:prstGeom>
          <a:noFill/>
        </p:spPr>
        <p:txBody>
          <a:bodyPr wrap="none" rtlCol="0">
            <a:spAutoFit/>
          </a:bodyPr>
          <a:lstStyle/>
          <a:p>
            <a:r>
              <a:rPr lang="zh-CN" altLang="en-US" sz="2800" b="1" dirty="0" smtClean="0">
                <a:solidFill>
                  <a:srgbClr val="FF0000"/>
                </a:solidFill>
              </a:rPr>
              <a:t>仅与电压有关，与电流无关</a:t>
            </a:r>
            <a:endParaRPr lang="zh-CN" altLang="en-US" sz="2800" b="1" dirty="0">
              <a:solidFill>
                <a:srgbClr val="FF0000"/>
              </a:solidFill>
            </a:endParaRPr>
          </a:p>
        </p:txBody>
      </p:sp>
    </p:spTree>
    <p:extLst>
      <p:ext uri="{BB962C8B-B14F-4D97-AF65-F5344CB8AC3E}">
        <p14:creationId xmlns:p14="http://schemas.microsoft.com/office/powerpoint/2010/main" xmlns="" val="263984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四川大学">
  <a:themeElements>
    <a:clrScheme name="四川大学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四川大学">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outerShdw sy="50000" kx="2453608" rotWithShape="0">
            <a:schemeClr val="bg2">
              <a:alpha val="50000"/>
            </a:schemeClr>
          </a:outerShdw>
        </a:effectLst>
      </a:spPr>
      <a:bodyPr vert="horz" wrap="square" lIns="91440" tIns="45720" rIns="91440" bIns="45720" numCol="1" rtlCol="0"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sy="50000" kx="2453608" rotWithShape="0">
            <a:schemeClr val="bg2">
              <a:alpha val="50000"/>
            </a:schemeClr>
          </a:outerShdw>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四川大学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四川大学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四川大学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四川大学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四川大学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四川大学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四川大学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四川大学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四川大学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四川大学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四川大学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四川大学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624</TotalTime>
  <Words>1719</Words>
  <Application>Microsoft Office PowerPoint</Application>
  <PresentationFormat>全屏显示(4:3)</PresentationFormat>
  <Paragraphs>224</Paragraphs>
  <Slides>43</Slides>
  <Notes>1</Notes>
  <HiddenSlides>0</HiddenSlides>
  <MMClips>0</MMClips>
  <ScaleCrop>false</ScaleCrop>
  <HeadingPairs>
    <vt:vector size="6" baseType="variant">
      <vt:variant>
        <vt:lpstr>主题</vt:lpstr>
      </vt:variant>
      <vt:variant>
        <vt:i4>5</vt:i4>
      </vt:variant>
      <vt:variant>
        <vt:lpstr>嵌入 OLE 服务器</vt:lpstr>
      </vt:variant>
      <vt:variant>
        <vt:i4>3</vt:i4>
      </vt:variant>
      <vt:variant>
        <vt:lpstr>幻灯片标题</vt:lpstr>
      </vt:variant>
      <vt:variant>
        <vt:i4>43</vt:i4>
      </vt:variant>
    </vt:vector>
  </HeadingPairs>
  <TitlesOfParts>
    <vt:vector size="51" baseType="lpstr">
      <vt:lpstr>Office 主题</vt:lpstr>
      <vt:lpstr>四川大学</vt:lpstr>
      <vt:lpstr>Office 主题​​</vt:lpstr>
      <vt:lpstr>1_Office 主题​​</vt:lpstr>
      <vt:lpstr>2_Office 主题​​</vt:lpstr>
      <vt:lpstr>Visio</vt:lpstr>
      <vt:lpstr>Equation</vt:lpstr>
      <vt:lpstr>MathType 6.0 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Kennex Lo</dc:creator>
  <cp:lastModifiedBy>pc</cp:lastModifiedBy>
  <cp:revision>55</cp:revision>
  <dcterms:created xsi:type="dcterms:W3CDTF">2017-11-20T09:22:50Z</dcterms:created>
  <dcterms:modified xsi:type="dcterms:W3CDTF">2018-05-30T02:43:17Z</dcterms:modified>
</cp:coreProperties>
</file>