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5" r:id="rId3"/>
    <p:sldMasterId id="2147483687" r:id="rId4"/>
    <p:sldMasterId id="2147483699" r:id="rId5"/>
  </p:sldMasterIdLst>
  <p:notesMasterIdLst>
    <p:notesMasterId r:id="rId123"/>
  </p:notesMasterIdLst>
  <p:sldIdLst>
    <p:sldId id="256" r:id="rId6"/>
    <p:sldId id="257" r:id="rId7"/>
    <p:sldId id="258" r:id="rId8"/>
    <p:sldId id="348" r:id="rId9"/>
    <p:sldId id="349" r:id="rId10"/>
    <p:sldId id="259" r:id="rId11"/>
    <p:sldId id="260" r:id="rId12"/>
    <p:sldId id="261" r:id="rId13"/>
    <p:sldId id="350" r:id="rId14"/>
    <p:sldId id="351" r:id="rId15"/>
    <p:sldId id="263" r:id="rId16"/>
    <p:sldId id="264" r:id="rId17"/>
    <p:sldId id="266" r:id="rId18"/>
    <p:sldId id="352" r:id="rId19"/>
    <p:sldId id="267" r:id="rId20"/>
    <p:sldId id="269" r:id="rId21"/>
    <p:sldId id="268" r:id="rId22"/>
    <p:sldId id="353" r:id="rId23"/>
    <p:sldId id="270" r:id="rId24"/>
    <p:sldId id="271" r:id="rId25"/>
    <p:sldId id="354" r:id="rId26"/>
    <p:sldId id="272" r:id="rId27"/>
    <p:sldId id="355" r:id="rId28"/>
    <p:sldId id="337" r:id="rId29"/>
    <p:sldId id="273" r:id="rId30"/>
    <p:sldId id="356" r:id="rId31"/>
    <p:sldId id="274" r:id="rId32"/>
    <p:sldId id="357" r:id="rId33"/>
    <p:sldId id="275" r:id="rId34"/>
    <p:sldId id="276" r:id="rId35"/>
    <p:sldId id="359" r:id="rId36"/>
    <p:sldId id="277" r:id="rId37"/>
    <p:sldId id="278" r:id="rId38"/>
    <p:sldId id="360" r:id="rId39"/>
    <p:sldId id="279" r:id="rId40"/>
    <p:sldId id="338" r:id="rId41"/>
    <p:sldId id="280" r:id="rId42"/>
    <p:sldId id="339" r:id="rId43"/>
    <p:sldId id="281" r:id="rId44"/>
    <p:sldId id="361" r:id="rId45"/>
    <p:sldId id="282" r:id="rId46"/>
    <p:sldId id="283" r:id="rId47"/>
    <p:sldId id="284" r:id="rId48"/>
    <p:sldId id="362" r:id="rId49"/>
    <p:sldId id="286" r:id="rId50"/>
    <p:sldId id="287" r:id="rId51"/>
    <p:sldId id="288" r:id="rId52"/>
    <p:sldId id="340" r:id="rId53"/>
    <p:sldId id="289" r:id="rId54"/>
    <p:sldId id="290" r:id="rId55"/>
    <p:sldId id="291" r:id="rId56"/>
    <p:sldId id="341" r:id="rId57"/>
    <p:sldId id="292" r:id="rId58"/>
    <p:sldId id="342" r:id="rId59"/>
    <p:sldId id="293" r:id="rId60"/>
    <p:sldId id="363" r:id="rId61"/>
    <p:sldId id="294" r:id="rId62"/>
    <p:sldId id="295" r:id="rId63"/>
    <p:sldId id="296" r:id="rId64"/>
    <p:sldId id="298" r:id="rId65"/>
    <p:sldId id="297" r:id="rId66"/>
    <p:sldId id="299" r:id="rId67"/>
    <p:sldId id="364" r:id="rId68"/>
    <p:sldId id="300" r:id="rId69"/>
    <p:sldId id="301" r:id="rId70"/>
    <p:sldId id="343" r:id="rId71"/>
    <p:sldId id="302" r:id="rId72"/>
    <p:sldId id="303" r:id="rId73"/>
    <p:sldId id="347" r:id="rId74"/>
    <p:sldId id="304" r:id="rId75"/>
    <p:sldId id="365" r:id="rId76"/>
    <p:sldId id="305" r:id="rId77"/>
    <p:sldId id="366" r:id="rId78"/>
    <p:sldId id="306" r:id="rId79"/>
    <p:sldId id="307" r:id="rId80"/>
    <p:sldId id="367" r:id="rId81"/>
    <p:sldId id="308" r:id="rId82"/>
    <p:sldId id="368" r:id="rId83"/>
    <p:sldId id="309" r:id="rId84"/>
    <p:sldId id="310" r:id="rId85"/>
    <p:sldId id="369" r:id="rId86"/>
    <p:sldId id="312" r:id="rId87"/>
    <p:sldId id="311" r:id="rId88"/>
    <p:sldId id="314" r:id="rId89"/>
    <p:sldId id="315" r:id="rId90"/>
    <p:sldId id="370" r:id="rId91"/>
    <p:sldId id="317" r:id="rId92"/>
    <p:sldId id="371" r:id="rId93"/>
    <p:sldId id="316" r:id="rId94"/>
    <p:sldId id="372" r:id="rId95"/>
    <p:sldId id="319" r:id="rId96"/>
    <p:sldId id="373" r:id="rId97"/>
    <p:sldId id="320" r:id="rId98"/>
    <p:sldId id="374" r:id="rId99"/>
    <p:sldId id="321" r:id="rId100"/>
    <p:sldId id="322" r:id="rId101"/>
    <p:sldId id="375" r:id="rId102"/>
    <p:sldId id="323" r:id="rId103"/>
    <p:sldId id="324" r:id="rId104"/>
    <p:sldId id="376" r:id="rId105"/>
    <p:sldId id="325" r:id="rId106"/>
    <p:sldId id="326" r:id="rId107"/>
    <p:sldId id="377" r:id="rId108"/>
    <p:sldId id="327" r:id="rId109"/>
    <p:sldId id="328" r:id="rId110"/>
    <p:sldId id="346" r:id="rId111"/>
    <p:sldId id="329" r:id="rId112"/>
    <p:sldId id="344" r:id="rId113"/>
    <p:sldId id="330" r:id="rId114"/>
    <p:sldId id="331" r:id="rId115"/>
    <p:sldId id="332" r:id="rId116"/>
    <p:sldId id="333" r:id="rId117"/>
    <p:sldId id="334" r:id="rId118"/>
    <p:sldId id="345" r:id="rId119"/>
    <p:sldId id="335" r:id="rId120"/>
    <p:sldId id="336" r:id="rId121"/>
    <p:sldId id="378" r:id="rId1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5">
          <p15:clr>
            <a:srgbClr val="A4A3A4"/>
          </p15:clr>
        </p15:guide>
        <p15:guide id="2" pos="22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40" y="36"/>
      </p:cViewPr>
      <p:guideLst>
        <p:guide orient="horz" pos="3685"/>
        <p:guide pos="2243"/>
      </p:guideLst>
    </p:cSldViewPr>
  </p:slideViewPr>
  <p:notesTextViewPr>
    <p:cViewPr>
      <p:scale>
        <a:sx n="100" d="100"/>
        <a:sy n="100" d="100"/>
      </p:scale>
      <p:origin x="0" y="0"/>
    </p:cViewPr>
  </p:notesText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notesMaster" Target="notesMasters/notesMaster1.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slide" Target="slides/slide113.xml"/><Relationship Id="rId12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5" Type="http://schemas.openxmlformats.org/officeDocument/2006/relationships/image" Target="../media/image160.wmf"/><Relationship Id="rId4" Type="http://schemas.openxmlformats.org/officeDocument/2006/relationships/image" Target="../media/image15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image" Target="../media/image17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12.wmf"/><Relationship Id="rId1" Type="http://schemas.openxmlformats.org/officeDocument/2006/relationships/image" Target="../media/image21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15.wmf"/><Relationship Id="rId1" Type="http://schemas.openxmlformats.org/officeDocument/2006/relationships/image" Target="../media/image21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08.gif"/><Relationship Id="rId3" Type="http://schemas.openxmlformats.org/officeDocument/2006/relationships/image" Target="../media/image337.emf"/><Relationship Id="rId7" Type="http://schemas.openxmlformats.org/officeDocument/2006/relationships/image" Target="../media/image341.wmf"/><Relationship Id="rId2" Type="http://schemas.openxmlformats.org/officeDocument/2006/relationships/image" Target="../media/image336.gif"/><Relationship Id="rId1" Type="http://schemas.openxmlformats.org/officeDocument/2006/relationships/image" Target="../media/image30.wmf"/><Relationship Id="rId6" Type="http://schemas.openxmlformats.org/officeDocument/2006/relationships/image" Target="../media/image340.emf"/><Relationship Id="rId5" Type="http://schemas.openxmlformats.org/officeDocument/2006/relationships/image" Target="../media/image339.wmf"/><Relationship Id="rId4" Type="http://schemas.openxmlformats.org/officeDocument/2006/relationships/image" Target="../media/image338.emf"/><Relationship Id="rId9" Type="http://schemas.openxmlformats.org/officeDocument/2006/relationships/image" Target="../media/image34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0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image" Target="../media/image24.emf"/><Relationship Id="rId1" Type="http://schemas.openxmlformats.org/officeDocument/2006/relationships/image" Target="../media/image23.emf"/><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1.emf"/><Relationship Id="rId2" Type="http://schemas.openxmlformats.org/officeDocument/2006/relationships/image" Target="../media/image46.emf"/><Relationship Id="rId1" Type="http://schemas.openxmlformats.org/officeDocument/2006/relationships/image" Target="../media/image45.emf"/><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gi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image" Target="../media/image108.gif"/><Relationship Id="rId4" Type="http://schemas.openxmlformats.org/officeDocument/2006/relationships/image" Target="../media/image1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C3E77-39EE-4E80-852B-CA8C015D748D}" type="datetimeFigureOut">
              <a:rPr lang="zh-CN" altLang="en-US" smtClean="0"/>
              <a:t>2018/5/31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2969D-5B93-453E-898B-D1DAD329EA31}" type="slidenum">
              <a:rPr lang="zh-CN" altLang="en-US" smtClean="0"/>
              <a:t>‹#›</a:t>
            </a:fld>
            <a:endParaRPr lang="zh-CN" altLang="en-US"/>
          </a:p>
        </p:txBody>
      </p:sp>
    </p:spTree>
    <p:extLst>
      <p:ext uri="{BB962C8B-B14F-4D97-AF65-F5344CB8AC3E}">
        <p14:creationId xmlns:p14="http://schemas.microsoft.com/office/powerpoint/2010/main" val="3941431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F2969D-5B93-453E-898B-D1DAD329EA31}" type="slidenum">
              <a:rPr lang="zh-CN" altLang="en-US" smtClean="0"/>
              <a:t>8</a:t>
            </a:fld>
            <a:endParaRPr lang="zh-CN" altLang="en-US"/>
          </a:p>
        </p:txBody>
      </p:sp>
    </p:spTree>
    <p:extLst>
      <p:ext uri="{BB962C8B-B14F-4D97-AF65-F5344CB8AC3E}">
        <p14:creationId xmlns:p14="http://schemas.microsoft.com/office/powerpoint/2010/main" val="1704938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F2969D-5B93-453E-898B-D1DAD329EA31}" type="slidenum">
              <a:rPr lang="zh-CN" altLang="en-US" smtClean="0"/>
              <a:t>67</a:t>
            </a:fld>
            <a:endParaRPr lang="zh-CN" altLang="en-US"/>
          </a:p>
        </p:txBody>
      </p:sp>
    </p:spTree>
    <p:extLst>
      <p:ext uri="{BB962C8B-B14F-4D97-AF65-F5344CB8AC3E}">
        <p14:creationId xmlns:p14="http://schemas.microsoft.com/office/powerpoint/2010/main" val="2097857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学校封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4515" name="Rectangle 3"/>
          <p:cNvSpPr>
            <a:spLocks noGrp="1" noChangeArrowheads="1"/>
          </p:cNvSpPr>
          <p:nvPr>
            <p:ph type="ctrTitle"/>
          </p:nvPr>
        </p:nvSpPr>
        <p:spPr>
          <a:xfrm>
            <a:off x="755650" y="1268413"/>
            <a:ext cx="7772400" cy="1470025"/>
          </a:xfrm>
        </p:spPr>
        <p:txBody>
          <a:bodyPr/>
          <a:lstStyle>
            <a:lvl1pPr>
              <a:defRPr sz="4800"/>
            </a:lvl1pPr>
          </a:lstStyle>
          <a:p>
            <a:r>
              <a:rPr lang="zh-CN" altLang="en-US"/>
              <a:t>单击此处编辑母版标题样式</a:t>
            </a:r>
          </a:p>
        </p:txBody>
      </p:sp>
      <p:sp>
        <p:nvSpPr>
          <p:cNvPr id="704516" name="Rectangle 4"/>
          <p:cNvSpPr>
            <a:spLocks noGrp="1" noChangeArrowheads="1"/>
          </p:cNvSpPr>
          <p:nvPr>
            <p:ph type="subTitle" idx="1"/>
          </p:nvPr>
        </p:nvSpPr>
        <p:spPr>
          <a:xfrm>
            <a:off x="1476375" y="3141663"/>
            <a:ext cx="6400800" cy="1752600"/>
          </a:xfrm>
        </p:spPr>
        <p:txBody>
          <a:bodyPr/>
          <a:lstStyle>
            <a:lvl1pPr marL="0" indent="0" algn="ctr">
              <a:buFontTx/>
              <a:buNone/>
              <a:defRPr/>
            </a:lvl1pPr>
          </a:lstStyle>
          <a:p>
            <a:r>
              <a:rPr lang="zh-CN" altLang="en-US"/>
              <a:t>单击此处编辑母版副标题样式</a:t>
            </a: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02E69FEC-1688-457A-8279-F76ED36EB5ED}" type="slidenum">
              <a:rPr lang="en-US" altLang="zh-CN"/>
              <a:t>‹#›</a:t>
            </a:fld>
            <a:endParaRPr lang="en-US" altLang="zh-CN"/>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E0A64BD1-164C-440D-B78A-4B621FB8773A}" type="slidenum">
              <a:rPr lang="en-US" altLang="zh-CN"/>
              <a:t>‹#›</a:t>
            </a:fld>
            <a:endParaRPr lang="en-US" altLang="zh-CN"/>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395288" y="2205038"/>
            <a:ext cx="4038600" cy="3344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586288" y="2205038"/>
            <a:ext cx="4038600" cy="3344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kumimoji="1"/>
            </a:lvl1pPr>
          </a:lstStyle>
          <a:p>
            <a:pPr>
              <a:defRPr/>
            </a:pPr>
            <a:fld id="{E5BE2EBE-D288-4134-8A2F-354AC6F8AB18}" type="slidenum">
              <a:rPr lang="en-US" altLang="zh-CN"/>
              <a:t>‹#›</a:t>
            </a:fld>
            <a:endParaRPr lang="en-US" altLang="zh-CN"/>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8"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kumimoji="1"/>
            </a:lvl1pPr>
          </a:lstStyle>
          <a:p>
            <a:pPr>
              <a:defRPr/>
            </a:pPr>
            <a:fld id="{6DA6FD0B-B302-4E31-B856-A3EF76DC1F4C}" type="slidenum">
              <a:rPr lang="en-US" altLang="zh-CN"/>
              <a:t>‹#›</a:t>
            </a:fld>
            <a:endParaRPr lang="en-US" altLang="zh-CN"/>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4"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kumimoji="1"/>
            </a:lvl1pPr>
          </a:lstStyle>
          <a:p>
            <a:pPr>
              <a:defRPr/>
            </a:pPr>
            <a:fld id="{A31E40CE-145D-4C14-B4F1-024584ABF982}" type="slidenum">
              <a:rPr lang="en-US" altLang="zh-CN"/>
              <a:t>‹#›</a:t>
            </a:fld>
            <a:endParaRPr lang="en-US" altLang="zh-CN"/>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3"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kumimoji="1"/>
            </a:lvl1pPr>
          </a:lstStyle>
          <a:p>
            <a:pPr>
              <a:defRPr/>
            </a:pPr>
            <a:fld id="{3314D4EB-59F1-4422-847F-E2DD8F5D6998}" type="slidenum">
              <a:rPr lang="en-US" altLang="zh-CN"/>
              <a:t>‹#›</a:t>
            </a:fld>
            <a:endParaRPr lang="en-US" altLang="zh-CN"/>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kumimoji="1"/>
            </a:lvl1pPr>
          </a:lstStyle>
          <a:p>
            <a:pPr>
              <a:defRPr/>
            </a:pPr>
            <a:fld id="{19E041A6-486C-4466-A68B-8898B2B7E002}" type="slidenum">
              <a:rPr lang="en-US" altLang="zh-CN"/>
              <a:t>‹#›</a:t>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kumimoji="1"/>
            </a:lvl1pPr>
          </a:lstStyle>
          <a:p>
            <a:pPr>
              <a:defRPr/>
            </a:pPr>
            <a:fld id="{5BD128E0-6B30-4FC4-8CA7-6F683639BCC8}" type="slidenum">
              <a:rPr lang="en-US" altLang="zh-CN"/>
              <a:t>‹#›</a:t>
            </a:fld>
            <a:endParaRPr lang="en-US" altLang="zh-CN"/>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B6EBC3C8-9F30-4F35-B58A-B1069058AFD1}" type="slidenum">
              <a:rPr lang="en-US" altLang="zh-CN"/>
              <a:t>‹#›</a:t>
            </a:fld>
            <a:endParaRPr lang="en-US" altLang="zh-CN"/>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7488" y="1196975"/>
            <a:ext cx="2057400" cy="43529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395288" y="1196975"/>
            <a:ext cx="6019800" cy="43529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142AA9EF-1860-49A5-AB27-3B14BAC135A1}" type="slidenum">
              <a:rPr lang="en-US" altLang="zh-CN"/>
              <a:t>‹#›</a:t>
            </a:fld>
            <a:endParaRPr lang="en-US" altLang="zh-CN"/>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95288" y="1196975"/>
            <a:ext cx="8229600" cy="7112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395288" y="2205038"/>
            <a:ext cx="8229600" cy="3344862"/>
          </a:xfrm>
        </p:spPr>
        <p:txBody>
          <a:bodyPr/>
          <a:lstStyle/>
          <a:p>
            <a:pPr lvl="0"/>
            <a:endParaRPr lang="zh-CN" altLang="en-US" noProof="0"/>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86DA76E7-198A-47A9-8216-2966565122FA}" type="slidenum">
              <a:rPr lang="en-US" altLang="zh-CN"/>
              <a:t>‹#›</a:t>
            </a:fld>
            <a:endParaRPr lang="en-US" altLang="zh-CN"/>
          </a:p>
        </p:txBody>
      </p:sp>
    </p:spTree>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95288" y="1196975"/>
            <a:ext cx="8229600" cy="711200"/>
          </a:xfrm>
        </p:spPr>
        <p:txBody>
          <a:bodyPr/>
          <a:lstStyle/>
          <a:p>
            <a:r>
              <a:rPr lang="en-US" altLang="zh-CN"/>
              <a:t>Click to edit Master title style</a:t>
            </a:r>
            <a:endParaRPr lang="zh-CN" altLang="en-US"/>
          </a:p>
        </p:txBody>
      </p:sp>
      <p:sp>
        <p:nvSpPr>
          <p:cNvPr id="3" name="Chart Placeholder 2"/>
          <p:cNvSpPr>
            <a:spLocks noGrp="1"/>
          </p:cNvSpPr>
          <p:nvPr>
            <p:ph type="chart" idx="1"/>
          </p:nvPr>
        </p:nvSpPr>
        <p:spPr>
          <a:xfrm>
            <a:off x="395288" y="2205038"/>
            <a:ext cx="8229600" cy="3344862"/>
          </a:xfrm>
        </p:spPr>
        <p:txBody>
          <a:bodyPr/>
          <a:lstStyle/>
          <a:p>
            <a:pPr lvl="0"/>
            <a:endParaRPr lang="zh-CN" altLang="en-US" noProof="0"/>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1915EDC8-DA7D-4B65-8C8A-A6F322ACA322}" type="slidenum">
              <a:rPr lang="en-US" altLang="zh-CN"/>
              <a:t>‹#›</a:t>
            </a:fld>
            <a:endParaRPr lang="en-US" altLang="zh-CN"/>
          </a:p>
        </p:txBody>
      </p:sp>
    </p:spTree>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979613" y="2205038"/>
            <a:ext cx="5324475" cy="1150937"/>
          </a:xfrm>
        </p:spPr>
        <p:txBody>
          <a:bodyPr/>
          <a:lstStyle>
            <a:lvl1pPr marL="0" indent="0" algn="ctr">
              <a:defRPr sz="2200"/>
            </a:lvl1pPr>
          </a:lstStyle>
          <a:p>
            <a:r>
              <a:rPr lang="zh-CN" altLang="en-US"/>
              <a:t>单击此处编辑母版副标题样式</a:t>
            </a:r>
          </a:p>
        </p:txBody>
      </p:sp>
    </p:spTree>
  </p:cSld>
  <p:clrMapOvr>
    <a:overrideClrMapping bg1="lt1" tx1="dk1" bg2="lt2" tx2="dk2" accent1="accent1" accent2="accent2" accent3="accent3" accent4="accent4" accent5="accent5" accent6="accent6" hlink="hlink" folHlink="folHlink"/>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A590F2B4-23AD-4E39-BFBB-E24EBB36E5AE}" type="datetime1">
              <a:rPr lang="zh-CN" altLang="en-US">
                <a:solidFill>
                  <a:prstClr val="black">
                    <a:tint val="75000"/>
                  </a:prstClr>
                </a:solidFill>
              </a:rPr>
              <a:t>2018/5/31</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C58FD95-F6AD-457C-B09B-532BB0CA0C19}"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54E28A3-0ED4-411A-AC8E-AAFE92450D44}" type="datetime1">
              <a:rPr lang="zh-CN" altLang="en-US">
                <a:solidFill>
                  <a:prstClr val="black">
                    <a:tint val="75000"/>
                  </a:prstClr>
                </a:solidFill>
              </a:rPr>
              <a:t>2018/5/31</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7CBC12A1-C7B7-4E40-B46D-B1AC23EAE393}"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BC2693D-2808-41D5-BC06-6A487591F900}" type="datetime1">
              <a:rPr lang="zh-CN" altLang="en-US">
                <a:solidFill>
                  <a:prstClr val="black">
                    <a:tint val="75000"/>
                  </a:prstClr>
                </a:solidFill>
              </a:rPr>
              <a:t>2018/5/31</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612D47B-8EF1-4906-BF37-130D772A67C6}"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7453820-9AFE-4799-8BA4-2F17F3B9B3C3}" type="datetime1">
              <a:rPr lang="zh-CN" altLang="en-US">
                <a:solidFill>
                  <a:prstClr val="black">
                    <a:tint val="75000"/>
                  </a:prstClr>
                </a:solidFill>
              </a:rPr>
              <a:t>2018/5/31</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E24326B-7E13-4DB4-BDB3-A513F55D592E}"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FB4E787A-6645-405C-BD95-541C892C689F}" type="datetime1">
              <a:rPr lang="zh-CN" altLang="en-US">
                <a:solidFill>
                  <a:prstClr val="black">
                    <a:tint val="75000"/>
                  </a:prstClr>
                </a:solidFill>
              </a:rPr>
              <a:t>2018/5/31</a:t>
            </a:fld>
            <a:endParaRPr lang="en-US" dirty="0">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8821228-2408-40B9-AA3B-EE419C3A9FA5}"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F267FD9-BB6E-4937-A2CB-2D8803BBA62E}" type="datetime1">
              <a:rPr lang="zh-CN" altLang="en-US">
                <a:solidFill>
                  <a:prstClr val="black">
                    <a:tint val="75000"/>
                  </a:prstClr>
                </a:solidFill>
              </a:rPr>
              <a:t>2018/5/31</a:t>
            </a:fld>
            <a:endParaRPr lang="en-US" dirty="0">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58D813D-5EB4-4279-B09C-477A10D42AE0}"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B6B32CBB-4DAA-4CC6-8D3E-E2E1D595278A}"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0AD1809-B332-4875-8F56-2C7BC38D2078}" type="datetime1">
              <a:rPr lang="zh-CN" altLang="en-US">
                <a:solidFill>
                  <a:prstClr val="black">
                    <a:tint val="75000"/>
                  </a:prstClr>
                </a:solidFill>
              </a:rPr>
              <a:t>2018/5/31</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AAB70C5-9E6D-4F22-9899-4955DFD04510}"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C9D36-21F4-4A5F-804A-C987B1906AE7}" type="datetime1">
              <a:rPr lang="zh-CN" altLang="en-US">
                <a:solidFill>
                  <a:prstClr val="black">
                    <a:tint val="75000"/>
                  </a:prstClr>
                </a:solidFill>
              </a:rPr>
              <a:t>2018/5/31</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B65DCE8-15C8-44B9-BD29-C8C770D603DA}"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7092010-6991-4C95-B46A-FDE0EC4C5CF7}" type="datetime1">
              <a:rPr lang="zh-CN" altLang="en-US">
                <a:solidFill>
                  <a:prstClr val="black">
                    <a:tint val="75000"/>
                  </a:prstClr>
                </a:solidFill>
              </a:rPr>
              <a:t>2018/5/31</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507F817-DB01-4D53-B9E0-82B824BEE62B}"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2078880-516F-40DA-9B22-743FD0F5C425}" type="datetime1">
              <a:rPr lang="zh-CN" altLang="en-US">
                <a:solidFill>
                  <a:prstClr val="black">
                    <a:tint val="75000"/>
                  </a:prstClr>
                </a:solidFill>
              </a:rPr>
              <a:t>2018/5/31</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8CAFC69-B4BC-469A-A271-42A0BA80A64E}"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A590F2B4-23AD-4E39-BFBB-E24EBB36E5AE}" type="datetime1">
              <a:rPr lang="zh-CN" altLang="en-US">
                <a:solidFill>
                  <a:prstClr val="black">
                    <a:tint val="75000"/>
                  </a:prstClr>
                </a:solidFill>
              </a:rPr>
              <a:t>2018/5/31</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C58FD95-F6AD-457C-B09B-532BB0CA0C19}"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54E28A3-0ED4-411A-AC8E-AAFE92450D44}" type="datetime1">
              <a:rPr lang="zh-CN" altLang="en-US">
                <a:solidFill>
                  <a:prstClr val="black">
                    <a:tint val="75000"/>
                  </a:prstClr>
                </a:solidFill>
              </a:rPr>
              <a:t>2018/5/31</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7CBC12A1-C7B7-4E40-B46D-B1AC23EAE393}"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BC2693D-2808-41D5-BC06-6A487591F900}" type="datetime1">
              <a:rPr lang="zh-CN" altLang="en-US">
                <a:solidFill>
                  <a:prstClr val="black">
                    <a:tint val="75000"/>
                  </a:prstClr>
                </a:solidFill>
              </a:rPr>
              <a:t>2018/5/31</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612D47B-8EF1-4906-BF37-130D772A67C6}"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7453820-9AFE-4799-8BA4-2F17F3B9B3C3}" type="datetime1">
              <a:rPr lang="zh-CN" altLang="en-US">
                <a:solidFill>
                  <a:prstClr val="black">
                    <a:tint val="75000"/>
                  </a:prstClr>
                </a:solidFill>
              </a:rPr>
              <a:t>2018/5/31</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E24326B-7E13-4DB4-BDB3-A513F55D592E}"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FB4E787A-6645-405C-BD95-541C892C689F}" type="datetime1">
              <a:rPr lang="zh-CN" altLang="en-US">
                <a:solidFill>
                  <a:prstClr val="black">
                    <a:tint val="75000"/>
                  </a:prstClr>
                </a:solidFill>
              </a:rPr>
              <a:t>2018/5/31</a:t>
            </a:fld>
            <a:endParaRPr lang="en-US" dirty="0">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8821228-2408-40B9-AA3B-EE419C3A9FA5}"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F267FD9-BB6E-4937-A2CB-2D8803BBA62E}" type="datetime1">
              <a:rPr lang="zh-CN" altLang="en-US">
                <a:solidFill>
                  <a:prstClr val="black">
                    <a:tint val="75000"/>
                  </a:prstClr>
                </a:solidFill>
              </a:rPr>
              <a:t>2018/5/31</a:t>
            </a:fld>
            <a:endParaRPr lang="en-US" dirty="0">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58D813D-5EB4-4279-B09C-477A10D42AE0}"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B6B32CBB-4DAA-4CC6-8D3E-E2E1D595278A}"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0AD1809-B332-4875-8F56-2C7BC38D2078}" type="datetime1">
              <a:rPr lang="zh-CN" altLang="en-US">
                <a:solidFill>
                  <a:prstClr val="black">
                    <a:tint val="75000"/>
                  </a:prstClr>
                </a:solidFill>
              </a:rPr>
              <a:t>2018/5/31</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AAB70C5-9E6D-4F22-9899-4955DFD04510}"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C9D36-21F4-4A5F-804A-C987B1906AE7}" type="datetime1">
              <a:rPr lang="zh-CN" altLang="en-US">
                <a:solidFill>
                  <a:prstClr val="black">
                    <a:tint val="75000"/>
                  </a:prstClr>
                </a:solidFill>
              </a:rPr>
              <a:t>2018/5/31</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B65DCE8-15C8-44B9-BD29-C8C770D603DA}"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7092010-6991-4C95-B46A-FDE0EC4C5CF7}" type="datetime1">
              <a:rPr lang="zh-CN" altLang="en-US">
                <a:solidFill>
                  <a:prstClr val="black">
                    <a:tint val="75000"/>
                  </a:prstClr>
                </a:solidFill>
              </a:rPr>
              <a:t>2018/5/31</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507F817-DB01-4D53-B9E0-82B824BEE62B}"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2078880-516F-40DA-9B22-743FD0F5C425}" type="datetime1">
              <a:rPr lang="zh-CN" altLang="en-US">
                <a:solidFill>
                  <a:prstClr val="black">
                    <a:tint val="75000"/>
                  </a:prstClr>
                </a:solidFill>
              </a:rPr>
              <a:t>2018/5/31</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8CAFC69-B4BC-469A-A271-42A0BA80A64E}"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A590F2B4-23AD-4E39-BFBB-E24EBB36E5AE}" type="datetime1">
              <a:rPr lang="zh-CN" altLang="en-US">
                <a:solidFill>
                  <a:prstClr val="black">
                    <a:tint val="75000"/>
                  </a:prstClr>
                </a:solidFill>
              </a:rPr>
              <a:t>2018/5/31</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C58FD95-F6AD-457C-B09B-532BB0CA0C19}"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54E28A3-0ED4-411A-AC8E-AAFE92450D44}" type="datetime1">
              <a:rPr lang="zh-CN" altLang="en-US">
                <a:solidFill>
                  <a:prstClr val="black">
                    <a:tint val="75000"/>
                  </a:prstClr>
                </a:solidFill>
              </a:rPr>
              <a:t>2018/5/31</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7CBC12A1-C7B7-4E40-B46D-B1AC23EAE393}"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BC2693D-2808-41D5-BC06-6A487591F900}" type="datetime1">
              <a:rPr lang="zh-CN" altLang="en-US">
                <a:solidFill>
                  <a:prstClr val="black">
                    <a:tint val="75000"/>
                  </a:prstClr>
                </a:solidFill>
              </a:rPr>
              <a:t>2018/5/31</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612D47B-8EF1-4906-BF37-130D772A67C6}"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7453820-9AFE-4799-8BA4-2F17F3B9B3C3}" type="datetime1">
              <a:rPr lang="zh-CN" altLang="en-US">
                <a:solidFill>
                  <a:prstClr val="black">
                    <a:tint val="75000"/>
                  </a:prstClr>
                </a:solidFill>
              </a:rPr>
              <a:t>2018/5/31</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E24326B-7E13-4DB4-BDB3-A513F55D592E}"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FB4E787A-6645-405C-BD95-541C892C689F}" type="datetime1">
              <a:rPr lang="zh-CN" altLang="en-US">
                <a:solidFill>
                  <a:prstClr val="black">
                    <a:tint val="75000"/>
                  </a:prstClr>
                </a:solidFill>
              </a:rPr>
              <a:t>2018/5/31</a:t>
            </a:fld>
            <a:endParaRPr lang="en-US" dirty="0">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8821228-2408-40B9-AA3B-EE419C3A9FA5}"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F267FD9-BB6E-4937-A2CB-2D8803BBA62E}" type="datetime1">
              <a:rPr lang="zh-CN" altLang="en-US">
                <a:solidFill>
                  <a:prstClr val="black">
                    <a:tint val="75000"/>
                  </a:prstClr>
                </a:solidFill>
              </a:rPr>
              <a:t>2018/5/31</a:t>
            </a:fld>
            <a:endParaRPr lang="en-US" dirty="0">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58D813D-5EB4-4279-B09C-477A10D42AE0}"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B6B32CBB-4DAA-4CC6-8D3E-E2E1D595278A}"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0AD1809-B332-4875-8F56-2C7BC38D2078}" type="datetime1">
              <a:rPr lang="zh-CN" altLang="en-US">
                <a:solidFill>
                  <a:prstClr val="black">
                    <a:tint val="75000"/>
                  </a:prstClr>
                </a:solidFill>
              </a:rPr>
              <a:t>2018/5/31</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AAB70C5-9E6D-4F22-9899-4955DFD04510}"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C9D36-21F4-4A5F-804A-C987B1906AE7}" type="datetime1">
              <a:rPr lang="zh-CN" altLang="en-US">
                <a:solidFill>
                  <a:prstClr val="black">
                    <a:tint val="75000"/>
                  </a:prstClr>
                </a:solidFill>
              </a:rPr>
              <a:t>2018/5/31</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B65DCE8-15C8-44B9-BD29-C8C770D603DA}"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7092010-6991-4C95-B46A-FDE0EC4C5CF7}" type="datetime1">
              <a:rPr lang="zh-CN" altLang="en-US">
                <a:solidFill>
                  <a:prstClr val="black">
                    <a:tint val="75000"/>
                  </a:prstClr>
                </a:solidFill>
              </a:rPr>
              <a:t>2018/5/31</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507F817-DB01-4D53-B9E0-82B824BEE62B}"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2078880-516F-40DA-9B22-743FD0F5C425}" type="datetime1">
              <a:rPr lang="zh-CN" altLang="en-US">
                <a:solidFill>
                  <a:prstClr val="black">
                    <a:tint val="75000"/>
                  </a:prstClr>
                </a:solidFill>
              </a:rPr>
              <a:t>2018/5/31</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8CAFC69-B4BC-469A-A271-42A0BA80A64E}" type="slidenum">
              <a:rPr lang="en-US">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20"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6.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6.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2018/5/31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pic>
        <p:nvPicPr>
          <p:cNvPr id="2050" name="Picture 2" descr="学校封面"/>
          <p:cNvPicPr>
            <a:picLocks noChangeAspect="1" noChangeArrowheads="1"/>
          </p:cNvPicPr>
          <p:nvPr/>
        </p:nvPicPr>
        <p:blipFill>
          <a:blip r:embed="rId16">
            <a:grayscl/>
            <a:lum bright="70000" contrast="-70000"/>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395288" y="1196975"/>
            <a:ext cx="82296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2" name="Rectangle 4"/>
          <p:cNvSpPr>
            <a:spLocks noGrp="1" noChangeArrowheads="1"/>
          </p:cNvSpPr>
          <p:nvPr>
            <p:ph type="body" idx="1"/>
          </p:nvPr>
        </p:nvSpPr>
        <p:spPr bwMode="auto">
          <a:xfrm>
            <a:off x="395288" y="2205038"/>
            <a:ext cx="8229600" cy="334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03493" name="Rectangle 5"/>
          <p:cNvSpPr>
            <a:spLocks noGrp="1" noChangeArrowheads="1"/>
          </p:cNvSpPr>
          <p:nvPr>
            <p:ph type="dt" sz="half" idx="2"/>
          </p:nvPr>
        </p:nvSpPr>
        <p:spPr bwMode="auto">
          <a:xfrm>
            <a:off x="323850" y="6381750"/>
            <a:ext cx="2133600" cy="47625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kumimoji="0" sz="1400">
                <a:solidFill>
                  <a:srgbClr val="FFFFFF"/>
                </a:solidFill>
                <a:latin typeface="Arial" panose="020B0604020202020204" pitchFamily="34" charset="0"/>
                <a:ea typeface="+mn-ea"/>
              </a:defRPr>
            </a:lvl1pPr>
          </a:lstStyle>
          <a:p>
            <a:pPr fontAlgn="base">
              <a:spcBef>
                <a:spcPct val="0"/>
              </a:spcBef>
              <a:spcAft>
                <a:spcPct val="0"/>
              </a:spcAft>
              <a:defRPr/>
            </a:pPr>
            <a:endParaRPr lang="en-US" altLang="zh-CN"/>
          </a:p>
        </p:txBody>
      </p:sp>
      <p:sp>
        <p:nvSpPr>
          <p:cNvPr id="703494" name="Rectangle 6"/>
          <p:cNvSpPr>
            <a:spLocks noGrp="1" noChangeArrowheads="1"/>
          </p:cNvSpPr>
          <p:nvPr>
            <p:ph type="ftr" sz="quarter" idx="3"/>
          </p:nvPr>
        </p:nvSpPr>
        <p:spPr bwMode="auto">
          <a:xfrm>
            <a:off x="2987675" y="6524625"/>
            <a:ext cx="2895600" cy="3333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0" sz="1400">
                <a:solidFill>
                  <a:srgbClr val="FFFFFF"/>
                </a:solidFill>
                <a:latin typeface="Arial" panose="020B0604020202020204" pitchFamily="34" charset="0"/>
                <a:ea typeface="+mn-ea"/>
              </a:defRPr>
            </a:lvl1pPr>
          </a:lstStyle>
          <a:p>
            <a:pPr fontAlgn="base">
              <a:spcBef>
                <a:spcPct val="0"/>
              </a:spcBef>
              <a:spcAft>
                <a:spcPct val="0"/>
              </a:spcAft>
              <a:defRPr/>
            </a:pPr>
            <a:endParaRPr lang="en-US" altLang="zh-CN"/>
          </a:p>
        </p:txBody>
      </p:sp>
      <p:sp>
        <p:nvSpPr>
          <p:cNvPr id="703495" name="Rectangle 7"/>
          <p:cNvSpPr>
            <a:spLocks noGrp="1" noChangeArrowheads="1"/>
          </p:cNvSpPr>
          <p:nvPr>
            <p:ph type="sldNum" sz="quarter" idx="4"/>
          </p:nvPr>
        </p:nvSpPr>
        <p:spPr bwMode="auto">
          <a:xfrm>
            <a:off x="6516688" y="6381750"/>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0" sz="1400">
                <a:solidFill>
                  <a:srgbClr val="FFFFFF"/>
                </a:solidFill>
                <a:latin typeface="Arial" panose="020B0604020202020204" pitchFamily="34" charset="0"/>
                <a:ea typeface="宋体" panose="02010600030101010101" pitchFamily="2" charset="-122"/>
              </a:defRPr>
            </a:lvl1pPr>
          </a:lstStyle>
          <a:p>
            <a:pPr fontAlgn="base">
              <a:spcBef>
                <a:spcPct val="0"/>
              </a:spcBef>
              <a:spcAft>
                <a:spcPct val="0"/>
              </a:spcAft>
              <a:defRPr/>
            </a:pPr>
            <a:fld id="{3E5CB657-4CFA-4A66-A9F3-67AE7AC3972A}" type="slidenum">
              <a:rPr lang="en-US" altLang="zh-CN"/>
              <a:t>‹#›</a:t>
            </a:fld>
            <a:endParaRPr lang="en-US" altLang="zh-CN"/>
          </a:p>
        </p:txBody>
      </p:sp>
      <p:pic>
        <p:nvPicPr>
          <p:cNvPr id="2056" name="Picture 8" descr="blu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9" descr="blu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6453188"/>
            <a:ext cx="9144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0" descr="sc"/>
          <p:cNvPicPr>
            <a:picLocks noChangeAspect="1" noChangeArrowheads="1"/>
          </p:cNvPicPr>
          <p:nvPr/>
        </p:nvPicPr>
        <p:blipFill>
          <a:blip r:embed="rId19">
            <a:lum bright="100000"/>
            <a:extLst>
              <a:ext uri="{28A0092B-C50C-407E-A947-70E740481C1C}">
                <a14:useLocalDpi xmlns:a14="http://schemas.microsoft.com/office/drawing/2010/main" val="0"/>
              </a:ext>
            </a:extLst>
          </a:blip>
          <a:srcRect/>
          <a:stretch>
            <a:fillRect/>
          </a:stretch>
        </p:blipFill>
        <p:spPr bwMode="auto">
          <a:xfrm>
            <a:off x="860425" y="115888"/>
            <a:ext cx="9747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11" descr="scu"/>
          <p:cNvPicPr>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92075" y="44450"/>
            <a:ext cx="6635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Text Box 12"/>
          <p:cNvSpPr txBox="1">
            <a:spLocks noChangeArrowheads="1"/>
          </p:cNvSpPr>
          <p:nvPr/>
        </p:nvSpPr>
        <p:spPr bwMode="auto">
          <a:xfrm>
            <a:off x="682625" y="417513"/>
            <a:ext cx="1512888" cy="274637"/>
          </a:xfrm>
          <a:prstGeom prst="rect">
            <a:avLst/>
          </a:prstGeom>
          <a:noFill/>
          <a:ln>
            <a:noFill/>
          </a:ln>
          <a:effectLst>
            <a:outerShdw sy="50000" kx="2453608"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黑体" panose="02010609060101010101" pitchFamily="2" charset="-122"/>
              </a:defRPr>
            </a:lvl1pPr>
            <a:lvl2pPr marL="742950" indent="-285750" eaLnBrk="0" hangingPunct="0">
              <a:defRPr sz="2400">
                <a:solidFill>
                  <a:schemeClr val="tx1"/>
                </a:solidFill>
                <a:latin typeface="Arial" panose="020B0604020202020204" pitchFamily="34" charset="0"/>
                <a:ea typeface="黑体" panose="02010609060101010101" pitchFamily="2" charset="-122"/>
              </a:defRPr>
            </a:lvl2pPr>
            <a:lvl3pPr marL="1143000" indent="-228600" eaLnBrk="0" hangingPunct="0">
              <a:defRPr sz="2400">
                <a:solidFill>
                  <a:schemeClr val="tx1"/>
                </a:solidFill>
                <a:latin typeface="Arial" panose="020B0604020202020204" pitchFamily="34" charset="0"/>
                <a:ea typeface="黑体" panose="02010609060101010101" pitchFamily="2" charset="-122"/>
              </a:defRPr>
            </a:lvl3pPr>
            <a:lvl4pPr marL="1600200" indent="-228600" eaLnBrk="0" hangingPunct="0">
              <a:defRPr sz="2400">
                <a:solidFill>
                  <a:schemeClr val="tx1"/>
                </a:solidFill>
                <a:latin typeface="Arial" panose="020B0604020202020204" pitchFamily="34" charset="0"/>
                <a:ea typeface="黑体" panose="02010609060101010101" pitchFamily="2" charset="-122"/>
              </a:defRPr>
            </a:lvl4pPr>
            <a:lvl5pPr marL="2057400" indent="-228600" eaLnBrk="0" hangingPunct="0">
              <a:defRPr sz="2400">
                <a:solidFill>
                  <a:schemeClr val="tx1"/>
                </a:solidFill>
                <a:latin typeface="Arial" panose="020B0604020202020204" pitchFamily="34" charset="0"/>
                <a:ea typeface="黑体" panose="0201060906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2" charset="-122"/>
              </a:defRPr>
            </a:lvl9pPr>
          </a:lstStyle>
          <a:p>
            <a:pPr eaLnBrk="1" fontAlgn="base" hangingPunct="1">
              <a:spcBef>
                <a:spcPct val="50000"/>
              </a:spcBef>
              <a:spcAft>
                <a:spcPct val="0"/>
              </a:spcAft>
              <a:defRPr/>
            </a:pPr>
            <a:r>
              <a:rPr lang="en-US" altLang="zh-CN" sz="1200" b="1">
                <a:solidFill>
                  <a:srgbClr val="FFFFFF"/>
                </a:solidFill>
                <a:latin typeface="Arial Narrow" panose="020B0606020202030204" pitchFamily="34" charset="0"/>
                <a:ea typeface="宋体" panose="02010600030101010101" pitchFamily="2" charset="-122"/>
              </a:rPr>
              <a:t>Sichuan University</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random/>
  </p:transition>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b="1">
          <a:solidFill>
            <a:srgbClr val="FF00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400" b="1">
          <a:solidFill>
            <a:srgbClr val="FF00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400" b="1">
          <a:solidFill>
            <a:srgbClr val="FF00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400" b="1">
          <a:solidFill>
            <a:srgbClr val="FF00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4400" b="1">
          <a:solidFill>
            <a:srgbClr val="FF00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4400" b="1">
          <a:solidFill>
            <a:srgbClr val="FF00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4400" b="1">
          <a:solidFill>
            <a:srgbClr val="FF00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4400" b="1">
          <a:solidFill>
            <a:srgbClr val="FF0000"/>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3200" b="1">
          <a:solidFill>
            <a:srgbClr val="FF0000"/>
          </a:solidFill>
          <a:latin typeface="+mn-lt"/>
          <a:ea typeface="+mn-ea"/>
          <a:cs typeface="+mn-cs"/>
        </a:defRPr>
      </a:lvl1pPr>
      <a:lvl2pPr marL="742950" indent="-285750" algn="l" rtl="0" eaLnBrk="0" fontAlgn="base" hangingPunct="0">
        <a:spcBef>
          <a:spcPct val="20000"/>
        </a:spcBef>
        <a:spcAft>
          <a:spcPct val="0"/>
        </a:spcAft>
        <a:buChar char="–"/>
        <a:defRPr sz="2800" b="1">
          <a:solidFill>
            <a:srgbClr val="FF0000"/>
          </a:solidFill>
          <a:latin typeface="+mn-lt"/>
          <a:ea typeface="+mn-ea"/>
        </a:defRPr>
      </a:lvl2pPr>
      <a:lvl3pPr marL="1143000" indent="-228600" algn="l" rtl="0" eaLnBrk="0" fontAlgn="base" hangingPunct="0">
        <a:spcBef>
          <a:spcPct val="20000"/>
        </a:spcBef>
        <a:spcAft>
          <a:spcPct val="0"/>
        </a:spcAft>
        <a:buChar char="•"/>
        <a:defRPr sz="2400" b="1">
          <a:solidFill>
            <a:srgbClr val="FF0000"/>
          </a:solidFill>
          <a:latin typeface="+mn-lt"/>
          <a:ea typeface="+mn-ea"/>
        </a:defRPr>
      </a:lvl3pPr>
      <a:lvl4pPr marL="1600200" indent="-228600" algn="l" rtl="0" eaLnBrk="0" fontAlgn="base" hangingPunct="0">
        <a:spcBef>
          <a:spcPct val="20000"/>
        </a:spcBef>
        <a:spcAft>
          <a:spcPct val="0"/>
        </a:spcAft>
        <a:buChar char="–"/>
        <a:defRPr sz="2000" b="1">
          <a:solidFill>
            <a:srgbClr val="FF0000"/>
          </a:solidFill>
          <a:latin typeface="+mn-lt"/>
          <a:ea typeface="+mn-ea"/>
        </a:defRPr>
      </a:lvl4pPr>
      <a:lvl5pPr marL="2057400" indent="-228600" algn="l" rtl="0" eaLnBrk="0" fontAlgn="base" hangingPunct="0">
        <a:spcBef>
          <a:spcPct val="20000"/>
        </a:spcBef>
        <a:spcAft>
          <a:spcPct val="0"/>
        </a:spcAft>
        <a:buChar char="»"/>
        <a:defRPr sz="2000" b="1">
          <a:solidFill>
            <a:srgbClr val="FF0000"/>
          </a:solidFill>
          <a:latin typeface="+mn-lt"/>
          <a:ea typeface="+mn-ea"/>
        </a:defRPr>
      </a:lvl5pPr>
      <a:lvl6pPr marL="2514600" indent="-228600" algn="l" rtl="0" fontAlgn="base">
        <a:spcBef>
          <a:spcPct val="20000"/>
        </a:spcBef>
        <a:spcAft>
          <a:spcPct val="0"/>
        </a:spcAft>
        <a:buChar char="»"/>
        <a:defRPr sz="2000" b="1">
          <a:solidFill>
            <a:srgbClr val="FF0000"/>
          </a:solidFill>
          <a:latin typeface="+mn-lt"/>
          <a:ea typeface="+mn-ea"/>
        </a:defRPr>
      </a:lvl6pPr>
      <a:lvl7pPr marL="2971800" indent="-228600" algn="l" rtl="0" fontAlgn="base">
        <a:spcBef>
          <a:spcPct val="20000"/>
        </a:spcBef>
        <a:spcAft>
          <a:spcPct val="0"/>
        </a:spcAft>
        <a:buChar char="»"/>
        <a:defRPr sz="2000" b="1">
          <a:solidFill>
            <a:srgbClr val="FF0000"/>
          </a:solidFill>
          <a:latin typeface="+mn-lt"/>
          <a:ea typeface="+mn-ea"/>
        </a:defRPr>
      </a:lvl7pPr>
      <a:lvl8pPr marL="3429000" indent="-228600" algn="l" rtl="0" fontAlgn="base">
        <a:spcBef>
          <a:spcPct val="20000"/>
        </a:spcBef>
        <a:spcAft>
          <a:spcPct val="0"/>
        </a:spcAft>
        <a:buChar char="»"/>
        <a:defRPr sz="2000" b="1">
          <a:solidFill>
            <a:srgbClr val="FF0000"/>
          </a:solidFill>
          <a:latin typeface="+mn-lt"/>
          <a:ea typeface="+mn-ea"/>
        </a:defRPr>
      </a:lvl8pPr>
      <a:lvl9pPr marL="3886200" indent="-228600" algn="l" rtl="0" fontAlgn="base">
        <a:spcBef>
          <a:spcPct val="20000"/>
        </a:spcBef>
        <a:spcAft>
          <a:spcPct val="0"/>
        </a:spcAft>
        <a:buChar char="»"/>
        <a:defRPr sz="2000" b="1">
          <a:solidFill>
            <a:srgbClr val="FF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sp>
        <p:nvSpPr>
          <p:cNvPr id="2" name="TextBox 1"/>
          <p:cNvSpPr txBox="1"/>
          <p:nvPr userDrawn="1"/>
        </p:nvSpPr>
        <p:spPr>
          <a:xfrm>
            <a:off x="931863" y="200025"/>
            <a:ext cx="7816850" cy="461963"/>
          </a:xfrm>
          <a:prstGeom prst="rect">
            <a:avLst/>
          </a:prstGeom>
          <a:gradFill flip="none" rotWithShape="0">
            <a:gsLst>
              <a:gs pos="0">
                <a:srgbClr val="D2FFFF"/>
              </a:gs>
              <a:gs pos="50000">
                <a:schemeClr val="bg1"/>
              </a:gs>
              <a:gs pos="100000">
                <a:schemeClr val="bg1"/>
              </a:gs>
            </a:gsLst>
            <a:lin ang="0" scaled="0"/>
            <a:tileRect/>
          </a:gradFill>
        </p:spPr>
        <p:txBody>
          <a:bodyPr>
            <a:spAutoFit/>
          </a:bodyPr>
          <a:lstStyle/>
          <a:p>
            <a:pPr fontAlgn="base">
              <a:spcBef>
                <a:spcPct val="0"/>
              </a:spcBef>
              <a:spcAft>
                <a:spcPct val="0"/>
              </a:spcAft>
              <a:defRPr/>
            </a:pPr>
            <a:endParaRPr kumimoji="1" lang="zh-CN" altLang="en-US" sz="2400" dirty="0">
              <a:solidFill>
                <a:prstClr val="black"/>
              </a:solidFill>
              <a:latin typeface="Times New Roman" panose="02020603050405020304" pitchFamily="18" charset="0"/>
            </a:endParaRPr>
          </a:p>
        </p:txBody>
      </p:sp>
      <p:sp>
        <p:nvSpPr>
          <p:cNvPr id="1027" name="标题占位符 1"/>
          <p:cNvSpPr>
            <a:spLocks noGrp="1"/>
          </p:cNvSpPr>
          <p:nvPr>
            <p:ph type="title"/>
          </p:nvPr>
        </p:nvSpPr>
        <p:spPr bwMode="auto">
          <a:xfrm>
            <a:off x="611188" y="15573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fontAlgn="base">
              <a:spcBef>
                <a:spcPct val="0"/>
              </a:spcBef>
              <a:spcAft>
                <a:spcPct val="0"/>
              </a:spcAft>
              <a:defRPr/>
            </a:pPr>
            <a:fld id="{A22853F7-48B5-4E97-B731-D5A22F424C1F}" type="datetime1">
              <a:rPr kumimoji="1" lang="zh-CN" altLang="en-US">
                <a:solidFill>
                  <a:prstClr val="black">
                    <a:tint val="75000"/>
                  </a:prstClr>
                </a:solidFill>
                <a:latin typeface="Times New Roman" panose="02020603050405020304" pitchFamily="18" charset="0"/>
              </a:rPr>
              <a:t>2018/5/31</a:t>
            </a:fld>
            <a:endParaRPr kumimoji="1" lang="en-US" dirty="0">
              <a:solidFill>
                <a:prstClr val="black">
                  <a:tint val="75000"/>
                </a:prstClr>
              </a:solidFill>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r>
              <a:rPr kumimoji="1" lang="zh-CN" altLang="en-US">
                <a:solidFill>
                  <a:prstClr val="black">
                    <a:tint val="75000"/>
                  </a:prstClr>
                </a:solidFill>
                <a:latin typeface="Times New Roman" panose="02020603050405020304" pitchFamily="18" charset="0"/>
              </a:rPr>
              <a:t>电工原理</a:t>
            </a:r>
            <a:endParaRPr kumimoji="1" lang="en-US">
              <a:solidFill>
                <a:prstClr val="black">
                  <a:tint val="75000"/>
                </a:prstClr>
              </a:solidFill>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fontAlgn="base">
              <a:spcBef>
                <a:spcPct val="0"/>
              </a:spcBef>
              <a:spcAft>
                <a:spcPct val="0"/>
              </a:spcAft>
              <a:defRPr/>
            </a:pPr>
            <a:fld id="{9A4A5D99-A651-4F41-90C4-8E755EAF94DC}" type="slidenum">
              <a:rPr kumimoji="1" lang="en-US">
                <a:solidFill>
                  <a:prstClr val="black">
                    <a:tint val="75000"/>
                  </a:prstClr>
                </a:solidFill>
                <a:latin typeface="Times New Roman" panose="02020603050405020304" pitchFamily="18" charset="0"/>
                <a:ea typeface="宋体" panose="02010600030101010101" pitchFamily="2" charset="-122"/>
              </a:rPr>
              <a:t>‹#›</a:t>
            </a:fld>
            <a:endParaRPr kumimoji="1" lang="en-US">
              <a:solidFill>
                <a:prstClr val="black">
                  <a:tint val="75000"/>
                </a:prstClr>
              </a:solidFill>
              <a:latin typeface="Times New Roman" panose="02020603050405020304" pitchFamily="18" charset="0"/>
              <a:ea typeface="宋体" panose="02010600030101010101" pitchFamily="2" charset="-122"/>
            </a:endParaRPr>
          </a:p>
        </p:txBody>
      </p:sp>
      <p:sp>
        <p:nvSpPr>
          <p:cNvPr id="8" name="矩形 7"/>
          <p:cNvSpPr/>
          <p:nvPr userDrawn="1"/>
        </p:nvSpPr>
        <p:spPr>
          <a:xfrm>
            <a:off x="899592" y="169476"/>
            <a:ext cx="1627369" cy="523220"/>
          </a:xfrm>
          <a:prstGeom prst="rect">
            <a:avLst/>
          </a:prstGeom>
          <a:noFill/>
        </p:spPr>
        <p:txBody>
          <a:bodyPr wrap="none">
            <a:spAutoFit/>
          </a:bodyPr>
          <a:lstStyle/>
          <a:p>
            <a:pPr algn="ctr" fontAlgn="base">
              <a:spcBef>
                <a:spcPct val="0"/>
              </a:spcBef>
              <a:spcAft>
                <a:spcPct val="0"/>
              </a:spcAft>
              <a:defRPr/>
            </a:pPr>
            <a:r>
              <a:rPr kumimoji="1" lang="zh-CN" altLang="en-US" sz="2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Times New Roman" panose="02020603050405020304" pitchFamily="18" charset="0"/>
              </a:rPr>
              <a:t>电工原理</a:t>
            </a:r>
          </a:p>
        </p:txBody>
      </p:sp>
      <p:pic>
        <p:nvPicPr>
          <p:cNvPr id="1033" name="图片 8"/>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096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sp>
        <p:nvSpPr>
          <p:cNvPr id="2" name="TextBox 1"/>
          <p:cNvSpPr txBox="1"/>
          <p:nvPr userDrawn="1"/>
        </p:nvSpPr>
        <p:spPr>
          <a:xfrm>
            <a:off x="931863" y="200025"/>
            <a:ext cx="7816850" cy="461963"/>
          </a:xfrm>
          <a:prstGeom prst="rect">
            <a:avLst/>
          </a:prstGeom>
          <a:gradFill flip="none" rotWithShape="0">
            <a:gsLst>
              <a:gs pos="0">
                <a:srgbClr val="D2FFFF"/>
              </a:gs>
              <a:gs pos="50000">
                <a:schemeClr val="bg1"/>
              </a:gs>
              <a:gs pos="100000">
                <a:schemeClr val="bg1"/>
              </a:gs>
            </a:gsLst>
            <a:lin ang="0" scaled="0"/>
            <a:tileRect/>
          </a:gradFill>
        </p:spPr>
        <p:txBody>
          <a:bodyPr>
            <a:spAutoFit/>
          </a:bodyPr>
          <a:lstStyle/>
          <a:p>
            <a:pPr fontAlgn="base">
              <a:spcBef>
                <a:spcPct val="0"/>
              </a:spcBef>
              <a:spcAft>
                <a:spcPct val="0"/>
              </a:spcAft>
              <a:defRPr/>
            </a:pPr>
            <a:endParaRPr kumimoji="1" lang="zh-CN" altLang="en-US" sz="2400" dirty="0">
              <a:solidFill>
                <a:prstClr val="black"/>
              </a:solidFill>
              <a:latin typeface="Times New Roman" panose="02020603050405020304" pitchFamily="18" charset="0"/>
            </a:endParaRPr>
          </a:p>
        </p:txBody>
      </p:sp>
      <p:sp>
        <p:nvSpPr>
          <p:cNvPr id="1027" name="标题占位符 1"/>
          <p:cNvSpPr>
            <a:spLocks noGrp="1"/>
          </p:cNvSpPr>
          <p:nvPr>
            <p:ph type="title"/>
          </p:nvPr>
        </p:nvSpPr>
        <p:spPr bwMode="auto">
          <a:xfrm>
            <a:off x="611188" y="15573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fontAlgn="base">
              <a:spcBef>
                <a:spcPct val="0"/>
              </a:spcBef>
              <a:spcAft>
                <a:spcPct val="0"/>
              </a:spcAft>
              <a:defRPr/>
            </a:pPr>
            <a:fld id="{A22853F7-48B5-4E97-B731-D5A22F424C1F}" type="datetime1">
              <a:rPr kumimoji="1" lang="zh-CN" altLang="en-US">
                <a:solidFill>
                  <a:prstClr val="black">
                    <a:tint val="75000"/>
                  </a:prstClr>
                </a:solidFill>
                <a:latin typeface="Times New Roman" panose="02020603050405020304" pitchFamily="18" charset="0"/>
              </a:rPr>
              <a:t>2018/5/31</a:t>
            </a:fld>
            <a:endParaRPr kumimoji="1" lang="en-US" dirty="0">
              <a:solidFill>
                <a:prstClr val="black">
                  <a:tint val="75000"/>
                </a:prstClr>
              </a:solidFill>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r>
              <a:rPr kumimoji="1" lang="zh-CN" altLang="en-US">
                <a:solidFill>
                  <a:prstClr val="black">
                    <a:tint val="75000"/>
                  </a:prstClr>
                </a:solidFill>
                <a:latin typeface="Times New Roman" panose="02020603050405020304" pitchFamily="18" charset="0"/>
              </a:rPr>
              <a:t>电工原理</a:t>
            </a:r>
            <a:endParaRPr kumimoji="1" lang="en-US">
              <a:solidFill>
                <a:prstClr val="black">
                  <a:tint val="75000"/>
                </a:prstClr>
              </a:solidFill>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fontAlgn="base">
              <a:spcBef>
                <a:spcPct val="0"/>
              </a:spcBef>
              <a:spcAft>
                <a:spcPct val="0"/>
              </a:spcAft>
              <a:defRPr/>
            </a:pPr>
            <a:fld id="{9A4A5D99-A651-4F41-90C4-8E755EAF94DC}" type="slidenum">
              <a:rPr kumimoji="1" lang="en-US">
                <a:solidFill>
                  <a:prstClr val="black">
                    <a:tint val="75000"/>
                  </a:prstClr>
                </a:solidFill>
                <a:latin typeface="Times New Roman" panose="02020603050405020304" pitchFamily="18" charset="0"/>
                <a:ea typeface="宋体" panose="02010600030101010101" pitchFamily="2" charset="-122"/>
              </a:rPr>
              <a:t>‹#›</a:t>
            </a:fld>
            <a:endParaRPr kumimoji="1" lang="en-US">
              <a:solidFill>
                <a:prstClr val="black">
                  <a:tint val="75000"/>
                </a:prstClr>
              </a:solidFill>
              <a:latin typeface="Times New Roman" panose="02020603050405020304" pitchFamily="18" charset="0"/>
              <a:ea typeface="宋体" panose="02010600030101010101" pitchFamily="2" charset="-122"/>
            </a:endParaRPr>
          </a:p>
        </p:txBody>
      </p:sp>
      <p:sp>
        <p:nvSpPr>
          <p:cNvPr id="8" name="矩形 7"/>
          <p:cNvSpPr/>
          <p:nvPr userDrawn="1"/>
        </p:nvSpPr>
        <p:spPr>
          <a:xfrm>
            <a:off x="899592" y="169476"/>
            <a:ext cx="1627369" cy="523220"/>
          </a:xfrm>
          <a:prstGeom prst="rect">
            <a:avLst/>
          </a:prstGeom>
          <a:noFill/>
        </p:spPr>
        <p:txBody>
          <a:bodyPr wrap="none">
            <a:spAutoFit/>
          </a:bodyPr>
          <a:lstStyle/>
          <a:p>
            <a:pPr algn="ctr" fontAlgn="base">
              <a:spcBef>
                <a:spcPct val="0"/>
              </a:spcBef>
              <a:spcAft>
                <a:spcPct val="0"/>
              </a:spcAft>
              <a:defRPr/>
            </a:pPr>
            <a:r>
              <a:rPr kumimoji="1" lang="zh-CN" altLang="en-US" sz="2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Times New Roman" panose="02020603050405020304" pitchFamily="18" charset="0"/>
              </a:rPr>
              <a:t>电工原理</a:t>
            </a:r>
          </a:p>
        </p:txBody>
      </p:sp>
      <p:pic>
        <p:nvPicPr>
          <p:cNvPr id="1033" name="图片 8"/>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096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sp>
        <p:nvSpPr>
          <p:cNvPr id="2" name="TextBox 1"/>
          <p:cNvSpPr txBox="1"/>
          <p:nvPr userDrawn="1"/>
        </p:nvSpPr>
        <p:spPr>
          <a:xfrm>
            <a:off x="931863" y="200025"/>
            <a:ext cx="7816850" cy="461963"/>
          </a:xfrm>
          <a:prstGeom prst="rect">
            <a:avLst/>
          </a:prstGeom>
          <a:gradFill flip="none" rotWithShape="0">
            <a:gsLst>
              <a:gs pos="0">
                <a:srgbClr val="D2FFFF"/>
              </a:gs>
              <a:gs pos="50000">
                <a:schemeClr val="bg1"/>
              </a:gs>
              <a:gs pos="100000">
                <a:schemeClr val="bg1"/>
              </a:gs>
            </a:gsLst>
            <a:lin ang="0" scaled="0"/>
            <a:tileRect/>
          </a:gradFill>
        </p:spPr>
        <p:txBody>
          <a:bodyPr>
            <a:spAutoFit/>
          </a:bodyPr>
          <a:lstStyle/>
          <a:p>
            <a:pPr fontAlgn="base">
              <a:spcBef>
                <a:spcPct val="0"/>
              </a:spcBef>
              <a:spcAft>
                <a:spcPct val="0"/>
              </a:spcAft>
              <a:defRPr/>
            </a:pPr>
            <a:endParaRPr kumimoji="1" lang="zh-CN" altLang="en-US" sz="2400" dirty="0">
              <a:solidFill>
                <a:prstClr val="black"/>
              </a:solidFill>
              <a:latin typeface="Times New Roman" panose="02020603050405020304" pitchFamily="18" charset="0"/>
            </a:endParaRPr>
          </a:p>
        </p:txBody>
      </p:sp>
      <p:sp>
        <p:nvSpPr>
          <p:cNvPr id="1027" name="标题占位符 1"/>
          <p:cNvSpPr>
            <a:spLocks noGrp="1"/>
          </p:cNvSpPr>
          <p:nvPr>
            <p:ph type="title"/>
          </p:nvPr>
        </p:nvSpPr>
        <p:spPr bwMode="auto">
          <a:xfrm>
            <a:off x="611188" y="15573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fontAlgn="base">
              <a:spcBef>
                <a:spcPct val="0"/>
              </a:spcBef>
              <a:spcAft>
                <a:spcPct val="0"/>
              </a:spcAft>
              <a:defRPr/>
            </a:pPr>
            <a:fld id="{A22853F7-48B5-4E97-B731-D5A22F424C1F}" type="datetime1">
              <a:rPr kumimoji="1" lang="zh-CN" altLang="en-US">
                <a:solidFill>
                  <a:prstClr val="black">
                    <a:tint val="75000"/>
                  </a:prstClr>
                </a:solidFill>
                <a:latin typeface="Times New Roman" panose="02020603050405020304" pitchFamily="18" charset="0"/>
              </a:rPr>
              <a:t>2018/5/31</a:t>
            </a:fld>
            <a:endParaRPr kumimoji="1" lang="en-US" dirty="0">
              <a:solidFill>
                <a:prstClr val="black">
                  <a:tint val="75000"/>
                </a:prstClr>
              </a:solidFill>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r>
              <a:rPr kumimoji="1" lang="zh-CN" altLang="en-US">
                <a:solidFill>
                  <a:prstClr val="black">
                    <a:tint val="75000"/>
                  </a:prstClr>
                </a:solidFill>
                <a:latin typeface="Times New Roman" panose="02020603050405020304" pitchFamily="18" charset="0"/>
              </a:rPr>
              <a:t>电工原理</a:t>
            </a:r>
            <a:endParaRPr kumimoji="1" lang="en-US">
              <a:solidFill>
                <a:prstClr val="black">
                  <a:tint val="75000"/>
                </a:prstClr>
              </a:solidFill>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fontAlgn="base">
              <a:spcBef>
                <a:spcPct val="0"/>
              </a:spcBef>
              <a:spcAft>
                <a:spcPct val="0"/>
              </a:spcAft>
              <a:defRPr/>
            </a:pPr>
            <a:fld id="{9A4A5D99-A651-4F41-90C4-8E755EAF94DC}" type="slidenum">
              <a:rPr kumimoji="1" lang="en-US">
                <a:solidFill>
                  <a:prstClr val="black">
                    <a:tint val="75000"/>
                  </a:prstClr>
                </a:solidFill>
                <a:latin typeface="Times New Roman" panose="02020603050405020304" pitchFamily="18" charset="0"/>
                <a:ea typeface="宋体" panose="02010600030101010101" pitchFamily="2" charset="-122"/>
              </a:rPr>
              <a:t>‹#›</a:t>
            </a:fld>
            <a:endParaRPr kumimoji="1" lang="en-US">
              <a:solidFill>
                <a:prstClr val="black">
                  <a:tint val="75000"/>
                </a:prstClr>
              </a:solidFill>
              <a:latin typeface="Times New Roman" panose="02020603050405020304" pitchFamily="18" charset="0"/>
              <a:ea typeface="宋体" panose="02010600030101010101" pitchFamily="2" charset="-122"/>
            </a:endParaRPr>
          </a:p>
        </p:txBody>
      </p:sp>
      <p:sp>
        <p:nvSpPr>
          <p:cNvPr id="8" name="矩形 7"/>
          <p:cNvSpPr/>
          <p:nvPr userDrawn="1"/>
        </p:nvSpPr>
        <p:spPr>
          <a:xfrm>
            <a:off x="899592" y="169476"/>
            <a:ext cx="1627369" cy="523220"/>
          </a:xfrm>
          <a:prstGeom prst="rect">
            <a:avLst/>
          </a:prstGeom>
          <a:noFill/>
        </p:spPr>
        <p:txBody>
          <a:bodyPr wrap="none">
            <a:spAutoFit/>
          </a:bodyPr>
          <a:lstStyle/>
          <a:p>
            <a:pPr algn="ctr" fontAlgn="base">
              <a:spcBef>
                <a:spcPct val="0"/>
              </a:spcBef>
              <a:spcAft>
                <a:spcPct val="0"/>
              </a:spcAft>
              <a:defRPr/>
            </a:pPr>
            <a:r>
              <a:rPr kumimoji="1" lang="zh-CN" altLang="en-US" sz="2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Times New Roman" panose="02020603050405020304" pitchFamily="18" charset="0"/>
              </a:rPr>
              <a:t>电工原理</a:t>
            </a:r>
          </a:p>
        </p:txBody>
      </p:sp>
      <p:pic>
        <p:nvPicPr>
          <p:cNvPr id="1033" name="图片 8"/>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096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27.emf"/><Relationship Id="rId2" Type="http://schemas.openxmlformats.org/officeDocument/2006/relationships/slideLayout" Target="../slideLayouts/slideLayout53.xml"/><Relationship Id="rId16" Type="http://schemas.openxmlformats.org/officeDocument/2006/relationships/image" Target="../media/image29.emf"/><Relationship Id="rId1" Type="http://schemas.openxmlformats.org/officeDocument/2006/relationships/vmlDrawing" Target="../drawings/vmlDrawing3.vml"/><Relationship Id="rId6" Type="http://schemas.openxmlformats.org/officeDocument/2006/relationships/image" Target="../media/image24.e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7.bin"/><Relationship Id="rId14" Type="http://schemas.openxmlformats.org/officeDocument/2006/relationships/image" Target="../media/image28.emf"/></Relationships>
</file>

<file path=ppt/slides/_rels/slide100.xml.rels><?xml version="1.0" encoding="UTF-8" standalone="yes"?>
<Relationships xmlns="http://schemas.openxmlformats.org/package/2006/relationships"><Relationship Id="rId2" Type="http://schemas.openxmlformats.org/officeDocument/2006/relationships/image" Target="../media/image353.wmf"/><Relationship Id="rId1" Type="http://schemas.openxmlformats.org/officeDocument/2006/relationships/slideLayout" Target="../slideLayouts/slideLayout32.xml"/></Relationships>
</file>

<file path=ppt/slides/_rels/slide101.xml.rels><?xml version="1.0" encoding="UTF-8" standalone="yes"?>
<Relationships xmlns="http://schemas.openxmlformats.org/package/2006/relationships"><Relationship Id="rId3" Type="http://schemas.openxmlformats.org/officeDocument/2006/relationships/image" Target="../media/image355.emf"/><Relationship Id="rId2" Type="http://schemas.openxmlformats.org/officeDocument/2006/relationships/image" Target="../media/image354.emf"/><Relationship Id="rId1" Type="http://schemas.openxmlformats.org/officeDocument/2006/relationships/slideLayout" Target="../slideLayouts/slideLayout32.xml"/><Relationship Id="rId5" Type="http://schemas.openxmlformats.org/officeDocument/2006/relationships/image" Target="../media/image357.emf"/><Relationship Id="rId4" Type="http://schemas.openxmlformats.org/officeDocument/2006/relationships/image" Target="../media/image356.emf"/></Relationships>
</file>

<file path=ppt/slides/_rels/slide102.xml.rels><?xml version="1.0" encoding="UTF-8" standalone="yes"?>
<Relationships xmlns="http://schemas.openxmlformats.org/package/2006/relationships"><Relationship Id="rId2" Type="http://schemas.openxmlformats.org/officeDocument/2006/relationships/image" Target="../media/image358.emf"/><Relationship Id="rId1" Type="http://schemas.openxmlformats.org/officeDocument/2006/relationships/slideLayout" Target="../slideLayouts/slideLayout3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4.xml.rels><?xml version="1.0" encoding="UTF-8" standalone="yes"?>
<Relationships xmlns="http://schemas.openxmlformats.org/package/2006/relationships"><Relationship Id="rId3" Type="http://schemas.openxmlformats.org/officeDocument/2006/relationships/image" Target="../media/image360.wmf"/><Relationship Id="rId2" Type="http://schemas.openxmlformats.org/officeDocument/2006/relationships/image" Target="../media/image359.emf"/><Relationship Id="rId1" Type="http://schemas.openxmlformats.org/officeDocument/2006/relationships/slideLayout" Target="../slideLayouts/slideLayout32.xml"/><Relationship Id="rId5" Type="http://schemas.openxmlformats.org/officeDocument/2006/relationships/image" Target="../media/image362.emf"/><Relationship Id="rId4" Type="http://schemas.openxmlformats.org/officeDocument/2006/relationships/image" Target="../media/image361.emf"/></Relationships>
</file>

<file path=ppt/slides/_rels/slide105.xml.rels><?xml version="1.0" encoding="UTF-8" standalone="yes"?>
<Relationships xmlns="http://schemas.openxmlformats.org/package/2006/relationships"><Relationship Id="rId8" Type="http://schemas.openxmlformats.org/officeDocument/2006/relationships/image" Target="../media/image369.png"/><Relationship Id="rId3" Type="http://schemas.openxmlformats.org/officeDocument/2006/relationships/image" Target="../media/image364.emf"/><Relationship Id="rId7" Type="http://schemas.openxmlformats.org/officeDocument/2006/relationships/image" Target="../media/image368.wmf"/><Relationship Id="rId2" Type="http://schemas.openxmlformats.org/officeDocument/2006/relationships/image" Target="../media/image363.wmf"/><Relationship Id="rId1" Type="http://schemas.openxmlformats.org/officeDocument/2006/relationships/slideLayout" Target="../slideLayouts/slideLayout32.xml"/><Relationship Id="rId6" Type="http://schemas.openxmlformats.org/officeDocument/2006/relationships/image" Target="../media/image367.wmf"/><Relationship Id="rId5" Type="http://schemas.openxmlformats.org/officeDocument/2006/relationships/image" Target="../media/image366.wmf"/><Relationship Id="rId4" Type="http://schemas.openxmlformats.org/officeDocument/2006/relationships/image" Target="../media/image365.emf"/></Relationships>
</file>

<file path=ppt/slides/_rels/slide106.xml.rels><?xml version="1.0" encoding="UTF-8" standalone="yes"?>
<Relationships xmlns="http://schemas.openxmlformats.org/package/2006/relationships"><Relationship Id="rId3" Type="http://schemas.openxmlformats.org/officeDocument/2006/relationships/image" Target="../media/image371.emf"/><Relationship Id="rId2" Type="http://schemas.openxmlformats.org/officeDocument/2006/relationships/image" Target="../media/image370.wmf"/><Relationship Id="rId1" Type="http://schemas.openxmlformats.org/officeDocument/2006/relationships/slideLayout" Target="../slideLayouts/slideLayout32.xml"/><Relationship Id="rId5" Type="http://schemas.openxmlformats.org/officeDocument/2006/relationships/image" Target="../media/image373.emf"/><Relationship Id="rId4" Type="http://schemas.openxmlformats.org/officeDocument/2006/relationships/image" Target="../media/image372.emf"/></Relationships>
</file>

<file path=ppt/slides/_rels/slide107.xml.rels><?xml version="1.0" encoding="UTF-8" standalone="yes"?>
<Relationships xmlns="http://schemas.openxmlformats.org/package/2006/relationships"><Relationship Id="rId3" Type="http://schemas.openxmlformats.org/officeDocument/2006/relationships/image" Target="../media/image375.wmf"/><Relationship Id="rId2" Type="http://schemas.openxmlformats.org/officeDocument/2006/relationships/image" Target="../media/image374.emf"/><Relationship Id="rId1" Type="http://schemas.openxmlformats.org/officeDocument/2006/relationships/slideLayout" Target="../slideLayouts/slideLayout32.xml"/><Relationship Id="rId6" Type="http://schemas.openxmlformats.org/officeDocument/2006/relationships/image" Target="../media/image378.emf"/><Relationship Id="rId5" Type="http://schemas.openxmlformats.org/officeDocument/2006/relationships/image" Target="../media/image377.emf"/><Relationship Id="rId4" Type="http://schemas.openxmlformats.org/officeDocument/2006/relationships/image" Target="../media/image376.emf"/></Relationships>
</file>

<file path=ppt/slides/_rels/slide108.xml.rels><?xml version="1.0" encoding="UTF-8" standalone="yes"?>
<Relationships xmlns="http://schemas.openxmlformats.org/package/2006/relationships"><Relationship Id="rId3" Type="http://schemas.openxmlformats.org/officeDocument/2006/relationships/image" Target="../media/image380.emf"/><Relationship Id="rId2" Type="http://schemas.openxmlformats.org/officeDocument/2006/relationships/image" Target="../media/image379.wmf"/><Relationship Id="rId1" Type="http://schemas.openxmlformats.org/officeDocument/2006/relationships/slideLayout" Target="../slideLayouts/slideLayout32.xml"/><Relationship Id="rId4" Type="http://schemas.openxmlformats.org/officeDocument/2006/relationships/image" Target="../media/image381.wmf"/></Relationships>
</file>

<file path=ppt/slides/_rels/slide109.xml.rels><?xml version="1.0" encoding="UTF-8" standalone="yes"?>
<Relationships xmlns="http://schemas.openxmlformats.org/package/2006/relationships"><Relationship Id="rId3" Type="http://schemas.openxmlformats.org/officeDocument/2006/relationships/image" Target="../media/image383.emf"/><Relationship Id="rId2" Type="http://schemas.openxmlformats.org/officeDocument/2006/relationships/image" Target="../media/image382.emf"/><Relationship Id="rId1" Type="http://schemas.openxmlformats.org/officeDocument/2006/relationships/slideLayout" Target="../slideLayouts/slideLayout32.xml"/><Relationship Id="rId4" Type="http://schemas.openxmlformats.org/officeDocument/2006/relationships/image" Target="../media/image384.emf"/></Relationships>
</file>

<file path=ppt/slides/_rels/slide1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31.emf"/><Relationship Id="rId7" Type="http://schemas.openxmlformats.org/officeDocument/2006/relationships/oleObject" Target="../embeddings/oleObject11.bin"/><Relationship Id="rId2" Type="http://schemas.openxmlformats.org/officeDocument/2006/relationships/slideLayout" Target="../slideLayouts/slideLayout31.xml"/><Relationship Id="rId1" Type="http://schemas.openxmlformats.org/officeDocument/2006/relationships/vmlDrawing" Target="../drawings/vmlDrawing4.v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110.xml.rels><?xml version="1.0" encoding="UTF-8" standalone="yes"?>
<Relationships xmlns="http://schemas.openxmlformats.org/package/2006/relationships"><Relationship Id="rId3" Type="http://schemas.openxmlformats.org/officeDocument/2006/relationships/image" Target="../media/image386.emf"/><Relationship Id="rId2" Type="http://schemas.openxmlformats.org/officeDocument/2006/relationships/image" Target="../media/image385.emf"/><Relationship Id="rId1" Type="http://schemas.openxmlformats.org/officeDocument/2006/relationships/slideLayout" Target="../slideLayouts/slideLayout32.xml"/><Relationship Id="rId4" Type="http://schemas.openxmlformats.org/officeDocument/2006/relationships/image" Target="../media/image387.png"/></Relationships>
</file>

<file path=ppt/slides/_rels/slide111.xml.rels><?xml version="1.0" encoding="UTF-8" standalone="yes"?>
<Relationships xmlns="http://schemas.openxmlformats.org/package/2006/relationships"><Relationship Id="rId3" Type="http://schemas.openxmlformats.org/officeDocument/2006/relationships/image" Target="../media/image389.emf"/><Relationship Id="rId2" Type="http://schemas.openxmlformats.org/officeDocument/2006/relationships/image" Target="../media/image388.png"/><Relationship Id="rId1" Type="http://schemas.openxmlformats.org/officeDocument/2006/relationships/slideLayout" Target="../slideLayouts/slideLayout32.xml"/><Relationship Id="rId6" Type="http://schemas.openxmlformats.org/officeDocument/2006/relationships/image" Target="../media/image392.emf"/><Relationship Id="rId5" Type="http://schemas.openxmlformats.org/officeDocument/2006/relationships/image" Target="../media/image391.emf"/><Relationship Id="rId4" Type="http://schemas.openxmlformats.org/officeDocument/2006/relationships/image" Target="../media/image390.e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3.xml.rels><?xml version="1.0" encoding="UTF-8" standalone="yes"?>
<Relationships xmlns="http://schemas.openxmlformats.org/package/2006/relationships"><Relationship Id="rId3" Type="http://schemas.openxmlformats.org/officeDocument/2006/relationships/image" Target="../media/image394.emf"/><Relationship Id="rId2" Type="http://schemas.openxmlformats.org/officeDocument/2006/relationships/image" Target="../media/image393.emf"/><Relationship Id="rId1" Type="http://schemas.openxmlformats.org/officeDocument/2006/relationships/slideLayout" Target="../slideLayouts/slideLayout32.xml"/><Relationship Id="rId4" Type="http://schemas.openxmlformats.org/officeDocument/2006/relationships/image" Target="../media/image395.wmf"/></Relationships>
</file>

<file path=ppt/slides/_rels/slide114.xml.rels><?xml version="1.0" encoding="UTF-8" standalone="yes"?>
<Relationships xmlns="http://schemas.openxmlformats.org/package/2006/relationships"><Relationship Id="rId3" Type="http://schemas.openxmlformats.org/officeDocument/2006/relationships/image" Target="../media/image397.wmf"/><Relationship Id="rId2" Type="http://schemas.openxmlformats.org/officeDocument/2006/relationships/image" Target="../media/image396.wmf"/><Relationship Id="rId1" Type="http://schemas.openxmlformats.org/officeDocument/2006/relationships/slideLayout" Target="../slideLayouts/slideLayout32.xml"/><Relationship Id="rId5" Type="http://schemas.openxmlformats.org/officeDocument/2006/relationships/image" Target="../media/image399.wmf"/><Relationship Id="rId4" Type="http://schemas.openxmlformats.org/officeDocument/2006/relationships/image" Target="../media/image398.wmf"/></Relationships>
</file>

<file path=ppt/slides/_rels/slide115.xml.rels><?xml version="1.0" encoding="UTF-8" standalone="yes"?>
<Relationships xmlns="http://schemas.openxmlformats.org/package/2006/relationships"><Relationship Id="rId8" Type="http://schemas.openxmlformats.org/officeDocument/2006/relationships/image" Target="../media/image400.wmf"/><Relationship Id="rId3" Type="http://schemas.openxmlformats.org/officeDocument/2006/relationships/image" Target="../media/image401.emf"/><Relationship Id="rId7" Type="http://schemas.openxmlformats.org/officeDocument/2006/relationships/oleObject" Target="../embeddings/oleObject53.bin"/><Relationship Id="rId2" Type="http://schemas.openxmlformats.org/officeDocument/2006/relationships/slideLayout" Target="../slideLayouts/slideLayout32.xml"/><Relationship Id="rId1" Type="http://schemas.openxmlformats.org/officeDocument/2006/relationships/vmlDrawing" Target="../drawings/vmlDrawing21.vml"/><Relationship Id="rId6" Type="http://schemas.openxmlformats.org/officeDocument/2006/relationships/image" Target="../media/image404.emf"/><Relationship Id="rId5" Type="http://schemas.openxmlformats.org/officeDocument/2006/relationships/image" Target="../media/image403.wmf"/><Relationship Id="rId4" Type="http://schemas.openxmlformats.org/officeDocument/2006/relationships/image" Target="../media/image402.wmf"/></Relationships>
</file>

<file path=ppt/slides/_rels/slide116.xml.rels><?xml version="1.0" encoding="UTF-8" standalone="yes"?>
<Relationships xmlns="http://schemas.openxmlformats.org/package/2006/relationships"><Relationship Id="rId3" Type="http://schemas.openxmlformats.org/officeDocument/2006/relationships/image" Target="../media/image406.emf"/><Relationship Id="rId2" Type="http://schemas.openxmlformats.org/officeDocument/2006/relationships/image" Target="../media/image405.wmf"/><Relationship Id="rId1" Type="http://schemas.openxmlformats.org/officeDocument/2006/relationships/slideLayout" Target="../slideLayouts/slideLayout32.xml"/><Relationship Id="rId4" Type="http://schemas.openxmlformats.org/officeDocument/2006/relationships/image" Target="../media/image407.emf"/></Relationships>
</file>

<file path=ppt/slides/_rels/slide117.xml.rels><?xml version="1.0" encoding="UTF-8" standalone="yes"?>
<Relationships xmlns="http://schemas.openxmlformats.org/package/2006/relationships"><Relationship Id="rId3" Type="http://schemas.openxmlformats.org/officeDocument/2006/relationships/image" Target="../media/image409.emf"/><Relationship Id="rId2" Type="http://schemas.openxmlformats.org/officeDocument/2006/relationships/image" Target="../media/image408.emf"/><Relationship Id="rId1" Type="http://schemas.openxmlformats.org/officeDocument/2006/relationships/slideLayout" Target="../slideLayouts/slideLayout32.xml"/><Relationship Id="rId4" Type="http://schemas.openxmlformats.org/officeDocument/2006/relationships/image" Target="../media/image410.emf"/></Relationships>
</file>

<file path=ppt/slides/_rels/slide12.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6.emf"/><Relationship Id="rId7" Type="http://schemas.openxmlformats.org/officeDocument/2006/relationships/image" Target="../media/image40.emf"/><Relationship Id="rId2" Type="http://schemas.openxmlformats.org/officeDocument/2006/relationships/image" Target="../media/image35.wmf"/><Relationship Id="rId1" Type="http://schemas.openxmlformats.org/officeDocument/2006/relationships/slideLayout" Target="../slideLayouts/slideLayout31.xml"/><Relationship Id="rId6" Type="http://schemas.openxmlformats.org/officeDocument/2006/relationships/image" Target="../media/image39.emf"/><Relationship Id="rId5" Type="http://schemas.openxmlformats.org/officeDocument/2006/relationships/image" Target="../media/image38.emf"/><Relationship Id="rId10" Type="http://schemas.openxmlformats.org/officeDocument/2006/relationships/image" Target="../media/image43.emf"/><Relationship Id="rId4" Type="http://schemas.openxmlformats.org/officeDocument/2006/relationships/image" Target="../media/image37.emf"/><Relationship Id="rId9" Type="http://schemas.openxmlformats.org/officeDocument/2006/relationships/image" Target="../media/image42.emf"/></Relationships>
</file>

<file path=ppt/slides/_rels/slide13.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49.emf"/><Relationship Id="rId2" Type="http://schemas.openxmlformats.org/officeDocument/2006/relationships/slideLayout" Target="../slideLayouts/slideLayout32.xml"/><Relationship Id="rId16" Type="http://schemas.openxmlformats.org/officeDocument/2006/relationships/image" Target="../media/image51.emf"/><Relationship Id="rId1" Type="http://schemas.openxmlformats.org/officeDocument/2006/relationships/vmlDrawing" Target="../drawings/vmlDrawing5.vml"/><Relationship Id="rId6" Type="http://schemas.openxmlformats.org/officeDocument/2006/relationships/image" Target="../media/image46.e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48.wmf"/><Relationship Id="rId4" Type="http://schemas.openxmlformats.org/officeDocument/2006/relationships/image" Target="../media/image45.emf"/><Relationship Id="rId9" Type="http://schemas.openxmlformats.org/officeDocument/2006/relationships/oleObject" Target="../embeddings/oleObject15.bin"/><Relationship Id="rId14" Type="http://schemas.openxmlformats.org/officeDocument/2006/relationships/image" Target="../media/image50.emf"/></Relationships>
</file>

<file path=ppt/slides/_rels/slide15.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32.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16.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32.xml"/><Relationship Id="rId5" Type="http://schemas.openxmlformats.org/officeDocument/2006/relationships/image" Target="../media/image60.emf"/><Relationship Id="rId4" Type="http://schemas.openxmlformats.org/officeDocument/2006/relationships/image" Target="../media/image59.emf"/></Relationships>
</file>

<file path=ppt/slides/_rels/slide17.xml.rels><?xml version="1.0" encoding="UTF-8" standalone="yes"?>
<Relationships xmlns="http://schemas.openxmlformats.org/package/2006/relationships"><Relationship Id="rId3" Type="http://schemas.openxmlformats.org/officeDocument/2006/relationships/image" Target="../media/image62.emf"/><Relationship Id="rId7" Type="http://schemas.openxmlformats.org/officeDocument/2006/relationships/image" Target="../media/image66.emf"/><Relationship Id="rId2" Type="http://schemas.openxmlformats.org/officeDocument/2006/relationships/image" Target="../media/image61.emf"/><Relationship Id="rId1" Type="http://schemas.openxmlformats.org/officeDocument/2006/relationships/slideLayout" Target="../slideLayouts/slideLayout32.xml"/><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emf"/><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8" Type="http://schemas.openxmlformats.org/officeDocument/2006/relationships/image" Target="../media/image75.emf"/><Relationship Id="rId3" Type="http://schemas.openxmlformats.org/officeDocument/2006/relationships/image" Target="../media/image70.emf"/><Relationship Id="rId7" Type="http://schemas.openxmlformats.org/officeDocument/2006/relationships/image" Target="../media/image74.wmf"/><Relationship Id="rId2" Type="http://schemas.openxmlformats.org/officeDocument/2006/relationships/image" Target="../media/image69.emf"/><Relationship Id="rId1" Type="http://schemas.openxmlformats.org/officeDocument/2006/relationships/slideLayout" Target="../slideLayouts/slideLayout31.xml"/><Relationship Id="rId6" Type="http://schemas.openxmlformats.org/officeDocument/2006/relationships/image" Target="../media/image73.emf"/><Relationship Id="rId5" Type="http://schemas.openxmlformats.org/officeDocument/2006/relationships/image" Target="../media/image72.emf"/><Relationship Id="rId10" Type="http://schemas.openxmlformats.org/officeDocument/2006/relationships/image" Target="../media/image77.wmf"/><Relationship Id="rId4" Type="http://schemas.openxmlformats.org/officeDocument/2006/relationships/image" Target="../media/image71.emf"/><Relationship Id="rId9" Type="http://schemas.openxmlformats.org/officeDocument/2006/relationships/image" Target="../media/image76.emf"/></Relationships>
</file>

<file path=ppt/slides/_rels/slide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81.emf"/><Relationship Id="rId7" Type="http://schemas.openxmlformats.org/officeDocument/2006/relationships/image" Target="../media/image79.wmf"/><Relationship Id="rId2" Type="http://schemas.openxmlformats.org/officeDocument/2006/relationships/slideLayout" Target="../slideLayouts/slideLayout31.xml"/><Relationship Id="rId1" Type="http://schemas.openxmlformats.org/officeDocument/2006/relationships/vmlDrawing" Target="../drawings/vmlDrawing6.vml"/><Relationship Id="rId6" Type="http://schemas.openxmlformats.org/officeDocument/2006/relationships/oleObject" Target="../embeddings/oleObject20.bin"/><Relationship Id="rId5" Type="http://schemas.openxmlformats.org/officeDocument/2006/relationships/image" Target="../media/image78.wmf"/><Relationship Id="rId10" Type="http://schemas.openxmlformats.org/officeDocument/2006/relationships/image" Target="../media/image82.emf"/><Relationship Id="rId4" Type="http://schemas.openxmlformats.org/officeDocument/2006/relationships/oleObject" Target="../embeddings/oleObject19.bin"/><Relationship Id="rId9" Type="http://schemas.openxmlformats.org/officeDocument/2006/relationships/image" Target="../media/image8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31.xml"/><Relationship Id="rId1" Type="http://schemas.openxmlformats.org/officeDocument/2006/relationships/vmlDrawing" Target="../drawings/vmlDrawing7.vml"/><Relationship Id="rId5" Type="http://schemas.openxmlformats.org/officeDocument/2006/relationships/image" Target="../media/image84.emf"/><Relationship Id="rId4" Type="http://schemas.openxmlformats.org/officeDocument/2006/relationships/image" Target="../media/image83.wmf"/></Relationships>
</file>

<file path=ppt/slides/_rels/slide22.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slideLayout" Target="../slideLayouts/slideLayout32.xml"/><Relationship Id="rId5" Type="http://schemas.openxmlformats.org/officeDocument/2006/relationships/image" Target="../media/image90.emf"/><Relationship Id="rId4" Type="http://schemas.openxmlformats.org/officeDocument/2006/relationships/image" Target="../media/image89.emf"/></Relationships>
</file>

<file path=ppt/slides/_rels/slide24.x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slideLayout" Target="../slideLayouts/slideLayout31.xml"/><Relationship Id="rId4" Type="http://schemas.openxmlformats.org/officeDocument/2006/relationships/image" Target="../media/image93.emf"/></Relationships>
</file>

<file path=ppt/slides/_rels/slide25.x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png"/><Relationship Id="rId1" Type="http://schemas.openxmlformats.org/officeDocument/2006/relationships/slideLayout" Target="../slideLayouts/slideLayout32.xml"/><Relationship Id="rId4" Type="http://schemas.openxmlformats.org/officeDocument/2006/relationships/image" Target="../media/image96.emf"/></Relationships>
</file>

<file path=ppt/slides/_rels/slide26.x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wmf"/><Relationship Id="rId1" Type="http://schemas.openxmlformats.org/officeDocument/2006/relationships/slideLayout" Target="../slideLayouts/slideLayout32.xml"/><Relationship Id="rId5" Type="http://schemas.openxmlformats.org/officeDocument/2006/relationships/image" Target="../media/image100.wmf"/><Relationship Id="rId4" Type="http://schemas.openxmlformats.org/officeDocument/2006/relationships/image" Target="../media/image99.emf"/></Relationships>
</file>

<file path=ppt/slides/_rels/slide27.x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image" Target="../media/image101.emf"/><Relationship Id="rId1" Type="http://schemas.openxmlformats.org/officeDocument/2006/relationships/slideLayout" Target="../slideLayouts/slideLayout31.xml"/><Relationship Id="rId4" Type="http://schemas.openxmlformats.org/officeDocument/2006/relationships/image" Target="../media/image103.emf"/></Relationships>
</file>

<file path=ppt/slides/_rels/slide28.x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emf"/><Relationship Id="rId1" Type="http://schemas.openxmlformats.org/officeDocument/2006/relationships/slideLayout" Target="../slideLayouts/slideLayout32.xml"/><Relationship Id="rId5" Type="http://schemas.openxmlformats.org/officeDocument/2006/relationships/image" Target="../media/image107.emf"/><Relationship Id="rId4" Type="http://schemas.openxmlformats.org/officeDocument/2006/relationships/image" Target="../media/image106.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1.xml"/><Relationship Id="rId1" Type="http://schemas.openxmlformats.org/officeDocument/2006/relationships/vmlDrawing" Target="../drawings/vmlDrawing8.vml"/><Relationship Id="rId6" Type="http://schemas.openxmlformats.org/officeDocument/2006/relationships/image" Target="../media/image110.emf"/><Relationship Id="rId5" Type="http://schemas.openxmlformats.org/officeDocument/2006/relationships/oleObject" Target="../embeddings/oleObject24.bin"/><Relationship Id="rId4" Type="http://schemas.openxmlformats.org/officeDocument/2006/relationships/image" Target="../media/image109.emf"/></Relationships>
</file>

<file path=ppt/slides/_rels/slide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1.png"/><Relationship Id="rId1" Type="http://schemas.openxmlformats.org/officeDocument/2006/relationships/slideLayout" Target="../slideLayouts/slideLayout31.xml"/><Relationship Id="rId4" Type="http://schemas.openxmlformats.org/officeDocument/2006/relationships/image" Target="../media/image113.emf"/></Relationships>
</file>

<file path=ppt/slides/_rels/slide31.x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image" Target="../media/image114.emf"/><Relationship Id="rId1" Type="http://schemas.openxmlformats.org/officeDocument/2006/relationships/slideLayout" Target="../slideLayouts/slideLayout32.xml"/><Relationship Id="rId5" Type="http://schemas.openxmlformats.org/officeDocument/2006/relationships/image" Target="../media/image117.emf"/><Relationship Id="rId4" Type="http://schemas.openxmlformats.org/officeDocument/2006/relationships/image" Target="../media/image116.emf"/></Relationships>
</file>

<file path=ppt/slides/_rels/slide32.xml.rels><?xml version="1.0" encoding="UTF-8" standalone="yes"?>
<Relationships xmlns="http://schemas.openxmlformats.org/package/2006/relationships"><Relationship Id="rId8" Type="http://schemas.openxmlformats.org/officeDocument/2006/relationships/image" Target="../media/image120.e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31.xml"/><Relationship Id="rId1" Type="http://schemas.openxmlformats.org/officeDocument/2006/relationships/vmlDrawing" Target="../drawings/vmlDrawing9.vml"/><Relationship Id="rId6" Type="http://schemas.openxmlformats.org/officeDocument/2006/relationships/image" Target="../media/image119.emf"/><Relationship Id="rId5" Type="http://schemas.openxmlformats.org/officeDocument/2006/relationships/oleObject" Target="../embeddings/oleObject26.bin"/><Relationship Id="rId4" Type="http://schemas.openxmlformats.org/officeDocument/2006/relationships/image" Target="../media/image118.emf"/></Relationships>
</file>

<file path=ppt/slides/_rels/slide33.xml.rels><?xml version="1.0" encoding="UTF-8" standalone="yes"?>
<Relationships xmlns="http://schemas.openxmlformats.org/package/2006/relationships"><Relationship Id="rId2" Type="http://schemas.openxmlformats.org/officeDocument/2006/relationships/image" Target="../media/image121.emf"/><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8" Type="http://schemas.openxmlformats.org/officeDocument/2006/relationships/image" Target="../media/image128.emf"/><Relationship Id="rId3" Type="http://schemas.openxmlformats.org/officeDocument/2006/relationships/image" Target="../media/image123.emf"/><Relationship Id="rId7" Type="http://schemas.openxmlformats.org/officeDocument/2006/relationships/image" Target="../media/image127.emf"/><Relationship Id="rId2" Type="http://schemas.openxmlformats.org/officeDocument/2006/relationships/image" Target="../media/image122.emf"/><Relationship Id="rId1" Type="http://schemas.openxmlformats.org/officeDocument/2006/relationships/slideLayout" Target="../slideLayouts/slideLayout32.xml"/><Relationship Id="rId6" Type="http://schemas.openxmlformats.org/officeDocument/2006/relationships/image" Target="../media/image126.wmf"/><Relationship Id="rId5" Type="http://schemas.openxmlformats.org/officeDocument/2006/relationships/image" Target="../media/image125.emf"/><Relationship Id="rId4" Type="http://schemas.openxmlformats.org/officeDocument/2006/relationships/image" Target="../media/image124.emf"/><Relationship Id="rId9" Type="http://schemas.openxmlformats.org/officeDocument/2006/relationships/image" Target="../media/image129.emf"/></Relationships>
</file>

<file path=ppt/slides/_rels/slide35.xml.rels><?xml version="1.0" encoding="UTF-8" standalone="yes"?>
<Relationships xmlns="http://schemas.openxmlformats.org/package/2006/relationships"><Relationship Id="rId2" Type="http://schemas.openxmlformats.org/officeDocument/2006/relationships/image" Target="../media/image130.emf"/><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3" Type="http://schemas.openxmlformats.org/officeDocument/2006/relationships/image" Target="../media/image132.emf"/><Relationship Id="rId2" Type="http://schemas.openxmlformats.org/officeDocument/2006/relationships/image" Target="../media/image131.emf"/><Relationship Id="rId1" Type="http://schemas.openxmlformats.org/officeDocument/2006/relationships/slideLayout" Target="../slideLayouts/slideLayout31.xml"/><Relationship Id="rId6" Type="http://schemas.openxmlformats.org/officeDocument/2006/relationships/image" Target="../media/image135.wmf"/><Relationship Id="rId5" Type="http://schemas.openxmlformats.org/officeDocument/2006/relationships/image" Target="../media/image134.emf"/><Relationship Id="rId4" Type="http://schemas.openxmlformats.org/officeDocument/2006/relationships/image" Target="../media/image133.emf"/></Relationships>
</file>

<file path=ppt/slides/_rels/slide37.xml.rels><?xml version="1.0" encoding="UTF-8" standalone="yes"?>
<Relationships xmlns="http://schemas.openxmlformats.org/package/2006/relationships"><Relationship Id="rId3" Type="http://schemas.openxmlformats.org/officeDocument/2006/relationships/image" Target="../media/image137.emf"/><Relationship Id="rId2" Type="http://schemas.openxmlformats.org/officeDocument/2006/relationships/image" Target="../media/image136.wmf"/><Relationship Id="rId1" Type="http://schemas.openxmlformats.org/officeDocument/2006/relationships/slideLayout" Target="../slideLayouts/slideLayout31.xml"/><Relationship Id="rId4" Type="http://schemas.openxmlformats.org/officeDocument/2006/relationships/image" Target="../media/image138.png"/></Relationships>
</file>

<file path=ppt/slides/_rels/slide38.x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emf"/><Relationship Id="rId1" Type="http://schemas.openxmlformats.org/officeDocument/2006/relationships/slideLayout" Target="../slideLayouts/slideLayout31.xml"/><Relationship Id="rId5" Type="http://schemas.openxmlformats.org/officeDocument/2006/relationships/image" Target="../media/image142.emf"/><Relationship Id="rId4" Type="http://schemas.openxmlformats.org/officeDocument/2006/relationships/image" Target="../media/image141.emf"/></Relationships>
</file>

<file path=ppt/slides/_rels/slide39.xml.rels><?xml version="1.0" encoding="UTF-8" standalone="yes"?>
<Relationships xmlns="http://schemas.openxmlformats.org/package/2006/relationships"><Relationship Id="rId3" Type="http://schemas.openxmlformats.org/officeDocument/2006/relationships/image" Target="../media/image144.emf"/><Relationship Id="rId2" Type="http://schemas.openxmlformats.org/officeDocument/2006/relationships/image" Target="../media/image143.emf"/><Relationship Id="rId1" Type="http://schemas.openxmlformats.org/officeDocument/2006/relationships/slideLayout" Target="../slideLayouts/slideLayout32.xml"/><Relationship Id="rId4" Type="http://schemas.openxmlformats.org/officeDocument/2006/relationships/image" Target="../media/image14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40.x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emf"/><Relationship Id="rId1" Type="http://schemas.openxmlformats.org/officeDocument/2006/relationships/slideLayout" Target="../slideLayouts/slideLayout32.xml"/><Relationship Id="rId5" Type="http://schemas.openxmlformats.org/officeDocument/2006/relationships/image" Target="../media/image149.png"/><Relationship Id="rId4" Type="http://schemas.openxmlformats.org/officeDocument/2006/relationships/image" Target="../media/image148.emf"/></Relationships>
</file>

<file path=ppt/slides/_rels/slide41.xml.rels><?xml version="1.0" encoding="UTF-8" standalone="yes"?>
<Relationships xmlns="http://schemas.openxmlformats.org/package/2006/relationships"><Relationship Id="rId2" Type="http://schemas.openxmlformats.org/officeDocument/2006/relationships/image" Target="../media/image150.emf"/><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emf"/><Relationship Id="rId1" Type="http://schemas.openxmlformats.org/officeDocument/2006/relationships/slideLayout" Target="../slideLayouts/slideLayout32.xml"/><Relationship Id="rId6" Type="http://schemas.openxmlformats.org/officeDocument/2006/relationships/image" Target="../media/image155.emf"/><Relationship Id="rId5" Type="http://schemas.openxmlformats.org/officeDocument/2006/relationships/image" Target="../media/image154.emf"/><Relationship Id="rId4" Type="http://schemas.openxmlformats.org/officeDocument/2006/relationships/image" Target="../media/image153.e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160.wmf"/><Relationship Id="rId3" Type="http://schemas.openxmlformats.org/officeDocument/2006/relationships/image" Target="../media/image161.png"/><Relationship Id="rId7" Type="http://schemas.openxmlformats.org/officeDocument/2006/relationships/image" Target="../media/image157.wmf"/><Relationship Id="rId12" Type="http://schemas.openxmlformats.org/officeDocument/2006/relationships/oleObject" Target="../embeddings/oleObject32.bin"/><Relationship Id="rId2" Type="http://schemas.openxmlformats.org/officeDocument/2006/relationships/slideLayout" Target="../slideLayouts/slideLayout32.xml"/><Relationship Id="rId1" Type="http://schemas.openxmlformats.org/officeDocument/2006/relationships/vmlDrawing" Target="../drawings/vmlDrawing10.vml"/><Relationship Id="rId6" Type="http://schemas.openxmlformats.org/officeDocument/2006/relationships/oleObject" Target="../embeddings/oleObject29.bin"/><Relationship Id="rId11" Type="http://schemas.openxmlformats.org/officeDocument/2006/relationships/image" Target="../media/image159.wmf"/><Relationship Id="rId5" Type="http://schemas.openxmlformats.org/officeDocument/2006/relationships/image" Target="../media/image156.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158.wmf"/></Relationships>
</file>

<file path=ppt/slides/_rels/slide44.xml.rels><?xml version="1.0" encoding="UTF-8" standalone="yes"?>
<Relationships xmlns="http://schemas.openxmlformats.org/package/2006/relationships"><Relationship Id="rId3" Type="http://schemas.openxmlformats.org/officeDocument/2006/relationships/image" Target="../media/image163.emf"/><Relationship Id="rId2" Type="http://schemas.openxmlformats.org/officeDocument/2006/relationships/image" Target="../media/image162.emf"/><Relationship Id="rId1" Type="http://schemas.openxmlformats.org/officeDocument/2006/relationships/slideLayout" Target="../slideLayouts/slideLayout32.xml"/><Relationship Id="rId4" Type="http://schemas.openxmlformats.org/officeDocument/2006/relationships/image" Target="../media/image164.emf"/></Relationships>
</file>

<file path=ppt/slides/_rels/slide45.x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emf"/><Relationship Id="rId1" Type="http://schemas.openxmlformats.org/officeDocument/2006/relationships/slideLayout" Target="../slideLayouts/slideLayout32.xml"/><Relationship Id="rId6" Type="http://schemas.openxmlformats.org/officeDocument/2006/relationships/image" Target="../media/image169.emf"/><Relationship Id="rId5" Type="http://schemas.openxmlformats.org/officeDocument/2006/relationships/image" Target="../media/image168.wmf"/><Relationship Id="rId4" Type="http://schemas.openxmlformats.org/officeDocument/2006/relationships/image" Target="../media/image167.wmf"/></Relationships>
</file>

<file path=ppt/slides/_rels/slide46.x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image" Target="../media/image170.emf"/><Relationship Id="rId1" Type="http://schemas.openxmlformats.org/officeDocument/2006/relationships/slideLayout" Target="../slideLayouts/slideLayout32.xml"/><Relationship Id="rId6" Type="http://schemas.openxmlformats.org/officeDocument/2006/relationships/image" Target="../media/image174.emf"/><Relationship Id="rId5" Type="http://schemas.openxmlformats.org/officeDocument/2006/relationships/image" Target="../media/image173.png"/><Relationship Id="rId4" Type="http://schemas.openxmlformats.org/officeDocument/2006/relationships/image" Target="../media/image172.emf"/></Relationships>
</file>

<file path=ppt/slides/_rels/slide47.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oleObject" Target="../embeddings/oleObject33.bin"/><Relationship Id="rId7" Type="http://schemas.openxmlformats.org/officeDocument/2006/relationships/image" Target="../media/image177.emf"/><Relationship Id="rId2" Type="http://schemas.openxmlformats.org/officeDocument/2006/relationships/slideLayout" Target="../slideLayouts/slideLayout32.xml"/><Relationship Id="rId1" Type="http://schemas.openxmlformats.org/officeDocument/2006/relationships/vmlDrawing" Target="../drawings/vmlDrawing11.vml"/><Relationship Id="rId6" Type="http://schemas.openxmlformats.org/officeDocument/2006/relationships/image" Target="../media/image176.wmf"/><Relationship Id="rId5" Type="http://schemas.openxmlformats.org/officeDocument/2006/relationships/oleObject" Target="../embeddings/oleObject34.bin"/><Relationship Id="rId4" Type="http://schemas.openxmlformats.org/officeDocument/2006/relationships/image" Target="../media/image175.wmf"/></Relationships>
</file>

<file path=ppt/slides/_rels/slide48.xml.rels><?xml version="1.0" encoding="UTF-8" standalone="yes"?>
<Relationships xmlns="http://schemas.openxmlformats.org/package/2006/relationships"><Relationship Id="rId3" Type="http://schemas.openxmlformats.org/officeDocument/2006/relationships/image" Target="../media/image179.emf"/><Relationship Id="rId2" Type="http://schemas.openxmlformats.org/officeDocument/2006/relationships/image" Target="../media/image178.emf"/><Relationship Id="rId1" Type="http://schemas.openxmlformats.org/officeDocument/2006/relationships/slideLayout" Target="../slideLayouts/slideLayout32.xml"/><Relationship Id="rId6" Type="http://schemas.openxmlformats.org/officeDocument/2006/relationships/image" Target="../media/image182.emf"/><Relationship Id="rId5" Type="http://schemas.openxmlformats.org/officeDocument/2006/relationships/image" Target="../media/image181.emf"/><Relationship Id="rId4" Type="http://schemas.openxmlformats.org/officeDocument/2006/relationships/image" Target="../media/image180.emf"/></Relationships>
</file>

<file path=ppt/slides/_rels/slide49.xml.rels><?xml version="1.0" encoding="UTF-8" standalone="yes"?>
<Relationships xmlns="http://schemas.openxmlformats.org/package/2006/relationships"><Relationship Id="rId3" Type="http://schemas.openxmlformats.org/officeDocument/2006/relationships/image" Target="../media/image184.wmf"/><Relationship Id="rId7" Type="http://schemas.openxmlformats.org/officeDocument/2006/relationships/image" Target="../media/image188.emf"/><Relationship Id="rId2" Type="http://schemas.openxmlformats.org/officeDocument/2006/relationships/image" Target="../media/image183.emf"/><Relationship Id="rId1" Type="http://schemas.openxmlformats.org/officeDocument/2006/relationships/slideLayout" Target="../slideLayouts/slideLayout32.xml"/><Relationship Id="rId6" Type="http://schemas.openxmlformats.org/officeDocument/2006/relationships/image" Target="../media/image187.emf"/><Relationship Id="rId5" Type="http://schemas.openxmlformats.org/officeDocument/2006/relationships/image" Target="../media/image186.emf"/><Relationship Id="rId4" Type="http://schemas.openxmlformats.org/officeDocument/2006/relationships/image" Target="../media/image185.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3.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50.xml.rels><?xml version="1.0" encoding="UTF-8" standalone="yes"?>
<Relationships xmlns="http://schemas.openxmlformats.org/package/2006/relationships"><Relationship Id="rId8" Type="http://schemas.openxmlformats.org/officeDocument/2006/relationships/image" Target="../media/image195.emf"/><Relationship Id="rId3" Type="http://schemas.openxmlformats.org/officeDocument/2006/relationships/image" Target="../media/image190.emf"/><Relationship Id="rId7" Type="http://schemas.openxmlformats.org/officeDocument/2006/relationships/image" Target="../media/image194.emf"/><Relationship Id="rId2" Type="http://schemas.openxmlformats.org/officeDocument/2006/relationships/image" Target="../media/image189.emf"/><Relationship Id="rId1" Type="http://schemas.openxmlformats.org/officeDocument/2006/relationships/slideLayout" Target="../slideLayouts/slideLayout32.xml"/><Relationship Id="rId6" Type="http://schemas.openxmlformats.org/officeDocument/2006/relationships/image" Target="../media/image193.emf"/><Relationship Id="rId5" Type="http://schemas.openxmlformats.org/officeDocument/2006/relationships/image" Target="../media/image192.wmf"/><Relationship Id="rId4" Type="http://schemas.openxmlformats.org/officeDocument/2006/relationships/image" Target="../media/image191.emf"/></Relationships>
</file>

<file path=ppt/slides/_rels/slide51.xml.rels><?xml version="1.0" encoding="UTF-8" standalone="yes"?>
<Relationships xmlns="http://schemas.openxmlformats.org/package/2006/relationships"><Relationship Id="rId3" Type="http://schemas.openxmlformats.org/officeDocument/2006/relationships/image" Target="../media/image197.emf"/><Relationship Id="rId2" Type="http://schemas.openxmlformats.org/officeDocument/2006/relationships/image" Target="../media/image196.emf"/><Relationship Id="rId1" Type="http://schemas.openxmlformats.org/officeDocument/2006/relationships/slideLayout" Target="../slideLayouts/slideLayout32.xml"/><Relationship Id="rId4" Type="http://schemas.openxmlformats.org/officeDocument/2006/relationships/image" Target="../media/image198.emf"/></Relationships>
</file>

<file path=ppt/slides/_rels/slide52.xml.rels><?xml version="1.0" encoding="UTF-8" standalone="yes"?>
<Relationships xmlns="http://schemas.openxmlformats.org/package/2006/relationships"><Relationship Id="rId3" Type="http://schemas.openxmlformats.org/officeDocument/2006/relationships/image" Target="../media/image200.emf"/><Relationship Id="rId2" Type="http://schemas.openxmlformats.org/officeDocument/2006/relationships/image" Target="../media/image199.emf"/><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emf"/><Relationship Id="rId1" Type="http://schemas.openxmlformats.org/officeDocument/2006/relationships/slideLayout" Target="../slideLayouts/slideLayout32.xml"/><Relationship Id="rId6" Type="http://schemas.openxmlformats.org/officeDocument/2006/relationships/image" Target="../media/image205.emf"/><Relationship Id="rId5" Type="http://schemas.openxmlformats.org/officeDocument/2006/relationships/image" Target="../media/image204.emf"/><Relationship Id="rId4" Type="http://schemas.openxmlformats.org/officeDocument/2006/relationships/image" Target="../media/image203.wmf"/></Relationships>
</file>

<file path=ppt/slides/_rels/slide54.xml.rels><?xml version="1.0" encoding="UTF-8" standalone="yes"?>
<Relationships xmlns="http://schemas.openxmlformats.org/package/2006/relationships"><Relationship Id="rId8" Type="http://schemas.openxmlformats.org/officeDocument/2006/relationships/image" Target="../media/image210.emf"/><Relationship Id="rId3" Type="http://schemas.openxmlformats.org/officeDocument/2006/relationships/image" Target="../media/image207.emf"/><Relationship Id="rId7" Type="http://schemas.openxmlformats.org/officeDocument/2006/relationships/image" Target="../media/image209.emf"/><Relationship Id="rId2" Type="http://schemas.openxmlformats.org/officeDocument/2006/relationships/slideLayout" Target="../slideLayouts/slideLayout32.xml"/><Relationship Id="rId1" Type="http://schemas.openxmlformats.org/officeDocument/2006/relationships/vmlDrawing" Target="../drawings/vmlDrawing12.vml"/><Relationship Id="rId6" Type="http://schemas.openxmlformats.org/officeDocument/2006/relationships/image" Target="../media/image208.wmf"/><Relationship Id="rId5" Type="http://schemas.openxmlformats.org/officeDocument/2006/relationships/image" Target="../media/image206.wmf"/><Relationship Id="rId4" Type="http://schemas.openxmlformats.org/officeDocument/2006/relationships/oleObject" Target="../embeddings/oleObject35.bin"/></Relationships>
</file>

<file path=ppt/slides/_rels/slide55.xml.rels><?xml version="1.0" encoding="UTF-8" standalone="yes"?>
<Relationships xmlns="http://schemas.openxmlformats.org/package/2006/relationships"><Relationship Id="rId8" Type="http://schemas.openxmlformats.org/officeDocument/2006/relationships/image" Target="../media/image214.emf"/><Relationship Id="rId3" Type="http://schemas.openxmlformats.org/officeDocument/2006/relationships/oleObject" Target="../embeddings/oleObject36.bin"/><Relationship Id="rId7" Type="http://schemas.openxmlformats.org/officeDocument/2006/relationships/image" Target="../media/image213.emf"/><Relationship Id="rId2" Type="http://schemas.openxmlformats.org/officeDocument/2006/relationships/slideLayout" Target="../slideLayouts/slideLayout32.xml"/><Relationship Id="rId1" Type="http://schemas.openxmlformats.org/officeDocument/2006/relationships/vmlDrawing" Target="../drawings/vmlDrawing13.vml"/><Relationship Id="rId6" Type="http://schemas.openxmlformats.org/officeDocument/2006/relationships/image" Target="../media/image212.wmf"/><Relationship Id="rId5" Type="http://schemas.openxmlformats.org/officeDocument/2006/relationships/oleObject" Target="../embeddings/oleObject37.bin"/><Relationship Id="rId4" Type="http://schemas.openxmlformats.org/officeDocument/2006/relationships/image" Target="../media/image211.wmf"/></Relationships>
</file>

<file path=ppt/slides/_rels/slide56.xml.rels><?xml version="1.0" encoding="UTF-8" standalone="yes"?>
<Relationships xmlns="http://schemas.openxmlformats.org/package/2006/relationships"><Relationship Id="rId8" Type="http://schemas.openxmlformats.org/officeDocument/2006/relationships/image" Target="../media/image217.emf"/><Relationship Id="rId3" Type="http://schemas.openxmlformats.org/officeDocument/2006/relationships/oleObject" Target="../embeddings/oleObject38.bin"/><Relationship Id="rId7" Type="http://schemas.openxmlformats.org/officeDocument/2006/relationships/image" Target="../media/image216.emf"/><Relationship Id="rId12" Type="http://schemas.openxmlformats.org/officeDocument/2006/relationships/image" Target="../media/image221.emf"/><Relationship Id="rId2" Type="http://schemas.openxmlformats.org/officeDocument/2006/relationships/slideLayout" Target="../slideLayouts/slideLayout32.xml"/><Relationship Id="rId1" Type="http://schemas.openxmlformats.org/officeDocument/2006/relationships/vmlDrawing" Target="../drawings/vmlDrawing14.vml"/><Relationship Id="rId6" Type="http://schemas.openxmlformats.org/officeDocument/2006/relationships/image" Target="../media/image215.wmf"/><Relationship Id="rId11" Type="http://schemas.openxmlformats.org/officeDocument/2006/relationships/image" Target="../media/image220.emf"/><Relationship Id="rId5" Type="http://schemas.openxmlformats.org/officeDocument/2006/relationships/oleObject" Target="../embeddings/oleObject39.bin"/><Relationship Id="rId10" Type="http://schemas.openxmlformats.org/officeDocument/2006/relationships/image" Target="../media/image219.emf"/><Relationship Id="rId4" Type="http://schemas.openxmlformats.org/officeDocument/2006/relationships/image" Target="../media/image211.wmf"/><Relationship Id="rId9" Type="http://schemas.openxmlformats.org/officeDocument/2006/relationships/image" Target="../media/image218.wmf"/></Relationships>
</file>

<file path=ppt/slides/_rels/slide57.xml.rels><?xml version="1.0" encoding="UTF-8" standalone="yes"?>
<Relationships xmlns="http://schemas.openxmlformats.org/package/2006/relationships"><Relationship Id="rId2" Type="http://schemas.openxmlformats.org/officeDocument/2006/relationships/image" Target="../media/image222.emf"/><Relationship Id="rId1" Type="http://schemas.openxmlformats.org/officeDocument/2006/relationships/slideLayout" Target="../slideLayouts/slideLayout32.xml"/></Relationships>
</file>

<file path=ppt/slides/_rels/slide58.xml.rels><?xml version="1.0" encoding="UTF-8" standalone="yes"?>
<Relationships xmlns="http://schemas.openxmlformats.org/package/2006/relationships"><Relationship Id="rId3" Type="http://schemas.openxmlformats.org/officeDocument/2006/relationships/image" Target="../media/image224.emf"/><Relationship Id="rId2" Type="http://schemas.openxmlformats.org/officeDocument/2006/relationships/image" Target="../media/image223.emf"/><Relationship Id="rId1" Type="http://schemas.openxmlformats.org/officeDocument/2006/relationships/slideLayout" Target="../slideLayouts/slideLayout32.xml"/><Relationship Id="rId4" Type="http://schemas.openxmlformats.org/officeDocument/2006/relationships/image" Target="../media/image225.emf"/></Relationships>
</file>

<file path=ppt/slides/_rels/slide59.x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slideLayout" Target="../slideLayouts/slideLayout32.xml"/><Relationship Id="rId5" Type="http://schemas.openxmlformats.org/officeDocument/2006/relationships/image" Target="../media/image229.emf"/><Relationship Id="rId4" Type="http://schemas.openxmlformats.org/officeDocument/2006/relationships/image" Target="../media/image228.wmf"/></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3.xml"/></Relationships>
</file>

<file path=ppt/slides/_rels/slide60.xml.rels><?xml version="1.0" encoding="UTF-8" standalone="yes"?>
<Relationships xmlns="http://schemas.openxmlformats.org/package/2006/relationships"><Relationship Id="rId3" Type="http://schemas.openxmlformats.org/officeDocument/2006/relationships/image" Target="../media/image231.emf"/><Relationship Id="rId7" Type="http://schemas.openxmlformats.org/officeDocument/2006/relationships/image" Target="../media/image235.wmf"/><Relationship Id="rId2" Type="http://schemas.openxmlformats.org/officeDocument/2006/relationships/image" Target="../media/image230.emf"/><Relationship Id="rId1" Type="http://schemas.openxmlformats.org/officeDocument/2006/relationships/slideLayout" Target="../slideLayouts/slideLayout32.xml"/><Relationship Id="rId6" Type="http://schemas.openxmlformats.org/officeDocument/2006/relationships/image" Target="../media/image234.emf"/><Relationship Id="rId5" Type="http://schemas.openxmlformats.org/officeDocument/2006/relationships/image" Target="../media/image233.emf"/><Relationship Id="rId4" Type="http://schemas.openxmlformats.org/officeDocument/2006/relationships/image" Target="../media/image232.emf"/></Relationships>
</file>

<file path=ppt/slides/_rels/slide61.xml.rels><?xml version="1.0" encoding="UTF-8" standalone="yes"?>
<Relationships xmlns="http://schemas.openxmlformats.org/package/2006/relationships"><Relationship Id="rId3" Type="http://schemas.openxmlformats.org/officeDocument/2006/relationships/image" Target="../media/image237.wmf"/><Relationship Id="rId2" Type="http://schemas.openxmlformats.org/officeDocument/2006/relationships/image" Target="../media/image236.png"/><Relationship Id="rId1" Type="http://schemas.openxmlformats.org/officeDocument/2006/relationships/slideLayout" Target="../slideLayouts/slideLayout32.xml"/><Relationship Id="rId6" Type="http://schemas.openxmlformats.org/officeDocument/2006/relationships/image" Target="../media/image240.emf"/><Relationship Id="rId5" Type="http://schemas.openxmlformats.org/officeDocument/2006/relationships/image" Target="../media/image239.emf"/><Relationship Id="rId4" Type="http://schemas.openxmlformats.org/officeDocument/2006/relationships/image" Target="../media/image238.emf"/></Relationships>
</file>

<file path=ppt/slides/_rels/slide62.xml.rels><?xml version="1.0" encoding="UTF-8" standalone="yes"?>
<Relationships xmlns="http://schemas.openxmlformats.org/package/2006/relationships"><Relationship Id="rId3" Type="http://schemas.openxmlformats.org/officeDocument/2006/relationships/image" Target="../media/image242.emf"/><Relationship Id="rId2" Type="http://schemas.openxmlformats.org/officeDocument/2006/relationships/image" Target="../media/image241.png"/><Relationship Id="rId1" Type="http://schemas.openxmlformats.org/officeDocument/2006/relationships/slideLayout" Target="../slideLayouts/slideLayout32.xml"/><Relationship Id="rId5" Type="http://schemas.openxmlformats.org/officeDocument/2006/relationships/image" Target="../media/image244.emf"/><Relationship Id="rId4" Type="http://schemas.openxmlformats.org/officeDocument/2006/relationships/image" Target="../media/image243.wmf"/></Relationships>
</file>

<file path=ppt/slides/_rels/slide63.xml.rels><?xml version="1.0" encoding="UTF-8" standalone="yes"?>
<Relationships xmlns="http://schemas.openxmlformats.org/package/2006/relationships"><Relationship Id="rId3" Type="http://schemas.openxmlformats.org/officeDocument/2006/relationships/image" Target="../media/image246.emf"/><Relationship Id="rId2" Type="http://schemas.openxmlformats.org/officeDocument/2006/relationships/image" Target="../media/image245.emf"/><Relationship Id="rId1" Type="http://schemas.openxmlformats.org/officeDocument/2006/relationships/slideLayout" Target="../slideLayouts/slideLayout32.xml"/></Relationships>
</file>

<file path=ppt/slides/_rels/slide64.xml.rels><?xml version="1.0" encoding="UTF-8" standalone="yes"?>
<Relationships xmlns="http://schemas.openxmlformats.org/package/2006/relationships"><Relationship Id="rId3" Type="http://schemas.openxmlformats.org/officeDocument/2006/relationships/image" Target="../media/image248.emf"/><Relationship Id="rId2" Type="http://schemas.openxmlformats.org/officeDocument/2006/relationships/image" Target="../media/image247.emf"/><Relationship Id="rId1" Type="http://schemas.openxmlformats.org/officeDocument/2006/relationships/slideLayout" Target="../slideLayouts/slideLayout32.xml"/><Relationship Id="rId5" Type="http://schemas.openxmlformats.org/officeDocument/2006/relationships/image" Target="../media/image250.emf"/><Relationship Id="rId4" Type="http://schemas.openxmlformats.org/officeDocument/2006/relationships/image" Target="../media/image249.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6.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image" Target="../media/image251.png"/><Relationship Id="rId1" Type="http://schemas.openxmlformats.org/officeDocument/2006/relationships/slideLayout" Target="../slideLayouts/slideLayout32.xml"/><Relationship Id="rId6" Type="http://schemas.openxmlformats.org/officeDocument/2006/relationships/image" Target="../media/image255.png"/><Relationship Id="rId5" Type="http://schemas.openxmlformats.org/officeDocument/2006/relationships/image" Target="../media/image254.wmf"/><Relationship Id="rId4" Type="http://schemas.openxmlformats.org/officeDocument/2006/relationships/image" Target="../media/image253.emf"/></Relationships>
</file>

<file path=ppt/slides/_rels/slide67.xml.rels><?xml version="1.0" encoding="UTF-8" standalone="yes"?>
<Relationships xmlns="http://schemas.openxmlformats.org/package/2006/relationships"><Relationship Id="rId3" Type="http://schemas.openxmlformats.org/officeDocument/2006/relationships/image" Target="../media/image255.emf"/><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259.png"/><Relationship Id="rId5" Type="http://schemas.openxmlformats.org/officeDocument/2006/relationships/image" Target="../media/image257.emf"/><Relationship Id="rId4" Type="http://schemas.openxmlformats.org/officeDocument/2006/relationships/image" Target="../media/image256.emf"/></Relationships>
</file>

<file path=ppt/slides/_rels/slide68.xml.rels><?xml version="1.0" encoding="UTF-8" standalone="yes"?>
<Relationships xmlns="http://schemas.openxmlformats.org/package/2006/relationships"><Relationship Id="rId3" Type="http://schemas.openxmlformats.org/officeDocument/2006/relationships/image" Target="../media/image259.emf"/><Relationship Id="rId7" Type="http://schemas.openxmlformats.org/officeDocument/2006/relationships/image" Target="../media/image265.png"/><Relationship Id="rId2" Type="http://schemas.openxmlformats.org/officeDocument/2006/relationships/image" Target="../media/image258.emf"/><Relationship Id="rId1" Type="http://schemas.openxmlformats.org/officeDocument/2006/relationships/slideLayout" Target="../slideLayouts/slideLayout32.xml"/><Relationship Id="rId6" Type="http://schemas.openxmlformats.org/officeDocument/2006/relationships/image" Target="../media/image262.emf"/><Relationship Id="rId5" Type="http://schemas.openxmlformats.org/officeDocument/2006/relationships/image" Target="../media/image261.emf"/><Relationship Id="rId4" Type="http://schemas.openxmlformats.org/officeDocument/2006/relationships/image" Target="../media/image260.emf"/></Relationships>
</file>

<file path=ppt/slides/_rels/slide69.xml.rels><?xml version="1.0" encoding="UTF-8" standalone="yes"?>
<Relationships xmlns="http://schemas.openxmlformats.org/package/2006/relationships"><Relationship Id="rId3" Type="http://schemas.openxmlformats.org/officeDocument/2006/relationships/image" Target="../media/image267.png"/><Relationship Id="rId2" Type="http://schemas.openxmlformats.org/officeDocument/2006/relationships/image" Target="../media/image263.png"/><Relationship Id="rId1" Type="http://schemas.openxmlformats.org/officeDocument/2006/relationships/slideLayout" Target="../slideLayouts/slideLayout32.xml"/><Relationship Id="rId4" Type="http://schemas.openxmlformats.org/officeDocument/2006/relationships/image" Target="../media/image264.emf"/></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53.xml"/></Relationships>
</file>

<file path=ppt/slides/_rels/slide70.xml.rels><?xml version="1.0" encoding="UTF-8" standalone="yes"?>
<Relationships xmlns="http://schemas.openxmlformats.org/package/2006/relationships"><Relationship Id="rId3" Type="http://schemas.openxmlformats.org/officeDocument/2006/relationships/image" Target="../media/image266.emf"/><Relationship Id="rId7" Type="http://schemas.openxmlformats.org/officeDocument/2006/relationships/image" Target="../media/image265.wmf"/><Relationship Id="rId2" Type="http://schemas.openxmlformats.org/officeDocument/2006/relationships/slideLayout" Target="../slideLayouts/slideLayout32.xml"/><Relationship Id="rId1" Type="http://schemas.openxmlformats.org/officeDocument/2006/relationships/vmlDrawing" Target="../drawings/vmlDrawing15.vml"/><Relationship Id="rId6" Type="http://schemas.openxmlformats.org/officeDocument/2006/relationships/oleObject" Target="../embeddings/oleObject40.bin"/><Relationship Id="rId5" Type="http://schemas.openxmlformats.org/officeDocument/2006/relationships/image" Target="../media/image268.emf"/><Relationship Id="rId4" Type="http://schemas.openxmlformats.org/officeDocument/2006/relationships/image" Target="../media/image267.emf"/></Relationships>
</file>

<file path=ppt/slides/_rels/slide71.xml.rels><?xml version="1.0" encoding="UTF-8" standalone="yes"?>
<Relationships xmlns="http://schemas.openxmlformats.org/package/2006/relationships"><Relationship Id="rId3" Type="http://schemas.openxmlformats.org/officeDocument/2006/relationships/image" Target="../media/image270.emf"/><Relationship Id="rId2" Type="http://schemas.openxmlformats.org/officeDocument/2006/relationships/image" Target="../media/image269.emf"/><Relationship Id="rId1" Type="http://schemas.openxmlformats.org/officeDocument/2006/relationships/slideLayout" Target="../slideLayouts/slideLayout32.xml"/></Relationships>
</file>

<file path=ppt/slides/_rels/slide72.xml.rels><?xml version="1.0" encoding="UTF-8" standalone="yes"?>
<Relationships xmlns="http://schemas.openxmlformats.org/package/2006/relationships"><Relationship Id="rId3" Type="http://schemas.openxmlformats.org/officeDocument/2006/relationships/image" Target="../media/image272.emf"/><Relationship Id="rId2" Type="http://schemas.openxmlformats.org/officeDocument/2006/relationships/image" Target="../media/image271.emf"/><Relationship Id="rId1" Type="http://schemas.openxmlformats.org/officeDocument/2006/relationships/slideLayout" Target="../slideLayouts/slideLayout32.xml"/><Relationship Id="rId6" Type="http://schemas.openxmlformats.org/officeDocument/2006/relationships/image" Target="../media/image275.emf"/><Relationship Id="rId5" Type="http://schemas.openxmlformats.org/officeDocument/2006/relationships/image" Target="../media/image274.emf"/><Relationship Id="rId4" Type="http://schemas.openxmlformats.org/officeDocument/2006/relationships/image" Target="../media/image273.emf"/></Relationships>
</file>

<file path=ppt/slides/_rels/slide73.xml.rels><?xml version="1.0" encoding="UTF-8" standalone="yes"?>
<Relationships xmlns="http://schemas.openxmlformats.org/package/2006/relationships"><Relationship Id="rId3" Type="http://schemas.openxmlformats.org/officeDocument/2006/relationships/image" Target="../media/image277.wmf"/><Relationship Id="rId7" Type="http://schemas.openxmlformats.org/officeDocument/2006/relationships/image" Target="../media/image281.wmf"/><Relationship Id="rId2" Type="http://schemas.openxmlformats.org/officeDocument/2006/relationships/image" Target="../media/image276.emf"/><Relationship Id="rId1" Type="http://schemas.openxmlformats.org/officeDocument/2006/relationships/slideLayout" Target="../slideLayouts/slideLayout32.xml"/><Relationship Id="rId6" Type="http://schemas.openxmlformats.org/officeDocument/2006/relationships/image" Target="../media/image280.emf"/><Relationship Id="rId5" Type="http://schemas.openxmlformats.org/officeDocument/2006/relationships/image" Target="../media/image279.wmf"/><Relationship Id="rId4" Type="http://schemas.openxmlformats.org/officeDocument/2006/relationships/image" Target="../media/image278.emf"/></Relationships>
</file>

<file path=ppt/slides/_rels/slide74.xml.rels><?xml version="1.0" encoding="UTF-8" standalone="yes"?>
<Relationships xmlns="http://schemas.openxmlformats.org/package/2006/relationships"><Relationship Id="rId3" Type="http://schemas.openxmlformats.org/officeDocument/2006/relationships/image" Target="../media/image283.wmf"/><Relationship Id="rId2" Type="http://schemas.openxmlformats.org/officeDocument/2006/relationships/image" Target="../media/image282.wmf"/><Relationship Id="rId1" Type="http://schemas.openxmlformats.org/officeDocument/2006/relationships/slideLayout" Target="../slideLayouts/slideLayout32.xml"/><Relationship Id="rId5" Type="http://schemas.openxmlformats.org/officeDocument/2006/relationships/image" Target="../media/image285.wmf"/><Relationship Id="rId4" Type="http://schemas.openxmlformats.org/officeDocument/2006/relationships/image" Target="../media/image284.emf"/></Relationships>
</file>

<file path=ppt/slides/_rels/slide75.xml.rels><?xml version="1.0" encoding="UTF-8" standalone="yes"?>
<Relationships xmlns="http://schemas.openxmlformats.org/package/2006/relationships"><Relationship Id="rId3" Type="http://schemas.openxmlformats.org/officeDocument/2006/relationships/image" Target="../media/image287.png"/><Relationship Id="rId2" Type="http://schemas.openxmlformats.org/officeDocument/2006/relationships/image" Target="../media/image286.emf"/><Relationship Id="rId1" Type="http://schemas.openxmlformats.org/officeDocument/2006/relationships/slideLayout" Target="../slideLayouts/slideLayout32.xml"/></Relationships>
</file>

<file path=ppt/slides/_rels/slide76.xml.rels><?xml version="1.0" encoding="UTF-8" standalone="yes"?>
<Relationships xmlns="http://schemas.openxmlformats.org/package/2006/relationships"><Relationship Id="rId3" Type="http://schemas.openxmlformats.org/officeDocument/2006/relationships/image" Target="../media/image289.emf"/><Relationship Id="rId2" Type="http://schemas.openxmlformats.org/officeDocument/2006/relationships/image" Target="../media/image288.emf"/><Relationship Id="rId1" Type="http://schemas.openxmlformats.org/officeDocument/2006/relationships/slideLayout" Target="../slideLayouts/slideLayout32.xml"/><Relationship Id="rId4" Type="http://schemas.openxmlformats.org/officeDocument/2006/relationships/image" Target="../media/image290.emf"/></Relationships>
</file>

<file path=ppt/slides/_rels/slide77.xml.rels><?xml version="1.0" encoding="UTF-8" standalone="yes"?>
<Relationships xmlns="http://schemas.openxmlformats.org/package/2006/relationships"><Relationship Id="rId3" Type="http://schemas.openxmlformats.org/officeDocument/2006/relationships/image" Target="../media/image292.emf"/><Relationship Id="rId2" Type="http://schemas.openxmlformats.org/officeDocument/2006/relationships/image" Target="../media/image291.wmf"/><Relationship Id="rId1" Type="http://schemas.openxmlformats.org/officeDocument/2006/relationships/slideLayout" Target="../slideLayouts/slideLayout32.xml"/><Relationship Id="rId4" Type="http://schemas.openxmlformats.org/officeDocument/2006/relationships/image" Target="../media/image293.emf"/></Relationships>
</file>

<file path=ppt/slides/_rels/slide78.xml.rels><?xml version="1.0" encoding="UTF-8" standalone="yes"?>
<Relationships xmlns="http://schemas.openxmlformats.org/package/2006/relationships"><Relationship Id="rId3" Type="http://schemas.openxmlformats.org/officeDocument/2006/relationships/image" Target="../media/image295.emf"/><Relationship Id="rId2" Type="http://schemas.openxmlformats.org/officeDocument/2006/relationships/image" Target="../media/image294.emf"/><Relationship Id="rId1" Type="http://schemas.openxmlformats.org/officeDocument/2006/relationships/slideLayout" Target="../slideLayouts/slideLayout32.xml"/><Relationship Id="rId6" Type="http://schemas.openxmlformats.org/officeDocument/2006/relationships/image" Target="../media/image298.emf"/><Relationship Id="rId5" Type="http://schemas.openxmlformats.org/officeDocument/2006/relationships/image" Target="../media/image297.emf"/><Relationship Id="rId4" Type="http://schemas.openxmlformats.org/officeDocument/2006/relationships/image" Target="../media/image296.emf"/></Relationships>
</file>

<file path=ppt/slides/_rels/slide79.xml.rels><?xml version="1.0" encoding="UTF-8" standalone="yes"?>
<Relationships xmlns="http://schemas.openxmlformats.org/package/2006/relationships"><Relationship Id="rId2" Type="http://schemas.openxmlformats.org/officeDocument/2006/relationships/image" Target="../media/image299.emf"/><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1.xml"/><Relationship Id="rId7" Type="http://schemas.openxmlformats.org/officeDocument/2006/relationships/image" Target="../media/image16.wmf"/><Relationship Id="rId2" Type="http://schemas.openxmlformats.org/officeDocument/2006/relationships/slideLayout" Target="../slideLayouts/slideLayout53.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oleObject" Target="../embeddings/oleObject3.bin"/><Relationship Id="rId9" Type="http://schemas.openxmlformats.org/officeDocument/2006/relationships/image" Target="../media/image18.wmf"/></Relationships>
</file>

<file path=ppt/slides/_rels/slide80.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32.xml"/></Relationships>
</file>

<file path=ppt/slides/_rels/slide81.xml.rels><?xml version="1.0" encoding="UTF-8" standalone="yes"?>
<Relationships xmlns="http://schemas.openxmlformats.org/package/2006/relationships"><Relationship Id="rId3" Type="http://schemas.openxmlformats.org/officeDocument/2006/relationships/image" Target="../media/image302.emf"/><Relationship Id="rId2" Type="http://schemas.openxmlformats.org/officeDocument/2006/relationships/image" Target="../media/image301.wmf"/><Relationship Id="rId1" Type="http://schemas.openxmlformats.org/officeDocument/2006/relationships/slideLayout" Target="../slideLayouts/slideLayout3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32.xml"/><Relationship Id="rId1" Type="http://schemas.openxmlformats.org/officeDocument/2006/relationships/vmlDrawing" Target="../drawings/vmlDrawing16.vml"/><Relationship Id="rId5" Type="http://schemas.openxmlformats.org/officeDocument/2006/relationships/image" Target="../media/image304.emf"/><Relationship Id="rId4" Type="http://schemas.openxmlformats.org/officeDocument/2006/relationships/image" Target="../media/image303.wmf"/></Relationships>
</file>

<file path=ppt/slides/_rels/slide83.xml.rels><?xml version="1.0" encoding="UTF-8" standalone="yes"?>
<Relationships xmlns="http://schemas.openxmlformats.org/package/2006/relationships"><Relationship Id="rId3" Type="http://schemas.openxmlformats.org/officeDocument/2006/relationships/image" Target="../media/image306.emf"/><Relationship Id="rId2" Type="http://schemas.openxmlformats.org/officeDocument/2006/relationships/image" Target="../media/image305.emf"/><Relationship Id="rId1" Type="http://schemas.openxmlformats.org/officeDocument/2006/relationships/slideLayout" Target="../slideLayouts/slideLayout32.xml"/></Relationships>
</file>

<file path=ppt/slides/_rels/slide84.xml.rels><?xml version="1.0" encoding="UTF-8" standalone="yes"?>
<Relationships xmlns="http://schemas.openxmlformats.org/package/2006/relationships"><Relationship Id="rId3" Type="http://schemas.openxmlformats.org/officeDocument/2006/relationships/image" Target="../media/image308.emf"/><Relationship Id="rId2" Type="http://schemas.openxmlformats.org/officeDocument/2006/relationships/image" Target="../media/image307.wmf"/><Relationship Id="rId1" Type="http://schemas.openxmlformats.org/officeDocument/2006/relationships/slideLayout" Target="../slideLayouts/slideLayout32.xml"/><Relationship Id="rId5" Type="http://schemas.openxmlformats.org/officeDocument/2006/relationships/image" Target="../media/image310.emf"/><Relationship Id="rId4" Type="http://schemas.openxmlformats.org/officeDocument/2006/relationships/image" Target="../media/image309.emf"/></Relationships>
</file>

<file path=ppt/slides/_rels/slide85.xml.rels><?xml version="1.0" encoding="UTF-8" standalone="yes"?>
<Relationships xmlns="http://schemas.openxmlformats.org/package/2006/relationships"><Relationship Id="rId8" Type="http://schemas.openxmlformats.org/officeDocument/2006/relationships/image" Target="../media/image303.wmf"/><Relationship Id="rId3" Type="http://schemas.openxmlformats.org/officeDocument/2006/relationships/image" Target="../media/image311.wmf"/><Relationship Id="rId7" Type="http://schemas.openxmlformats.org/officeDocument/2006/relationships/oleObject" Target="../embeddings/oleObject42.bin"/><Relationship Id="rId2" Type="http://schemas.openxmlformats.org/officeDocument/2006/relationships/slideLayout" Target="../slideLayouts/slideLayout32.xml"/><Relationship Id="rId1" Type="http://schemas.openxmlformats.org/officeDocument/2006/relationships/vmlDrawing" Target="../drawings/vmlDrawing17.vml"/><Relationship Id="rId6" Type="http://schemas.openxmlformats.org/officeDocument/2006/relationships/image" Target="../media/image314.wmf"/><Relationship Id="rId5" Type="http://schemas.openxmlformats.org/officeDocument/2006/relationships/image" Target="../media/image313.wmf"/><Relationship Id="rId4" Type="http://schemas.openxmlformats.org/officeDocument/2006/relationships/image" Target="../media/image312.emf"/><Relationship Id="rId9" Type="http://schemas.openxmlformats.org/officeDocument/2006/relationships/image" Target="../media/image315.png"/></Relationships>
</file>

<file path=ppt/slides/_rels/slide86.xml.rels><?xml version="1.0" encoding="UTF-8" standalone="yes"?>
<Relationships xmlns="http://schemas.openxmlformats.org/package/2006/relationships"><Relationship Id="rId3" Type="http://schemas.openxmlformats.org/officeDocument/2006/relationships/image" Target="../media/image317.wmf"/><Relationship Id="rId2" Type="http://schemas.openxmlformats.org/officeDocument/2006/relationships/image" Target="../media/image316.wmf"/><Relationship Id="rId1" Type="http://schemas.openxmlformats.org/officeDocument/2006/relationships/slideLayout" Target="../slideLayouts/slideLayout32.xml"/><Relationship Id="rId4" Type="http://schemas.openxmlformats.org/officeDocument/2006/relationships/image" Target="../media/image318.emf"/></Relationships>
</file>

<file path=ppt/slides/_rels/slide87.xml.rels><?xml version="1.0" encoding="UTF-8" standalone="yes"?>
<Relationships xmlns="http://schemas.openxmlformats.org/package/2006/relationships"><Relationship Id="rId3" Type="http://schemas.openxmlformats.org/officeDocument/2006/relationships/image" Target="../media/image320.emf"/><Relationship Id="rId2" Type="http://schemas.openxmlformats.org/officeDocument/2006/relationships/image" Target="../media/image319.emf"/><Relationship Id="rId1" Type="http://schemas.openxmlformats.org/officeDocument/2006/relationships/slideLayout" Target="../slideLayouts/slideLayout32.xml"/></Relationships>
</file>

<file path=ppt/slides/_rels/slide88.xml.rels><?xml version="1.0" encoding="UTF-8" standalone="yes"?>
<Relationships xmlns="http://schemas.openxmlformats.org/package/2006/relationships"><Relationship Id="rId2" Type="http://schemas.openxmlformats.org/officeDocument/2006/relationships/image" Target="../media/image321.emf"/><Relationship Id="rId1" Type="http://schemas.openxmlformats.org/officeDocument/2006/relationships/slideLayout" Target="../slideLayouts/slideLayout32.xml"/></Relationships>
</file>

<file path=ppt/slides/_rels/slide89.xml.rels><?xml version="1.0" encoding="UTF-8" standalone="yes"?>
<Relationships xmlns="http://schemas.openxmlformats.org/package/2006/relationships"><Relationship Id="rId2" Type="http://schemas.openxmlformats.org/officeDocument/2006/relationships/image" Target="../media/image322.emf"/><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png"/><Relationship Id="rId1" Type="http://schemas.openxmlformats.org/officeDocument/2006/relationships/slideLayout" Target="../slideLayouts/slideLayout53.xml"/><Relationship Id="rId4" Type="http://schemas.openxmlformats.org/officeDocument/2006/relationships/image" Target="../media/image22.wmf"/></Relationships>
</file>

<file path=ppt/slides/_rels/slide90.xml.rels><?xml version="1.0" encoding="UTF-8" standalone="yes"?>
<Relationships xmlns="http://schemas.openxmlformats.org/package/2006/relationships"><Relationship Id="rId3" Type="http://schemas.openxmlformats.org/officeDocument/2006/relationships/image" Target="../media/image324.emf"/><Relationship Id="rId2" Type="http://schemas.openxmlformats.org/officeDocument/2006/relationships/image" Target="../media/image323.emf"/><Relationship Id="rId1" Type="http://schemas.openxmlformats.org/officeDocument/2006/relationships/slideLayout" Target="../slideLayouts/slideLayout32.xml"/></Relationships>
</file>

<file path=ppt/slides/_rels/slide91.xml.rels><?xml version="1.0" encoding="UTF-8" standalone="yes"?>
<Relationships xmlns="http://schemas.openxmlformats.org/package/2006/relationships"><Relationship Id="rId3" Type="http://schemas.openxmlformats.org/officeDocument/2006/relationships/image" Target="../media/image326.emf"/><Relationship Id="rId2" Type="http://schemas.openxmlformats.org/officeDocument/2006/relationships/image" Target="../media/image325.emf"/><Relationship Id="rId1" Type="http://schemas.openxmlformats.org/officeDocument/2006/relationships/slideLayout" Target="../slideLayouts/slideLayout32.xml"/><Relationship Id="rId4" Type="http://schemas.openxmlformats.org/officeDocument/2006/relationships/image" Target="../media/image327.emf"/></Relationships>
</file>

<file path=ppt/slides/_rels/slide92.xml.rels><?xml version="1.0" encoding="UTF-8" standalone="yes"?>
<Relationships xmlns="http://schemas.openxmlformats.org/package/2006/relationships"><Relationship Id="rId2" Type="http://schemas.openxmlformats.org/officeDocument/2006/relationships/image" Target="../media/image328.emf"/><Relationship Id="rId1" Type="http://schemas.openxmlformats.org/officeDocument/2006/relationships/slideLayout" Target="../slideLayouts/slideLayout32.xml"/></Relationships>
</file>

<file path=ppt/slides/_rels/slide93.xml.rels><?xml version="1.0" encoding="UTF-8" standalone="yes"?>
<Relationships xmlns="http://schemas.openxmlformats.org/package/2006/relationships"><Relationship Id="rId3" Type="http://schemas.openxmlformats.org/officeDocument/2006/relationships/image" Target="../media/image330.wmf"/><Relationship Id="rId2" Type="http://schemas.openxmlformats.org/officeDocument/2006/relationships/image" Target="../media/image329.emf"/><Relationship Id="rId1" Type="http://schemas.openxmlformats.org/officeDocument/2006/relationships/slideLayout" Target="../slideLayouts/slideLayout32.xml"/></Relationships>
</file>

<file path=ppt/slides/_rels/slide94.xml.rels><?xml version="1.0" encoding="UTF-8" standalone="yes"?>
<Relationships xmlns="http://schemas.openxmlformats.org/package/2006/relationships"><Relationship Id="rId3" Type="http://schemas.openxmlformats.org/officeDocument/2006/relationships/image" Target="../media/image332.emf"/><Relationship Id="rId2" Type="http://schemas.openxmlformats.org/officeDocument/2006/relationships/slideLayout" Target="../slideLayouts/slideLayout32.xml"/><Relationship Id="rId1" Type="http://schemas.openxmlformats.org/officeDocument/2006/relationships/vmlDrawing" Target="../drawings/vmlDrawing18.vml"/><Relationship Id="rId5" Type="http://schemas.openxmlformats.org/officeDocument/2006/relationships/image" Target="../media/image331.wmf"/><Relationship Id="rId4" Type="http://schemas.openxmlformats.org/officeDocument/2006/relationships/oleObject" Target="../embeddings/oleObject43.bin"/></Relationships>
</file>

<file path=ppt/slides/_rels/slide95.xml.rels><?xml version="1.0" encoding="UTF-8" standalone="yes"?>
<Relationships xmlns="http://schemas.openxmlformats.org/package/2006/relationships"><Relationship Id="rId3" Type="http://schemas.openxmlformats.org/officeDocument/2006/relationships/image" Target="../media/image334.emf"/><Relationship Id="rId2" Type="http://schemas.openxmlformats.org/officeDocument/2006/relationships/slideLayout" Target="../slideLayouts/slideLayout32.xml"/><Relationship Id="rId1" Type="http://schemas.openxmlformats.org/officeDocument/2006/relationships/vmlDrawing" Target="../drawings/vmlDrawing19.vml"/><Relationship Id="rId6" Type="http://schemas.openxmlformats.org/officeDocument/2006/relationships/image" Target="../media/image333.wmf"/><Relationship Id="rId5" Type="http://schemas.openxmlformats.org/officeDocument/2006/relationships/oleObject" Target="../embeddings/oleObject44.bin"/><Relationship Id="rId4" Type="http://schemas.openxmlformats.org/officeDocument/2006/relationships/image" Target="../media/image335.emf"/></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340.emf"/><Relationship Id="rId18" Type="http://schemas.openxmlformats.org/officeDocument/2006/relationships/image" Target="../media/image342.emf"/><Relationship Id="rId3" Type="http://schemas.openxmlformats.org/officeDocument/2006/relationships/oleObject" Target="../embeddings/oleObject45.bin"/><Relationship Id="rId7" Type="http://schemas.openxmlformats.org/officeDocument/2006/relationships/image" Target="../media/image337.emf"/><Relationship Id="rId12" Type="http://schemas.openxmlformats.org/officeDocument/2006/relationships/oleObject" Target="../embeddings/oleObject50.bin"/><Relationship Id="rId17" Type="http://schemas.openxmlformats.org/officeDocument/2006/relationships/oleObject" Target="../embeddings/oleObject52.bin"/><Relationship Id="rId2" Type="http://schemas.openxmlformats.org/officeDocument/2006/relationships/slideLayout" Target="../slideLayouts/slideLayout32.xml"/><Relationship Id="rId16" Type="http://schemas.openxmlformats.org/officeDocument/2006/relationships/image" Target="../media/image343.emf"/><Relationship Id="rId1" Type="http://schemas.openxmlformats.org/officeDocument/2006/relationships/vmlDrawing" Target="../drawings/vmlDrawing20.vml"/><Relationship Id="rId6" Type="http://schemas.openxmlformats.org/officeDocument/2006/relationships/oleObject" Target="../embeddings/oleObject47.bin"/><Relationship Id="rId11" Type="http://schemas.openxmlformats.org/officeDocument/2006/relationships/image" Target="../media/image339.wmf"/><Relationship Id="rId5" Type="http://schemas.openxmlformats.org/officeDocument/2006/relationships/oleObject" Target="../embeddings/oleObject46.bin"/><Relationship Id="rId15" Type="http://schemas.openxmlformats.org/officeDocument/2006/relationships/image" Target="../media/image341.wmf"/><Relationship Id="rId10" Type="http://schemas.openxmlformats.org/officeDocument/2006/relationships/oleObject" Target="../embeddings/oleObject49.bin"/><Relationship Id="rId4" Type="http://schemas.openxmlformats.org/officeDocument/2006/relationships/image" Target="../media/image30.wmf"/><Relationship Id="rId9" Type="http://schemas.openxmlformats.org/officeDocument/2006/relationships/image" Target="../media/image338.emf"/><Relationship Id="rId14" Type="http://schemas.openxmlformats.org/officeDocument/2006/relationships/oleObject" Target="../embeddings/oleObject51.bin"/></Relationships>
</file>

<file path=ppt/slides/_rels/slide97.xml.rels><?xml version="1.0" encoding="UTF-8" standalone="yes"?>
<Relationships xmlns="http://schemas.openxmlformats.org/package/2006/relationships"><Relationship Id="rId3" Type="http://schemas.openxmlformats.org/officeDocument/2006/relationships/image" Target="../media/image345.emf"/><Relationship Id="rId2" Type="http://schemas.openxmlformats.org/officeDocument/2006/relationships/image" Target="../media/image344.emf"/><Relationship Id="rId1" Type="http://schemas.openxmlformats.org/officeDocument/2006/relationships/slideLayout" Target="../slideLayouts/slideLayout32.xml"/></Relationships>
</file>

<file path=ppt/slides/_rels/slide98.xml.rels><?xml version="1.0" encoding="UTF-8" standalone="yes"?>
<Relationships xmlns="http://schemas.openxmlformats.org/package/2006/relationships"><Relationship Id="rId3" Type="http://schemas.openxmlformats.org/officeDocument/2006/relationships/image" Target="../media/image347.emf"/><Relationship Id="rId2" Type="http://schemas.openxmlformats.org/officeDocument/2006/relationships/image" Target="../media/image346.emf"/><Relationship Id="rId1" Type="http://schemas.openxmlformats.org/officeDocument/2006/relationships/slideLayout" Target="../slideLayouts/slideLayout32.xml"/><Relationship Id="rId4" Type="http://schemas.openxmlformats.org/officeDocument/2006/relationships/image" Target="../media/image348.emf"/></Relationships>
</file>

<file path=ppt/slides/_rels/slide99.xml.rels><?xml version="1.0" encoding="UTF-8" standalone="yes"?>
<Relationships xmlns="http://schemas.openxmlformats.org/package/2006/relationships"><Relationship Id="rId3" Type="http://schemas.openxmlformats.org/officeDocument/2006/relationships/image" Target="../media/image350.emf"/><Relationship Id="rId2" Type="http://schemas.openxmlformats.org/officeDocument/2006/relationships/image" Target="../media/image349.emf"/><Relationship Id="rId1" Type="http://schemas.openxmlformats.org/officeDocument/2006/relationships/slideLayout" Target="../slideLayouts/slideLayout32.xml"/><Relationship Id="rId5" Type="http://schemas.openxmlformats.org/officeDocument/2006/relationships/image" Target="../media/image352.emf"/><Relationship Id="rId4" Type="http://schemas.openxmlformats.org/officeDocument/2006/relationships/image" Target="../media/image35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txBox="1"/>
          <p:nvPr/>
        </p:nvSpPr>
        <p:spPr bwMode="auto">
          <a:xfrm>
            <a:off x="612775" y="1281113"/>
            <a:ext cx="8062913"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b="1">
                <a:solidFill>
                  <a:srgbClr val="FF0000"/>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b="1">
                <a:solidFill>
                  <a:srgbClr val="FF0000"/>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b="1">
                <a:solidFill>
                  <a:srgbClr val="FF0000"/>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rgbClr val="FF0000"/>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rgbClr val="FF0000"/>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Tx/>
              <a:buNone/>
            </a:pPr>
            <a:r>
              <a:rPr lang="zh-CN" altLang="en-US" sz="4400" dirty="0">
                <a:latin typeface="华文新魏" panose="02010800040101010101" pitchFamily="2" charset="-122"/>
                <a:ea typeface="华文新魏" panose="02010800040101010101" pitchFamily="2" charset="-122"/>
              </a:rPr>
              <a:t>电工原理</a:t>
            </a:r>
          </a:p>
        </p:txBody>
      </p:sp>
      <p:sp>
        <p:nvSpPr>
          <p:cNvPr id="3" name="标题 1"/>
          <p:cNvSpPr txBox="1"/>
          <p:nvPr/>
        </p:nvSpPr>
        <p:spPr bwMode="auto">
          <a:xfrm>
            <a:off x="612774" y="2564904"/>
            <a:ext cx="8062913"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b="1">
                <a:solidFill>
                  <a:srgbClr val="FF0000"/>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b="1">
                <a:solidFill>
                  <a:srgbClr val="FF0000"/>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b="1">
                <a:solidFill>
                  <a:srgbClr val="FF0000"/>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rgbClr val="FF0000"/>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rgbClr val="FF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rgbClr val="FF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rgbClr val="FF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rgbClr val="FF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rgbClr val="FF0000"/>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Tx/>
              <a:buNone/>
            </a:pPr>
            <a:r>
              <a:rPr lang="zh-CN" altLang="en-US" dirty="0">
                <a:latin typeface="华文新魏" panose="02010800040101010101" pitchFamily="2" charset="-122"/>
                <a:ea typeface="华文新魏" panose="02010800040101010101" pitchFamily="2" charset="-122"/>
              </a:rPr>
              <a:t>第五章  正弦交流电路分析</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1C954486-0C9A-488D-AB9D-81FC3F6D08DF}"/>
              </a:ext>
            </a:extLst>
          </p:cNvPr>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t>2018/5/31</a:t>
            </a:fld>
            <a:endParaRPr lang="en-US" dirty="0">
              <a:solidFill>
                <a:prstClr val="black">
                  <a:tint val="75000"/>
                </a:prstClr>
              </a:solidFill>
            </a:endParaRPr>
          </a:p>
        </p:txBody>
      </p:sp>
      <p:sp>
        <p:nvSpPr>
          <p:cNvPr id="4" name="灯片编号占位符 3">
            <a:extLst>
              <a:ext uri="{FF2B5EF4-FFF2-40B4-BE49-F238E27FC236}">
                <a16:creationId xmlns:a16="http://schemas.microsoft.com/office/drawing/2014/main" id="{57C30049-3BA1-41E6-8300-55F4B3F7E642}"/>
              </a:ext>
            </a:extLst>
          </p:cNvPr>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t>10</a:t>
            </a:fld>
            <a:endParaRPr lang="en-US">
              <a:solidFill>
                <a:prstClr val="black">
                  <a:tint val="75000"/>
                </a:prstClr>
              </a:solidFill>
            </a:endParaRPr>
          </a:p>
        </p:txBody>
      </p:sp>
      <p:grpSp>
        <p:nvGrpSpPr>
          <p:cNvPr id="6" name="Group 6">
            <a:extLst>
              <a:ext uri="{FF2B5EF4-FFF2-40B4-BE49-F238E27FC236}">
                <a16:creationId xmlns:a16="http://schemas.microsoft.com/office/drawing/2014/main" id="{BE2F8478-F838-4F97-8982-1F34F23291D3}"/>
              </a:ext>
            </a:extLst>
          </p:cNvPr>
          <p:cNvGrpSpPr>
            <a:grpSpLocks/>
          </p:cNvGrpSpPr>
          <p:nvPr/>
        </p:nvGrpSpPr>
        <p:grpSpPr bwMode="auto">
          <a:xfrm>
            <a:off x="685800" y="3589338"/>
            <a:ext cx="4519613" cy="949325"/>
            <a:chOff x="432" y="2261"/>
            <a:chExt cx="2847" cy="598"/>
          </a:xfrm>
        </p:grpSpPr>
        <p:sp>
          <p:nvSpPr>
            <p:cNvPr id="7" name="Rectangle 7">
              <a:extLst>
                <a:ext uri="{FF2B5EF4-FFF2-40B4-BE49-F238E27FC236}">
                  <a16:creationId xmlns:a16="http://schemas.microsoft.com/office/drawing/2014/main" id="{457D9D25-569E-4F58-B2E6-8E9021C9292A}"/>
                </a:ext>
              </a:extLst>
            </p:cNvPr>
            <p:cNvSpPr>
              <a:spLocks noChangeArrowheads="1"/>
            </p:cNvSpPr>
            <p:nvPr/>
          </p:nvSpPr>
          <p:spPr bwMode="auto">
            <a:xfrm>
              <a:off x="432" y="2373"/>
              <a:ext cx="1008"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zh-CN" altLang="en-US" sz="2800" b="1" dirty="0">
                  <a:latin typeface="宋体" panose="02010600030101010101" pitchFamily="2" charset="-122"/>
                </a:rPr>
                <a:t>则有</a:t>
              </a:r>
            </a:p>
          </p:txBody>
        </p:sp>
        <p:graphicFrame>
          <p:nvGraphicFramePr>
            <p:cNvPr id="8" name="Object 8">
              <a:hlinkClick r:id="" action="ppaction://ole?verb=0"/>
              <a:extLst>
                <a:ext uri="{FF2B5EF4-FFF2-40B4-BE49-F238E27FC236}">
                  <a16:creationId xmlns:a16="http://schemas.microsoft.com/office/drawing/2014/main" id="{7D834001-4BE9-446F-B53D-20B7CA2AA765}"/>
                </a:ext>
              </a:extLst>
            </p:cNvPr>
            <p:cNvGraphicFramePr>
              <a:graphicFrameLocks/>
            </p:cNvGraphicFramePr>
            <p:nvPr>
              <p:extLst>
                <p:ext uri="{D42A27DB-BD31-4B8C-83A1-F6EECF244321}">
                  <p14:modId xmlns:p14="http://schemas.microsoft.com/office/powerpoint/2010/main" val="3123595298"/>
                </p:ext>
              </p:extLst>
            </p:nvPr>
          </p:nvGraphicFramePr>
          <p:xfrm>
            <a:off x="1344" y="2261"/>
            <a:ext cx="1935" cy="598"/>
          </p:xfrm>
          <a:graphic>
            <a:graphicData uri="http://schemas.openxmlformats.org/presentationml/2006/ole">
              <mc:AlternateContent xmlns:mc="http://schemas.openxmlformats.org/markup-compatibility/2006">
                <mc:Choice xmlns:v="urn:schemas-microsoft-com:vml" Requires="v">
                  <p:oleObj spid="_x0000_s17564" name="Equation" r:id="rId3" imgW="952200" imgH="444240" progId="Equation.3">
                    <p:embed/>
                  </p:oleObj>
                </mc:Choice>
                <mc:Fallback>
                  <p:oleObj name="Equation" r:id="rId3" imgW="952200" imgH="444240" progId="Equation.3">
                    <p:embed/>
                    <p:pic>
                      <p:nvPicPr>
                        <p:cNvPr id="81928" name="Object 8">
                          <a:hlinkClick r:id="" action="ppaction://ole?verb=0"/>
                          <a:extLst>
                            <a:ext uri="{FF2B5EF4-FFF2-40B4-BE49-F238E27FC236}">
                              <a16:creationId xmlns:a16="http://schemas.microsoft.com/office/drawing/2014/main" id="{A6BCBD74-08B5-4759-876D-C7240D5204E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2261"/>
                          <a:ext cx="1935" cy="5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 name="Text Box 9">
            <a:extLst>
              <a:ext uri="{FF2B5EF4-FFF2-40B4-BE49-F238E27FC236}">
                <a16:creationId xmlns:a16="http://schemas.microsoft.com/office/drawing/2014/main" id="{CB98F169-1E05-45DA-BFE6-F317325951FC}"/>
              </a:ext>
            </a:extLst>
          </p:cNvPr>
          <p:cNvSpPr txBox="1">
            <a:spLocks noChangeArrowheads="1"/>
          </p:cNvSpPr>
          <p:nvPr/>
        </p:nvSpPr>
        <p:spPr bwMode="auto">
          <a:xfrm>
            <a:off x="2340768" y="2877344"/>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1800"/>
          </a:p>
        </p:txBody>
      </p:sp>
      <p:sp>
        <p:nvSpPr>
          <p:cNvPr id="10" name="Text Box 10">
            <a:extLst>
              <a:ext uri="{FF2B5EF4-FFF2-40B4-BE49-F238E27FC236}">
                <a16:creationId xmlns:a16="http://schemas.microsoft.com/office/drawing/2014/main" id="{C53C5EF3-DD1A-4AA9-B6E1-7A215B9039C4}"/>
              </a:ext>
            </a:extLst>
          </p:cNvPr>
          <p:cNvSpPr txBox="1">
            <a:spLocks noChangeArrowheads="1"/>
          </p:cNvSpPr>
          <p:nvPr/>
        </p:nvSpPr>
        <p:spPr bwMode="auto">
          <a:xfrm>
            <a:off x="2346325" y="32226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1800"/>
          </a:p>
        </p:txBody>
      </p:sp>
      <p:sp>
        <p:nvSpPr>
          <p:cNvPr id="11" name="Text Box 11">
            <a:extLst>
              <a:ext uri="{FF2B5EF4-FFF2-40B4-BE49-F238E27FC236}">
                <a16:creationId xmlns:a16="http://schemas.microsoft.com/office/drawing/2014/main" id="{AF63812D-2ED1-4D25-AE18-88D2AC9216F5}"/>
              </a:ext>
            </a:extLst>
          </p:cNvPr>
          <p:cNvSpPr txBox="1">
            <a:spLocks noChangeArrowheads="1"/>
          </p:cNvSpPr>
          <p:nvPr/>
        </p:nvSpPr>
        <p:spPr bwMode="auto">
          <a:xfrm>
            <a:off x="2340768" y="2877344"/>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1800"/>
          </a:p>
        </p:txBody>
      </p:sp>
      <p:sp>
        <p:nvSpPr>
          <p:cNvPr id="12" name="Rectangle 12">
            <a:extLst>
              <a:ext uri="{FF2B5EF4-FFF2-40B4-BE49-F238E27FC236}">
                <a16:creationId xmlns:a16="http://schemas.microsoft.com/office/drawing/2014/main" id="{847A21E4-64A3-494E-978A-119B237DA16D}"/>
              </a:ext>
            </a:extLst>
          </p:cNvPr>
          <p:cNvSpPr>
            <a:spLocks noChangeArrowheads="1"/>
          </p:cNvSpPr>
          <p:nvPr/>
        </p:nvSpPr>
        <p:spPr bwMode="auto">
          <a:xfrm>
            <a:off x="1981200" y="3200400"/>
            <a:ext cx="90487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zh-CN" altLang="en-US" b="1">
                <a:solidFill>
                  <a:srgbClr val="006600"/>
                </a:solidFill>
                <a:effectLst>
                  <a:outerShdw blurRad="38100" dist="38100" dir="2700000" algn="tl">
                    <a:srgbClr val="C0C0C0"/>
                  </a:outerShdw>
                </a:effectLst>
                <a:latin typeface="宋体" panose="02010600030101010101" pitchFamily="2" charset="-122"/>
              </a:rPr>
              <a:t>交流</a:t>
            </a:r>
          </a:p>
        </p:txBody>
      </p:sp>
      <p:sp>
        <p:nvSpPr>
          <p:cNvPr id="13" name="Rectangle 13">
            <a:extLst>
              <a:ext uri="{FF2B5EF4-FFF2-40B4-BE49-F238E27FC236}">
                <a16:creationId xmlns:a16="http://schemas.microsoft.com/office/drawing/2014/main" id="{B4FBAA3A-3A51-457E-B57A-101AB063D56F}"/>
              </a:ext>
            </a:extLst>
          </p:cNvPr>
          <p:cNvSpPr>
            <a:spLocks noChangeArrowheads="1"/>
          </p:cNvSpPr>
          <p:nvPr/>
        </p:nvSpPr>
        <p:spPr bwMode="auto">
          <a:xfrm>
            <a:off x="3198813" y="3200400"/>
            <a:ext cx="99218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zh-CN" altLang="en-US" b="1">
                <a:solidFill>
                  <a:srgbClr val="006600"/>
                </a:solidFill>
                <a:effectLst>
                  <a:outerShdw blurRad="38100" dist="38100" dir="2700000" algn="tl">
                    <a:srgbClr val="C0C0C0"/>
                  </a:outerShdw>
                </a:effectLst>
                <a:latin typeface="宋体" panose="02010600030101010101" pitchFamily="2" charset="-122"/>
              </a:rPr>
              <a:t>直流</a:t>
            </a:r>
          </a:p>
        </p:txBody>
      </p:sp>
      <p:sp>
        <p:nvSpPr>
          <p:cNvPr id="14" name="Line 14">
            <a:extLst>
              <a:ext uri="{FF2B5EF4-FFF2-40B4-BE49-F238E27FC236}">
                <a16:creationId xmlns:a16="http://schemas.microsoft.com/office/drawing/2014/main" id="{2ABE25DD-64D8-4AD4-B352-41E2944CD1B5}"/>
              </a:ext>
            </a:extLst>
          </p:cNvPr>
          <p:cNvSpPr>
            <a:spLocks noChangeShapeType="1"/>
          </p:cNvSpPr>
          <p:nvPr/>
        </p:nvSpPr>
        <p:spPr bwMode="auto">
          <a:xfrm>
            <a:off x="1945481" y="3072607"/>
            <a:ext cx="952500"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5" name="Group 15">
            <a:extLst>
              <a:ext uri="{FF2B5EF4-FFF2-40B4-BE49-F238E27FC236}">
                <a16:creationId xmlns:a16="http://schemas.microsoft.com/office/drawing/2014/main" id="{F356CA41-091A-4BE1-A52A-C429A8B3CC61}"/>
              </a:ext>
            </a:extLst>
          </p:cNvPr>
          <p:cNvGrpSpPr>
            <a:grpSpLocks/>
          </p:cNvGrpSpPr>
          <p:nvPr/>
        </p:nvGrpSpPr>
        <p:grpSpPr bwMode="auto">
          <a:xfrm>
            <a:off x="1424781" y="2402681"/>
            <a:ext cx="2684463" cy="750888"/>
            <a:chOff x="901" y="1683"/>
            <a:chExt cx="1691" cy="473"/>
          </a:xfrm>
        </p:grpSpPr>
        <p:graphicFrame>
          <p:nvGraphicFramePr>
            <p:cNvPr id="16" name="Object 16">
              <a:hlinkClick r:id="" action="ppaction://ole?verb=0"/>
              <a:extLst>
                <a:ext uri="{FF2B5EF4-FFF2-40B4-BE49-F238E27FC236}">
                  <a16:creationId xmlns:a16="http://schemas.microsoft.com/office/drawing/2014/main" id="{9B8154EE-613D-4DAD-8D51-5E881B4DDE8A}"/>
                </a:ext>
              </a:extLst>
            </p:cNvPr>
            <p:cNvGraphicFramePr>
              <a:graphicFrameLocks/>
            </p:cNvGraphicFramePr>
            <p:nvPr>
              <p:extLst>
                <p:ext uri="{D42A27DB-BD31-4B8C-83A1-F6EECF244321}">
                  <p14:modId xmlns:p14="http://schemas.microsoft.com/office/powerpoint/2010/main" val="4285773063"/>
                </p:ext>
              </p:extLst>
            </p:nvPr>
          </p:nvGraphicFramePr>
          <p:xfrm>
            <a:off x="901" y="1683"/>
            <a:ext cx="899" cy="473"/>
          </p:xfrm>
          <a:graphic>
            <a:graphicData uri="http://schemas.openxmlformats.org/presentationml/2006/ole">
              <mc:AlternateContent xmlns:mc="http://schemas.openxmlformats.org/markup-compatibility/2006">
                <mc:Choice xmlns:v="urn:schemas-microsoft-com:vml" Requires="v">
                  <p:oleObj spid="_x0000_s17565" name="公式" r:id="rId5" imgW="660240" imgH="330120" progId="Equation.3">
                    <p:embed/>
                  </p:oleObj>
                </mc:Choice>
                <mc:Fallback>
                  <p:oleObj name="公式" r:id="rId5" imgW="660240" imgH="330120" progId="Equation.3">
                    <p:embed/>
                    <p:pic>
                      <p:nvPicPr>
                        <p:cNvPr id="81936" name="Object 16">
                          <a:hlinkClick r:id="" action="ppaction://ole?verb=0"/>
                          <a:extLst>
                            <a:ext uri="{FF2B5EF4-FFF2-40B4-BE49-F238E27FC236}">
                              <a16:creationId xmlns:a16="http://schemas.microsoft.com/office/drawing/2014/main" id="{BBBC7654-31D7-4A64-AA1D-908244D2181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 y="1683"/>
                          <a:ext cx="899" cy="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7">
              <a:hlinkClick r:id="" action="ppaction://ole?verb=0"/>
              <a:extLst>
                <a:ext uri="{FF2B5EF4-FFF2-40B4-BE49-F238E27FC236}">
                  <a16:creationId xmlns:a16="http://schemas.microsoft.com/office/drawing/2014/main" id="{8A4BE305-3B8D-4239-B721-505D0AFFBA4A}"/>
                </a:ext>
              </a:extLst>
            </p:cNvPr>
            <p:cNvGraphicFramePr>
              <a:graphicFrameLocks/>
            </p:cNvGraphicFramePr>
            <p:nvPr/>
          </p:nvGraphicFramePr>
          <p:xfrm>
            <a:off x="1834" y="1757"/>
            <a:ext cx="758" cy="307"/>
          </p:xfrm>
          <a:graphic>
            <a:graphicData uri="http://schemas.openxmlformats.org/presentationml/2006/ole">
              <mc:AlternateContent xmlns:mc="http://schemas.openxmlformats.org/markup-compatibility/2006">
                <mc:Choice xmlns:v="urn:schemas-microsoft-com:vml" Requires="v">
                  <p:oleObj spid="_x0000_s17566" name="公式" r:id="rId7" imgW="533160" imgH="203040" progId="Equation.3">
                    <p:embed/>
                  </p:oleObj>
                </mc:Choice>
                <mc:Fallback>
                  <p:oleObj name="公式" r:id="rId7" imgW="533160" imgH="203040" progId="Equation.3">
                    <p:embed/>
                    <p:pic>
                      <p:nvPicPr>
                        <p:cNvPr id="81937" name="Object 17">
                          <a:hlinkClick r:id="" action="ppaction://ole?verb=0"/>
                          <a:extLst>
                            <a:ext uri="{FF2B5EF4-FFF2-40B4-BE49-F238E27FC236}">
                              <a16:creationId xmlns:a16="http://schemas.microsoft.com/office/drawing/2014/main" id="{63BEE272-00D8-4517-AA27-2F9B7DF8D89E}"/>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4" y="1757"/>
                          <a:ext cx="758"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8" name="Line 18">
            <a:extLst>
              <a:ext uri="{FF2B5EF4-FFF2-40B4-BE49-F238E27FC236}">
                <a16:creationId xmlns:a16="http://schemas.microsoft.com/office/drawing/2014/main" id="{9AC60CF5-29E4-411B-BC75-13A5FB77E96A}"/>
              </a:ext>
            </a:extLst>
          </p:cNvPr>
          <p:cNvSpPr>
            <a:spLocks noChangeShapeType="1"/>
          </p:cNvSpPr>
          <p:nvPr/>
        </p:nvSpPr>
        <p:spPr bwMode="auto">
          <a:xfrm>
            <a:off x="3194843" y="3083719"/>
            <a:ext cx="952500"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9" name="Object 19">
            <a:extLst>
              <a:ext uri="{FF2B5EF4-FFF2-40B4-BE49-F238E27FC236}">
                <a16:creationId xmlns:a16="http://schemas.microsoft.com/office/drawing/2014/main" id="{E11FC309-1CD6-46AF-B089-100D20D0C51F}"/>
              </a:ext>
            </a:extLst>
          </p:cNvPr>
          <p:cNvGraphicFramePr>
            <a:graphicFrameLocks noChangeAspect="1"/>
          </p:cNvGraphicFramePr>
          <p:nvPr/>
        </p:nvGraphicFramePr>
        <p:xfrm>
          <a:off x="2422525" y="4495800"/>
          <a:ext cx="3373438" cy="1014413"/>
        </p:xfrm>
        <a:graphic>
          <a:graphicData uri="http://schemas.openxmlformats.org/presentationml/2006/ole">
            <mc:AlternateContent xmlns:mc="http://schemas.openxmlformats.org/markup-compatibility/2006">
              <mc:Choice xmlns:v="urn:schemas-microsoft-com:vml" Requires="v">
                <p:oleObj spid="_x0000_s17567" name="Equation" r:id="rId9" imgW="1358640" imgH="444240" progId="Equation.3">
                  <p:embed/>
                </p:oleObj>
              </mc:Choice>
              <mc:Fallback>
                <p:oleObj name="Equation" r:id="rId9" imgW="1358640" imgH="444240" progId="Equation.3">
                  <p:embed/>
                  <p:pic>
                    <p:nvPicPr>
                      <p:cNvPr id="81939" name="Object 19">
                        <a:extLst>
                          <a:ext uri="{FF2B5EF4-FFF2-40B4-BE49-F238E27FC236}">
                            <a16:creationId xmlns:a16="http://schemas.microsoft.com/office/drawing/2014/main" id="{A5CB0961-8D74-4B6A-B75E-6822010628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2525" y="4495800"/>
                        <a:ext cx="3373438"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0" descr="40%">
            <a:hlinkClick r:id="" action="ppaction://ole?verb=0"/>
            <a:extLst>
              <a:ext uri="{FF2B5EF4-FFF2-40B4-BE49-F238E27FC236}">
                <a16:creationId xmlns:a16="http://schemas.microsoft.com/office/drawing/2014/main" id="{B61A0E6C-D191-4F9E-A4B5-888BF773775F}"/>
              </a:ext>
            </a:extLst>
          </p:cNvPr>
          <p:cNvGraphicFramePr>
            <a:graphicFrameLocks/>
          </p:cNvGraphicFramePr>
          <p:nvPr/>
        </p:nvGraphicFramePr>
        <p:xfrm>
          <a:off x="5791200" y="4495800"/>
          <a:ext cx="1219200" cy="1068388"/>
        </p:xfrm>
        <a:graphic>
          <a:graphicData uri="http://schemas.openxmlformats.org/presentationml/2006/ole">
            <mc:AlternateContent xmlns:mc="http://schemas.openxmlformats.org/markup-compatibility/2006">
              <mc:Choice xmlns:v="urn:schemas-microsoft-com:vml" Requires="v">
                <p:oleObj spid="_x0000_s17568" name="Equation" r:id="rId11" imgW="393480" imgH="431640" progId="Equation.3">
                  <p:embed/>
                </p:oleObj>
              </mc:Choice>
              <mc:Fallback>
                <p:oleObj name="Equation" r:id="rId11" imgW="393480" imgH="431640" progId="Equation.3">
                  <p:embed/>
                  <p:pic>
                    <p:nvPicPr>
                      <p:cNvPr id="81940" name="Object 20" descr="40%">
                        <a:hlinkClick r:id="" action="ppaction://ole?verb=0"/>
                        <a:extLst>
                          <a:ext uri="{FF2B5EF4-FFF2-40B4-BE49-F238E27FC236}">
                            <a16:creationId xmlns:a16="http://schemas.microsoft.com/office/drawing/2014/main" id="{934F6ED2-9DAD-4840-A2F3-2F689AE93B5C}"/>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91200" y="4495800"/>
                        <a:ext cx="1219200" cy="1068388"/>
                      </a:xfrm>
                      <a:prstGeom prst="rect">
                        <a:avLst/>
                      </a:prstGeom>
                      <a:noFill/>
                      <a:ln>
                        <a:noFill/>
                      </a:ln>
                      <a:effectLst/>
                      <a:extLst>
                        <a:ext uri="{909E8E84-426E-40DD-AFC4-6F175D3DCCD1}">
                          <a14:hiddenFill xmlns:a14="http://schemas.microsoft.com/office/drawing/2010/main">
                            <a:pattFill prst="pct40">
                              <a:fgClr>
                                <a:srgbClr val="FFFF00"/>
                              </a:fgClr>
                              <a:bgClr>
                                <a:srgbClr val="FFFFFF"/>
                              </a:bgClr>
                            </a:patt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 name="Group 32">
            <a:extLst>
              <a:ext uri="{FF2B5EF4-FFF2-40B4-BE49-F238E27FC236}">
                <a16:creationId xmlns:a16="http://schemas.microsoft.com/office/drawing/2014/main" id="{553D9696-BC49-434E-94E4-107D2BB0F255}"/>
              </a:ext>
            </a:extLst>
          </p:cNvPr>
          <p:cNvGrpSpPr>
            <a:grpSpLocks/>
          </p:cNvGrpSpPr>
          <p:nvPr/>
        </p:nvGrpSpPr>
        <p:grpSpPr bwMode="auto">
          <a:xfrm>
            <a:off x="990600" y="5472113"/>
            <a:ext cx="4811713" cy="1039812"/>
            <a:chOff x="624" y="3447"/>
            <a:chExt cx="3031" cy="655"/>
          </a:xfrm>
        </p:grpSpPr>
        <p:sp>
          <p:nvSpPr>
            <p:cNvPr id="22" name="Text Box 26">
              <a:extLst>
                <a:ext uri="{FF2B5EF4-FFF2-40B4-BE49-F238E27FC236}">
                  <a16:creationId xmlns:a16="http://schemas.microsoft.com/office/drawing/2014/main" id="{9BF0D777-B91B-43DB-A545-DA7768951721}"/>
                </a:ext>
              </a:extLst>
            </p:cNvPr>
            <p:cNvSpPr txBox="1">
              <a:spLocks noChangeArrowheads="1"/>
            </p:cNvSpPr>
            <p:nvPr/>
          </p:nvSpPr>
          <p:spPr bwMode="auto">
            <a:xfrm>
              <a:off x="624" y="3556"/>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同理：</a:t>
              </a:r>
              <a:endParaRPr lang="zh-CN" altLang="en-US" sz="2800"/>
            </a:p>
          </p:txBody>
        </p:sp>
        <p:graphicFrame>
          <p:nvGraphicFramePr>
            <p:cNvPr id="23" name="Object 27">
              <a:extLst>
                <a:ext uri="{FF2B5EF4-FFF2-40B4-BE49-F238E27FC236}">
                  <a16:creationId xmlns:a16="http://schemas.microsoft.com/office/drawing/2014/main" id="{2AA1235B-9BBF-44B9-AF3B-71D833DD1279}"/>
                </a:ext>
              </a:extLst>
            </p:cNvPr>
            <p:cNvGraphicFramePr>
              <a:graphicFrameLocks noChangeAspect="1"/>
            </p:cNvGraphicFramePr>
            <p:nvPr/>
          </p:nvGraphicFramePr>
          <p:xfrm>
            <a:off x="1430" y="3447"/>
            <a:ext cx="924" cy="655"/>
          </p:xfrm>
          <a:graphic>
            <a:graphicData uri="http://schemas.openxmlformats.org/presentationml/2006/ole">
              <mc:AlternateContent xmlns:mc="http://schemas.openxmlformats.org/markup-compatibility/2006">
                <mc:Choice xmlns:v="urn:schemas-microsoft-com:vml" Requires="v">
                  <p:oleObj spid="_x0000_s17569" name="Equation" r:id="rId13" imgW="558720" imgH="431640" progId="Equation.3">
                    <p:embed/>
                  </p:oleObj>
                </mc:Choice>
                <mc:Fallback>
                  <p:oleObj name="Equation" r:id="rId13" imgW="558720" imgH="431640" progId="Equation.3">
                    <p:embed/>
                    <p:pic>
                      <p:nvPicPr>
                        <p:cNvPr id="81947" name="Object 27">
                          <a:extLst>
                            <a:ext uri="{FF2B5EF4-FFF2-40B4-BE49-F238E27FC236}">
                              <a16:creationId xmlns:a16="http://schemas.microsoft.com/office/drawing/2014/main" id="{C62FCC38-FE7C-42BD-B051-003CE0BA4DD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0" y="3447"/>
                          <a:ext cx="924" cy="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8">
              <a:extLst>
                <a:ext uri="{FF2B5EF4-FFF2-40B4-BE49-F238E27FC236}">
                  <a16:creationId xmlns:a16="http://schemas.microsoft.com/office/drawing/2014/main" id="{39505B41-263F-4C40-AD0D-0245B9469E90}"/>
                </a:ext>
              </a:extLst>
            </p:cNvPr>
            <p:cNvGraphicFramePr>
              <a:graphicFrameLocks noChangeAspect="1"/>
            </p:cNvGraphicFramePr>
            <p:nvPr/>
          </p:nvGraphicFramePr>
          <p:xfrm>
            <a:off x="2640" y="3456"/>
            <a:ext cx="1015" cy="645"/>
          </p:xfrm>
          <a:graphic>
            <a:graphicData uri="http://schemas.openxmlformats.org/presentationml/2006/ole">
              <mc:AlternateContent xmlns:mc="http://schemas.openxmlformats.org/markup-compatibility/2006">
                <mc:Choice xmlns:v="urn:schemas-microsoft-com:vml" Requires="v">
                  <p:oleObj spid="_x0000_s17570" name="Equation" r:id="rId15" imgW="558720" imgH="431640" progId="Equation.3">
                    <p:embed/>
                  </p:oleObj>
                </mc:Choice>
                <mc:Fallback>
                  <p:oleObj name="Equation" r:id="rId15" imgW="558720" imgH="431640" progId="Equation.3">
                    <p:embed/>
                    <p:pic>
                      <p:nvPicPr>
                        <p:cNvPr id="81948" name="Object 28">
                          <a:extLst>
                            <a:ext uri="{FF2B5EF4-FFF2-40B4-BE49-F238E27FC236}">
                              <a16:creationId xmlns:a16="http://schemas.microsoft.com/office/drawing/2014/main" id="{6159FDEF-2245-48BA-94AB-49979BCA407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40" y="3456"/>
                          <a:ext cx="1015" cy="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 name="Group 29">
            <a:extLst>
              <a:ext uri="{FF2B5EF4-FFF2-40B4-BE49-F238E27FC236}">
                <a16:creationId xmlns:a16="http://schemas.microsoft.com/office/drawing/2014/main" id="{2D11EE9E-66B2-45EE-8290-EC74C7C2D22E}"/>
              </a:ext>
            </a:extLst>
          </p:cNvPr>
          <p:cNvGrpSpPr>
            <a:grpSpLocks/>
          </p:cNvGrpSpPr>
          <p:nvPr/>
        </p:nvGrpSpPr>
        <p:grpSpPr bwMode="auto">
          <a:xfrm>
            <a:off x="762000" y="4800600"/>
            <a:ext cx="1600200" cy="725488"/>
            <a:chOff x="480" y="3024"/>
            <a:chExt cx="1008" cy="457"/>
          </a:xfrm>
        </p:grpSpPr>
        <p:sp>
          <p:nvSpPr>
            <p:cNvPr id="26" name="AutoShape 30" descr="40%">
              <a:extLst>
                <a:ext uri="{FF2B5EF4-FFF2-40B4-BE49-F238E27FC236}">
                  <a16:creationId xmlns:a16="http://schemas.microsoft.com/office/drawing/2014/main" id="{5384509A-D8DF-48D6-9589-E4FDE517681F}"/>
                </a:ext>
              </a:extLst>
            </p:cNvPr>
            <p:cNvSpPr>
              <a:spLocks noChangeArrowheads="1"/>
            </p:cNvSpPr>
            <p:nvPr/>
          </p:nvSpPr>
          <p:spPr bwMode="auto">
            <a:xfrm>
              <a:off x="480" y="3024"/>
              <a:ext cx="960" cy="432"/>
            </a:xfrm>
            <a:prstGeom prst="wedgeRoundRectCallout">
              <a:avLst>
                <a:gd name="adj1" fmla="val 45315"/>
                <a:gd name="adj2" fmla="val -118519"/>
                <a:gd name="adj3" fmla="val 16667"/>
              </a:avLst>
            </a:prstGeom>
            <a:pattFill prst="pct40">
              <a:fgClr>
                <a:srgbClr val="00FF00"/>
              </a:fgClr>
              <a:bgClr>
                <a:srgbClr val="FFFFFF"/>
              </a:bgClr>
            </a:patt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en-US" altLang="zh-CN" sz="3200" b="1"/>
            </a:p>
          </p:txBody>
        </p:sp>
        <p:sp>
          <p:nvSpPr>
            <p:cNvPr id="27" name="Rectangle 31" descr="40%">
              <a:extLst>
                <a:ext uri="{FF2B5EF4-FFF2-40B4-BE49-F238E27FC236}">
                  <a16:creationId xmlns:a16="http://schemas.microsoft.com/office/drawing/2014/main" id="{FA7352A6-A0A5-4A9A-9F3E-71755CB22962}"/>
                </a:ext>
              </a:extLst>
            </p:cNvPr>
            <p:cNvSpPr>
              <a:spLocks noChangeArrowheads="1"/>
            </p:cNvSpPr>
            <p:nvPr/>
          </p:nvSpPr>
          <p:spPr bwMode="auto">
            <a:xfrm>
              <a:off x="528" y="3024"/>
              <a:ext cx="960" cy="457"/>
            </a:xfrm>
            <a:prstGeom prst="rect">
              <a:avLst/>
            </a:prstGeom>
            <a:noFill/>
            <a:ln>
              <a:noFill/>
            </a:ln>
            <a:effectLst/>
            <a:extLst>
              <a:ext uri="{909E8E84-426E-40DD-AFC4-6F175D3DCCD1}">
                <a14:hiddenFill xmlns:a14="http://schemas.microsoft.com/office/drawing/2010/main">
                  <a:pattFill prst="pct40">
                    <a:fgClr>
                      <a:srgbClr val="00FF00"/>
                    </a:fgClr>
                    <a:bgClr>
                      <a:srgbClr val="FFFFFF"/>
                    </a:bgClr>
                  </a:patt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pPr>
              <a:r>
                <a:rPr lang="zh-CN" altLang="en-US" b="1">
                  <a:solidFill>
                    <a:srgbClr val="000099"/>
                  </a:solidFill>
                  <a:effectLst>
                    <a:outerShdw blurRad="38100" dist="38100" dir="2700000" algn="tl">
                      <a:srgbClr val="C0C0C0"/>
                    </a:outerShdw>
                  </a:effectLst>
                </a:rPr>
                <a:t>有效值必须大写</a:t>
              </a:r>
              <a:r>
                <a:rPr lang="zh-CN" altLang="en-US" sz="2800" b="1">
                  <a:solidFill>
                    <a:srgbClr val="0000FF"/>
                  </a:solidFill>
                </a:rPr>
                <a:t>   </a:t>
              </a:r>
              <a:endParaRPr lang="zh-CN" altLang="zh-CN" sz="3600" b="1">
                <a:solidFill>
                  <a:srgbClr val="0000FF"/>
                </a:solidFill>
              </a:endParaRPr>
            </a:p>
          </p:txBody>
        </p:sp>
      </p:grpSp>
      <p:sp>
        <p:nvSpPr>
          <p:cNvPr id="29" name="矩形 28">
            <a:extLst>
              <a:ext uri="{FF2B5EF4-FFF2-40B4-BE49-F238E27FC236}">
                <a16:creationId xmlns:a16="http://schemas.microsoft.com/office/drawing/2014/main" id="{C319C300-F815-4F04-874D-9CC97FD487AE}"/>
              </a:ext>
            </a:extLst>
          </p:cNvPr>
          <p:cNvSpPr/>
          <p:nvPr/>
        </p:nvSpPr>
        <p:spPr>
          <a:xfrm>
            <a:off x="309277" y="770592"/>
            <a:ext cx="5771132" cy="523220"/>
          </a:xfrm>
          <a:prstGeom prst="rect">
            <a:avLst/>
          </a:prstGeom>
        </p:spPr>
        <p:txBody>
          <a:bodyPr wrap="none">
            <a:spAutoFit/>
          </a:bodyPr>
          <a:lstStyle/>
          <a:p>
            <a:pPr fontAlgn="base">
              <a:spcBef>
                <a:spcPct val="0"/>
              </a:spcBef>
              <a:spcAft>
                <a:spcPct val="0"/>
              </a:spcAft>
              <a:defRPr/>
            </a:pPr>
            <a:r>
              <a:rPr kumimoji="1" lang="en-US" altLang="zh-CN" sz="2800" b="1" dirty="0">
                <a:solidFill>
                  <a:srgbClr val="000099"/>
                </a:solidFill>
                <a:effectLst>
                  <a:outerShdw blurRad="38100" dist="38100" dir="2700000" algn="tl">
                    <a:srgbClr val="C0C0C0"/>
                  </a:outerShdw>
                </a:effectLst>
                <a:latin typeface="Times New Roman" panose="02020603050405020304" pitchFamily="18" charset="0"/>
                <a:sym typeface="+mn-ea"/>
              </a:rPr>
              <a:t>5.1.3  </a:t>
            </a:r>
            <a:r>
              <a:rPr kumimoji="1" lang="zh-CN" altLang="en-US" sz="2800" b="1" dirty="0">
                <a:solidFill>
                  <a:srgbClr val="000099"/>
                </a:solidFill>
                <a:effectLst>
                  <a:outerShdw blurRad="38100" dist="38100" dir="2700000" algn="tl">
                    <a:srgbClr val="C0C0C0"/>
                  </a:outerShdw>
                </a:effectLst>
                <a:latin typeface="Times New Roman" panose="02020603050405020304" pitchFamily="18" charset="0"/>
                <a:sym typeface="+mn-ea"/>
              </a:rPr>
              <a:t>正弦交流电的有效值和相位差</a:t>
            </a:r>
          </a:p>
        </p:txBody>
      </p:sp>
      <p:sp>
        <p:nvSpPr>
          <p:cNvPr id="30" name="Text Box 2">
            <a:extLst>
              <a:ext uri="{FF2B5EF4-FFF2-40B4-BE49-F238E27FC236}">
                <a16:creationId xmlns:a16="http://schemas.microsoft.com/office/drawing/2014/main" id="{29B2B78E-C745-414B-A4AA-8627B8F0A5BD}"/>
              </a:ext>
            </a:extLst>
          </p:cNvPr>
          <p:cNvSpPr txBox="1">
            <a:spLocks noChangeArrowheads="1"/>
          </p:cNvSpPr>
          <p:nvPr/>
        </p:nvSpPr>
        <p:spPr bwMode="auto">
          <a:xfrm>
            <a:off x="354330" y="1338897"/>
            <a:ext cx="8332470" cy="1198880"/>
          </a:xfrm>
          <a:prstGeom prst="rect">
            <a:avLst/>
          </a:prstGeom>
          <a:noFill/>
          <a:ln w="9525">
            <a:noFill/>
            <a:miter lim="800000"/>
          </a:ln>
          <a:effectLst/>
        </p:spPr>
        <p:txBody>
          <a:bodyPr wrap="square" lIns="92075" tIns="46038" rIns="92075" bIns="46038" anchor="ctr">
            <a:spAutoFit/>
          </a:bodyPr>
          <a:lstStyle/>
          <a:p>
            <a:pPr fontAlgn="base">
              <a:spcBef>
                <a:spcPct val="0"/>
              </a:spcBef>
              <a:spcAft>
                <a:spcPct val="0"/>
              </a:spcAft>
              <a:defRPr/>
            </a:pPr>
            <a:r>
              <a:rPr kumimoji="1" lang="zh-CN" altLang="en-US" sz="2400" b="1" dirty="0">
                <a:solidFill>
                  <a:srgbClr val="005200"/>
                </a:solidFill>
                <a:effectLst>
                  <a:outerShdw blurRad="38100" dist="38100" dir="2700000" algn="tl">
                    <a:srgbClr val="C0C0C0"/>
                  </a:outerShdw>
                </a:effectLst>
                <a:latin typeface="Times New Roman" panose="02020603050405020304" pitchFamily="18" charset="0"/>
              </a:rPr>
              <a:t>有效值的定义：以交流电流为例，当某一交流电流和直流电流分别通过同一电阻R时，如果在一个周期T内产生的热量相等，那么这个直流电流I的数值叫做交流电流的有效值。</a:t>
            </a:r>
          </a:p>
        </p:txBody>
      </p:sp>
    </p:spTree>
    <p:extLst>
      <p:ext uri="{BB962C8B-B14F-4D97-AF65-F5344CB8AC3E}">
        <p14:creationId xmlns:p14="http://schemas.microsoft.com/office/powerpoint/2010/main" val="97216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ox(ou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childTnLst>
                          </p:cTn>
                        </p:par>
                        <p:par>
                          <p:cTn id="27" fill="hold">
                            <p:stCondLst>
                              <p:cond delay="500"/>
                            </p:stCondLst>
                            <p:childTnLst>
                              <p:par>
                                <p:cTn id="28" presetID="4" presetClass="entr" presetSubtype="32"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ox(ou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right)">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ox(out)">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down)">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p:bldP spid="30" grpId="0" bldLvl="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D7BB7F-DF01-4EF0-92E1-325872DB4B21}"/>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EE1DA26B-DD6E-4DE9-AA95-247AD2FAEFAD}"/>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100</a:t>
            </a:fld>
            <a:endParaRPr lang="en-US">
              <a:solidFill>
                <a:prstClr val="black">
                  <a:tint val="75000"/>
                </a:prstClr>
              </a:solidFill>
            </a:endParaRPr>
          </a:p>
        </p:txBody>
      </p:sp>
      <p:sp>
        <p:nvSpPr>
          <p:cNvPr id="4" name="文本框 3">
            <a:extLst>
              <a:ext uri="{FF2B5EF4-FFF2-40B4-BE49-F238E27FC236}">
                <a16:creationId xmlns:a16="http://schemas.microsoft.com/office/drawing/2014/main" id="{552E52DF-1CEE-4204-A417-F49C8393A1FA}"/>
              </a:ext>
            </a:extLst>
          </p:cNvPr>
          <p:cNvSpPr txBox="1"/>
          <p:nvPr/>
        </p:nvSpPr>
        <p:spPr>
          <a:xfrm>
            <a:off x="457200" y="741045"/>
            <a:ext cx="8124825" cy="1815882"/>
          </a:xfrm>
          <a:prstGeom prst="rect">
            <a:avLst/>
          </a:prstGeom>
          <a:noFill/>
        </p:spPr>
        <p:txBody>
          <a:bodyPr wrap="square" rtlCol="0">
            <a:spAutoFit/>
          </a:bodyPr>
          <a:lstStyle/>
          <a:p>
            <a:r>
              <a:rPr lang="zh-CN" altLang="en-US" sz="2800" dirty="0"/>
              <a:t> </a:t>
            </a:r>
            <a:r>
              <a:rPr lang="zh-CN" altLang="en-US" sz="2800" dirty="0">
                <a:solidFill>
                  <a:srgbClr val="C00000"/>
                </a:solidFill>
                <a:latin typeface="Times New Roman" panose="02020603050405020304" pitchFamily="18" charset="0"/>
              </a:rPr>
              <a:t>【例5.7.1】 </a:t>
            </a:r>
            <a:r>
              <a:rPr lang="zh-CN" altLang="en-US" sz="2800" dirty="0">
                <a:latin typeface="Times New Roman" panose="02020603050405020304" pitchFamily="18" charset="0"/>
              </a:rPr>
              <a:t>R、L串联电路中，已知</a:t>
            </a:r>
            <a:r>
              <a:rPr lang="zh-CN" altLang="en-US" sz="2800" i="1" dirty="0">
                <a:latin typeface="Times New Roman" panose="02020603050405020304" pitchFamily="18" charset="0"/>
              </a:rPr>
              <a:t>f</a:t>
            </a:r>
            <a:r>
              <a:rPr lang="zh-CN" altLang="en-US" sz="2800" dirty="0">
                <a:latin typeface="Times New Roman" panose="02020603050405020304" pitchFamily="18" charset="0"/>
              </a:rPr>
              <a:t>=50 Hz，</a:t>
            </a:r>
            <a:r>
              <a:rPr lang="zh-CN" altLang="en-US" sz="2800" i="1" dirty="0">
                <a:latin typeface="Times New Roman" panose="02020603050405020304" pitchFamily="18" charset="0"/>
              </a:rPr>
              <a:t>R</a:t>
            </a:r>
            <a:r>
              <a:rPr lang="zh-CN" altLang="en-US" sz="2800" dirty="0">
                <a:latin typeface="Times New Roman" panose="02020603050405020304" pitchFamily="18" charset="0"/>
              </a:rPr>
              <a:t>=200 Ω，电感</a:t>
            </a:r>
            <a:r>
              <a:rPr lang="zh-CN" altLang="en-US" sz="2800" i="1" dirty="0">
                <a:latin typeface="Times New Roman" panose="02020603050405020304" pitchFamily="18" charset="0"/>
              </a:rPr>
              <a:t>L</a:t>
            </a:r>
            <a:r>
              <a:rPr lang="zh-CN" altLang="en-US" sz="2800" dirty="0">
                <a:latin typeface="Times New Roman" panose="02020603050405020304" pitchFamily="18" charset="0"/>
              </a:rPr>
              <a:t>=1 H，端电压的有效值</a:t>
            </a:r>
            <a:r>
              <a:rPr lang="zh-CN" altLang="en-US" sz="2800" i="1" dirty="0">
                <a:latin typeface="Times New Roman" panose="02020603050405020304" pitchFamily="18" charset="0"/>
              </a:rPr>
              <a:t>U</a:t>
            </a:r>
            <a:r>
              <a:rPr lang="zh-CN" altLang="en-US" sz="2800" dirty="0">
                <a:latin typeface="Times New Roman" panose="02020603050405020304" pitchFamily="18" charset="0"/>
              </a:rPr>
              <a:t>=220 V。试求电路的功率因数、有功功率、无功功率、视在功率。</a:t>
            </a:r>
          </a:p>
        </p:txBody>
      </p:sp>
      <p:sp>
        <p:nvSpPr>
          <p:cNvPr id="5" name="矩形 4">
            <a:extLst>
              <a:ext uri="{FF2B5EF4-FFF2-40B4-BE49-F238E27FC236}">
                <a16:creationId xmlns:a16="http://schemas.microsoft.com/office/drawing/2014/main" id="{413496EE-4323-4990-9FC5-B72486D1951F}"/>
              </a:ext>
            </a:extLst>
          </p:cNvPr>
          <p:cNvSpPr/>
          <p:nvPr/>
        </p:nvSpPr>
        <p:spPr>
          <a:xfrm>
            <a:off x="437557" y="2709000"/>
            <a:ext cx="3139001" cy="523220"/>
          </a:xfrm>
          <a:prstGeom prst="rect">
            <a:avLst/>
          </a:prstGeom>
        </p:spPr>
        <p:txBody>
          <a:bodyPr wrap="none">
            <a:spAutoFit/>
          </a:bodyPr>
          <a:lstStyle/>
          <a:p>
            <a:r>
              <a:rPr lang="zh-CN" altLang="en-US" sz="2800" dirty="0">
                <a:solidFill>
                  <a:srgbClr val="C00000"/>
                </a:solidFill>
              </a:rPr>
              <a:t>【解】</a:t>
            </a:r>
            <a:r>
              <a:rPr lang="zh-CN" altLang="en-US" sz="2800" dirty="0"/>
              <a:t> 电路的阻抗</a:t>
            </a:r>
          </a:p>
        </p:txBody>
      </p:sp>
      <p:pic>
        <p:nvPicPr>
          <p:cNvPr id="6" name="对象 345">
            <a:extLst>
              <a:ext uri="{FF2B5EF4-FFF2-40B4-BE49-F238E27FC236}">
                <a16:creationId xmlns:a16="http://schemas.microsoft.com/office/drawing/2014/main" id="{97EF38D3-3193-480E-81C9-2C2E5628E003}"/>
              </a:ext>
            </a:extLst>
          </p:cNvPr>
          <p:cNvPicPr>
            <a:picLocks noChangeAspect="1"/>
          </p:cNvPicPr>
          <p:nvPr/>
        </p:nvPicPr>
        <p:blipFill>
          <a:blip r:embed="rId2"/>
          <a:stretch>
            <a:fillRect/>
          </a:stretch>
        </p:blipFill>
        <p:spPr>
          <a:xfrm>
            <a:off x="1754066" y="3232220"/>
            <a:ext cx="5343328" cy="1068854"/>
          </a:xfrm>
          <a:prstGeom prst="rect">
            <a:avLst/>
          </a:prstGeom>
          <a:noFill/>
          <a:ln w="9525">
            <a:noFill/>
          </a:ln>
        </p:spPr>
      </p:pic>
    </p:spTree>
    <p:extLst>
      <p:ext uri="{BB962C8B-B14F-4D97-AF65-F5344CB8AC3E}">
        <p14:creationId xmlns:p14="http://schemas.microsoft.com/office/powerpoint/2010/main" val="9719404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101</a:t>
            </a:fld>
            <a:endParaRPr lang="en-US">
              <a:solidFill>
                <a:prstClr val="black">
                  <a:tint val="75000"/>
                </a:prstClr>
              </a:solidFill>
            </a:endParaRPr>
          </a:p>
        </p:txBody>
      </p:sp>
      <p:grpSp>
        <p:nvGrpSpPr>
          <p:cNvPr id="14" name="组合 13"/>
          <p:cNvGrpSpPr/>
          <p:nvPr/>
        </p:nvGrpSpPr>
        <p:grpSpPr>
          <a:xfrm>
            <a:off x="409913" y="1197000"/>
            <a:ext cx="7975600" cy="4640580"/>
            <a:chOff x="885" y="3036"/>
            <a:chExt cx="12560" cy="7308"/>
          </a:xfrm>
        </p:grpSpPr>
        <p:sp>
          <p:nvSpPr>
            <p:cNvPr id="5" name="文本框 4"/>
            <p:cNvSpPr txBox="1"/>
            <p:nvPr/>
          </p:nvSpPr>
          <p:spPr>
            <a:xfrm>
              <a:off x="885" y="3036"/>
              <a:ext cx="3813" cy="628"/>
            </a:xfrm>
            <a:prstGeom prst="rect">
              <a:avLst/>
            </a:prstGeom>
            <a:noFill/>
          </p:spPr>
          <p:txBody>
            <a:bodyPr wrap="square" rtlCol="0">
              <a:spAutoFit/>
            </a:bodyPr>
            <a:lstStyle/>
            <a:p>
              <a:endParaRPr lang="zh-CN" altLang="en-US" sz="2000" dirty="0"/>
            </a:p>
          </p:txBody>
        </p:sp>
        <p:grpSp>
          <p:nvGrpSpPr>
            <p:cNvPr id="12" name="组合 11"/>
            <p:cNvGrpSpPr/>
            <p:nvPr/>
          </p:nvGrpSpPr>
          <p:grpSpPr>
            <a:xfrm>
              <a:off x="1573" y="3305"/>
              <a:ext cx="10563" cy="2041"/>
              <a:chOff x="1573" y="3305"/>
              <a:chExt cx="10563" cy="2041"/>
            </a:xfrm>
          </p:grpSpPr>
          <p:sp>
            <p:nvSpPr>
              <p:cNvPr id="7" name="文本框 6"/>
              <p:cNvSpPr txBox="1"/>
              <p:nvPr/>
            </p:nvSpPr>
            <p:spPr>
              <a:xfrm>
                <a:off x="1573" y="3305"/>
                <a:ext cx="10563" cy="824"/>
              </a:xfrm>
              <a:prstGeom prst="rect">
                <a:avLst/>
              </a:prstGeom>
              <a:noFill/>
            </p:spPr>
            <p:txBody>
              <a:bodyPr wrap="square" rtlCol="0">
                <a:spAutoFit/>
              </a:bodyPr>
              <a:lstStyle/>
              <a:p>
                <a:r>
                  <a:rPr lang="zh-CN" altLang="en-US" sz="2800" dirty="0"/>
                  <a:t>由阻抗角                    </a:t>
                </a:r>
                <a:r>
                  <a:rPr lang="zh-CN" altLang="en-US" sz="2000" dirty="0"/>
                  <a:t>，</a:t>
                </a:r>
                <a:r>
                  <a:rPr lang="zh-CN" altLang="en-US" sz="2800" dirty="0"/>
                  <a:t>得功率因数为</a:t>
                </a:r>
                <a:endParaRPr lang="zh-CN" altLang="en-US" sz="2000" dirty="0"/>
              </a:p>
            </p:txBody>
          </p:sp>
          <p:pic>
            <p:nvPicPr>
              <p:cNvPr id="8" name="图片 7"/>
              <p:cNvPicPr>
                <a:picLocks noChangeAspect="1"/>
              </p:cNvPicPr>
              <p:nvPr/>
            </p:nvPicPr>
            <p:blipFill>
              <a:blip r:embed="rId2"/>
              <a:stretch>
                <a:fillRect/>
              </a:stretch>
            </p:blipFill>
            <p:spPr>
              <a:xfrm>
                <a:off x="4186" y="3305"/>
                <a:ext cx="1949" cy="824"/>
              </a:xfrm>
              <a:prstGeom prst="rect">
                <a:avLst/>
              </a:prstGeom>
            </p:spPr>
          </p:pic>
          <p:pic>
            <p:nvPicPr>
              <p:cNvPr id="9" name="图片 8"/>
              <p:cNvPicPr>
                <a:picLocks noChangeAspect="1"/>
              </p:cNvPicPr>
              <p:nvPr/>
            </p:nvPicPr>
            <p:blipFill>
              <a:blip r:embed="rId3"/>
              <a:stretch>
                <a:fillRect/>
              </a:stretch>
            </p:blipFill>
            <p:spPr>
              <a:xfrm>
                <a:off x="1655" y="4495"/>
                <a:ext cx="4877" cy="851"/>
              </a:xfrm>
              <a:prstGeom prst="rect">
                <a:avLst/>
              </a:prstGeom>
            </p:spPr>
          </p:pic>
        </p:grpSp>
        <p:sp>
          <p:nvSpPr>
            <p:cNvPr id="10" name="文本框 9"/>
            <p:cNvSpPr txBox="1"/>
            <p:nvPr/>
          </p:nvSpPr>
          <p:spPr>
            <a:xfrm>
              <a:off x="1573" y="5574"/>
              <a:ext cx="7175" cy="824"/>
            </a:xfrm>
            <a:prstGeom prst="rect">
              <a:avLst/>
            </a:prstGeom>
            <a:noFill/>
          </p:spPr>
          <p:txBody>
            <a:bodyPr wrap="square" rtlCol="0">
              <a:spAutoFit/>
            </a:bodyPr>
            <a:lstStyle/>
            <a:p>
              <a:r>
                <a:rPr lang="zh-CN" altLang="en-US" sz="2800" dirty="0"/>
                <a:t>电路中电流的有效值为</a:t>
              </a:r>
            </a:p>
          </p:txBody>
        </p:sp>
        <p:pic>
          <p:nvPicPr>
            <p:cNvPr id="11" name="图片 10"/>
            <p:cNvPicPr>
              <a:picLocks noChangeAspect="1"/>
            </p:cNvPicPr>
            <p:nvPr/>
          </p:nvPicPr>
          <p:blipFill>
            <a:blip r:embed="rId4"/>
            <a:stretch>
              <a:fillRect/>
            </a:stretch>
          </p:blipFill>
          <p:spPr>
            <a:xfrm>
              <a:off x="3214" y="6439"/>
              <a:ext cx="10231" cy="2947"/>
            </a:xfrm>
            <a:prstGeom prst="rect">
              <a:avLst/>
            </a:prstGeom>
          </p:spPr>
        </p:pic>
        <p:pic>
          <p:nvPicPr>
            <p:cNvPr id="13" name="图片 12"/>
            <p:cNvPicPr>
              <a:picLocks noChangeAspect="1"/>
            </p:cNvPicPr>
            <p:nvPr/>
          </p:nvPicPr>
          <p:blipFill>
            <a:blip r:embed="rId5"/>
            <a:stretch>
              <a:fillRect/>
            </a:stretch>
          </p:blipFill>
          <p:spPr>
            <a:xfrm>
              <a:off x="3214" y="9598"/>
              <a:ext cx="8194" cy="74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102</a:t>
            </a:fld>
            <a:endParaRPr lang="en-US">
              <a:solidFill>
                <a:prstClr val="black">
                  <a:tint val="75000"/>
                </a:prstClr>
              </a:solidFill>
            </a:endParaRPr>
          </a:p>
        </p:txBody>
      </p:sp>
      <p:sp>
        <p:nvSpPr>
          <p:cNvPr id="4" name="文本框 3"/>
          <p:cNvSpPr txBox="1"/>
          <p:nvPr/>
        </p:nvSpPr>
        <p:spPr>
          <a:xfrm>
            <a:off x="612140" y="825500"/>
            <a:ext cx="4262120" cy="583565"/>
          </a:xfrm>
          <a:prstGeom prst="rect">
            <a:avLst/>
          </a:prstGeom>
          <a:noFill/>
        </p:spPr>
        <p:txBody>
          <a:bodyPr wrap="none" rtlCol="0" anchor="t">
            <a:spAutoFit/>
          </a:bodyPr>
          <a:lstStyle/>
          <a:p>
            <a:r>
              <a:rPr kumimoji="1" sz="3200" b="1"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mn-ea"/>
              </a:rPr>
              <a:t>5.7.3串并联电路的功率</a:t>
            </a:r>
            <a:endParaRPr lang="zh-CN" altLang="en-US"/>
          </a:p>
        </p:txBody>
      </p:sp>
      <p:pic>
        <p:nvPicPr>
          <p:cNvPr id="5" name="图片 4"/>
          <p:cNvPicPr>
            <a:picLocks noChangeAspect="1"/>
          </p:cNvPicPr>
          <p:nvPr/>
        </p:nvPicPr>
        <p:blipFill>
          <a:blip r:embed="rId2"/>
          <a:stretch>
            <a:fillRect/>
          </a:stretch>
        </p:blipFill>
        <p:spPr>
          <a:xfrm>
            <a:off x="628888" y="1501803"/>
            <a:ext cx="7759112" cy="3017860"/>
          </a:xfrm>
          <a:prstGeom prst="rect">
            <a:avLst/>
          </a:prstGeom>
        </p:spPr>
      </p:pic>
      <p:sp>
        <p:nvSpPr>
          <p:cNvPr id="6" name="文本框 5"/>
          <p:cNvSpPr txBox="1"/>
          <p:nvPr/>
        </p:nvSpPr>
        <p:spPr>
          <a:xfrm>
            <a:off x="324000" y="4725000"/>
            <a:ext cx="1101090" cy="460375"/>
          </a:xfrm>
          <a:prstGeom prst="rect">
            <a:avLst/>
          </a:prstGeom>
          <a:noFill/>
        </p:spPr>
        <p:txBody>
          <a:bodyPr wrap="none" rtlCol="0" anchor="t">
            <a:spAutoFit/>
          </a:bodyPr>
          <a:lstStyle/>
          <a:p>
            <a:r>
              <a:rPr kumimoji="1" lang="zh-CN" altLang="en-US" sz="2400" b="1" dirty="0">
                <a:solidFill>
                  <a:srgbClr val="CC0000"/>
                </a:solidFill>
                <a:effectLst>
                  <a:outerShdw blurRad="38100" dist="38100" dir="2700000" algn="tl">
                    <a:srgbClr val="C0C0C0"/>
                  </a:outerShdw>
                </a:effectLst>
                <a:latin typeface="Times New Roman" panose="02020603050405020304" pitchFamily="18" charset="0"/>
                <a:sym typeface="+mn-ea"/>
              </a:rPr>
              <a:t>方法一</a:t>
            </a:r>
          </a:p>
        </p:txBody>
      </p:sp>
      <p:sp>
        <p:nvSpPr>
          <p:cNvPr id="7" name="文本框 6"/>
          <p:cNvSpPr txBox="1"/>
          <p:nvPr/>
        </p:nvSpPr>
        <p:spPr>
          <a:xfrm>
            <a:off x="1716316" y="4637789"/>
            <a:ext cx="6976745" cy="830997"/>
          </a:xfrm>
          <a:prstGeom prst="rect">
            <a:avLst/>
          </a:prstGeom>
          <a:noFill/>
        </p:spPr>
        <p:txBody>
          <a:bodyPr wrap="square" rtlCol="0">
            <a:spAutoFit/>
          </a:bodyPr>
          <a:lstStyle/>
          <a:p>
            <a:r>
              <a:rPr lang="zh-CN" altLang="en-US" sz="2400" dirty="0"/>
              <a:t>利用串并关系，把电路的等效复阻抗求出来，得（</a:t>
            </a:r>
            <a:r>
              <a:rPr lang="en-US" altLang="zh-CN" sz="2400" dirty="0"/>
              <a:t>b</a:t>
            </a:r>
            <a:r>
              <a:rPr lang="zh-CN" altLang="en-US" sz="2400" dirty="0"/>
              <a:t>）图等效电路。</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D2B0DB8-5312-4768-AB64-99981FDB13E1}"/>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814F521F-B6CB-4E6A-9EEE-25CAD2E8845F}"/>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103</a:t>
            </a:fld>
            <a:endParaRPr lang="en-US">
              <a:solidFill>
                <a:prstClr val="black">
                  <a:tint val="75000"/>
                </a:prstClr>
              </a:solidFill>
            </a:endParaRPr>
          </a:p>
        </p:txBody>
      </p:sp>
      <p:sp>
        <p:nvSpPr>
          <p:cNvPr id="6" name="文本框 5">
            <a:extLst>
              <a:ext uri="{FF2B5EF4-FFF2-40B4-BE49-F238E27FC236}">
                <a16:creationId xmlns:a16="http://schemas.microsoft.com/office/drawing/2014/main" id="{FEE44D47-89E0-42E8-85BA-B7D2F7E2E2B5}"/>
              </a:ext>
            </a:extLst>
          </p:cNvPr>
          <p:cNvSpPr txBox="1"/>
          <p:nvPr/>
        </p:nvSpPr>
        <p:spPr>
          <a:xfrm>
            <a:off x="58078" y="1107981"/>
            <a:ext cx="1101090" cy="460375"/>
          </a:xfrm>
          <a:prstGeom prst="rect">
            <a:avLst/>
          </a:prstGeom>
          <a:noFill/>
        </p:spPr>
        <p:txBody>
          <a:bodyPr wrap="none" rtlCol="0" anchor="t">
            <a:spAutoFit/>
          </a:bodyPr>
          <a:lstStyle/>
          <a:p>
            <a:r>
              <a:rPr kumimoji="1" lang="zh-CN" altLang="en-US" sz="2400" b="1" dirty="0">
                <a:solidFill>
                  <a:srgbClr val="CC0000"/>
                </a:solidFill>
                <a:effectLst>
                  <a:outerShdw blurRad="38100" dist="38100" dir="2700000" algn="tl">
                    <a:srgbClr val="C0C0C0"/>
                  </a:outerShdw>
                </a:effectLst>
                <a:latin typeface="Times New Roman" panose="02020603050405020304" pitchFamily="18" charset="0"/>
                <a:sym typeface="+mn-ea"/>
              </a:rPr>
              <a:t>方法二</a:t>
            </a:r>
            <a:endParaRPr lang="zh-CN" altLang="en-US" dirty="0"/>
          </a:p>
        </p:txBody>
      </p:sp>
      <p:sp>
        <p:nvSpPr>
          <p:cNvPr id="7" name="文本框 6">
            <a:extLst>
              <a:ext uri="{FF2B5EF4-FFF2-40B4-BE49-F238E27FC236}">
                <a16:creationId xmlns:a16="http://schemas.microsoft.com/office/drawing/2014/main" id="{13BAC763-3C0F-467C-9B36-25EABF456021}"/>
              </a:ext>
            </a:extLst>
          </p:cNvPr>
          <p:cNvSpPr txBox="1"/>
          <p:nvPr/>
        </p:nvSpPr>
        <p:spPr>
          <a:xfrm>
            <a:off x="1250298" y="1139285"/>
            <a:ext cx="7308850" cy="1569660"/>
          </a:xfrm>
          <a:prstGeom prst="rect">
            <a:avLst/>
          </a:prstGeom>
          <a:noFill/>
        </p:spPr>
        <p:txBody>
          <a:bodyPr wrap="square" rtlCol="0">
            <a:spAutoFit/>
          </a:bodyPr>
          <a:lstStyle/>
          <a:p>
            <a:r>
              <a:rPr lang="zh-CN" altLang="en-US" sz="2400" dirty="0">
                <a:latin typeface="Times New Roman" panose="02020603050405020304" pitchFamily="18" charset="0"/>
              </a:rPr>
              <a:t>把电阻电感电容的电流或电压分别求出来，设电阻电感电容的电流分别为</a:t>
            </a:r>
            <a:r>
              <a:rPr lang="zh-CN" altLang="en-US" sz="2400" i="1" dirty="0">
                <a:latin typeface="Times New Roman" panose="02020603050405020304" pitchFamily="18" charset="0"/>
              </a:rPr>
              <a:t>I</a:t>
            </a:r>
            <a:r>
              <a:rPr lang="zh-CN" altLang="en-US" sz="2400" baseline="-25000" dirty="0">
                <a:latin typeface="Times New Roman" panose="02020603050405020304" pitchFamily="18" charset="0"/>
              </a:rPr>
              <a:t>R</a:t>
            </a:r>
            <a:r>
              <a:rPr lang="zh-CN" altLang="en-US" sz="2400" dirty="0">
                <a:latin typeface="Times New Roman" panose="02020603050405020304" pitchFamily="18" charset="0"/>
              </a:rPr>
              <a:t>、</a:t>
            </a:r>
            <a:r>
              <a:rPr lang="zh-CN" altLang="en-US" sz="2400" i="1" dirty="0">
                <a:latin typeface="Times New Roman" panose="02020603050405020304" pitchFamily="18" charset="0"/>
              </a:rPr>
              <a:t>I</a:t>
            </a:r>
            <a:r>
              <a:rPr lang="zh-CN" altLang="en-US" sz="2400" baseline="-25000" dirty="0">
                <a:latin typeface="Times New Roman" panose="02020603050405020304" pitchFamily="18" charset="0"/>
              </a:rPr>
              <a:t>L</a:t>
            </a:r>
            <a:r>
              <a:rPr lang="zh-CN" altLang="en-US" sz="2400" dirty="0">
                <a:latin typeface="Times New Roman" panose="02020603050405020304" pitchFamily="18" charset="0"/>
              </a:rPr>
              <a:t>、</a:t>
            </a:r>
            <a:r>
              <a:rPr lang="zh-CN" altLang="en-US" sz="2400" i="1" dirty="0">
                <a:latin typeface="Times New Roman" panose="02020603050405020304" pitchFamily="18" charset="0"/>
              </a:rPr>
              <a:t>I</a:t>
            </a:r>
            <a:r>
              <a:rPr lang="zh-CN" altLang="en-US" sz="2400" baseline="-25000" dirty="0">
                <a:latin typeface="Times New Roman" panose="02020603050405020304" pitchFamily="18" charset="0"/>
              </a:rPr>
              <a:t>C</a:t>
            </a:r>
            <a:r>
              <a:rPr lang="zh-CN" altLang="en-US" sz="2400" dirty="0">
                <a:latin typeface="Times New Roman" panose="02020603050405020304" pitchFamily="18" charset="0"/>
              </a:rPr>
              <a:t>，电压分别为</a:t>
            </a:r>
            <a:r>
              <a:rPr lang="zh-CN" altLang="en-US" sz="2400" i="1" dirty="0">
                <a:latin typeface="Times New Roman" panose="02020603050405020304" pitchFamily="18" charset="0"/>
              </a:rPr>
              <a:t>U</a:t>
            </a:r>
            <a:r>
              <a:rPr lang="zh-CN" altLang="en-US" sz="2400" baseline="-25000" dirty="0">
                <a:latin typeface="Times New Roman" panose="02020603050405020304" pitchFamily="18" charset="0"/>
              </a:rPr>
              <a:t>R</a:t>
            </a:r>
            <a:r>
              <a:rPr lang="zh-CN" altLang="en-US" sz="2400" dirty="0">
                <a:latin typeface="Times New Roman" panose="02020603050405020304" pitchFamily="18" charset="0"/>
              </a:rPr>
              <a:t>、</a:t>
            </a:r>
            <a:r>
              <a:rPr lang="zh-CN" altLang="en-US" sz="2400" i="1" dirty="0">
                <a:latin typeface="Times New Roman" panose="02020603050405020304" pitchFamily="18" charset="0"/>
              </a:rPr>
              <a:t>U</a:t>
            </a:r>
            <a:r>
              <a:rPr lang="zh-CN" altLang="en-US" sz="2400" baseline="-25000" dirty="0">
                <a:latin typeface="Times New Roman" panose="02020603050405020304" pitchFamily="18" charset="0"/>
              </a:rPr>
              <a:t>L</a:t>
            </a:r>
            <a:r>
              <a:rPr lang="zh-CN" altLang="en-US" sz="2400" dirty="0">
                <a:latin typeface="Times New Roman" panose="02020603050405020304" pitchFamily="18" charset="0"/>
              </a:rPr>
              <a:t>、</a:t>
            </a:r>
            <a:r>
              <a:rPr lang="zh-CN" altLang="en-US" sz="2400" i="1" dirty="0">
                <a:latin typeface="Times New Roman" panose="02020603050405020304" pitchFamily="18" charset="0"/>
              </a:rPr>
              <a:t>U</a:t>
            </a:r>
            <a:r>
              <a:rPr lang="zh-CN" altLang="en-US" sz="2400" baseline="-25000" dirty="0">
                <a:latin typeface="Times New Roman" panose="02020603050405020304" pitchFamily="18" charset="0"/>
              </a:rPr>
              <a:t>C</a:t>
            </a:r>
            <a:r>
              <a:rPr lang="zh-CN" altLang="en-US" sz="2400" dirty="0">
                <a:latin typeface="Times New Roman" panose="02020603050405020304" pitchFamily="18" charset="0"/>
              </a:rPr>
              <a:t>，因为电阻才有有功功率，储能元件才有无功功率，注意电感无功功率为正，电容无功功率为负。</a:t>
            </a:r>
          </a:p>
        </p:txBody>
      </p:sp>
    </p:spTree>
    <p:extLst>
      <p:ext uri="{BB962C8B-B14F-4D97-AF65-F5344CB8AC3E}">
        <p14:creationId xmlns:p14="http://schemas.microsoft.com/office/powerpoint/2010/main" val="341896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104</a:t>
            </a:fld>
            <a:endParaRPr lang="en-US">
              <a:solidFill>
                <a:prstClr val="black">
                  <a:tint val="75000"/>
                </a:prstClr>
              </a:solidFill>
            </a:endParaRPr>
          </a:p>
        </p:txBody>
      </p:sp>
      <p:sp>
        <p:nvSpPr>
          <p:cNvPr id="4" name="文本框 3"/>
          <p:cNvSpPr txBox="1"/>
          <p:nvPr/>
        </p:nvSpPr>
        <p:spPr>
          <a:xfrm>
            <a:off x="296828" y="1264251"/>
            <a:ext cx="1695450" cy="461665"/>
          </a:xfrm>
          <a:prstGeom prst="rect">
            <a:avLst/>
          </a:prstGeom>
          <a:noFill/>
        </p:spPr>
        <p:txBody>
          <a:bodyPr wrap="square" rtlCol="0">
            <a:spAutoFit/>
          </a:bodyPr>
          <a:lstStyle/>
          <a:p>
            <a:r>
              <a:rPr lang="zh-CN" altLang="en-US" sz="2400" dirty="0">
                <a:solidFill>
                  <a:srgbClr val="C00000"/>
                </a:solidFill>
              </a:rPr>
              <a:t>有功功率：</a:t>
            </a:r>
          </a:p>
        </p:txBody>
      </p:sp>
      <p:pic>
        <p:nvPicPr>
          <p:cNvPr id="5" name="图片 4"/>
          <p:cNvPicPr>
            <a:picLocks noChangeAspect="1"/>
          </p:cNvPicPr>
          <p:nvPr/>
        </p:nvPicPr>
        <p:blipFill>
          <a:blip r:embed="rId2"/>
          <a:stretch>
            <a:fillRect/>
          </a:stretch>
        </p:blipFill>
        <p:spPr>
          <a:xfrm>
            <a:off x="2268000" y="1080394"/>
            <a:ext cx="3696700" cy="829380"/>
          </a:xfrm>
          <a:prstGeom prst="rect">
            <a:avLst/>
          </a:prstGeom>
        </p:spPr>
      </p:pic>
      <p:sp>
        <p:nvSpPr>
          <p:cNvPr id="6" name="文本框 5"/>
          <p:cNvSpPr txBox="1"/>
          <p:nvPr/>
        </p:nvSpPr>
        <p:spPr>
          <a:xfrm>
            <a:off x="296828" y="2518900"/>
            <a:ext cx="1695450" cy="461665"/>
          </a:xfrm>
          <a:prstGeom prst="rect">
            <a:avLst/>
          </a:prstGeom>
          <a:noFill/>
        </p:spPr>
        <p:txBody>
          <a:bodyPr wrap="square" rtlCol="0">
            <a:spAutoFit/>
          </a:bodyPr>
          <a:lstStyle/>
          <a:p>
            <a:r>
              <a:rPr lang="zh-CN" altLang="en-US" sz="2400" dirty="0">
                <a:solidFill>
                  <a:srgbClr val="C00000"/>
                </a:solidFill>
              </a:rPr>
              <a:t>无功功率：</a:t>
            </a:r>
          </a:p>
        </p:txBody>
      </p:sp>
      <p:pic>
        <p:nvPicPr>
          <p:cNvPr id="149" name="图片 3544"/>
          <p:cNvPicPr>
            <a:picLocks noChangeAspect="1"/>
          </p:cNvPicPr>
          <p:nvPr/>
        </p:nvPicPr>
        <p:blipFill>
          <a:blip r:embed="rId3"/>
          <a:stretch>
            <a:fillRect/>
          </a:stretch>
        </p:blipFill>
        <p:spPr>
          <a:xfrm>
            <a:off x="1992278" y="2335042"/>
            <a:ext cx="6911503" cy="829380"/>
          </a:xfrm>
          <a:prstGeom prst="rect">
            <a:avLst/>
          </a:prstGeom>
          <a:noFill/>
          <a:ln w="9525">
            <a:noFill/>
          </a:ln>
        </p:spPr>
      </p:pic>
      <p:sp>
        <p:nvSpPr>
          <p:cNvPr id="7" name="文本框 6"/>
          <p:cNvSpPr txBox="1"/>
          <p:nvPr/>
        </p:nvSpPr>
        <p:spPr>
          <a:xfrm>
            <a:off x="329698" y="3899898"/>
            <a:ext cx="1695450" cy="461665"/>
          </a:xfrm>
          <a:prstGeom prst="rect">
            <a:avLst/>
          </a:prstGeom>
          <a:noFill/>
        </p:spPr>
        <p:txBody>
          <a:bodyPr wrap="square" rtlCol="0">
            <a:spAutoFit/>
          </a:bodyPr>
          <a:lstStyle/>
          <a:p>
            <a:r>
              <a:rPr lang="zh-CN" altLang="en-US" sz="2400" dirty="0">
                <a:solidFill>
                  <a:srgbClr val="C00000"/>
                </a:solidFill>
              </a:rPr>
              <a:t>视在功率：</a:t>
            </a:r>
          </a:p>
        </p:txBody>
      </p:sp>
      <p:pic>
        <p:nvPicPr>
          <p:cNvPr id="8" name="图片 7"/>
          <p:cNvPicPr>
            <a:picLocks noChangeAspect="1"/>
          </p:cNvPicPr>
          <p:nvPr/>
        </p:nvPicPr>
        <p:blipFill>
          <a:blip r:embed="rId4"/>
          <a:stretch>
            <a:fillRect/>
          </a:stretch>
        </p:blipFill>
        <p:spPr>
          <a:xfrm>
            <a:off x="2412000" y="3937146"/>
            <a:ext cx="1096176" cy="461009"/>
          </a:xfrm>
          <a:prstGeom prst="rect">
            <a:avLst/>
          </a:prstGeom>
        </p:spPr>
      </p:pic>
      <p:pic>
        <p:nvPicPr>
          <p:cNvPr id="9" name="图片 8"/>
          <p:cNvPicPr>
            <a:picLocks noChangeAspect="1"/>
          </p:cNvPicPr>
          <p:nvPr/>
        </p:nvPicPr>
        <p:blipFill>
          <a:blip r:embed="rId5"/>
          <a:stretch>
            <a:fillRect/>
          </a:stretch>
        </p:blipFill>
        <p:spPr>
          <a:xfrm>
            <a:off x="4116350" y="3829146"/>
            <a:ext cx="1848350" cy="597693"/>
          </a:xfrm>
          <a:prstGeom prst="rect">
            <a:avLst/>
          </a:prstGeom>
        </p:spPr>
      </p:pic>
      <p:sp>
        <p:nvSpPr>
          <p:cNvPr id="10" name="文本框 9"/>
          <p:cNvSpPr txBox="1"/>
          <p:nvPr/>
        </p:nvSpPr>
        <p:spPr>
          <a:xfrm>
            <a:off x="457200" y="4910833"/>
            <a:ext cx="7930800" cy="830997"/>
          </a:xfrm>
          <a:prstGeom prst="rect">
            <a:avLst/>
          </a:prstGeom>
          <a:noFill/>
        </p:spPr>
        <p:txBody>
          <a:bodyPr wrap="square" rtlCol="0">
            <a:spAutoFit/>
          </a:bodyPr>
          <a:lstStyle/>
          <a:p>
            <a:r>
              <a:rPr lang="zh-CN" altLang="en-US" sz="2400" dirty="0"/>
              <a:t>如果电路里有多个电阻、电感、电容元件，则分别求它们的</a:t>
            </a:r>
            <a:r>
              <a:rPr lang="zh-CN" altLang="en-US" sz="2400" b="1" dirty="0">
                <a:solidFill>
                  <a:srgbClr val="00B050"/>
                </a:solidFill>
              </a:rPr>
              <a:t>功率之和</a:t>
            </a:r>
            <a:r>
              <a:rPr lang="zh-CN" altLang="en-US" sz="2400" dirty="0"/>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105</a:t>
            </a:fld>
            <a:endParaRPr lang="en-US">
              <a:solidFill>
                <a:prstClr val="black">
                  <a:tint val="75000"/>
                </a:prstClr>
              </a:solidFill>
            </a:endParaRPr>
          </a:p>
        </p:txBody>
      </p:sp>
      <p:sp>
        <p:nvSpPr>
          <p:cNvPr id="4" name="文本框 3"/>
          <p:cNvSpPr txBox="1"/>
          <p:nvPr/>
        </p:nvSpPr>
        <p:spPr>
          <a:xfrm>
            <a:off x="612001" y="900430"/>
            <a:ext cx="7691260" cy="1938992"/>
          </a:xfrm>
          <a:prstGeom prst="rect">
            <a:avLst/>
          </a:prstGeom>
          <a:noFill/>
        </p:spPr>
        <p:txBody>
          <a:bodyPr wrap="square" rtlCol="0">
            <a:spAutoFit/>
          </a:bodyPr>
          <a:lstStyle/>
          <a:p>
            <a:r>
              <a:rPr lang="zh-CN" altLang="en-US" sz="2400" dirty="0">
                <a:solidFill>
                  <a:srgbClr val="C00000"/>
                </a:solidFill>
              </a:rPr>
              <a:t>【例5.7.2】</a:t>
            </a:r>
            <a:r>
              <a:rPr lang="zh-CN" altLang="en-US" sz="2400" dirty="0"/>
              <a:t>如图所示电路中，已知 </a:t>
            </a:r>
            <a:endParaRPr lang="en-US" altLang="zh-CN" sz="2400" dirty="0"/>
          </a:p>
          <a:p>
            <a:r>
              <a:rPr lang="zh-CN" altLang="en-US" sz="2400" dirty="0"/>
              <a:t>                         ，                    。</a:t>
            </a:r>
            <a:endParaRPr lang="en-US" altLang="zh-CN" sz="2400" dirty="0"/>
          </a:p>
          <a:p>
            <a:endParaRPr lang="en-US" altLang="zh-CN" sz="2400" dirty="0"/>
          </a:p>
          <a:p>
            <a:r>
              <a:rPr lang="zh-CN" altLang="en-US" sz="2400" dirty="0"/>
              <a:t>求（1）电流      和电压     、   ，并画出它们的相量图。（2）求有功功率、无功功率、视在功率。</a:t>
            </a:r>
          </a:p>
        </p:txBody>
      </p:sp>
      <p:pic>
        <p:nvPicPr>
          <p:cNvPr id="5" name="对象 287"/>
          <p:cNvPicPr>
            <a:picLocks noChangeAspect="1"/>
          </p:cNvPicPr>
          <p:nvPr/>
        </p:nvPicPr>
        <p:blipFill>
          <a:blip r:embed="rId2"/>
          <a:stretch>
            <a:fillRect/>
          </a:stretch>
        </p:blipFill>
        <p:spPr>
          <a:xfrm>
            <a:off x="5436000" y="924342"/>
            <a:ext cx="1728000" cy="440471"/>
          </a:xfrm>
          <a:prstGeom prst="rect">
            <a:avLst/>
          </a:prstGeom>
          <a:noFill/>
          <a:ln w="9525">
            <a:noFill/>
          </a:ln>
        </p:spPr>
      </p:pic>
      <p:pic>
        <p:nvPicPr>
          <p:cNvPr id="6" name="图片 5"/>
          <p:cNvPicPr>
            <a:picLocks noChangeAspect="1"/>
          </p:cNvPicPr>
          <p:nvPr/>
        </p:nvPicPr>
        <p:blipFill>
          <a:blip r:embed="rId3"/>
          <a:stretch>
            <a:fillRect/>
          </a:stretch>
        </p:blipFill>
        <p:spPr>
          <a:xfrm>
            <a:off x="840817" y="1361383"/>
            <a:ext cx="1211184" cy="454615"/>
          </a:xfrm>
          <a:prstGeom prst="rect">
            <a:avLst/>
          </a:prstGeom>
        </p:spPr>
      </p:pic>
      <p:pic>
        <p:nvPicPr>
          <p:cNvPr id="7" name="图片 6"/>
          <p:cNvPicPr>
            <a:picLocks noChangeAspect="1"/>
          </p:cNvPicPr>
          <p:nvPr/>
        </p:nvPicPr>
        <p:blipFill>
          <a:blip r:embed="rId4"/>
          <a:stretch>
            <a:fillRect/>
          </a:stretch>
        </p:blipFill>
        <p:spPr>
          <a:xfrm>
            <a:off x="2606296" y="1325457"/>
            <a:ext cx="1508615" cy="443388"/>
          </a:xfrm>
          <a:prstGeom prst="rect">
            <a:avLst/>
          </a:prstGeom>
        </p:spPr>
      </p:pic>
      <p:pic>
        <p:nvPicPr>
          <p:cNvPr id="8" name="对象 288"/>
          <p:cNvPicPr>
            <a:picLocks noChangeAspect="1"/>
          </p:cNvPicPr>
          <p:nvPr/>
        </p:nvPicPr>
        <p:blipFill>
          <a:blip r:embed="rId5"/>
          <a:stretch>
            <a:fillRect/>
          </a:stretch>
        </p:blipFill>
        <p:spPr>
          <a:xfrm>
            <a:off x="2445414" y="1975793"/>
            <a:ext cx="290771" cy="436157"/>
          </a:xfrm>
          <a:prstGeom prst="rect">
            <a:avLst/>
          </a:prstGeom>
          <a:noFill/>
          <a:ln w="9525">
            <a:noFill/>
          </a:ln>
        </p:spPr>
      </p:pic>
      <p:pic>
        <p:nvPicPr>
          <p:cNvPr id="9" name="对象 289"/>
          <p:cNvPicPr>
            <a:picLocks noChangeAspect="1"/>
          </p:cNvPicPr>
          <p:nvPr/>
        </p:nvPicPr>
        <p:blipFill>
          <a:blip r:embed="rId6"/>
          <a:stretch>
            <a:fillRect/>
          </a:stretch>
        </p:blipFill>
        <p:spPr>
          <a:xfrm>
            <a:off x="3708000" y="1861771"/>
            <a:ext cx="406821" cy="503685"/>
          </a:xfrm>
          <a:prstGeom prst="rect">
            <a:avLst/>
          </a:prstGeom>
          <a:noFill/>
          <a:ln w="9525">
            <a:noFill/>
          </a:ln>
        </p:spPr>
      </p:pic>
      <p:pic>
        <p:nvPicPr>
          <p:cNvPr id="10" name="对象 290"/>
          <p:cNvPicPr>
            <a:picLocks noChangeAspect="1"/>
          </p:cNvPicPr>
          <p:nvPr/>
        </p:nvPicPr>
        <p:blipFill>
          <a:blip r:embed="rId7"/>
          <a:stretch>
            <a:fillRect/>
          </a:stretch>
        </p:blipFill>
        <p:spPr>
          <a:xfrm>
            <a:off x="4304505" y="1861771"/>
            <a:ext cx="339733" cy="415229"/>
          </a:xfrm>
          <a:prstGeom prst="rect">
            <a:avLst/>
          </a:prstGeom>
          <a:noFill/>
          <a:ln w="9525">
            <a:noFill/>
          </a:ln>
        </p:spPr>
      </p:pic>
      <p:pic>
        <p:nvPicPr>
          <p:cNvPr id="11" name="图片 10"/>
          <p:cNvPicPr>
            <a:picLocks noChangeAspect="1"/>
          </p:cNvPicPr>
          <p:nvPr/>
        </p:nvPicPr>
        <p:blipFill>
          <a:blip r:embed="rId8"/>
          <a:stretch>
            <a:fillRect/>
          </a:stretch>
        </p:blipFill>
        <p:spPr>
          <a:xfrm>
            <a:off x="2150210" y="3050518"/>
            <a:ext cx="4843580" cy="254210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FB41E2D-6372-4E72-920C-7A53DF5A9E79}"/>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59BEC26F-77C1-4E19-AE6C-70D809B25F1A}"/>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106</a:t>
            </a:fld>
            <a:endParaRPr lang="en-US">
              <a:solidFill>
                <a:prstClr val="black">
                  <a:tint val="75000"/>
                </a:prstClr>
              </a:solidFill>
            </a:endParaRPr>
          </a:p>
        </p:txBody>
      </p:sp>
      <p:grpSp>
        <p:nvGrpSpPr>
          <p:cNvPr id="4" name="组合 3">
            <a:extLst>
              <a:ext uri="{FF2B5EF4-FFF2-40B4-BE49-F238E27FC236}">
                <a16:creationId xmlns:a16="http://schemas.microsoft.com/office/drawing/2014/main" id="{C7EB2480-8583-4DF6-BF14-D600D63A5B3A}"/>
              </a:ext>
            </a:extLst>
          </p:cNvPr>
          <p:cNvGrpSpPr/>
          <p:nvPr/>
        </p:nvGrpSpPr>
        <p:grpSpPr>
          <a:xfrm>
            <a:off x="324000" y="1269365"/>
            <a:ext cx="7835900" cy="3292475"/>
            <a:chOff x="720" y="6196"/>
            <a:chExt cx="12340" cy="5185"/>
          </a:xfrm>
        </p:grpSpPr>
        <p:sp>
          <p:nvSpPr>
            <p:cNvPr id="5" name="文本框 4">
              <a:extLst>
                <a:ext uri="{FF2B5EF4-FFF2-40B4-BE49-F238E27FC236}">
                  <a16:creationId xmlns:a16="http://schemas.microsoft.com/office/drawing/2014/main" id="{EDEACDCB-5E19-4969-8D52-E5702309CAA1}"/>
                </a:ext>
              </a:extLst>
            </p:cNvPr>
            <p:cNvSpPr txBox="1"/>
            <p:nvPr/>
          </p:nvSpPr>
          <p:spPr>
            <a:xfrm>
              <a:off x="720" y="6196"/>
              <a:ext cx="9810" cy="727"/>
            </a:xfrm>
            <a:prstGeom prst="rect">
              <a:avLst/>
            </a:prstGeom>
            <a:noFill/>
          </p:spPr>
          <p:txBody>
            <a:bodyPr wrap="square" rtlCol="0">
              <a:spAutoFit/>
            </a:bodyPr>
            <a:lstStyle/>
            <a:p>
              <a:r>
                <a:rPr lang="zh-CN" altLang="en-US" sz="2400" dirty="0">
                  <a:solidFill>
                    <a:srgbClr val="C00000"/>
                  </a:solidFill>
                </a:rPr>
                <a:t>【解】</a:t>
              </a:r>
              <a:r>
                <a:rPr lang="zh-CN" altLang="en-US" sz="2400" dirty="0"/>
                <a:t>（1）由图可知，流过电容的电流为：</a:t>
              </a:r>
              <a:endParaRPr lang="zh-CN" altLang="en-US" sz="2000" dirty="0"/>
            </a:p>
          </p:txBody>
        </p:sp>
        <p:pic>
          <p:nvPicPr>
            <p:cNvPr id="6" name="图片 3545">
              <a:extLst>
                <a:ext uri="{FF2B5EF4-FFF2-40B4-BE49-F238E27FC236}">
                  <a16:creationId xmlns:a16="http://schemas.microsoft.com/office/drawing/2014/main" id="{22F369AE-6A87-49DD-96C0-5A55FDF63CFA}"/>
                </a:ext>
              </a:extLst>
            </p:cNvPr>
            <p:cNvPicPr>
              <a:picLocks noChangeAspect="1"/>
            </p:cNvPicPr>
            <p:nvPr/>
          </p:nvPicPr>
          <p:blipFill>
            <a:blip r:embed="rId2"/>
            <a:stretch>
              <a:fillRect/>
            </a:stretch>
          </p:blipFill>
          <p:spPr>
            <a:xfrm>
              <a:off x="3389" y="6927"/>
              <a:ext cx="7141" cy="1283"/>
            </a:xfrm>
            <a:prstGeom prst="rect">
              <a:avLst/>
            </a:prstGeom>
            <a:noFill/>
            <a:ln w="9525">
              <a:noFill/>
            </a:ln>
          </p:spPr>
        </p:pic>
        <p:pic>
          <p:nvPicPr>
            <p:cNvPr id="7" name="图片 6">
              <a:extLst>
                <a:ext uri="{FF2B5EF4-FFF2-40B4-BE49-F238E27FC236}">
                  <a16:creationId xmlns:a16="http://schemas.microsoft.com/office/drawing/2014/main" id="{9357EB4B-9F2D-4944-8866-8085CEFACAC6}"/>
                </a:ext>
              </a:extLst>
            </p:cNvPr>
            <p:cNvPicPr>
              <a:picLocks noChangeAspect="1"/>
            </p:cNvPicPr>
            <p:nvPr/>
          </p:nvPicPr>
          <p:blipFill>
            <a:blip r:embed="rId3"/>
            <a:stretch>
              <a:fillRect/>
            </a:stretch>
          </p:blipFill>
          <p:spPr>
            <a:xfrm>
              <a:off x="2511" y="8678"/>
              <a:ext cx="3528" cy="2703"/>
            </a:xfrm>
            <a:prstGeom prst="rect">
              <a:avLst/>
            </a:prstGeom>
          </p:spPr>
        </p:pic>
        <p:pic>
          <p:nvPicPr>
            <p:cNvPr id="8" name="图片 7">
              <a:extLst>
                <a:ext uri="{FF2B5EF4-FFF2-40B4-BE49-F238E27FC236}">
                  <a16:creationId xmlns:a16="http://schemas.microsoft.com/office/drawing/2014/main" id="{549C8A98-27CB-4A80-AEB5-C2ADC59C7E78}"/>
                </a:ext>
              </a:extLst>
            </p:cNvPr>
            <p:cNvPicPr>
              <a:picLocks noChangeAspect="1"/>
            </p:cNvPicPr>
            <p:nvPr/>
          </p:nvPicPr>
          <p:blipFill>
            <a:blip r:embed="rId4"/>
            <a:stretch>
              <a:fillRect/>
            </a:stretch>
          </p:blipFill>
          <p:spPr>
            <a:xfrm>
              <a:off x="7057" y="8803"/>
              <a:ext cx="6003" cy="2426"/>
            </a:xfrm>
            <a:prstGeom prst="rect">
              <a:avLst/>
            </a:prstGeom>
          </p:spPr>
        </p:pic>
      </p:grpSp>
      <p:pic>
        <p:nvPicPr>
          <p:cNvPr id="9" name="图片 8">
            <a:extLst>
              <a:ext uri="{FF2B5EF4-FFF2-40B4-BE49-F238E27FC236}">
                <a16:creationId xmlns:a16="http://schemas.microsoft.com/office/drawing/2014/main" id="{C0E26CF2-F93F-433B-848E-51564EFA425A}"/>
              </a:ext>
            </a:extLst>
          </p:cNvPr>
          <p:cNvPicPr>
            <a:picLocks noChangeAspect="1"/>
          </p:cNvPicPr>
          <p:nvPr/>
        </p:nvPicPr>
        <p:blipFill>
          <a:blip r:embed="rId5"/>
          <a:stretch>
            <a:fillRect/>
          </a:stretch>
        </p:blipFill>
        <p:spPr>
          <a:xfrm>
            <a:off x="2860369" y="4787043"/>
            <a:ext cx="3811904" cy="1259842"/>
          </a:xfrm>
          <a:prstGeom prst="rect">
            <a:avLst/>
          </a:prstGeom>
        </p:spPr>
      </p:pic>
    </p:spTree>
    <p:extLst>
      <p:ext uri="{BB962C8B-B14F-4D97-AF65-F5344CB8AC3E}">
        <p14:creationId xmlns:p14="http://schemas.microsoft.com/office/powerpoint/2010/main" val="394437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107</a:t>
            </a:fld>
            <a:endParaRPr lang="en-US">
              <a:solidFill>
                <a:prstClr val="black">
                  <a:tint val="75000"/>
                </a:prstClr>
              </a:solidFill>
            </a:endParaRPr>
          </a:p>
        </p:txBody>
      </p:sp>
      <p:sp>
        <p:nvSpPr>
          <p:cNvPr id="5" name="文本框 4"/>
          <p:cNvSpPr txBox="1"/>
          <p:nvPr/>
        </p:nvSpPr>
        <p:spPr>
          <a:xfrm>
            <a:off x="633094" y="848360"/>
            <a:ext cx="4298905" cy="461665"/>
          </a:xfrm>
          <a:prstGeom prst="rect">
            <a:avLst/>
          </a:prstGeom>
          <a:noFill/>
        </p:spPr>
        <p:txBody>
          <a:bodyPr wrap="square" rtlCol="0">
            <a:spAutoFit/>
          </a:bodyPr>
          <a:lstStyle/>
          <a:p>
            <a:r>
              <a:rPr lang="zh-CN" altLang="en-US" sz="2400" dirty="0"/>
              <a:t>（2）求功率可以有两种方法</a:t>
            </a:r>
          </a:p>
        </p:txBody>
      </p:sp>
      <p:sp>
        <p:nvSpPr>
          <p:cNvPr id="6" name="文本框 5"/>
          <p:cNvSpPr txBox="1"/>
          <p:nvPr/>
        </p:nvSpPr>
        <p:spPr>
          <a:xfrm>
            <a:off x="946150" y="1247140"/>
            <a:ext cx="1287286" cy="583108"/>
          </a:xfrm>
          <a:prstGeom prst="rect">
            <a:avLst/>
          </a:prstGeom>
          <a:noFill/>
        </p:spPr>
        <p:txBody>
          <a:bodyPr wrap="square" rtlCol="0">
            <a:spAutoFit/>
          </a:bodyPr>
          <a:lstStyle/>
          <a:p>
            <a:pPr>
              <a:lnSpc>
                <a:spcPct val="150000"/>
              </a:lnSpc>
            </a:pPr>
            <a:r>
              <a:rPr lang="zh-CN" altLang="en-US" sz="2400" dirty="0">
                <a:solidFill>
                  <a:srgbClr val="C00000"/>
                </a:solidFill>
              </a:rPr>
              <a:t>方法一：</a:t>
            </a:r>
          </a:p>
        </p:txBody>
      </p:sp>
      <p:grpSp>
        <p:nvGrpSpPr>
          <p:cNvPr id="17" name="组合 16"/>
          <p:cNvGrpSpPr/>
          <p:nvPr/>
        </p:nvGrpSpPr>
        <p:grpSpPr>
          <a:xfrm>
            <a:off x="828000" y="2034103"/>
            <a:ext cx="7272000" cy="583108"/>
            <a:chOff x="1490" y="2899"/>
            <a:chExt cx="11112" cy="737"/>
          </a:xfrm>
        </p:grpSpPr>
        <p:sp>
          <p:nvSpPr>
            <p:cNvPr id="7" name="文本框 6"/>
            <p:cNvSpPr txBox="1"/>
            <p:nvPr/>
          </p:nvSpPr>
          <p:spPr>
            <a:xfrm>
              <a:off x="1490" y="2899"/>
              <a:ext cx="2969" cy="727"/>
            </a:xfrm>
            <a:prstGeom prst="rect">
              <a:avLst/>
            </a:prstGeom>
            <a:noFill/>
          </p:spPr>
          <p:txBody>
            <a:bodyPr wrap="square" rtlCol="0">
              <a:spAutoFit/>
            </a:bodyPr>
            <a:lstStyle/>
            <a:p>
              <a:r>
                <a:rPr lang="zh-CN" altLang="en-US" sz="2400" dirty="0"/>
                <a:t>等效阻抗为：</a:t>
              </a:r>
            </a:p>
          </p:txBody>
        </p:sp>
        <p:pic>
          <p:nvPicPr>
            <p:cNvPr id="8" name="图片 7"/>
            <p:cNvPicPr>
              <a:picLocks noChangeAspect="1"/>
            </p:cNvPicPr>
            <p:nvPr/>
          </p:nvPicPr>
          <p:blipFill>
            <a:blip r:embed="rId2"/>
            <a:stretch>
              <a:fillRect/>
            </a:stretch>
          </p:blipFill>
          <p:spPr>
            <a:xfrm>
              <a:off x="4568" y="2963"/>
              <a:ext cx="8034" cy="673"/>
            </a:xfrm>
            <a:prstGeom prst="rect">
              <a:avLst/>
            </a:prstGeom>
          </p:spPr>
        </p:pic>
      </p:grpSp>
      <p:pic>
        <p:nvPicPr>
          <p:cNvPr id="151" name="图片 3546"/>
          <p:cNvPicPr>
            <a:picLocks noChangeAspect="1"/>
          </p:cNvPicPr>
          <p:nvPr/>
        </p:nvPicPr>
        <p:blipFill>
          <a:blip r:embed="rId3"/>
          <a:stretch>
            <a:fillRect/>
          </a:stretch>
        </p:blipFill>
        <p:spPr>
          <a:xfrm>
            <a:off x="946150" y="2684025"/>
            <a:ext cx="4464572" cy="532472"/>
          </a:xfrm>
          <a:prstGeom prst="rect">
            <a:avLst/>
          </a:prstGeom>
          <a:noFill/>
          <a:ln w="9525">
            <a:noFill/>
          </a:ln>
        </p:spPr>
      </p:pic>
      <p:grpSp>
        <p:nvGrpSpPr>
          <p:cNvPr id="16" name="组合 15"/>
          <p:cNvGrpSpPr/>
          <p:nvPr/>
        </p:nvGrpSpPr>
        <p:grpSpPr>
          <a:xfrm>
            <a:off x="845006" y="3556894"/>
            <a:ext cx="7038993" cy="892983"/>
            <a:chOff x="1779" y="4485"/>
            <a:chExt cx="10518" cy="1220"/>
          </a:xfrm>
        </p:grpSpPr>
        <p:sp>
          <p:nvSpPr>
            <p:cNvPr id="9" name="文本框 8"/>
            <p:cNvSpPr txBox="1"/>
            <p:nvPr/>
          </p:nvSpPr>
          <p:spPr>
            <a:xfrm>
              <a:off x="1779" y="4648"/>
              <a:ext cx="3380" cy="727"/>
            </a:xfrm>
            <a:prstGeom prst="rect">
              <a:avLst/>
            </a:prstGeom>
            <a:noFill/>
          </p:spPr>
          <p:txBody>
            <a:bodyPr wrap="square" rtlCol="0">
              <a:spAutoFit/>
            </a:bodyPr>
            <a:lstStyle/>
            <a:p>
              <a:r>
                <a:rPr lang="zh-CN" altLang="en-US" sz="2400" dirty="0"/>
                <a:t>有功功率：</a:t>
              </a:r>
            </a:p>
          </p:txBody>
        </p:sp>
        <p:pic>
          <p:nvPicPr>
            <p:cNvPr id="10" name="图片 9"/>
            <p:cNvPicPr>
              <a:picLocks noChangeAspect="1"/>
            </p:cNvPicPr>
            <p:nvPr/>
          </p:nvPicPr>
          <p:blipFill>
            <a:blip r:embed="rId4"/>
            <a:stretch>
              <a:fillRect/>
            </a:stretch>
          </p:blipFill>
          <p:spPr>
            <a:xfrm>
              <a:off x="4187" y="4485"/>
              <a:ext cx="8110" cy="1220"/>
            </a:xfrm>
            <a:prstGeom prst="rect">
              <a:avLst/>
            </a:prstGeom>
          </p:spPr>
        </p:pic>
      </p:grpSp>
      <p:grpSp>
        <p:nvGrpSpPr>
          <p:cNvPr id="11" name="组合 10"/>
          <p:cNvGrpSpPr/>
          <p:nvPr/>
        </p:nvGrpSpPr>
        <p:grpSpPr>
          <a:xfrm>
            <a:off x="756064" y="4523358"/>
            <a:ext cx="7327544" cy="841093"/>
            <a:chOff x="1655" y="5505"/>
            <a:chExt cx="10173" cy="1102"/>
          </a:xfrm>
        </p:grpSpPr>
        <p:sp>
          <p:nvSpPr>
            <p:cNvPr id="12" name="文本框 11"/>
            <p:cNvSpPr txBox="1"/>
            <p:nvPr/>
          </p:nvSpPr>
          <p:spPr>
            <a:xfrm>
              <a:off x="1655" y="5697"/>
              <a:ext cx="2081" cy="605"/>
            </a:xfrm>
            <a:prstGeom prst="rect">
              <a:avLst/>
            </a:prstGeom>
            <a:noFill/>
          </p:spPr>
          <p:txBody>
            <a:bodyPr wrap="square" rtlCol="0">
              <a:spAutoFit/>
            </a:bodyPr>
            <a:lstStyle/>
            <a:p>
              <a:r>
                <a:rPr lang="zh-CN" altLang="en-US" sz="2400" dirty="0"/>
                <a:t>无功功率：</a:t>
              </a:r>
            </a:p>
          </p:txBody>
        </p:sp>
        <p:pic>
          <p:nvPicPr>
            <p:cNvPr id="13" name="图片 12"/>
            <p:cNvPicPr>
              <a:picLocks noChangeAspect="1"/>
            </p:cNvPicPr>
            <p:nvPr/>
          </p:nvPicPr>
          <p:blipFill>
            <a:blip r:embed="rId5"/>
            <a:stretch>
              <a:fillRect/>
            </a:stretch>
          </p:blipFill>
          <p:spPr>
            <a:xfrm>
              <a:off x="4080" y="5505"/>
              <a:ext cx="7748" cy="1102"/>
            </a:xfrm>
            <a:prstGeom prst="rect">
              <a:avLst/>
            </a:prstGeom>
          </p:spPr>
        </p:pic>
      </p:grpSp>
      <p:grpSp>
        <p:nvGrpSpPr>
          <p:cNvPr id="4" name="组合 3"/>
          <p:cNvGrpSpPr/>
          <p:nvPr/>
        </p:nvGrpSpPr>
        <p:grpSpPr>
          <a:xfrm>
            <a:off x="766267" y="5520094"/>
            <a:ext cx="6109733" cy="532130"/>
            <a:chOff x="1655" y="6649"/>
            <a:chExt cx="8215" cy="597"/>
          </a:xfrm>
        </p:grpSpPr>
        <p:sp>
          <p:nvSpPr>
            <p:cNvPr id="14" name="文本框 13"/>
            <p:cNvSpPr txBox="1"/>
            <p:nvPr/>
          </p:nvSpPr>
          <p:spPr>
            <a:xfrm>
              <a:off x="1655" y="6649"/>
              <a:ext cx="2081" cy="594"/>
            </a:xfrm>
            <a:prstGeom prst="rect">
              <a:avLst/>
            </a:prstGeom>
            <a:noFill/>
          </p:spPr>
          <p:txBody>
            <a:bodyPr wrap="square" rtlCol="0">
              <a:spAutoFit/>
            </a:bodyPr>
            <a:lstStyle/>
            <a:p>
              <a:r>
                <a:rPr lang="zh-CN" altLang="en-US" sz="2400" dirty="0"/>
                <a:t>视在功率：</a:t>
              </a:r>
            </a:p>
          </p:txBody>
        </p:sp>
        <p:pic>
          <p:nvPicPr>
            <p:cNvPr id="15" name="图片 14"/>
            <p:cNvPicPr>
              <a:picLocks noChangeAspect="1"/>
            </p:cNvPicPr>
            <p:nvPr/>
          </p:nvPicPr>
          <p:blipFill>
            <a:blip r:embed="rId6"/>
            <a:stretch>
              <a:fillRect/>
            </a:stretch>
          </p:blipFill>
          <p:spPr>
            <a:xfrm>
              <a:off x="4187" y="6679"/>
              <a:ext cx="5683" cy="567"/>
            </a:xfrm>
            <a:prstGeom prst="rect">
              <a:avLst/>
            </a:prstGeom>
          </p:spPr>
        </p:pic>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FD0F1D-AA80-4E36-8F25-C9042A71BE42}"/>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B445823D-CAAE-4BF5-A6FF-F58FA6358C2E}"/>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108</a:t>
            </a:fld>
            <a:endParaRPr lang="en-US">
              <a:solidFill>
                <a:prstClr val="black">
                  <a:tint val="75000"/>
                </a:prstClr>
              </a:solidFill>
            </a:endParaRPr>
          </a:p>
        </p:txBody>
      </p:sp>
      <p:sp>
        <p:nvSpPr>
          <p:cNvPr id="4" name="文本框 3">
            <a:extLst>
              <a:ext uri="{FF2B5EF4-FFF2-40B4-BE49-F238E27FC236}">
                <a16:creationId xmlns:a16="http://schemas.microsoft.com/office/drawing/2014/main" id="{5DD26F73-E8F4-4E1C-BA6E-EBD7E29894FE}"/>
              </a:ext>
            </a:extLst>
          </p:cNvPr>
          <p:cNvSpPr txBox="1"/>
          <p:nvPr/>
        </p:nvSpPr>
        <p:spPr>
          <a:xfrm>
            <a:off x="1188000" y="1340039"/>
            <a:ext cx="5943600" cy="461665"/>
          </a:xfrm>
          <a:prstGeom prst="rect">
            <a:avLst/>
          </a:prstGeom>
          <a:noFill/>
        </p:spPr>
        <p:txBody>
          <a:bodyPr wrap="square" rtlCol="0">
            <a:spAutoFit/>
          </a:bodyPr>
          <a:lstStyle/>
          <a:p>
            <a:r>
              <a:rPr lang="zh-CN" altLang="en-US" sz="2400" dirty="0">
                <a:solidFill>
                  <a:srgbClr val="C00000"/>
                </a:solidFill>
              </a:rPr>
              <a:t>方法二</a:t>
            </a:r>
            <a:r>
              <a:rPr lang="zh-CN" altLang="en-US" sz="2000" dirty="0">
                <a:solidFill>
                  <a:srgbClr val="C00000"/>
                </a:solidFill>
              </a:rPr>
              <a:t>：</a:t>
            </a:r>
          </a:p>
        </p:txBody>
      </p:sp>
      <p:grpSp>
        <p:nvGrpSpPr>
          <p:cNvPr id="5" name="组合 4">
            <a:extLst>
              <a:ext uri="{FF2B5EF4-FFF2-40B4-BE49-F238E27FC236}">
                <a16:creationId xmlns:a16="http://schemas.microsoft.com/office/drawing/2014/main" id="{00B80B2C-F07C-49A1-8C14-7E35EF874D5B}"/>
              </a:ext>
            </a:extLst>
          </p:cNvPr>
          <p:cNvGrpSpPr/>
          <p:nvPr/>
        </p:nvGrpSpPr>
        <p:grpSpPr>
          <a:xfrm>
            <a:off x="911940" y="2069508"/>
            <a:ext cx="5897880" cy="822944"/>
            <a:chOff x="995" y="6960"/>
            <a:chExt cx="9288" cy="1077"/>
          </a:xfrm>
        </p:grpSpPr>
        <p:sp>
          <p:nvSpPr>
            <p:cNvPr id="6" name="文本框 5">
              <a:extLst>
                <a:ext uri="{FF2B5EF4-FFF2-40B4-BE49-F238E27FC236}">
                  <a16:creationId xmlns:a16="http://schemas.microsoft.com/office/drawing/2014/main" id="{F0F8A979-DB4C-45F0-A348-40F5E8CB9FCA}"/>
                </a:ext>
              </a:extLst>
            </p:cNvPr>
            <p:cNvSpPr txBox="1"/>
            <p:nvPr/>
          </p:nvSpPr>
          <p:spPr>
            <a:xfrm>
              <a:off x="995" y="7327"/>
              <a:ext cx="2515" cy="604"/>
            </a:xfrm>
            <a:prstGeom prst="rect">
              <a:avLst/>
            </a:prstGeom>
            <a:noFill/>
          </p:spPr>
          <p:txBody>
            <a:bodyPr wrap="square" rtlCol="0">
              <a:spAutoFit/>
            </a:bodyPr>
            <a:lstStyle/>
            <a:p>
              <a:r>
                <a:rPr lang="zh-CN" altLang="en-US" sz="2400" dirty="0">
                  <a:sym typeface="+mn-ea"/>
                </a:rPr>
                <a:t>有功功率：</a:t>
              </a:r>
              <a:endParaRPr lang="zh-CN" altLang="en-US" sz="2400" dirty="0"/>
            </a:p>
          </p:txBody>
        </p:sp>
        <p:pic>
          <p:nvPicPr>
            <p:cNvPr id="7" name="对象 95">
              <a:extLst>
                <a:ext uri="{FF2B5EF4-FFF2-40B4-BE49-F238E27FC236}">
                  <a16:creationId xmlns:a16="http://schemas.microsoft.com/office/drawing/2014/main" id="{8B99EB87-F2F8-4A7F-982F-71D8C7C294C2}"/>
                </a:ext>
              </a:extLst>
            </p:cNvPr>
            <p:cNvPicPr>
              <a:picLocks noChangeAspect="1"/>
            </p:cNvPicPr>
            <p:nvPr/>
          </p:nvPicPr>
          <p:blipFill>
            <a:blip r:embed="rId2"/>
            <a:stretch>
              <a:fillRect/>
            </a:stretch>
          </p:blipFill>
          <p:spPr>
            <a:xfrm>
              <a:off x="3479" y="6960"/>
              <a:ext cx="6804" cy="1077"/>
            </a:xfrm>
            <a:prstGeom prst="rect">
              <a:avLst/>
            </a:prstGeom>
            <a:noFill/>
            <a:ln w="9525">
              <a:noFill/>
            </a:ln>
          </p:spPr>
        </p:pic>
      </p:grpSp>
      <p:grpSp>
        <p:nvGrpSpPr>
          <p:cNvPr id="8" name="组合 7">
            <a:extLst>
              <a:ext uri="{FF2B5EF4-FFF2-40B4-BE49-F238E27FC236}">
                <a16:creationId xmlns:a16="http://schemas.microsoft.com/office/drawing/2014/main" id="{6E26D0CE-0478-4EFB-855D-C0D31B8C1197}"/>
              </a:ext>
            </a:extLst>
          </p:cNvPr>
          <p:cNvGrpSpPr/>
          <p:nvPr/>
        </p:nvGrpSpPr>
        <p:grpSpPr>
          <a:xfrm>
            <a:off x="923620" y="3229969"/>
            <a:ext cx="7536379" cy="991031"/>
            <a:chOff x="1367" y="8058"/>
            <a:chExt cx="10941" cy="1077"/>
          </a:xfrm>
        </p:grpSpPr>
        <p:sp>
          <p:nvSpPr>
            <p:cNvPr id="9" name="文本框 8">
              <a:extLst>
                <a:ext uri="{FF2B5EF4-FFF2-40B4-BE49-F238E27FC236}">
                  <a16:creationId xmlns:a16="http://schemas.microsoft.com/office/drawing/2014/main" id="{ABB3D603-8365-4817-BF0A-1BFC4B40E095}"/>
                </a:ext>
              </a:extLst>
            </p:cNvPr>
            <p:cNvSpPr txBox="1"/>
            <p:nvPr/>
          </p:nvSpPr>
          <p:spPr>
            <a:xfrm>
              <a:off x="1367" y="8278"/>
              <a:ext cx="2499" cy="553"/>
            </a:xfrm>
            <a:prstGeom prst="rect">
              <a:avLst/>
            </a:prstGeom>
            <a:noFill/>
          </p:spPr>
          <p:txBody>
            <a:bodyPr wrap="none" rtlCol="0" anchor="t">
              <a:spAutoFit/>
            </a:bodyPr>
            <a:lstStyle/>
            <a:p>
              <a:r>
                <a:rPr lang="zh-CN" altLang="en-US" sz="2400" dirty="0">
                  <a:sym typeface="+mn-ea"/>
                </a:rPr>
                <a:t>无功功率</a:t>
              </a:r>
              <a:r>
                <a:rPr lang="zh-CN" altLang="en-US" sz="2000" dirty="0">
                  <a:sym typeface="+mn-ea"/>
                </a:rPr>
                <a:t>：</a:t>
              </a:r>
              <a:endParaRPr lang="zh-CN" altLang="en-US" sz="2000" dirty="0"/>
            </a:p>
          </p:txBody>
        </p:sp>
        <p:pic>
          <p:nvPicPr>
            <p:cNvPr id="10" name="图片 9">
              <a:extLst>
                <a:ext uri="{FF2B5EF4-FFF2-40B4-BE49-F238E27FC236}">
                  <a16:creationId xmlns:a16="http://schemas.microsoft.com/office/drawing/2014/main" id="{C3F5765E-AA4B-425D-9BEB-54EC280D6101}"/>
                </a:ext>
              </a:extLst>
            </p:cNvPr>
            <p:cNvPicPr>
              <a:picLocks noChangeAspect="1"/>
            </p:cNvPicPr>
            <p:nvPr/>
          </p:nvPicPr>
          <p:blipFill>
            <a:blip r:embed="rId3"/>
            <a:stretch>
              <a:fillRect/>
            </a:stretch>
          </p:blipFill>
          <p:spPr>
            <a:xfrm>
              <a:off x="3736" y="8058"/>
              <a:ext cx="8572" cy="1077"/>
            </a:xfrm>
            <a:prstGeom prst="rect">
              <a:avLst/>
            </a:prstGeom>
          </p:spPr>
        </p:pic>
      </p:grpSp>
      <p:grpSp>
        <p:nvGrpSpPr>
          <p:cNvPr id="11" name="组合 10">
            <a:extLst>
              <a:ext uri="{FF2B5EF4-FFF2-40B4-BE49-F238E27FC236}">
                <a16:creationId xmlns:a16="http://schemas.microsoft.com/office/drawing/2014/main" id="{B7FA4B4B-F906-4B34-92F5-6B69F3B82B71}"/>
              </a:ext>
            </a:extLst>
          </p:cNvPr>
          <p:cNvGrpSpPr/>
          <p:nvPr/>
        </p:nvGrpSpPr>
        <p:grpSpPr>
          <a:xfrm>
            <a:off x="972935" y="4614866"/>
            <a:ext cx="7062649" cy="566262"/>
            <a:chOff x="1400" y="9356"/>
            <a:chExt cx="10585" cy="660"/>
          </a:xfrm>
        </p:grpSpPr>
        <p:sp>
          <p:nvSpPr>
            <p:cNvPr id="12" name="文本框 11">
              <a:extLst>
                <a:ext uri="{FF2B5EF4-FFF2-40B4-BE49-F238E27FC236}">
                  <a16:creationId xmlns:a16="http://schemas.microsoft.com/office/drawing/2014/main" id="{B49C8506-7F6B-41B5-A35E-FC1A5E718002}"/>
                </a:ext>
              </a:extLst>
            </p:cNvPr>
            <p:cNvSpPr txBox="1"/>
            <p:nvPr/>
          </p:nvSpPr>
          <p:spPr>
            <a:xfrm>
              <a:off x="1400" y="9403"/>
              <a:ext cx="2506" cy="538"/>
            </a:xfrm>
            <a:prstGeom prst="rect">
              <a:avLst/>
            </a:prstGeom>
            <a:noFill/>
          </p:spPr>
          <p:txBody>
            <a:bodyPr wrap="none" rtlCol="0" anchor="t">
              <a:spAutoFit/>
            </a:bodyPr>
            <a:lstStyle/>
            <a:p>
              <a:r>
                <a:rPr lang="zh-CN" altLang="en-US" sz="2400" dirty="0">
                  <a:sym typeface="+mn-ea"/>
                </a:rPr>
                <a:t>视在功率</a:t>
              </a:r>
              <a:r>
                <a:rPr lang="zh-CN" altLang="en-US" sz="2000" dirty="0">
                  <a:sym typeface="+mn-ea"/>
                </a:rPr>
                <a:t>：</a:t>
              </a:r>
              <a:endParaRPr lang="zh-CN" altLang="en-US" sz="2000" dirty="0"/>
            </a:p>
          </p:txBody>
        </p:sp>
        <p:pic>
          <p:nvPicPr>
            <p:cNvPr id="13" name="对象 97">
              <a:extLst>
                <a:ext uri="{FF2B5EF4-FFF2-40B4-BE49-F238E27FC236}">
                  <a16:creationId xmlns:a16="http://schemas.microsoft.com/office/drawing/2014/main" id="{22C02327-5134-45A5-9AD8-273C95749E8A}"/>
                </a:ext>
              </a:extLst>
            </p:cNvPr>
            <p:cNvPicPr>
              <a:picLocks noChangeAspect="1"/>
            </p:cNvPicPr>
            <p:nvPr/>
          </p:nvPicPr>
          <p:blipFill>
            <a:blip r:embed="rId4"/>
            <a:stretch>
              <a:fillRect/>
            </a:stretch>
          </p:blipFill>
          <p:spPr>
            <a:xfrm>
              <a:off x="3784" y="9356"/>
              <a:ext cx="8201" cy="660"/>
            </a:xfrm>
            <a:prstGeom prst="rect">
              <a:avLst/>
            </a:prstGeom>
            <a:noFill/>
            <a:ln w="9525">
              <a:noFill/>
            </a:ln>
          </p:spPr>
        </p:pic>
      </p:grpSp>
    </p:spTree>
    <p:extLst>
      <p:ext uri="{BB962C8B-B14F-4D97-AF65-F5344CB8AC3E}">
        <p14:creationId xmlns:p14="http://schemas.microsoft.com/office/powerpoint/2010/main" val="6192768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109</a:t>
            </a:fld>
            <a:endParaRPr lang="en-US">
              <a:solidFill>
                <a:prstClr val="black">
                  <a:tint val="75000"/>
                </a:prstClr>
              </a:solidFill>
            </a:endParaRPr>
          </a:p>
        </p:txBody>
      </p:sp>
      <p:sp>
        <p:nvSpPr>
          <p:cNvPr id="4" name="文本框 3"/>
          <p:cNvSpPr txBox="1"/>
          <p:nvPr/>
        </p:nvSpPr>
        <p:spPr>
          <a:xfrm>
            <a:off x="760730" y="798195"/>
            <a:ext cx="4873625" cy="583565"/>
          </a:xfrm>
          <a:prstGeom prst="rect">
            <a:avLst/>
          </a:prstGeom>
          <a:noFill/>
        </p:spPr>
        <p:txBody>
          <a:bodyPr wrap="none" rtlCol="0" anchor="t">
            <a:spAutoFit/>
          </a:bodyPr>
          <a:lstStyle/>
          <a:p>
            <a:pPr algn="l"/>
            <a:r>
              <a:rPr kumimoji="1" sz="3200" b="1"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mn-ea"/>
              </a:rPr>
              <a:t>5.7.4  提高功率因素的措施</a:t>
            </a:r>
          </a:p>
        </p:txBody>
      </p:sp>
      <p:sp>
        <p:nvSpPr>
          <p:cNvPr id="5" name="文本框 4"/>
          <p:cNvSpPr txBox="1"/>
          <p:nvPr/>
        </p:nvSpPr>
        <p:spPr>
          <a:xfrm>
            <a:off x="271780" y="1500505"/>
            <a:ext cx="3395980" cy="460375"/>
          </a:xfrm>
          <a:prstGeom prst="rect">
            <a:avLst/>
          </a:prstGeom>
          <a:noFill/>
        </p:spPr>
        <p:txBody>
          <a:bodyPr wrap="none" rtlCol="0" anchor="t">
            <a:spAutoFit/>
          </a:bodyPr>
          <a:lstStyle/>
          <a:p>
            <a:pPr algn="l"/>
            <a:r>
              <a:rPr kumimoji="1" sz="2400" b="1">
                <a:solidFill>
                  <a:srgbClr val="CC0000"/>
                </a:solidFill>
                <a:effectLst>
                  <a:outerShdw blurRad="38100" dist="38100" dir="2700000" algn="tl">
                    <a:srgbClr val="C0C0C0"/>
                  </a:outerShdw>
                </a:effectLst>
                <a:latin typeface="Times New Roman" panose="02020603050405020304" pitchFamily="18" charset="0"/>
                <a:sym typeface="+mn-ea"/>
              </a:rPr>
              <a:t>1、功率因数提高的意义</a:t>
            </a:r>
          </a:p>
        </p:txBody>
      </p:sp>
      <p:grpSp>
        <p:nvGrpSpPr>
          <p:cNvPr id="13" name="组合 12"/>
          <p:cNvGrpSpPr/>
          <p:nvPr/>
        </p:nvGrpSpPr>
        <p:grpSpPr>
          <a:xfrm>
            <a:off x="716280" y="2128520"/>
            <a:ext cx="7970520" cy="3475990"/>
            <a:chOff x="1552" y="3351"/>
            <a:chExt cx="12552" cy="5474"/>
          </a:xfrm>
        </p:grpSpPr>
        <p:sp>
          <p:nvSpPr>
            <p:cNvPr id="6" name="文本框 5"/>
            <p:cNvSpPr txBox="1"/>
            <p:nvPr/>
          </p:nvSpPr>
          <p:spPr>
            <a:xfrm>
              <a:off x="1552" y="3351"/>
              <a:ext cx="12552" cy="5475"/>
            </a:xfrm>
            <a:prstGeom prst="rect">
              <a:avLst/>
            </a:prstGeom>
            <a:noFill/>
          </p:spPr>
          <p:txBody>
            <a:bodyPr wrap="square" rtlCol="0">
              <a:spAutoFit/>
            </a:bodyPr>
            <a:lstStyle/>
            <a:p>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800" dirty="0" err="1">
                  <a:latin typeface="Times New Roman" panose="02020603050405020304" pitchFamily="18" charset="0"/>
                </a:rPr>
                <a:t>cos</a:t>
              </a:r>
              <a:r>
                <a:rPr lang="en-US" altLang="zh-CN" sz="2800" i="1" dirty="0" err="1">
                  <a:latin typeface="Times New Roman" panose="02020603050405020304" pitchFamily="18" charset="0"/>
                </a:rPr>
                <a:t>φ</a:t>
              </a:r>
              <a:r>
                <a:rPr lang="zh-CN" altLang="en-US" sz="2400" dirty="0"/>
                <a:t>大，输出有功功率多，设备的利用率高；</a:t>
              </a:r>
            </a:p>
            <a:p>
              <a:endParaRPr lang="zh-CN" altLang="en-US" sz="2000" dirty="0"/>
            </a:p>
            <a:p>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a:t>
              </a:r>
              <a:r>
                <a:rPr lang="zh-CN" altLang="en-US" sz="2400" dirty="0"/>
                <a:t>根据</a:t>
              </a:r>
            </a:p>
            <a:p>
              <a:endParaRPr lang="zh-CN" altLang="en-US" sz="2800" dirty="0"/>
            </a:p>
            <a:p>
              <a:r>
                <a:rPr lang="zh-CN" altLang="en-US" sz="2400" dirty="0"/>
                <a:t>功率因数小，</a:t>
              </a:r>
              <a:r>
                <a:rPr lang="en-US" altLang="zh-CN" sz="2400" i="1" dirty="0">
                  <a:latin typeface="Times New Roman" panose="02020603050405020304" pitchFamily="18" charset="0"/>
                </a:rPr>
                <a:t>I</a:t>
              </a:r>
              <a:r>
                <a:rPr lang="zh-CN" altLang="en-US" sz="2400" dirty="0"/>
                <a:t>大，线路功率损耗              大大升高；</a:t>
              </a:r>
            </a:p>
            <a:p>
              <a:endParaRPr lang="zh-CN" altLang="en-US" sz="2400" dirty="0"/>
            </a:p>
            <a:p>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）输电线路上的压降                增加，加到负载上的电压降低，影响负载的正常工作。</a:t>
              </a:r>
            </a:p>
            <a:p>
              <a:endParaRPr lang="zh-CN" altLang="en-US" sz="2400" dirty="0">
                <a:latin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4049" y="4368"/>
              <a:ext cx="2072" cy="1191"/>
            </a:xfrm>
            <a:prstGeom prst="rect">
              <a:avLst/>
            </a:prstGeom>
          </p:spPr>
        </p:pic>
        <p:pic>
          <p:nvPicPr>
            <p:cNvPr id="8" name="图片 7"/>
            <p:cNvPicPr>
              <a:picLocks noChangeAspect="1"/>
            </p:cNvPicPr>
            <p:nvPr/>
          </p:nvPicPr>
          <p:blipFill>
            <a:blip r:embed="rId3"/>
            <a:stretch>
              <a:fillRect/>
            </a:stretch>
          </p:blipFill>
          <p:spPr>
            <a:xfrm>
              <a:off x="7005" y="7031"/>
              <a:ext cx="1591" cy="567"/>
            </a:xfrm>
            <a:prstGeom prst="rect">
              <a:avLst/>
            </a:prstGeom>
          </p:spPr>
        </p:pic>
        <p:pic>
          <p:nvPicPr>
            <p:cNvPr id="9" name="图片 8"/>
            <p:cNvPicPr>
              <a:picLocks noChangeAspect="1"/>
            </p:cNvPicPr>
            <p:nvPr/>
          </p:nvPicPr>
          <p:blipFill>
            <a:blip r:embed="rId4"/>
            <a:stretch>
              <a:fillRect/>
            </a:stretch>
          </p:blipFill>
          <p:spPr>
            <a:xfrm>
              <a:off x="8596" y="5805"/>
              <a:ext cx="1576" cy="567"/>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1000"/>
                                        <p:tgtEl>
                                          <p:spTgt spid="1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640" y="1061084"/>
            <a:ext cx="8229600" cy="365125"/>
          </a:xfrm>
        </p:spPr>
        <p:txBody>
          <a:bodyPr/>
          <a:lstStyle/>
          <a:p>
            <a:r>
              <a:rPr kumimoji="1" lang="zh-CN" altLang="en-US" sz="2800" b="1" dirty="0">
                <a:solidFill>
                  <a:srgbClr val="005200"/>
                </a:solidFill>
                <a:effectLst>
                  <a:outerShdw blurRad="38100" dist="38100" dir="2700000" algn="tl">
                    <a:srgbClr val="C0C0C0"/>
                  </a:outerShdw>
                </a:effectLst>
                <a:latin typeface="Times New Roman" panose="02020603050405020304" pitchFamily="18" charset="0"/>
                <a:sym typeface="+mn-ea"/>
              </a:rPr>
              <a:t>相位差：</a:t>
            </a:r>
            <a:r>
              <a:rPr kumimoji="1" lang="zh-CN" altLang="en-US" sz="2800" b="1" dirty="0">
                <a:solidFill>
                  <a:srgbClr val="005200"/>
                </a:solidFill>
                <a:effectLst>
                  <a:outerShdw blurRad="38100" dist="38100" dir="2700000" algn="tl">
                    <a:srgbClr val="C0C0C0"/>
                  </a:outerShdw>
                </a:effectLst>
                <a:latin typeface="Times New Roman" panose="02020603050405020304" pitchFamily="18" charset="0"/>
                <a:ea typeface="+mn-ea"/>
                <a:cs typeface="+mn-cs"/>
                <a:sym typeface="+mn-ea"/>
              </a:rPr>
              <a:t>两个同频率正弦量的相位之差。</a:t>
            </a:r>
            <a:br>
              <a:rPr kumimoji="1" lang="zh-CN" altLang="en-US" sz="2800" b="1" dirty="0">
                <a:solidFill>
                  <a:srgbClr val="005200"/>
                </a:solidFill>
                <a:effectLst>
                  <a:outerShdw blurRad="38100" dist="38100" dir="2700000" algn="tl">
                    <a:srgbClr val="C0C0C0"/>
                  </a:outerShdw>
                </a:effectLst>
                <a:latin typeface="Times New Roman" panose="02020603050405020304" pitchFamily="18" charset="0"/>
                <a:ea typeface="+mn-ea"/>
                <a:cs typeface="+mn-cs"/>
                <a:sym typeface="+mn-ea"/>
              </a:rPr>
            </a:br>
            <a:endParaRPr lang="zh-CN" altLang="en-US" sz="3200" dirty="0"/>
          </a:p>
        </p:txBody>
      </p:sp>
      <p:sp>
        <p:nvSpPr>
          <p:cNvPr id="3" name="日期占位符 2"/>
          <p:cNvSpPr>
            <a:spLocks noGrp="1"/>
          </p:cNvSpPr>
          <p:nvPr>
            <p:ph type="dt" sz="half" idx="10"/>
          </p:nvPr>
        </p:nvSpPr>
        <p:spPr/>
        <p:txBody>
          <a:bodyPr/>
          <a:lstStyle/>
          <a:p>
            <a:pPr>
              <a:defRPr/>
            </a:pPr>
            <a:fld id="{4F267FD9-BB6E-4937-A2CB-2D8803BBA62E}" type="datetime1">
              <a:rPr lang="zh-CN" altLang="en-US">
                <a:solidFill>
                  <a:prstClr val="black">
                    <a:tint val="75000"/>
                  </a:prstClr>
                </a:solidFill>
              </a:rPr>
              <a:t>2018/5/31</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a:solidFill>
                  <a:prstClr val="black">
                    <a:tint val="75000"/>
                  </a:prstClr>
                </a:solidFill>
              </a:rPr>
              <a:t>11</a:t>
            </a:fld>
            <a:endParaRPr lang="en-US">
              <a:solidFill>
                <a:prstClr val="black">
                  <a:tint val="75000"/>
                </a:prstClr>
              </a:solidFill>
            </a:endParaRPr>
          </a:p>
        </p:txBody>
      </p:sp>
      <p:sp>
        <p:nvSpPr>
          <p:cNvPr id="7" name="文本框 6"/>
          <p:cNvSpPr txBox="1"/>
          <p:nvPr/>
        </p:nvSpPr>
        <p:spPr>
          <a:xfrm>
            <a:off x="923925" y="1381125"/>
            <a:ext cx="3391535" cy="584775"/>
          </a:xfrm>
          <a:prstGeom prst="rect">
            <a:avLst/>
          </a:prstGeom>
          <a:noFill/>
        </p:spPr>
        <p:txBody>
          <a:bodyPr wrap="square" rtlCol="0">
            <a:spAutoFit/>
          </a:bodyPr>
          <a:lstStyle/>
          <a:p>
            <a:r>
              <a:rPr lang="zh-CN" altLang="en-US" sz="2800" dirty="0"/>
              <a:t>用 </a:t>
            </a:r>
            <a:r>
              <a:rPr lang="zh-CN" altLang="en-US" sz="3200" i="1" dirty="0">
                <a:latin typeface="Times New Roman" panose="02020603050405020304" pitchFamily="18" charset="0"/>
              </a:rPr>
              <a:t>φ</a:t>
            </a:r>
            <a:r>
              <a:rPr lang="zh-CN" altLang="en-US" sz="2800" dirty="0">
                <a:latin typeface="Times New Roman" panose="02020603050405020304" pitchFamily="18" charset="0"/>
              </a:rPr>
              <a:t> </a:t>
            </a:r>
            <a:r>
              <a:rPr lang="zh-CN" altLang="en-US" sz="2800" dirty="0"/>
              <a:t>加</a:t>
            </a:r>
            <a:r>
              <a:rPr lang="zh-CN" altLang="en-US" sz="2800" b="1" dirty="0">
                <a:solidFill>
                  <a:srgbClr val="FF0000"/>
                </a:solidFill>
              </a:rPr>
              <a:t>下标</a:t>
            </a:r>
            <a:r>
              <a:rPr lang="zh-CN" altLang="en-US" sz="2800" dirty="0"/>
              <a:t>表示</a:t>
            </a:r>
          </a:p>
        </p:txBody>
      </p:sp>
      <p:grpSp>
        <p:nvGrpSpPr>
          <p:cNvPr id="13" name="组合 12"/>
          <p:cNvGrpSpPr/>
          <p:nvPr/>
        </p:nvGrpSpPr>
        <p:grpSpPr>
          <a:xfrm>
            <a:off x="924560" y="1966069"/>
            <a:ext cx="4007440" cy="1369586"/>
            <a:chOff x="1455" y="3262"/>
            <a:chExt cx="5340" cy="2033"/>
          </a:xfrm>
        </p:grpSpPr>
        <p:pic>
          <p:nvPicPr>
            <p:cNvPr id="8" name="图片 7"/>
            <p:cNvPicPr>
              <a:picLocks noChangeAspect="1"/>
            </p:cNvPicPr>
            <p:nvPr/>
          </p:nvPicPr>
          <p:blipFill>
            <a:blip r:embed="rId3"/>
            <a:stretch>
              <a:fillRect/>
            </a:stretch>
          </p:blipFill>
          <p:spPr>
            <a:xfrm>
              <a:off x="1455" y="3262"/>
              <a:ext cx="4943" cy="928"/>
            </a:xfrm>
            <a:prstGeom prst="rect">
              <a:avLst/>
            </a:prstGeom>
          </p:spPr>
        </p:pic>
        <p:pic>
          <p:nvPicPr>
            <p:cNvPr id="9" name="图片 8"/>
            <p:cNvPicPr>
              <a:picLocks noChangeAspect="1"/>
            </p:cNvPicPr>
            <p:nvPr/>
          </p:nvPicPr>
          <p:blipFill>
            <a:blip r:embed="rId4"/>
            <a:stretch>
              <a:fillRect/>
            </a:stretch>
          </p:blipFill>
          <p:spPr>
            <a:xfrm>
              <a:off x="1455" y="4373"/>
              <a:ext cx="5341" cy="922"/>
            </a:xfrm>
            <a:prstGeom prst="rect">
              <a:avLst/>
            </a:prstGeom>
          </p:spPr>
        </p:pic>
      </p:grpSp>
      <p:pic>
        <p:nvPicPr>
          <p:cNvPr id="10" name="图片 9"/>
          <p:cNvPicPr>
            <a:picLocks noChangeAspect="1"/>
          </p:cNvPicPr>
          <p:nvPr/>
        </p:nvPicPr>
        <p:blipFill>
          <a:blip r:embed="rId5"/>
          <a:stretch>
            <a:fillRect/>
          </a:stretch>
        </p:blipFill>
        <p:spPr>
          <a:xfrm>
            <a:off x="923925" y="3553460"/>
            <a:ext cx="6523606" cy="619820"/>
          </a:xfrm>
          <a:prstGeom prst="rect">
            <a:avLst/>
          </a:prstGeom>
        </p:spPr>
      </p:pic>
      <p:pic>
        <p:nvPicPr>
          <p:cNvPr id="11" name="图片 10"/>
          <p:cNvPicPr>
            <a:picLocks noChangeAspect="1"/>
          </p:cNvPicPr>
          <p:nvPr/>
        </p:nvPicPr>
        <p:blipFill>
          <a:blip r:embed="rId6"/>
          <a:stretch>
            <a:fillRect/>
          </a:stretch>
        </p:blipFill>
        <p:spPr>
          <a:xfrm>
            <a:off x="242887" y="4469716"/>
            <a:ext cx="8658225" cy="1675130"/>
          </a:xfrm>
          <a:prstGeom prst="rect">
            <a:avLst/>
          </a:prstGeom>
        </p:spPr>
      </p:pic>
      <p:graphicFrame>
        <p:nvGraphicFramePr>
          <p:cNvPr id="12" name="对象 11">
            <a:hlinkClick r:id="" action="ppaction://ole?verb=0"/>
          </p:cNvPr>
          <p:cNvGraphicFramePr>
            <a:graphicFrameLocks noChangeAspect="1"/>
          </p:cNvGraphicFramePr>
          <p:nvPr/>
        </p:nvGraphicFramePr>
        <p:xfrm>
          <a:off x="4114800" y="3335655"/>
          <a:ext cx="914400" cy="186055"/>
        </p:xfrm>
        <a:graphic>
          <a:graphicData uri="http://schemas.openxmlformats.org/presentationml/2006/ole">
            <mc:AlternateContent xmlns:mc="http://schemas.openxmlformats.org/markup-compatibility/2006">
              <mc:Choice xmlns:v="urn:schemas-microsoft-com:vml" Requires="v">
                <p:oleObj spid="_x0000_s2088" r:id="rId7" imgW="914400" imgH="186055" progId="Equation.KSEE3">
                  <p:embed/>
                </p:oleObj>
              </mc:Choice>
              <mc:Fallback>
                <p:oleObj r:id="rId7" imgW="914400" imgH="186055" progId="Equation.KSEE3">
                  <p:embed/>
                  <p:pic>
                    <p:nvPicPr>
                      <p:cNvPr id="0" name="图片 1024"/>
                      <p:cNvPicPr/>
                      <p:nvPr/>
                    </p:nvPicPr>
                    <p:blipFill>
                      <a:blip r:embed="rId8"/>
                      <a:stretch>
                        <a:fillRect/>
                      </a:stretch>
                    </p:blipFill>
                    <p:spPr>
                      <a:xfrm>
                        <a:off x="4114800" y="3335655"/>
                        <a:ext cx="914400" cy="18605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110</a:t>
            </a:fld>
            <a:endParaRPr lang="en-US">
              <a:solidFill>
                <a:prstClr val="black">
                  <a:tint val="75000"/>
                </a:prstClr>
              </a:solidFill>
            </a:endParaRPr>
          </a:p>
        </p:txBody>
      </p:sp>
      <p:sp>
        <p:nvSpPr>
          <p:cNvPr id="4" name="文本框 3"/>
          <p:cNvSpPr txBox="1"/>
          <p:nvPr/>
        </p:nvSpPr>
        <p:spPr>
          <a:xfrm>
            <a:off x="539115" y="886460"/>
            <a:ext cx="3395980" cy="460375"/>
          </a:xfrm>
          <a:prstGeom prst="rect">
            <a:avLst/>
          </a:prstGeom>
          <a:noFill/>
        </p:spPr>
        <p:txBody>
          <a:bodyPr wrap="none" rtlCol="0" anchor="t">
            <a:spAutoFit/>
          </a:bodyPr>
          <a:lstStyle/>
          <a:p>
            <a:pPr algn="l"/>
            <a:r>
              <a:rPr kumimoji="1" sz="2400" b="1">
                <a:solidFill>
                  <a:srgbClr val="CC0000"/>
                </a:solidFill>
                <a:effectLst>
                  <a:outerShdw blurRad="38100" dist="38100" dir="2700000" algn="tl">
                    <a:srgbClr val="C0C0C0"/>
                  </a:outerShdw>
                </a:effectLst>
                <a:latin typeface="Times New Roman" panose="02020603050405020304" pitchFamily="18" charset="0"/>
                <a:sym typeface="+mn-ea"/>
              </a:rPr>
              <a:t>2、功率因数提高的方法</a:t>
            </a:r>
          </a:p>
        </p:txBody>
      </p:sp>
      <p:pic>
        <p:nvPicPr>
          <p:cNvPr id="5" name="图片 4"/>
          <p:cNvPicPr>
            <a:picLocks noChangeAspect="1"/>
          </p:cNvPicPr>
          <p:nvPr/>
        </p:nvPicPr>
        <p:blipFill>
          <a:blip r:embed="rId2"/>
          <a:stretch>
            <a:fillRect/>
          </a:stretch>
        </p:blipFill>
        <p:spPr>
          <a:xfrm>
            <a:off x="2767965" y="1391285"/>
            <a:ext cx="2431415" cy="810260"/>
          </a:xfrm>
          <a:prstGeom prst="rect">
            <a:avLst/>
          </a:prstGeom>
        </p:spPr>
      </p:pic>
      <p:sp>
        <p:nvSpPr>
          <p:cNvPr id="6" name="文本框 5"/>
          <p:cNvSpPr txBox="1"/>
          <p:nvPr/>
        </p:nvSpPr>
        <p:spPr>
          <a:xfrm>
            <a:off x="457200" y="2201545"/>
            <a:ext cx="7313930" cy="461665"/>
          </a:xfrm>
          <a:prstGeom prst="rect">
            <a:avLst/>
          </a:prstGeom>
          <a:noFill/>
        </p:spPr>
        <p:txBody>
          <a:bodyPr wrap="square" rtlCol="0">
            <a:spAutoFit/>
          </a:bodyPr>
          <a:lstStyle/>
          <a:p>
            <a:r>
              <a:rPr kumimoji="1" lang="zh-CN" altLang="en-US" sz="2400" b="1" dirty="0">
                <a:solidFill>
                  <a:srgbClr val="005200"/>
                </a:solidFill>
                <a:effectLst>
                  <a:outerShdw blurRad="38100" dist="38100" dir="2700000" algn="tl">
                    <a:srgbClr val="C0C0C0"/>
                  </a:outerShdw>
                </a:effectLst>
                <a:latin typeface="Times New Roman" panose="02020603050405020304" pitchFamily="18" charset="0"/>
                <a:sym typeface="+mn-ea"/>
              </a:rPr>
              <a:t>提高电网的功率因数方法：在感性负载两端并联电容。</a:t>
            </a:r>
            <a:endParaRPr kumimoji="1" lang="en-US" altLang="zh-CN" sz="2400" b="1" dirty="0">
              <a:solidFill>
                <a:srgbClr val="005200"/>
              </a:solidFill>
              <a:effectLst>
                <a:outerShdw blurRad="38100" dist="38100" dir="2700000" algn="tl">
                  <a:srgbClr val="C0C0C0"/>
                </a:outerShdw>
              </a:effectLst>
              <a:latin typeface="Times New Roman" panose="02020603050405020304" pitchFamily="18" charset="0"/>
              <a:sym typeface="+mn-ea"/>
            </a:endParaRPr>
          </a:p>
        </p:txBody>
      </p:sp>
      <p:grpSp>
        <p:nvGrpSpPr>
          <p:cNvPr id="11" name="组合 10"/>
          <p:cNvGrpSpPr/>
          <p:nvPr/>
        </p:nvGrpSpPr>
        <p:grpSpPr>
          <a:xfrm>
            <a:off x="592730" y="5250815"/>
            <a:ext cx="6859270" cy="791210"/>
            <a:chOff x="849" y="8269"/>
            <a:chExt cx="10802" cy="1246"/>
          </a:xfrm>
        </p:grpSpPr>
        <p:sp>
          <p:nvSpPr>
            <p:cNvPr id="9" name="文本框 8"/>
            <p:cNvSpPr txBox="1"/>
            <p:nvPr/>
          </p:nvSpPr>
          <p:spPr>
            <a:xfrm>
              <a:off x="849" y="8512"/>
              <a:ext cx="4139" cy="628"/>
            </a:xfrm>
            <a:prstGeom prst="rect">
              <a:avLst/>
            </a:prstGeom>
            <a:noFill/>
          </p:spPr>
          <p:txBody>
            <a:bodyPr wrap="square" rtlCol="0">
              <a:spAutoFit/>
            </a:bodyPr>
            <a:lstStyle/>
            <a:p>
              <a:r>
                <a:rPr lang="zh-CN" altLang="en-US" sz="2000"/>
                <a:t>并电容前</a:t>
              </a:r>
            </a:p>
          </p:txBody>
        </p:sp>
        <p:pic>
          <p:nvPicPr>
            <p:cNvPr id="10" name="图片 9"/>
            <p:cNvPicPr>
              <a:picLocks noChangeAspect="1"/>
            </p:cNvPicPr>
            <p:nvPr/>
          </p:nvPicPr>
          <p:blipFill>
            <a:blip r:embed="rId3"/>
            <a:stretch>
              <a:fillRect/>
            </a:stretch>
          </p:blipFill>
          <p:spPr>
            <a:xfrm>
              <a:off x="3899" y="8269"/>
              <a:ext cx="7753" cy="1247"/>
            </a:xfrm>
            <a:prstGeom prst="rect">
              <a:avLst/>
            </a:prstGeom>
          </p:spPr>
        </p:pic>
      </p:grpSp>
      <p:pic>
        <p:nvPicPr>
          <p:cNvPr id="17410" name="Picture 2" descr="5t7t8">
            <a:extLst>
              <a:ext uri="{FF2B5EF4-FFF2-40B4-BE49-F238E27FC236}">
                <a16:creationId xmlns:a16="http://schemas.microsoft.com/office/drawing/2014/main" id="{5CA9AA49-35AF-4BA2-B596-456945C134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115" y="3056255"/>
            <a:ext cx="8105987"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111</a:t>
            </a:fld>
            <a:endParaRPr lang="en-US">
              <a:solidFill>
                <a:prstClr val="black">
                  <a:tint val="75000"/>
                </a:prstClr>
              </a:solidFill>
            </a:endParaRPr>
          </a:p>
        </p:txBody>
      </p:sp>
      <p:sp>
        <p:nvSpPr>
          <p:cNvPr id="5" name="文本框 4"/>
          <p:cNvSpPr txBox="1"/>
          <p:nvPr/>
        </p:nvSpPr>
        <p:spPr>
          <a:xfrm>
            <a:off x="607060" y="874395"/>
            <a:ext cx="7832090" cy="1631216"/>
          </a:xfrm>
          <a:prstGeom prst="rect">
            <a:avLst/>
          </a:prstGeom>
          <a:noFill/>
        </p:spPr>
        <p:txBody>
          <a:bodyPr wrap="square" rtlCol="0">
            <a:spAutoFit/>
          </a:bodyPr>
          <a:lstStyle/>
          <a:p>
            <a:r>
              <a:rPr lang="zh-CN" altLang="en-US" sz="2400" dirty="0">
                <a:solidFill>
                  <a:srgbClr val="C00000"/>
                </a:solidFill>
                <a:sym typeface="+mn-ea"/>
              </a:rPr>
              <a:t>并电容后，线路电流减小了，线路损耗减小了，视在功率也减小了。</a:t>
            </a:r>
          </a:p>
          <a:p>
            <a:r>
              <a:rPr lang="zh-CN" altLang="en-US" sz="2400" dirty="0">
                <a:solidFill>
                  <a:srgbClr val="C00000"/>
                </a:solidFill>
                <a:sym typeface="+mn-ea"/>
              </a:rPr>
              <a:t>功率因数角</a:t>
            </a:r>
            <a:r>
              <a:rPr lang="zh-CN" altLang="en-US" sz="2800" i="1" dirty="0">
                <a:solidFill>
                  <a:srgbClr val="C00000"/>
                </a:solidFill>
                <a:latin typeface="Times New Roman" panose="02020603050405020304" pitchFamily="18" charset="0"/>
                <a:sym typeface="+mn-ea"/>
              </a:rPr>
              <a:t>φ</a:t>
            </a:r>
            <a:r>
              <a:rPr lang="en-US" altLang="zh-CN" sz="2800" baseline="-25000" dirty="0">
                <a:solidFill>
                  <a:srgbClr val="C00000"/>
                </a:solidFill>
                <a:latin typeface="Times New Roman" panose="02020603050405020304" pitchFamily="18" charset="0"/>
                <a:sym typeface="+mn-ea"/>
              </a:rPr>
              <a:t>2</a:t>
            </a:r>
            <a:r>
              <a:rPr lang="zh-CN" altLang="en-US" sz="2400" dirty="0">
                <a:solidFill>
                  <a:srgbClr val="C00000"/>
                </a:solidFill>
                <a:sym typeface="+mn-ea"/>
              </a:rPr>
              <a:t>减小了，</a:t>
            </a:r>
            <a:r>
              <a:rPr lang="en-US" altLang="zh-CN" sz="2800" dirty="0">
                <a:solidFill>
                  <a:srgbClr val="C00000"/>
                </a:solidFill>
                <a:latin typeface="Times New Roman" panose="02020603050405020304" pitchFamily="18" charset="0"/>
                <a:sym typeface="+mn-ea"/>
              </a:rPr>
              <a:t>cos</a:t>
            </a:r>
            <a:r>
              <a:rPr lang="zh-CN" altLang="en-US" sz="2800" i="1" dirty="0">
                <a:solidFill>
                  <a:srgbClr val="C00000"/>
                </a:solidFill>
                <a:latin typeface="Times New Roman" panose="02020603050405020304" pitchFamily="18" charset="0"/>
                <a:sym typeface="+mn-ea"/>
              </a:rPr>
              <a:t>φ</a:t>
            </a:r>
            <a:r>
              <a:rPr lang="en-US" altLang="zh-CN" sz="2800" baseline="-25000" dirty="0">
                <a:solidFill>
                  <a:srgbClr val="C00000"/>
                </a:solidFill>
                <a:latin typeface="Times New Roman" panose="02020603050405020304" pitchFamily="18" charset="0"/>
                <a:sym typeface="+mn-ea"/>
              </a:rPr>
              <a:t>2</a:t>
            </a:r>
            <a:r>
              <a:rPr lang="zh-CN" altLang="en-US" sz="2400" dirty="0">
                <a:solidFill>
                  <a:srgbClr val="C00000"/>
                </a:solidFill>
                <a:sym typeface="+mn-ea"/>
              </a:rPr>
              <a:t>增加，电网或电源的功率因数提高了，而负载的功率因数没有改变。</a:t>
            </a:r>
          </a:p>
        </p:txBody>
      </p:sp>
      <p:pic>
        <p:nvPicPr>
          <p:cNvPr id="429103" name="图片 429103" descr="3y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79870" y="3134774"/>
            <a:ext cx="2338705" cy="1540510"/>
          </a:xfrm>
          <a:prstGeom prst="rect">
            <a:avLst/>
          </a:prstGeom>
          <a:noFill/>
          <a:ln>
            <a:noFill/>
          </a:ln>
        </p:spPr>
      </p:pic>
      <p:sp>
        <p:nvSpPr>
          <p:cNvPr id="7" name="文本框 6"/>
          <p:cNvSpPr txBox="1"/>
          <p:nvPr/>
        </p:nvSpPr>
        <p:spPr>
          <a:xfrm>
            <a:off x="1144043" y="4864736"/>
            <a:ext cx="1610360" cy="368300"/>
          </a:xfrm>
          <a:prstGeom prst="rect">
            <a:avLst/>
          </a:prstGeom>
          <a:noFill/>
        </p:spPr>
        <p:txBody>
          <a:bodyPr wrap="square" rtlCol="0">
            <a:spAutoFit/>
          </a:bodyPr>
          <a:lstStyle/>
          <a:p>
            <a:r>
              <a:rPr lang="zh-CN" altLang="en-US" dirty="0"/>
              <a:t>无功功率关系</a:t>
            </a:r>
          </a:p>
        </p:txBody>
      </p:sp>
      <p:pic>
        <p:nvPicPr>
          <p:cNvPr id="8" name="图片 7"/>
          <p:cNvPicPr>
            <a:picLocks noChangeAspect="1"/>
          </p:cNvPicPr>
          <p:nvPr/>
        </p:nvPicPr>
        <p:blipFill>
          <a:blip r:embed="rId3"/>
          <a:stretch>
            <a:fillRect/>
          </a:stretch>
        </p:blipFill>
        <p:spPr>
          <a:xfrm>
            <a:off x="3852000" y="2994604"/>
            <a:ext cx="2880000" cy="506066"/>
          </a:xfrm>
          <a:prstGeom prst="rect">
            <a:avLst/>
          </a:prstGeom>
        </p:spPr>
      </p:pic>
      <p:sp>
        <p:nvSpPr>
          <p:cNvPr id="9" name="文本框 8"/>
          <p:cNvSpPr txBox="1"/>
          <p:nvPr/>
        </p:nvSpPr>
        <p:spPr>
          <a:xfrm>
            <a:off x="3741455" y="2534037"/>
            <a:ext cx="3858260" cy="461665"/>
          </a:xfrm>
          <a:prstGeom prst="rect">
            <a:avLst/>
          </a:prstGeom>
          <a:noFill/>
        </p:spPr>
        <p:txBody>
          <a:bodyPr wrap="square" rtlCol="0">
            <a:spAutoFit/>
          </a:bodyPr>
          <a:lstStyle/>
          <a:p>
            <a:r>
              <a:rPr lang="zh-CN" altLang="en-US" sz="2400" dirty="0"/>
              <a:t>电路吸收的无功功率减少：</a:t>
            </a:r>
          </a:p>
        </p:txBody>
      </p:sp>
      <p:sp>
        <p:nvSpPr>
          <p:cNvPr id="10" name="文本框 9"/>
          <p:cNvSpPr txBox="1"/>
          <p:nvPr/>
        </p:nvSpPr>
        <p:spPr>
          <a:xfrm>
            <a:off x="3741455" y="3562034"/>
            <a:ext cx="3858260" cy="1200329"/>
          </a:xfrm>
          <a:prstGeom prst="rect">
            <a:avLst/>
          </a:prstGeom>
          <a:noFill/>
        </p:spPr>
        <p:txBody>
          <a:bodyPr wrap="square" rtlCol="0">
            <a:spAutoFit/>
          </a:bodyPr>
          <a:lstStyle/>
          <a:p>
            <a:r>
              <a:rPr lang="zh-CN" altLang="en-US" sz="2400" dirty="0">
                <a:latin typeface="Times New Roman" panose="02020603050405020304" pitchFamily="18" charset="0"/>
              </a:rPr>
              <a:t>负载Z吸收的无功功率不变，电路减少的无功功率为并联电容提供的无功功率：</a:t>
            </a:r>
          </a:p>
        </p:txBody>
      </p:sp>
      <p:grpSp>
        <p:nvGrpSpPr>
          <p:cNvPr id="16" name="组合 15"/>
          <p:cNvGrpSpPr/>
          <p:nvPr/>
        </p:nvGrpSpPr>
        <p:grpSpPr>
          <a:xfrm>
            <a:off x="3716230" y="4749648"/>
            <a:ext cx="4536000" cy="458880"/>
            <a:chOff x="6643" y="7336"/>
            <a:chExt cx="6731" cy="680"/>
          </a:xfrm>
        </p:grpSpPr>
        <p:pic>
          <p:nvPicPr>
            <p:cNvPr id="11" name="图片 10"/>
            <p:cNvPicPr>
              <a:picLocks noChangeAspect="1"/>
            </p:cNvPicPr>
            <p:nvPr/>
          </p:nvPicPr>
          <p:blipFill>
            <a:blip r:embed="rId4"/>
            <a:stretch>
              <a:fillRect/>
            </a:stretch>
          </p:blipFill>
          <p:spPr>
            <a:xfrm>
              <a:off x="6643" y="7336"/>
              <a:ext cx="1611" cy="680"/>
            </a:xfrm>
            <a:prstGeom prst="rect">
              <a:avLst/>
            </a:prstGeom>
          </p:spPr>
        </p:pic>
        <p:pic>
          <p:nvPicPr>
            <p:cNvPr id="12" name="图片 11"/>
            <p:cNvPicPr>
              <a:picLocks noChangeAspect="1"/>
            </p:cNvPicPr>
            <p:nvPr/>
          </p:nvPicPr>
          <p:blipFill>
            <a:blip r:embed="rId5"/>
            <a:stretch>
              <a:fillRect/>
            </a:stretch>
          </p:blipFill>
          <p:spPr>
            <a:xfrm>
              <a:off x="9175" y="7336"/>
              <a:ext cx="4199" cy="680"/>
            </a:xfrm>
            <a:prstGeom prst="rect">
              <a:avLst/>
            </a:prstGeom>
          </p:spPr>
        </p:pic>
        <p:sp>
          <p:nvSpPr>
            <p:cNvPr id="13" name="文本框 12"/>
            <p:cNvSpPr txBox="1"/>
            <p:nvPr/>
          </p:nvSpPr>
          <p:spPr>
            <a:xfrm>
              <a:off x="8375" y="7401"/>
              <a:ext cx="654" cy="441"/>
            </a:xfrm>
            <a:prstGeom prst="rect">
              <a:avLst/>
            </a:prstGeom>
            <a:noFill/>
          </p:spPr>
          <p:txBody>
            <a:bodyPr wrap="square" rtlCol="0">
              <a:spAutoFit/>
            </a:bodyPr>
            <a:lstStyle/>
            <a:p>
              <a:r>
                <a:rPr lang="zh-CN" altLang="en-US" sz="2000" dirty="0"/>
                <a:t>或</a:t>
              </a:r>
            </a:p>
          </p:txBody>
        </p:sp>
      </p:grpSp>
      <p:grpSp>
        <p:nvGrpSpPr>
          <p:cNvPr id="17" name="组合 16"/>
          <p:cNvGrpSpPr/>
          <p:nvPr/>
        </p:nvGrpSpPr>
        <p:grpSpPr>
          <a:xfrm>
            <a:off x="3593465" y="5267742"/>
            <a:ext cx="4434840" cy="780874"/>
            <a:chOff x="5227" y="8227"/>
            <a:chExt cx="6984" cy="1114"/>
          </a:xfrm>
        </p:grpSpPr>
        <p:sp>
          <p:nvSpPr>
            <p:cNvPr id="14" name="文本框 13"/>
            <p:cNvSpPr txBox="1"/>
            <p:nvPr/>
          </p:nvSpPr>
          <p:spPr>
            <a:xfrm>
              <a:off x="5227" y="8385"/>
              <a:ext cx="3286" cy="659"/>
            </a:xfrm>
            <a:prstGeom prst="rect">
              <a:avLst/>
            </a:prstGeom>
            <a:noFill/>
          </p:spPr>
          <p:txBody>
            <a:bodyPr wrap="square" rtlCol="0">
              <a:spAutoFit/>
            </a:bodyPr>
            <a:lstStyle/>
            <a:p>
              <a:r>
                <a:rPr lang="zh-CN" altLang="en-US" sz="2400" b="1" dirty="0">
                  <a:solidFill>
                    <a:srgbClr val="C00000"/>
                  </a:solidFill>
                  <a:latin typeface="Times New Roman" panose="02020603050405020304" pitchFamily="18" charset="0"/>
                </a:rPr>
                <a:t>并联电容C为：</a:t>
              </a:r>
            </a:p>
          </p:txBody>
        </p:sp>
        <p:pic>
          <p:nvPicPr>
            <p:cNvPr id="15" name="图片 14"/>
            <p:cNvPicPr>
              <a:picLocks noChangeAspect="1"/>
            </p:cNvPicPr>
            <p:nvPr/>
          </p:nvPicPr>
          <p:blipFill>
            <a:blip r:embed="rId6"/>
            <a:stretch>
              <a:fillRect/>
            </a:stretch>
          </p:blipFill>
          <p:spPr>
            <a:xfrm>
              <a:off x="8513" y="8227"/>
              <a:ext cx="3698" cy="1114"/>
            </a:xfrm>
            <a:prstGeom prst="rect">
              <a:avLst/>
            </a:prstGeom>
          </p:spPr>
        </p:pic>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112</a:t>
            </a:fld>
            <a:endParaRPr lang="en-US">
              <a:solidFill>
                <a:prstClr val="black">
                  <a:tint val="75000"/>
                </a:prstClr>
              </a:solidFill>
            </a:endParaRPr>
          </a:p>
        </p:txBody>
      </p:sp>
      <p:sp>
        <p:nvSpPr>
          <p:cNvPr id="4" name="文本框 3"/>
          <p:cNvSpPr txBox="1"/>
          <p:nvPr/>
        </p:nvSpPr>
        <p:spPr>
          <a:xfrm>
            <a:off x="1233805" y="979170"/>
            <a:ext cx="6040120" cy="4523105"/>
          </a:xfrm>
          <a:prstGeom prst="rect">
            <a:avLst/>
          </a:prstGeom>
          <a:noFill/>
        </p:spPr>
        <p:txBody>
          <a:bodyPr wrap="square" rtlCol="0">
            <a:spAutoFit/>
          </a:bodyPr>
          <a:lstStyle/>
          <a:p>
            <a:pPr>
              <a:lnSpc>
                <a:spcPct val="150000"/>
              </a:lnSpc>
            </a:pPr>
            <a:r>
              <a:rPr lang="zh-CN" altLang="en-US" sz="2400" b="1" dirty="0">
                <a:solidFill>
                  <a:srgbClr val="C00000"/>
                </a:solidFill>
                <a:latin typeface="Times New Roman" panose="02020603050405020304" pitchFamily="18" charset="0"/>
              </a:rPr>
              <a:t>欠补偿：</a:t>
            </a:r>
            <a:r>
              <a:rPr lang="zh-CN" altLang="en-US" sz="2400" dirty="0">
                <a:latin typeface="Times New Roman" panose="02020603050405020304" pitchFamily="18" charset="0"/>
              </a:rPr>
              <a:t>电路呈电感性，</a:t>
            </a:r>
            <a:r>
              <a:rPr lang="zh-CN" altLang="en-US" sz="2400" i="1" dirty="0">
                <a:latin typeface="Times New Roman" panose="02020603050405020304" pitchFamily="18" charset="0"/>
              </a:rPr>
              <a:t>φ</a:t>
            </a:r>
            <a:r>
              <a:rPr lang="en-US" altLang="zh-CN" sz="2400" dirty="0">
                <a:latin typeface="Times New Roman" panose="02020603050405020304" pitchFamily="18" charset="0"/>
              </a:rPr>
              <a:t>&gt;0</a:t>
            </a:r>
            <a:r>
              <a:rPr lang="zh-CN" altLang="en-US" sz="2400" dirty="0">
                <a:latin typeface="Times New Roman" panose="02020603050405020304" pitchFamily="18" charset="0"/>
              </a:rPr>
              <a:t>，</a:t>
            </a:r>
            <a:r>
              <a:rPr lang="en-US" altLang="zh-CN" sz="2400" dirty="0" err="1">
                <a:latin typeface="Times New Roman" panose="02020603050405020304" pitchFamily="18" charset="0"/>
              </a:rPr>
              <a:t>cos</a:t>
            </a:r>
            <a:r>
              <a:rPr lang="en-US" altLang="zh-CN" sz="2400" i="1" dirty="0" err="1">
                <a:latin typeface="Times New Roman" panose="02020603050405020304" pitchFamily="18" charset="0"/>
              </a:rPr>
              <a:t>φ</a:t>
            </a:r>
            <a:r>
              <a:rPr lang="en-US" altLang="zh-CN" sz="2400" dirty="0">
                <a:latin typeface="Times New Roman" panose="02020603050405020304" pitchFamily="18" charset="0"/>
              </a:rPr>
              <a:t>&gt;1</a:t>
            </a:r>
            <a:r>
              <a:rPr lang="zh-CN" altLang="en-US" sz="2400" dirty="0">
                <a:latin typeface="Times New Roman" panose="02020603050405020304" pitchFamily="18" charset="0"/>
              </a:rPr>
              <a:t>；</a:t>
            </a:r>
          </a:p>
          <a:p>
            <a:pPr>
              <a:lnSpc>
                <a:spcPct val="150000"/>
              </a:lnSpc>
            </a:pPr>
            <a:r>
              <a:rPr lang="zh-CN" altLang="en-US" sz="2400" b="1" dirty="0">
                <a:solidFill>
                  <a:srgbClr val="C00000"/>
                </a:solidFill>
                <a:latin typeface="Times New Roman" panose="02020603050405020304" pitchFamily="18" charset="0"/>
              </a:rPr>
              <a:t>完全补偿：</a:t>
            </a:r>
            <a:r>
              <a:rPr lang="zh-CN" altLang="en-US" sz="2400" dirty="0">
                <a:latin typeface="Times New Roman" panose="02020603050405020304" pitchFamily="18" charset="0"/>
              </a:rPr>
              <a:t>电路呈电阻性，</a:t>
            </a:r>
            <a:r>
              <a:rPr lang="zh-CN" altLang="en-US" sz="2400" i="1" dirty="0">
                <a:latin typeface="Times New Roman" panose="02020603050405020304" pitchFamily="18" charset="0"/>
                <a:sym typeface="+mn-ea"/>
              </a:rPr>
              <a:t>φ</a:t>
            </a:r>
            <a:r>
              <a:rPr lang="en-US" altLang="zh-CN" sz="2400" dirty="0">
                <a:latin typeface="Times New Roman" panose="02020603050405020304" pitchFamily="18" charset="0"/>
                <a:sym typeface="+mn-ea"/>
              </a:rPr>
              <a:t>=0</a:t>
            </a:r>
            <a:r>
              <a:rPr lang="zh-CN" altLang="en-US" sz="2400" dirty="0">
                <a:latin typeface="Times New Roman" panose="02020603050405020304" pitchFamily="18" charset="0"/>
              </a:rPr>
              <a:t>，</a:t>
            </a:r>
            <a:r>
              <a:rPr lang="en-US" altLang="zh-CN" sz="2400" dirty="0" err="1">
                <a:latin typeface="Times New Roman" panose="02020603050405020304" pitchFamily="18" charset="0"/>
                <a:sym typeface="+mn-ea"/>
              </a:rPr>
              <a:t>cos</a:t>
            </a:r>
            <a:r>
              <a:rPr lang="en-US" altLang="zh-CN" sz="2400" i="1" dirty="0" err="1">
                <a:latin typeface="Times New Roman" panose="02020603050405020304" pitchFamily="18" charset="0"/>
                <a:sym typeface="+mn-ea"/>
              </a:rPr>
              <a:t>φ</a:t>
            </a:r>
            <a:r>
              <a:rPr lang="en-US" altLang="zh-CN" sz="2400" dirty="0">
                <a:latin typeface="Times New Roman" panose="02020603050405020304" pitchFamily="18" charset="0"/>
                <a:sym typeface="+mn-ea"/>
              </a:rPr>
              <a:t>=1</a:t>
            </a:r>
            <a:r>
              <a:rPr lang="zh-CN" altLang="en-US" sz="2400" dirty="0">
                <a:latin typeface="Times New Roman" panose="02020603050405020304" pitchFamily="18" charset="0"/>
                <a:sym typeface="+mn-ea"/>
              </a:rPr>
              <a:t>；</a:t>
            </a:r>
          </a:p>
          <a:p>
            <a:pPr>
              <a:lnSpc>
                <a:spcPct val="150000"/>
              </a:lnSpc>
            </a:pPr>
            <a:r>
              <a:rPr lang="zh-CN" altLang="en-US" sz="2400" b="1" dirty="0">
                <a:solidFill>
                  <a:srgbClr val="C00000"/>
                </a:solidFill>
                <a:latin typeface="Times New Roman" panose="02020603050405020304" pitchFamily="18" charset="0"/>
                <a:sym typeface="+mn-ea"/>
              </a:rPr>
              <a:t>过补偿：</a:t>
            </a:r>
            <a:r>
              <a:rPr lang="zh-CN" altLang="en-US" sz="2400" dirty="0">
                <a:latin typeface="Times New Roman" panose="02020603050405020304" pitchFamily="18" charset="0"/>
                <a:sym typeface="+mn-ea"/>
              </a:rPr>
              <a:t>电路呈电容性，</a:t>
            </a:r>
            <a:r>
              <a:rPr lang="zh-CN" altLang="en-US" sz="2400" i="1" dirty="0">
                <a:latin typeface="Times New Roman" panose="02020603050405020304" pitchFamily="18" charset="0"/>
                <a:sym typeface="+mn-ea"/>
              </a:rPr>
              <a:t>φ</a:t>
            </a:r>
            <a:r>
              <a:rPr lang="en-US" altLang="zh-CN" sz="2400" dirty="0">
                <a:latin typeface="Times New Roman" panose="02020603050405020304" pitchFamily="18" charset="0"/>
                <a:sym typeface="+mn-ea"/>
              </a:rPr>
              <a:t>&lt;0</a:t>
            </a:r>
            <a:r>
              <a:rPr lang="zh-CN" altLang="en-US" sz="2400" dirty="0">
                <a:latin typeface="Times New Roman" panose="02020603050405020304" pitchFamily="18" charset="0"/>
                <a:sym typeface="+mn-ea"/>
              </a:rPr>
              <a:t>，</a:t>
            </a:r>
            <a:r>
              <a:rPr lang="en-US" altLang="zh-CN" sz="2400" dirty="0" err="1">
                <a:latin typeface="Times New Roman" panose="02020603050405020304" pitchFamily="18" charset="0"/>
                <a:sym typeface="+mn-ea"/>
              </a:rPr>
              <a:t>cos</a:t>
            </a:r>
            <a:r>
              <a:rPr lang="en-US" altLang="zh-CN" sz="2400" i="1" dirty="0" err="1">
                <a:latin typeface="Times New Roman" panose="02020603050405020304" pitchFamily="18" charset="0"/>
                <a:sym typeface="+mn-ea"/>
              </a:rPr>
              <a:t>φ</a:t>
            </a:r>
            <a:r>
              <a:rPr lang="en-US" altLang="zh-CN" sz="2400" dirty="0">
                <a:latin typeface="Times New Roman" panose="02020603050405020304" pitchFamily="18" charset="0"/>
                <a:sym typeface="+mn-ea"/>
              </a:rPr>
              <a:t>&lt;1</a:t>
            </a:r>
            <a:r>
              <a:rPr lang="zh-CN" altLang="en-US" sz="2400" dirty="0">
                <a:latin typeface="Times New Roman" panose="02020603050405020304" pitchFamily="18" charset="0"/>
                <a:sym typeface="+mn-ea"/>
              </a:rPr>
              <a:t>。</a:t>
            </a:r>
          </a:p>
          <a:p>
            <a:pPr>
              <a:lnSpc>
                <a:spcPct val="150000"/>
              </a:lnSpc>
            </a:pPr>
            <a:endParaRPr lang="zh-CN" altLang="en-US" sz="2400" dirty="0">
              <a:latin typeface="Times New Roman" panose="02020603050405020304" pitchFamily="18" charset="0"/>
              <a:sym typeface="+mn-ea"/>
            </a:endParaRPr>
          </a:p>
          <a:p>
            <a:pPr>
              <a:lnSpc>
                <a:spcPct val="150000"/>
              </a:lnSpc>
            </a:pPr>
            <a:r>
              <a:rPr lang="en-US" altLang="zh-CN" sz="2400" dirty="0" err="1">
                <a:latin typeface="Times New Roman" panose="02020603050405020304" pitchFamily="18" charset="0"/>
                <a:sym typeface="+mn-ea"/>
              </a:rPr>
              <a:t>cos</a:t>
            </a:r>
            <a:r>
              <a:rPr lang="en-US" altLang="zh-CN" sz="2400" i="1" dirty="0" err="1">
                <a:latin typeface="Times New Roman" panose="02020603050405020304" pitchFamily="18" charset="0"/>
                <a:sym typeface="+mn-ea"/>
              </a:rPr>
              <a:t>φ</a:t>
            </a:r>
            <a:r>
              <a:rPr lang="en-US" altLang="zh-CN" sz="2400" dirty="0">
                <a:latin typeface="Times New Roman" panose="02020603050405020304" pitchFamily="18" charset="0"/>
                <a:sym typeface="+mn-ea"/>
              </a:rPr>
              <a:t>=1</a:t>
            </a:r>
            <a:r>
              <a:rPr lang="zh-CN" altLang="en-US" sz="2400" dirty="0">
                <a:latin typeface="Times New Roman" panose="02020603050405020304" pitchFamily="18" charset="0"/>
                <a:sym typeface="+mn-ea"/>
              </a:rPr>
              <a:t>，一般情况下很难做到完全补偿 ，在</a:t>
            </a:r>
            <a:r>
              <a:rPr lang="zh-CN" altLang="en-US" sz="2400" i="1" dirty="0">
                <a:latin typeface="Times New Roman" panose="02020603050405020304" pitchFamily="18" charset="0"/>
                <a:sym typeface="+mn-ea"/>
              </a:rPr>
              <a:t>φ</a:t>
            </a:r>
            <a:r>
              <a:rPr lang="zh-CN" altLang="en-US" sz="2400" dirty="0">
                <a:latin typeface="Times New Roman" panose="02020603050405020304" pitchFamily="18" charset="0"/>
                <a:sym typeface="+mn-ea"/>
              </a:rPr>
              <a:t>角相同的情况下，补偿成容性要求使用的电容容量更大，经济上不合算，所以一般工作在欠补偿状态比较恰当。</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113</a:t>
            </a:fld>
            <a:endParaRPr lang="en-US">
              <a:solidFill>
                <a:prstClr val="black">
                  <a:tint val="75000"/>
                </a:prstClr>
              </a:solidFill>
            </a:endParaRPr>
          </a:p>
        </p:txBody>
      </p:sp>
      <p:sp>
        <p:nvSpPr>
          <p:cNvPr id="4" name="文本框 3"/>
          <p:cNvSpPr txBox="1"/>
          <p:nvPr/>
        </p:nvSpPr>
        <p:spPr>
          <a:xfrm>
            <a:off x="698500" y="822325"/>
            <a:ext cx="7780020" cy="1938992"/>
          </a:xfrm>
          <a:prstGeom prst="rect">
            <a:avLst/>
          </a:prstGeom>
          <a:noFill/>
        </p:spPr>
        <p:txBody>
          <a:bodyPr wrap="square" rtlCol="0">
            <a:spAutoFit/>
          </a:bodyPr>
          <a:lstStyle/>
          <a:p>
            <a:r>
              <a:rPr lang="zh-CN" altLang="en-US" sz="2400" dirty="0">
                <a:solidFill>
                  <a:srgbClr val="C00000"/>
                </a:solidFill>
                <a:latin typeface="Times New Roman" panose="02020603050405020304" pitchFamily="18" charset="0"/>
              </a:rPr>
              <a:t>【例5.7.3】</a:t>
            </a:r>
            <a:r>
              <a:rPr lang="zh-CN" altLang="en-US" sz="2400" dirty="0">
                <a:latin typeface="Times New Roman" panose="02020603050405020304" pitchFamily="18" charset="0"/>
              </a:rPr>
              <a:t> 有一台220 V，50 Hz，50 kW的电动机，功率因数为0.9。(1)在使用时，电源提供的电流是多少?无功功率是多少? (2)如欲使功率因数达到0.95，需要并联的电容器电容值是多少?此时电源提供的电流是多少?电源电流改变了多少？电源提供的无功功率是多少? </a:t>
            </a:r>
          </a:p>
        </p:txBody>
      </p:sp>
      <p:sp>
        <p:nvSpPr>
          <p:cNvPr id="16" name="文本框 15"/>
          <p:cNvSpPr txBox="1"/>
          <p:nvPr/>
        </p:nvSpPr>
        <p:spPr>
          <a:xfrm>
            <a:off x="1050925" y="5877560"/>
            <a:ext cx="1793240" cy="368300"/>
          </a:xfrm>
          <a:prstGeom prst="rect">
            <a:avLst/>
          </a:prstGeom>
          <a:noFill/>
        </p:spPr>
        <p:txBody>
          <a:bodyPr wrap="square" rtlCol="0">
            <a:spAutoFit/>
          </a:bodyPr>
          <a:lstStyle/>
          <a:p>
            <a:endParaRPr lang="zh-CN" altLang="en-US"/>
          </a:p>
        </p:txBody>
      </p:sp>
      <p:sp>
        <p:nvSpPr>
          <p:cNvPr id="6" name="文本框 5">
            <a:extLst>
              <a:ext uri="{FF2B5EF4-FFF2-40B4-BE49-F238E27FC236}">
                <a16:creationId xmlns:a16="http://schemas.microsoft.com/office/drawing/2014/main" id="{E404778F-40FD-4A05-A06C-369408B15CC1}"/>
              </a:ext>
            </a:extLst>
          </p:cNvPr>
          <p:cNvSpPr txBox="1"/>
          <p:nvPr/>
        </p:nvSpPr>
        <p:spPr>
          <a:xfrm>
            <a:off x="457200" y="2871807"/>
            <a:ext cx="1882799" cy="461665"/>
          </a:xfrm>
          <a:prstGeom prst="rect">
            <a:avLst/>
          </a:prstGeom>
          <a:noFill/>
        </p:spPr>
        <p:txBody>
          <a:bodyPr wrap="square" rtlCol="0">
            <a:spAutoFit/>
          </a:bodyPr>
          <a:lstStyle/>
          <a:p>
            <a:r>
              <a:rPr lang="zh-CN" altLang="en-US" sz="2400" dirty="0">
                <a:solidFill>
                  <a:srgbClr val="C00000"/>
                </a:solidFill>
              </a:rPr>
              <a:t>【解】</a:t>
            </a:r>
            <a:r>
              <a:rPr lang="zh-CN" altLang="en-US" sz="2400" dirty="0"/>
              <a:t>（</a:t>
            </a:r>
            <a:r>
              <a:rPr lang="en-US" altLang="zh-CN" sz="2400" dirty="0"/>
              <a:t>1</a:t>
            </a:r>
            <a:r>
              <a:rPr lang="zh-CN" altLang="en-US" sz="2400" dirty="0"/>
              <a:t>）</a:t>
            </a:r>
          </a:p>
        </p:txBody>
      </p:sp>
      <p:pic>
        <p:nvPicPr>
          <p:cNvPr id="7" name="图片 6">
            <a:extLst>
              <a:ext uri="{FF2B5EF4-FFF2-40B4-BE49-F238E27FC236}">
                <a16:creationId xmlns:a16="http://schemas.microsoft.com/office/drawing/2014/main" id="{D9D370E0-796E-4983-909E-F8DF10A9C647}"/>
              </a:ext>
            </a:extLst>
          </p:cNvPr>
          <p:cNvPicPr>
            <a:picLocks noChangeAspect="1"/>
          </p:cNvPicPr>
          <p:nvPr/>
        </p:nvPicPr>
        <p:blipFill>
          <a:blip r:embed="rId2"/>
          <a:stretch>
            <a:fillRect/>
          </a:stretch>
        </p:blipFill>
        <p:spPr>
          <a:xfrm>
            <a:off x="2617642" y="2873685"/>
            <a:ext cx="1594357" cy="484884"/>
          </a:xfrm>
          <a:prstGeom prst="rect">
            <a:avLst/>
          </a:prstGeom>
        </p:spPr>
      </p:pic>
      <p:sp>
        <p:nvSpPr>
          <p:cNvPr id="8" name="文本框 7">
            <a:extLst>
              <a:ext uri="{FF2B5EF4-FFF2-40B4-BE49-F238E27FC236}">
                <a16:creationId xmlns:a16="http://schemas.microsoft.com/office/drawing/2014/main" id="{5EF75722-5DEF-4C50-B3F9-9EAB2C2CF7B9}"/>
              </a:ext>
            </a:extLst>
          </p:cNvPr>
          <p:cNvSpPr txBox="1"/>
          <p:nvPr/>
        </p:nvSpPr>
        <p:spPr>
          <a:xfrm>
            <a:off x="540000" y="3528599"/>
            <a:ext cx="2658162" cy="461665"/>
          </a:xfrm>
          <a:prstGeom prst="rect">
            <a:avLst/>
          </a:prstGeom>
          <a:noFill/>
        </p:spPr>
        <p:txBody>
          <a:bodyPr wrap="square" rtlCol="0">
            <a:spAutoFit/>
          </a:bodyPr>
          <a:lstStyle/>
          <a:p>
            <a:r>
              <a:rPr lang="zh-CN" altLang="en-US" sz="2400" dirty="0"/>
              <a:t>电源提供的电流：</a:t>
            </a:r>
          </a:p>
        </p:txBody>
      </p:sp>
      <p:pic>
        <p:nvPicPr>
          <p:cNvPr id="9" name="图片 8">
            <a:extLst>
              <a:ext uri="{FF2B5EF4-FFF2-40B4-BE49-F238E27FC236}">
                <a16:creationId xmlns:a16="http://schemas.microsoft.com/office/drawing/2014/main" id="{175B189F-DF90-444D-9309-EFA6F1E1392A}"/>
              </a:ext>
            </a:extLst>
          </p:cNvPr>
          <p:cNvPicPr>
            <a:picLocks noChangeAspect="1"/>
          </p:cNvPicPr>
          <p:nvPr/>
        </p:nvPicPr>
        <p:blipFill>
          <a:blip r:embed="rId3"/>
          <a:stretch>
            <a:fillRect/>
          </a:stretch>
        </p:blipFill>
        <p:spPr>
          <a:xfrm>
            <a:off x="3058972" y="3350273"/>
            <a:ext cx="4321028" cy="917562"/>
          </a:xfrm>
          <a:prstGeom prst="rect">
            <a:avLst/>
          </a:prstGeom>
        </p:spPr>
      </p:pic>
      <p:sp>
        <p:nvSpPr>
          <p:cNvPr id="10" name="文本框 9">
            <a:extLst>
              <a:ext uri="{FF2B5EF4-FFF2-40B4-BE49-F238E27FC236}">
                <a16:creationId xmlns:a16="http://schemas.microsoft.com/office/drawing/2014/main" id="{3491652F-C489-4F00-BB63-1F1EA87A4CB3}"/>
              </a:ext>
            </a:extLst>
          </p:cNvPr>
          <p:cNvSpPr txBox="1"/>
          <p:nvPr/>
        </p:nvSpPr>
        <p:spPr>
          <a:xfrm>
            <a:off x="634971" y="4383245"/>
            <a:ext cx="1527255" cy="461665"/>
          </a:xfrm>
          <a:prstGeom prst="rect">
            <a:avLst/>
          </a:prstGeom>
          <a:noFill/>
        </p:spPr>
        <p:txBody>
          <a:bodyPr wrap="square" rtlCol="0">
            <a:spAutoFit/>
          </a:bodyPr>
          <a:lstStyle/>
          <a:p>
            <a:r>
              <a:rPr lang="zh-CN" altLang="en-US" sz="2400" dirty="0"/>
              <a:t>无功功率：</a:t>
            </a:r>
            <a:r>
              <a:rPr lang="zh-CN" altLang="en-US" dirty="0"/>
              <a:t> </a:t>
            </a:r>
          </a:p>
        </p:txBody>
      </p:sp>
      <p:pic>
        <p:nvPicPr>
          <p:cNvPr id="11" name="图片 -2147480202">
            <a:extLst>
              <a:ext uri="{FF2B5EF4-FFF2-40B4-BE49-F238E27FC236}">
                <a16:creationId xmlns:a16="http://schemas.microsoft.com/office/drawing/2014/main" id="{813A6E3E-87E0-4ACA-85ED-23DE0E5D23F2}"/>
              </a:ext>
            </a:extLst>
          </p:cNvPr>
          <p:cNvPicPr>
            <a:picLocks noChangeAspect="1"/>
          </p:cNvPicPr>
          <p:nvPr/>
        </p:nvPicPr>
        <p:blipFill>
          <a:blip r:embed="rId4"/>
          <a:stretch>
            <a:fillRect/>
          </a:stretch>
        </p:blipFill>
        <p:spPr>
          <a:xfrm>
            <a:off x="2288975" y="4263651"/>
            <a:ext cx="6531026" cy="564211"/>
          </a:xfrm>
          <a:prstGeom prst="rect">
            <a:avLst/>
          </a:prstGeom>
          <a:noFill/>
          <a:ln w="9525">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0CD246-7188-4756-88FC-F6CF95495DD1}"/>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EF03E491-EEC6-4ADB-A0C3-E21571D1FA66}"/>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114</a:t>
            </a:fld>
            <a:endParaRPr lang="en-US">
              <a:solidFill>
                <a:prstClr val="black">
                  <a:tint val="75000"/>
                </a:prstClr>
              </a:solidFill>
            </a:endParaRPr>
          </a:p>
        </p:txBody>
      </p:sp>
      <p:grpSp>
        <p:nvGrpSpPr>
          <p:cNvPr id="5" name="组合 4">
            <a:extLst>
              <a:ext uri="{FF2B5EF4-FFF2-40B4-BE49-F238E27FC236}">
                <a16:creationId xmlns:a16="http://schemas.microsoft.com/office/drawing/2014/main" id="{9F6A14B4-5943-4F95-BAA9-26F39A6DB2B0}"/>
              </a:ext>
            </a:extLst>
          </p:cNvPr>
          <p:cNvGrpSpPr/>
          <p:nvPr/>
        </p:nvGrpSpPr>
        <p:grpSpPr>
          <a:xfrm>
            <a:off x="129925" y="1341000"/>
            <a:ext cx="7710088" cy="4694951"/>
            <a:chOff x="1519" y="5619"/>
            <a:chExt cx="11956" cy="6693"/>
          </a:xfrm>
        </p:grpSpPr>
        <p:sp>
          <p:nvSpPr>
            <p:cNvPr id="10" name="文本框 9">
              <a:extLst>
                <a:ext uri="{FF2B5EF4-FFF2-40B4-BE49-F238E27FC236}">
                  <a16:creationId xmlns:a16="http://schemas.microsoft.com/office/drawing/2014/main" id="{1EF929F7-9F76-4971-A53D-9C90F6A19EEB}"/>
                </a:ext>
              </a:extLst>
            </p:cNvPr>
            <p:cNvSpPr txBox="1"/>
            <p:nvPr/>
          </p:nvSpPr>
          <p:spPr>
            <a:xfrm>
              <a:off x="2128" y="5619"/>
              <a:ext cx="10625" cy="658"/>
            </a:xfrm>
            <a:prstGeom prst="rect">
              <a:avLst/>
            </a:prstGeom>
            <a:noFill/>
          </p:spPr>
          <p:txBody>
            <a:bodyPr wrap="square" rtlCol="0">
              <a:spAutoFit/>
            </a:bodyPr>
            <a:lstStyle/>
            <a:p>
              <a:r>
                <a:rPr lang="zh-CN" altLang="en-US" sz="2400" dirty="0">
                  <a:latin typeface="Times New Roman" panose="02020603050405020304" pitchFamily="18" charset="0"/>
                </a:rPr>
                <a:t>(2) 使功率因数提高到0.95时所需并联电容容量为</a:t>
              </a:r>
            </a:p>
          </p:txBody>
        </p:sp>
        <p:pic>
          <p:nvPicPr>
            <p:cNvPr id="11" name="图片 -2147480201">
              <a:extLst>
                <a:ext uri="{FF2B5EF4-FFF2-40B4-BE49-F238E27FC236}">
                  <a16:creationId xmlns:a16="http://schemas.microsoft.com/office/drawing/2014/main" id="{C4BF60FE-B5C0-43CA-B917-E00E5F8C2C5B}"/>
                </a:ext>
              </a:extLst>
            </p:cNvPr>
            <p:cNvPicPr>
              <a:picLocks noChangeAspect="1"/>
            </p:cNvPicPr>
            <p:nvPr/>
          </p:nvPicPr>
          <p:blipFill>
            <a:blip r:embed="rId2"/>
            <a:stretch>
              <a:fillRect/>
            </a:stretch>
          </p:blipFill>
          <p:spPr>
            <a:xfrm>
              <a:off x="2091" y="6247"/>
              <a:ext cx="11109" cy="1207"/>
            </a:xfrm>
            <a:prstGeom prst="rect">
              <a:avLst/>
            </a:prstGeom>
            <a:noFill/>
            <a:ln w="9525">
              <a:noFill/>
            </a:ln>
          </p:spPr>
        </p:pic>
        <p:grpSp>
          <p:nvGrpSpPr>
            <p:cNvPr id="12" name="组合 11">
              <a:extLst>
                <a:ext uri="{FF2B5EF4-FFF2-40B4-BE49-F238E27FC236}">
                  <a16:creationId xmlns:a16="http://schemas.microsoft.com/office/drawing/2014/main" id="{9C894840-9A17-4740-AF1A-7226DCE89AB0}"/>
                </a:ext>
              </a:extLst>
            </p:cNvPr>
            <p:cNvGrpSpPr/>
            <p:nvPr/>
          </p:nvGrpSpPr>
          <p:grpSpPr>
            <a:xfrm>
              <a:off x="1519" y="7637"/>
              <a:ext cx="11423" cy="1207"/>
              <a:chOff x="1520" y="8172"/>
              <a:chExt cx="11423" cy="1207"/>
            </a:xfrm>
          </p:grpSpPr>
          <p:sp>
            <p:nvSpPr>
              <p:cNvPr id="19" name="文本框 18">
                <a:extLst>
                  <a:ext uri="{FF2B5EF4-FFF2-40B4-BE49-F238E27FC236}">
                    <a16:creationId xmlns:a16="http://schemas.microsoft.com/office/drawing/2014/main" id="{FE04375E-E900-4E63-B90C-B614F1C92BD0}"/>
                  </a:ext>
                </a:extLst>
              </p:cNvPr>
              <p:cNvSpPr txBox="1"/>
              <p:nvPr/>
            </p:nvSpPr>
            <p:spPr>
              <a:xfrm>
                <a:off x="1520" y="8362"/>
                <a:ext cx="4675" cy="658"/>
              </a:xfrm>
              <a:prstGeom prst="rect">
                <a:avLst/>
              </a:prstGeom>
              <a:noFill/>
            </p:spPr>
            <p:txBody>
              <a:bodyPr wrap="square" rtlCol="0">
                <a:spAutoFit/>
              </a:bodyPr>
              <a:lstStyle/>
              <a:p>
                <a:r>
                  <a:rPr lang="zh-CN" altLang="en-US" sz="2400" dirty="0"/>
                  <a:t>此时电源提供的电流：</a:t>
                </a:r>
                <a:r>
                  <a:rPr lang="zh-CN" altLang="en-US" sz="2000" dirty="0"/>
                  <a:t> </a:t>
                </a:r>
              </a:p>
            </p:txBody>
          </p:sp>
          <p:pic>
            <p:nvPicPr>
              <p:cNvPr id="20" name="对象 324">
                <a:extLst>
                  <a:ext uri="{FF2B5EF4-FFF2-40B4-BE49-F238E27FC236}">
                    <a16:creationId xmlns:a16="http://schemas.microsoft.com/office/drawing/2014/main" id="{997DC801-7729-4F7C-8DD2-A1386E5F6146}"/>
                  </a:ext>
                </a:extLst>
              </p:cNvPr>
              <p:cNvPicPr>
                <a:picLocks noChangeAspect="1"/>
              </p:cNvPicPr>
              <p:nvPr/>
            </p:nvPicPr>
            <p:blipFill>
              <a:blip r:embed="rId3"/>
              <a:stretch>
                <a:fillRect/>
              </a:stretch>
            </p:blipFill>
            <p:spPr>
              <a:xfrm>
                <a:off x="6502" y="8172"/>
                <a:ext cx="6441" cy="1207"/>
              </a:xfrm>
              <a:prstGeom prst="rect">
                <a:avLst/>
              </a:prstGeom>
              <a:noFill/>
              <a:ln w="9525">
                <a:noFill/>
              </a:ln>
            </p:spPr>
          </p:pic>
        </p:grpSp>
        <p:grpSp>
          <p:nvGrpSpPr>
            <p:cNvPr id="13" name="组合 12">
              <a:extLst>
                <a:ext uri="{FF2B5EF4-FFF2-40B4-BE49-F238E27FC236}">
                  <a16:creationId xmlns:a16="http://schemas.microsoft.com/office/drawing/2014/main" id="{3DC12F3A-1837-4052-B28C-5C5748651DAC}"/>
                </a:ext>
              </a:extLst>
            </p:cNvPr>
            <p:cNvGrpSpPr/>
            <p:nvPr/>
          </p:nvGrpSpPr>
          <p:grpSpPr>
            <a:xfrm>
              <a:off x="1573" y="9164"/>
              <a:ext cx="10819" cy="743"/>
              <a:chOff x="1573" y="9164"/>
              <a:chExt cx="10819" cy="743"/>
            </a:xfrm>
          </p:grpSpPr>
          <p:sp>
            <p:nvSpPr>
              <p:cNvPr id="17" name="文本框 16">
                <a:extLst>
                  <a:ext uri="{FF2B5EF4-FFF2-40B4-BE49-F238E27FC236}">
                    <a16:creationId xmlns:a16="http://schemas.microsoft.com/office/drawing/2014/main" id="{0ABB16EE-0069-428D-B9ED-FDD0C1EEE32B}"/>
                  </a:ext>
                </a:extLst>
              </p:cNvPr>
              <p:cNvSpPr txBox="1"/>
              <p:nvPr/>
            </p:nvSpPr>
            <p:spPr>
              <a:xfrm>
                <a:off x="1573" y="9164"/>
                <a:ext cx="3811" cy="658"/>
              </a:xfrm>
              <a:prstGeom prst="rect">
                <a:avLst/>
              </a:prstGeom>
              <a:noFill/>
            </p:spPr>
            <p:txBody>
              <a:bodyPr wrap="square" rtlCol="0">
                <a:spAutoFit/>
              </a:bodyPr>
              <a:lstStyle/>
              <a:p>
                <a:r>
                  <a:rPr lang="zh-CN" altLang="en-US" sz="2400" dirty="0"/>
                  <a:t>电源电流改变量：</a:t>
                </a:r>
              </a:p>
            </p:txBody>
          </p:sp>
          <p:pic>
            <p:nvPicPr>
              <p:cNvPr id="18" name="对象 325">
                <a:extLst>
                  <a:ext uri="{FF2B5EF4-FFF2-40B4-BE49-F238E27FC236}">
                    <a16:creationId xmlns:a16="http://schemas.microsoft.com/office/drawing/2014/main" id="{761025F9-A8F2-4CC7-BA14-662EBDD6AD51}"/>
                  </a:ext>
                </a:extLst>
              </p:cNvPr>
              <p:cNvPicPr>
                <a:picLocks noChangeAspect="1"/>
              </p:cNvPicPr>
              <p:nvPr/>
            </p:nvPicPr>
            <p:blipFill>
              <a:blip r:embed="rId4"/>
              <a:stretch>
                <a:fillRect/>
              </a:stretch>
            </p:blipFill>
            <p:spPr>
              <a:xfrm>
                <a:off x="5951" y="9326"/>
                <a:ext cx="6441" cy="581"/>
              </a:xfrm>
              <a:prstGeom prst="rect">
                <a:avLst/>
              </a:prstGeom>
              <a:noFill/>
              <a:ln w="9525">
                <a:noFill/>
              </a:ln>
            </p:spPr>
          </p:pic>
        </p:grpSp>
        <p:grpSp>
          <p:nvGrpSpPr>
            <p:cNvPr id="14" name="组合 13">
              <a:extLst>
                <a:ext uri="{FF2B5EF4-FFF2-40B4-BE49-F238E27FC236}">
                  <a16:creationId xmlns:a16="http://schemas.microsoft.com/office/drawing/2014/main" id="{1EF082D9-C5F8-4276-ACD4-B101AAB01B87}"/>
                </a:ext>
              </a:extLst>
            </p:cNvPr>
            <p:cNvGrpSpPr/>
            <p:nvPr/>
          </p:nvGrpSpPr>
          <p:grpSpPr>
            <a:xfrm>
              <a:off x="1545" y="10695"/>
              <a:ext cx="11930" cy="1617"/>
              <a:chOff x="1545" y="10695"/>
              <a:chExt cx="11930" cy="1617"/>
            </a:xfrm>
          </p:grpSpPr>
          <p:sp>
            <p:nvSpPr>
              <p:cNvPr id="15" name="文本框 14">
                <a:extLst>
                  <a:ext uri="{FF2B5EF4-FFF2-40B4-BE49-F238E27FC236}">
                    <a16:creationId xmlns:a16="http://schemas.microsoft.com/office/drawing/2014/main" id="{C64CCAEB-C7A6-4339-88FF-A295F39C39A8}"/>
                  </a:ext>
                </a:extLst>
              </p:cNvPr>
              <p:cNvSpPr txBox="1"/>
              <p:nvPr/>
            </p:nvSpPr>
            <p:spPr>
              <a:xfrm>
                <a:off x="1545" y="10695"/>
                <a:ext cx="4709" cy="658"/>
              </a:xfrm>
              <a:prstGeom prst="rect">
                <a:avLst/>
              </a:prstGeom>
              <a:noFill/>
            </p:spPr>
            <p:txBody>
              <a:bodyPr wrap="square" rtlCol="0">
                <a:spAutoFit/>
              </a:bodyPr>
              <a:lstStyle/>
              <a:p>
                <a:r>
                  <a:rPr lang="zh-CN" altLang="en-US" sz="2400" dirty="0"/>
                  <a:t>电源提供的无功功率：</a:t>
                </a:r>
              </a:p>
            </p:txBody>
          </p:sp>
          <p:pic>
            <p:nvPicPr>
              <p:cNvPr id="16" name="图片 -2147480198">
                <a:extLst>
                  <a:ext uri="{FF2B5EF4-FFF2-40B4-BE49-F238E27FC236}">
                    <a16:creationId xmlns:a16="http://schemas.microsoft.com/office/drawing/2014/main" id="{A4B18063-8E08-4B89-8DEB-73B244704709}"/>
                  </a:ext>
                </a:extLst>
              </p:cNvPr>
              <p:cNvPicPr>
                <a:picLocks noChangeAspect="1"/>
              </p:cNvPicPr>
              <p:nvPr/>
            </p:nvPicPr>
            <p:blipFill>
              <a:blip r:embed="rId5"/>
              <a:stretch>
                <a:fillRect/>
              </a:stretch>
            </p:blipFill>
            <p:spPr>
              <a:xfrm>
                <a:off x="3650" y="11541"/>
                <a:ext cx="9825" cy="771"/>
              </a:xfrm>
              <a:prstGeom prst="rect">
                <a:avLst/>
              </a:prstGeom>
              <a:noFill/>
              <a:ln w="9525">
                <a:noFill/>
              </a:ln>
            </p:spPr>
          </p:pic>
        </p:grpSp>
      </p:grpSp>
    </p:spTree>
    <p:extLst>
      <p:ext uri="{BB962C8B-B14F-4D97-AF65-F5344CB8AC3E}">
        <p14:creationId xmlns:p14="http://schemas.microsoft.com/office/powerpoint/2010/main" val="134333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115</a:t>
            </a:fld>
            <a:endParaRPr lang="en-US">
              <a:solidFill>
                <a:prstClr val="black">
                  <a:tint val="75000"/>
                </a:prstClr>
              </a:solidFill>
            </a:endParaRPr>
          </a:p>
        </p:txBody>
      </p:sp>
      <p:sp>
        <p:nvSpPr>
          <p:cNvPr id="4" name="文本框 3"/>
          <p:cNvSpPr txBox="1"/>
          <p:nvPr/>
        </p:nvSpPr>
        <p:spPr>
          <a:xfrm>
            <a:off x="690880" y="785495"/>
            <a:ext cx="2423795" cy="583565"/>
          </a:xfrm>
          <a:prstGeom prst="rect">
            <a:avLst/>
          </a:prstGeom>
          <a:noFill/>
        </p:spPr>
        <p:txBody>
          <a:bodyPr wrap="none" rtlCol="0" anchor="t">
            <a:spAutoFit/>
          </a:bodyPr>
          <a:lstStyle/>
          <a:p>
            <a:r>
              <a:rPr kumimoji="1" sz="3200" b="1"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mn-ea"/>
              </a:rPr>
              <a:t>5.7.5  复功率</a:t>
            </a:r>
          </a:p>
        </p:txBody>
      </p:sp>
      <p:pic>
        <p:nvPicPr>
          <p:cNvPr id="5" name="图片 -2147480191"/>
          <p:cNvPicPr>
            <a:picLocks noChangeAspect="1"/>
          </p:cNvPicPr>
          <p:nvPr/>
        </p:nvPicPr>
        <p:blipFill>
          <a:blip r:embed="rId3"/>
          <a:stretch>
            <a:fillRect/>
          </a:stretch>
        </p:blipFill>
        <p:spPr>
          <a:xfrm>
            <a:off x="305434" y="2444089"/>
            <a:ext cx="2285365" cy="1688536"/>
          </a:xfrm>
          <a:prstGeom prst="rect">
            <a:avLst/>
          </a:prstGeom>
          <a:noFill/>
          <a:ln w="9525">
            <a:noFill/>
          </a:ln>
        </p:spPr>
      </p:pic>
      <p:grpSp>
        <p:nvGrpSpPr>
          <p:cNvPr id="12" name="组合 11"/>
          <p:cNvGrpSpPr/>
          <p:nvPr/>
        </p:nvGrpSpPr>
        <p:grpSpPr>
          <a:xfrm>
            <a:off x="79122" y="1442524"/>
            <a:ext cx="8607678" cy="857250"/>
            <a:chOff x="1573" y="2220"/>
            <a:chExt cx="11495" cy="1350"/>
          </a:xfrm>
        </p:grpSpPr>
        <p:sp>
          <p:nvSpPr>
            <p:cNvPr id="6" name="文本框 5"/>
            <p:cNvSpPr txBox="1"/>
            <p:nvPr/>
          </p:nvSpPr>
          <p:spPr>
            <a:xfrm>
              <a:off x="1573" y="2220"/>
              <a:ext cx="11495" cy="1309"/>
            </a:xfrm>
            <a:prstGeom prst="rect">
              <a:avLst/>
            </a:prstGeom>
            <a:noFill/>
          </p:spPr>
          <p:txBody>
            <a:bodyPr wrap="square" rtlCol="0">
              <a:spAutoFit/>
            </a:bodyPr>
            <a:lstStyle/>
            <a:p>
              <a:r>
                <a:rPr lang="zh-CN" altLang="en-US" sz="2400" dirty="0"/>
                <a:t>无源二端网络电压相量和电流相量的</a:t>
              </a:r>
              <a:r>
                <a:rPr lang="zh-CN" altLang="en-US" sz="2400" dirty="0">
                  <a:solidFill>
                    <a:srgbClr val="C00000"/>
                  </a:solidFill>
                </a:rPr>
                <a:t>共轭复数</a:t>
              </a:r>
              <a:r>
                <a:rPr lang="zh-CN" altLang="en-US" sz="2400" dirty="0"/>
                <a:t>的</a:t>
              </a:r>
              <a:r>
                <a:rPr lang="zh-CN" altLang="en-US" sz="2400" dirty="0">
                  <a:solidFill>
                    <a:srgbClr val="C00000"/>
                  </a:solidFill>
                </a:rPr>
                <a:t>乘积</a:t>
              </a:r>
              <a:r>
                <a:rPr lang="zh-CN" altLang="en-US" sz="2400" dirty="0"/>
                <a:t>定义为该二端网络的复功率，记为       ，单位</a:t>
              </a:r>
              <a:r>
                <a:rPr lang="zh-CN" altLang="en-US" sz="2400" dirty="0">
                  <a:latin typeface="Times New Roman" panose="02020603050405020304" pitchFamily="18" charset="0"/>
                </a:rPr>
                <a:t>V·A。</a:t>
              </a:r>
              <a:r>
                <a:rPr lang="zh-CN" altLang="en-US" sz="2400" dirty="0"/>
                <a:t>                                         </a:t>
              </a:r>
            </a:p>
          </p:txBody>
        </p:sp>
        <p:pic>
          <p:nvPicPr>
            <p:cNvPr id="7" name="对象 333"/>
            <p:cNvPicPr>
              <a:picLocks noChangeAspect="1"/>
            </p:cNvPicPr>
            <p:nvPr/>
          </p:nvPicPr>
          <p:blipFill>
            <a:blip r:embed="rId4"/>
            <a:stretch>
              <a:fillRect/>
            </a:stretch>
          </p:blipFill>
          <p:spPr>
            <a:xfrm>
              <a:off x="6195" y="2874"/>
              <a:ext cx="416" cy="696"/>
            </a:xfrm>
            <a:prstGeom prst="rect">
              <a:avLst/>
            </a:prstGeom>
            <a:noFill/>
            <a:ln w="9525">
              <a:noFill/>
            </a:ln>
          </p:spPr>
        </p:pic>
      </p:grpSp>
      <p:sp>
        <p:nvSpPr>
          <p:cNvPr id="8" name="文本框 7"/>
          <p:cNvSpPr txBox="1"/>
          <p:nvPr/>
        </p:nvSpPr>
        <p:spPr>
          <a:xfrm>
            <a:off x="4212000" y="2968536"/>
            <a:ext cx="4220845" cy="1200329"/>
          </a:xfrm>
          <a:prstGeom prst="rect">
            <a:avLst/>
          </a:prstGeom>
          <a:noFill/>
        </p:spPr>
        <p:txBody>
          <a:bodyPr wrap="square" rtlCol="0">
            <a:spAutoFit/>
          </a:bodyPr>
          <a:lstStyle/>
          <a:p>
            <a:r>
              <a:rPr lang="zh-CN" altLang="en-US" sz="2400" dirty="0"/>
              <a:t>复功率是复数，它的模是视在功率，幅角是阻抗角，其</a:t>
            </a:r>
            <a:r>
              <a:rPr lang="zh-CN" altLang="en-US" sz="2400" dirty="0">
                <a:solidFill>
                  <a:srgbClr val="C00000"/>
                </a:solidFill>
              </a:rPr>
              <a:t>实部是有功功率，虚部是无功功率</a:t>
            </a:r>
            <a:r>
              <a:rPr lang="zh-CN" altLang="en-US" sz="2400" dirty="0"/>
              <a:t>。</a:t>
            </a:r>
          </a:p>
        </p:txBody>
      </p:sp>
      <p:sp>
        <p:nvSpPr>
          <p:cNvPr id="16" name="上箭头 15"/>
          <p:cNvSpPr/>
          <p:nvPr/>
        </p:nvSpPr>
        <p:spPr>
          <a:xfrm>
            <a:off x="6934835" y="4271645"/>
            <a:ext cx="360045" cy="50355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Rectangle 16">
            <a:extLst>
              <a:ext uri="{FF2B5EF4-FFF2-40B4-BE49-F238E27FC236}">
                <a16:creationId xmlns:a16="http://schemas.microsoft.com/office/drawing/2014/main" id="{0362DDD3-A98E-46A1-9A02-7BE51AD3D666}"/>
              </a:ext>
            </a:extLst>
          </p:cNvPr>
          <p:cNvSpPr>
            <a:spLocks noChangeArrowheads="1"/>
          </p:cNvSpPr>
          <p:nvPr/>
        </p:nvSpPr>
        <p:spPr bwMode="auto">
          <a:xfrm>
            <a:off x="439434" y="4918501"/>
            <a:ext cx="10411131" cy="53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132" name="组合 131">
            <a:extLst>
              <a:ext uri="{FF2B5EF4-FFF2-40B4-BE49-F238E27FC236}">
                <a16:creationId xmlns:a16="http://schemas.microsoft.com/office/drawing/2014/main" id="{86A5ECCB-2CEB-4163-AC08-B6359E6909FC}"/>
              </a:ext>
            </a:extLst>
          </p:cNvPr>
          <p:cNvGrpSpPr/>
          <p:nvPr/>
        </p:nvGrpSpPr>
        <p:grpSpPr>
          <a:xfrm>
            <a:off x="108000" y="4494502"/>
            <a:ext cx="9468001" cy="1943735"/>
            <a:chOff x="-1" y="4307205"/>
            <a:chExt cx="9468001" cy="1943735"/>
          </a:xfrm>
        </p:grpSpPr>
        <p:grpSp>
          <p:nvGrpSpPr>
            <p:cNvPr id="11" name="组合 10"/>
            <p:cNvGrpSpPr/>
            <p:nvPr/>
          </p:nvGrpSpPr>
          <p:grpSpPr>
            <a:xfrm>
              <a:off x="379095" y="5414645"/>
              <a:ext cx="7673975" cy="836295"/>
              <a:chOff x="597" y="8527"/>
              <a:chExt cx="12085" cy="1317"/>
            </a:xfrm>
          </p:grpSpPr>
          <p:pic>
            <p:nvPicPr>
              <p:cNvPr id="14" name="图片 -2147480189"/>
              <p:cNvPicPr>
                <a:picLocks noChangeAspect="1"/>
              </p:cNvPicPr>
              <p:nvPr/>
            </p:nvPicPr>
            <p:blipFill>
              <a:blip r:embed="rId5"/>
              <a:stretch>
                <a:fillRect/>
              </a:stretch>
            </p:blipFill>
            <p:spPr>
              <a:xfrm>
                <a:off x="597" y="9107"/>
                <a:ext cx="12085" cy="737"/>
              </a:xfrm>
              <a:prstGeom prst="rect">
                <a:avLst/>
              </a:prstGeom>
              <a:noFill/>
              <a:ln w="9525">
                <a:noFill/>
              </a:ln>
            </p:spPr>
          </p:pic>
          <p:sp>
            <p:nvSpPr>
              <p:cNvPr id="15" name="文本框 14"/>
              <p:cNvSpPr txBox="1"/>
              <p:nvPr/>
            </p:nvSpPr>
            <p:spPr>
              <a:xfrm>
                <a:off x="720" y="8527"/>
                <a:ext cx="4865" cy="580"/>
              </a:xfrm>
              <a:prstGeom prst="rect">
                <a:avLst/>
              </a:prstGeom>
              <a:noFill/>
            </p:spPr>
            <p:txBody>
              <a:bodyPr wrap="square" rtlCol="0">
                <a:spAutoFit/>
              </a:bodyPr>
              <a:lstStyle/>
              <a:p>
                <a:r>
                  <a:rPr lang="zh-CN" altLang="en-US"/>
                  <a:t>也可以表示为以下形式：</a:t>
                </a:r>
              </a:p>
            </p:txBody>
          </p:sp>
        </p:grpSp>
        <p:pic>
          <p:nvPicPr>
            <p:cNvPr id="128" name="图片 127">
              <a:extLst>
                <a:ext uri="{FF2B5EF4-FFF2-40B4-BE49-F238E27FC236}">
                  <a16:creationId xmlns:a16="http://schemas.microsoft.com/office/drawing/2014/main" id="{53648CA2-952A-4E29-938F-DCA613C2DD7E}"/>
                </a:ext>
              </a:extLst>
            </p:cNvPr>
            <p:cNvPicPr>
              <a:picLocks noChangeAspect="1"/>
            </p:cNvPicPr>
            <p:nvPr/>
          </p:nvPicPr>
          <p:blipFill>
            <a:blip r:embed="rId6"/>
            <a:stretch>
              <a:fillRect/>
            </a:stretch>
          </p:blipFill>
          <p:spPr>
            <a:xfrm>
              <a:off x="-1" y="4307205"/>
              <a:ext cx="9468001" cy="467995"/>
            </a:xfrm>
            <a:prstGeom prst="rect">
              <a:avLst/>
            </a:prstGeom>
          </p:spPr>
        </p:pic>
        <p:graphicFrame>
          <p:nvGraphicFramePr>
            <p:cNvPr id="131" name="对象 130">
              <a:extLst>
                <a:ext uri="{FF2B5EF4-FFF2-40B4-BE49-F238E27FC236}">
                  <a16:creationId xmlns:a16="http://schemas.microsoft.com/office/drawing/2014/main" id="{48643B24-7C05-4DD4-85BE-52A60BA42FF1}"/>
                </a:ext>
              </a:extLst>
            </p:cNvPr>
            <p:cNvGraphicFramePr>
              <a:graphicFrameLocks noChangeAspect="1"/>
            </p:cNvGraphicFramePr>
            <p:nvPr>
              <p:extLst>
                <p:ext uri="{D42A27DB-BD31-4B8C-83A1-F6EECF244321}">
                  <p14:modId xmlns:p14="http://schemas.microsoft.com/office/powerpoint/2010/main" val="1517578938"/>
                </p:ext>
              </p:extLst>
            </p:nvPr>
          </p:nvGraphicFramePr>
          <p:xfrm>
            <a:off x="379095" y="4917759"/>
            <a:ext cx="7069188" cy="430739"/>
          </p:xfrm>
          <a:graphic>
            <a:graphicData uri="http://schemas.openxmlformats.org/presentationml/2006/ole">
              <mc:AlternateContent xmlns:mc="http://schemas.openxmlformats.org/markup-compatibility/2006">
                <mc:Choice xmlns:v="urn:schemas-microsoft-com:vml" Requires="v">
                  <p:oleObj spid="_x0000_s13365" r:id="rId7" imgW="3543300" imgH="215900" progId="Equation.DSMT4">
                    <p:embed/>
                  </p:oleObj>
                </mc:Choice>
                <mc:Fallback>
                  <p:oleObj r:id="rId7" imgW="3543300" imgH="2159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095" y="4917759"/>
                          <a:ext cx="7069188" cy="430739"/>
                        </a:xfrm>
                        <a:prstGeom prst="rect">
                          <a:avLst/>
                        </a:prstGeom>
                        <a:no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2"/>
                                        </p:tgtEl>
                                        <p:attrNameLst>
                                          <p:attrName>style.visibility</p:attrName>
                                        </p:attrNameLst>
                                      </p:cBhvr>
                                      <p:to>
                                        <p:strVal val="visible"/>
                                      </p:to>
                                    </p:set>
                                  </p:childTnLst>
                                </p:cTn>
                              </p:par>
                            </p:childTnLst>
                          </p:cTn>
                        </p:par>
                        <p:par>
                          <p:cTn id="17" fill="hold">
                            <p:stCondLst>
                              <p:cond delay="0"/>
                            </p:stCondLst>
                            <p:childTnLst>
                              <p:par>
                                <p:cTn id="18" presetID="22" presetClass="entr" presetSubtype="4"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6"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116</a:t>
            </a:fld>
            <a:endParaRPr lang="en-US">
              <a:solidFill>
                <a:prstClr val="black">
                  <a:tint val="75000"/>
                </a:prstClr>
              </a:solidFill>
            </a:endParaRPr>
          </a:p>
        </p:txBody>
      </p:sp>
      <p:sp>
        <p:nvSpPr>
          <p:cNvPr id="100" name="文本框 99"/>
          <p:cNvSpPr txBox="1"/>
          <p:nvPr/>
        </p:nvSpPr>
        <p:spPr>
          <a:xfrm>
            <a:off x="457200" y="953770"/>
            <a:ext cx="7786800" cy="1200329"/>
          </a:xfrm>
          <a:prstGeom prst="rect">
            <a:avLst/>
          </a:prstGeom>
          <a:noFill/>
          <a:ln w="9525">
            <a:noFill/>
          </a:ln>
        </p:spPr>
        <p:txBody>
          <a:bodyPr wrap="square">
            <a:spAutoFit/>
          </a:bodyPr>
          <a:lstStyle/>
          <a:p>
            <a:pPr indent="0"/>
            <a:r>
              <a:rPr kumimoji="1" lang="zh-CN" altLang="en-US" sz="2400" b="1" dirty="0">
                <a:solidFill>
                  <a:srgbClr val="005200"/>
                </a:solidFill>
                <a:effectLst>
                  <a:outerShdw blurRad="38100" dist="38100" dir="2700000" algn="tl">
                    <a:srgbClr val="C0C0C0"/>
                  </a:outerShdw>
                </a:effectLst>
                <a:latin typeface="Times New Roman" panose="02020603050405020304" pitchFamily="18" charset="0"/>
                <a:sym typeface="+mn-ea"/>
              </a:rPr>
              <a:t>复功率守恒定律：在正弦稳态下，任一电路的所有支路吸收的复功率之和为零。即电源产生的复功率等于负载所有支路吸收的复功率之和。</a:t>
            </a:r>
            <a:r>
              <a:rPr kumimoji="1" lang="zh-CN" altLang="en-US" sz="2400" b="1" dirty="0">
                <a:effectLst>
                  <a:outerShdw blurRad="38100" dist="38100" dir="2700000" algn="tl">
                    <a:srgbClr val="C0C0C0"/>
                  </a:outerShdw>
                </a:effectLst>
                <a:latin typeface="Times New Roman" panose="02020603050405020304" pitchFamily="18" charset="0"/>
                <a:sym typeface="+mn-ea"/>
              </a:rPr>
              <a:t>可以用下式表示：</a:t>
            </a:r>
            <a:endParaRPr kumimoji="1" lang="zh-CN" altLang="en-US" sz="24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宋体" panose="02010600030101010101" pitchFamily="2" charset="-122"/>
              <a:sym typeface="+mn-ea"/>
            </a:endParaRPr>
          </a:p>
        </p:txBody>
      </p:sp>
      <p:grpSp>
        <p:nvGrpSpPr>
          <p:cNvPr id="12" name="组合 11"/>
          <p:cNvGrpSpPr/>
          <p:nvPr/>
        </p:nvGrpSpPr>
        <p:grpSpPr>
          <a:xfrm>
            <a:off x="599440" y="2393315"/>
            <a:ext cx="4260560" cy="2802869"/>
            <a:chOff x="944" y="3769"/>
            <a:chExt cx="4238" cy="3929"/>
          </a:xfrm>
        </p:grpSpPr>
        <p:pic>
          <p:nvPicPr>
            <p:cNvPr id="4" name="图片 -2147480187"/>
            <p:cNvPicPr>
              <a:picLocks noChangeAspect="1"/>
            </p:cNvPicPr>
            <p:nvPr/>
          </p:nvPicPr>
          <p:blipFill>
            <a:blip r:embed="rId2"/>
            <a:stretch>
              <a:fillRect/>
            </a:stretch>
          </p:blipFill>
          <p:spPr>
            <a:xfrm>
              <a:off x="944" y="3769"/>
              <a:ext cx="4239" cy="1182"/>
            </a:xfrm>
            <a:prstGeom prst="rect">
              <a:avLst/>
            </a:prstGeom>
            <a:noFill/>
            <a:ln w="9525">
              <a:noFill/>
            </a:ln>
          </p:spPr>
        </p:pic>
        <p:pic>
          <p:nvPicPr>
            <p:cNvPr id="6" name="图片 5"/>
            <p:cNvPicPr>
              <a:picLocks noChangeAspect="1"/>
            </p:cNvPicPr>
            <p:nvPr/>
          </p:nvPicPr>
          <p:blipFill>
            <a:blip r:embed="rId3"/>
            <a:stretch>
              <a:fillRect/>
            </a:stretch>
          </p:blipFill>
          <p:spPr>
            <a:xfrm>
              <a:off x="1095" y="5482"/>
              <a:ext cx="1755" cy="2217"/>
            </a:xfrm>
            <a:prstGeom prst="rect">
              <a:avLst/>
            </a:prstGeom>
          </p:spPr>
        </p:pic>
      </p:grpSp>
      <p:sp>
        <p:nvSpPr>
          <p:cNvPr id="7" name="文本框 6"/>
          <p:cNvSpPr txBox="1"/>
          <p:nvPr/>
        </p:nvSpPr>
        <p:spPr>
          <a:xfrm>
            <a:off x="443884" y="5196184"/>
            <a:ext cx="8231255" cy="461665"/>
          </a:xfrm>
          <a:prstGeom prst="rect">
            <a:avLst/>
          </a:prstGeom>
          <a:noFill/>
        </p:spPr>
        <p:txBody>
          <a:bodyPr wrap="square" rtlCol="0">
            <a:spAutoFit/>
          </a:bodyPr>
          <a:lstStyle/>
          <a:p>
            <a:r>
              <a:rPr lang="zh-CN" altLang="en-US" sz="2400" dirty="0">
                <a:solidFill>
                  <a:srgbClr val="C00000"/>
                </a:solidFill>
              </a:rPr>
              <a:t>复功率、有功功率、无功功率是守恒的，视在功率不守恒。</a:t>
            </a:r>
          </a:p>
        </p:txBody>
      </p:sp>
      <p:grpSp>
        <p:nvGrpSpPr>
          <p:cNvPr id="13" name="组合 12"/>
          <p:cNvGrpSpPr/>
          <p:nvPr/>
        </p:nvGrpSpPr>
        <p:grpSpPr>
          <a:xfrm>
            <a:off x="5360210" y="2768600"/>
            <a:ext cx="3059430" cy="2190750"/>
            <a:chOff x="9355" y="1749"/>
            <a:chExt cx="4818" cy="3450"/>
          </a:xfrm>
        </p:grpSpPr>
        <p:pic>
          <p:nvPicPr>
            <p:cNvPr id="5" name="图片 4"/>
            <p:cNvPicPr>
              <a:picLocks noChangeAspect="1"/>
            </p:cNvPicPr>
            <p:nvPr/>
          </p:nvPicPr>
          <p:blipFill>
            <a:blip r:embed="rId4"/>
            <a:stretch>
              <a:fillRect/>
            </a:stretch>
          </p:blipFill>
          <p:spPr>
            <a:xfrm>
              <a:off x="9583" y="1749"/>
              <a:ext cx="3384" cy="2731"/>
            </a:xfrm>
            <a:prstGeom prst="rect">
              <a:avLst/>
            </a:prstGeom>
          </p:spPr>
        </p:pic>
        <p:sp>
          <p:nvSpPr>
            <p:cNvPr id="9" name="文本框 8"/>
            <p:cNvSpPr txBox="1"/>
            <p:nvPr/>
          </p:nvSpPr>
          <p:spPr>
            <a:xfrm>
              <a:off x="9355" y="4619"/>
              <a:ext cx="4818" cy="580"/>
            </a:xfrm>
            <a:prstGeom prst="rect">
              <a:avLst/>
            </a:prstGeom>
            <a:noFill/>
          </p:spPr>
          <p:txBody>
            <a:bodyPr wrap="square" rtlCol="0">
              <a:spAutoFit/>
            </a:bodyPr>
            <a:lstStyle/>
            <a:p>
              <a:r>
                <a:rPr lang="zh-CN" altLang="en-US"/>
                <a:t>复功率守恒示例电路</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wipe(left)">
                                      <p:cBhvr>
                                        <p:cTn id="7" dur="500"/>
                                        <p:tgtEl>
                                          <p:spTgt spid="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9FEEBD-56DF-46F4-A3B1-7A32A2865632}"/>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1FFAEDCC-400E-4C2B-A17C-14B159510D47}"/>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117</a:t>
            </a:fld>
            <a:endParaRPr lang="en-US">
              <a:solidFill>
                <a:prstClr val="black">
                  <a:tint val="75000"/>
                </a:prstClr>
              </a:solidFill>
            </a:endParaRPr>
          </a:p>
        </p:txBody>
      </p:sp>
      <p:pic>
        <p:nvPicPr>
          <p:cNvPr id="4" name="图片 3">
            <a:extLst>
              <a:ext uri="{FF2B5EF4-FFF2-40B4-BE49-F238E27FC236}">
                <a16:creationId xmlns:a16="http://schemas.microsoft.com/office/drawing/2014/main" id="{8020D7C9-08BE-4B93-B48B-FCDB2F200CF5}"/>
              </a:ext>
            </a:extLst>
          </p:cNvPr>
          <p:cNvPicPr>
            <a:picLocks noChangeAspect="1"/>
          </p:cNvPicPr>
          <p:nvPr/>
        </p:nvPicPr>
        <p:blipFill>
          <a:blip r:embed="rId2"/>
          <a:stretch>
            <a:fillRect/>
          </a:stretch>
        </p:blipFill>
        <p:spPr>
          <a:xfrm>
            <a:off x="2090471" y="1408283"/>
            <a:ext cx="3223895" cy="1849534"/>
          </a:xfrm>
          <a:prstGeom prst="rect">
            <a:avLst/>
          </a:prstGeom>
        </p:spPr>
      </p:pic>
      <p:pic>
        <p:nvPicPr>
          <p:cNvPr id="5" name="图片 4">
            <a:extLst>
              <a:ext uri="{FF2B5EF4-FFF2-40B4-BE49-F238E27FC236}">
                <a16:creationId xmlns:a16="http://schemas.microsoft.com/office/drawing/2014/main" id="{03BC9981-F529-4E73-975D-D732112AB8D6}"/>
              </a:ext>
            </a:extLst>
          </p:cNvPr>
          <p:cNvPicPr>
            <a:picLocks noChangeAspect="1"/>
          </p:cNvPicPr>
          <p:nvPr/>
        </p:nvPicPr>
        <p:blipFill>
          <a:blip r:embed="rId3"/>
          <a:stretch>
            <a:fillRect/>
          </a:stretch>
        </p:blipFill>
        <p:spPr>
          <a:xfrm>
            <a:off x="2116455" y="3252795"/>
            <a:ext cx="5094324" cy="1215132"/>
          </a:xfrm>
          <a:prstGeom prst="rect">
            <a:avLst/>
          </a:prstGeom>
        </p:spPr>
      </p:pic>
      <p:pic>
        <p:nvPicPr>
          <p:cNvPr id="6" name="图片 5">
            <a:extLst>
              <a:ext uri="{FF2B5EF4-FFF2-40B4-BE49-F238E27FC236}">
                <a16:creationId xmlns:a16="http://schemas.microsoft.com/office/drawing/2014/main" id="{98D969F9-60E4-44F2-8630-1F3852CE54EB}"/>
              </a:ext>
            </a:extLst>
          </p:cNvPr>
          <p:cNvPicPr>
            <a:picLocks noChangeAspect="1"/>
          </p:cNvPicPr>
          <p:nvPr/>
        </p:nvPicPr>
        <p:blipFill>
          <a:blip r:embed="rId4"/>
          <a:stretch>
            <a:fillRect/>
          </a:stretch>
        </p:blipFill>
        <p:spPr>
          <a:xfrm>
            <a:off x="2196000" y="4688352"/>
            <a:ext cx="2376000" cy="1447573"/>
          </a:xfrm>
          <a:prstGeom prst="rect">
            <a:avLst/>
          </a:prstGeom>
        </p:spPr>
      </p:pic>
    </p:spTree>
    <p:extLst>
      <p:ext uri="{BB962C8B-B14F-4D97-AF65-F5344CB8AC3E}">
        <p14:creationId xmlns:p14="http://schemas.microsoft.com/office/powerpoint/2010/main" val="81875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a:solidFill>
                  <a:prstClr val="black">
                    <a:tint val="75000"/>
                  </a:prstClr>
                </a:solidFill>
              </a:rPr>
              <a:t>2018/5/31</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a:solidFill>
                  <a:prstClr val="black">
                    <a:tint val="75000"/>
                  </a:prstClr>
                </a:solidFill>
              </a:rPr>
              <a:t>12</a:t>
            </a:fld>
            <a:endParaRPr lang="en-US">
              <a:solidFill>
                <a:prstClr val="black">
                  <a:tint val="75000"/>
                </a:prstClr>
              </a:solidFill>
            </a:endParaRPr>
          </a:p>
        </p:txBody>
      </p:sp>
      <p:sp>
        <p:nvSpPr>
          <p:cNvPr id="7" name="文本框 6"/>
          <p:cNvSpPr txBox="1"/>
          <p:nvPr/>
        </p:nvSpPr>
        <p:spPr>
          <a:xfrm>
            <a:off x="457200" y="687360"/>
            <a:ext cx="8008620" cy="1383665"/>
          </a:xfrm>
          <a:prstGeom prst="rect">
            <a:avLst/>
          </a:prstGeom>
          <a:noFill/>
        </p:spPr>
        <p:txBody>
          <a:bodyPr wrap="square" rtlCol="0">
            <a:spAutoFit/>
          </a:bodyPr>
          <a:lstStyle/>
          <a:p>
            <a:r>
              <a:rPr lang="zh-CN" altLang="en-US" sz="2800" dirty="0">
                <a:solidFill>
                  <a:srgbClr val="C00000"/>
                </a:solidFill>
              </a:rPr>
              <a:t>【例5.1.2】</a:t>
            </a:r>
            <a:r>
              <a:rPr lang="zh-CN" altLang="en-US" sz="2800" dirty="0"/>
              <a:t>两同频率的正弦电压                         </a:t>
            </a:r>
          </a:p>
          <a:p>
            <a:r>
              <a:rPr lang="zh-CN" altLang="en-US" sz="2800" dirty="0"/>
              <a:t>                                 ，求出它们的有效值和初相位及相位差。</a:t>
            </a:r>
          </a:p>
        </p:txBody>
      </p:sp>
      <p:pic>
        <p:nvPicPr>
          <p:cNvPr id="2" name="图片 -2147480856"/>
          <p:cNvPicPr>
            <a:picLocks noChangeAspect="1"/>
          </p:cNvPicPr>
          <p:nvPr/>
        </p:nvPicPr>
        <p:blipFill>
          <a:blip r:embed="rId2"/>
          <a:stretch>
            <a:fillRect/>
          </a:stretch>
        </p:blipFill>
        <p:spPr>
          <a:xfrm>
            <a:off x="457200" y="1191445"/>
            <a:ext cx="2747302" cy="450740"/>
          </a:xfrm>
          <a:prstGeom prst="rect">
            <a:avLst/>
          </a:prstGeom>
          <a:noFill/>
          <a:ln w="9525">
            <a:noFill/>
          </a:ln>
        </p:spPr>
      </p:pic>
      <p:grpSp>
        <p:nvGrpSpPr>
          <p:cNvPr id="40" name="组合 39"/>
          <p:cNvGrpSpPr/>
          <p:nvPr/>
        </p:nvGrpSpPr>
        <p:grpSpPr>
          <a:xfrm>
            <a:off x="52227" y="2066192"/>
            <a:ext cx="9124486" cy="3644906"/>
            <a:chOff x="1151" y="4113"/>
            <a:chExt cx="13920" cy="5614"/>
          </a:xfrm>
        </p:grpSpPr>
        <p:grpSp>
          <p:nvGrpSpPr>
            <p:cNvPr id="29" name="组合 28"/>
            <p:cNvGrpSpPr/>
            <p:nvPr/>
          </p:nvGrpSpPr>
          <p:grpSpPr>
            <a:xfrm>
              <a:off x="1151" y="4113"/>
              <a:ext cx="12628" cy="5594"/>
              <a:chOff x="1271" y="4010"/>
              <a:chExt cx="12628" cy="5594"/>
            </a:xfrm>
          </p:grpSpPr>
          <p:sp>
            <p:nvSpPr>
              <p:cNvPr id="8" name="文本框 7"/>
              <p:cNvSpPr txBox="1"/>
              <p:nvPr/>
            </p:nvSpPr>
            <p:spPr>
              <a:xfrm>
                <a:off x="1271" y="4010"/>
                <a:ext cx="10102" cy="5594"/>
              </a:xfrm>
              <a:prstGeom prst="rect">
                <a:avLst/>
              </a:prstGeom>
              <a:noFill/>
            </p:spPr>
            <p:txBody>
              <a:bodyPr wrap="square" rtlCol="0">
                <a:spAutoFit/>
              </a:bodyPr>
              <a:lstStyle/>
              <a:p>
                <a:r>
                  <a:rPr lang="zh-CN" altLang="en-US" sz="2800" dirty="0">
                    <a:solidFill>
                      <a:srgbClr val="C00000"/>
                    </a:solidFill>
                  </a:rPr>
                  <a:t>【解】</a:t>
                </a:r>
                <a:r>
                  <a:rPr lang="zh-CN" altLang="en-US" sz="2800" dirty="0"/>
                  <a:t> 将两正弦电压写成标准形式：</a:t>
                </a:r>
              </a:p>
              <a:p>
                <a:r>
                  <a:rPr lang="zh-CN" altLang="en-US" dirty="0"/>
                  <a:t>                     </a:t>
                </a:r>
              </a:p>
              <a:p>
                <a:r>
                  <a:rPr lang="zh-CN" altLang="en-US" dirty="0"/>
                  <a:t>    </a:t>
                </a:r>
              </a:p>
              <a:p>
                <a:endParaRPr lang="zh-CN" altLang="en-US" dirty="0"/>
              </a:p>
              <a:p>
                <a:endParaRPr lang="zh-CN" altLang="en-US" dirty="0"/>
              </a:p>
              <a:p>
                <a:endParaRPr lang="zh-CN" altLang="en-US" dirty="0"/>
              </a:p>
              <a:p>
                <a:endParaRPr lang="en-US" altLang="zh-CN" sz="2000" dirty="0"/>
              </a:p>
              <a:p>
                <a:r>
                  <a:rPr lang="zh-CN" altLang="en-US" sz="2800" dirty="0"/>
                  <a:t>则其有效值为：</a:t>
                </a:r>
              </a:p>
              <a:p>
                <a:endParaRPr lang="zh-CN" altLang="en-US" dirty="0"/>
              </a:p>
              <a:p>
                <a:endParaRPr lang="zh-CN" altLang="en-US" dirty="0"/>
              </a:p>
              <a:p>
                <a:r>
                  <a:rPr lang="zh-CN" altLang="en-US" sz="2800" dirty="0"/>
                  <a:t>初相位为：</a:t>
                </a:r>
                <a:r>
                  <a:rPr lang="zh-CN" altLang="en-US" dirty="0"/>
                  <a:t>                        ，                     </a:t>
                </a:r>
                <a:r>
                  <a:rPr lang="zh-CN" altLang="en-US" sz="2400" dirty="0"/>
                  <a:t>； </a:t>
                </a:r>
                <a:r>
                  <a:rPr lang="zh-CN" altLang="en-US" sz="2800" dirty="0"/>
                  <a:t>相位差为：</a:t>
                </a:r>
                <a:endParaRPr lang="zh-CN" altLang="en-US" sz="2000" dirty="0"/>
              </a:p>
            </p:txBody>
          </p:sp>
          <p:pic>
            <p:nvPicPr>
              <p:cNvPr id="9" name="图片 8"/>
              <p:cNvPicPr>
                <a:picLocks noChangeAspect="1"/>
              </p:cNvPicPr>
              <p:nvPr/>
            </p:nvPicPr>
            <p:blipFill>
              <a:blip r:embed="rId3"/>
              <a:stretch>
                <a:fillRect/>
              </a:stretch>
            </p:blipFill>
            <p:spPr>
              <a:xfrm>
                <a:off x="1727" y="5121"/>
                <a:ext cx="12172" cy="771"/>
              </a:xfrm>
              <a:prstGeom prst="rect">
                <a:avLst/>
              </a:prstGeom>
            </p:spPr>
          </p:pic>
          <p:pic>
            <p:nvPicPr>
              <p:cNvPr id="11" name="图片 10"/>
              <p:cNvPicPr>
                <a:picLocks noChangeAspect="1"/>
              </p:cNvPicPr>
              <p:nvPr/>
            </p:nvPicPr>
            <p:blipFill>
              <a:blip r:embed="rId4"/>
              <a:stretch>
                <a:fillRect/>
              </a:stretch>
            </p:blipFill>
            <p:spPr>
              <a:xfrm>
                <a:off x="1727" y="6134"/>
                <a:ext cx="8931" cy="777"/>
              </a:xfrm>
              <a:prstGeom prst="rect">
                <a:avLst/>
              </a:prstGeom>
            </p:spPr>
          </p:pic>
          <p:pic>
            <p:nvPicPr>
              <p:cNvPr id="12" name="图片 11"/>
              <p:cNvPicPr>
                <a:picLocks noChangeAspect="1"/>
              </p:cNvPicPr>
              <p:nvPr/>
            </p:nvPicPr>
            <p:blipFill>
              <a:blip r:embed="rId5"/>
              <a:stretch>
                <a:fillRect/>
              </a:stretch>
            </p:blipFill>
            <p:spPr>
              <a:xfrm>
                <a:off x="5138" y="7136"/>
                <a:ext cx="3509" cy="1322"/>
              </a:xfrm>
              <a:prstGeom prst="rect">
                <a:avLst/>
              </a:prstGeom>
            </p:spPr>
          </p:pic>
          <p:pic>
            <p:nvPicPr>
              <p:cNvPr id="13" name="图片 12"/>
              <p:cNvPicPr>
                <a:picLocks noChangeAspect="1"/>
              </p:cNvPicPr>
              <p:nvPr/>
            </p:nvPicPr>
            <p:blipFill>
              <a:blip r:embed="rId6"/>
              <a:stretch>
                <a:fillRect/>
              </a:stretch>
            </p:blipFill>
            <p:spPr>
              <a:xfrm>
                <a:off x="9008" y="7153"/>
                <a:ext cx="3535" cy="1322"/>
              </a:xfrm>
              <a:prstGeom prst="rect">
                <a:avLst/>
              </a:prstGeom>
            </p:spPr>
          </p:pic>
        </p:grpSp>
        <p:pic>
          <p:nvPicPr>
            <p:cNvPr id="14" name="图片 13"/>
            <p:cNvPicPr>
              <a:picLocks noChangeAspect="1"/>
            </p:cNvPicPr>
            <p:nvPr/>
          </p:nvPicPr>
          <p:blipFill>
            <a:blip r:embed="rId7"/>
            <a:stretch>
              <a:fillRect/>
            </a:stretch>
          </p:blipFill>
          <p:spPr>
            <a:xfrm>
              <a:off x="3736" y="8887"/>
              <a:ext cx="2224" cy="801"/>
            </a:xfrm>
            <a:prstGeom prst="rect">
              <a:avLst/>
            </a:prstGeom>
          </p:spPr>
        </p:pic>
        <p:pic>
          <p:nvPicPr>
            <p:cNvPr id="15" name="图片 14"/>
            <p:cNvPicPr>
              <a:picLocks noChangeAspect="1"/>
            </p:cNvPicPr>
            <p:nvPr/>
          </p:nvPicPr>
          <p:blipFill>
            <a:blip r:embed="rId8"/>
            <a:stretch>
              <a:fillRect/>
            </a:stretch>
          </p:blipFill>
          <p:spPr>
            <a:xfrm>
              <a:off x="6072" y="8850"/>
              <a:ext cx="1981" cy="800"/>
            </a:xfrm>
            <a:prstGeom prst="rect">
              <a:avLst/>
            </a:prstGeom>
          </p:spPr>
        </p:pic>
        <p:pic>
          <p:nvPicPr>
            <p:cNvPr id="16" name="图片 15"/>
            <p:cNvPicPr>
              <a:picLocks noChangeAspect="1"/>
            </p:cNvPicPr>
            <p:nvPr/>
          </p:nvPicPr>
          <p:blipFill>
            <a:blip r:embed="rId9"/>
            <a:stretch>
              <a:fillRect/>
            </a:stretch>
          </p:blipFill>
          <p:spPr>
            <a:xfrm>
              <a:off x="11126" y="8887"/>
              <a:ext cx="3945" cy="840"/>
            </a:xfrm>
            <a:prstGeom prst="rect">
              <a:avLst/>
            </a:prstGeom>
          </p:spPr>
        </p:pic>
      </p:grpSp>
      <p:pic>
        <p:nvPicPr>
          <p:cNvPr id="20" name="图片 19"/>
          <p:cNvPicPr>
            <a:picLocks noChangeAspect="1"/>
          </p:cNvPicPr>
          <p:nvPr/>
        </p:nvPicPr>
        <p:blipFill>
          <a:blip r:embed="rId10"/>
          <a:stretch>
            <a:fillRect/>
          </a:stretch>
        </p:blipFill>
        <p:spPr>
          <a:xfrm>
            <a:off x="5734331" y="694188"/>
            <a:ext cx="2522855" cy="4800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57835" y="1520825"/>
            <a:ext cx="5704205" cy="583565"/>
          </a:xfrm>
          <a:prstGeom prst="rect">
            <a:avLst/>
          </a:prstGeom>
          <a:noFill/>
          <a:ln w="9525">
            <a:noFill/>
            <a:miter lim="800000"/>
          </a:ln>
          <a:effectLst/>
        </p:spPr>
        <p:txBody>
          <a:bodyPr wrap="square">
            <a:spAutoFit/>
          </a:bodyPr>
          <a:lstStyle/>
          <a:p>
            <a:pPr algn="l" fontAlgn="base">
              <a:spcBef>
                <a:spcPct val="0"/>
              </a:spcBef>
              <a:spcAft>
                <a:spcPct val="0"/>
              </a:spcAft>
              <a:defRPr/>
            </a:pPr>
            <a:r>
              <a:rPr kumimoji="1" sz="3200" b="1"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mn-ea"/>
              </a:rPr>
              <a:t>5.2.1  复数的概念</a:t>
            </a:r>
          </a:p>
        </p:txBody>
      </p:sp>
      <p:sp>
        <p:nvSpPr>
          <p:cNvPr id="5" name="日期占位符 4"/>
          <p:cNvSpPr>
            <a:spLocks noGrp="1"/>
          </p:cNvSpPr>
          <p:nvPr>
            <p:ph type="dt" sz="quarter" idx="10"/>
          </p:nvPr>
        </p:nvSpPr>
        <p:spPr/>
        <p:txBody>
          <a:bodyPr/>
          <a:lstStyle/>
          <a:p>
            <a:pPr>
              <a:defRPr/>
            </a:pPr>
            <a:fld id="{B2E06D25-8752-46E8-B94B-4836BD439805}" type="datetime1">
              <a:rPr lang="zh-CN" altLang="en-US">
                <a:solidFill>
                  <a:prstClr val="black">
                    <a:tint val="75000"/>
                  </a:prstClr>
                </a:solidFill>
              </a:rPr>
              <a:t>2018/5/31</a:t>
            </a:fld>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410E9838-5C72-4F93-8D5F-4110619E9157}" type="slidenum">
              <a:rPr lang="en-US">
                <a:solidFill>
                  <a:prstClr val="black">
                    <a:tint val="75000"/>
                  </a:prstClr>
                </a:solidFill>
              </a:rPr>
              <a:t>13</a:t>
            </a:fld>
            <a:endParaRPr lang="en-US" dirty="0">
              <a:solidFill>
                <a:prstClr val="black">
                  <a:tint val="75000"/>
                </a:prstClr>
              </a:solidFill>
            </a:endParaRPr>
          </a:p>
        </p:txBody>
      </p:sp>
      <p:sp>
        <p:nvSpPr>
          <p:cNvPr id="3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ln>
          <a:effectLst/>
        </p:spPr>
        <p:txBody>
          <a:bodyPr wrap="none" anchor="ctr"/>
          <a:lstStyle/>
          <a:p>
            <a:pPr algn="ctr" fontAlgn="base">
              <a:spcBef>
                <a:spcPct val="0"/>
              </a:spcBef>
              <a:spcAft>
                <a:spcPct val="0"/>
              </a:spcAft>
              <a:defRPr/>
            </a:pP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rPr>
              <a:t>5.2  正弦量的相量表示形式</a:t>
            </a:r>
          </a:p>
        </p:txBody>
      </p:sp>
      <p:pic>
        <p:nvPicPr>
          <p:cNvPr id="4" name="图片 3"/>
          <p:cNvPicPr>
            <a:picLocks noChangeAspect="1"/>
          </p:cNvPicPr>
          <p:nvPr/>
        </p:nvPicPr>
        <p:blipFill>
          <a:blip r:embed="rId2"/>
          <a:stretch>
            <a:fillRect/>
          </a:stretch>
        </p:blipFill>
        <p:spPr>
          <a:xfrm>
            <a:off x="612000" y="2104390"/>
            <a:ext cx="3507740" cy="2749524"/>
          </a:xfrm>
          <a:prstGeom prst="rect">
            <a:avLst/>
          </a:prstGeom>
        </p:spPr>
      </p:pic>
      <p:sp>
        <p:nvSpPr>
          <p:cNvPr id="10" name="文本框 9"/>
          <p:cNvSpPr txBox="1"/>
          <p:nvPr/>
        </p:nvSpPr>
        <p:spPr>
          <a:xfrm>
            <a:off x="4644000" y="2104390"/>
            <a:ext cx="4109736" cy="3539430"/>
          </a:xfrm>
          <a:prstGeom prst="rect">
            <a:avLst/>
          </a:prstGeom>
          <a:noFill/>
        </p:spPr>
        <p:txBody>
          <a:bodyPr wrap="square" rtlCol="0">
            <a:spAutoFit/>
          </a:bodyPr>
          <a:lstStyle/>
          <a:p>
            <a:r>
              <a:rPr lang="zh-CN" altLang="en-US" sz="2800" dirty="0"/>
              <a:t>图中</a:t>
            </a:r>
            <a:r>
              <a:rPr lang="en-US" altLang="zh-CN" sz="2800" dirty="0">
                <a:sym typeface="+mn-ea"/>
              </a:rPr>
              <a:t>|F|</a:t>
            </a:r>
            <a:r>
              <a:rPr lang="zh-CN" altLang="en-US" sz="2800" dirty="0"/>
              <a:t>表示复数的大小，称为</a:t>
            </a:r>
            <a:r>
              <a:rPr lang="zh-CN" altLang="en-US" sz="2800" b="1" dirty="0">
                <a:solidFill>
                  <a:srgbClr val="FF0000"/>
                </a:solidFill>
              </a:rPr>
              <a:t>复数的模</a:t>
            </a:r>
            <a:r>
              <a:rPr lang="en-US" altLang="zh-CN" sz="2800" dirty="0"/>
              <a:t>;</a:t>
            </a:r>
          </a:p>
          <a:p>
            <a:r>
              <a:rPr lang="zh-CN" altLang="en-US" sz="2800" dirty="0"/>
              <a:t>有向线段F与实轴正方向间的夹角，称为</a:t>
            </a:r>
            <a:r>
              <a:rPr lang="zh-CN" altLang="en-US" sz="2800" b="1" dirty="0">
                <a:solidFill>
                  <a:srgbClr val="FF0000"/>
                </a:solidFill>
              </a:rPr>
              <a:t>复数的幅角</a:t>
            </a:r>
            <a:r>
              <a:rPr lang="zh-CN" altLang="en-US" sz="2800" dirty="0"/>
              <a:t>，用</a:t>
            </a:r>
            <a:r>
              <a:rPr lang="zh-CN" altLang="en-US" sz="2800" dirty="0">
                <a:latin typeface="Arial" panose="020B0604020202020204" pitchFamily="34" charset="0"/>
              </a:rPr>
              <a:t>Ψ</a:t>
            </a:r>
            <a:r>
              <a:rPr lang="zh-CN" altLang="en-US" sz="2800" dirty="0"/>
              <a:t>表示，规定幅角的绝对值小于180°</a:t>
            </a:r>
            <a:r>
              <a:rPr lang="en-US" altLang="zh-CN" sz="2800" dirty="0"/>
              <a:t>;</a:t>
            </a:r>
          </a:p>
          <a:p>
            <a:r>
              <a:rPr lang="en-US" altLang="zh-CN" sz="2800" dirty="0"/>
              <a:t>a</a:t>
            </a:r>
            <a:r>
              <a:rPr lang="zh-CN" altLang="en-US" sz="2800" dirty="0"/>
              <a:t>、</a:t>
            </a:r>
            <a:r>
              <a:rPr lang="en-US" altLang="zh-CN" sz="2800" dirty="0"/>
              <a:t>b</a:t>
            </a:r>
            <a:r>
              <a:rPr lang="zh-CN" altLang="en-US" sz="2800" dirty="0"/>
              <a:t>为复数F的实部和虚部。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wipe(left)">
                                      <p:cBhvr>
                                        <p:cTn id="7" dur="500"/>
                                        <p:tgtEl>
                                          <p:spTgt spid="808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ldLvl="0" animBg="1" autoUpdateAnimBg="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3C71A5-BCB3-4FAC-8583-DBC943788EFB}"/>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7378BE3D-DAFB-4B12-B68B-6F24C01702C8}"/>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14</a:t>
            </a:fld>
            <a:endParaRPr lang="en-US">
              <a:solidFill>
                <a:prstClr val="black">
                  <a:tint val="75000"/>
                </a:prstClr>
              </a:solidFill>
            </a:endParaRPr>
          </a:p>
        </p:txBody>
      </p:sp>
      <p:sp>
        <p:nvSpPr>
          <p:cNvPr id="40" name="Text Box 19">
            <a:extLst>
              <a:ext uri="{FF2B5EF4-FFF2-40B4-BE49-F238E27FC236}">
                <a16:creationId xmlns:a16="http://schemas.microsoft.com/office/drawing/2014/main" id="{6320C4D8-263B-4DC6-B7A9-AA368EED9490}"/>
              </a:ext>
            </a:extLst>
          </p:cNvPr>
          <p:cNvSpPr txBox="1">
            <a:spLocks noChangeArrowheads="1"/>
          </p:cNvSpPr>
          <p:nvPr/>
        </p:nvSpPr>
        <p:spPr bwMode="auto">
          <a:xfrm>
            <a:off x="531018" y="1256965"/>
            <a:ext cx="1968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t>设</a:t>
            </a:r>
            <a:r>
              <a:rPr lang="en-US" altLang="zh-CN" sz="2800" b="1" i="1" dirty="0"/>
              <a:t>A</a:t>
            </a:r>
            <a:r>
              <a:rPr lang="zh-CN" altLang="en-US" sz="2800" b="1" dirty="0"/>
              <a:t>为复数</a:t>
            </a:r>
            <a:r>
              <a:rPr lang="en-US" altLang="zh-CN" sz="2800" b="1" dirty="0"/>
              <a:t>:</a:t>
            </a:r>
          </a:p>
        </p:txBody>
      </p:sp>
      <p:grpSp>
        <p:nvGrpSpPr>
          <p:cNvPr id="41" name="Group 20">
            <a:extLst>
              <a:ext uri="{FF2B5EF4-FFF2-40B4-BE49-F238E27FC236}">
                <a16:creationId xmlns:a16="http://schemas.microsoft.com/office/drawing/2014/main" id="{AA5E0E4F-9449-4A6F-8BF0-37D5976C4751}"/>
              </a:ext>
            </a:extLst>
          </p:cNvPr>
          <p:cNvGrpSpPr>
            <a:grpSpLocks/>
          </p:cNvGrpSpPr>
          <p:nvPr/>
        </p:nvGrpSpPr>
        <p:grpSpPr bwMode="auto">
          <a:xfrm>
            <a:off x="389456" y="1959253"/>
            <a:ext cx="3208337" cy="533401"/>
            <a:chOff x="480" y="1584"/>
            <a:chExt cx="2021" cy="336"/>
          </a:xfrm>
        </p:grpSpPr>
        <p:sp>
          <p:nvSpPr>
            <p:cNvPr id="42" name="Text Box 21">
              <a:extLst>
                <a:ext uri="{FF2B5EF4-FFF2-40B4-BE49-F238E27FC236}">
                  <a16:creationId xmlns:a16="http://schemas.microsoft.com/office/drawing/2014/main" id="{C01C4A16-A5BC-448D-A805-2767CC43BDFD}"/>
                </a:ext>
              </a:extLst>
            </p:cNvPr>
            <p:cNvSpPr txBox="1">
              <a:spLocks noChangeArrowheads="1"/>
            </p:cNvSpPr>
            <p:nvPr/>
          </p:nvSpPr>
          <p:spPr bwMode="auto">
            <a:xfrm>
              <a:off x="480" y="1584"/>
              <a:ext cx="1109" cy="32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95300" indent="-495300">
                <a:defRPr kumimoji="1" sz="2400">
                  <a:solidFill>
                    <a:schemeClr val="tx1"/>
                  </a:solidFill>
                  <a:latin typeface="Times New Roman" panose="02020603050405020304" pitchFamily="18" charset="0"/>
                  <a:ea typeface="宋体" panose="02010600030101010101" pitchFamily="2" charset="-122"/>
                </a:defRPr>
              </a:lvl1pPr>
              <a:lvl2pPr marL="952500" indent="-495300">
                <a:defRPr kumimoji="1" sz="2400">
                  <a:solidFill>
                    <a:schemeClr val="tx1"/>
                  </a:solidFill>
                  <a:latin typeface="Times New Roman" panose="02020603050405020304" pitchFamily="18" charset="0"/>
                  <a:ea typeface="宋体" panose="02010600030101010101" pitchFamily="2" charset="-122"/>
                </a:defRPr>
              </a:lvl2pPr>
              <a:lvl3pPr marL="1409700" indent="-495300">
                <a:defRPr kumimoji="1" sz="2400">
                  <a:solidFill>
                    <a:schemeClr val="tx1"/>
                  </a:solidFill>
                  <a:latin typeface="Times New Roman" panose="02020603050405020304" pitchFamily="18" charset="0"/>
                  <a:ea typeface="宋体" panose="02010600030101010101" pitchFamily="2" charset="-122"/>
                </a:defRPr>
              </a:lvl3pPr>
              <a:lvl4pPr marL="1866900" indent="-495300">
                <a:defRPr kumimoji="1" sz="2400">
                  <a:solidFill>
                    <a:schemeClr val="tx1"/>
                  </a:solidFill>
                  <a:latin typeface="Times New Roman" panose="02020603050405020304" pitchFamily="18" charset="0"/>
                  <a:ea typeface="宋体" panose="02010600030101010101" pitchFamily="2" charset="-122"/>
                </a:defRPr>
              </a:lvl4pPr>
              <a:lvl5pPr marL="2324100" indent="-495300">
                <a:defRPr kumimoji="1" sz="2400">
                  <a:solidFill>
                    <a:schemeClr val="tx1"/>
                  </a:solidFill>
                  <a:latin typeface="Times New Roman" panose="02020603050405020304" pitchFamily="18" charset="0"/>
                  <a:ea typeface="宋体" panose="02010600030101010101" pitchFamily="2" charset="-122"/>
                </a:defRPr>
              </a:lvl5pPr>
              <a:lvl6pPr marL="2781300" indent="-4953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38500" indent="-4953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95700" indent="-4953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52900" indent="-4953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dirty="0">
                  <a:solidFill>
                    <a:srgbClr val="006600"/>
                  </a:solidFill>
                  <a:effectLst>
                    <a:outerShdw blurRad="38100" dist="38100" dir="2700000" algn="tl">
                      <a:srgbClr val="C0C0C0"/>
                    </a:outerShdw>
                  </a:effectLst>
                </a:rPr>
                <a:t>(1) </a:t>
              </a:r>
              <a:r>
                <a:rPr lang="zh-CN" altLang="en-US" sz="2800" b="1" dirty="0">
                  <a:solidFill>
                    <a:srgbClr val="006600"/>
                  </a:solidFill>
                  <a:effectLst>
                    <a:outerShdw blurRad="38100" dist="38100" dir="2700000" algn="tl">
                      <a:srgbClr val="C0C0C0"/>
                    </a:outerShdw>
                  </a:effectLst>
                </a:rPr>
                <a:t>代数式</a:t>
              </a:r>
            </a:p>
          </p:txBody>
        </p:sp>
        <p:grpSp>
          <p:nvGrpSpPr>
            <p:cNvPr id="43" name="Group 22">
              <a:extLst>
                <a:ext uri="{FF2B5EF4-FFF2-40B4-BE49-F238E27FC236}">
                  <a16:creationId xmlns:a16="http://schemas.microsoft.com/office/drawing/2014/main" id="{23D2179F-45E8-4133-912F-CFCE4E49688A}"/>
                </a:ext>
              </a:extLst>
            </p:cNvPr>
            <p:cNvGrpSpPr>
              <a:grpSpLocks/>
            </p:cNvGrpSpPr>
            <p:nvPr/>
          </p:nvGrpSpPr>
          <p:grpSpPr bwMode="auto">
            <a:xfrm>
              <a:off x="1488" y="1584"/>
              <a:ext cx="1013" cy="336"/>
              <a:chOff x="720" y="1914"/>
              <a:chExt cx="1013" cy="336"/>
            </a:xfrm>
          </p:grpSpPr>
          <p:sp>
            <p:nvSpPr>
              <p:cNvPr id="44" name="Text Box 23">
                <a:extLst>
                  <a:ext uri="{FF2B5EF4-FFF2-40B4-BE49-F238E27FC236}">
                    <a16:creationId xmlns:a16="http://schemas.microsoft.com/office/drawing/2014/main" id="{818C26B1-6E87-4B03-95BF-930B533E9B49}"/>
                  </a:ext>
                </a:extLst>
              </p:cNvPr>
              <p:cNvSpPr txBox="1">
                <a:spLocks noChangeArrowheads="1"/>
              </p:cNvSpPr>
              <p:nvPr/>
            </p:nvSpPr>
            <p:spPr bwMode="auto">
              <a:xfrm>
                <a:off x="720" y="1920"/>
                <a:ext cx="26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latin typeface="Times New Roman" panose="02020603050405020304" pitchFamily="18" charset="0"/>
                    <a:cs typeface="Times New Roman" panose="02020603050405020304" pitchFamily="18" charset="0"/>
                  </a:rPr>
                  <a:t>F</a:t>
                </a:r>
                <a:endParaRPr lang="en-US" altLang="zh-CN" sz="2800" i="1" dirty="0">
                  <a:latin typeface="Times New Roman" panose="02020603050405020304" pitchFamily="18" charset="0"/>
                  <a:cs typeface="Times New Roman" panose="02020603050405020304" pitchFamily="18" charset="0"/>
                </a:endParaRPr>
              </a:p>
            </p:txBody>
          </p:sp>
          <p:sp>
            <p:nvSpPr>
              <p:cNvPr id="45" name="Text Box 24">
                <a:extLst>
                  <a:ext uri="{FF2B5EF4-FFF2-40B4-BE49-F238E27FC236}">
                    <a16:creationId xmlns:a16="http://schemas.microsoft.com/office/drawing/2014/main" id="{DAE875E0-7677-4BC6-B680-5F642FFBFB4B}"/>
                  </a:ext>
                </a:extLst>
              </p:cNvPr>
              <p:cNvSpPr txBox="1">
                <a:spLocks noChangeArrowheads="1"/>
              </p:cNvSpPr>
              <p:nvPr/>
            </p:nvSpPr>
            <p:spPr bwMode="auto">
              <a:xfrm>
                <a:off x="950" y="1914"/>
                <a:ext cx="7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t>=</a:t>
                </a:r>
                <a:r>
                  <a:rPr lang="en-US" altLang="zh-CN" sz="2800" b="1" i="1" dirty="0">
                    <a:latin typeface="Times New Roman" panose="02020603050405020304" pitchFamily="18" charset="0"/>
                    <a:cs typeface="Times New Roman" panose="02020603050405020304" pitchFamily="18" charset="0"/>
                  </a:rPr>
                  <a:t>a + </a:t>
                </a:r>
                <a:r>
                  <a:rPr lang="en-US" altLang="zh-CN" sz="2800" b="1" dirty="0" err="1">
                    <a:latin typeface="Times New Roman" panose="02020603050405020304" pitchFamily="18" charset="0"/>
                    <a:cs typeface="Times New Roman" panose="02020603050405020304" pitchFamily="18" charset="0"/>
                  </a:rPr>
                  <a:t>j</a:t>
                </a:r>
                <a:r>
                  <a:rPr lang="en-US" altLang="zh-CN" sz="2800" b="1" i="1" dirty="0" err="1">
                    <a:latin typeface="Times New Roman" panose="02020603050405020304" pitchFamily="18" charset="0"/>
                    <a:cs typeface="Times New Roman" panose="02020603050405020304" pitchFamily="18" charset="0"/>
                  </a:rPr>
                  <a:t>b</a:t>
                </a:r>
                <a:endParaRPr lang="en-US" altLang="zh-CN" sz="2800" b="1" i="1" dirty="0">
                  <a:latin typeface="Times New Roman" panose="02020603050405020304" pitchFamily="18" charset="0"/>
                  <a:cs typeface="Times New Roman" panose="02020603050405020304" pitchFamily="18" charset="0"/>
                </a:endParaRPr>
              </a:p>
            </p:txBody>
          </p:sp>
        </p:grpSp>
      </p:grpSp>
      <p:grpSp>
        <p:nvGrpSpPr>
          <p:cNvPr id="46" name="Group 25">
            <a:extLst>
              <a:ext uri="{FF2B5EF4-FFF2-40B4-BE49-F238E27FC236}">
                <a16:creationId xmlns:a16="http://schemas.microsoft.com/office/drawing/2014/main" id="{1372F6A0-6C1E-4703-9AE1-E3206AFF6935}"/>
              </a:ext>
            </a:extLst>
          </p:cNvPr>
          <p:cNvGrpSpPr>
            <a:grpSpLocks/>
          </p:cNvGrpSpPr>
          <p:nvPr/>
        </p:nvGrpSpPr>
        <p:grpSpPr bwMode="auto">
          <a:xfrm>
            <a:off x="3517900" y="2547600"/>
            <a:ext cx="2605087" cy="1371600"/>
            <a:chOff x="2448" y="1776"/>
            <a:chExt cx="1641" cy="864"/>
          </a:xfrm>
        </p:grpSpPr>
        <p:sp>
          <p:nvSpPr>
            <p:cNvPr id="47" name="AutoShape 26">
              <a:extLst>
                <a:ext uri="{FF2B5EF4-FFF2-40B4-BE49-F238E27FC236}">
                  <a16:creationId xmlns:a16="http://schemas.microsoft.com/office/drawing/2014/main" id="{10EC6BDE-CD7E-44CB-B5F6-C526B563F88D}"/>
                </a:ext>
              </a:extLst>
            </p:cNvPr>
            <p:cNvSpPr>
              <a:spLocks/>
            </p:cNvSpPr>
            <p:nvPr/>
          </p:nvSpPr>
          <p:spPr bwMode="auto">
            <a:xfrm>
              <a:off x="2448" y="1968"/>
              <a:ext cx="144" cy="427"/>
            </a:xfrm>
            <a:prstGeom prst="leftBrace">
              <a:avLst>
                <a:gd name="adj1" fmla="val 24711"/>
                <a:gd name="adj2" fmla="val 50000"/>
              </a:avLst>
            </a:prstGeom>
            <a:noFill/>
            <a:ln w="38100">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8" name="Group 27">
              <a:extLst>
                <a:ext uri="{FF2B5EF4-FFF2-40B4-BE49-F238E27FC236}">
                  <a16:creationId xmlns:a16="http://schemas.microsoft.com/office/drawing/2014/main" id="{4DCB3C2F-8BA7-42B3-BEF8-526318A148C6}"/>
                </a:ext>
              </a:extLst>
            </p:cNvPr>
            <p:cNvGrpSpPr>
              <a:grpSpLocks/>
            </p:cNvGrpSpPr>
            <p:nvPr/>
          </p:nvGrpSpPr>
          <p:grpSpPr bwMode="auto">
            <a:xfrm>
              <a:off x="2592" y="1776"/>
              <a:ext cx="1497" cy="864"/>
              <a:chOff x="2688" y="1680"/>
              <a:chExt cx="1497" cy="864"/>
            </a:xfrm>
          </p:grpSpPr>
          <p:graphicFrame>
            <p:nvGraphicFramePr>
              <p:cNvPr id="49" name="Object 28">
                <a:extLst>
                  <a:ext uri="{FF2B5EF4-FFF2-40B4-BE49-F238E27FC236}">
                    <a16:creationId xmlns:a16="http://schemas.microsoft.com/office/drawing/2014/main" id="{E21CFD88-D0D0-4C8B-BDE1-9268BABA7948}"/>
                  </a:ext>
                </a:extLst>
              </p:cNvPr>
              <p:cNvGraphicFramePr>
                <a:graphicFrameLocks noChangeAspect="1"/>
              </p:cNvGraphicFramePr>
              <p:nvPr/>
            </p:nvGraphicFramePr>
            <p:xfrm>
              <a:off x="2688" y="1920"/>
              <a:ext cx="1497" cy="624"/>
            </p:xfrm>
            <a:graphic>
              <a:graphicData uri="http://schemas.openxmlformats.org/presentationml/2006/ole">
                <mc:AlternateContent xmlns:mc="http://schemas.openxmlformats.org/markup-compatibility/2006">
                  <mc:Choice xmlns:v="urn:schemas-microsoft-com:vml" Requires="v">
                    <p:oleObj spid="_x0000_s18602" name="Equation" r:id="rId3" imgW="850680" imgH="393480" progId="Equation.3">
                      <p:embed/>
                    </p:oleObj>
                  </mc:Choice>
                  <mc:Fallback>
                    <p:oleObj name="Equation" r:id="rId3" imgW="850680" imgH="393480" progId="Equation.3">
                      <p:embed/>
                      <p:pic>
                        <p:nvPicPr>
                          <p:cNvPr id="89116" name="Object 28">
                            <a:extLst>
                              <a:ext uri="{FF2B5EF4-FFF2-40B4-BE49-F238E27FC236}">
                                <a16:creationId xmlns:a16="http://schemas.microsoft.com/office/drawing/2014/main" id="{1892FF73-E742-4FF3-B82E-F6756512A7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 y="1920"/>
                            <a:ext cx="1497"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29">
                <a:extLst>
                  <a:ext uri="{FF2B5EF4-FFF2-40B4-BE49-F238E27FC236}">
                    <a16:creationId xmlns:a16="http://schemas.microsoft.com/office/drawing/2014/main" id="{3753E872-C617-4F99-976E-7EE28C7245AF}"/>
                  </a:ext>
                </a:extLst>
              </p:cNvPr>
              <p:cNvGraphicFramePr>
                <a:graphicFrameLocks noChangeAspect="1"/>
              </p:cNvGraphicFramePr>
              <p:nvPr/>
            </p:nvGraphicFramePr>
            <p:xfrm>
              <a:off x="2728" y="1680"/>
              <a:ext cx="1312" cy="401"/>
            </p:xfrm>
            <a:graphic>
              <a:graphicData uri="http://schemas.openxmlformats.org/presentationml/2006/ole">
                <mc:AlternateContent xmlns:mc="http://schemas.openxmlformats.org/markup-compatibility/2006">
                  <mc:Choice xmlns:v="urn:schemas-microsoft-com:vml" Requires="v">
                    <p:oleObj spid="_x0000_s18603" name="Equation" r:id="rId5" imgW="825480" imgH="253800" progId="Equation.3">
                      <p:embed/>
                    </p:oleObj>
                  </mc:Choice>
                  <mc:Fallback>
                    <p:oleObj name="Equation" r:id="rId5" imgW="825480" imgH="253800" progId="Equation.3">
                      <p:embed/>
                      <p:pic>
                        <p:nvPicPr>
                          <p:cNvPr id="89117" name="Object 29">
                            <a:extLst>
                              <a:ext uri="{FF2B5EF4-FFF2-40B4-BE49-F238E27FC236}">
                                <a16:creationId xmlns:a16="http://schemas.microsoft.com/office/drawing/2014/main" id="{F6F77F96-AF5F-48BD-95A1-0BB0E0D30E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8" y="1680"/>
                            <a:ext cx="1312"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51" name="Group 30">
            <a:extLst>
              <a:ext uri="{FF2B5EF4-FFF2-40B4-BE49-F238E27FC236}">
                <a16:creationId xmlns:a16="http://schemas.microsoft.com/office/drawing/2014/main" id="{59E3FA56-1493-4324-B186-7DF0A59F02A6}"/>
              </a:ext>
            </a:extLst>
          </p:cNvPr>
          <p:cNvGrpSpPr>
            <a:grpSpLocks/>
          </p:cNvGrpSpPr>
          <p:nvPr/>
        </p:nvGrpSpPr>
        <p:grpSpPr bwMode="auto">
          <a:xfrm>
            <a:off x="6108700" y="2623800"/>
            <a:ext cx="1970087" cy="1052513"/>
            <a:chOff x="4080" y="1776"/>
            <a:chExt cx="1241" cy="663"/>
          </a:xfrm>
        </p:grpSpPr>
        <p:sp>
          <p:nvSpPr>
            <p:cNvPr id="52" name="Text Box 31">
              <a:extLst>
                <a:ext uri="{FF2B5EF4-FFF2-40B4-BE49-F238E27FC236}">
                  <a16:creationId xmlns:a16="http://schemas.microsoft.com/office/drawing/2014/main" id="{88EF9CC9-6655-41A5-B868-24FC378AA054}"/>
                </a:ext>
              </a:extLst>
            </p:cNvPr>
            <p:cNvSpPr txBox="1">
              <a:spLocks noChangeArrowheads="1"/>
            </p:cNvSpPr>
            <p:nvPr/>
          </p:nvSpPr>
          <p:spPr bwMode="auto">
            <a:xfrm>
              <a:off x="4080" y="1776"/>
              <a:ext cx="10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66"/>
                  </a:solidFill>
                </a:rPr>
                <a:t>复数的模</a:t>
              </a:r>
            </a:p>
          </p:txBody>
        </p:sp>
        <p:sp>
          <p:nvSpPr>
            <p:cNvPr id="53" name="Rectangle 32">
              <a:extLst>
                <a:ext uri="{FF2B5EF4-FFF2-40B4-BE49-F238E27FC236}">
                  <a16:creationId xmlns:a16="http://schemas.microsoft.com/office/drawing/2014/main" id="{DD8B0EFD-66E0-4B7B-A8D5-B638F8F25D5A}"/>
                </a:ext>
              </a:extLst>
            </p:cNvPr>
            <p:cNvSpPr>
              <a:spLocks noChangeArrowheads="1"/>
            </p:cNvSpPr>
            <p:nvPr/>
          </p:nvSpPr>
          <p:spPr bwMode="auto">
            <a:xfrm>
              <a:off x="4080" y="2112"/>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66"/>
                  </a:solidFill>
                </a:rPr>
                <a:t>复数的辐角</a:t>
              </a:r>
            </a:p>
          </p:txBody>
        </p:sp>
      </p:grpSp>
      <p:grpSp>
        <p:nvGrpSpPr>
          <p:cNvPr id="54" name="Group 34">
            <a:extLst>
              <a:ext uri="{FF2B5EF4-FFF2-40B4-BE49-F238E27FC236}">
                <a16:creationId xmlns:a16="http://schemas.microsoft.com/office/drawing/2014/main" id="{F5B5B72D-8CA5-410B-9C37-504BD0E89AE6}"/>
              </a:ext>
            </a:extLst>
          </p:cNvPr>
          <p:cNvGrpSpPr>
            <a:grpSpLocks/>
          </p:cNvGrpSpPr>
          <p:nvPr/>
        </p:nvGrpSpPr>
        <p:grpSpPr bwMode="auto">
          <a:xfrm>
            <a:off x="698500" y="2623800"/>
            <a:ext cx="2671762" cy="977900"/>
            <a:chOff x="528" y="1776"/>
            <a:chExt cx="1683" cy="616"/>
          </a:xfrm>
        </p:grpSpPr>
        <p:sp>
          <p:nvSpPr>
            <p:cNvPr id="55" name="Text Box 35">
              <a:extLst>
                <a:ext uri="{FF2B5EF4-FFF2-40B4-BE49-F238E27FC236}">
                  <a16:creationId xmlns:a16="http://schemas.microsoft.com/office/drawing/2014/main" id="{556A1482-7242-43BF-A900-4D59D57BDEAE}"/>
                </a:ext>
              </a:extLst>
            </p:cNvPr>
            <p:cNvSpPr txBox="1">
              <a:spLocks noChangeArrowheads="1"/>
            </p:cNvSpPr>
            <p:nvPr/>
          </p:nvSpPr>
          <p:spPr bwMode="auto">
            <a:xfrm>
              <a:off x="528" y="1776"/>
              <a:ext cx="720"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800" b="1"/>
                <a:t>式中</a:t>
              </a:r>
              <a:r>
                <a:rPr lang="en-US" altLang="zh-CN" sz="2800" b="1"/>
                <a:t>:</a:t>
              </a:r>
            </a:p>
          </p:txBody>
        </p:sp>
        <p:graphicFrame>
          <p:nvGraphicFramePr>
            <p:cNvPr id="56" name="Object 36">
              <a:extLst>
                <a:ext uri="{FF2B5EF4-FFF2-40B4-BE49-F238E27FC236}">
                  <a16:creationId xmlns:a16="http://schemas.microsoft.com/office/drawing/2014/main" id="{EE842D03-709D-4B9D-ABE7-C1B24304558F}"/>
                </a:ext>
              </a:extLst>
            </p:cNvPr>
            <p:cNvGraphicFramePr>
              <a:graphicFrameLocks noChangeAspect="1"/>
            </p:cNvGraphicFramePr>
            <p:nvPr/>
          </p:nvGraphicFramePr>
          <p:xfrm>
            <a:off x="1114" y="1886"/>
            <a:ext cx="1097" cy="267"/>
          </p:xfrm>
          <a:graphic>
            <a:graphicData uri="http://schemas.openxmlformats.org/presentationml/2006/ole">
              <mc:AlternateContent xmlns:mc="http://schemas.openxmlformats.org/markup-compatibility/2006">
                <mc:Choice xmlns:v="urn:schemas-microsoft-com:vml" Requires="v">
                  <p:oleObj spid="_x0000_s18604" name="Equation" r:id="rId7" imgW="723600" imgH="164880" progId="Equation.3">
                    <p:embed/>
                  </p:oleObj>
                </mc:Choice>
                <mc:Fallback>
                  <p:oleObj name="Equation" r:id="rId7" imgW="723600" imgH="164880" progId="Equation.3">
                    <p:embed/>
                    <p:pic>
                      <p:nvPicPr>
                        <p:cNvPr id="89124" name="Object 36">
                          <a:extLst>
                            <a:ext uri="{FF2B5EF4-FFF2-40B4-BE49-F238E27FC236}">
                              <a16:creationId xmlns:a16="http://schemas.microsoft.com/office/drawing/2014/main" id="{5598F630-75E6-4A16-8D8C-0003DFF3AB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4" y="1886"/>
                          <a:ext cx="1097"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37">
              <a:extLst>
                <a:ext uri="{FF2B5EF4-FFF2-40B4-BE49-F238E27FC236}">
                  <a16:creationId xmlns:a16="http://schemas.microsoft.com/office/drawing/2014/main" id="{511F0201-8A5C-4672-AD63-F4FBB8C2B5AF}"/>
                </a:ext>
              </a:extLst>
            </p:cNvPr>
            <p:cNvGraphicFramePr>
              <a:graphicFrameLocks noChangeAspect="1"/>
            </p:cNvGraphicFramePr>
            <p:nvPr/>
          </p:nvGraphicFramePr>
          <p:xfrm>
            <a:off x="1104" y="2064"/>
            <a:ext cx="1058" cy="328"/>
          </p:xfrm>
          <a:graphic>
            <a:graphicData uri="http://schemas.openxmlformats.org/presentationml/2006/ole">
              <mc:AlternateContent xmlns:mc="http://schemas.openxmlformats.org/markup-compatibility/2006">
                <mc:Choice xmlns:v="urn:schemas-microsoft-com:vml" Requires="v">
                  <p:oleObj spid="_x0000_s18605" name="Equation" r:id="rId9" imgW="698400" imgH="203040" progId="Equation.3">
                    <p:embed/>
                  </p:oleObj>
                </mc:Choice>
                <mc:Fallback>
                  <p:oleObj name="Equation" r:id="rId9" imgW="698400" imgH="203040" progId="Equation.3">
                    <p:embed/>
                    <p:pic>
                      <p:nvPicPr>
                        <p:cNvPr id="89125" name="Object 37">
                          <a:extLst>
                            <a:ext uri="{FF2B5EF4-FFF2-40B4-BE49-F238E27FC236}">
                              <a16:creationId xmlns:a16="http://schemas.microsoft.com/office/drawing/2014/main" id="{CC0E9568-5A0A-4979-B26A-5B3011188C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4" y="2064"/>
                          <a:ext cx="1058"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 name="Text Box 38">
            <a:extLst>
              <a:ext uri="{FF2B5EF4-FFF2-40B4-BE49-F238E27FC236}">
                <a16:creationId xmlns:a16="http://schemas.microsoft.com/office/drawing/2014/main" id="{BFA8C895-5CA5-4206-952A-737CF8AD5994}"/>
              </a:ext>
            </a:extLst>
          </p:cNvPr>
          <p:cNvSpPr txBox="1">
            <a:spLocks noChangeArrowheads="1"/>
          </p:cNvSpPr>
          <p:nvPr/>
        </p:nvSpPr>
        <p:spPr bwMode="auto">
          <a:xfrm>
            <a:off x="393700" y="3538200"/>
            <a:ext cx="1673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6600"/>
                </a:solidFill>
                <a:effectLst>
                  <a:outerShdw blurRad="38100" dist="38100" dir="2700000" algn="tl">
                    <a:srgbClr val="C0C0C0"/>
                  </a:outerShdw>
                </a:effectLst>
              </a:rPr>
              <a:t>(2)</a:t>
            </a:r>
            <a:r>
              <a:rPr lang="zh-CN" altLang="en-US" sz="2800" b="1" dirty="0">
                <a:solidFill>
                  <a:srgbClr val="006600"/>
                </a:solidFill>
                <a:effectLst>
                  <a:outerShdw blurRad="38100" dist="38100" dir="2700000" algn="tl">
                    <a:srgbClr val="C0C0C0"/>
                  </a:outerShdw>
                </a:effectLst>
              </a:rPr>
              <a:t>三角式</a:t>
            </a:r>
          </a:p>
        </p:txBody>
      </p:sp>
      <p:graphicFrame>
        <p:nvGraphicFramePr>
          <p:cNvPr id="59" name="Object 39">
            <a:extLst>
              <a:ext uri="{FF2B5EF4-FFF2-40B4-BE49-F238E27FC236}">
                <a16:creationId xmlns:a16="http://schemas.microsoft.com/office/drawing/2014/main" id="{C06CE31D-90E5-4BD8-95A8-9F6BB05A836A}"/>
              </a:ext>
            </a:extLst>
          </p:cNvPr>
          <p:cNvGraphicFramePr>
            <a:graphicFrameLocks noChangeAspect="1"/>
          </p:cNvGraphicFramePr>
          <p:nvPr>
            <p:extLst>
              <p:ext uri="{D42A27DB-BD31-4B8C-83A1-F6EECF244321}">
                <p14:modId xmlns:p14="http://schemas.microsoft.com/office/powerpoint/2010/main" val="2578693812"/>
              </p:ext>
            </p:extLst>
          </p:nvPr>
        </p:nvGraphicFramePr>
        <p:xfrm>
          <a:off x="850900" y="4065250"/>
          <a:ext cx="6389687" cy="595313"/>
        </p:xfrm>
        <a:graphic>
          <a:graphicData uri="http://schemas.openxmlformats.org/presentationml/2006/ole">
            <mc:AlternateContent xmlns:mc="http://schemas.openxmlformats.org/markup-compatibility/2006">
              <mc:Choice xmlns:v="urn:schemas-microsoft-com:vml" Requires="v">
                <p:oleObj spid="_x0000_s18606" name="Equation" r:id="rId11" imgW="2717640" imgH="203040" progId="Equation.3">
                  <p:embed/>
                </p:oleObj>
              </mc:Choice>
              <mc:Fallback>
                <p:oleObj name="Equation" r:id="rId11" imgW="2717640" imgH="203040" progId="Equation.3">
                  <p:embed/>
                  <p:pic>
                    <p:nvPicPr>
                      <p:cNvPr id="89127" name="Object 39">
                        <a:extLst>
                          <a:ext uri="{FF2B5EF4-FFF2-40B4-BE49-F238E27FC236}">
                            <a16:creationId xmlns:a16="http://schemas.microsoft.com/office/drawing/2014/main" id="{8FB3F0F7-30C2-42B3-8940-6BCDA51D10A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0900" y="4065250"/>
                        <a:ext cx="6389687"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0" name="Group 40">
            <a:extLst>
              <a:ext uri="{FF2B5EF4-FFF2-40B4-BE49-F238E27FC236}">
                <a16:creationId xmlns:a16="http://schemas.microsoft.com/office/drawing/2014/main" id="{AAF4E04D-E849-4B7F-A456-0EBF7D498273}"/>
              </a:ext>
            </a:extLst>
          </p:cNvPr>
          <p:cNvGrpSpPr>
            <a:grpSpLocks/>
          </p:cNvGrpSpPr>
          <p:nvPr/>
        </p:nvGrpSpPr>
        <p:grpSpPr bwMode="auto">
          <a:xfrm>
            <a:off x="241300" y="4681200"/>
            <a:ext cx="7799387" cy="1143000"/>
            <a:chOff x="391" y="3168"/>
            <a:chExt cx="4913" cy="720"/>
          </a:xfrm>
        </p:grpSpPr>
        <p:sp>
          <p:nvSpPr>
            <p:cNvPr id="61" name="Text Box 41">
              <a:extLst>
                <a:ext uri="{FF2B5EF4-FFF2-40B4-BE49-F238E27FC236}">
                  <a16:creationId xmlns:a16="http://schemas.microsoft.com/office/drawing/2014/main" id="{81D23F48-F019-495C-91A7-C98C7E4F5044}"/>
                </a:ext>
              </a:extLst>
            </p:cNvPr>
            <p:cNvSpPr txBox="1">
              <a:spLocks noChangeArrowheads="1"/>
            </p:cNvSpPr>
            <p:nvPr/>
          </p:nvSpPr>
          <p:spPr bwMode="auto">
            <a:xfrm>
              <a:off x="391" y="3216"/>
              <a:ext cx="1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由欧拉公式</a:t>
              </a:r>
              <a:r>
                <a:rPr lang="en-US" altLang="zh-CN" sz="2800" b="1"/>
                <a:t>:</a:t>
              </a:r>
            </a:p>
          </p:txBody>
        </p:sp>
        <p:graphicFrame>
          <p:nvGraphicFramePr>
            <p:cNvPr id="62" name="Object 42">
              <a:extLst>
                <a:ext uri="{FF2B5EF4-FFF2-40B4-BE49-F238E27FC236}">
                  <a16:creationId xmlns:a16="http://schemas.microsoft.com/office/drawing/2014/main" id="{FD2EB160-674C-49D7-A247-F9F1B3883516}"/>
                </a:ext>
              </a:extLst>
            </p:cNvPr>
            <p:cNvGraphicFramePr>
              <a:graphicFrameLocks noChangeAspect="1"/>
            </p:cNvGraphicFramePr>
            <p:nvPr/>
          </p:nvGraphicFramePr>
          <p:xfrm>
            <a:off x="3655" y="3168"/>
            <a:ext cx="1649" cy="720"/>
          </p:xfrm>
          <a:graphic>
            <a:graphicData uri="http://schemas.openxmlformats.org/presentationml/2006/ole">
              <mc:AlternateContent xmlns:mc="http://schemas.openxmlformats.org/markup-compatibility/2006">
                <mc:Choice xmlns:v="urn:schemas-microsoft-com:vml" Requires="v">
                  <p:oleObj spid="_x0000_s18607" name="Equation" r:id="rId13" imgW="1193760" imgH="444240" progId="Equation.3">
                    <p:embed/>
                  </p:oleObj>
                </mc:Choice>
                <mc:Fallback>
                  <p:oleObj name="Equation" r:id="rId13" imgW="1193760" imgH="444240" progId="Equation.3">
                    <p:embed/>
                    <p:pic>
                      <p:nvPicPr>
                        <p:cNvPr id="89130" name="Object 42">
                          <a:extLst>
                            <a:ext uri="{FF2B5EF4-FFF2-40B4-BE49-F238E27FC236}">
                              <a16:creationId xmlns:a16="http://schemas.microsoft.com/office/drawing/2014/main" id="{9B396A41-8BBC-4DCA-80AD-159A65DA0A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5" y="3168"/>
                          <a:ext cx="1649"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43">
              <a:extLst>
                <a:ext uri="{FF2B5EF4-FFF2-40B4-BE49-F238E27FC236}">
                  <a16:creationId xmlns:a16="http://schemas.microsoft.com/office/drawing/2014/main" id="{4E93170B-CAAD-4A0A-A762-76083AE49CAA}"/>
                </a:ext>
              </a:extLst>
            </p:cNvPr>
            <p:cNvGraphicFramePr>
              <a:graphicFrameLocks noChangeAspect="1"/>
            </p:cNvGraphicFramePr>
            <p:nvPr/>
          </p:nvGraphicFramePr>
          <p:xfrm>
            <a:off x="1698" y="3216"/>
            <a:ext cx="1881" cy="672"/>
          </p:xfrm>
          <a:graphic>
            <a:graphicData uri="http://schemas.openxmlformats.org/presentationml/2006/ole">
              <mc:AlternateContent xmlns:mc="http://schemas.openxmlformats.org/markup-compatibility/2006">
                <mc:Choice xmlns:v="urn:schemas-microsoft-com:vml" Requires="v">
                  <p:oleObj spid="_x0000_s18608" name="Equation" r:id="rId15" imgW="1269720" imgH="419040" progId="Equation.3">
                    <p:embed/>
                  </p:oleObj>
                </mc:Choice>
                <mc:Fallback>
                  <p:oleObj name="Equation" r:id="rId15" imgW="1269720" imgH="419040" progId="Equation.3">
                    <p:embed/>
                    <p:pic>
                      <p:nvPicPr>
                        <p:cNvPr id="89131" name="Object 43">
                          <a:extLst>
                            <a:ext uri="{FF2B5EF4-FFF2-40B4-BE49-F238E27FC236}">
                              <a16:creationId xmlns:a16="http://schemas.microsoft.com/office/drawing/2014/main" id="{C8BE06A4-FD22-47C0-AFF1-7449ED11E1D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98" y="3216"/>
                          <a:ext cx="1881" cy="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39331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left)">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left)">
                                      <p:cBhvr>
                                        <p:cTn id="4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utoUpdateAnimBg="0"/>
      <p:bldP spid="5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15</a:t>
            </a:fld>
            <a:endParaRPr lang="en-US">
              <a:solidFill>
                <a:prstClr val="black">
                  <a:tint val="75000"/>
                </a:prstClr>
              </a:solidFill>
            </a:endParaRPr>
          </a:p>
        </p:txBody>
      </p:sp>
      <p:sp>
        <p:nvSpPr>
          <p:cNvPr id="7" name="文本框 6"/>
          <p:cNvSpPr txBox="1"/>
          <p:nvPr/>
        </p:nvSpPr>
        <p:spPr>
          <a:xfrm>
            <a:off x="809625" y="1640840"/>
            <a:ext cx="2747645" cy="523220"/>
          </a:xfrm>
          <a:prstGeom prst="rect">
            <a:avLst/>
          </a:prstGeom>
          <a:noFill/>
        </p:spPr>
        <p:txBody>
          <a:bodyPr wrap="square" rtlCol="0">
            <a:spAutoFit/>
          </a:bodyPr>
          <a:lstStyle/>
          <a:p>
            <a:r>
              <a:rPr lang="zh-CN" altLang="en-US" sz="2800" dirty="0"/>
              <a:t>得</a:t>
            </a:r>
            <a:r>
              <a:rPr lang="zh-CN" altLang="en-US" sz="2800" b="1" dirty="0">
                <a:solidFill>
                  <a:srgbClr val="00B050"/>
                </a:solidFill>
                <a:effectLst>
                  <a:outerShdw blurRad="38100" dist="38100" dir="2700000" algn="tl">
                    <a:srgbClr val="000000">
                      <a:alpha val="43137"/>
                    </a:srgbClr>
                  </a:outerShdw>
                </a:effectLst>
              </a:rPr>
              <a:t>指数形式</a:t>
            </a:r>
            <a:r>
              <a:rPr lang="en-US" altLang="zh-CN" sz="2800" dirty="0"/>
              <a:t>:</a:t>
            </a:r>
            <a:endParaRPr lang="zh-CN" altLang="en-US" sz="2800" dirty="0"/>
          </a:p>
        </p:txBody>
      </p:sp>
      <p:pic>
        <p:nvPicPr>
          <p:cNvPr id="8" name="图片 7"/>
          <p:cNvPicPr>
            <a:picLocks noChangeAspect="1"/>
          </p:cNvPicPr>
          <p:nvPr/>
        </p:nvPicPr>
        <p:blipFill>
          <a:blip r:embed="rId2"/>
          <a:stretch>
            <a:fillRect/>
          </a:stretch>
        </p:blipFill>
        <p:spPr>
          <a:xfrm>
            <a:off x="3557270" y="1608455"/>
            <a:ext cx="1374730" cy="620979"/>
          </a:xfrm>
          <a:prstGeom prst="rect">
            <a:avLst/>
          </a:prstGeom>
        </p:spPr>
      </p:pic>
      <p:sp>
        <p:nvSpPr>
          <p:cNvPr id="9" name="文本框 8"/>
          <p:cNvSpPr txBox="1"/>
          <p:nvPr/>
        </p:nvSpPr>
        <p:spPr>
          <a:xfrm>
            <a:off x="1164933" y="2251476"/>
            <a:ext cx="2037028" cy="523220"/>
          </a:xfrm>
          <a:prstGeom prst="rect">
            <a:avLst/>
          </a:prstGeom>
          <a:noFill/>
        </p:spPr>
        <p:txBody>
          <a:bodyPr wrap="square" rtlCol="0" anchor="t">
            <a:spAutoFit/>
          </a:bodyPr>
          <a:lstStyle/>
          <a:p>
            <a:r>
              <a:rPr lang="zh-CN" altLang="en-US" sz="2800" b="1" dirty="0">
                <a:solidFill>
                  <a:srgbClr val="00B050"/>
                </a:solidFill>
                <a:effectLst>
                  <a:outerShdw blurRad="38100" dist="38100" dir="2700000" algn="tl">
                    <a:srgbClr val="000000">
                      <a:alpha val="43137"/>
                    </a:srgbClr>
                  </a:outerShdw>
                </a:effectLst>
                <a:sym typeface="+mn-ea"/>
              </a:rPr>
              <a:t>极坐标形式</a:t>
            </a:r>
            <a:r>
              <a:rPr lang="en-US" altLang="zh-CN" sz="2800" dirty="0">
                <a:sym typeface="+mn-ea"/>
              </a:rPr>
              <a:t>:</a:t>
            </a:r>
            <a:endParaRPr lang="zh-CN" altLang="en-US" sz="2800" dirty="0">
              <a:sym typeface="+mn-ea"/>
            </a:endParaRPr>
          </a:p>
        </p:txBody>
      </p:sp>
      <p:pic>
        <p:nvPicPr>
          <p:cNvPr id="10" name="图片 9"/>
          <p:cNvPicPr>
            <a:picLocks noChangeAspect="1"/>
          </p:cNvPicPr>
          <p:nvPr/>
        </p:nvPicPr>
        <p:blipFill>
          <a:blip r:embed="rId3"/>
          <a:stretch>
            <a:fillRect/>
          </a:stretch>
        </p:blipFill>
        <p:spPr>
          <a:xfrm>
            <a:off x="3592644" y="2251475"/>
            <a:ext cx="1771356" cy="583107"/>
          </a:xfrm>
          <a:prstGeom prst="rect">
            <a:avLst/>
          </a:prstGeom>
        </p:spPr>
      </p:pic>
      <p:sp>
        <p:nvSpPr>
          <p:cNvPr id="11" name="文本框 10"/>
          <p:cNvSpPr txBox="1"/>
          <p:nvPr/>
        </p:nvSpPr>
        <p:spPr>
          <a:xfrm>
            <a:off x="682927" y="4500584"/>
            <a:ext cx="7590790" cy="1600438"/>
          </a:xfrm>
          <a:prstGeom prst="rect">
            <a:avLst/>
          </a:prstGeom>
          <a:noFill/>
        </p:spPr>
        <p:txBody>
          <a:bodyPr wrap="square" rtlCol="0">
            <a:spAutoFit/>
          </a:bodyPr>
          <a:lstStyle/>
          <a:p>
            <a:r>
              <a:rPr lang="zh-CN" altLang="en-US" sz="2800" dirty="0"/>
              <a:t>实部相等、虚部大小相等而异号的两个复数叫做</a:t>
            </a:r>
            <a:r>
              <a:rPr lang="zh-CN" altLang="en-US" sz="2800" b="1" dirty="0">
                <a:solidFill>
                  <a:srgbClr val="FF0000"/>
                </a:solidFill>
              </a:rPr>
              <a:t>共轭复数</a:t>
            </a:r>
            <a:r>
              <a:rPr lang="zh-CN" altLang="en-US" sz="2800" dirty="0"/>
              <a:t>，用</a:t>
            </a:r>
            <a:r>
              <a:rPr lang="zh-CN" altLang="en-US" sz="2800" dirty="0">
                <a:latin typeface="Times New Roman" panose="02020603050405020304" pitchFamily="18" charset="0"/>
              </a:rPr>
              <a:t>F* 表示F</a:t>
            </a:r>
            <a:r>
              <a:rPr lang="zh-CN" altLang="en-US" sz="2800" dirty="0"/>
              <a:t>的共轭复数</a:t>
            </a:r>
          </a:p>
          <a:p>
            <a:endParaRPr lang="zh-CN" altLang="en-US" sz="2400" dirty="0"/>
          </a:p>
          <a:p>
            <a:endParaRPr lang="zh-CN" altLang="en-US" dirty="0"/>
          </a:p>
        </p:txBody>
      </p:sp>
      <p:pic>
        <p:nvPicPr>
          <p:cNvPr id="12" name="图片 11"/>
          <p:cNvPicPr>
            <a:picLocks noChangeAspect="1"/>
          </p:cNvPicPr>
          <p:nvPr/>
        </p:nvPicPr>
        <p:blipFill>
          <a:blip r:embed="rId4"/>
          <a:stretch>
            <a:fillRect/>
          </a:stretch>
        </p:blipFill>
        <p:spPr>
          <a:xfrm>
            <a:off x="2220915" y="5511517"/>
            <a:ext cx="4176677" cy="782296"/>
          </a:xfrm>
          <a:prstGeom prst="rect">
            <a:avLst/>
          </a:prstGeom>
        </p:spPr>
      </p:pic>
      <p:grpSp>
        <p:nvGrpSpPr>
          <p:cNvPr id="13" name="组合 12"/>
          <p:cNvGrpSpPr/>
          <p:nvPr/>
        </p:nvGrpSpPr>
        <p:grpSpPr>
          <a:xfrm>
            <a:off x="1044000" y="3105118"/>
            <a:ext cx="6261889" cy="1465341"/>
            <a:chOff x="1966" y="4569"/>
            <a:chExt cx="8528" cy="1998"/>
          </a:xfrm>
        </p:grpSpPr>
        <p:pic>
          <p:nvPicPr>
            <p:cNvPr id="19" name="图片 18"/>
            <p:cNvPicPr>
              <a:picLocks noChangeAspect="1"/>
            </p:cNvPicPr>
            <p:nvPr/>
          </p:nvPicPr>
          <p:blipFill>
            <a:blip r:embed="rId5"/>
            <a:stretch>
              <a:fillRect/>
            </a:stretch>
          </p:blipFill>
          <p:spPr>
            <a:xfrm>
              <a:off x="1966" y="4569"/>
              <a:ext cx="2682" cy="1998"/>
            </a:xfrm>
            <a:prstGeom prst="rect">
              <a:avLst/>
            </a:prstGeom>
          </p:spPr>
        </p:pic>
        <p:pic>
          <p:nvPicPr>
            <p:cNvPr id="20" name="图片 19"/>
            <p:cNvPicPr>
              <a:picLocks noChangeAspect="1"/>
            </p:cNvPicPr>
            <p:nvPr/>
          </p:nvPicPr>
          <p:blipFill>
            <a:blip r:embed="rId6"/>
            <a:stretch>
              <a:fillRect/>
            </a:stretch>
          </p:blipFill>
          <p:spPr>
            <a:xfrm>
              <a:off x="8020" y="4754"/>
              <a:ext cx="2474" cy="1627"/>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1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16</a:t>
            </a:fld>
            <a:endParaRPr lang="en-US">
              <a:solidFill>
                <a:prstClr val="black">
                  <a:tint val="75000"/>
                </a:prstClr>
              </a:solidFill>
            </a:endParaRPr>
          </a:p>
        </p:txBody>
      </p:sp>
      <p:pic>
        <p:nvPicPr>
          <p:cNvPr id="13" name="图片 -2147480818"/>
          <p:cNvPicPr>
            <a:picLocks noChangeAspect="1"/>
          </p:cNvPicPr>
          <p:nvPr/>
        </p:nvPicPr>
        <p:blipFill>
          <a:blip r:embed="rId2"/>
          <a:stretch>
            <a:fillRect/>
          </a:stretch>
        </p:blipFill>
        <p:spPr>
          <a:xfrm>
            <a:off x="1168400" y="1269000"/>
            <a:ext cx="6392545" cy="3034665"/>
          </a:xfrm>
          <a:prstGeom prst="rect">
            <a:avLst/>
          </a:prstGeom>
          <a:noFill/>
          <a:ln w="9525">
            <a:noFill/>
          </a:ln>
        </p:spPr>
      </p:pic>
      <p:pic>
        <p:nvPicPr>
          <p:cNvPr id="16" name="图片 15"/>
          <p:cNvPicPr>
            <a:picLocks noChangeAspect="1"/>
          </p:cNvPicPr>
          <p:nvPr/>
        </p:nvPicPr>
        <p:blipFill>
          <a:blip r:embed="rId3"/>
          <a:stretch>
            <a:fillRect/>
          </a:stretch>
        </p:blipFill>
        <p:spPr>
          <a:xfrm>
            <a:off x="1351280" y="4534535"/>
            <a:ext cx="6096000" cy="596265"/>
          </a:xfrm>
          <a:prstGeom prst="rect">
            <a:avLst/>
          </a:prstGeom>
        </p:spPr>
      </p:pic>
      <p:pic>
        <p:nvPicPr>
          <p:cNvPr id="17" name="图片 16"/>
          <p:cNvPicPr>
            <a:picLocks noChangeAspect="1"/>
          </p:cNvPicPr>
          <p:nvPr/>
        </p:nvPicPr>
        <p:blipFill>
          <a:blip r:embed="rId4"/>
          <a:stretch>
            <a:fillRect/>
          </a:stretch>
        </p:blipFill>
        <p:spPr>
          <a:xfrm>
            <a:off x="1350645" y="5333365"/>
            <a:ext cx="6210300" cy="1022985"/>
          </a:xfrm>
          <a:prstGeom prst="rect">
            <a:avLst/>
          </a:prstGeom>
        </p:spPr>
      </p:pic>
      <p:pic>
        <p:nvPicPr>
          <p:cNvPr id="15" name="图片 14"/>
          <p:cNvPicPr>
            <a:picLocks noChangeAspect="1"/>
          </p:cNvPicPr>
          <p:nvPr/>
        </p:nvPicPr>
        <p:blipFill>
          <a:blip r:embed="rId5"/>
          <a:stretch>
            <a:fillRect/>
          </a:stretch>
        </p:blipFill>
        <p:spPr>
          <a:xfrm>
            <a:off x="3237865" y="679450"/>
            <a:ext cx="3824605" cy="528320"/>
          </a:xfrm>
          <a:prstGeom prst="rect">
            <a:avLst/>
          </a:prstGeom>
        </p:spPr>
      </p:pic>
      <p:sp>
        <p:nvSpPr>
          <p:cNvPr id="4" name="文本框 3"/>
          <p:cNvSpPr txBox="1"/>
          <p:nvPr/>
        </p:nvSpPr>
        <p:spPr>
          <a:xfrm>
            <a:off x="842010" y="730885"/>
            <a:ext cx="1858010" cy="523220"/>
          </a:xfrm>
          <a:prstGeom prst="rect">
            <a:avLst/>
          </a:prstGeom>
          <a:noFill/>
        </p:spPr>
        <p:txBody>
          <a:bodyPr wrap="square" rtlCol="0">
            <a:spAutoFit/>
          </a:bodyPr>
          <a:lstStyle/>
          <a:p>
            <a:r>
              <a:rPr lang="zh-CN" altLang="en-US" sz="2800" dirty="0"/>
              <a:t>四则运算：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17</a:t>
            </a:fld>
            <a:endParaRPr lang="en-US">
              <a:solidFill>
                <a:prstClr val="black">
                  <a:tint val="75000"/>
                </a:prstClr>
              </a:solidFill>
            </a:endParaRPr>
          </a:p>
        </p:txBody>
      </p:sp>
      <p:sp>
        <p:nvSpPr>
          <p:cNvPr id="4" name="文本框 3"/>
          <p:cNvSpPr txBox="1"/>
          <p:nvPr/>
        </p:nvSpPr>
        <p:spPr>
          <a:xfrm>
            <a:off x="737235" y="913130"/>
            <a:ext cx="7545705" cy="953135"/>
          </a:xfrm>
          <a:prstGeom prst="rect">
            <a:avLst/>
          </a:prstGeom>
          <a:noFill/>
        </p:spPr>
        <p:txBody>
          <a:bodyPr wrap="square" rtlCol="0">
            <a:spAutoFit/>
          </a:bodyPr>
          <a:lstStyle/>
          <a:p>
            <a:r>
              <a:rPr lang="zh-CN" altLang="en-US" sz="2800" dirty="0">
                <a:solidFill>
                  <a:srgbClr val="C00000"/>
                </a:solidFill>
              </a:rPr>
              <a:t>【例5.2.1】</a:t>
            </a:r>
            <a:r>
              <a:rPr lang="zh-CN" altLang="en-US" sz="2800" dirty="0"/>
              <a:t> 设复数                   ，讨论</a:t>
            </a:r>
            <a:r>
              <a:rPr lang="zh-CN" altLang="en-US" sz="2800" dirty="0">
                <a:latin typeface="Times New Roman" panose="02020603050405020304" pitchFamily="18" charset="0"/>
              </a:rPr>
              <a:t>F</a:t>
            </a:r>
            <a:r>
              <a:rPr lang="zh-CN" altLang="en-US" sz="2800" dirty="0"/>
              <a:t>乘以        将是怎样的情况？</a:t>
            </a:r>
          </a:p>
        </p:txBody>
      </p:sp>
      <p:pic>
        <p:nvPicPr>
          <p:cNvPr id="5" name="图片 4"/>
          <p:cNvPicPr>
            <a:picLocks noChangeAspect="1"/>
          </p:cNvPicPr>
          <p:nvPr/>
        </p:nvPicPr>
        <p:blipFill>
          <a:blip r:embed="rId2"/>
          <a:stretch>
            <a:fillRect/>
          </a:stretch>
        </p:blipFill>
        <p:spPr>
          <a:xfrm>
            <a:off x="3816985" y="913130"/>
            <a:ext cx="1353185" cy="504825"/>
          </a:xfrm>
          <a:prstGeom prst="rect">
            <a:avLst/>
          </a:prstGeom>
        </p:spPr>
      </p:pic>
      <p:pic>
        <p:nvPicPr>
          <p:cNvPr id="6" name="图片 5"/>
          <p:cNvPicPr>
            <a:picLocks noChangeAspect="1"/>
          </p:cNvPicPr>
          <p:nvPr/>
        </p:nvPicPr>
        <p:blipFill>
          <a:blip r:embed="rId3"/>
          <a:stretch>
            <a:fillRect/>
          </a:stretch>
        </p:blipFill>
        <p:spPr>
          <a:xfrm>
            <a:off x="7306945" y="913130"/>
            <a:ext cx="746125" cy="505460"/>
          </a:xfrm>
          <a:prstGeom prst="rect">
            <a:avLst/>
          </a:prstGeom>
        </p:spPr>
      </p:pic>
      <p:grpSp>
        <p:nvGrpSpPr>
          <p:cNvPr id="25" name="组合 24"/>
          <p:cNvGrpSpPr/>
          <p:nvPr/>
        </p:nvGrpSpPr>
        <p:grpSpPr>
          <a:xfrm>
            <a:off x="214135" y="2121266"/>
            <a:ext cx="6678295" cy="2517775"/>
            <a:chOff x="318" y="3206"/>
            <a:chExt cx="10517" cy="3965"/>
          </a:xfrm>
        </p:grpSpPr>
        <p:pic>
          <p:nvPicPr>
            <p:cNvPr id="10" name="图片 9"/>
            <p:cNvPicPr>
              <a:picLocks noChangeAspect="1"/>
            </p:cNvPicPr>
            <p:nvPr/>
          </p:nvPicPr>
          <p:blipFill>
            <a:blip r:embed="rId4"/>
            <a:stretch>
              <a:fillRect/>
            </a:stretch>
          </p:blipFill>
          <p:spPr>
            <a:xfrm>
              <a:off x="2123" y="3206"/>
              <a:ext cx="1624" cy="1056"/>
            </a:xfrm>
            <a:prstGeom prst="rect">
              <a:avLst/>
            </a:prstGeom>
          </p:spPr>
        </p:pic>
        <p:grpSp>
          <p:nvGrpSpPr>
            <p:cNvPr id="24" name="组合 23"/>
            <p:cNvGrpSpPr/>
            <p:nvPr/>
          </p:nvGrpSpPr>
          <p:grpSpPr>
            <a:xfrm>
              <a:off x="318" y="3206"/>
              <a:ext cx="10517" cy="3965"/>
              <a:chOff x="318" y="3206"/>
              <a:chExt cx="10517" cy="3965"/>
            </a:xfrm>
          </p:grpSpPr>
          <p:sp>
            <p:nvSpPr>
              <p:cNvPr id="11" name="文本框 10"/>
              <p:cNvSpPr txBox="1"/>
              <p:nvPr/>
            </p:nvSpPr>
            <p:spPr>
              <a:xfrm>
                <a:off x="3944" y="3341"/>
                <a:ext cx="6891" cy="824"/>
              </a:xfrm>
              <a:prstGeom prst="rect">
                <a:avLst/>
              </a:prstGeom>
              <a:noFill/>
            </p:spPr>
            <p:txBody>
              <a:bodyPr wrap="square" rtlCol="0">
                <a:spAutoFit/>
              </a:bodyPr>
              <a:lstStyle/>
              <a:p>
                <a:r>
                  <a:rPr lang="zh-CN" altLang="en-US" sz="2800" dirty="0"/>
                  <a:t>是一个模为1的复数。即，</a:t>
                </a:r>
              </a:p>
            </p:txBody>
          </p:sp>
          <p:sp>
            <p:nvSpPr>
              <p:cNvPr id="12" name="文本框 11"/>
              <p:cNvSpPr txBox="1"/>
              <p:nvPr/>
            </p:nvSpPr>
            <p:spPr>
              <a:xfrm>
                <a:off x="318" y="3206"/>
                <a:ext cx="1821" cy="824"/>
              </a:xfrm>
              <a:prstGeom prst="rect">
                <a:avLst/>
              </a:prstGeom>
              <a:noFill/>
            </p:spPr>
            <p:txBody>
              <a:bodyPr wrap="square" rtlCol="0">
                <a:spAutoFit/>
              </a:bodyPr>
              <a:lstStyle/>
              <a:p>
                <a:r>
                  <a:rPr lang="zh-CN" altLang="en-US" sz="2800" dirty="0">
                    <a:solidFill>
                      <a:srgbClr val="C00000"/>
                    </a:solidFill>
                  </a:rPr>
                  <a:t>【解】</a:t>
                </a:r>
              </a:p>
            </p:txBody>
          </p:sp>
          <p:pic>
            <p:nvPicPr>
              <p:cNvPr id="13" name="图片 12"/>
              <p:cNvPicPr>
                <a:picLocks noChangeAspect="1"/>
              </p:cNvPicPr>
              <p:nvPr/>
            </p:nvPicPr>
            <p:blipFill>
              <a:blip r:embed="rId5"/>
              <a:stretch>
                <a:fillRect/>
              </a:stretch>
            </p:blipFill>
            <p:spPr>
              <a:xfrm>
                <a:off x="1914" y="4733"/>
                <a:ext cx="7025" cy="1056"/>
              </a:xfrm>
              <a:prstGeom prst="rect">
                <a:avLst/>
              </a:prstGeom>
            </p:spPr>
          </p:pic>
          <p:pic>
            <p:nvPicPr>
              <p:cNvPr id="14" name="图片 13"/>
              <p:cNvPicPr>
                <a:picLocks noChangeAspect="1"/>
              </p:cNvPicPr>
              <p:nvPr/>
            </p:nvPicPr>
            <p:blipFill>
              <a:blip r:embed="rId6"/>
              <a:stretch>
                <a:fillRect/>
              </a:stretch>
            </p:blipFill>
            <p:spPr>
              <a:xfrm>
                <a:off x="1914" y="6115"/>
                <a:ext cx="4247" cy="1056"/>
              </a:xfrm>
              <a:prstGeom prst="rect">
                <a:avLst/>
              </a:prstGeom>
            </p:spPr>
          </p:pic>
        </p:grpSp>
      </p:grpSp>
      <p:pic>
        <p:nvPicPr>
          <p:cNvPr id="20" name="图片 19">
            <a:extLst>
              <a:ext uri="{FF2B5EF4-FFF2-40B4-BE49-F238E27FC236}">
                <a16:creationId xmlns:a16="http://schemas.microsoft.com/office/drawing/2014/main" id="{32452FFC-F81D-41DF-B3F5-C34ECB30D56F}"/>
              </a:ext>
            </a:extLst>
          </p:cNvPr>
          <p:cNvPicPr>
            <a:picLocks noChangeAspect="1"/>
          </p:cNvPicPr>
          <p:nvPr/>
        </p:nvPicPr>
        <p:blipFill>
          <a:blip r:embed="rId7"/>
          <a:stretch>
            <a:fillRect/>
          </a:stretch>
        </p:blipFill>
        <p:spPr>
          <a:xfrm>
            <a:off x="1280204" y="4741105"/>
            <a:ext cx="5073561" cy="673126"/>
          </a:xfrm>
          <a:prstGeom prst="rect">
            <a:avLst/>
          </a:prstGeom>
        </p:spPr>
      </p:pic>
      <p:sp>
        <p:nvSpPr>
          <p:cNvPr id="21" name="文本框 20">
            <a:extLst>
              <a:ext uri="{FF2B5EF4-FFF2-40B4-BE49-F238E27FC236}">
                <a16:creationId xmlns:a16="http://schemas.microsoft.com/office/drawing/2014/main" id="{766F4810-FF57-47EF-A711-CEF0A657D280}"/>
              </a:ext>
            </a:extLst>
          </p:cNvPr>
          <p:cNvSpPr txBox="1"/>
          <p:nvPr/>
        </p:nvSpPr>
        <p:spPr>
          <a:xfrm>
            <a:off x="1246606" y="5578109"/>
            <a:ext cx="5009904" cy="523220"/>
          </a:xfrm>
          <a:prstGeom prst="rect">
            <a:avLst/>
          </a:prstGeom>
          <a:noFill/>
        </p:spPr>
        <p:txBody>
          <a:bodyPr wrap="square" rtlCol="0">
            <a:spAutoFit/>
          </a:bodyPr>
          <a:lstStyle/>
          <a:p>
            <a:r>
              <a:rPr lang="zh-CN" altLang="en-US" sz="2800" dirty="0">
                <a:latin typeface="Times New Roman" panose="02020603050405020304" pitchFamily="18" charset="0"/>
              </a:rPr>
              <a:t>F将逆时针旋转 90</a:t>
            </a:r>
            <a:r>
              <a:rPr lang="zh-CN" altLang="en-US" sz="2800" baseline="30000" dirty="0">
                <a:latin typeface="Times New Roman" panose="02020603050405020304" pitchFamily="18" charset="0"/>
              </a:rPr>
              <a:t>o</a:t>
            </a:r>
            <a:r>
              <a:rPr lang="zh-CN" altLang="en-US" sz="2800" dirty="0">
                <a:latin typeface="Times New Roman" panose="02020603050405020304" pitchFamily="18" charset="0"/>
              </a:rPr>
              <a:t> ，得到F</a:t>
            </a:r>
            <a:r>
              <a:rPr lang="zh-CN" altLang="en-US" sz="2800" baseline="-25000" dirty="0">
                <a:latin typeface="Times New Roman" panose="02020603050405020304" pitchFamily="18"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893499-7B20-4D4A-A56C-BBD258AB3985}"/>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98B38C39-9962-4A6E-855B-A3A022722080}"/>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18</a:t>
            </a:fld>
            <a:endParaRPr lang="en-US">
              <a:solidFill>
                <a:prstClr val="black">
                  <a:tint val="75000"/>
                </a:prstClr>
              </a:solidFill>
            </a:endParaRPr>
          </a:p>
        </p:txBody>
      </p:sp>
      <p:sp>
        <p:nvSpPr>
          <p:cNvPr id="8" name="文本框 7">
            <a:extLst>
              <a:ext uri="{FF2B5EF4-FFF2-40B4-BE49-F238E27FC236}">
                <a16:creationId xmlns:a16="http://schemas.microsoft.com/office/drawing/2014/main" id="{BDAD5A8C-783F-40E0-9686-C2F66773276C}"/>
              </a:ext>
            </a:extLst>
          </p:cNvPr>
          <p:cNvSpPr txBox="1"/>
          <p:nvPr/>
        </p:nvSpPr>
        <p:spPr>
          <a:xfrm>
            <a:off x="694565" y="2501456"/>
            <a:ext cx="7200000" cy="1384995"/>
          </a:xfrm>
          <a:prstGeom prst="rect">
            <a:avLst/>
          </a:prstGeom>
          <a:noFill/>
        </p:spPr>
        <p:txBody>
          <a:bodyPr wrap="square" rtlCol="0">
            <a:spAutoFit/>
          </a:bodyPr>
          <a:lstStyle/>
          <a:p>
            <a:r>
              <a:rPr lang="zh-CN" altLang="en-US" sz="2800" dirty="0"/>
              <a:t>所以，j是90°旋转因子。任意一个复数乘以+j，即向前（逆时针）转90°，乘以-j即向后（顺时针）转90°</a:t>
            </a:r>
          </a:p>
        </p:txBody>
      </p:sp>
      <p:sp>
        <p:nvSpPr>
          <p:cNvPr id="9" name="文本框 8">
            <a:extLst>
              <a:ext uri="{FF2B5EF4-FFF2-40B4-BE49-F238E27FC236}">
                <a16:creationId xmlns:a16="http://schemas.microsoft.com/office/drawing/2014/main" id="{92F2A314-0194-4987-8F3D-65D7F568E410}"/>
              </a:ext>
            </a:extLst>
          </p:cNvPr>
          <p:cNvSpPr txBox="1"/>
          <p:nvPr/>
        </p:nvSpPr>
        <p:spPr>
          <a:xfrm>
            <a:off x="720548" y="1825601"/>
            <a:ext cx="5282485" cy="523220"/>
          </a:xfrm>
          <a:prstGeom prst="rect">
            <a:avLst/>
          </a:prstGeom>
          <a:noFill/>
        </p:spPr>
        <p:txBody>
          <a:bodyPr wrap="square" rtlCol="0">
            <a:spAutoFit/>
          </a:bodyPr>
          <a:lstStyle/>
          <a:p>
            <a:r>
              <a:rPr lang="zh-CN" altLang="en-US" sz="2800" dirty="0">
                <a:latin typeface="Times New Roman" panose="02020603050405020304" pitchFamily="18" charset="0"/>
              </a:rPr>
              <a:t>F将顺时针旋转 90</a:t>
            </a:r>
            <a:r>
              <a:rPr lang="zh-CN" altLang="en-US" sz="2800" baseline="30000" dirty="0">
                <a:latin typeface="Times New Roman" panose="02020603050405020304" pitchFamily="18" charset="0"/>
              </a:rPr>
              <a:t>o</a:t>
            </a:r>
            <a:r>
              <a:rPr lang="zh-CN" altLang="en-US" sz="2800" dirty="0">
                <a:latin typeface="Times New Roman" panose="02020603050405020304" pitchFamily="18" charset="0"/>
              </a:rPr>
              <a:t> ，得到F</a:t>
            </a:r>
            <a:r>
              <a:rPr lang="zh-CN" altLang="en-US" sz="2800" baseline="-25000" dirty="0">
                <a:latin typeface="Times New Roman" panose="02020603050405020304" pitchFamily="18" charset="0"/>
              </a:rPr>
              <a:t>2</a:t>
            </a:r>
          </a:p>
        </p:txBody>
      </p:sp>
      <p:pic>
        <p:nvPicPr>
          <p:cNvPr id="10" name="图片 9">
            <a:extLst>
              <a:ext uri="{FF2B5EF4-FFF2-40B4-BE49-F238E27FC236}">
                <a16:creationId xmlns:a16="http://schemas.microsoft.com/office/drawing/2014/main" id="{FF4E1D23-D92D-4460-BD78-3D60001BE61F}"/>
              </a:ext>
            </a:extLst>
          </p:cNvPr>
          <p:cNvPicPr>
            <a:picLocks noChangeAspect="1"/>
          </p:cNvPicPr>
          <p:nvPr/>
        </p:nvPicPr>
        <p:blipFill>
          <a:blip r:embed="rId2"/>
          <a:stretch>
            <a:fillRect/>
          </a:stretch>
        </p:blipFill>
        <p:spPr>
          <a:xfrm>
            <a:off x="720548" y="899307"/>
            <a:ext cx="5009905" cy="710274"/>
          </a:xfrm>
          <a:prstGeom prst="rect">
            <a:avLst/>
          </a:prstGeom>
        </p:spPr>
      </p:pic>
      <p:pic>
        <p:nvPicPr>
          <p:cNvPr id="13" name="图片 12">
            <a:extLst>
              <a:ext uri="{FF2B5EF4-FFF2-40B4-BE49-F238E27FC236}">
                <a16:creationId xmlns:a16="http://schemas.microsoft.com/office/drawing/2014/main" id="{35F03EC7-8121-4112-A866-594D8CD44A35}"/>
              </a:ext>
            </a:extLst>
          </p:cNvPr>
          <p:cNvPicPr>
            <a:picLocks noChangeAspect="1"/>
          </p:cNvPicPr>
          <p:nvPr/>
        </p:nvPicPr>
        <p:blipFill>
          <a:blip r:embed="rId3"/>
          <a:stretch>
            <a:fillRect/>
          </a:stretch>
        </p:blipFill>
        <p:spPr>
          <a:xfrm>
            <a:off x="4068000" y="3497310"/>
            <a:ext cx="2808000" cy="3224165"/>
          </a:xfrm>
          <a:prstGeom prst="rect">
            <a:avLst/>
          </a:prstGeom>
        </p:spPr>
      </p:pic>
    </p:spTree>
    <p:extLst>
      <p:ext uri="{BB962C8B-B14F-4D97-AF65-F5344CB8AC3E}">
        <p14:creationId xmlns:p14="http://schemas.microsoft.com/office/powerpoint/2010/main" val="178831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00380" y="1116476"/>
            <a:ext cx="8332470" cy="954750"/>
          </a:xfrm>
          <a:prstGeom prst="rect">
            <a:avLst/>
          </a:prstGeom>
          <a:noFill/>
          <a:ln w="9525">
            <a:noFill/>
            <a:miter lim="800000"/>
          </a:ln>
          <a:effectLst/>
        </p:spPr>
        <p:txBody>
          <a:bodyPr wrap="square" lIns="92075" tIns="46038" rIns="92075" bIns="46038" anchor="ctr">
            <a:spAutoFit/>
          </a:bodyPr>
          <a:lstStyle/>
          <a:p>
            <a:pPr fontAlgn="base">
              <a:spcBef>
                <a:spcPct val="0"/>
              </a:spcBef>
              <a:spcAft>
                <a:spcPct val="0"/>
              </a:spcAft>
              <a:defRPr/>
            </a:pPr>
            <a:r>
              <a:rPr kumimoji="1" lang="zh-CN" altLang="en-US" sz="2800" b="1" dirty="0">
                <a:solidFill>
                  <a:srgbClr val="005200"/>
                </a:solidFill>
                <a:effectLst>
                  <a:outerShdw blurRad="38100" dist="38100" dir="2700000" algn="tl">
                    <a:srgbClr val="C0C0C0"/>
                  </a:outerShdw>
                </a:effectLst>
                <a:latin typeface="Times New Roman" panose="02020603050405020304" pitchFamily="18" charset="0"/>
              </a:rPr>
              <a:t>用复数形式表示的正弦量称为正弦量的相量，在大写字母上打“•”表示</a:t>
            </a:r>
          </a:p>
        </p:txBody>
      </p:sp>
      <p:sp>
        <p:nvSpPr>
          <p:cNvPr id="81931" name="Rectangle 11"/>
          <p:cNvSpPr>
            <a:spLocks noChangeArrowheads="1"/>
          </p:cNvSpPr>
          <p:nvPr/>
        </p:nvSpPr>
        <p:spPr bwMode="auto">
          <a:xfrm>
            <a:off x="609600" y="508635"/>
            <a:ext cx="6995795" cy="670560"/>
          </a:xfrm>
          <a:prstGeom prst="rect">
            <a:avLst/>
          </a:prstGeom>
          <a:noFill/>
          <a:ln w="9525">
            <a:noFill/>
            <a:miter lim="800000"/>
          </a:ln>
          <a:effectLst/>
        </p:spPr>
        <p:txBody>
          <a:bodyPr anchor="ctr"/>
          <a:lstStyle/>
          <a:p>
            <a:pPr fontAlgn="base">
              <a:spcBef>
                <a:spcPct val="0"/>
              </a:spcBef>
              <a:spcAft>
                <a:spcPct val="0"/>
              </a:spcAft>
              <a:defRPr/>
            </a:pPr>
            <a:r>
              <a:rPr kumimoji="1" sz="3200" b="1">
                <a:solidFill>
                  <a:srgbClr val="000099"/>
                </a:solidFill>
                <a:effectLst>
                  <a:outerShdw blurRad="38100" dist="38100" dir="2700000" algn="tl">
                    <a:srgbClr val="C0C0C0"/>
                  </a:outerShdw>
                </a:effectLst>
                <a:latin typeface="Times New Roman" panose="02020603050405020304" pitchFamily="18" charset="0"/>
                <a:sym typeface="+mn-ea"/>
              </a:rPr>
              <a:t>5.2.2  正弦量的相量表示方法</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t>2018/5/31</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t>19</a:t>
            </a:fld>
            <a:endParaRPr lang="en-US">
              <a:solidFill>
                <a:prstClr val="black">
                  <a:tint val="75000"/>
                </a:prstClr>
              </a:solidFill>
            </a:endParaRPr>
          </a:p>
        </p:txBody>
      </p:sp>
      <p:grpSp>
        <p:nvGrpSpPr>
          <p:cNvPr id="3" name="组合 2"/>
          <p:cNvGrpSpPr/>
          <p:nvPr/>
        </p:nvGrpSpPr>
        <p:grpSpPr>
          <a:xfrm>
            <a:off x="1544954" y="2125345"/>
            <a:ext cx="3603045" cy="652780"/>
            <a:chOff x="2433" y="3347"/>
            <a:chExt cx="5130" cy="709"/>
          </a:xfrm>
        </p:grpSpPr>
        <p:pic>
          <p:nvPicPr>
            <p:cNvPr id="14" name="图片 13"/>
            <p:cNvPicPr>
              <a:picLocks noChangeAspect="1"/>
            </p:cNvPicPr>
            <p:nvPr/>
          </p:nvPicPr>
          <p:blipFill>
            <a:blip r:embed="rId2"/>
            <a:stretch>
              <a:fillRect/>
            </a:stretch>
          </p:blipFill>
          <p:spPr>
            <a:xfrm>
              <a:off x="2433" y="3348"/>
              <a:ext cx="708" cy="708"/>
            </a:xfrm>
            <a:prstGeom prst="rect">
              <a:avLst/>
            </a:prstGeom>
          </p:spPr>
        </p:pic>
        <p:pic>
          <p:nvPicPr>
            <p:cNvPr id="18" name="图片 17"/>
            <p:cNvPicPr>
              <a:picLocks noChangeAspect="1"/>
            </p:cNvPicPr>
            <p:nvPr/>
          </p:nvPicPr>
          <p:blipFill>
            <a:blip r:embed="rId3"/>
            <a:stretch>
              <a:fillRect/>
            </a:stretch>
          </p:blipFill>
          <p:spPr>
            <a:xfrm>
              <a:off x="3416" y="3348"/>
              <a:ext cx="524" cy="635"/>
            </a:xfrm>
            <a:prstGeom prst="rect">
              <a:avLst/>
            </a:prstGeom>
          </p:spPr>
        </p:pic>
        <p:pic>
          <p:nvPicPr>
            <p:cNvPr id="23" name="图片 22"/>
            <p:cNvPicPr>
              <a:picLocks noChangeAspect="1"/>
            </p:cNvPicPr>
            <p:nvPr/>
          </p:nvPicPr>
          <p:blipFill>
            <a:blip r:embed="rId4"/>
            <a:stretch>
              <a:fillRect/>
            </a:stretch>
          </p:blipFill>
          <p:spPr>
            <a:xfrm>
              <a:off x="4336" y="3399"/>
              <a:ext cx="627" cy="657"/>
            </a:xfrm>
            <a:prstGeom prst="rect">
              <a:avLst/>
            </a:prstGeom>
          </p:spPr>
        </p:pic>
        <p:pic>
          <p:nvPicPr>
            <p:cNvPr id="25" name="图片 24"/>
            <p:cNvPicPr>
              <a:picLocks noChangeAspect="1"/>
            </p:cNvPicPr>
            <p:nvPr/>
          </p:nvPicPr>
          <p:blipFill>
            <a:blip r:embed="rId5"/>
            <a:stretch>
              <a:fillRect/>
            </a:stretch>
          </p:blipFill>
          <p:spPr>
            <a:xfrm>
              <a:off x="5365" y="3347"/>
              <a:ext cx="545" cy="623"/>
            </a:xfrm>
            <a:prstGeom prst="rect">
              <a:avLst/>
            </a:prstGeom>
          </p:spPr>
        </p:pic>
        <p:pic>
          <p:nvPicPr>
            <p:cNvPr id="26" name="图片 25"/>
            <p:cNvPicPr>
              <a:picLocks noChangeAspect="1"/>
            </p:cNvPicPr>
            <p:nvPr/>
          </p:nvPicPr>
          <p:blipFill>
            <a:blip r:embed="rId6"/>
            <a:stretch>
              <a:fillRect/>
            </a:stretch>
          </p:blipFill>
          <p:spPr>
            <a:xfrm>
              <a:off x="6164" y="3398"/>
              <a:ext cx="609" cy="658"/>
            </a:xfrm>
            <a:prstGeom prst="rect">
              <a:avLst/>
            </a:prstGeom>
          </p:spPr>
        </p:pic>
        <p:pic>
          <p:nvPicPr>
            <p:cNvPr id="2" name="图片 -2147480802"/>
            <p:cNvPicPr>
              <a:picLocks noChangeAspect="1"/>
            </p:cNvPicPr>
            <p:nvPr/>
          </p:nvPicPr>
          <p:blipFill>
            <a:blip r:embed="rId7"/>
            <a:stretch>
              <a:fillRect/>
            </a:stretch>
          </p:blipFill>
          <p:spPr>
            <a:xfrm>
              <a:off x="7135" y="3347"/>
              <a:ext cx="428" cy="571"/>
            </a:xfrm>
            <a:prstGeom prst="rect">
              <a:avLst/>
            </a:prstGeom>
            <a:noFill/>
            <a:ln w="9525">
              <a:noFill/>
            </a:ln>
          </p:spPr>
        </p:pic>
      </p:grpSp>
      <p:pic>
        <p:nvPicPr>
          <p:cNvPr id="27" name="图片 26"/>
          <p:cNvPicPr>
            <a:picLocks noChangeAspect="1"/>
          </p:cNvPicPr>
          <p:nvPr/>
        </p:nvPicPr>
        <p:blipFill>
          <a:blip r:embed="rId8"/>
          <a:stretch>
            <a:fillRect/>
          </a:stretch>
        </p:blipFill>
        <p:spPr>
          <a:xfrm>
            <a:off x="1211808" y="2961001"/>
            <a:ext cx="4800191" cy="603360"/>
          </a:xfrm>
          <a:prstGeom prst="rect">
            <a:avLst/>
          </a:prstGeom>
        </p:spPr>
      </p:pic>
      <p:grpSp>
        <p:nvGrpSpPr>
          <p:cNvPr id="36" name="组合 35"/>
          <p:cNvGrpSpPr/>
          <p:nvPr/>
        </p:nvGrpSpPr>
        <p:grpSpPr>
          <a:xfrm>
            <a:off x="683890" y="3959171"/>
            <a:ext cx="7890587" cy="573230"/>
            <a:chOff x="1027" y="5516"/>
            <a:chExt cx="11950" cy="737"/>
          </a:xfrm>
        </p:grpSpPr>
        <p:sp>
          <p:nvSpPr>
            <p:cNvPr id="31" name="文本框 30"/>
            <p:cNvSpPr txBox="1"/>
            <p:nvPr/>
          </p:nvSpPr>
          <p:spPr>
            <a:xfrm>
              <a:off x="1027" y="5516"/>
              <a:ext cx="4167" cy="673"/>
            </a:xfrm>
            <a:prstGeom prst="rect">
              <a:avLst/>
            </a:prstGeom>
            <a:noFill/>
          </p:spPr>
          <p:txBody>
            <a:bodyPr wrap="square" rtlCol="0">
              <a:spAutoFit/>
            </a:bodyPr>
            <a:lstStyle/>
            <a:p>
              <a:r>
                <a:rPr lang="zh-CN" altLang="en-US" sz="2800" b="1" dirty="0">
                  <a:solidFill>
                    <a:srgbClr val="C00000"/>
                  </a:solidFill>
                  <a:effectLst>
                    <a:outerShdw blurRad="38100" dist="38100" dir="2700000" algn="tl">
                      <a:srgbClr val="000000">
                        <a:alpha val="43137"/>
                      </a:srgbClr>
                    </a:outerShdw>
                  </a:effectLst>
                </a:rPr>
                <a:t>最大值</a:t>
              </a:r>
              <a:r>
                <a:rPr lang="zh-CN" altLang="en-US" sz="2800" dirty="0"/>
                <a:t>电压相量：</a:t>
              </a:r>
            </a:p>
          </p:txBody>
        </p:sp>
        <p:pic>
          <p:nvPicPr>
            <p:cNvPr id="32" name="图片 31"/>
            <p:cNvPicPr>
              <a:picLocks noChangeAspect="1"/>
            </p:cNvPicPr>
            <p:nvPr/>
          </p:nvPicPr>
          <p:blipFill>
            <a:blip r:embed="rId9"/>
            <a:stretch>
              <a:fillRect/>
            </a:stretch>
          </p:blipFill>
          <p:spPr>
            <a:xfrm>
              <a:off x="5194" y="5516"/>
              <a:ext cx="7783" cy="737"/>
            </a:xfrm>
            <a:prstGeom prst="rect">
              <a:avLst/>
            </a:prstGeom>
          </p:spPr>
        </p:pic>
      </p:grpSp>
      <p:grpSp>
        <p:nvGrpSpPr>
          <p:cNvPr id="37" name="组合 36"/>
          <p:cNvGrpSpPr/>
          <p:nvPr/>
        </p:nvGrpSpPr>
        <p:grpSpPr>
          <a:xfrm>
            <a:off x="683890" y="4943805"/>
            <a:ext cx="7530730" cy="558801"/>
            <a:chOff x="1030" y="6330"/>
            <a:chExt cx="11307" cy="695"/>
          </a:xfrm>
        </p:grpSpPr>
        <p:sp>
          <p:nvSpPr>
            <p:cNvPr id="33" name="文本框 32"/>
            <p:cNvSpPr txBox="1"/>
            <p:nvPr/>
          </p:nvSpPr>
          <p:spPr>
            <a:xfrm>
              <a:off x="1030" y="6330"/>
              <a:ext cx="4164" cy="651"/>
            </a:xfrm>
            <a:prstGeom prst="rect">
              <a:avLst/>
            </a:prstGeom>
            <a:noFill/>
          </p:spPr>
          <p:txBody>
            <a:bodyPr wrap="square" rtlCol="0">
              <a:spAutoFit/>
            </a:bodyPr>
            <a:lstStyle/>
            <a:p>
              <a:r>
                <a:rPr lang="zh-CN" altLang="en-US" sz="2800" b="1" dirty="0">
                  <a:solidFill>
                    <a:srgbClr val="C00000"/>
                  </a:solidFill>
                  <a:effectLst>
                    <a:outerShdw blurRad="38100" dist="38100" dir="2700000" algn="tl">
                      <a:srgbClr val="000000">
                        <a:alpha val="43137"/>
                      </a:srgbClr>
                    </a:outerShdw>
                  </a:effectLst>
                </a:rPr>
                <a:t>有效值</a:t>
              </a:r>
              <a:r>
                <a:rPr lang="zh-CN" altLang="en-US" sz="2800" dirty="0"/>
                <a:t>电压相量：</a:t>
              </a:r>
            </a:p>
          </p:txBody>
        </p:sp>
        <p:pic>
          <p:nvPicPr>
            <p:cNvPr id="145" name="图片 3540"/>
            <p:cNvPicPr>
              <a:picLocks noChangeAspect="1"/>
            </p:cNvPicPr>
            <p:nvPr/>
          </p:nvPicPr>
          <p:blipFill>
            <a:blip r:embed="rId10"/>
            <a:stretch>
              <a:fillRect/>
            </a:stretch>
          </p:blipFill>
          <p:spPr>
            <a:xfrm>
              <a:off x="5194" y="6371"/>
              <a:ext cx="7143" cy="654"/>
            </a:xfrm>
            <a:prstGeom prst="rect">
              <a:avLst/>
            </a:prstGeom>
            <a:noFill/>
            <a:ln w="9525">
              <a:noFill/>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931"/>
                                        </p:tgtEl>
                                        <p:attrNameLst>
                                          <p:attrName>style.visibility</p:attrName>
                                        </p:attrNameLst>
                                      </p:cBhvr>
                                      <p:to>
                                        <p:strVal val="visible"/>
                                      </p:to>
                                    </p:set>
                                    <p:animEffect transition="in" filter="wipe(left)">
                                      <p:cBhvr>
                                        <p:cTn id="7" dur="500"/>
                                        <p:tgtEl>
                                          <p:spTgt spid="819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2"/>
                                        </p:tgtEl>
                                        <p:attrNameLst>
                                          <p:attrName>style.visibility</p:attrName>
                                        </p:attrNameLst>
                                      </p:cBhvr>
                                      <p:to>
                                        <p:strVal val="visible"/>
                                      </p:to>
                                    </p:set>
                                    <p:animEffect transition="in" filter="wipe(left)">
                                      <p:cBhvr>
                                        <p:cTn id="12" dur="500"/>
                                        <p:tgtEl>
                                          <p:spTgt spid="8192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ldLvl="0" animBg="1" autoUpdateAnimBg="0"/>
      <p:bldP spid="819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DA7DFF53-B6AD-4245-A806-B405FF830A50}" type="datetime1">
              <a:rPr lang="zh-CN" altLang="en-US">
                <a:solidFill>
                  <a:prstClr val="black">
                    <a:tint val="75000"/>
                  </a:prstClr>
                </a:solidFill>
              </a:rPr>
              <a:t>2018/5/31</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D5377DC5-F4C0-4B66-819E-FF569F414E6E}" type="slidenum">
              <a:rPr lang="en-US">
                <a:solidFill>
                  <a:prstClr val="black">
                    <a:tint val="75000"/>
                  </a:prstClr>
                </a:solidFill>
              </a:rPr>
              <a:t>2</a:t>
            </a:fld>
            <a:endParaRPr lang="en-US" dirty="0">
              <a:solidFill>
                <a:prstClr val="black">
                  <a:tint val="75000"/>
                </a:prstClr>
              </a:solidFill>
            </a:endParaRPr>
          </a:p>
        </p:txBody>
      </p:sp>
      <p:sp>
        <p:nvSpPr>
          <p:cNvPr id="1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ln>
          <a:effectLst/>
        </p:spPr>
        <p:txBody>
          <a:bodyPr wrap="none" anchor="ctr"/>
          <a:lstStyle/>
          <a:p>
            <a:pPr algn="ctr" fontAlgn="base">
              <a:spcBef>
                <a:spcPct val="0"/>
              </a:spcBef>
              <a:spcAft>
                <a:spcPct val="0"/>
              </a:spcAft>
              <a:defRPr/>
            </a:pP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sym typeface="+mn-ea"/>
              </a:rPr>
              <a:t>第</a:t>
            </a:r>
            <a:r>
              <a:rPr lang="en-US" altLang="zh-CN" sz="4000" b="1" dirty="0">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sym typeface="+mn-ea"/>
              </a:rPr>
              <a:t>5</a:t>
            </a: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sym typeface="+mn-ea"/>
              </a:rPr>
              <a:t>章</a:t>
            </a:r>
            <a:r>
              <a:rPr lang="zh-CN" altLang="en-US" sz="4000" b="1"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sym typeface="+mn-ea"/>
              </a:rPr>
              <a:t>  </a:t>
            </a: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sym typeface="+mn-ea"/>
              </a:rPr>
              <a:t>正弦交流电路分析</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10" name="Rectangle 2">
            <a:hlinkClick r:id="" action="ppaction://noaction"/>
          </p:cNvPr>
          <p:cNvSpPr>
            <a:spLocks noChangeArrowheads="1"/>
          </p:cNvSpPr>
          <p:nvPr/>
        </p:nvSpPr>
        <p:spPr bwMode="auto">
          <a:xfrm>
            <a:off x="1295400" y="2466975"/>
            <a:ext cx="4724400" cy="52197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5.2  </a:t>
            </a:r>
            <a:r>
              <a:rPr kumimoji="1"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正弦量的相量表示形式</a:t>
            </a:r>
            <a:endPar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1" name="Rectangle 3">
            <a:hlinkClick r:id="" action="ppaction://noaction"/>
          </p:cNvPr>
          <p:cNvSpPr>
            <a:spLocks noChangeArrowheads="1"/>
          </p:cNvSpPr>
          <p:nvPr/>
        </p:nvSpPr>
        <p:spPr bwMode="auto">
          <a:xfrm>
            <a:off x="1295400" y="3051175"/>
            <a:ext cx="6134100" cy="521970"/>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sz="2800" b="1" noProof="0" dirty="0">
                <a:ln>
                  <a:noFill/>
                </a:ln>
                <a:effectLst>
                  <a:outerShdw blurRad="38100" dist="38100" dir="2700000" algn="tl">
                    <a:srgbClr val="C0C0C0"/>
                  </a:outerShdw>
                </a:effectLst>
                <a:uLnTx/>
                <a:uFillTx/>
                <a:latin typeface="Times New Roman" panose="02020603050405020304" pitchFamily="18" charset="0"/>
                <a:sym typeface="+mn-ea"/>
              </a:rPr>
              <a:t>5.3</a:t>
            </a:r>
            <a:r>
              <a:rPr kumimoji="1" sz="2800" b="1" noProof="0" dirty="0">
                <a:ln>
                  <a:noFill/>
                </a:ln>
                <a:effectLst>
                  <a:outerShdw blurRad="38100" dist="38100" dir="2700000" algn="tl">
                    <a:srgbClr val="C0C0C0"/>
                  </a:outerShdw>
                </a:effectLst>
                <a:uLnTx/>
                <a:uFillTx/>
                <a:sym typeface="+mn-ea"/>
              </a:rPr>
              <a:t>  </a:t>
            </a:r>
            <a:r>
              <a:rPr kumimoji="1" sz="2800" b="1" noProof="0" dirty="0" err="1">
                <a:ln>
                  <a:noFill/>
                </a:ln>
                <a:effectLst>
                  <a:outerShdw blurRad="38100" dist="38100" dir="2700000" algn="tl">
                    <a:srgbClr val="C0C0C0"/>
                  </a:outerShdw>
                </a:effectLst>
                <a:uLnTx/>
                <a:uFillTx/>
                <a:sym typeface="+mn-ea"/>
              </a:rPr>
              <a:t>三种基本电路元件电压电流关系</a:t>
            </a:r>
            <a:endPar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3" name="Rectangle 5">
            <a:hlinkClick r:id="" action="ppaction://noaction"/>
          </p:cNvPr>
          <p:cNvSpPr>
            <a:spLocks noChangeArrowheads="1"/>
          </p:cNvSpPr>
          <p:nvPr/>
        </p:nvSpPr>
        <p:spPr bwMode="auto">
          <a:xfrm>
            <a:off x="1295400" y="4731703"/>
            <a:ext cx="5638800" cy="52197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sz="2800" b="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5.6  正弦稳态电路的分析</a:t>
            </a:r>
          </a:p>
        </p:txBody>
      </p:sp>
      <p:sp>
        <p:nvSpPr>
          <p:cNvPr id="14" name="Rectangle 6">
            <a:hlinkClick r:id="" action="ppaction://noaction"/>
          </p:cNvPr>
          <p:cNvSpPr>
            <a:spLocks noChangeArrowheads="1"/>
          </p:cNvSpPr>
          <p:nvPr/>
        </p:nvSpPr>
        <p:spPr bwMode="auto">
          <a:xfrm>
            <a:off x="1295400" y="4097020"/>
            <a:ext cx="5867400" cy="52197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5.5  </a:t>
            </a:r>
            <a:r>
              <a:rPr kumimoji="1"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并联交流电路</a:t>
            </a:r>
            <a:endParaRPr kumimoji="1"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5" name="Rectangle 7">
            <a:hlinkClick r:id="rId2" action="ppaction://hlinksldjump"/>
          </p:cNvPr>
          <p:cNvSpPr>
            <a:spLocks noChangeArrowheads="1"/>
          </p:cNvSpPr>
          <p:nvPr/>
        </p:nvSpPr>
        <p:spPr bwMode="auto">
          <a:xfrm>
            <a:off x="1295400" y="1909763"/>
            <a:ext cx="6400800" cy="52197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5.1  </a:t>
            </a:r>
            <a:r>
              <a:rPr kumimoji="1"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正弦交流电路的基本概念</a:t>
            </a:r>
            <a:endPar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6" name="文本框 15"/>
          <p:cNvSpPr txBox="1"/>
          <p:nvPr/>
        </p:nvSpPr>
        <p:spPr>
          <a:xfrm>
            <a:off x="1295400" y="5253990"/>
            <a:ext cx="4137660" cy="521970"/>
          </a:xfrm>
          <a:prstGeom prst="rect">
            <a:avLst/>
          </a:prstGeom>
          <a:noFill/>
        </p:spPr>
        <p:txBody>
          <a:bodyPr wrap="square" rtlCol="0" anchor="t">
            <a:spAutoFit/>
          </a:bodyPr>
          <a:lstStyle/>
          <a:p>
            <a:pPr algn="l">
              <a:spcBef>
                <a:spcPct val="50000"/>
              </a:spcBef>
              <a:buClrTx/>
              <a:buSzTx/>
              <a:buFontTx/>
              <a:defRPr/>
            </a:pPr>
            <a:r>
              <a:rPr kumimoji="1" sz="2800" b="1" noProof="0" dirty="0">
                <a:ln>
                  <a:noFill/>
                </a:ln>
                <a:effectLst>
                  <a:outerShdw blurRad="38100" dist="38100" dir="2700000" algn="tl">
                    <a:srgbClr val="C0C0C0"/>
                  </a:outerShdw>
                </a:effectLst>
                <a:uLnTx/>
                <a:uFillTx/>
                <a:latin typeface="Times New Roman" panose="02020603050405020304" pitchFamily="18" charset="0"/>
                <a:sym typeface="+mn-ea"/>
              </a:rPr>
              <a:t>5.7 </a:t>
            </a:r>
            <a:r>
              <a:rPr kumimoji="1" sz="2800" b="1" noProof="0" dirty="0">
                <a:ln>
                  <a:noFill/>
                </a:ln>
                <a:effectLst>
                  <a:outerShdw blurRad="38100" dist="38100" dir="2700000" algn="tl">
                    <a:srgbClr val="C0C0C0"/>
                  </a:outerShdw>
                </a:effectLst>
                <a:uLnTx/>
                <a:uFillTx/>
                <a:sym typeface="+mn-ea"/>
              </a:rPr>
              <a:t> </a:t>
            </a:r>
            <a:r>
              <a:rPr kumimoji="1" sz="2800" b="1" noProof="0" dirty="0" err="1">
                <a:ln>
                  <a:noFill/>
                </a:ln>
                <a:effectLst>
                  <a:outerShdw blurRad="38100" dist="38100" dir="2700000" algn="tl">
                    <a:srgbClr val="C0C0C0"/>
                  </a:outerShdw>
                </a:effectLst>
                <a:uLnTx/>
                <a:uFillTx/>
                <a:sym typeface="+mn-ea"/>
              </a:rPr>
              <a:t>正弦稳态电路的功率</a:t>
            </a:r>
            <a:endParaRPr kumimoji="1" sz="2800" b="1" noProof="0" dirty="0">
              <a:ln>
                <a:noFill/>
              </a:ln>
              <a:effectLst>
                <a:outerShdw blurRad="38100" dist="38100" dir="2700000" algn="tl">
                  <a:srgbClr val="C0C0C0"/>
                </a:outerShdw>
              </a:effectLst>
              <a:uLnTx/>
              <a:uFillTx/>
              <a:sym typeface="+mn-ea"/>
            </a:endParaRPr>
          </a:p>
        </p:txBody>
      </p:sp>
      <p:sp>
        <p:nvSpPr>
          <p:cNvPr id="18" name="文本框 17"/>
          <p:cNvSpPr txBox="1"/>
          <p:nvPr/>
        </p:nvSpPr>
        <p:spPr>
          <a:xfrm>
            <a:off x="1295400" y="3573145"/>
            <a:ext cx="2950210" cy="521970"/>
          </a:xfrm>
          <a:prstGeom prst="rect">
            <a:avLst/>
          </a:prstGeom>
          <a:noFill/>
        </p:spPr>
        <p:txBody>
          <a:bodyPr wrap="none" rtlCol="0" anchor="t">
            <a:spAutoFit/>
          </a:bodyPr>
          <a:lstStyle/>
          <a:p>
            <a:pPr algn="l" fontAlgn="base">
              <a:spcBef>
                <a:spcPct val="50000"/>
              </a:spcBef>
              <a:buClrTx/>
              <a:buSzTx/>
              <a:buFontTx/>
              <a:defRPr/>
            </a:pPr>
            <a:r>
              <a:rPr kumimoji="1" sz="2800" b="1" noProof="0">
                <a:ln>
                  <a:noFill/>
                </a:ln>
                <a:effectLst>
                  <a:outerShdw blurRad="38100" dist="38100" dir="2700000" algn="tl">
                    <a:srgbClr val="C0C0C0"/>
                  </a:outerShdw>
                </a:effectLst>
                <a:uLnTx/>
                <a:uFillTx/>
                <a:latin typeface="Times New Roman" panose="02020603050405020304" pitchFamily="18" charset="0"/>
                <a:ea typeface="宋体" panose="02010600030101010101" pitchFamily="2" charset="-122"/>
                <a:sym typeface="+mn-ea"/>
              </a:rPr>
              <a:t>5.4  串联交流电路</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a:solidFill>
                  <a:prstClr val="black">
                    <a:tint val="75000"/>
                  </a:prstClr>
                </a:solidFill>
              </a:rPr>
              <a:t>2018/5/31</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a:solidFill>
                  <a:prstClr val="black">
                    <a:tint val="75000"/>
                  </a:prstClr>
                </a:solidFill>
              </a:rPr>
              <a:t>20</a:t>
            </a:fld>
            <a:endParaRPr lang="en-US">
              <a:solidFill>
                <a:prstClr val="black">
                  <a:tint val="75000"/>
                </a:prstClr>
              </a:solidFill>
            </a:endParaRPr>
          </a:p>
        </p:txBody>
      </p:sp>
      <p:sp>
        <p:nvSpPr>
          <p:cNvPr id="34" name="文本框 33"/>
          <p:cNvSpPr txBox="1"/>
          <p:nvPr/>
        </p:nvSpPr>
        <p:spPr>
          <a:xfrm>
            <a:off x="0" y="985636"/>
            <a:ext cx="8840882" cy="523220"/>
          </a:xfrm>
          <a:prstGeom prst="rect">
            <a:avLst/>
          </a:prstGeom>
          <a:noFill/>
        </p:spPr>
        <p:txBody>
          <a:bodyPr wrap="none" rtlCol="0" anchor="t">
            <a:spAutoFit/>
          </a:bodyPr>
          <a:lstStyle/>
          <a:p>
            <a:pPr algn="l" fontAlgn="base">
              <a:defRPr/>
            </a:pPr>
            <a:r>
              <a:rPr kumimoji="1" lang="zh-CN" altLang="en-US" sz="2800" b="1" dirty="0">
                <a:solidFill>
                  <a:srgbClr val="005200"/>
                </a:solidFill>
                <a:effectLst>
                  <a:outerShdw blurRad="38100" dist="38100" dir="2700000" algn="tl">
                    <a:srgbClr val="C0C0C0"/>
                  </a:outerShdw>
                </a:effectLst>
                <a:latin typeface="Times New Roman" panose="02020603050405020304" pitchFamily="18" charset="0"/>
                <a:sym typeface="+mn-ea"/>
              </a:rPr>
              <a:t>正弦量的相量也可以在相量图上用一个有向线段来表示</a:t>
            </a:r>
            <a:endParaRPr lang="zh-CN" altLang="en-US" sz="2000" dirty="0"/>
          </a:p>
        </p:txBody>
      </p:sp>
      <p:sp>
        <p:nvSpPr>
          <p:cNvPr id="5" name="文本框 4"/>
          <p:cNvSpPr txBox="1"/>
          <p:nvPr/>
        </p:nvSpPr>
        <p:spPr>
          <a:xfrm>
            <a:off x="920115" y="1605915"/>
            <a:ext cx="7500620" cy="954107"/>
          </a:xfrm>
          <a:prstGeom prst="rect">
            <a:avLst/>
          </a:prstGeom>
          <a:noFill/>
        </p:spPr>
        <p:txBody>
          <a:bodyPr wrap="square" rtlCol="0">
            <a:spAutoFit/>
          </a:bodyPr>
          <a:lstStyle/>
          <a:p>
            <a:r>
              <a:rPr lang="zh-CN" altLang="en-US" sz="2800" dirty="0"/>
              <a:t>按照各个正弦量的大小和相位关系，画出若干个相量的初始位置的图形，称为</a:t>
            </a:r>
            <a:r>
              <a:rPr lang="zh-CN" altLang="en-US" sz="2800" b="1" dirty="0">
                <a:solidFill>
                  <a:srgbClr val="FF0000"/>
                </a:solidFill>
              </a:rPr>
              <a:t>相量图</a:t>
            </a:r>
            <a:r>
              <a:rPr lang="zh-CN" altLang="en-US" sz="2800" dirty="0"/>
              <a:t>。</a:t>
            </a:r>
          </a:p>
        </p:txBody>
      </p:sp>
      <p:pic>
        <p:nvPicPr>
          <p:cNvPr id="6" name="图片 5"/>
          <p:cNvPicPr>
            <a:picLocks noChangeAspect="1"/>
          </p:cNvPicPr>
          <p:nvPr/>
        </p:nvPicPr>
        <p:blipFill>
          <a:blip r:embed="rId3"/>
          <a:stretch>
            <a:fillRect/>
          </a:stretch>
        </p:blipFill>
        <p:spPr>
          <a:xfrm>
            <a:off x="540000" y="2754140"/>
            <a:ext cx="2810452" cy="1888630"/>
          </a:xfrm>
          <a:prstGeom prst="rect">
            <a:avLst/>
          </a:prstGeom>
        </p:spPr>
      </p:pic>
      <p:grpSp>
        <p:nvGrpSpPr>
          <p:cNvPr id="2" name="组合 1"/>
          <p:cNvGrpSpPr/>
          <p:nvPr/>
        </p:nvGrpSpPr>
        <p:grpSpPr>
          <a:xfrm>
            <a:off x="3845752" y="2991700"/>
            <a:ext cx="4758055" cy="1384935"/>
            <a:chOff x="5954" y="3969"/>
            <a:chExt cx="7493" cy="2181"/>
          </a:xfrm>
        </p:grpSpPr>
        <p:sp>
          <p:nvSpPr>
            <p:cNvPr id="7" name="文本框 6"/>
            <p:cNvSpPr txBox="1"/>
            <p:nvPr/>
          </p:nvSpPr>
          <p:spPr>
            <a:xfrm>
              <a:off x="5954" y="3969"/>
              <a:ext cx="7088" cy="2181"/>
            </a:xfrm>
            <a:prstGeom prst="rect">
              <a:avLst/>
            </a:prstGeom>
            <a:noFill/>
          </p:spPr>
          <p:txBody>
            <a:bodyPr wrap="square" rtlCol="0">
              <a:spAutoFit/>
            </a:bodyPr>
            <a:lstStyle/>
            <a:p>
              <a:r>
                <a:rPr lang="zh-CN" altLang="en-US" sz="2800" dirty="0"/>
                <a:t>正弦电压</a:t>
              </a:r>
              <a:r>
                <a:rPr lang="en-US" altLang="zh-CN" sz="2800" i="1" dirty="0">
                  <a:latin typeface="Times New Roman" panose="02020603050405020304" pitchFamily="18" charset="0"/>
                  <a:cs typeface="Times New Roman" panose="02020603050405020304" pitchFamily="18" charset="0"/>
                </a:rPr>
                <a:t>U</a:t>
              </a:r>
              <a:r>
                <a:rPr lang="zh-CN" altLang="en-US" sz="2800" dirty="0"/>
                <a:t>对应的相量      和      的相量图，最大值相量比有效值相量长      倍）</a:t>
              </a:r>
            </a:p>
          </p:txBody>
        </p:sp>
        <p:graphicFrame>
          <p:nvGraphicFramePr>
            <p:cNvPr id="9" name="对象 8">
              <a:hlinkClick r:id="" action="ppaction://ole?verb=0"/>
            </p:cNvPr>
            <p:cNvGraphicFramePr>
              <a:graphicFrameLocks noChangeAspect="1"/>
            </p:cNvGraphicFramePr>
            <p:nvPr>
              <p:extLst>
                <p:ext uri="{D42A27DB-BD31-4B8C-83A1-F6EECF244321}">
                  <p14:modId xmlns:p14="http://schemas.microsoft.com/office/powerpoint/2010/main" val="3267083686"/>
                </p:ext>
              </p:extLst>
            </p:nvPr>
          </p:nvGraphicFramePr>
          <p:xfrm>
            <a:off x="11454" y="3969"/>
            <a:ext cx="859" cy="717"/>
          </p:xfrm>
          <a:graphic>
            <a:graphicData uri="http://schemas.openxmlformats.org/presentationml/2006/ole">
              <mc:AlternateContent xmlns:mc="http://schemas.openxmlformats.org/markup-compatibility/2006">
                <mc:Choice xmlns:v="urn:schemas-microsoft-com:vml" Requires="v">
                  <p:oleObj spid="_x0000_s3207" r:id="rId4" imgW="203200" imgH="215900" progId="Equation.KSEE3">
                    <p:embed/>
                  </p:oleObj>
                </mc:Choice>
                <mc:Fallback>
                  <p:oleObj r:id="rId4" imgW="203200" imgH="215900" progId="Equation.KSEE3">
                    <p:embed/>
                    <p:pic>
                      <p:nvPicPr>
                        <p:cNvPr id="0" name="图片 1024"/>
                        <p:cNvPicPr/>
                        <p:nvPr/>
                      </p:nvPicPr>
                      <p:blipFill>
                        <a:blip r:embed="rId5"/>
                        <a:stretch>
                          <a:fillRect/>
                        </a:stretch>
                      </p:blipFill>
                      <p:spPr>
                        <a:xfrm>
                          <a:off x="11454" y="3969"/>
                          <a:ext cx="859" cy="717"/>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extLst>
                <p:ext uri="{D42A27DB-BD31-4B8C-83A1-F6EECF244321}">
                  <p14:modId xmlns:p14="http://schemas.microsoft.com/office/powerpoint/2010/main" val="433176993"/>
                </p:ext>
              </p:extLst>
            </p:nvPr>
          </p:nvGraphicFramePr>
          <p:xfrm>
            <a:off x="12866" y="3969"/>
            <a:ext cx="581" cy="642"/>
          </p:xfrm>
          <a:graphic>
            <a:graphicData uri="http://schemas.openxmlformats.org/presentationml/2006/ole">
              <mc:AlternateContent xmlns:mc="http://schemas.openxmlformats.org/markup-compatibility/2006">
                <mc:Choice xmlns:v="urn:schemas-microsoft-com:vml" Requires="v">
                  <p:oleObj spid="_x0000_s3208" r:id="rId6" imgW="152400" imgH="190500" progId="Equation.KSEE3">
                    <p:embed/>
                  </p:oleObj>
                </mc:Choice>
                <mc:Fallback>
                  <p:oleObj r:id="rId6" imgW="152400" imgH="190500" progId="Equation.KSEE3">
                    <p:embed/>
                    <p:pic>
                      <p:nvPicPr>
                        <p:cNvPr id="0" name="图片 1025"/>
                        <p:cNvPicPr/>
                        <p:nvPr/>
                      </p:nvPicPr>
                      <p:blipFill>
                        <a:blip r:embed="rId7"/>
                        <a:stretch>
                          <a:fillRect/>
                        </a:stretch>
                      </p:blipFill>
                      <p:spPr>
                        <a:xfrm>
                          <a:off x="12866" y="3969"/>
                          <a:ext cx="581" cy="642"/>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extLst>
                <p:ext uri="{D42A27DB-BD31-4B8C-83A1-F6EECF244321}">
                  <p14:modId xmlns:p14="http://schemas.microsoft.com/office/powerpoint/2010/main" val="1314471078"/>
                </p:ext>
              </p:extLst>
            </p:nvPr>
          </p:nvGraphicFramePr>
          <p:xfrm>
            <a:off x="8912" y="5404"/>
            <a:ext cx="794" cy="702"/>
          </p:xfrm>
          <a:graphic>
            <a:graphicData uri="http://schemas.openxmlformats.org/presentationml/2006/ole">
              <mc:AlternateContent xmlns:mc="http://schemas.openxmlformats.org/markup-compatibility/2006">
                <mc:Choice xmlns:v="urn:schemas-microsoft-com:vml" Requires="v">
                  <p:oleObj spid="_x0000_s3209" name="Equation" r:id="rId8" imgW="215900" imgH="203200" progId="Equation.DSMT4">
                    <p:embed/>
                  </p:oleObj>
                </mc:Choice>
                <mc:Fallback>
                  <p:oleObj name="Equation" r:id="rId8" imgW="215900" imgH="203200" progId="Equation.DSMT4">
                    <p:embed/>
                    <p:pic>
                      <p:nvPicPr>
                        <p:cNvPr id="0" name="图片 1026"/>
                        <p:cNvPicPr/>
                        <p:nvPr/>
                      </p:nvPicPr>
                      <p:blipFill>
                        <a:blip r:embed="rId9"/>
                        <a:stretch>
                          <a:fillRect/>
                        </a:stretch>
                      </p:blipFill>
                      <p:spPr>
                        <a:xfrm>
                          <a:off x="8912" y="5404"/>
                          <a:ext cx="794" cy="702"/>
                        </a:xfrm>
                        <a:prstGeom prst="rect">
                          <a:avLst/>
                        </a:prstGeom>
                      </p:spPr>
                    </p:pic>
                  </p:oleObj>
                </mc:Fallback>
              </mc:AlternateContent>
            </a:graphicData>
          </a:graphic>
        </p:graphicFrame>
      </p:grpSp>
      <p:pic>
        <p:nvPicPr>
          <p:cNvPr id="12" name="图片 11"/>
          <p:cNvPicPr>
            <a:picLocks noChangeAspect="1"/>
          </p:cNvPicPr>
          <p:nvPr/>
        </p:nvPicPr>
        <p:blipFill>
          <a:blip r:embed="rId10"/>
          <a:stretch>
            <a:fillRect/>
          </a:stretch>
        </p:blipFill>
        <p:spPr>
          <a:xfrm>
            <a:off x="540843" y="4608714"/>
            <a:ext cx="3196600" cy="1800000"/>
          </a:xfrm>
          <a:prstGeom prst="rect">
            <a:avLst/>
          </a:prstGeom>
        </p:spPr>
      </p:pic>
      <p:sp>
        <p:nvSpPr>
          <p:cNvPr id="14" name="文本框 13"/>
          <p:cNvSpPr txBox="1"/>
          <p:nvPr/>
        </p:nvSpPr>
        <p:spPr>
          <a:xfrm>
            <a:off x="4211999" y="5426710"/>
            <a:ext cx="4391157" cy="523220"/>
          </a:xfrm>
          <a:prstGeom prst="rect">
            <a:avLst/>
          </a:prstGeom>
          <a:noFill/>
        </p:spPr>
        <p:txBody>
          <a:bodyPr wrap="square" rtlCol="0">
            <a:spAutoFit/>
          </a:bodyPr>
          <a:lstStyle/>
          <a:p>
            <a:r>
              <a:rPr lang="zh-CN" altLang="en-US" sz="2800" dirty="0"/>
              <a:t>电压电流的有效值相量图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F6D88B0-6660-4F69-9E0F-B5528C6073A6}"/>
              </a:ext>
            </a:extLst>
          </p:cNvPr>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t>2018/5/31</a:t>
            </a:fld>
            <a:endParaRPr lang="en-US" dirty="0">
              <a:solidFill>
                <a:prstClr val="black">
                  <a:tint val="75000"/>
                </a:prstClr>
              </a:solidFill>
            </a:endParaRPr>
          </a:p>
        </p:txBody>
      </p:sp>
      <p:sp>
        <p:nvSpPr>
          <p:cNvPr id="4" name="灯片编号占位符 3">
            <a:extLst>
              <a:ext uri="{FF2B5EF4-FFF2-40B4-BE49-F238E27FC236}">
                <a16:creationId xmlns:a16="http://schemas.microsoft.com/office/drawing/2014/main" id="{B585D399-68D9-4429-ADA8-FC9C9FD75672}"/>
              </a:ext>
            </a:extLst>
          </p:cNvPr>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t>21</a:t>
            </a:fld>
            <a:endParaRPr lang="en-US">
              <a:solidFill>
                <a:prstClr val="black">
                  <a:tint val="75000"/>
                </a:prstClr>
              </a:solidFill>
            </a:endParaRPr>
          </a:p>
        </p:txBody>
      </p:sp>
      <p:sp>
        <p:nvSpPr>
          <p:cNvPr id="5" name="文本框 4">
            <a:extLst>
              <a:ext uri="{FF2B5EF4-FFF2-40B4-BE49-F238E27FC236}">
                <a16:creationId xmlns:a16="http://schemas.microsoft.com/office/drawing/2014/main" id="{61A44075-E063-42C0-A1BF-84B3E9F48796}"/>
              </a:ext>
            </a:extLst>
          </p:cNvPr>
          <p:cNvSpPr txBox="1"/>
          <p:nvPr/>
        </p:nvSpPr>
        <p:spPr>
          <a:xfrm>
            <a:off x="3564000" y="2277000"/>
            <a:ext cx="5233870" cy="1384995"/>
          </a:xfrm>
          <a:prstGeom prst="rect">
            <a:avLst/>
          </a:prstGeom>
          <a:noFill/>
        </p:spPr>
        <p:txBody>
          <a:bodyPr wrap="square" rtlCol="0">
            <a:spAutoFit/>
          </a:bodyPr>
          <a:lstStyle/>
          <a:p>
            <a:r>
              <a:rPr lang="zh-CN" altLang="en-US" sz="2800" dirty="0"/>
              <a:t>三相交流电压的相量图，相量式：</a:t>
            </a:r>
            <a:r>
              <a:rPr lang="zh-CN" altLang="en-US" sz="2400" dirty="0"/>
              <a:t>                                                                       </a:t>
            </a:r>
          </a:p>
          <a:p>
            <a:endParaRPr lang="zh-CN" altLang="en-US" sz="2000" dirty="0"/>
          </a:p>
          <a:p>
            <a:endParaRPr lang="zh-CN" altLang="en-US" dirty="0"/>
          </a:p>
          <a:p>
            <a:endParaRPr lang="zh-CN" altLang="en-US" dirty="0"/>
          </a:p>
        </p:txBody>
      </p:sp>
      <p:graphicFrame>
        <p:nvGraphicFramePr>
          <p:cNvPr id="6" name="对象 5">
            <a:hlinkClick r:id="" action="ppaction://ole?verb=0"/>
            <a:extLst>
              <a:ext uri="{FF2B5EF4-FFF2-40B4-BE49-F238E27FC236}">
                <a16:creationId xmlns:a16="http://schemas.microsoft.com/office/drawing/2014/main" id="{76CD00B1-B56A-43DB-86A6-AFBB35A0804B}"/>
              </a:ext>
            </a:extLst>
          </p:cNvPr>
          <p:cNvGraphicFramePr>
            <a:graphicFrameLocks noChangeAspect="1"/>
          </p:cNvGraphicFramePr>
          <p:nvPr>
            <p:extLst>
              <p:ext uri="{D42A27DB-BD31-4B8C-83A1-F6EECF244321}">
                <p14:modId xmlns:p14="http://schemas.microsoft.com/office/powerpoint/2010/main" val="3022041718"/>
              </p:ext>
            </p:extLst>
          </p:nvPr>
        </p:nvGraphicFramePr>
        <p:xfrm>
          <a:off x="4212000" y="2925000"/>
          <a:ext cx="2808000" cy="1758499"/>
        </p:xfrm>
        <a:graphic>
          <a:graphicData uri="http://schemas.openxmlformats.org/presentationml/2006/ole">
            <mc:AlternateContent xmlns:mc="http://schemas.openxmlformats.org/markup-compatibility/2006">
              <mc:Choice xmlns:v="urn:schemas-microsoft-com:vml" Requires="v">
                <p:oleObj spid="_x0000_s20504" name="Equation" r:id="rId3" imgW="1054100" imgH="660400" progId="Equation.DSMT4">
                  <p:embed/>
                </p:oleObj>
              </mc:Choice>
              <mc:Fallback>
                <p:oleObj name="Equation" r:id="rId3" imgW="1054100" imgH="660400" progId="Equation.DSMT4">
                  <p:embed/>
                  <p:pic>
                    <p:nvPicPr>
                      <p:cNvPr id="15" name="对象 14">
                        <a:hlinkClick r:id="" action="ppaction://ole?verb=0"/>
                      </p:cNvPr>
                      <p:cNvPicPr/>
                      <p:nvPr/>
                    </p:nvPicPr>
                    <p:blipFill>
                      <a:blip r:embed="rId4"/>
                      <a:stretch>
                        <a:fillRect/>
                      </a:stretch>
                    </p:blipFill>
                    <p:spPr>
                      <a:xfrm>
                        <a:off x="4212000" y="2925000"/>
                        <a:ext cx="2808000" cy="1758499"/>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E4BB9FD7-C589-4FA8-A0C7-E80114A999E6}"/>
              </a:ext>
            </a:extLst>
          </p:cNvPr>
          <p:cNvPicPr>
            <a:picLocks noChangeAspect="1"/>
          </p:cNvPicPr>
          <p:nvPr/>
        </p:nvPicPr>
        <p:blipFill>
          <a:blip r:embed="rId5"/>
          <a:stretch>
            <a:fillRect/>
          </a:stretch>
        </p:blipFill>
        <p:spPr>
          <a:xfrm>
            <a:off x="762123" y="2944878"/>
            <a:ext cx="2723754" cy="2201580"/>
          </a:xfrm>
          <a:prstGeom prst="rect">
            <a:avLst/>
          </a:prstGeom>
        </p:spPr>
      </p:pic>
    </p:spTree>
    <p:extLst>
      <p:ext uri="{BB962C8B-B14F-4D97-AF65-F5344CB8AC3E}">
        <p14:creationId xmlns:p14="http://schemas.microsoft.com/office/powerpoint/2010/main" val="26458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a:solidFill>
                  <a:prstClr val="black">
                    <a:tint val="75000"/>
                  </a:prstClr>
                </a:solidFill>
              </a:rPr>
              <a:t>2018/5/31</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a:solidFill>
                  <a:prstClr val="black">
                    <a:tint val="75000"/>
                  </a:prstClr>
                </a:solidFill>
              </a:rPr>
              <a:t>22</a:t>
            </a:fld>
            <a:endParaRPr lang="en-US">
              <a:solidFill>
                <a:prstClr val="black">
                  <a:tint val="75000"/>
                </a:prstClr>
              </a:solidFill>
            </a:endParaRPr>
          </a:p>
        </p:txBody>
      </p:sp>
      <p:sp>
        <p:nvSpPr>
          <p:cNvPr id="5" name="文本框 4"/>
          <p:cNvSpPr txBox="1"/>
          <p:nvPr/>
        </p:nvSpPr>
        <p:spPr>
          <a:xfrm>
            <a:off x="685165" y="770255"/>
            <a:ext cx="8187690" cy="2677656"/>
          </a:xfrm>
          <a:prstGeom prst="rect">
            <a:avLst/>
          </a:prstGeom>
          <a:noFill/>
        </p:spPr>
        <p:txBody>
          <a:bodyPr wrap="square" rtlCol="0">
            <a:spAutoFit/>
          </a:bodyPr>
          <a:lstStyle/>
          <a:p>
            <a:r>
              <a:rPr lang="zh-CN" altLang="en-US" sz="2800" dirty="0">
                <a:solidFill>
                  <a:srgbClr val="C00000"/>
                </a:solidFill>
              </a:rPr>
              <a:t>【例5.2.2】</a:t>
            </a:r>
            <a:r>
              <a:rPr lang="zh-CN" altLang="en-US" sz="2800" dirty="0"/>
              <a:t> 已知正弦电压</a:t>
            </a:r>
            <a:r>
              <a:rPr lang="en-US" altLang="zh-CN" sz="2800" i="1" dirty="0">
                <a:latin typeface="Times New Roman" panose="02020603050405020304" pitchFamily="18" charset="0"/>
              </a:rPr>
              <a:t>u</a:t>
            </a:r>
            <a:r>
              <a:rPr lang="en-US" altLang="zh-CN" sz="2800" baseline="-25000" dirty="0">
                <a:latin typeface="Times New Roman" panose="02020603050405020304" pitchFamily="18" charset="0"/>
              </a:rPr>
              <a:t>1</a:t>
            </a:r>
            <a:r>
              <a:rPr lang="zh-CN" altLang="en-US" sz="2800" dirty="0"/>
              <a:t>和</a:t>
            </a:r>
            <a:r>
              <a:rPr lang="en-US" altLang="zh-CN" sz="2800" i="1" dirty="0">
                <a:latin typeface="Times New Roman" panose="02020603050405020304" pitchFamily="18" charset="0"/>
              </a:rPr>
              <a:t>u</a:t>
            </a:r>
            <a:r>
              <a:rPr lang="en-US" altLang="zh-CN" sz="2800" baseline="-25000" dirty="0">
                <a:latin typeface="Times New Roman" panose="02020603050405020304" pitchFamily="18" charset="0"/>
              </a:rPr>
              <a:t>2</a:t>
            </a:r>
            <a:r>
              <a:rPr lang="zh-CN" altLang="en-US" sz="2800" dirty="0"/>
              <a:t>的有效值分别为</a:t>
            </a:r>
            <a:r>
              <a:rPr lang="en-US" altLang="zh-CN" sz="2800" i="1" dirty="0">
                <a:latin typeface="Times New Roman" panose="02020603050405020304" pitchFamily="18" charset="0"/>
              </a:rPr>
              <a:t>U</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=50 V</a:t>
            </a:r>
            <a:r>
              <a:rPr lang="zh-CN" altLang="en-US" sz="2800" dirty="0"/>
              <a:t>，</a:t>
            </a:r>
            <a:r>
              <a:rPr lang="en-US" altLang="zh-CN" sz="2800" i="1" dirty="0">
                <a:latin typeface="Times New Roman" panose="02020603050405020304" pitchFamily="18" charset="0"/>
              </a:rPr>
              <a:t>U</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 =30 V </a:t>
            </a:r>
            <a:r>
              <a:rPr lang="zh-CN" altLang="en-US" sz="2800" dirty="0">
                <a:latin typeface="Times New Roman" panose="02020603050405020304" pitchFamily="18" charset="0"/>
              </a:rPr>
              <a:t>，</a:t>
            </a:r>
            <a:r>
              <a:rPr lang="en-US" altLang="zh-CN" sz="2800" dirty="0"/>
              <a:t> </a:t>
            </a:r>
            <a:r>
              <a:rPr lang="en-US" altLang="zh-CN" sz="2800" i="1" dirty="0">
                <a:latin typeface="Times New Roman" panose="02020603050405020304" pitchFamily="18" charset="0"/>
                <a:sym typeface="+mn-ea"/>
              </a:rPr>
              <a:t>u</a:t>
            </a:r>
            <a:r>
              <a:rPr lang="en-US" altLang="zh-CN" sz="2800" baseline="-25000" dirty="0">
                <a:latin typeface="Times New Roman" panose="02020603050405020304" pitchFamily="18" charset="0"/>
                <a:sym typeface="+mn-ea"/>
              </a:rPr>
              <a:t>1</a:t>
            </a:r>
            <a:r>
              <a:rPr lang="en-US" altLang="zh-CN" sz="2800" dirty="0"/>
              <a:t> </a:t>
            </a:r>
            <a:r>
              <a:rPr lang="zh-CN" altLang="en-US" sz="2800" dirty="0"/>
              <a:t>超前</a:t>
            </a:r>
            <a:r>
              <a:rPr lang="en-US" altLang="zh-CN" sz="2800" i="1" dirty="0">
                <a:latin typeface="Times New Roman" panose="02020603050405020304" pitchFamily="18" charset="0"/>
                <a:sym typeface="+mn-ea"/>
              </a:rPr>
              <a:t>u</a:t>
            </a:r>
            <a:r>
              <a:rPr lang="en-US" altLang="zh-CN" sz="2800" baseline="-25000" dirty="0">
                <a:latin typeface="Times New Roman" panose="02020603050405020304" pitchFamily="18" charset="0"/>
                <a:sym typeface="+mn-ea"/>
              </a:rPr>
              <a:t>2</a:t>
            </a:r>
            <a:r>
              <a:rPr lang="zh-CN" altLang="en-US" sz="2800" dirty="0"/>
              <a:t>于60°，</a:t>
            </a:r>
            <a:r>
              <a:rPr lang="zh-CN" altLang="en-US" sz="2800" dirty="0">
                <a:latin typeface="Times New Roman" panose="02020603050405020304" pitchFamily="18" charset="0"/>
                <a:ea typeface="宋体" panose="02010600030101010101" pitchFamily="2" charset="-122"/>
              </a:rPr>
              <a:t>ω</a:t>
            </a:r>
            <a:r>
              <a:rPr lang="en-US" altLang="zh-CN" sz="2800" dirty="0">
                <a:latin typeface="Times New Roman" panose="02020603050405020304" pitchFamily="18" charset="0"/>
                <a:ea typeface="宋体" panose="02010600030101010101" pitchFamily="2" charset="-122"/>
              </a:rPr>
              <a:t>=314 rad/s</a:t>
            </a:r>
            <a:r>
              <a:rPr lang="zh-CN" altLang="en-US" sz="2800" dirty="0"/>
              <a:t>，求：（1）写出</a:t>
            </a:r>
            <a:r>
              <a:rPr lang="en-US" altLang="zh-CN" sz="2800" i="1" dirty="0">
                <a:latin typeface="Times New Roman" panose="02020603050405020304" pitchFamily="18" charset="0"/>
                <a:sym typeface="+mn-ea"/>
              </a:rPr>
              <a:t>u</a:t>
            </a:r>
            <a:r>
              <a:rPr lang="en-US" altLang="zh-CN" sz="2800" baseline="-25000" dirty="0">
                <a:latin typeface="Times New Roman" panose="02020603050405020304" pitchFamily="18" charset="0"/>
                <a:sym typeface="+mn-ea"/>
              </a:rPr>
              <a:t>1</a:t>
            </a:r>
            <a:r>
              <a:rPr lang="zh-CN" altLang="en-US" sz="2800" dirty="0"/>
              <a:t>和</a:t>
            </a:r>
            <a:r>
              <a:rPr lang="en-US" altLang="zh-CN" sz="2800" i="1" dirty="0">
                <a:latin typeface="Times New Roman" panose="02020603050405020304" pitchFamily="18" charset="0"/>
                <a:sym typeface="+mn-ea"/>
              </a:rPr>
              <a:t>u</a:t>
            </a:r>
            <a:r>
              <a:rPr lang="en-US" altLang="zh-CN" sz="2800" baseline="-25000" dirty="0">
                <a:latin typeface="Times New Roman" panose="02020603050405020304" pitchFamily="18" charset="0"/>
                <a:sym typeface="+mn-ea"/>
              </a:rPr>
              <a:t>2</a:t>
            </a:r>
            <a:r>
              <a:rPr lang="zh-CN" altLang="en-US" sz="2800" dirty="0"/>
              <a:t>的相量表达式和瞬时值表达式；（2）总电压</a:t>
            </a:r>
            <a:r>
              <a:rPr lang="en-US" altLang="zh-CN" sz="2800" i="1" dirty="0">
                <a:latin typeface="Times New Roman" panose="02020603050405020304" pitchFamily="18" charset="0"/>
              </a:rPr>
              <a:t>u</a:t>
            </a:r>
            <a:r>
              <a:rPr lang="en-US" altLang="zh-CN" sz="2800" dirty="0">
                <a:latin typeface="Times New Roman" panose="02020603050405020304" pitchFamily="18" charset="0"/>
              </a:rPr>
              <a:t>=</a:t>
            </a:r>
            <a:r>
              <a:rPr lang="en-US" altLang="zh-CN" sz="2800" i="1" dirty="0">
                <a:latin typeface="Times New Roman" panose="02020603050405020304" pitchFamily="18" charset="0"/>
                <a:sym typeface="+mn-ea"/>
              </a:rPr>
              <a:t>u</a:t>
            </a:r>
            <a:r>
              <a:rPr lang="en-US" altLang="zh-CN" sz="2800" baseline="-25000" dirty="0">
                <a:latin typeface="Times New Roman" panose="02020603050405020304" pitchFamily="18" charset="0"/>
                <a:sym typeface="+mn-ea"/>
              </a:rPr>
              <a:t>1+</a:t>
            </a:r>
            <a:r>
              <a:rPr lang="en-US" altLang="zh-CN" sz="2800" i="1" dirty="0">
                <a:latin typeface="Times New Roman" panose="02020603050405020304" pitchFamily="18" charset="0"/>
                <a:sym typeface="+mn-ea"/>
              </a:rPr>
              <a:t>u</a:t>
            </a:r>
            <a:r>
              <a:rPr lang="en-US" altLang="zh-CN" sz="2800" baseline="-25000" dirty="0">
                <a:latin typeface="Times New Roman" panose="02020603050405020304" pitchFamily="18" charset="0"/>
                <a:sym typeface="+mn-ea"/>
              </a:rPr>
              <a:t>2</a:t>
            </a:r>
            <a:r>
              <a:rPr lang="zh-CN" altLang="en-US" sz="2800" dirty="0"/>
              <a:t>的有效值和瞬时值表达式，并画出</a:t>
            </a:r>
            <a:r>
              <a:rPr lang="zh-CN" altLang="en-US" sz="2800" i="1" dirty="0">
                <a:latin typeface="Times New Roman" panose="02020603050405020304" pitchFamily="18" charset="0"/>
              </a:rPr>
              <a:t>u</a:t>
            </a:r>
            <a:r>
              <a:rPr lang="zh-CN" altLang="en-US" sz="2800" dirty="0"/>
              <a:t>、</a:t>
            </a:r>
            <a:r>
              <a:rPr lang="en-US" altLang="zh-CN" sz="2800" i="1" dirty="0">
                <a:latin typeface="Times New Roman" panose="02020603050405020304" pitchFamily="18" charset="0"/>
                <a:sym typeface="+mn-ea"/>
              </a:rPr>
              <a:t>u</a:t>
            </a:r>
            <a:r>
              <a:rPr lang="en-US" altLang="zh-CN" sz="2800" baseline="-25000" dirty="0">
                <a:latin typeface="Times New Roman" panose="02020603050405020304" pitchFamily="18" charset="0"/>
                <a:sym typeface="+mn-ea"/>
              </a:rPr>
              <a:t>1</a:t>
            </a:r>
            <a:r>
              <a:rPr lang="zh-CN" altLang="en-US" sz="2800" dirty="0"/>
              <a:t>、</a:t>
            </a:r>
            <a:r>
              <a:rPr lang="en-US" altLang="zh-CN" sz="2800" i="1" dirty="0">
                <a:latin typeface="Times New Roman" panose="02020603050405020304" pitchFamily="18" charset="0"/>
                <a:sym typeface="+mn-ea"/>
              </a:rPr>
              <a:t>u</a:t>
            </a:r>
            <a:r>
              <a:rPr lang="en-US" altLang="zh-CN" sz="2800" baseline="-25000" dirty="0">
                <a:latin typeface="Times New Roman" panose="02020603050405020304" pitchFamily="18" charset="0"/>
                <a:sym typeface="+mn-ea"/>
              </a:rPr>
              <a:t>2</a:t>
            </a:r>
            <a:r>
              <a:rPr lang="zh-CN" altLang="en-US" sz="2800" dirty="0"/>
              <a:t>的相量图；（3）总电压</a:t>
            </a:r>
            <a:r>
              <a:rPr lang="zh-CN" altLang="en-US" sz="2800" i="1" dirty="0">
                <a:latin typeface="Times New Roman" panose="02020603050405020304" pitchFamily="18" charset="0"/>
                <a:sym typeface="+mn-ea"/>
              </a:rPr>
              <a:t>u</a:t>
            </a:r>
            <a:r>
              <a:rPr lang="zh-CN" altLang="en-US" sz="2800" dirty="0"/>
              <a:t>与</a:t>
            </a:r>
            <a:r>
              <a:rPr lang="en-US" altLang="zh-CN" sz="2800" i="1" dirty="0">
                <a:latin typeface="Times New Roman" panose="02020603050405020304" pitchFamily="18" charset="0"/>
                <a:sym typeface="+mn-ea"/>
              </a:rPr>
              <a:t>u</a:t>
            </a:r>
            <a:r>
              <a:rPr lang="en-US" altLang="zh-CN" sz="2800" baseline="-25000" dirty="0">
                <a:latin typeface="Times New Roman" panose="02020603050405020304" pitchFamily="18" charset="0"/>
                <a:sym typeface="+mn-ea"/>
              </a:rPr>
              <a:t>1</a:t>
            </a:r>
            <a:r>
              <a:rPr lang="zh-CN" altLang="en-US" sz="2800" dirty="0"/>
              <a:t>及</a:t>
            </a:r>
            <a:r>
              <a:rPr lang="en-US" altLang="zh-CN" sz="2800" i="1" dirty="0">
                <a:latin typeface="Times New Roman" panose="02020603050405020304" pitchFamily="18" charset="0"/>
                <a:sym typeface="+mn-ea"/>
              </a:rPr>
              <a:t>u</a:t>
            </a:r>
            <a:r>
              <a:rPr lang="en-US" altLang="zh-CN" sz="2800" baseline="-25000" dirty="0">
                <a:latin typeface="Times New Roman" panose="02020603050405020304" pitchFamily="18" charset="0"/>
                <a:sym typeface="+mn-ea"/>
              </a:rPr>
              <a:t>2</a:t>
            </a:r>
            <a:r>
              <a:rPr lang="zh-CN" altLang="en-US" sz="2800" dirty="0"/>
              <a:t>的相位差。</a:t>
            </a:r>
          </a:p>
        </p:txBody>
      </p:sp>
      <p:sp>
        <p:nvSpPr>
          <p:cNvPr id="7" name="文本框 6"/>
          <p:cNvSpPr txBox="1"/>
          <p:nvPr/>
        </p:nvSpPr>
        <p:spPr>
          <a:xfrm>
            <a:off x="685165" y="3628307"/>
            <a:ext cx="7896337" cy="1384995"/>
          </a:xfrm>
          <a:prstGeom prst="rect">
            <a:avLst/>
          </a:prstGeom>
          <a:noFill/>
        </p:spPr>
        <p:txBody>
          <a:bodyPr wrap="square" rtlCol="0">
            <a:spAutoFit/>
          </a:bodyPr>
          <a:lstStyle/>
          <a:p>
            <a:r>
              <a:rPr lang="zh-CN" altLang="en-US" sz="2800" dirty="0">
                <a:solidFill>
                  <a:srgbClr val="C00000"/>
                </a:solidFill>
              </a:rPr>
              <a:t>【解】</a:t>
            </a:r>
            <a:r>
              <a:rPr lang="zh-CN" altLang="en-US" sz="2800" dirty="0"/>
              <a:t> 本题可以任选一个电压为参考量，现选</a:t>
            </a:r>
            <a:r>
              <a:rPr lang="en-US" altLang="zh-CN" sz="2800" i="1" dirty="0">
                <a:latin typeface="Times New Roman" panose="02020603050405020304" pitchFamily="18" charset="0"/>
                <a:sym typeface="+mn-ea"/>
              </a:rPr>
              <a:t>u</a:t>
            </a:r>
            <a:r>
              <a:rPr lang="en-US" altLang="zh-CN" sz="2800" baseline="-25000" dirty="0">
                <a:latin typeface="Times New Roman" panose="02020603050405020304" pitchFamily="18" charset="0"/>
                <a:sym typeface="+mn-ea"/>
              </a:rPr>
              <a:t>1</a:t>
            </a:r>
            <a:r>
              <a:rPr lang="zh-CN" altLang="en-US" sz="2800" dirty="0"/>
              <a:t>的相量为参考相量，则两电压的有效值相量分别为：</a:t>
            </a:r>
          </a:p>
        </p:txBody>
      </p:sp>
      <p:grpSp>
        <p:nvGrpSpPr>
          <p:cNvPr id="16" name="组合 15"/>
          <p:cNvGrpSpPr/>
          <p:nvPr/>
        </p:nvGrpSpPr>
        <p:grpSpPr>
          <a:xfrm>
            <a:off x="1188000" y="5187672"/>
            <a:ext cx="6552000" cy="617328"/>
            <a:chOff x="1024" y="6125"/>
            <a:chExt cx="7478" cy="566"/>
          </a:xfrm>
        </p:grpSpPr>
        <p:pic>
          <p:nvPicPr>
            <p:cNvPr id="8" name="图片 7"/>
            <p:cNvPicPr>
              <a:picLocks noChangeAspect="1"/>
            </p:cNvPicPr>
            <p:nvPr/>
          </p:nvPicPr>
          <p:blipFill>
            <a:blip r:embed="rId2"/>
            <a:stretch>
              <a:fillRect/>
            </a:stretch>
          </p:blipFill>
          <p:spPr>
            <a:xfrm>
              <a:off x="1024" y="6125"/>
              <a:ext cx="3115" cy="567"/>
            </a:xfrm>
            <a:prstGeom prst="rect">
              <a:avLst/>
            </a:prstGeom>
          </p:spPr>
        </p:pic>
        <p:pic>
          <p:nvPicPr>
            <p:cNvPr id="9" name="图片 8"/>
            <p:cNvPicPr>
              <a:picLocks noChangeAspect="1"/>
            </p:cNvPicPr>
            <p:nvPr/>
          </p:nvPicPr>
          <p:blipFill>
            <a:blip r:embed="rId3"/>
            <a:stretch>
              <a:fillRect/>
            </a:stretch>
          </p:blipFill>
          <p:spPr>
            <a:xfrm>
              <a:off x="4634" y="6125"/>
              <a:ext cx="3869" cy="567"/>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33B431F-5929-4919-A017-DAB0B5149EF1}"/>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534AEFEA-8E77-4ECF-A797-E14574D80753}"/>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23</a:t>
            </a:fld>
            <a:endParaRPr lang="en-US">
              <a:solidFill>
                <a:prstClr val="black">
                  <a:tint val="75000"/>
                </a:prstClr>
              </a:solidFill>
            </a:endParaRPr>
          </a:p>
        </p:txBody>
      </p:sp>
      <p:pic>
        <p:nvPicPr>
          <p:cNvPr id="4" name="图片 3">
            <a:extLst>
              <a:ext uri="{FF2B5EF4-FFF2-40B4-BE49-F238E27FC236}">
                <a16:creationId xmlns:a16="http://schemas.microsoft.com/office/drawing/2014/main" id="{D66A93C6-DD13-4DCA-89A2-1CF9D2943424}"/>
              </a:ext>
            </a:extLst>
          </p:cNvPr>
          <p:cNvPicPr>
            <a:picLocks noChangeAspect="1"/>
          </p:cNvPicPr>
          <p:nvPr/>
        </p:nvPicPr>
        <p:blipFill>
          <a:blip r:embed="rId2"/>
          <a:stretch>
            <a:fillRect/>
          </a:stretch>
        </p:blipFill>
        <p:spPr>
          <a:xfrm>
            <a:off x="226644" y="3744540"/>
            <a:ext cx="8629246" cy="576000"/>
          </a:xfrm>
          <a:prstGeom prst="rect">
            <a:avLst/>
          </a:prstGeom>
        </p:spPr>
      </p:pic>
      <p:sp>
        <p:nvSpPr>
          <p:cNvPr id="5" name="文本框 4">
            <a:extLst>
              <a:ext uri="{FF2B5EF4-FFF2-40B4-BE49-F238E27FC236}">
                <a16:creationId xmlns:a16="http://schemas.microsoft.com/office/drawing/2014/main" id="{4176E8E9-0D45-4503-970E-CD7211218106}"/>
              </a:ext>
            </a:extLst>
          </p:cNvPr>
          <p:cNvSpPr txBox="1"/>
          <p:nvPr/>
        </p:nvSpPr>
        <p:spPr>
          <a:xfrm>
            <a:off x="214201" y="2867605"/>
            <a:ext cx="3500453" cy="523220"/>
          </a:xfrm>
          <a:prstGeom prst="rect">
            <a:avLst/>
          </a:prstGeom>
          <a:noFill/>
        </p:spPr>
        <p:txBody>
          <a:bodyPr wrap="square" rtlCol="0">
            <a:spAutoFit/>
          </a:bodyPr>
          <a:lstStyle/>
          <a:p>
            <a:r>
              <a:rPr lang="zh-CN" altLang="en-US" sz="2800" dirty="0"/>
              <a:t>总电压的有效值相量：</a:t>
            </a:r>
          </a:p>
        </p:txBody>
      </p:sp>
      <p:grpSp>
        <p:nvGrpSpPr>
          <p:cNvPr id="6" name="组合 5">
            <a:extLst>
              <a:ext uri="{FF2B5EF4-FFF2-40B4-BE49-F238E27FC236}">
                <a16:creationId xmlns:a16="http://schemas.microsoft.com/office/drawing/2014/main" id="{A039B66C-939D-4303-A277-C257D1AC4A7B}"/>
              </a:ext>
            </a:extLst>
          </p:cNvPr>
          <p:cNvGrpSpPr/>
          <p:nvPr/>
        </p:nvGrpSpPr>
        <p:grpSpPr>
          <a:xfrm>
            <a:off x="620453" y="1956079"/>
            <a:ext cx="6408000" cy="612350"/>
            <a:chOff x="1134" y="7503"/>
            <a:chExt cx="7260" cy="624"/>
          </a:xfrm>
        </p:grpSpPr>
        <p:pic>
          <p:nvPicPr>
            <p:cNvPr id="7" name="图片 6">
              <a:extLst>
                <a:ext uri="{FF2B5EF4-FFF2-40B4-BE49-F238E27FC236}">
                  <a16:creationId xmlns:a16="http://schemas.microsoft.com/office/drawing/2014/main" id="{71A21F3B-741A-4C72-A2C0-CFC3C7558D66}"/>
                </a:ext>
              </a:extLst>
            </p:cNvPr>
            <p:cNvPicPr>
              <a:picLocks noChangeAspect="1"/>
            </p:cNvPicPr>
            <p:nvPr/>
          </p:nvPicPr>
          <p:blipFill>
            <a:blip r:embed="rId3"/>
            <a:stretch>
              <a:fillRect/>
            </a:stretch>
          </p:blipFill>
          <p:spPr>
            <a:xfrm>
              <a:off x="1134" y="7503"/>
              <a:ext cx="3005" cy="593"/>
            </a:xfrm>
            <a:prstGeom prst="rect">
              <a:avLst/>
            </a:prstGeom>
          </p:spPr>
        </p:pic>
        <p:pic>
          <p:nvPicPr>
            <p:cNvPr id="8" name="图片 7">
              <a:extLst>
                <a:ext uri="{FF2B5EF4-FFF2-40B4-BE49-F238E27FC236}">
                  <a16:creationId xmlns:a16="http://schemas.microsoft.com/office/drawing/2014/main" id="{3E36F959-CBF5-461A-BABC-99B451747948}"/>
                </a:ext>
              </a:extLst>
            </p:cNvPr>
            <p:cNvPicPr>
              <a:picLocks noChangeAspect="1"/>
            </p:cNvPicPr>
            <p:nvPr/>
          </p:nvPicPr>
          <p:blipFill>
            <a:blip r:embed="rId4"/>
            <a:stretch>
              <a:fillRect/>
            </a:stretch>
          </p:blipFill>
          <p:spPr>
            <a:xfrm>
              <a:off x="4634" y="7503"/>
              <a:ext cx="3760" cy="624"/>
            </a:xfrm>
            <a:prstGeom prst="rect">
              <a:avLst/>
            </a:prstGeom>
          </p:spPr>
        </p:pic>
      </p:grpSp>
      <p:sp>
        <p:nvSpPr>
          <p:cNvPr id="9" name="文本框 8">
            <a:extLst>
              <a:ext uri="{FF2B5EF4-FFF2-40B4-BE49-F238E27FC236}">
                <a16:creationId xmlns:a16="http://schemas.microsoft.com/office/drawing/2014/main" id="{3A78E729-22DD-45E3-946F-3FB1E3D77A8C}"/>
              </a:ext>
            </a:extLst>
          </p:cNvPr>
          <p:cNvSpPr txBox="1"/>
          <p:nvPr/>
        </p:nvSpPr>
        <p:spPr>
          <a:xfrm>
            <a:off x="301383" y="1294639"/>
            <a:ext cx="2918460" cy="523220"/>
          </a:xfrm>
          <a:prstGeom prst="rect">
            <a:avLst/>
          </a:prstGeom>
          <a:noFill/>
        </p:spPr>
        <p:txBody>
          <a:bodyPr wrap="square" rtlCol="0">
            <a:spAutoFit/>
          </a:bodyPr>
          <a:lstStyle/>
          <a:p>
            <a:r>
              <a:rPr lang="zh-CN" altLang="en-US" sz="2800" dirty="0"/>
              <a:t>瞬时值表达式 ：</a:t>
            </a:r>
          </a:p>
        </p:txBody>
      </p:sp>
      <p:sp>
        <p:nvSpPr>
          <p:cNvPr id="10" name="矩形 9">
            <a:extLst>
              <a:ext uri="{FF2B5EF4-FFF2-40B4-BE49-F238E27FC236}">
                <a16:creationId xmlns:a16="http://schemas.microsoft.com/office/drawing/2014/main" id="{8995500E-D628-47EA-A50B-629837EFC7C6}"/>
              </a:ext>
            </a:extLst>
          </p:cNvPr>
          <p:cNvSpPr/>
          <p:nvPr/>
        </p:nvSpPr>
        <p:spPr>
          <a:xfrm>
            <a:off x="301383" y="4626981"/>
            <a:ext cx="6498895" cy="523220"/>
          </a:xfrm>
          <a:prstGeom prst="rect">
            <a:avLst/>
          </a:prstGeom>
        </p:spPr>
        <p:txBody>
          <a:bodyPr wrap="none">
            <a:spAutoFit/>
          </a:bodyPr>
          <a:lstStyle/>
          <a:p>
            <a:r>
              <a:rPr lang="zh-CN" altLang="en-US" sz="2800" dirty="0"/>
              <a:t>总电压的有效值是70V，瞬时值表达式：</a:t>
            </a:r>
          </a:p>
        </p:txBody>
      </p:sp>
      <p:pic>
        <p:nvPicPr>
          <p:cNvPr id="11" name="图片 10">
            <a:extLst>
              <a:ext uri="{FF2B5EF4-FFF2-40B4-BE49-F238E27FC236}">
                <a16:creationId xmlns:a16="http://schemas.microsoft.com/office/drawing/2014/main" id="{A83B0D47-9790-4A7E-B8BF-4454EB4739CC}"/>
              </a:ext>
            </a:extLst>
          </p:cNvPr>
          <p:cNvPicPr>
            <a:picLocks noChangeAspect="1"/>
          </p:cNvPicPr>
          <p:nvPr/>
        </p:nvPicPr>
        <p:blipFill>
          <a:blip r:embed="rId5"/>
          <a:stretch>
            <a:fillRect/>
          </a:stretch>
        </p:blipFill>
        <p:spPr>
          <a:xfrm>
            <a:off x="457200" y="5456642"/>
            <a:ext cx="4042800" cy="624461"/>
          </a:xfrm>
          <a:prstGeom prst="rect">
            <a:avLst/>
          </a:prstGeom>
        </p:spPr>
      </p:pic>
    </p:spTree>
    <p:extLst>
      <p:ext uri="{BB962C8B-B14F-4D97-AF65-F5344CB8AC3E}">
        <p14:creationId xmlns:p14="http://schemas.microsoft.com/office/powerpoint/2010/main" val="396536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EEBCD89E-B695-4BA8-AA8C-2D9CB7CF4F95}"/>
              </a:ext>
            </a:extLst>
          </p:cNvPr>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t>2018/5/31</a:t>
            </a:fld>
            <a:endParaRPr lang="en-US" dirty="0">
              <a:solidFill>
                <a:prstClr val="black">
                  <a:tint val="75000"/>
                </a:prstClr>
              </a:solidFill>
            </a:endParaRPr>
          </a:p>
        </p:txBody>
      </p:sp>
      <p:sp>
        <p:nvSpPr>
          <p:cNvPr id="4" name="灯片编号占位符 3">
            <a:extLst>
              <a:ext uri="{FF2B5EF4-FFF2-40B4-BE49-F238E27FC236}">
                <a16:creationId xmlns:a16="http://schemas.microsoft.com/office/drawing/2014/main" id="{C91B7CD3-1417-4301-A580-0AA540371796}"/>
              </a:ext>
            </a:extLst>
          </p:cNvPr>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t>24</a:t>
            </a:fld>
            <a:endParaRPr lang="en-US">
              <a:solidFill>
                <a:prstClr val="black">
                  <a:tint val="75000"/>
                </a:prstClr>
              </a:solidFill>
            </a:endParaRPr>
          </a:p>
        </p:txBody>
      </p:sp>
      <p:sp>
        <p:nvSpPr>
          <p:cNvPr id="5" name="矩形 4">
            <a:extLst>
              <a:ext uri="{FF2B5EF4-FFF2-40B4-BE49-F238E27FC236}">
                <a16:creationId xmlns:a16="http://schemas.microsoft.com/office/drawing/2014/main" id="{D47F842D-9F3D-47A5-B186-AD73A88B5550}"/>
              </a:ext>
            </a:extLst>
          </p:cNvPr>
          <p:cNvSpPr/>
          <p:nvPr/>
        </p:nvSpPr>
        <p:spPr>
          <a:xfrm>
            <a:off x="570151" y="1572944"/>
            <a:ext cx="4176000" cy="523220"/>
          </a:xfrm>
          <a:prstGeom prst="rect">
            <a:avLst/>
          </a:prstGeom>
        </p:spPr>
        <p:txBody>
          <a:bodyPr wrap="square">
            <a:spAutoFit/>
          </a:bodyPr>
          <a:lstStyle/>
          <a:p>
            <a:r>
              <a:rPr lang="zh-CN" altLang="en-US" sz="2800" dirty="0">
                <a:sym typeface="+mn-ea"/>
              </a:rPr>
              <a:t>总电压</a:t>
            </a:r>
            <a:r>
              <a:rPr lang="zh-CN" altLang="en-US" sz="2800" i="1" dirty="0">
                <a:latin typeface="Times New Roman" panose="02020603050405020304" pitchFamily="18" charset="0"/>
                <a:sym typeface="+mn-ea"/>
              </a:rPr>
              <a:t>u</a:t>
            </a:r>
            <a:r>
              <a:rPr lang="zh-CN" altLang="en-US" sz="2800" dirty="0">
                <a:sym typeface="+mn-ea"/>
              </a:rPr>
              <a:t>与</a:t>
            </a:r>
            <a:r>
              <a:rPr lang="en-US" altLang="zh-CN" sz="2800" i="1" dirty="0">
                <a:latin typeface="Times New Roman" panose="02020603050405020304" pitchFamily="18" charset="0"/>
                <a:sym typeface="+mn-ea"/>
              </a:rPr>
              <a:t>u</a:t>
            </a:r>
            <a:r>
              <a:rPr lang="en-US" altLang="zh-CN" sz="2800" baseline="-25000" dirty="0">
                <a:latin typeface="Times New Roman" panose="02020603050405020304" pitchFamily="18" charset="0"/>
                <a:sym typeface="+mn-ea"/>
              </a:rPr>
              <a:t>1</a:t>
            </a:r>
            <a:r>
              <a:rPr lang="zh-CN" altLang="en-US" sz="2800" dirty="0">
                <a:sym typeface="+mn-ea"/>
              </a:rPr>
              <a:t>及</a:t>
            </a:r>
            <a:r>
              <a:rPr lang="en-US" altLang="zh-CN" sz="2800" i="1" dirty="0">
                <a:latin typeface="Times New Roman" panose="02020603050405020304" pitchFamily="18" charset="0"/>
                <a:sym typeface="+mn-ea"/>
              </a:rPr>
              <a:t>u</a:t>
            </a:r>
            <a:r>
              <a:rPr lang="en-US" altLang="zh-CN" sz="2800" baseline="-25000" dirty="0">
                <a:latin typeface="Times New Roman" panose="02020603050405020304" pitchFamily="18" charset="0"/>
                <a:sym typeface="+mn-ea"/>
              </a:rPr>
              <a:t>2</a:t>
            </a:r>
            <a:r>
              <a:rPr lang="zh-CN" altLang="en-US" sz="2800" dirty="0">
                <a:sym typeface="+mn-ea"/>
              </a:rPr>
              <a:t>的相位差</a:t>
            </a:r>
            <a:r>
              <a:rPr lang="en-US" altLang="zh-CN" sz="2800" dirty="0">
                <a:sym typeface="+mn-ea"/>
              </a:rPr>
              <a:t>:</a:t>
            </a:r>
          </a:p>
        </p:txBody>
      </p:sp>
      <p:pic>
        <p:nvPicPr>
          <p:cNvPr id="6" name="图片 5">
            <a:extLst>
              <a:ext uri="{FF2B5EF4-FFF2-40B4-BE49-F238E27FC236}">
                <a16:creationId xmlns:a16="http://schemas.microsoft.com/office/drawing/2014/main" id="{93EBBCBC-8950-4836-BFA2-7C4FFF439076}"/>
              </a:ext>
            </a:extLst>
          </p:cNvPr>
          <p:cNvPicPr>
            <a:picLocks noChangeAspect="1"/>
          </p:cNvPicPr>
          <p:nvPr/>
        </p:nvPicPr>
        <p:blipFill>
          <a:blip r:embed="rId2"/>
          <a:stretch>
            <a:fillRect/>
          </a:stretch>
        </p:blipFill>
        <p:spPr>
          <a:xfrm>
            <a:off x="570151" y="2550462"/>
            <a:ext cx="6010680" cy="662538"/>
          </a:xfrm>
          <a:prstGeom prst="rect">
            <a:avLst/>
          </a:prstGeom>
        </p:spPr>
      </p:pic>
      <p:pic>
        <p:nvPicPr>
          <p:cNvPr id="7" name="图片 6">
            <a:extLst>
              <a:ext uri="{FF2B5EF4-FFF2-40B4-BE49-F238E27FC236}">
                <a16:creationId xmlns:a16="http://schemas.microsoft.com/office/drawing/2014/main" id="{99901F87-CADD-459D-A9BA-0195BF19D74D}"/>
              </a:ext>
            </a:extLst>
          </p:cNvPr>
          <p:cNvPicPr>
            <a:picLocks noChangeAspect="1"/>
          </p:cNvPicPr>
          <p:nvPr/>
        </p:nvPicPr>
        <p:blipFill>
          <a:blip r:embed="rId3"/>
          <a:stretch>
            <a:fillRect/>
          </a:stretch>
        </p:blipFill>
        <p:spPr>
          <a:xfrm>
            <a:off x="581895" y="3458523"/>
            <a:ext cx="6507585" cy="662538"/>
          </a:xfrm>
          <a:prstGeom prst="rect">
            <a:avLst/>
          </a:prstGeom>
        </p:spPr>
      </p:pic>
      <p:pic>
        <p:nvPicPr>
          <p:cNvPr id="8" name="图片 7">
            <a:extLst>
              <a:ext uri="{FF2B5EF4-FFF2-40B4-BE49-F238E27FC236}">
                <a16:creationId xmlns:a16="http://schemas.microsoft.com/office/drawing/2014/main" id="{B7F3E763-6795-44F3-B936-B2919A563740}"/>
              </a:ext>
            </a:extLst>
          </p:cNvPr>
          <p:cNvPicPr>
            <a:picLocks noChangeAspect="1"/>
          </p:cNvPicPr>
          <p:nvPr/>
        </p:nvPicPr>
        <p:blipFill>
          <a:blip r:embed="rId4"/>
          <a:stretch>
            <a:fillRect/>
          </a:stretch>
        </p:blipFill>
        <p:spPr>
          <a:xfrm>
            <a:off x="2772000" y="4161168"/>
            <a:ext cx="4536000" cy="2582708"/>
          </a:xfrm>
          <a:prstGeom prst="rect">
            <a:avLst/>
          </a:prstGeom>
        </p:spPr>
      </p:pic>
    </p:spTree>
    <p:extLst>
      <p:ext uri="{BB962C8B-B14F-4D97-AF65-F5344CB8AC3E}">
        <p14:creationId xmlns:p14="http://schemas.microsoft.com/office/powerpoint/2010/main" val="134871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57835" y="1520825"/>
            <a:ext cx="7152640" cy="583565"/>
          </a:xfrm>
          <a:prstGeom prst="rect">
            <a:avLst/>
          </a:prstGeom>
          <a:noFill/>
          <a:ln w="9525">
            <a:noFill/>
            <a:miter lim="800000"/>
          </a:ln>
          <a:effectLst/>
        </p:spPr>
        <p:txBody>
          <a:bodyPr wrap="square">
            <a:spAutoFit/>
          </a:bodyPr>
          <a:lstStyle/>
          <a:p>
            <a:pPr fontAlgn="base">
              <a:spcBef>
                <a:spcPct val="0"/>
              </a:spcBef>
              <a:spcAft>
                <a:spcPct val="0"/>
              </a:spcAft>
              <a:defRPr/>
            </a:pPr>
            <a:r>
              <a:rPr kumimoji="1" sz="3200" b="1"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mn-ea"/>
              </a:rPr>
              <a:t>5.3.1  电阻元件欧姆定律的相量形式</a:t>
            </a:r>
          </a:p>
        </p:txBody>
      </p:sp>
      <p:sp>
        <p:nvSpPr>
          <p:cNvPr id="5" name="日期占位符 4"/>
          <p:cNvSpPr>
            <a:spLocks noGrp="1"/>
          </p:cNvSpPr>
          <p:nvPr>
            <p:ph type="dt" sz="quarter" idx="10"/>
          </p:nvPr>
        </p:nvSpPr>
        <p:spPr/>
        <p:txBody>
          <a:bodyPr/>
          <a:lstStyle/>
          <a:p>
            <a:pPr>
              <a:defRPr/>
            </a:pPr>
            <a:fld id="{B2E06D25-8752-46E8-B94B-4836BD439805}" type="datetime1">
              <a:rPr lang="zh-CN" altLang="en-US">
                <a:solidFill>
                  <a:prstClr val="black">
                    <a:tint val="75000"/>
                  </a:prstClr>
                </a:solidFill>
              </a:rPr>
              <a:t>2018/5/31</a:t>
            </a:fld>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410E9838-5C72-4F93-8D5F-4110619E9157}" type="slidenum">
              <a:rPr lang="en-US">
                <a:solidFill>
                  <a:prstClr val="black">
                    <a:tint val="75000"/>
                  </a:prstClr>
                </a:solidFill>
              </a:rPr>
              <a:t>25</a:t>
            </a:fld>
            <a:endParaRPr lang="en-US" dirty="0">
              <a:solidFill>
                <a:prstClr val="black">
                  <a:tint val="75000"/>
                </a:prstClr>
              </a:solidFill>
            </a:endParaRPr>
          </a:p>
        </p:txBody>
      </p:sp>
      <p:sp>
        <p:nvSpPr>
          <p:cNvPr id="3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ln>
          <a:effectLst/>
        </p:spPr>
        <p:txBody>
          <a:bodyPr wrap="none" anchor="ctr"/>
          <a:lstStyle/>
          <a:p>
            <a:pPr algn="ctr" fontAlgn="base">
              <a:spcBef>
                <a:spcPct val="0"/>
              </a:spcBef>
              <a:spcAft>
                <a:spcPct val="0"/>
              </a:spcAft>
              <a:defRPr/>
            </a:pP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rPr>
              <a:t>5.3  三种基本电路元件电压电流关系</a:t>
            </a:r>
          </a:p>
        </p:txBody>
      </p:sp>
      <p:pic>
        <p:nvPicPr>
          <p:cNvPr id="429084" name="图片 429084" descr="图片6"/>
          <p:cNvPicPr>
            <a:picLocks noChangeAspect="1"/>
          </p:cNvPicPr>
          <p:nvPr/>
        </p:nvPicPr>
        <p:blipFill>
          <a:blip r:embed="rId2"/>
          <a:stretch>
            <a:fillRect/>
          </a:stretch>
        </p:blipFill>
        <p:spPr>
          <a:xfrm>
            <a:off x="0" y="2736861"/>
            <a:ext cx="8595399" cy="1953135"/>
          </a:xfrm>
          <a:prstGeom prst="rect">
            <a:avLst/>
          </a:prstGeom>
        </p:spPr>
      </p:pic>
      <p:pic>
        <p:nvPicPr>
          <p:cNvPr id="2" name="图片 -2147480742"/>
          <p:cNvPicPr>
            <a:picLocks noChangeAspect="1"/>
          </p:cNvPicPr>
          <p:nvPr/>
        </p:nvPicPr>
        <p:blipFill>
          <a:blip r:embed="rId3"/>
          <a:stretch>
            <a:fillRect/>
          </a:stretch>
        </p:blipFill>
        <p:spPr>
          <a:xfrm>
            <a:off x="828040" y="2169160"/>
            <a:ext cx="1341839" cy="567701"/>
          </a:xfrm>
          <a:prstGeom prst="rect">
            <a:avLst/>
          </a:prstGeom>
          <a:noFill/>
          <a:ln w="9525">
            <a:noFill/>
          </a:ln>
        </p:spPr>
      </p:pic>
      <p:sp>
        <p:nvSpPr>
          <p:cNvPr id="11" name="上箭头 10"/>
          <p:cNvSpPr/>
          <p:nvPr/>
        </p:nvSpPr>
        <p:spPr>
          <a:xfrm>
            <a:off x="1296043" y="2853000"/>
            <a:ext cx="215900" cy="3502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0" name="图片 19"/>
          <p:cNvPicPr>
            <a:picLocks noChangeAspect="1"/>
          </p:cNvPicPr>
          <p:nvPr/>
        </p:nvPicPr>
        <p:blipFill>
          <a:blip r:embed="rId4"/>
          <a:stretch>
            <a:fillRect/>
          </a:stretch>
        </p:blipFill>
        <p:spPr>
          <a:xfrm>
            <a:off x="3631151" y="2269435"/>
            <a:ext cx="1505921" cy="583565"/>
          </a:xfrm>
          <a:prstGeom prst="rect">
            <a:avLst/>
          </a:prstGeom>
        </p:spPr>
      </p:pic>
      <p:sp>
        <p:nvSpPr>
          <p:cNvPr id="21" name="上箭头 20"/>
          <p:cNvSpPr/>
          <p:nvPr/>
        </p:nvSpPr>
        <p:spPr>
          <a:xfrm>
            <a:off x="3926205" y="2970148"/>
            <a:ext cx="215900" cy="3502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745729" y="5292340"/>
            <a:ext cx="2693170" cy="461665"/>
          </a:xfrm>
          <a:prstGeom prst="rect">
            <a:avLst/>
          </a:prstGeom>
          <a:noFill/>
        </p:spPr>
        <p:txBody>
          <a:bodyPr wrap="square" rtlCol="0">
            <a:spAutoFit/>
          </a:bodyPr>
          <a:lstStyle/>
          <a:p>
            <a:r>
              <a:rPr lang="zh-CN" altLang="en-US" sz="2400" dirty="0"/>
              <a:t>电压、电流相量图</a:t>
            </a:r>
          </a:p>
        </p:txBody>
      </p:sp>
      <p:sp>
        <p:nvSpPr>
          <p:cNvPr id="23" name="上箭头 22"/>
          <p:cNvSpPr/>
          <p:nvPr/>
        </p:nvSpPr>
        <p:spPr>
          <a:xfrm rot="10800000">
            <a:off x="6948169" y="4663019"/>
            <a:ext cx="288290" cy="3968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wipe(left)">
                                      <p:cBhvr>
                                        <p:cTn id="7" dur="500"/>
                                        <p:tgtEl>
                                          <p:spTgt spid="808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2908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up)">
                                      <p:cBhvr>
                                        <p:cTn id="32" dur="500"/>
                                        <p:tgtEl>
                                          <p:spTgt spid="23"/>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ldLvl="0" animBg="1" autoUpdateAnimBg="0"/>
      <p:bldP spid="11" grpId="0" animBg="1"/>
      <p:bldP spid="21" grpId="0" animBg="1"/>
      <p:bldP spid="22" grpId="0"/>
      <p:bldP spid="2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54A8EC6-02F7-4DDC-9E64-6AA4E9CEF47B}"/>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4E6C0EA2-A9E7-4AB5-9002-C76FF1678CEA}"/>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26</a:t>
            </a:fld>
            <a:endParaRPr lang="en-US">
              <a:solidFill>
                <a:prstClr val="black">
                  <a:tint val="75000"/>
                </a:prstClr>
              </a:solidFill>
            </a:endParaRPr>
          </a:p>
        </p:txBody>
      </p:sp>
      <p:grpSp>
        <p:nvGrpSpPr>
          <p:cNvPr id="5" name="组合 4">
            <a:extLst>
              <a:ext uri="{FF2B5EF4-FFF2-40B4-BE49-F238E27FC236}">
                <a16:creationId xmlns:a16="http://schemas.microsoft.com/office/drawing/2014/main" id="{5D16FBED-1B04-4543-B9CC-C9F417A2E4B1}"/>
              </a:ext>
            </a:extLst>
          </p:cNvPr>
          <p:cNvGrpSpPr/>
          <p:nvPr/>
        </p:nvGrpSpPr>
        <p:grpSpPr>
          <a:xfrm>
            <a:off x="1358264" y="1248190"/>
            <a:ext cx="6813735" cy="1537245"/>
            <a:chOff x="959" y="6307"/>
            <a:chExt cx="7324" cy="1607"/>
          </a:xfrm>
        </p:grpSpPr>
        <p:pic>
          <p:nvPicPr>
            <p:cNvPr id="6" name="图片 -2147480741">
              <a:extLst>
                <a:ext uri="{FF2B5EF4-FFF2-40B4-BE49-F238E27FC236}">
                  <a16:creationId xmlns:a16="http://schemas.microsoft.com/office/drawing/2014/main" id="{4EE67F9C-911C-4784-814C-F482F570746F}"/>
                </a:ext>
              </a:extLst>
            </p:cNvPr>
            <p:cNvPicPr>
              <a:picLocks noChangeAspect="1"/>
            </p:cNvPicPr>
            <p:nvPr/>
          </p:nvPicPr>
          <p:blipFill>
            <a:blip r:embed="rId2"/>
            <a:stretch>
              <a:fillRect/>
            </a:stretch>
          </p:blipFill>
          <p:spPr>
            <a:xfrm>
              <a:off x="1503" y="6307"/>
              <a:ext cx="3168" cy="624"/>
            </a:xfrm>
            <a:prstGeom prst="rect">
              <a:avLst/>
            </a:prstGeom>
            <a:noFill/>
            <a:ln w="9525">
              <a:noFill/>
            </a:ln>
          </p:spPr>
        </p:pic>
        <p:pic>
          <p:nvPicPr>
            <p:cNvPr id="7" name="图片 6">
              <a:extLst>
                <a:ext uri="{FF2B5EF4-FFF2-40B4-BE49-F238E27FC236}">
                  <a16:creationId xmlns:a16="http://schemas.microsoft.com/office/drawing/2014/main" id="{8327670B-E5F4-4633-AFA8-C579D0FDFA7F}"/>
                </a:ext>
              </a:extLst>
            </p:cNvPr>
            <p:cNvPicPr>
              <a:picLocks noChangeAspect="1"/>
            </p:cNvPicPr>
            <p:nvPr/>
          </p:nvPicPr>
          <p:blipFill>
            <a:blip r:embed="rId3"/>
            <a:stretch>
              <a:fillRect/>
            </a:stretch>
          </p:blipFill>
          <p:spPr>
            <a:xfrm>
              <a:off x="959" y="7234"/>
              <a:ext cx="7324" cy="680"/>
            </a:xfrm>
            <a:prstGeom prst="rect">
              <a:avLst/>
            </a:prstGeom>
          </p:spPr>
        </p:pic>
      </p:grpSp>
      <p:grpSp>
        <p:nvGrpSpPr>
          <p:cNvPr id="8" name="组合 7">
            <a:extLst>
              <a:ext uri="{FF2B5EF4-FFF2-40B4-BE49-F238E27FC236}">
                <a16:creationId xmlns:a16="http://schemas.microsoft.com/office/drawing/2014/main" id="{3C7E2984-77A2-40F4-B7AA-DFEB85018C14}"/>
              </a:ext>
            </a:extLst>
          </p:cNvPr>
          <p:cNvGrpSpPr/>
          <p:nvPr/>
        </p:nvGrpSpPr>
        <p:grpSpPr>
          <a:xfrm>
            <a:off x="1524000" y="3927654"/>
            <a:ext cx="5856000" cy="1682155"/>
            <a:chOff x="1078" y="8309"/>
            <a:chExt cx="6340" cy="1756"/>
          </a:xfrm>
        </p:grpSpPr>
        <p:pic>
          <p:nvPicPr>
            <p:cNvPr id="9" name="图片 8">
              <a:extLst>
                <a:ext uri="{FF2B5EF4-FFF2-40B4-BE49-F238E27FC236}">
                  <a16:creationId xmlns:a16="http://schemas.microsoft.com/office/drawing/2014/main" id="{CB41B032-5032-4BD3-B77C-09B82048BDFA}"/>
                </a:ext>
              </a:extLst>
            </p:cNvPr>
            <p:cNvPicPr>
              <a:picLocks noChangeAspect="1"/>
            </p:cNvPicPr>
            <p:nvPr/>
          </p:nvPicPr>
          <p:blipFill>
            <a:blip r:embed="rId4"/>
            <a:stretch>
              <a:fillRect/>
            </a:stretch>
          </p:blipFill>
          <p:spPr>
            <a:xfrm>
              <a:off x="1078" y="8309"/>
              <a:ext cx="2733" cy="1757"/>
            </a:xfrm>
            <a:prstGeom prst="rect">
              <a:avLst/>
            </a:prstGeom>
          </p:spPr>
        </p:pic>
        <p:pic>
          <p:nvPicPr>
            <p:cNvPr id="10" name="图片 -2147480736">
              <a:extLst>
                <a:ext uri="{FF2B5EF4-FFF2-40B4-BE49-F238E27FC236}">
                  <a16:creationId xmlns:a16="http://schemas.microsoft.com/office/drawing/2014/main" id="{D77C234D-428D-495B-A3C3-F013C0F785DD}"/>
                </a:ext>
              </a:extLst>
            </p:cNvPr>
            <p:cNvPicPr>
              <a:picLocks noChangeAspect="1"/>
            </p:cNvPicPr>
            <p:nvPr/>
          </p:nvPicPr>
          <p:blipFill>
            <a:blip r:embed="rId5"/>
            <a:stretch>
              <a:fillRect/>
            </a:stretch>
          </p:blipFill>
          <p:spPr>
            <a:xfrm>
              <a:off x="4280" y="8419"/>
              <a:ext cx="3138" cy="1020"/>
            </a:xfrm>
            <a:prstGeom prst="rect">
              <a:avLst/>
            </a:prstGeom>
            <a:noFill/>
            <a:ln w="9525">
              <a:noFill/>
            </a:ln>
          </p:spPr>
        </p:pic>
        <p:sp>
          <p:nvSpPr>
            <p:cNvPr id="11" name="文本框 10">
              <a:extLst>
                <a:ext uri="{FF2B5EF4-FFF2-40B4-BE49-F238E27FC236}">
                  <a16:creationId xmlns:a16="http://schemas.microsoft.com/office/drawing/2014/main" id="{50CCE2B2-98CD-48BB-83CE-0604DED63C46}"/>
                </a:ext>
              </a:extLst>
            </p:cNvPr>
            <p:cNvSpPr txBox="1"/>
            <p:nvPr/>
          </p:nvSpPr>
          <p:spPr>
            <a:xfrm>
              <a:off x="3373" y="8639"/>
              <a:ext cx="1106" cy="580"/>
            </a:xfrm>
            <a:prstGeom prst="rect">
              <a:avLst/>
            </a:prstGeom>
            <a:noFill/>
          </p:spPr>
          <p:txBody>
            <a:bodyPr wrap="square" rtlCol="0">
              <a:spAutoFit/>
            </a:bodyPr>
            <a:lstStyle/>
            <a:p>
              <a:r>
                <a:rPr lang="zh-CN" altLang="en-US"/>
                <a:t>或</a:t>
              </a:r>
            </a:p>
          </p:txBody>
        </p:sp>
      </p:grpSp>
      <p:sp>
        <p:nvSpPr>
          <p:cNvPr id="12" name="下箭头 14">
            <a:extLst>
              <a:ext uri="{FF2B5EF4-FFF2-40B4-BE49-F238E27FC236}">
                <a16:creationId xmlns:a16="http://schemas.microsoft.com/office/drawing/2014/main" id="{B96D8A39-1D5F-4A46-80FF-7FCFFDD7AF85}"/>
              </a:ext>
            </a:extLst>
          </p:cNvPr>
          <p:cNvSpPr/>
          <p:nvPr/>
        </p:nvSpPr>
        <p:spPr>
          <a:xfrm>
            <a:off x="2839361" y="2925135"/>
            <a:ext cx="420094" cy="6504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696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1000"/>
                                        <p:tgtEl>
                                          <p:spTgt spid="12"/>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1" name="Rectangle 11"/>
          <p:cNvSpPr>
            <a:spLocks noChangeArrowheads="1"/>
          </p:cNvSpPr>
          <p:nvPr/>
        </p:nvSpPr>
        <p:spPr bwMode="auto">
          <a:xfrm>
            <a:off x="609600" y="508635"/>
            <a:ext cx="6995795" cy="670560"/>
          </a:xfrm>
          <a:prstGeom prst="rect">
            <a:avLst/>
          </a:prstGeom>
          <a:noFill/>
          <a:ln w="9525">
            <a:noFill/>
            <a:miter lim="800000"/>
          </a:ln>
          <a:effectLst/>
        </p:spPr>
        <p:txBody>
          <a:bodyPr anchor="ctr"/>
          <a:lstStyle/>
          <a:p>
            <a:pPr fontAlgn="base">
              <a:spcBef>
                <a:spcPct val="0"/>
              </a:spcBef>
              <a:spcAft>
                <a:spcPct val="0"/>
              </a:spcAft>
              <a:defRPr/>
            </a:pPr>
            <a:r>
              <a:rPr kumimoji="1" sz="3200" b="1">
                <a:solidFill>
                  <a:srgbClr val="000099"/>
                </a:solidFill>
                <a:effectLst>
                  <a:outerShdw blurRad="38100" dist="38100" dir="2700000" algn="tl">
                    <a:srgbClr val="C0C0C0"/>
                  </a:outerShdw>
                </a:effectLst>
                <a:latin typeface="Times New Roman" panose="02020603050405020304" pitchFamily="18" charset="0"/>
                <a:sym typeface="+mn-ea"/>
              </a:rPr>
              <a:t>5.3.2  电感元件电压电流的相量关系</a:t>
            </a: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t>2018/5/31</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t>27</a:t>
            </a:fld>
            <a:endParaRPr lang="en-US">
              <a:solidFill>
                <a:prstClr val="black">
                  <a:tint val="75000"/>
                </a:prstClr>
              </a:solidFill>
            </a:endParaRPr>
          </a:p>
        </p:txBody>
      </p:sp>
      <p:pic>
        <p:nvPicPr>
          <p:cNvPr id="7" name="图片 6"/>
          <p:cNvPicPr>
            <a:picLocks noChangeAspect="1"/>
          </p:cNvPicPr>
          <p:nvPr/>
        </p:nvPicPr>
        <p:blipFill>
          <a:blip r:embed="rId2"/>
          <a:stretch>
            <a:fillRect/>
          </a:stretch>
        </p:blipFill>
        <p:spPr>
          <a:xfrm>
            <a:off x="174079" y="2620127"/>
            <a:ext cx="8795842" cy="3172936"/>
          </a:xfrm>
          <a:prstGeom prst="rect">
            <a:avLst/>
          </a:prstGeom>
        </p:spPr>
      </p:pic>
      <p:pic>
        <p:nvPicPr>
          <p:cNvPr id="9" name="图片 8"/>
          <p:cNvPicPr>
            <a:picLocks noChangeAspect="1"/>
          </p:cNvPicPr>
          <p:nvPr/>
        </p:nvPicPr>
        <p:blipFill>
          <a:blip r:embed="rId3"/>
          <a:stretch>
            <a:fillRect/>
          </a:stretch>
        </p:blipFill>
        <p:spPr>
          <a:xfrm>
            <a:off x="540753" y="1546291"/>
            <a:ext cx="2050047" cy="868815"/>
          </a:xfrm>
          <a:prstGeom prst="rect">
            <a:avLst/>
          </a:prstGeom>
        </p:spPr>
      </p:pic>
      <p:sp>
        <p:nvSpPr>
          <p:cNvPr id="19" name="上箭头 18"/>
          <p:cNvSpPr/>
          <p:nvPr/>
        </p:nvSpPr>
        <p:spPr>
          <a:xfrm>
            <a:off x="1374775" y="2494693"/>
            <a:ext cx="288290" cy="431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4"/>
          <a:stretch>
            <a:fillRect/>
          </a:stretch>
        </p:blipFill>
        <p:spPr>
          <a:xfrm>
            <a:off x="3309619" y="1569720"/>
            <a:ext cx="2121575" cy="670560"/>
          </a:xfrm>
          <a:prstGeom prst="rect">
            <a:avLst/>
          </a:prstGeom>
        </p:spPr>
      </p:pic>
      <p:sp>
        <p:nvSpPr>
          <p:cNvPr id="21" name="上箭头 20"/>
          <p:cNvSpPr/>
          <p:nvPr/>
        </p:nvSpPr>
        <p:spPr>
          <a:xfrm>
            <a:off x="3809047" y="2620127"/>
            <a:ext cx="298450" cy="431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724000" y="1742482"/>
            <a:ext cx="3096000" cy="523220"/>
          </a:xfrm>
          <a:prstGeom prst="rect">
            <a:avLst/>
          </a:prstGeom>
          <a:noFill/>
        </p:spPr>
        <p:txBody>
          <a:bodyPr wrap="square" rtlCol="0">
            <a:spAutoFit/>
          </a:bodyPr>
          <a:lstStyle/>
          <a:p>
            <a:r>
              <a:rPr lang="zh-CN" altLang="en-US" sz="2800" dirty="0"/>
              <a:t>电压电流的相量图</a:t>
            </a:r>
          </a:p>
        </p:txBody>
      </p:sp>
      <p:sp>
        <p:nvSpPr>
          <p:cNvPr id="24" name="上箭头 23"/>
          <p:cNvSpPr/>
          <p:nvPr/>
        </p:nvSpPr>
        <p:spPr>
          <a:xfrm flipH="1">
            <a:off x="7164000" y="2620127"/>
            <a:ext cx="298450" cy="431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500"/>
                                        <p:tgtEl>
                                          <p:spTgt spid="24"/>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6D6DCB3-42FF-4A97-84FF-2E332CCBEE07}"/>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2C4C3C0E-F906-470B-A6D2-979A4B701C97}"/>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28</a:t>
            </a:fld>
            <a:endParaRPr lang="en-US">
              <a:solidFill>
                <a:prstClr val="black">
                  <a:tint val="75000"/>
                </a:prstClr>
              </a:solidFill>
            </a:endParaRPr>
          </a:p>
        </p:txBody>
      </p:sp>
      <p:sp>
        <p:nvSpPr>
          <p:cNvPr id="4" name="日期占位符 7">
            <a:extLst>
              <a:ext uri="{FF2B5EF4-FFF2-40B4-BE49-F238E27FC236}">
                <a16:creationId xmlns:a16="http://schemas.microsoft.com/office/drawing/2014/main" id="{395CDD2E-54F4-452E-9F11-CE5108FEF9A3}"/>
              </a:ext>
            </a:extLst>
          </p:cNvPr>
          <p:cNvSpPr txBox="1">
            <a:spLocks/>
          </p:cNvSpPr>
          <p:nvPr/>
        </p:nvSpPr>
        <p:spPr>
          <a:xfrm>
            <a:off x="608965" y="4733425"/>
            <a:ext cx="2133600" cy="365125"/>
          </a:xfrm>
          <a:prstGeom prst="rect">
            <a:avLst/>
          </a:prstGeom>
        </p:spPr>
        <p:txBody>
          <a:bodyPr vert="horz" lIns="91440" tIns="45720" rIns="91440" bIns="45720" rtlCol="0" anchor="ctr"/>
          <a:lstStyle>
            <a:defPPr>
              <a:defRPr lang="zh-CN"/>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solidFill>
                <a:prstClr val="black">
                  <a:tint val="75000"/>
                </a:prstClr>
              </a:solidFill>
            </a:endParaRPr>
          </a:p>
        </p:txBody>
      </p:sp>
      <p:grpSp>
        <p:nvGrpSpPr>
          <p:cNvPr id="5" name="组合 4">
            <a:extLst>
              <a:ext uri="{FF2B5EF4-FFF2-40B4-BE49-F238E27FC236}">
                <a16:creationId xmlns:a16="http://schemas.microsoft.com/office/drawing/2014/main" id="{5E038DE5-25E9-46A3-878A-917CA2B405C6}"/>
              </a:ext>
            </a:extLst>
          </p:cNvPr>
          <p:cNvGrpSpPr/>
          <p:nvPr/>
        </p:nvGrpSpPr>
        <p:grpSpPr>
          <a:xfrm>
            <a:off x="108000" y="1564131"/>
            <a:ext cx="9036000" cy="1295460"/>
            <a:chOff x="1237" y="6255"/>
            <a:chExt cx="11448" cy="1586"/>
          </a:xfrm>
        </p:grpSpPr>
        <p:pic>
          <p:nvPicPr>
            <p:cNvPr id="6" name="图片 5">
              <a:extLst>
                <a:ext uri="{FF2B5EF4-FFF2-40B4-BE49-F238E27FC236}">
                  <a16:creationId xmlns:a16="http://schemas.microsoft.com/office/drawing/2014/main" id="{F9E98F84-94E4-4859-8B9B-A5E275DF0B9C}"/>
                </a:ext>
              </a:extLst>
            </p:cNvPr>
            <p:cNvPicPr>
              <a:picLocks noChangeAspect="1"/>
            </p:cNvPicPr>
            <p:nvPr/>
          </p:nvPicPr>
          <p:blipFill>
            <a:blip r:embed="rId2"/>
            <a:stretch>
              <a:fillRect/>
            </a:stretch>
          </p:blipFill>
          <p:spPr>
            <a:xfrm>
              <a:off x="1237" y="6255"/>
              <a:ext cx="3146" cy="680"/>
            </a:xfrm>
            <a:prstGeom prst="rect">
              <a:avLst/>
            </a:prstGeom>
          </p:spPr>
        </p:pic>
        <p:pic>
          <p:nvPicPr>
            <p:cNvPr id="7" name="图片 -2147480725">
              <a:extLst>
                <a:ext uri="{FF2B5EF4-FFF2-40B4-BE49-F238E27FC236}">
                  <a16:creationId xmlns:a16="http://schemas.microsoft.com/office/drawing/2014/main" id="{1A78D63B-5ED8-406B-BB7B-DD320DE827C7}"/>
                </a:ext>
              </a:extLst>
            </p:cNvPr>
            <p:cNvPicPr>
              <a:picLocks noChangeAspect="1"/>
            </p:cNvPicPr>
            <p:nvPr/>
          </p:nvPicPr>
          <p:blipFill>
            <a:blip r:embed="rId3"/>
            <a:stretch>
              <a:fillRect/>
            </a:stretch>
          </p:blipFill>
          <p:spPr>
            <a:xfrm>
              <a:off x="1237" y="6935"/>
              <a:ext cx="11449" cy="907"/>
            </a:xfrm>
            <a:prstGeom prst="rect">
              <a:avLst/>
            </a:prstGeom>
            <a:noFill/>
            <a:ln w="9525">
              <a:noFill/>
            </a:ln>
          </p:spPr>
        </p:pic>
      </p:grpSp>
      <p:grpSp>
        <p:nvGrpSpPr>
          <p:cNvPr id="8" name="组合 7">
            <a:extLst>
              <a:ext uri="{FF2B5EF4-FFF2-40B4-BE49-F238E27FC236}">
                <a16:creationId xmlns:a16="http://schemas.microsoft.com/office/drawing/2014/main" id="{37A1130C-CC36-4B72-811D-538D6944E62C}"/>
              </a:ext>
            </a:extLst>
          </p:cNvPr>
          <p:cNvGrpSpPr/>
          <p:nvPr/>
        </p:nvGrpSpPr>
        <p:grpSpPr>
          <a:xfrm>
            <a:off x="608965" y="3997593"/>
            <a:ext cx="7563036" cy="1807407"/>
            <a:chOff x="1237" y="8501"/>
            <a:chExt cx="7950" cy="1814"/>
          </a:xfrm>
        </p:grpSpPr>
        <p:pic>
          <p:nvPicPr>
            <p:cNvPr id="9" name="图片 8">
              <a:extLst>
                <a:ext uri="{FF2B5EF4-FFF2-40B4-BE49-F238E27FC236}">
                  <a16:creationId xmlns:a16="http://schemas.microsoft.com/office/drawing/2014/main" id="{F19FE191-A458-4FE9-B5D1-6FDBAC8B6302}"/>
                </a:ext>
              </a:extLst>
            </p:cNvPr>
            <p:cNvPicPr>
              <a:picLocks noChangeAspect="1"/>
            </p:cNvPicPr>
            <p:nvPr/>
          </p:nvPicPr>
          <p:blipFill>
            <a:blip r:embed="rId4"/>
            <a:stretch>
              <a:fillRect/>
            </a:stretch>
          </p:blipFill>
          <p:spPr>
            <a:xfrm>
              <a:off x="1237" y="8501"/>
              <a:ext cx="2998" cy="1814"/>
            </a:xfrm>
            <a:prstGeom prst="rect">
              <a:avLst/>
            </a:prstGeom>
          </p:spPr>
        </p:pic>
        <p:pic>
          <p:nvPicPr>
            <p:cNvPr id="10" name="图片 9">
              <a:extLst>
                <a:ext uri="{FF2B5EF4-FFF2-40B4-BE49-F238E27FC236}">
                  <a16:creationId xmlns:a16="http://schemas.microsoft.com/office/drawing/2014/main" id="{CCDBEFE1-87F2-49E7-9A0C-053B28BDAA47}"/>
                </a:ext>
              </a:extLst>
            </p:cNvPr>
            <p:cNvPicPr>
              <a:picLocks noChangeAspect="1"/>
            </p:cNvPicPr>
            <p:nvPr/>
          </p:nvPicPr>
          <p:blipFill>
            <a:blip r:embed="rId5"/>
            <a:stretch>
              <a:fillRect/>
            </a:stretch>
          </p:blipFill>
          <p:spPr>
            <a:xfrm>
              <a:off x="4737" y="8906"/>
              <a:ext cx="4450" cy="907"/>
            </a:xfrm>
            <a:prstGeom prst="rect">
              <a:avLst/>
            </a:prstGeom>
          </p:spPr>
        </p:pic>
        <p:sp>
          <p:nvSpPr>
            <p:cNvPr id="11" name="文本框 10">
              <a:extLst>
                <a:ext uri="{FF2B5EF4-FFF2-40B4-BE49-F238E27FC236}">
                  <a16:creationId xmlns:a16="http://schemas.microsoft.com/office/drawing/2014/main" id="{440380D3-38B1-4404-9026-86D58D44FF05}"/>
                </a:ext>
              </a:extLst>
            </p:cNvPr>
            <p:cNvSpPr txBox="1"/>
            <p:nvPr/>
          </p:nvSpPr>
          <p:spPr>
            <a:xfrm>
              <a:off x="3774" y="8906"/>
              <a:ext cx="932" cy="580"/>
            </a:xfrm>
            <a:prstGeom prst="rect">
              <a:avLst/>
            </a:prstGeom>
            <a:noFill/>
          </p:spPr>
          <p:txBody>
            <a:bodyPr wrap="square" rtlCol="0">
              <a:spAutoFit/>
            </a:bodyPr>
            <a:lstStyle/>
            <a:p>
              <a:r>
                <a:rPr lang="zh-CN" altLang="en-US"/>
                <a:t>或</a:t>
              </a:r>
            </a:p>
          </p:txBody>
        </p:sp>
      </p:grpSp>
      <p:sp>
        <p:nvSpPr>
          <p:cNvPr id="12" name="下箭头 16">
            <a:extLst>
              <a:ext uri="{FF2B5EF4-FFF2-40B4-BE49-F238E27FC236}">
                <a16:creationId xmlns:a16="http://schemas.microsoft.com/office/drawing/2014/main" id="{AFFABD41-64F0-44EF-9CAF-D524772D46EB}"/>
              </a:ext>
            </a:extLst>
          </p:cNvPr>
          <p:cNvSpPr/>
          <p:nvPr/>
        </p:nvSpPr>
        <p:spPr>
          <a:xfrm>
            <a:off x="2491740" y="3318010"/>
            <a:ext cx="360045" cy="432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542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a:solidFill>
                  <a:prstClr val="black">
                    <a:tint val="75000"/>
                  </a:prstClr>
                </a:solidFill>
              </a:rPr>
              <a:t>2018/5/31</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a:solidFill>
                  <a:prstClr val="black">
                    <a:tint val="75000"/>
                  </a:prstClr>
                </a:solidFill>
              </a:rPr>
              <a:t>29</a:t>
            </a:fld>
            <a:endParaRPr lang="en-US">
              <a:solidFill>
                <a:prstClr val="black">
                  <a:tint val="75000"/>
                </a:prstClr>
              </a:solidFill>
            </a:endParaRPr>
          </a:p>
        </p:txBody>
      </p:sp>
      <p:sp>
        <p:nvSpPr>
          <p:cNvPr id="6" name="文本框 5"/>
          <p:cNvSpPr txBox="1"/>
          <p:nvPr/>
        </p:nvSpPr>
        <p:spPr>
          <a:xfrm>
            <a:off x="689610" y="1702587"/>
            <a:ext cx="7240905" cy="523220"/>
          </a:xfrm>
          <a:prstGeom prst="rect">
            <a:avLst/>
          </a:prstGeom>
          <a:noFill/>
        </p:spPr>
        <p:txBody>
          <a:bodyPr wrap="square" rtlCol="0">
            <a:spAutoFit/>
          </a:bodyPr>
          <a:lstStyle/>
          <a:p>
            <a:r>
              <a:rPr kumimoji="1" lang="en-US" altLang="zh-CN" sz="2800" b="1" i="1" dirty="0">
                <a:solidFill>
                  <a:srgbClr val="005200"/>
                </a:solidFill>
                <a:effectLst>
                  <a:outerShdw blurRad="38100" dist="38100" dir="2700000" algn="tl">
                    <a:srgbClr val="C0C0C0"/>
                  </a:outerShdw>
                </a:effectLst>
                <a:latin typeface="Times New Roman" panose="02020603050405020304" pitchFamily="18" charset="0"/>
                <a:sym typeface="+mn-ea"/>
              </a:rPr>
              <a:t>X</a:t>
            </a:r>
            <a:r>
              <a:rPr kumimoji="1" lang="en-US" altLang="zh-CN" sz="2800" b="1" baseline="-25000" dirty="0">
                <a:solidFill>
                  <a:srgbClr val="005200"/>
                </a:solidFill>
                <a:effectLst>
                  <a:outerShdw blurRad="38100" dist="38100" dir="2700000" algn="tl">
                    <a:srgbClr val="C0C0C0"/>
                  </a:outerShdw>
                </a:effectLst>
                <a:latin typeface="Times New Roman" panose="02020603050405020304" pitchFamily="18" charset="0"/>
                <a:sym typeface="+mn-ea"/>
              </a:rPr>
              <a:t>L</a:t>
            </a:r>
            <a:r>
              <a:rPr kumimoji="1" lang="zh-CN" altLang="en-US" sz="2800" b="1" dirty="0">
                <a:solidFill>
                  <a:srgbClr val="005200"/>
                </a:solidFill>
                <a:effectLst>
                  <a:outerShdw blurRad="38100" dist="38100" dir="2700000" algn="tl">
                    <a:srgbClr val="C0C0C0"/>
                  </a:outerShdw>
                </a:effectLst>
                <a:latin typeface="Times New Roman" panose="02020603050405020304" pitchFamily="18" charset="0"/>
                <a:sym typeface="+mn-ea"/>
              </a:rPr>
              <a:t>称之为电感元件的感抗，其单位为欧姆(Ω)</a:t>
            </a:r>
          </a:p>
        </p:txBody>
      </p:sp>
      <p:sp>
        <p:nvSpPr>
          <p:cNvPr id="7" name="文本框 6"/>
          <p:cNvSpPr txBox="1"/>
          <p:nvPr/>
        </p:nvSpPr>
        <p:spPr>
          <a:xfrm>
            <a:off x="689610" y="2347558"/>
            <a:ext cx="7532370" cy="954107"/>
          </a:xfrm>
          <a:prstGeom prst="rect">
            <a:avLst/>
          </a:prstGeom>
          <a:noFill/>
        </p:spPr>
        <p:txBody>
          <a:bodyPr wrap="square" rtlCol="0">
            <a:spAutoFit/>
          </a:bodyPr>
          <a:lstStyle/>
          <a:p>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感抗是用来表示电感元件对电流阻碍作用的一个物理量</a:t>
            </a:r>
            <a:r>
              <a:rPr kumimoji="1" lang="zh-CN" altLang="en-US" sz="2800" b="1" dirty="0">
                <a:solidFill>
                  <a:srgbClr val="CC0000"/>
                </a:solidFill>
                <a:effectLst>
                  <a:outerShdw blurRad="38100" dist="38100" dir="2700000" algn="tl">
                    <a:srgbClr val="C0C0C0"/>
                  </a:outerShdw>
                </a:effectLst>
                <a:latin typeface="Times New Roman" panose="02020603050405020304" pitchFamily="18" charset="0"/>
                <a:sym typeface="+mn-ea"/>
              </a:rPr>
              <a:t>。</a:t>
            </a:r>
            <a:endParaRPr kumimoji="1" sz="2800" b="1" dirty="0">
              <a:solidFill>
                <a:srgbClr val="CC0000"/>
              </a:solidFill>
              <a:effectLst>
                <a:outerShdw blurRad="38100" dist="38100" dir="2700000" algn="tl">
                  <a:srgbClr val="C0C0C0"/>
                </a:outerShdw>
              </a:effectLst>
              <a:latin typeface="Times New Roman" panose="02020603050405020304" pitchFamily="18" charset="0"/>
              <a:sym typeface="+mn-ea"/>
            </a:endParaRPr>
          </a:p>
        </p:txBody>
      </p:sp>
      <p:graphicFrame>
        <p:nvGraphicFramePr>
          <p:cNvPr id="11" name="Object 2" descr="40%">
            <a:hlinkClick r:id="" action="ppaction://ole?verb=0"/>
            <a:extLst>
              <a:ext uri="{FF2B5EF4-FFF2-40B4-BE49-F238E27FC236}">
                <a16:creationId xmlns:a16="http://schemas.microsoft.com/office/drawing/2014/main" id="{E49457B4-2C1B-4880-9C8F-CF6812B8BEBB}"/>
              </a:ext>
            </a:extLst>
          </p:cNvPr>
          <p:cNvGraphicFramePr>
            <a:graphicFrameLocks/>
          </p:cNvGraphicFramePr>
          <p:nvPr>
            <p:extLst>
              <p:ext uri="{D42A27DB-BD31-4B8C-83A1-F6EECF244321}">
                <p14:modId xmlns:p14="http://schemas.microsoft.com/office/powerpoint/2010/main" val="1860900659"/>
              </p:ext>
            </p:extLst>
          </p:nvPr>
        </p:nvGraphicFramePr>
        <p:xfrm>
          <a:off x="1047879" y="829736"/>
          <a:ext cx="2743200" cy="609600"/>
        </p:xfrm>
        <a:graphic>
          <a:graphicData uri="http://schemas.openxmlformats.org/presentationml/2006/ole">
            <mc:AlternateContent xmlns:mc="http://schemas.openxmlformats.org/markup-compatibility/2006">
              <mc:Choice xmlns:v="urn:schemas-microsoft-com:vml" Requires="v">
                <p:oleObj spid="_x0000_s21544" name="公式" r:id="rId3" imgW="1333440" imgH="215640" progId="Equation.3">
                  <p:embed/>
                </p:oleObj>
              </mc:Choice>
              <mc:Fallback>
                <p:oleObj name="公式" r:id="rId3" imgW="1333440" imgH="215640" progId="Equation.3">
                  <p:embed/>
                  <p:pic>
                    <p:nvPicPr>
                      <p:cNvPr id="114690" name="Object 2" descr="40%">
                        <a:hlinkClick r:id="" action="ppaction://ole?verb=0"/>
                        <a:extLst>
                          <a:ext uri="{FF2B5EF4-FFF2-40B4-BE49-F238E27FC236}">
                            <a16:creationId xmlns:a16="http://schemas.microsoft.com/office/drawing/2014/main" id="{AC431E2F-A4B1-4620-AED4-CBF39BA362B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879" y="829736"/>
                        <a:ext cx="2743200" cy="609600"/>
                      </a:xfrm>
                      <a:prstGeom prst="rect">
                        <a:avLst/>
                      </a:prstGeom>
                      <a:pattFill prst="pct40">
                        <a:fgClr>
                          <a:srgbClr val="00FF00"/>
                        </a:fgClr>
                        <a:bgClr>
                          <a:srgbClr val="FFFFFF"/>
                        </a:bgClr>
                      </a:patt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16" descr="40%">
            <a:extLst>
              <a:ext uri="{FF2B5EF4-FFF2-40B4-BE49-F238E27FC236}">
                <a16:creationId xmlns:a16="http://schemas.microsoft.com/office/drawing/2014/main" id="{EDF08798-100C-4081-880B-413864CB8524}"/>
              </a:ext>
            </a:extLst>
          </p:cNvPr>
          <p:cNvSpPr txBox="1">
            <a:spLocks noChangeArrowheads="1"/>
          </p:cNvSpPr>
          <p:nvPr/>
        </p:nvSpPr>
        <p:spPr bwMode="auto">
          <a:xfrm>
            <a:off x="1003153" y="5648497"/>
            <a:ext cx="5257800" cy="547687"/>
          </a:xfrm>
          <a:prstGeom prst="rect">
            <a:avLst/>
          </a:prstGeom>
          <a:pattFill prst="pct40">
            <a:fgClr>
              <a:srgbClr val="00FF00"/>
            </a:fgClr>
            <a:bgClr>
              <a:srgbClr val="FFFFFF"/>
            </a:bgClr>
          </a:pattFill>
          <a:ln w="28575">
            <a:solidFill>
              <a:srgbClr val="0052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spcBef>
                <a:spcPct val="50000"/>
              </a:spcBef>
            </a:pPr>
            <a:r>
              <a:rPr lang="en-US" altLang="zh-CN" sz="2800" b="1" dirty="0">
                <a:solidFill>
                  <a:srgbClr val="FF3300"/>
                </a:solidFill>
                <a:sym typeface="Symbol" panose="05050102010706020507" pitchFamily="18" charset="2"/>
              </a:rPr>
              <a:t>  </a:t>
            </a:r>
            <a:r>
              <a:rPr lang="zh-CN" altLang="en-US" sz="2800" b="1" dirty="0">
                <a:solidFill>
                  <a:srgbClr val="FF3300"/>
                </a:solidFill>
                <a:sym typeface="Symbol" panose="05050102010706020507" pitchFamily="18" charset="2"/>
              </a:rPr>
              <a:t>电感</a:t>
            </a:r>
            <a:r>
              <a:rPr lang="en-US" altLang="zh-CN" sz="2800" b="1" i="1" dirty="0">
                <a:solidFill>
                  <a:srgbClr val="FF3300"/>
                </a:solidFill>
                <a:sym typeface="Symbol" panose="05050102010706020507" pitchFamily="18" charset="2"/>
              </a:rPr>
              <a:t>L</a:t>
            </a:r>
            <a:r>
              <a:rPr lang="zh-CN" altLang="en-US" sz="2800" b="1" dirty="0">
                <a:solidFill>
                  <a:srgbClr val="FF3300"/>
                </a:solidFill>
                <a:sym typeface="Symbol" panose="05050102010706020507" pitchFamily="18" charset="2"/>
              </a:rPr>
              <a:t>具有通直阻交的作用</a:t>
            </a:r>
          </a:p>
        </p:txBody>
      </p:sp>
      <p:grpSp>
        <p:nvGrpSpPr>
          <p:cNvPr id="14" name="Group 17">
            <a:extLst>
              <a:ext uri="{FF2B5EF4-FFF2-40B4-BE49-F238E27FC236}">
                <a16:creationId xmlns:a16="http://schemas.microsoft.com/office/drawing/2014/main" id="{C2237052-2AA7-4F60-B83C-67F126F07F50}"/>
              </a:ext>
            </a:extLst>
          </p:cNvPr>
          <p:cNvGrpSpPr>
            <a:grpSpLocks/>
          </p:cNvGrpSpPr>
          <p:nvPr/>
        </p:nvGrpSpPr>
        <p:grpSpPr bwMode="auto">
          <a:xfrm>
            <a:off x="2660049" y="3562582"/>
            <a:ext cx="5943600" cy="581025"/>
            <a:chOff x="1824" y="2733"/>
            <a:chExt cx="3744" cy="366"/>
          </a:xfrm>
        </p:grpSpPr>
        <p:sp>
          <p:nvSpPr>
            <p:cNvPr id="15" name="Text Box 18">
              <a:extLst>
                <a:ext uri="{FF2B5EF4-FFF2-40B4-BE49-F238E27FC236}">
                  <a16:creationId xmlns:a16="http://schemas.microsoft.com/office/drawing/2014/main" id="{F6902503-869A-4D24-86EB-91787F4AFCBC}"/>
                </a:ext>
              </a:extLst>
            </p:cNvPr>
            <p:cNvSpPr txBox="1">
              <a:spLocks noChangeArrowheads="1"/>
            </p:cNvSpPr>
            <p:nvPr/>
          </p:nvSpPr>
          <p:spPr bwMode="auto">
            <a:xfrm>
              <a:off x="1824" y="2772"/>
              <a:ext cx="91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spcBef>
                  <a:spcPct val="50000"/>
                </a:spcBef>
              </a:pPr>
              <a:r>
                <a:rPr lang="zh-CN" altLang="en-US" sz="2800" b="1" dirty="0">
                  <a:solidFill>
                    <a:srgbClr val="000099"/>
                  </a:solidFill>
                  <a:effectLst>
                    <a:outerShdw blurRad="38100" dist="38100" dir="2700000" algn="tl">
                      <a:srgbClr val="C0C0C0"/>
                    </a:outerShdw>
                  </a:effectLst>
                </a:rPr>
                <a:t>直流： </a:t>
              </a:r>
            </a:p>
          </p:txBody>
        </p:sp>
        <p:sp>
          <p:nvSpPr>
            <p:cNvPr id="16" name="Text Box 19">
              <a:extLst>
                <a:ext uri="{FF2B5EF4-FFF2-40B4-BE49-F238E27FC236}">
                  <a16:creationId xmlns:a16="http://schemas.microsoft.com/office/drawing/2014/main" id="{649576BB-AB84-4D80-8D66-D7C81BA52935}"/>
                </a:ext>
              </a:extLst>
            </p:cNvPr>
            <p:cNvSpPr txBox="1">
              <a:spLocks noChangeArrowheads="1"/>
            </p:cNvSpPr>
            <p:nvPr/>
          </p:nvSpPr>
          <p:spPr bwMode="auto">
            <a:xfrm>
              <a:off x="2544" y="2733"/>
              <a:ext cx="302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800" b="1" i="1" dirty="0">
                  <a:solidFill>
                    <a:srgbClr val="FF0000"/>
                  </a:solidFill>
                </a:rPr>
                <a:t>f = </a:t>
              </a:r>
              <a:r>
                <a:rPr lang="en-US" altLang="zh-CN" sz="2800" b="1" dirty="0">
                  <a:solidFill>
                    <a:srgbClr val="FF0000"/>
                  </a:solidFill>
                </a:rPr>
                <a:t>0</a:t>
              </a:r>
              <a:r>
                <a:rPr lang="en-US" altLang="zh-CN" sz="2800" b="1" i="1" dirty="0">
                  <a:solidFill>
                    <a:srgbClr val="FF0000"/>
                  </a:solidFill>
                </a:rPr>
                <a:t>, X</a:t>
              </a:r>
              <a:r>
                <a:rPr lang="en-US" altLang="zh-CN" sz="2800" b="1" i="1" baseline="-25000" dirty="0">
                  <a:solidFill>
                    <a:srgbClr val="FF0000"/>
                  </a:solidFill>
                </a:rPr>
                <a:t>L </a:t>
              </a:r>
              <a:r>
                <a:rPr lang="en-US" altLang="zh-CN" sz="2800" b="1" dirty="0">
                  <a:solidFill>
                    <a:srgbClr val="FF0000"/>
                  </a:solidFill>
                </a:rPr>
                <a:t>=0</a:t>
              </a:r>
              <a:r>
                <a:rPr lang="zh-CN" altLang="en-US" sz="2800" b="1" dirty="0">
                  <a:solidFill>
                    <a:srgbClr val="FF0000"/>
                  </a:solidFill>
                </a:rPr>
                <a:t>，电感</a:t>
              </a:r>
              <a:r>
                <a:rPr lang="en-US" altLang="zh-CN" sz="2800" b="1" i="1" dirty="0">
                  <a:solidFill>
                    <a:srgbClr val="FF0000"/>
                  </a:solidFill>
                </a:rPr>
                <a:t>L</a:t>
              </a:r>
              <a:r>
                <a:rPr lang="zh-CN" altLang="en-US" sz="2800" b="1" dirty="0"/>
                <a:t>视为</a:t>
              </a:r>
              <a:r>
                <a:rPr lang="zh-CN" altLang="en-US" sz="2800" b="1" dirty="0">
                  <a:solidFill>
                    <a:srgbClr val="FF0000"/>
                  </a:solidFill>
                </a:rPr>
                <a:t>短路</a:t>
              </a:r>
            </a:p>
          </p:txBody>
        </p:sp>
      </p:grpSp>
      <p:sp>
        <p:nvSpPr>
          <p:cNvPr id="17" name="AutoShape 20">
            <a:extLst>
              <a:ext uri="{FF2B5EF4-FFF2-40B4-BE49-F238E27FC236}">
                <a16:creationId xmlns:a16="http://schemas.microsoft.com/office/drawing/2014/main" id="{521B11AD-EAE4-463D-921C-876757D7EE19}"/>
              </a:ext>
            </a:extLst>
          </p:cNvPr>
          <p:cNvSpPr>
            <a:spLocks/>
          </p:cNvSpPr>
          <p:nvPr/>
        </p:nvSpPr>
        <p:spPr bwMode="auto">
          <a:xfrm>
            <a:off x="2439987" y="3731646"/>
            <a:ext cx="150813" cy="1104900"/>
          </a:xfrm>
          <a:prstGeom prst="leftBrace">
            <a:avLst>
              <a:gd name="adj1" fmla="val 61052"/>
              <a:gd name="adj2" fmla="val 50000"/>
            </a:avLst>
          </a:prstGeom>
          <a:noFill/>
          <a:ln w="38100">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8" name="Object 24" descr="40%">
            <a:hlinkClick r:id="" action="ppaction://ole?verb=0"/>
            <a:extLst>
              <a:ext uri="{FF2B5EF4-FFF2-40B4-BE49-F238E27FC236}">
                <a16:creationId xmlns:a16="http://schemas.microsoft.com/office/drawing/2014/main" id="{86FEB62B-7626-4068-9210-245032A1C4B8}"/>
              </a:ext>
            </a:extLst>
          </p:cNvPr>
          <p:cNvGraphicFramePr>
            <a:graphicFrameLocks/>
          </p:cNvGraphicFramePr>
          <p:nvPr>
            <p:extLst>
              <p:ext uri="{D42A27DB-BD31-4B8C-83A1-F6EECF244321}">
                <p14:modId xmlns:p14="http://schemas.microsoft.com/office/powerpoint/2010/main" val="3717611719"/>
              </p:ext>
            </p:extLst>
          </p:nvPr>
        </p:nvGraphicFramePr>
        <p:xfrm>
          <a:off x="553890" y="4017396"/>
          <a:ext cx="1592263" cy="533400"/>
        </p:xfrm>
        <a:graphic>
          <a:graphicData uri="http://schemas.openxmlformats.org/presentationml/2006/ole">
            <mc:AlternateContent xmlns:mc="http://schemas.openxmlformats.org/markup-compatibility/2006">
              <mc:Choice xmlns:v="urn:schemas-microsoft-com:vml" Requires="v">
                <p:oleObj spid="_x0000_s21545" name="Equation" r:id="rId5" imgW="850680" imgH="215640" progId="Equation.3">
                  <p:embed/>
                </p:oleObj>
              </mc:Choice>
              <mc:Fallback>
                <p:oleObj name="Equation" r:id="rId5" imgW="850680" imgH="215640" progId="Equation.3">
                  <p:embed/>
                  <p:pic>
                    <p:nvPicPr>
                      <p:cNvPr id="113688" name="Object 24" descr="40%">
                        <a:hlinkClick r:id="" action="ppaction://ole?verb=0"/>
                        <a:extLst>
                          <a:ext uri="{FF2B5EF4-FFF2-40B4-BE49-F238E27FC236}">
                            <a16:creationId xmlns:a16="http://schemas.microsoft.com/office/drawing/2014/main" id="{B4C00844-410A-4136-AE43-CE305258C7A5}"/>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890" y="4017396"/>
                        <a:ext cx="1592263" cy="533400"/>
                      </a:xfrm>
                      <a:prstGeom prst="rect">
                        <a:avLst/>
                      </a:prstGeom>
                      <a:noFill/>
                      <a:ln>
                        <a:noFill/>
                      </a:ln>
                      <a:effectLst/>
                      <a:extLst>
                        <a:ext uri="{909E8E84-426E-40DD-AFC4-6F175D3DCCD1}">
                          <a14:hiddenFill xmlns:a14="http://schemas.microsoft.com/office/drawing/2010/main">
                            <a:pattFill prst="pct40">
                              <a:fgClr>
                                <a:srgbClr val="FFCCFF"/>
                              </a:fgClr>
                              <a:bgClr>
                                <a:srgbClr val="FFFFFF"/>
                              </a:bgClr>
                            </a:patt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 name="Group 28">
            <a:extLst>
              <a:ext uri="{FF2B5EF4-FFF2-40B4-BE49-F238E27FC236}">
                <a16:creationId xmlns:a16="http://schemas.microsoft.com/office/drawing/2014/main" id="{0902A1E6-93B5-4392-BF5A-4EE8521F149E}"/>
              </a:ext>
            </a:extLst>
          </p:cNvPr>
          <p:cNvGrpSpPr>
            <a:grpSpLocks/>
          </p:cNvGrpSpPr>
          <p:nvPr/>
        </p:nvGrpSpPr>
        <p:grpSpPr bwMode="auto">
          <a:xfrm>
            <a:off x="2735455" y="4406502"/>
            <a:ext cx="2744787" cy="560388"/>
            <a:chOff x="1825" y="3084"/>
            <a:chExt cx="1729" cy="353"/>
          </a:xfrm>
        </p:grpSpPr>
        <p:sp>
          <p:nvSpPr>
            <p:cNvPr id="20" name="Text Box 29">
              <a:extLst>
                <a:ext uri="{FF2B5EF4-FFF2-40B4-BE49-F238E27FC236}">
                  <a16:creationId xmlns:a16="http://schemas.microsoft.com/office/drawing/2014/main" id="{A9AA1C55-39C8-4D81-8F3E-34851EA90BC4}"/>
                </a:ext>
              </a:extLst>
            </p:cNvPr>
            <p:cNvSpPr txBox="1">
              <a:spLocks noChangeArrowheads="1"/>
            </p:cNvSpPr>
            <p:nvPr/>
          </p:nvSpPr>
          <p:spPr bwMode="auto">
            <a:xfrm>
              <a:off x="1825" y="3110"/>
              <a:ext cx="86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zh-CN" altLang="en-US" sz="2800" b="1" dirty="0">
                  <a:solidFill>
                    <a:srgbClr val="000099"/>
                  </a:solidFill>
                  <a:effectLst>
                    <a:outerShdw blurRad="38100" dist="38100" dir="2700000" algn="tl">
                      <a:srgbClr val="C0C0C0"/>
                    </a:outerShdw>
                  </a:effectLst>
                </a:rPr>
                <a:t>交流：</a:t>
              </a:r>
              <a:r>
                <a:rPr lang="en-US" altLang="zh-CN" sz="2800" b="1" i="1" dirty="0">
                  <a:solidFill>
                    <a:srgbClr val="FF3300"/>
                  </a:solidFill>
                </a:rPr>
                <a:t>f</a:t>
              </a:r>
              <a:endParaRPr lang="en-US" altLang="zh-CN" sz="2800" b="1" dirty="0">
                <a:solidFill>
                  <a:srgbClr val="0000FF"/>
                </a:solidFill>
              </a:endParaRPr>
            </a:p>
          </p:txBody>
        </p:sp>
        <p:sp>
          <p:nvSpPr>
            <p:cNvPr id="21" name="Rectangle 30">
              <a:extLst>
                <a:ext uri="{FF2B5EF4-FFF2-40B4-BE49-F238E27FC236}">
                  <a16:creationId xmlns:a16="http://schemas.microsoft.com/office/drawing/2014/main" id="{4A5DA3F6-B162-4582-81D4-61DDA3207BA3}"/>
                </a:ext>
              </a:extLst>
            </p:cNvPr>
            <p:cNvSpPr>
              <a:spLocks noChangeArrowheads="1"/>
            </p:cNvSpPr>
            <p:nvPr/>
          </p:nvSpPr>
          <p:spPr bwMode="auto">
            <a:xfrm>
              <a:off x="3196" y="3084"/>
              <a:ext cx="35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i="1" dirty="0">
                  <a:solidFill>
                    <a:srgbClr val="FF0000"/>
                  </a:solidFill>
                </a:rPr>
                <a:t>X</a:t>
              </a:r>
              <a:r>
                <a:rPr lang="en-US" altLang="zh-CN" sz="2800" b="1" i="1" baseline="-25000" dirty="0">
                  <a:solidFill>
                    <a:srgbClr val="FF0000"/>
                  </a:solidFill>
                </a:rPr>
                <a:t>L</a:t>
              </a:r>
            </a:p>
          </p:txBody>
        </p:sp>
        <p:sp>
          <p:nvSpPr>
            <p:cNvPr id="22" name="Line 31">
              <a:extLst>
                <a:ext uri="{FF2B5EF4-FFF2-40B4-BE49-F238E27FC236}">
                  <a16:creationId xmlns:a16="http://schemas.microsoft.com/office/drawing/2014/main" id="{09BA9DF6-B8B0-4F3D-A281-6B3600DEDEDE}"/>
                </a:ext>
              </a:extLst>
            </p:cNvPr>
            <p:cNvSpPr>
              <a:spLocks noChangeShapeType="1"/>
            </p:cNvSpPr>
            <p:nvPr/>
          </p:nvSpPr>
          <p:spPr bwMode="auto">
            <a:xfrm>
              <a:off x="2832" y="3312"/>
              <a:ext cx="336"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 name="Line 32">
              <a:extLst>
                <a:ext uri="{FF2B5EF4-FFF2-40B4-BE49-F238E27FC236}">
                  <a16:creationId xmlns:a16="http://schemas.microsoft.com/office/drawing/2014/main" id="{9ED26DD1-74CB-45D2-805D-3D0537A3DABF}"/>
                </a:ext>
              </a:extLst>
            </p:cNvPr>
            <p:cNvSpPr>
              <a:spLocks noChangeShapeType="1"/>
            </p:cNvSpPr>
            <p:nvPr/>
          </p:nvSpPr>
          <p:spPr bwMode="auto">
            <a:xfrm flipV="1">
              <a:off x="2784" y="3120"/>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3">
              <a:extLst>
                <a:ext uri="{FF2B5EF4-FFF2-40B4-BE49-F238E27FC236}">
                  <a16:creationId xmlns:a16="http://schemas.microsoft.com/office/drawing/2014/main" id="{F270ECD7-8D58-4EC5-9BD7-F4A6C244A6D9}"/>
                </a:ext>
              </a:extLst>
            </p:cNvPr>
            <p:cNvSpPr>
              <a:spLocks noChangeShapeType="1"/>
            </p:cNvSpPr>
            <p:nvPr/>
          </p:nvSpPr>
          <p:spPr bwMode="auto">
            <a:xfrm flipV="1">
              <a:off x="3552" y="3120"/>
              <a:ext cx="0" cy="24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07010" y="1559560"/>
            <a:ext cx="5647690" cy="583565"/>
          </a:xfrm>
          <a:prstGeom prst="rect">
            <a:avLst/>
          </a:prstGeom>
          <a:noFill/>
          <a:ln w="9525">
            <a:noFill/>
            <a:miter lim="800000"/>
          </a:ln>
          <a:effectLst/>
        </p:spPr>
        <p:txBody>
          <a:bodyPr wrap="square">
            <a:spAutoFit/>
          </a:bodyPr>
          <a:lstStyle/>
          <a:p>
            <a:pPr algn="ctr" fontAlgn="base">
              <a:spcBef>
                <a:spcPct val="0"/>
              </a:spcBef>
              <a:spcAft>
                <a:spcPct val="0"/>
              </a:spcAft>
              <a:defRPr/>
            </a:pPr>
            <a:r>
              <a:rPr kumimoji="1" sz="3200" b="1" noProof="0" dirty="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mn-ea"/>
              </a:rPr>
              <a:t>5.1.1  </a:t>
            </a:r>
            <a:r>
              <a:rPr kumimoji="1" sz="3200" b="1" noProof="0" dirty="0" err="1">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mn-ea"/>
              </a:rPr>
              <a:t>正弦交流电的参考方向</a:t>
            </a:r>
            <a:endParaRPr kumimoji="1" lang="zh-CN" altLang="en-US" sz="3200" b="1" dirty="0">
              <a:solidFill>
                <a:srgbClr val="000099"/>
              </a:solidFill>
              <a:effectLst>
                <a:outerShdw blurRad="38100" dist="38100" dir="2700000" algn="tl">
                  <a:srgbClr val="C0C0C0"/>
                </a:outerShdw>
              </a:effectLst>
              <a:latin typeface="Times New Roman" panose="02020603050405020304" pitchFamily="18" charset="0"/>
            </a:endParaRPr>
          </a:p>
        </p:txBody>
      </p:sp>
      <p:sp>
        <p:nvSpPr>
          <p:cNvPr id="5" name="日期占位符 4"/>
          <p:cNvSpPr>
            <a:spLocks noGrp="1"/>
          </p:cNvSpPr>
          <p:nvPr>
            <p:ph type="dt" sz="quarter" idx="10"/>
          </p:nvPr>
        </p:nvSpPr>
        <p:spPr/>
        <p:txBody>
          <a:bodyPr/>
          <a:lstStyle/>
          <a:p>
            <a:pPr>
              <a:defRPr/>
            </a:pPr>
            <a:fld id="{B2E06D25-8752-46E8-B94B-4836BD439805}" type="datetime1">
              <a:rPr lang="zh-CN" altLang="en-US">
                <a:solidFill>
                  <a:prstClr val="black">
                    <a:tint val="75000"/>
                  </a:prstClr>
                </a:solidFill>
              </a:rPr>
              <a:t>2018/5/31</a:t>
            </a:fld>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410E9838-5C72-4F93-8D5F-4110619E9157}" type="slidenum">
              <a:rPr lang="en-US">
                <a:solidFill>
                  <a:prstClr val="black">
                    <a:tint val="75000"/>
                  </a:prstClr>
                </a:solidFill>
              </a:rPr>
              <a:t>3</a:t>
            </a:fld>
            <a:endParaRPr lang="en-US" dirty="0">
              <a:solidFill>
                <a:prstClr val="black">
                  <a:tint val="75000"/>
                </a:prstClr>
              </a:solidFill>
            </a:endParaRPr>
          </a:p>
        </p:txBody>
      </p:sp>
      <p:sp>
        <p:nvSpPr>
          <p:cNvPr id="3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ln>
          <a:effectLst/>
        </p:spPr>
        <p:txBody>
          <a:bodyPr wrap="none" anchor="ctr"/>
          <a:lstStyle/>
          <a:p>
            <a:pPr algn="ctr" fontAlgn="base">
              <a:spcBef>
                <a:spcPct val="0"/>
              </a:spcBef>
              <a:spcAft>
                <a:spcPct val="0"/>
              </a:spcAft>
              <a:defRPr/>
            </a:pP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rPr>
              <a:t>5.1  正弦交流电路的基本概念</a:t>
            </a:r>
          </a:p>
        </p:txBody>
      </p:sp>
      <p:sp>
        <p:nvSpPr>
          <p:cNvPr id="6" name="文本框 5"/>
          <p:cNvSpPr txBox="1"/>
          <p:nvPr/>
        </p:nvSpPr>
        <p:spPr>
          <a:xfrm>
            <a:off x="287020" y="2143125"/>
            <a:ext cx="8320405" cy="954107"/>
          </a:xfrm>
          <a:prstGeom prst="rect">
            <a:avLst/>
          </a:prstGeom>
          <a:noFill/>
        </p:spPr>
        <p:txBody>
          <a:bodyPr wrap="square" rtlCol="0" anchor="t">
            <a:spAutoFit/>
          </a:bodyPr>
          <a:lstStyle/>
          <a:p>
            <a:pPr fontAlgn="base">
              <a:buFont typeface="Arial" panose="020B0604020202020204" pitchFamily="34" charset="0"/>
            </a:pPr>
            <a:r>
              <a:rPr lang="zh-CN" altLang="en-US" sz="2800" b="1" dirty="0">
                <a:latin typeface="Times New Roman" panose="02020603050405020304" pitchFamily="18" charset="0"/>
                <a:sym typeface="+mn-ea"/>
              </a:rPr>
              <a:t>随时间按正弦规律周期性变化的电流或电压，称为</a:t>
            </a:r>
            <a:r>
              <a:rPr lang="zh-CN" altLang="en-US" sz="2800" b="1" dirty="0">
                <a:solidFill>
                  <a:srgbClr val="FF0000"/>
                </a:solidFill>
                <a:latin typeface="Times New Roman" panose="02020603050405020304" pitchFamily="18" charset="0"/>
                <a:sym typeface="+mn-ea"/>
              </a:rPr>
              <a:t>正弦交流电</a:t>
            </a:r>
            <a:r>
              <a:rPr lang="zh-CN" altLang="en-US" sz="2800" b="1" dirty="0">
                <a:latin typeface="Times New Roman" panose="02020603050405020304" pitchFamily="18" charset="0"/>
                <a:sym typeface="+mn-ea"/>
              </a:rPr>
              <a:t>，简称</a:t>
            </a:r>
            <a:r>
              <a:rPr lang="zh-CN" altLang="en-US" sz="2800" b="1" dirty="0">
                <a:solidFill>
                  <a:srgbClr val="FF0000"/>
                </a:solidFill>
                <a:latin typeface="Times New Roman" panose="02020603050405020304" pitchFamily="18" charset="0"/>
                <a:sym typeface="+mn-ea"/>
              </a:rPr>
              <a:t>正弦量</a:t>
            </a:r>
            <a:r>
              <a:rPr lang="zh-CN" altLang="en-US" sz="2800" b="1" dirty="0">
                <a:latin typeface="Times New Roman" panose="02020603050405020304" pitchFamily="18" charset="0"/>
                <a:sym typeface="+mn-ea"/>
              </a:rPr>
              <a:t>。</a:t>
            </a:r>
          </a:p>
        </p:txBody>
      </p:sp>
      <p:grpSp>
        <p:nvGrpSpPr>
          <p:cNvPr id="2" name="组合 1"/>
          <p:cNvGrpSpPr/>
          <p:nvPr/>
        </p:nvGrpSpPr>
        <p:grpSpPr>
          <a:xfrm>
            <a:off x="207480" y="3501000"/>
            <a:ext cx="7767955" cy="1511935"/>
            <a:chOff x="323" y="4707"/>
            <a:chExt cx="12233" cy="2381"/>
          </a:xfrm>
        </p:grpSpPr>
        <p:sp>
          <p:nvSpPr>
            <p:cNvPr id="8" name="文本框 7"/>
            <p:cNvSpPr txBox="1"/>
            <p:nvPr/>
          </p:nvSpPr>
          <p:spPr>
            <a:xfrm>
              <a:off x="323" y="4707"/>
              <a:ext cx="12233" cy="824"/>
            </a:xfrm>
            <a:prstGeom prst="rect">
              <a:avLst/>
            </a:prstGeom>
            <a:noFill/>
          </p:spPr>
          <p:txBody>
            <a:bodyPr wrap="square" rtlCol="0">
              <a:spAutoFit/>
            </a:bodyPr>
            <a:lstStyle/>
            <a:p>
              <a:r>
                <a:rPr lang="zh-CN" altLang="en-US" sz="2800" b="1" dirty="0">
                  <a:latin typeface="宋体" panose="02010600030101010101" pitchFamily="2" charset="-122"/>
                  <a:sym typeface="+mn-ea"/>
                </a:rPr>
                <a:t>以正弦电流为例，其瞬时表达式为</a:t>
              </a:r>
            </a:p>
          </p:txBody>
        </p:sp>
        <p:pic>
          <p:nvPicPr>
            <p:cNvPr id="11" name="图片 -2147480940"/>
            <p:cNvPicPr>
              <a:picLocks noChangeAspect="1"/>
            </p:cNvPicPr>
            <p:nvPr/>
          </p:nvPicPr>
          <p:blipFill>
            <a:blip r:embed="rId2"/>
            <a:stretch>
              <a:fillRect/>
            </a:stretch>
          </p:blipFill>
          <p:spPr>
            <a:xfrm>
              <a:off x="4577" y="5955"/>
              <a:ext cx="5546" cy="1133"/>
            </a:xfrm>
            <a:prstGeom prst="rect">
              <a:avLst/>
            </a:prstGeom>
            <a:noFill/>
            <a:ln w="9525">
              <a:noFill/>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wipe(left)">
                                      <p:cBhvr>
                                        <p:cTn id="7" dur="500"/>
                                        <p:tgtEl>
                                          <p:spTgt spid="808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a:solidFill>
                  <a:prstClr val="black">
                    <a:tint val="75000"/>
                  </a:prstClr>
                </a:solidFill>
              </a:rPr>
              <a:t>2018/5/31</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a:solidFill>
                  <a:prstClr val="black">
                    <a:tint val="75000"/>
                  </a:prstClr>
                </a:solidFill>
              </a:rPr>
              <a:t>30</a:t>
            </a:fld>
            <a:endParaRPr lang="en-US">
              <a:solidFill>
                <a:prstClr val="black">
                  <a:tint val="75000"/>
                </a:prstClr>
              </a:solidFill>
            </a:endParaRPr>
          </a:p>
        </p:txBody>
      </p:sp>
      <p:sp>
        <p:nvSpPr>
          <p:cNvPr id="5" name="文本框 4"/>
          <p:cNvSpPr txBox="1"/>
          <p:nvPr/>
        </p:nvSpPr>
        <p:spPr>
          <a:xfrm>
            <a:off x="862965" y="822325"/>
            <a:ext cx="7275830" cy="583565"/>
          </a:xfrm>
          <a:prstGeom prst="rect">
            <a:avLst/>
          </a:prstGeom>
          <a:noFill/>
        </p:spPr>
        <p:txBody>
          <a:bodyPr wrap="square" rtlCol="0">
            <a:spAutoFit/>
          </a:bodyPr>
          <a:lstStyle/>
          <a:p>
            <a:r>
              <a:rPr kumimoji="1" sz="3200" b="1">
                <a:solidFill>
                  <a:srgbClr val="000099"/>
                </a:solidFill>
                <a:effectLst>
                  <a:outerShdw blurRad="38100" dist="38100" dir="2700000" algn="tl">
                    <a:srgbClr val="C0C0C0"/>
                  </a:outerShdw>
                </a:effectLst>
                <a:latin typeface="Times New Roman" panose="02020603050405020304" pitchFamily="18" charset="0"/>
                <a:sym typeface="+mn-ea"/>
              </a:rPr>
              <a:t>5.3.3  电容元件电压电流的相量关系</a:t>
            </a:r>
          </a:p>
        </p:txBody>
      </p:sp>
      <p:pic>
        <p:nvPicPr>
          <p:cNvPr id="6" name="图片 5"/>
          <p:cNvPicPr>
            <a:picLocks noChangeAspect="1"/>
          </p:cNvPicPr>
          <p:nvPr/>
        </p:nvPicPr>
        <p:blipFill>
          <a:blip r:embed="rId2"/>
          <a:stretch>
            <a:fillRect/>
          </a:stretch>
        </p:blipFill>
        <p:spPr>
          <a:xfrm>
            <a:off x="-3678" y="2949575"/>
            <a:ext cx="9147678" cy="2793589"/>
          </a:xfrm>
          <a:prstGeom prst="rect">
            <a:avLst/>
          </a:prstGeom>
        </p:spPr>
      </p:pic>
      <p:pic>
        <p:nvPicPr>
          <p:cNvPr id="7" name="图片 6"/>
          <p:cNvPicPr>
            <a:picLocks noChangeAspect="1"/>
          </p:cNvPicPr>
          <p:nvPr/>
        </p:nvPicPr>
        <p:blipFill>
          <a:blip r:embed="rId3"/>
          <a:stretch>
            <a:fillRect/>
          </a:stretch>
        </p:blipFill>
        <p:spPr>
          <a:xfrm>
            <a:off x="705981" y="2026919"/>
            <a:ext cx="2319278" cy="922655"/>
          </a:xfrm>
          <a:prstGeom prst="rect">
            <a:avLst/>
          </a:prstGeom>
        </p:spPr>
      </p:pic>
      <p:sp>
        <p:nvSpPr>
          <p:cNvPr id="8" name="上箭头 7"/>
          <p:cNvSpPr/>
          <p:nvPr/>
        </p:nvSpPr>
        <p:spPr>
          <a:xfrm>
            <a:off x="1620000" y="3163946"/>
            <a:ext cx="288290" cy="3600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a:stretch>
            <a:fillRect/>
          </a:stretch>
        </p:blipFill>
        <p:spPr>
          <a:xfrm>
            <a:off x="3610522" y="2206481"/>
            <a:ext cx="1919277" cy="583564"/>
          </a:xfrm>
          <a:prstGeom prst="rect">
            <a:avLst/>
          </a:prstGeom>
        </p:spPr>
      </p:pic>
      <p:sp>
        <p:nvSpPr>
          <p:cNvPr id="17" name="上箭头 16"/>
          <p:cNvSpPr/>
          <p:nvPr/>
        </p:nvSpPr>
        <p:spPr>
          <a:xfrm>
            <a:off x="4426016" y="3073480"/>
            <a:ext cx="288290" cy="4505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861727" y="2206481"/>
            <a:ext cx="3028900" cy="523220"/>
          </a:xfrm>
          <a:prstGeom prst="rect">
            <a:avLst/>
          </a:prstGeom>
          <a:noFill/>
        </p:spPr>
        <p:txBody>
          <a:bodyPr wrap="square" rtlCol="0">
            <a:spAutoFit/>
          </a:bodyPr>
          <a:lstStyle/>
          <a:p>
            <a:r>
              <a:rPr lang="zh-CN" altLang="en-US" sz="2800" dirty="0"/>
              <a:t>电压电流的相量图</a:t>
            </a:r>
          </a:p>
        </p:txBody>
      </p:sp>
      <p:sp>
        <p:nvSpPr>
          <p:cNvPr id="19" name="上箭头 18"/>
          <p:cNvSpPr/>
          <p:nvPr/>
        </p:nvSpPr>
        <p:spPr>
          <a:xfrm>
            <a:off x="7087887" y="2893457"/>
            <a:ext cx="288290" cy="3600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7" grpId="0" animBg="1"/>
      <p:bldP spid="18" grpId="0"/>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DEA46BB-A779-4253-95CA-AFE848DA6966}"/>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2C6AE74D-56D1-49FB-8AFE-FBB0BB82C130}"/>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31</a:t>
            </a:fld>
            <a:endParaRPr lang="en-US">
              <a:solidFill>
                <a:prstClr val="black">
                  <a:tint val="75000"/>
                </a:prstClr>
              </a:solidFill>
            </a:endParaRPr>
          </a:p>
        </p:txBody>
      </p:sp>
      <p:sp>
        <p:nvSpPr>
          <p:cNvPr id="4" name="日期占位符 2">
            <a:extLst>
              <a:ext uri="{FF2B5EF4-FFF2-40B4-BE49-F238E27FC236}">
                <a16:creationId xmlns:a16="http://schemas.microsoft.com/office/drawing/2014/main" id="{9AF09445-7AB0-4477-9A23-1C266ECEFE83}"/>
              </a:ext>
            </a:extLst>
          </p:cNvPr>
          <p:cNvSpPr txBox="1">
            <a:spLocks/>
          </p:cNvSpPr>
          <p:nvPr/>
        </p:nvSpPr>
        <p:spPr>
          <a:xfrm>
            <a:off x="457200" y="4364390"/>
            <a:ext cx="2133600" cy="365125"/>
          </a:xfrm>
          <a:prstGeom prst="rect">
            <a:avLst/>
          </a:prstGeom>
        </p:spPr>
        <p:txBody>
          <a:bodyPr vert="horz" lIns="91440" tIns="45720" rIns="91440" bIns="45720" rtlCol="0" anchor="ctr"/>
          <a:lstStyle>
            <a:defPPr>
              <a:defRPr lang="zh-CN"/>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solidFill>
                <a:prstClr val="black">
                  <a:tint val="75000"/>
                </a:prstClr>
              </a:solidFill>
            </a:endParaRPr>
          </a:p>
        </p:txBody>
      </p:sp>
      <p:grpSp>
        <p:nvGrpSpPr>
          <p:cNvPr id="5" name="组合 4">
            <a:extLst>
              <a:ext uri="{FF2B5EF4-FFF2-40B4-BE49-F238E27FC236}">
                <a16:creationId xmlns:a16="http://schemas.microsoft.com/office/drawing/2014/main" id="{92D786A3-70FE-4D94-A699-4FDE46B10C51}"/>
              </a:ext>
            </a:extLst>
          </p:cNvPr>
          <p:cNvGrpSpPr/>
          <p:nvPr/>
        </p:nvGrpSpPr>
        <p:grpSpPr>
          <a:xfrm>
            <a:off x="-24183" y="1302345"/>
            <a:ext cx="9111030" cy="1468555"/>
            <a:chOff x="720" y="6496"/>
            <a:chExt cx="11916" cy="1736"/>
          </a:xfrm>
        </p:grpSpPr>
        <p:pic>
          <p:nvPicPr>
            <p:cNvPr id="6" name="图片 5">
              <a:extLst>
                <a:ext uri="{FF2B5EF4-FFF2-40B4-BE49-F238E27FC236}">
                  <a16:creationId xmlns:a16="http://schemas.microsoft.com/office/drawing/2014/main" id="{4D8A3743-F8C2-4017-8240-0AA58C552CAB}"/>
                </a:ext>
              </a:extLst>
            </p:cNvPr>
            <p:cNvPicPr>
              <a:picLocks noChangeAspect="1"/>
            </p:cNvPicPr>
            <p:nvPr/>
          </p:nvPicPr>
          <p:blipFill>
            <a:blip r:embed="rId2"/>
            <a:stretch>
              <a:fillRect/>
            </a:stretch>
          </p:blipFill>
          <p:spPr>
            <a:xfrm>
              <a:off x="1814" y="6496"/>
              <a:ext cx="3524" cy="680"/>
            </a:xfrm>
            <a:prstGeom prst="rect">
              <a:avLst/>
            </a:prstGeom>
          </p:spPr>
        </p:pic>
        <p:pic>
          <p:nvPicPr>
            <p:cNvPr id="7" name="图片 6">
              <a:extLst>
                <a:ext uri="{FF2B5EF4-FFF2-40B4-BE49-F238E27FC236}">
                  <a16:creationId xmlns:a16="http://schemas.microsoft.com/office/drawing/2014/main" id="{B61B6617-8FBA-4E50-901B-F8D5CD5BFEF4}"/>
                </a:ext>
              </a:extLst>
            </p:cNvPr>
            <p:cNvPicPr>
              <a:picLocks noChangeAspect="1"/>
            </p:cNvPicPr>
            <p:nvPr/>
          </p:nvPicPr>
          <p:blipFill>
            <a:blip r:embed="rId3"/>
            <a:stretch>
              <a:fillRect/>
            </a:stretch>
          </p:blipFill>
          <p:spPr>
            <a:xfrm>
              <a:off x="720" y="7268"/>
              <a:ext cx="11917" cy="964"/>
            </a:xfrm>
            <a:prstGeom prst="rect">
              <a:avLst/>
            </a:prstGeom>
          </p:spPr>
        </p:pic>
      </p:grpSp>
      <p:grpSp>
        <p:nvGrpSpPr>
          <p:cNvPr id="8" name="组合 7">
            <a:extLst>
              <a:ext uri="{FF2B5EF4-FFF2-40B4-BE49-F238E27FC236}">
                <a16:creationId xmlns:a16="http://schemas.microsoft.com/office/drawing/2014/main" id="{6C2C6F83-42B2-4FFA-8D21-9C103E5C4AFE}"/>
              </a:ext>
            </a:extLst>
          </p:cNvPr>
          <p:cNvGrpSpPr/>
          <p:nvPr/>
        </p:nvGrpSpPr>
        <p:grpSpPr>
          <a:xfrm>
            <a:off x="293687" y="3933000"/>
            <a:ext cx="7734313" cy="2232000"/>
            <a:chOff x="2289" y="8261"/>
            <a:chExt cx="9167" cy="2438"/>
          </a:xfrm>
        </p:grpSpPr>
        <p:pic>
          <p:nvPicPr>
            <p:cNvPr id="9" name="图片 8">
              <a:extLst>
                <a:ext uri="{FF2B5EF4-FFF2-40B4-BE49-F238E27FC236}">
                  <a16:creationId xmlns:a16="http://schemas.microsoft.com/office/drawing/2014/main" id="{BB0FD221-5FCE-42C3-9CFF-A2E14207444B}"/>
                </a:ext>
              </a:extLst>
            </p:cNvPr>
            <p:cNvPicPr>
              <a:picLocks noChangeAspect="1"/>
            </p:cNvPicPr>
            <p:nvPr/>
          </p:nvPicPr>
          <p:blipFill>
            <a:blip r:embed="rId4"/>
            <a:stretch>
              <a:fillRect/>
            </a:stretch>
          </p:blipFill>
          <p:spPr>
            <a:xfrm>
              <a:off x="2289" y="8261"/>
              <a:ext cx="2976" cy="2438"/>
            </a:xfrm>
            <a:prstGeom prst="rect">
              <a:avLst/>
            </a:prstGeom>
          </p:spPr>
        </p:pic>
        <p:pic>
          <p:nvPicPr>
            <p:cNvPr id="10" name="图片 9">
              <a:extLst>
                <a:ext uri="{FF2B5EF4-FFF2-40B4-BE49-F238E27FC236}">
                  <a16:creationId xmlns:a16="http://schemas.microsoft.com/office/drawing/2014/main" id="{AEF00F04-B8DC-4EC0-BEC4-9F5DC5A79E1D}"/>
                </a:ext>
              </a:extLst>
            </p:cNvPr>
            <p:cNvPicPr>
              <a:picLocks noChangeAspect="1"/>
            </p:cNvPicPr>
            <p:nvPr/>
          </p:nvPicPr>
          <p:blipFill>
            <a:blip r:embed="rId5"/>
            <a:stretch>
              <a:fillRect/>
            </a:stretch>
          </p:blipFill>
          <p:spPr>
            <a:xfrm>
              <a:off x="6522" y="8973"/>
              <a:ext cx="4934" cy="1020"/>
            </a:xfrm>
            <a:prstGeom prst="rect">
              <a:avLst/>
            </a:prstGeom>
          </p:spPr>
        </p:pic>
        <p:sp>
          <p:nvSpPr>
            <p:cNvPr id="11" name="文本框 10">
              <a:extLst>
                <a:ext uri="{FF2B5EF4-FFF2-40B4-BE49-F238E27FC236}">
                  <a16:creationId xmlns:a16="http://schemas.microsoft.com/office/drawing/2014/main" id="{6EA04851-4376-42B3-AD25-A56CE03FB023}"/>
                </a:ext>
              </a:extLst>
            </p:cNvPr>
            <p:cNvSpPr txBox="1"/>
            <p:nvPr/>
          </p:nvSpPr>
          <p:spPr>
            <a:xfrm>
              <a:off x="5420" y="8906"/>
              <a:ext cx="760" cy="580"/>
            </a:xfrm>
            <a:prstGeom prst="rect">
              <a:avLst/>
            </a:prstGeom>
            <a:noFill/>
          </p:spPr>
          <p:txBody>
            <a:bodyPr wrap="square" rtlCol="0">
              <a:spAutoFit/>
            </a:bodyPr>
            <a:lstStyle/>
            <a:p>
              <a:r>
                <a:rPr lang="zh-CN" altLang="en-US"/>
                <a:t>或</a:t>
              </a:r>
            </a:p>
          </p:txBody>
        </p:sp>
      </p:grpSp>
      <p:sp>
        <p:nvSpPr>
          <p:cNvPr id="12" name="下箭头 14">
            <a:extLst>
              <a:ext uri="{FF2B5EF4-FFF2-40B4-BE49-F238E27FC236}">
                <a16:creationId xmlns:a16="http://schemas.microsoft.com/office/drawing/2014/main" id="{38091BDC-A41D-4A8D-AC70-27583DE9590F}"/>
              </a:ext>
            </a:extLst>
          </p:cNvPr>
          <p:cNvSpPr/>
          <p:nvPr/>
        </p:nvSpPr>
        <p:spPr>
          <a:xfrm>
            <a:off x="3060065" y="3093120"/>
            <a:ext cx="288290" cy="431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616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a:solidFill>
                  <a:prstClr val="black">
                    <a:tint val="75000"/>
                  </a:prstClr>
                </a:solidFill>
              </a:rPr>
              <a:t>2018/5/31</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a:solidFill>
                  <a:prstClr val="black">
                    <a:tint val="75000"/>
                  </a:prstClr>
                </a:solidFill>
              </a:rPr>
              <a:t>32</a:t>
            </a:fld>
            <a:endParaRPr lang="en-US">
              <a:solidFill>
                <a:prstClr val="black">
                  <a:tint val="75000"/>
                </a:prstClr>
              </a:solidFill>
            </a:endParaRPr>
          </a:p>
        </p:txBody>
      </p:sp>
      <p:sp>
        <p:nvSpPr>
          <p:cNvPr id="5" name="文本框 4"/>
          <p:cNvSpPr txBox="1"/>
          <p:nvPr/>
        </p:nvSpPr>
        <p:spPr>
          <a:xfrm>
            <a:off x="612000" y="2637000"/>
            <a:ext cx="7188186" cy="523220"/>
          </a:xfrm>
          <a:prstGeom prst="rect">
            <a:avLst/>
          </a:prstGeom>
          <a:noFill/>
        </p:spPr>
        <p:txBody>
          <a:bodyPr wrap="none" rtlCol="0" anchor="t">
            <a:spAutoFit/>
          </a:bodyPr>
          <a:lstStyle/>
          <a:p>
            <a:r>
              <a:rPr kumimoji="1" lang="en-US" altLang="zh-CN" sz="2800" b="1" i="1" dirty="0" err="1">
                <a:solidFill>
                  <a:srgbClr val="005200"/>
                </a:solidFill>
                <a:effectLst>
                  <a:outerShdw blurRad="38100" dist="38100" dir="2700000" algn="tl">
                    <a:srgbClr val="C0C0C0"/>
                  </a:outerShdw>
                </a:effectLst>
                <a:latin typeface="Times New Roman" panose="02020603050405020304" pitchFamily="18" charset="0"/>
                <a:sym typeface="+mn-ea"/>
              </a:rPr>
              <a:t>X</a:t>
            </a:r>
            <a:r>
              <a:rPr kumimoji="1" lang="en-US" altLang="zh-CN" sz="2800" b="1" baseline="-25000" dirty="0" err="1">
                <a:solidFill>
                  <a:srgbClr val="005200"/>
                </a:solidFill>
                <a:effectLst>
                  <a:outerShdw blurRad="38100" dist="38100" dir="2700000" algn="tl">
                    <a:srgbClr val="C0C0C0"/>
                  </a:outerShdw>
                </a:effectLst>
                <a:latin typeface="Times New Roman" panose="02020603050405020304" pitchFamily="18" charset="0"/>
                <a:sym typeface="+mn-ea"/>
              </a:rPr>
              <a:t>c</a:t>
            </a:r>
            <a:r>
              <a:rPr kumimoji="1" lang="zh-CN" altLang="en-US" sz="2800" b="1" dirty="0">
                <a:solidFill>
                  <a:srgbClr val="005200"/>
                </a:solidFill>
                <a:effectLst>
                  <a:outerShdw blurRad="38100" dist="38100" dir="2700000" algn="tl">
                    <a:srgbClr val="C0C0C0"/>
                  </a:outerShdw>
                </a:effectLst>
                <a:latin typeface="Times New Roman" panose="02020603050405020304" pitchFamily="18" charset="0"/>
                <a:sym typeface="+mn-ea"/>
              </a:rPr>
              <a:t>称之为电感元件的容抗，其单位为欧姆(Ω)</a:t>
            </a:r>
            <a:endParaRPr lang="zh-CN" altLang="en-US" sz="2000" dirty="0"/>
          </a:p>
        </p:txBody>
      </p:sp>
      <p:sp>
        <p:nvSpPr>
          <p:cNvPr id="6" name="文本框 5"/>
          <p:cNvSpPr txBox="1"/>
          <p:nvPr/>
        </p:nvSpPr>
        <p:spPr>
          <a:xfrm>
            <a:off x="303118" y="3436171"/>
            <a:ext cx="8840882" cy="523220"/>
          </a:xfrm>
          <a:prstGeom prst="rect">
            <a:avLst/>
          </a:prstGeom>
          <a:noFill/>
        </p:spPr>
        <p:txBody>
          <a:bodyPr wrap="none" rtlCol="0" anchor="t">
            <a:spAutoFit/>
          </a:bodyPr>
          <a:lstStyle/>
          <a:p>
            <a:pPr algn="l"/>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容抗是用来表示电容元件对电流阻碍作用的一个物理量</a:t>
            </a:r>
            <a:endParaRPr kumimoji="1" sz="2800" b="1" dirty="0">
              <a:solidFill>
                <a:srgbClr val="CC0000"/>
              </a:solidFill>
              <a:effectLst>
                <a:outerShdw blurRad="38100" dist="38100" dir="2700000" algn="tl">
                  <a:srgbClr val="C0C0C0"/>
                </a:outerShdw>
              </a:effectLst>
              <a:latin typeface="Times New Roman" panose="02020603050405020304" pitchFamily="18" charset="0"/>
              <a:sym typeface="+mn-ea"/>
            </a:endParaRPr>
          </a:p>
        </p:txBody>
      </p:sp>
      <p:graphicFrame>
        <p:nvGraphicFramePr>
          <p:cNvPr id="9" name="Object 17" descr="40%">
            <a:hlinkClick r:id="" action="ppaction://ole?verb=0"/>
            <a:extLst>
              <a:ext uri="{FF2B5EF4-FFF2-40B4-BE49-F238E27FC236}">
                <a16:creationId xmlns:a16="http://schemas.microsoft.com/office/drawing/2014/main" id="{9A9E3AF6-4E7D-4BAF-81A6-5817CE9F57A2}"/>
              </a:ext>
            </a:extLst>
          </p:cNvPr>
          <p:cNvGraphicFramePr>
            <a:graphicFrameLocks/>
          </p:cNvGraphicFramePr>
          <p:nvPr>
            <p:extLst>
              <p:ext uri="{D42A27DB-BD31-4B8C-83A1-F6EECF244321}">
                <p14:modId xmlns:p14="http://schemas.microsoft.com/office/powerpoint/2010/main" val="925157995"/>
              </p:ext>
            </p:extLst>
          </p:nvPr>
        </p:nvGraphicFramePr>
        <p:xfrm>
          <a:off x="756000" y="1076315"/>
          <a:ext cx="3276600" cy="1143000"/>
        </p:xfrm>
        <a:graphic>
          <a:graphicData uri="http://schemas.openxmlformats.org/presentationml/2006/ole">
            <mc:AlternateContent xmlns:mc="http://schemas.openxmlformats.org/markup-compatibility/2006">
              <mc:Choice xmlns:v="urn:schemas-microsoft-com:vml" Requires="v">
                <p:oleObj spid="_x0000_s22588" name="公式" r:id="rId3" imgW="1307880" imgH="431640" progId="Equation.3">
                  <p:embed/>
                </p:oleObj>
              </mc:Choice>
              <mc:Fallback>
                <p:oleObj name="公式" r:id="rId3" imgW="1307880" imgH="431640" progId="Equation.3">
                  <p:embed/>
                  <p:pic>
                    <p:nvPicPr>
                      <p:cNvPr id="120849" name="Object 17" descr="40%">
                        <a:hlinkClick r:id="" action="ppaction://ole?verb=0"/>
                        <a:extLst>
                          <a:ext uri="{FF2B5EF4-FFF2-40B4-BE49-F238E27FC236}">
                            <a16:creationId xmlns:a16="http://schemas.microsoft.com/office/drawing/2014/main" id="{B67BF630-23F6-4C4F-8FAB-DA145D79BB3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000" y="1076315"/>
                        <a:ext cx="3276600" cy="1143000"/>
                      </a:xfrm>
                      <a:prstGeom prst="rect">
                        <a:avLst/>
                      </a:prstGeom>
                      <a:pattFill prst="pct40">
                        <a:fgClr>
                          <a:schemeClr val="accent1"/>
                        </a:fgClr>
                        <a:bgClr>
                          <a:srgbClr val="FFFFFF"/>
                        </a:bgClr>
                      </a:pattFill>
                      <a:ln w="38100">
                        <a:solidFill>
                          <a:srgbClr val="33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19" descr="40%">
            <a:extLst>
              <a:ext uri="{FF2B5EF4-FFF2-40B4-BE49-F238E27FC236}">
                <a16:creationId xmlns:a16="http://schemas.microsoft.com/office/drawing/2014/main" id="{9BF8B125-180F-4EC7-A160-D3806B7A7AB0}"/>
              </a:ext>
            </a:extLst>
          </p:cNvPr>
          <p:cNvSpPr txBox="1">
            <a:spLocks noChangeArrowheads="1"/>
          </p:cNvSpPr>
          <p:nvPr/>
        </p:nvSpPr>
        <p:spPr bwMode="auto">
          <a:xfrm>
            <a:off x="1524000" y="5638800"/>
            <a:ext cx="6019800" cy="557213"/>
          </a:xfrm>
          <a:prstGeom prst="rect">
            <a:avLst/>
          </a:prstGeom>
          <a:pattFill prst="pct40">
            <a:fgClr>
              <a:srgbClr val="00FF00"/>
            </a:fgClr>
            <a:bgClr>
              <a:srgbClr val="FFFFFF"/>
            </a:bgClr>
          </a:pattFill>
          <a:ln w="38100">
            <a:solidFill>
              <a:srgbClr val="33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spcBef>
                <a:spcPct val="50000"/>
              </a:spcBef>
            </a:pPr>
            <a:r>
              <a:rPr lang="zh-CN" altLang="en-US" sz="2800" b="1">
                <a:solidFill>
                  <a:srgbClr val="FF3300"/>
                </a:solidFill>
                <a:sym typeface="Symbol" panose="05050102010706020507" pitchFamily="18" charset="2"/>
              </a:rPr>
              <a:t>所以电容</a:t>
            </a:r>
            <a:r>
              <a:rPr lang="en-US" altLang="zh-CN" sz="2800" b="1" i="1">
                <a:solidFill>
                  <a:srgbClr val="FF3300"/>
                </a:solidFill>
                <a:sym typeface="Symbol" panose="05050102010706020507" pitchFamily="18" charset="2"/>
              </a:rPr>
              <a:t>C</a:t>
            </a:r>
            <a:r>
              <a:rPr lang="zh-CN" altLang="en-US" sz="2800" b="1">
                <a:solidFill>
                  <a:srgbClr val="FF3300"/>
                </a:solidFill>
                <a:sym typeface="Symbol" panose="05050102010706020507" pitchFamily="18" charset="2"/>
              </a:rPr>
              <a:t>具有隔直通交的作用 </a:t>
            </a:r>
            <a:endParaRPr lang="zh-CN" altLang="en-US" sz="2800" b="1">
              <a:solidFill>
                <a:srgbClr val="FF3300"/>
              </a:solidFill>
            </a:endParaRPr>
          </a:p>
        </p:txBody>
      </p:sp>
      <p:grpSp>
        <p:nvGrpSpPr>
          <p:cNvPr id="11" name="Group 21">
            <a:extLst>
              <a:ext uri="{FF2B5EF4-FFF2-40B4-BE49-F238E27FC236}">
                <a16:creationId xmlns:a16="http://schemas.microsoft.com/office/drawing/2014/main" id="{9566FE58-C8D0-4BAF-AAD6-D08C10ED9A6D}"/>
              </a:ext>
            </a:extLst>
          </p:cNvPr>
          <p:cNvGrpSpPr>
            <a:grpSpLocks/>
          </p:cNvGrpSpPr>
          <p:nvPr/>
        </p:nvGrpSpPr>
        <p:grpSpPr bwMode="auto">
          <a:xfrm>
            <a:off x="2514600" y="4419600"/>
            <a:ext cx="5562600" cy="1052513"/>
            <a:chOff x="1584" y="2784"/>
            <a:chExt cx="3504" cy="663"/>
          </a:xfrm>
        </p:grpSpPr>
        <p:sp>
          <p:nvSpPr>
            <p:cNvPr id="12" name="Rectangle 22">
              <a:extLst>
                <a:ext uri="{FF2B5EF4-FFF2-40B4-BE49-F238E27FC236}">
                  <a16:creationId xmlns:a16="http://schemas.microsoft.com/office/drawing/2014/main" id="{33840D14-E322-4A35-9BD3-FE07E7157221}"/>
                </a:ext>
              </a:extLst>
            </p:cNvPr>
            <p:cNvSpPr>
              <a:spLocks noChangeArrowheads="1"/>
            </p:cNvSpPr>
            <p:nvPr/>
          </p:nvSpPr>
          <p:spPr bwMode="auto">
            <a:xfrm>
              <a:off x="3120" y="3120"/>
              <a:ext cx="36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en-US" altLang="zh-CN" sz="2800" b="1" i="1">
                  <a:solidFill>
                    <a:srgbClr val="FF0000"/>
                  </a:solidFill>
                </a:rPr>
                <a:t>X</a:t>
              </a:r>
              <a:r>
                <a:rPr lang="en-US" altLang="zh-CN" sz="2800" b="1" i="1" baseline="-25000">
                  <a:solidFill>
                    <a:srgbClr val="FF0000"/>
                  </a:solidFill>
                </a:rPr>
                <a:t>C</a:t>
              </a:r>
            </a:p>
          </p:txBody>
        </p:sp>
        <p:sp>
          <p:nvSpPr>
            <p:cNvPr id="13" name="Text Box 23">
              <a:extLst>
                <a:ext uri="{FF2B5EF4-FFF2-40B4-BE49-F238E27FC236}">
                  <a16:creationId xmlns:a16="http://schemas.microsoft.com/office/drawing/2014/main" id="{1C7BADF1-D25C-4EA9-873A-DFABFB2E9118}"/>
                </a:ext>
              </a:extLst>
            </p:cNvPr>
            <p:cNvSpPr txBox="1">
              <a:spLocks noChangeArrowheads="1"/>
            </p:cNvSpPr>
            <p:nvPr/>
          </p:nvSpPr>
          <p:spPr bwMode="auto">
            <a:xfrm>
              <a:off x="1680" y="2784"/>
              <a:ext cx="91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spcBef>
                  <a:spcPct val="50000"/>
                </a:spcBef>
              </a:pPr>
              <a:r>
                <a:rPr lang="zh-CN" altLang="en-US" sz="2800" b="1">
                  <a:solidFill>
                    <a:srgbClr val="000099"/>
                  </a:solidFill>
                </a:rPr>
                <a:t>直流：</a:t>
              </a:r>
            </a:p>
          </p:txBody>
        </p:sp>
        <p:sp>
          <p:nvSpPr>
            <p:cNvPr id="14" name="AutoShape 24">
              <a:extLst>
                <a:ext uri="{FF2B5EF4-FFF2-40B4-BE49-F238E27FC236}">
                  <a16:creationId xmlns:a16="http://schemas.microsoft.com/office/drawing/2014/main" id="{E26BA8B5-46D5-4CF7-A62B-BB1520D6AB09}"/>
                </a:ext>
              </a:extLst>
            </p:cNvPr>
            <p:cNvSpPr>
              <a:spLocks/>
            </p:cNvSpPr>
            <p:nvPr/>
          </p:nvSpPr>
          <p:spPr bwMode="auto">
            <a:xfrm>
              <a:off x="1584" y="2880"/>
              <a:ext cx="192" cy="480"/>
            </a:xfrm>
            <a:prstGeom prst="leftBrace">
              <a:avLst>
                <a:gd name="adj1" fmla="val 20833"/>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Text Box 25">
              <a:extLst>
                <a:ext uri="{FF2B5EF4-FFF2-40B4-BE49-F238E27FC236}">
                  <a16:creationId xmlns:a16="http://schemas.microsoft.com/office/drawing/2014/main" id="{A6F1507C-E4DB-46D1-8708-319D7AE924FA}"/>
                </a:ext>
              </a:extLst>
            </p:cNvPr>
            <p:cNvSpPr txBox="1">
              <a:spLocks noChangeArrowheads="1"/>
            </p:cNvSpPr>
            <p:nvPr/>
          </p:nvSpPr>
          <p:spPr bwMode="auto">
            <a:xfrm>
              <a:off x="2304" y="2784"/>
              <a:ext cx="278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800" b="1" i="1">
                  <a:solidFill>
                    <a:srgbClr val="FF0000"/>
                  </a:solidFill>
                </a:rPr>
                <a:t>X</a:t>
              </a:r>
              <a:r>
                <a:rPr lang="en-US" altLang="zh-CN" sz="2800" b="1" i="1" baseline="-25000">
                  <a:solidFill>
                    <a:srgbClr val="FF0000"/>
                  </a:solidFill>
                </a:rPr>
                <a:t>C              </a:t>
              </a:r>
              <a:r>
                <a:rPr lang="zh-CN" altLang="en-US" sz="2800" b="1">
                  <a:solidFill>
                    <a:srgbClr val="FF0000"/>
                  </a:solidFill>
                </a:rPr>
                <a:t>，电容</a:t>
              </a:r>
              <a:r>
                <a:rPr lang="en-US" altLang="zh-CN" sz="2800" b="1" i="1">
                  <a:solidFill>
                    <a:srgbClr val="FF0000"/>
                  </a:solidFill>
                </a:rPr>
                <a:t>C</a:t>
              </a:r>
              <a:r>
                <a:rPr lang="zh-CN" altLang="en-US" sz="2800" b="1">
                  <a:solidFill>
                    <a:srgbClr val="000099"/>
                  </a:solidFill>
                </a:rPr>
                <a:t>视为</a:t>
              </a:r>
              <a:r>
                <a:rPr lang="zh-CN" altLang="en-US" sz="2800" b="1">
                  <a:solidFill>
                    <a:srgbClr val="FF0000"/>
                  </a:solidFill>
                </a:rPr>
                <a:t>开路</a:t>
              </a:r>
            </a:p>
          </p:txBody>
        </p:sp>
        <p:graphicFrame>
          <p:nvGraphicFramePr>
            <p:cNvPr id="16" name="Object 26">
              <a:extLst>
                <a:ext uri="{FF2B5EF4-FFF2-40B4-BE49-F238E27FC236}">
                  <a16:creationId xmlns:a16="http://schemas.microsoft.com/office/drawing/2014/main" id="{93FDF877-B96A-4A03-98F2-00A8B2C79A73}"/>
                </a:ext>
              </a:extLst>
            </p:cNvPr>
            <p:cNvGraphicFramePr>
              <a:graphicFrameLocks noChangeAspect="1"/>
            </p:cNvGraphicFramePr>
            <p:nvPr/>
          </p:nvGraphicFramePr>
          <p:xfrm>
            <a:off x="2784" y="2832"/>
            <a:ext cx="301" cy="328"/>
          </p:xfrm>
          <a:graphic>
            <a:graphicData uri="http://schemas.openxmlformats.org/presentationml/2006/ole">
              <mc:AlternateContent xmlns:mc="http://schemas.openxmlformats.org/markup-compatibility/2006">
                <mc:Choice xmlns:v="urn:schemas-microsoft-com:vml" Requires="v">
                  <p:oleObj spid="_x0000_s22589" name="公式" r:id="rId5" imgW="215640" imgH="164880" progId="Equation.3">
                    <p:embed/>
                  </p:oleObj>
                </mc:Choice>
                <mc:Fallback>
                  <p:oleObj name="公式" r:id="rId5" imgW="215640" imgH="164880" progId="Equation.3">
                    <p:embed/>
                    <p:pic>
                      <p:nvPicPr>
                        <p:cNvPr id="120858" name="Object 26">
                          <a:extLst>
                            <a:ext uri="{FF2B5EF4-FFF2-40B4-BE49-F238E27FC236}">
                              <a16:creationId xmlns:a16="http://schemas.microsoft.com/office/drawing/2014/main" id="{925E875B-C598-4494-B3A2-1CE7373D07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4" y="2832"/>
                          <a:ext cx="301"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27">
              <a:extLst>
                <a:ext uri="{FF2B5EF4-FFF2-40B4-BE49-F238E27FC236}">
                  <a16:creationId xmlns:a16="http://schemas.microsoft.com/office/drawing/2014/main" id="{99D21506-7547-4575-BA73-987EFDF70906}"/>
                </a:ext>
              </a:extLst>
            </p:cNvPr>
            <p:cNvSpPr>
              <a:spLocks noChangeShapeType="1"/>
            </p:cNvSpPr>
            <p:nvPr/>
          </p:nvSpPr>
          <p:spPr bwMode="auto">
            <a:xfrm>
              <a:off x="2640" y="2952"/>
              <a:ext cx="24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28">
              <a:extLst>
                <a:ext uri="{FF2B5EF4-FFF2-40B4-BE49-F238E27FC236}">
                  <a16:creationId xmlns:a16="http://schemas.microsoft.com/office/drawing/2014/main" id="{4BD53118-50C2-4DA0-B868-AFD218DDB769}"/>
                </a:ext>
              </a:extLst>
            </p:cNvPr>
            <p:cNvSpPr txBox="1">
              <a:spLocks noChangeArrowheads="1"/>
            </p:cNvSpPr>
            <p:nvPr/>
          </p:nvSpPr>
          <p:spPr bwMode="auto">
            <a:xfrm>
              <a:off x="1728" y="3120"/>
              <a:ext cx="86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spcBef>
                  <a:spcPct val="50000"/>
                </a:spcBef>
              </a:pPr>
              <a:r>
                <a:rPr lang="zh-CN" altLang="en-US" sz="2800" b="1">
                  <a:solidFill>
                    <a:srgbClr val="000099"/>
                  </a:solidFill>
                </a:rPr>
                <a:t>交流：</a:t>
              </a:r>
              <a:r>
                <a:rPr lang="en-US" altLang="zh-CN" sz="2800" b="1" i="1">
                  <a:solidFill>
                    <a:srgbClr val="000099"/>
                  </a:solidFill>
                </a:rPr>
                <a:t>f</a:t>
              </a:r>
              <a:endParaRPr lang="en-US" altLang="zh-CN" sz="2800" b="1">
                <a:solidFill>
                  <a:srgbClr val="000099"/>
                </a:solidFill>
              </a:endParaRPr>
            </a:p>
          </p:txBody>
        </p:sp>
        <p:sp>
          <p:nvSpPr>
            <p:cNvPr id="19" name="Line 29">
              <a:extLst>
                <a:ext uri="{FF2B5EF4-FFF2-40B4-BE49-F238E27FC236}">
                  <a16:creationId xmlns:a16="http://schemas.microsoft.com/office/drawing/2014/main" id="{0F8D2AFE-486C-4467-B65D-3BC355620159}"/>
                </a:ext>
              </a:extLst>
            </p:cNvPr>
            <p:cNvSpPr>
              <a:spLocks noChangeShapeType="1"/>
            </p:cNvSpPr>
            <p:nvPr/>
          </p:nvSpPr>
          <p:spPr bwMode="auto">
            <a:xfrm>
              <a:off x="2784" y="3312"/>
              <a:ext cx="288"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 name="Line 30">
              <a:extLst>
                <a:ext uri="{FF2B5EF4-FFF2-40B4-BE49-F238E27FC236}">
                  <a16:creationId xmlns:a16="http://schemas.microsoft.com/office/drawing/2014/main" id="{F9074CF3-4455-49AB-9AD7-26BCD80ABE34}"/>
                </a:ext>
              </a:extLst>
            </p:cNvPr>
            <p:cNvSpPr>
              <a:spLocks noChangeShapeType="1"/>
            </p:cNvSpPr>
            <p:nvPr/>
          </p:nvSpPr>
          <p:spPr bwMode="auto">
            <a:xfrm flipV="1">
              <a:off x="2688" y="3120"/>
              <a:ext cx="0" cy="24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31">
              <a:extLst>
                <a:ext uri="{FF2B5EF4-FFF2-40B4-BE49-F238E27FC236}">
                  <a16:creationId xmlns:a16="http://schemas.microsoft.com/office/drawing/2014/main" id="{A2ED4692-D5BE-45E8-98C8-546DFB91F759}"/>
                </a:ext>
              </a:extLst>
            </p:cNvPr>
            <p:cNvSpPr>
              <a:spLocks noChangeShapeType="1"/>
            </p:cNvSpPr>
            <p:nvPr/>
          </p:nvSpPr>
          <p:spPr bwMode="auto">
            <a:xfrm>
              <a:off x="3504" y="3120"/>
              <a:ext cx="0" cy="24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2" name="Object 20">
            <a:hlinkClick r:id="" action="ppaction://ole?verb=0"/>
            <a:extLst>
              <a:ext uri="{FF2B5EF4-FFF2-40B4-BE49-F238E27FC236}">
                <a16:creationId xmlns:a16="http://schemas.microsoft.com/office/drawing/2014/main" id="{DDADB0DB-8744-487A-A8C5-29DB3767338C}"/>
              </a:ext>
            </a:extLst>
          </p:cNvPr>
          <p:cNvGraphicFramePr>
            <a:graphicFrameLocks/>
          </p:cNvGraphicFramePr>
          <p:nvPr/>
        </p:nvGraphicFramePr>
        <p:xfrm>
          <a:off x="533400" y="4343400"/>
          <a:ext cx="1841500" cy="1143000"/>
        </p:xfrm>
        <a:graphic>
          <a:graphicData uri="http://schemas.openxmlformats.org/presentationml/2006/ole">
            <mc:AlternateContent xmlns:mc="http://schemas.openxmlformats.org/markup-compatibility/2006">
              <mc:Choice xmlns:v="urn:schemas-microsoft-com:vml" Requires="v">
                <p:oleObj spid="_x0000_s22590" name="Equation" r:id="rId7" imgW="863280" imgH="431640" progId="Equation.3">
                  <p:embed/>
                </p:oleObj>
              </mc:Choice>
              <mc:Fallback>
                <p:oleObj name="Equation" r:id="rId7" imgW="863280" imgH="431640" progId="Equation.3">
                  <p:embed/>
                  <p:pic>
                    <p:nvPicPr>
                      <p:cNvPr id="120852" name="Object 20">
                        <a:hlinkClick r:id="" action="ppaction://ole?verb=0"/>
                        <a:extLst>
                          <a:ext uri="{FF2B5EF4-FFF2-40B4-BE49-F238E27FC236}">
                            <a16:creationId xmlns:a16="http://schemas.microsoft.com/office/drawing/2014/main" id="{D9EC289A-6DE4-41FE-9E34-B2DC4A4B96D2}"/>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4343400"/>
                        <a:ext cx="1841500" cy="114300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ox(out)">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a:solidFill>
                  <a:prstClr val="black">
                    <a:tint val="75000"/>
                  </a:prstClr>
                </a:solidFill>
              </a:rPr>
              <a:t>2018/5/31</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a:solidFill>
                  <a:prstClr val="black">
                    <a:tint val="75000"/>
                  </a:prstClr>
                </a:solidFill>
              </a:rPr>
              <a:t>33</a:t>
            </a:fld>
            <a:endParaRPr lang="en-US">
              <a:solidFill>
                <a:prstClr val="black">
                  <a:tint val="75000"/>
                </a:prstClr>
              </a:solidFill>
            </a:endParaRPr>
          </a:p>
        </p:txBody>
      </p:sp>
      <p:sp>
        <p:nvSpPr>
          <p:cNvPr id="5" name="文本框 4"/>
          <p:cNvSpPr txBox="1"/>
          <p:nvPr/>
        </p:nvSpPr>
        <p:spPr>
          <a:xfrm>
            <a:off x="1351280" y="1043940"/>
            <a:ext cx="6461125" cy="368300"/>
          </a:xfrm>
          <a:prstGeom prst="rect">
            <a:avLst/>
          </a:prstGeom>
          <a:noFill/>
        </p:spPr>
        <p:txBody>
          <a:bodyPr wrap="square" rtlCol="0">
            <a:spAutoFit/>
          </a:bodyPr>
          <a:lstStyle/>
          <a:p>
            <a:endParaRPr lang="zh-CN" altLang="en-US"/>
          </a:p>
        </p:txBody>
      </p:sp>
      <p:pic>
        <p:nvPicPr>
          <p:cNvPr id="25" name="图片 24"/>
          <p:cNvPicPr>
            <a:picLocks noChangeAspect="1"/>
          </p:cNvPicPr>
          <p:nvPr/>
        </p:nvPicPr>
        <p:blipFill>
          <a:blip r:embed="rId2"/>
          <a:stretch>
            <a:fillRect/>
          </a:stretch>
        </p:blipFill>
        <p:spPr>
          <a:xfrm>
            <a:off x="-324000" y="2615248"/>
            <a:ext cx="10378549" cy="3537060"/>
          </a:xfrm>
          <a:prstGeom prst="rect">
            <a:avLst/>
          </a:prstGeom>
        </p:spPr>
      </p:pic>
      <p:sp>
        <p:nvSpPr>
          <p:cNvPr id="26" name="文本框 25"/>
          <p:cNvSpPr txBox="1"/>
          <p:nvPr/>
        </p:nvSpPr>
        <p:spPr>
          <a:xfrm>
            <a:off x="1188000" y="1330111"/>
            <a:ext cx="6912000" cy="523220"/>
          </a:xfrm>
          <a:prstGeom prst="rect">
            <a:avLst/>
          </a:prstGeom>
          <a:noFill/>
        </p:spPr>
        <p:txBody>
          <a:bodyPr wrap="square" rtlCol="0">
            <a:spAutoFit/>
          </a:bodyPr>
          <a:lstStyle/>
          <a:p>
            <a:r>
              <a:rPr lang="zh-CN" altLang="en-US" sz="2800" b="1" dirty="0">
                <a:solidFill>
                  <a:srgbClr val="C00000"/>
                </a:solidFill>
                <a:effectLst>
                  <a:outerShdw blurRad="38100" dist="38100" dir="2700000" algn="tl">
                    <a:srgbClr val="000000">
                      <a:alpha val="43137"/>
                    </a:srgbClr>
                  </a:outerShdw>
                </a:effectLst>
              </a:rPr>
              <a:t>电阻、电感、电容元件三种电压电流关系</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F1A9F66-5E2B-46D3-9EC9-00743112FC1A}"/>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D8FE85FB-9B8F-4219-AB30-A3FAB05B9B14}"/>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34</a:t>
            </a:fld>
            <a:endParaRPr lang="en-US">
              <a:solidFill>
                <a:prstClr val="black">
                  <a:tint val="75000"/>
                </a:prstClr>
              </a:solidFill>
            </a:endParaRPr>
          </a:p>
        </p:txBody>
      </p:sp>
      <p:grpSp>
        <p:nvGrpSpPr>
          <p:cNvPr id="4" name="组合 3">
            <a:extLst>
              <a:ext uri="{FF2B5EF4-FFF2-40B4-BE49-F238E27FC236}">
                <a16:creationId xmlns:a16="http://schemas.microsoft.com/office/drawing/2014/main" id="{C5C725E2-72DE-4205-B366-EBC2A38F601D}"/>
              </a:ext>
            </a:extLst>
          </p:cNvPr>
          <p:cNvGrpSpPr/>
          <p:nvPr/>
        </p:nvGrpSpPr>
        <p:grpSpPr>
          <a:xfrm>
            <a:off x="108000" y="981000"/>
            <a:ext cx="8185563" cy="5262814"/>
            <a:chOff x="1235" y="5967"/>
            <a:chExt cx="11930" cy="6995"/>
          </a:xfrm>
        </p:grpSpPr>
        <p:sp>
          <p:nvSpPr>
            <p:cNvPr id="5" name="文本框 4">
              <a:extLst>
                <a:ext uri="{FF2B5EF4-FFF2-40B4-BE49-F238E27FC236}">
                  <a16:creationId xmlns:a16="http://schemas.microsoft.com/office/drawing/2014/main" id="{619F83BA-801C-48B5-89B4-CC34AF0E3B66}"/>
                </a:ext>
              </a:extLst>
            </p:cNvPr>
            <p:cNvSpPr txBox="1"/>
            <p:nvPr/>
          </p:nvSpPr>
          <p:spPr>
            <a:xfrm>
              <a:off x="1235" y="5967"/>
              <a:ext cx="11930" cy="6995"/>
            </a:xfrm>
            <a:prstGeom prst="rect">
              <a:avLst/>
            </a:prstGeom>
            <a:noFill/>
          </p:spPr>
          <p:txBody>
            <a:bodyPr wrap="square" rtlCol="0">
              <a:spAutoFit/>
            </a:bodyPr>
            <a:lstStyle/>
            <a:p>
              <a:pPr>
                <a:lnSpc>
                  <a:spcPct val="100000"/>
                </a:lnSpc>
              </a:pP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rPr>
                <a:t>总结：</a:t>
              </a:r>
              <a:r>
                <a:rPr lang="zh-CN" altLang="en-US" sz="2400" dirty="0">
                  <a:latin typeface="Times New Roman" panose="02020603050405020304" pitchFamily="18" charset="0"/>
                </a:rPr>
                <a:t>电阻、电感、电容三元件的电压电流有效值和相量都有一个共同的欧姆定律形式：</a:t>
              </a:r>
              <a:endParaRPr lang="en-US" altLang="zh-CN" sz="2400" dirty="0">
                <a:latin typeface="Times New Roman" panose="02020603050405020304" pitchFamily="18" charset="0"/>
              </a:endParaRPr>
            </a:p>
            <a:p>
              <a:pPr>
                <a:lnSpc>
                  <a:spcPct val="100000"/>
                </a:lnSpc>
              </a:pPr>
              <a:endParaRPr lang="zh-CN" altLang="en-US" sz="2400" dirty="0">
                <a:latin typeface="Times New Roman" panose="02020603050405020304" pitchFamily="18" charset="0"/>
              </a:endParaRPr>
            </a:p>
            <a:p>
              <a:pPr>
                <a:lnSpc>
                  <a:spcPct val="100000"/>
                </a:lnSpc>
              </a:pPr>
              <a:r>
                <a:rPr lang="zh-CN" altLang="en-US" sz="2400" dirty="0">
                  <a:latin typeface="Times New Roman" panose="02020603050405020304" pitchFamily="18" charset="0"/>
                </a:rPr>
                <a:t>有效值欧姆定律形式：   </a:t>
              </a:r>
            </a:p>
            <a:p>
              <a:pPr>
                <a:lnSpc>
                  <a:spcPct val="100000"/>
                </a:lnSpc>
              </a:pPr>
              <a:endParaRPr lang="en-US" altLang="zh-CN" sz="2400" dirty="0">
                <a:latin typeface="Times New Roman" panose="02020603050405020304" pitchFamily="18" charset="0"/>
              </a:endParaRPr>
            </a:p>
            <a:p>
              <a:pPr>
                <a:lnSpc>
                  <a:spcPct val="100000"/>
                </a:lnSpc>
              </a:pPr>
              <a:r>
                <a:rPr lang="en-US" altLang="zh-CN" sz="2400" dirty="0">
                  <a:latin typeface="Times New Roman" panose="02020603050405020304" pitchFamily="18" charset="0"/>
                </a:rPr>
                <a:t>|Z|</a:t>
              </a:r>
              <a:r>
                <a:rPr lang="zh-CN" altLang="en-US" sz="2400" dirty="0">
                  <a:latin typeface="Times New Roman" panose="02020603050405020304" pitchFamily="18" charset="0"/>
                </a:rPr>
                <a:t>叫阻抗模，电阻                         ；电感                            ；电</a:t>
              </a:r>
              <a:endParaRPr lang="en-US" altLang="zh-CN" sz="2400" dirty="0">
                <a:latin typeface="Times New Roman" panose="02020603050405020304" pitchFamily="18" charset="0"/>
              </a:endParaRPr>
            </a:p>
            <a:p>
              <a:pPr>
                <a:lnSpc>
                  <a:spcPct val="100000"/>
                </a:lnSpc>
              </a:pPr>
              <a:endParaRPr lang="en-US" altLang="zh-CN" sz="2400" dirty="0">
                <a:latin typeface="Times New Roman" panose="02020603050405020304" pitchFamily="18" charset="0"/>
              </a:endParaRPr>
            </a:p>
            <a:p>
              <a:pPr>
                <a:lnSpc>
                  <a:spcPct val="100000"/>
                </a:lnSpc>
              </a:pPr>
              <a:r>
                <a:rPr lang="zh-CN" altLang="en-US" sz="2400" dirty="0">
                  <a:latin typeface="Times New Roman" panose="02020603050405020304" pitchFamily="18" charset="0"/>
                </a:rPr>
                <a:t>容 </a:t>
              </a:r>
            </a:p>
            <a:p>
              <a:pPr>
                <a:lnSpc>
                  <a:spcPct val="100000"/>
                </a:lnSpc>
              </a:pPr>
              <a:r>
                <a:rPr lang="zh-CN" altLang="en-US" sz="2400" dirty="0">
                  <a:latin typeface="Times New Roman" panose="02020603050405020304" pitchFamily="18" charset="0"/>
                </a:rPr>
                <a:t>	</a:t>
              </a:r>
            </a:p>
            <a:p>
              <a:pPr>
                <a:lnSpc>
                  <a:spcPct val="100000"/>
                </a:lnSpc>
              </a:pPr>
              <a:r>
                <a:rPr lang="zh-CN" altLang="en-US" sz="2400" dirty="0">
                  <a:latin typeface="Times New Roman" panose="02020603050405020304" pitchFamily="18" charset="0"/>
                </a:rPr>
                <a:t>相量欧姆定律形式：  </a:t>
              </a:r>
            </a:p>
            <a:p>
              <a:pPr>
                <a:lnSpc>
                  <a:spcPct val="100000"/>
                </a:lnSpc>
              </a:pPr>
              <a:r>
                <a:rPr lang="zh-CN" altLang="en-US" sz="2400" dirty="0">
                  <a:latin typeface="Times New Roman" panose="02020603050405020304" pitchFamily="18" charset="0"/>
                </a:rPr>
                <a:t>	</a:t>
              </a:r>
            </a:p>
            <a:p>
              <a:pPr>
                <a:lnSpc>
                  <a:spcPct val="100000"/>
                </a:lnSpc>
              </a:pPr>
              <a:r>
                <a:rPr lang="zh-CN" altLang="en-US" sz="2400" dirty="0">
                  <a:latin typeface="Times New Roman" panose="02020603050405020304" pitchFamily="18" charset="0"/>
                </a:rPr>
                <a:t>Z叫复阻抗，电阻                        ；电感                             ；电</a:t>
              </a:r>
              <a:endParaRPr lang="en-US" altLang="zh-CN" sz="2400" dirty="0">
                <a:latin typeface="Times New Roman" panose="02020603050405020304" pitchFamily="18" charset="0"/>
              </a:endParaRPr>
            </a:p>
            <a:p>
              <a:pPr>
                <a:lnSpc>
                  <a:spcPct val="100000"/>
                </a:lnSpc>
              </a:pPr>
              <a:endParaRPr lang="en-US" altLang="zh-CN" sz="2400" dirty="0">
                <a:latin typeface="Times New Roman" panose="02020603050405020304" pitchFamily="18" charset="0"/>
              </a:endParaRPr>
            </a:p>
            <a:p>
              <a:pPr>
                <a:lnSpc>
                  <a:spcPct val="100000"/>
                </a:lnSpc>
              </a:pPr>
              <a:r>
                <a:rPr lang="zh-CN" altLang="en-US" sz="2400" dirty="0">
                  <a:latin typeface="Times New Roman" panose="02020603050405020304" pitchFamily="18" charset="0"/>
                </a:rPr>
                <a:t>容 </a:t>
              </a:r>
              <a:endParaRPr lang="zh-CN" altLang="en-US" dirty="0">
                <a:latin typeface="Times New Roman" panose="02020603050405020304" pitchFamily="18" charset="0"/>
              </a:endParaRPr>
            </a:p>
          </p:txBody>
        </p:sp>
        <p:pic>
          <p:nvPicPr>
            <p:cNvPr id="6" name="图片 5">
              <a:extLst>
                <a:ext uri="{FF2B5EF4-FFF2-40B4-BE49-F238E27FC236}">
                  <a16:creationId xmlns:a16="http://schemas.microsoft.com/office/drawing/2014/main" id="{7DA6D773-9A44-4C3E-A579-FFE645BD896F}"/>
                </a:ext>
              </a:extLst>
            </p:cNvPr>
            <p:cNvPicPr>
              <a:picLocks noChangeAspect="1"/>
            </p:cNvPicPr>
            <p:nvPr/>
          </p:nvPicPr>
          <p:blipFill>
            <a:blip r:embed="rId2"/>
            <a:stretch>
              <a:fillRect/>
            </a:stretch>
          </p:blipFill>
          <p:spPr>
            <a:xfrm>
              <a:off x="5695" y="7517"/>
              <a:ext cx="1996" cy="700"/>
            </a:xfrm>
            <a:prstGeom prst="rect">
              <a:avLst/>
            </a:prstGeom>
          </p:spPr>
        </p:pic>
        <p:pic>
          <p:nvPicPr>
            <p:cNvPr id="7" name="图片 6">
              <a:extLst>
                <a:ext uri="{FF2B5EF4-FFF2-40B4-BE49-F238E27FC236}">
                  <a16:creationId xmlns:a16="http://schemas.microsoft.com/office/drawing/2014/main" id="{FE9C12C6-FC55-4F72-8610-C57AD3D5FC70}"/>
                </a:ext>
              </a:extLst>
            </p:cNvPr>
            <p:cNvPicPr>
              <a:picLocks noChangeAspect="1"/>
            </p:cNvPicPr>
            <p:nvPr/>
          </p:nvPicPr>
          <p:blipFill>
            <a:blip r:embed="rId3"/>
            <a:stretch>
              <a:fillRect/>
            </a:stretch>
          </p:blipFill>
          <p:spPr>
            <a:xfrm>
              <a:off x="5116" y="8498"/>
              <a:ext cx="2358" cy="700"/>
            </a:xfrm>
            <a:prstGeom prst="rect">
              <a:avLst/>
            </a:prstGeom>
          </p:spPr>
        </p:pic>
        <p:pic>
          <p:nvPicPr>
            <p:cNvPr id="8" name="图片 7">
              <a:extLst>
                <a:ext uri="{FF2B5EF4-FFF2-40B4-BE49-F238E27FC236}">
                  <a16:creationId xmlns:a16="http://schemas.microsoft.com/office/drawing/2014/main" id="{BAA38B3D-2440-4B65-AB99-104A6AD31C53}"/>
                </a:ext>
              </a:extLst>
            </p:cNvPr>
            <p:cNvPicPr>
              <a:picLocks noChangeAspect="1"/>
            </p:cNvPicPr>
            <p:nvPr/>
          </p:nvPicPr>
          <p:blipFill>
            <a:blip r:embed="rId4"/>
            <a:stretch>
              <a:fillRect/>
            </a:stretch>
          </p:blipFill>
          <p:spPr>
            <a:xfrm>
              <a:off x="9106" y="8424"/>
              <a:ext cx="2625" cy="717"/>
            </a:xfrm>
            <a:prstGeom prst="rect">
              <a:avLst/>
            </a:prstGeom>
          </p:spPr>
        </p:pic>
        <p:pic>
          <p:nvPicPr>
            <p:cNvPr id="9" name="图片 8">
              <a:extLst>
                <a:ext uri="{FF2B5EF4-FFF2-40B4-BE49-F238E27FC236}">
                  <a16:creationId xmlns:a16="http://schemas.microsoft.com/office/drawing/2014/main" id="{CF68195B-F93C-4B30-B670-27D8C7C78AE7}"/>
                </a:ext>
              </a:extLst>
            </p:cNvPr>
            <p:cNvPicPr>
              <a:picLocks noChangeAspect="1"/>
            </p:cNvPicPr>
            <p:nvPr/>
          </p:nvPicPr>
          <p:blipFill>
            <a:blip r:embed="rId5"/>
            <a:stretch>
              <a:fillRect/>
            </a:stretch>
          </p:blipFill>
          <p:spPr>
            <a:xfrm>
              <a:off x="2019" y="9471"/>
              <a:ext cx="2640" cy="721"/>
            </a:xfrm>
            <a:prstGeom prst="rect">
              <a:avLst/>
            </a:prstGeom>
          </p:spPr>
        </p:pic>
        <p:pic>
          <p:nvPicPr>
            <p:cNvPr id="10" name="图片 -2147480671">
              <a:extLst>
                <a:ext uri="{FF2B5EF4-FFF2-40B4-BE49-F238E27FC236}">
                  <a16:creationId xmlns:a16="http://schemas.microsoft.com/office/drawing/2014/main" id="{81EF113F-5B10-4C00-97E5-EC1ACB5FE525}"/>
                </a:ext>
              </a:extLst>
            </p:cNvPr>
            <p:cNvPicPr>
              <a:picLocks noChangeAspect="1"/>
            </p:cNvPicPr>
            <p:nvPr/>
          </p:nvPicPr>
          <p:blipFill>
            <a:blip r:embed="rId6"/>
            <a:stretch>
              <a:fillRect/>
            </a:stretch>
          </p:blipFill>
          <p:spPr>
            <a:xfrm>
              <a:off x="5707" y="10273"/>
              <a:ext cx="1404" cy="670"/>
            </a:xfrm>
            <a:prstGeom prst="rect">
              <a:avLst/>
            </a:prstGeom>
            <a:noFill/>
            <a:ln w="9525">
              <a:noFill/>
            </a:ln>
          </p:spPr>
        </p:pic>
        <p:pic>
          <p:nvPicPr>
            <p:cNvPr id="11" name="图片 10">
              <a:extLst>
                <a:ext uri="{FF2B5EF4-FFF2-40B4-BE49-F238E27FC236}">
                  <a16:creationId xmlns:a16="http://schemas.microsoft.com/office/drawing/2014/main" id="{06EAA7C2-971E-4F49-B53C-3E1E6070A2E9}"/>
                </a:ext>
              </a:extLst>
            </p:cNvPr>
            <p:cNvPicPr>
              <a:picLocks noChangeAspect="1"/>
            </p:cNvPicPr>
            <p:nvPr/>
          </p:nvPicPr>
          <p:blipFill>
            <a:blip r:embed="rId7"/>
            <a:stretch>
              <a:fillRect/>
            </a:stretch>
          </p:blipFill>
          <p:spPr>
            <a:xfrm>
              <a:off x="5077" y="11348"/>
              <a:ext cx="2077" cy="693"/>
            </a:xfrm>
            <a:prstGeom prst="rect">
              <a:avLst/>
            </a:prstGeom>
          </p:spPr>
        </p:pic>
        <p:pic>
          <p:nvPicPr>
            <p:cNvPr id="12" name="图片 11">
              <a:extLst>
                <a:ext uri="{FF2B5EF4-FFF2-40B4-BE49-F238E27FC236}">
                  <a16:creationId xmlns:a16="http://schemas.microsoft.com/office/drawing/2014/main" id="{76D6CEAD-9294-4205-B0D4-93EBFCBFD892}"/>
                </a:ext>
              </a:extLst>
            </p:cNvPr>
            <p:cNvPicPr>
              <a:picLocks noChangeAspect="1"/>
            </p:cNvPicPr>
            <p:nvPr/>
          </p:nvPicPr>
          <p:blipFill>
            <a:blip r:embed="rId8"/>
            <a:stretch>
              <a:fillRect/>
            </a:stretch>
          </p:blipFill>
          <p:spPr>
            <a:xfrm>
              <a:off x="9069" y="11348"/>
              <a:ext cx="2418" cy="717"/>
            </a:xfrm>
            <a:prstGeom prst="rect">
              <a:avLst/>
            </a:prstGeom>
          </p:spPr>
        </p:pic>
        <p:pic>
          <p:nvPicPr>
            <p:cNvPr id="13" name="图片 12">
              <a:extLst>
                <a:ext uri="{FF2B5EF4-FFF2-40B4-BE49-F238E27FC236}">
                  <a16:creationId xmlns:a16="http://schemas.microsoft.com/office/drawing/2014/main" id="{19740281-294F-4769-8B63-B7DCA7357E51}"/>
                </a:ext>
              </a:extLst>
            </p:cNvPr>
            <p:cNvPicPr>
              <a:picLocks noChangeAspect="1"/>
            </p:cNvPicPr>
            <p:nvPr/>
          </p:nvPicPr>
          <p:blipFill>
            <a:blip r:embed="rId9"/>
            <a:stretch>
              <a:fillRect/>
            </a:stretch>
          </p:blipFill>
          <p:spPr>
            <a:xfrm>
              <a:off x="2317" y="12191"/>
              <a:ext cx="2760" cy="721"/>
            </a:xfrm>
            <a:prstGeom prst="rect">
              <a:avLst/>
            </a:prstGeom>
          </p:spPr>
        </p:pic>
      </p:grpSp>
    </p:spTree>
    <p:extLst>
      <p:ext uri="{BB962C8B-B14F-4D97-AF65-F5344CB8AC3E}">
        <p14:creationId xmlns:p14="http://schemas.microsoft.com/office/powerpoint/2010/main" val="74198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a:solidFill>
                  <a:prstClr val="black">
                    <a:tint val="75000"/>
                  </a:prstClr>
                </a:solidFill>
              </a:rPr>
              <a:t>2018/5/31</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a:solidFill>
                  <a:prstClr val="black">
                    <a:tint val="75000"/>
                  </a:prstClr>
                </a:solidFill>
              </a:rPr>
              <a:t>35</a:t>
            </a:fld>
            <a:endParaRPr lang="en-US">
              <a:solidFill>
                <a:prstClr val="black">
                  <a:tint val="75000"/>
                </a:prstClr>
              </a:solidFill>
            </a:endParaRPr>
          </a:p>
        </p:txBody>
      </p:sp>
      <p:sp>
        <p:nvSpPr>
          <p:cNvPr id="5" name="文本框 4"/>
          <p:cNvSpPr txBox="1"/>
          <p:nvPr/>
        </p:nvSpPr>
        <p:spPr>
          <a:xfrm>
            <a:off x="661670" y="913765"/>
            <a:ext cx="7821295" cy="1384995"/>
          </a:xfrm>
          <a:prstGeom prst="rect">
            <a:avLst/>
          </a:prstGeom>
          <a:noFill/>
        </p:spPr>
        <p:txBody>
          <a:bodyPr wrap="square" rtlCol="0">
            <a:spAutoFit/>
          </a:bodyPr>
          <a:lstStyle/>
          <a:p>
            <a:r>
              <a:rPr lang="zh-CN" altLang="en-US" sz="2800" dirty="0">
                <a:solidFill>
                  <a:srgbClr val="C00000"/>
                </a:solidFill>
                <a:latin typeface="Times New Roman" panose="02020603050405020304" pitchFamily="18" charset="0"/>
                <a:ea typeface="宋体" panose="02010600030101010101" pitchFamily="2" charset="-122"/>
              </a:rPr>
              <a:t>【例5.3.1】</a:t>
            </a:r>
            <a:r>
              <a:rPr lang="zh-CN" altLang="en-US" sz="2800" dirty="0">
                <a:latin typeface="Times New Roman" panose="02020603050405020304" pitchFamily="18" charset="0"/>
                <a:ea typeface="宋体" panose="02010600030101010101" pitchFamily="2" charset="-122"/>
              </a:rPr>
              <a:t> 相量图如图所示的正弦电压，施加于一个</a:t>
            </a:r>
            <a:r>
              <a:rPr lang="en-US" altLang="zh-CN" sz="2800" i="1" dirty="0">
                <a:latin typeface="Times New Roman" panose="02020603050405020304" pitchFamily="18" charset="0"/>
                <a:ea typeface="宋体" panose="02010600030101010101" pitchFamily="2" charset="-122"/>
              </a:rPr>
              <a:t>L</a:t>
            </a:r>
            <a:r>
              <a:rPr lang="zh-CN" altLang="en-US" sz="2800" dirty="0">
                <a:latin typeface="Times New Roman" panose="02020603050405020304" pitchFamily="18" charset="0"/>
                <a:ea typeface="宋体" panose="02010600030101010101" pitchFamily="2" charset="-122"/>
              </a:rPr>
              <a:t>=10 mH的电感元件上，当电源频率为50 HZ与50 kHZ时，求流过电感元件的电流</a:t>
            </a:r>
            <a:r>
              <a:rPr lang="zh-CN" altLang="en-US" sz="2800" i="1" dirty="0">
                <a:latin typeface="Times New Roman" panose="02020603050405020304" pitchFamily="18" charset="0"/>
                <a:ea typeface="宋体" panose="02010600030101010101" pitchFamily="2" charset="-122"/>
              </a:rPr>
              <a:t>I</a:t>
            </a:r>
            <a:r>
              <a:rPr lang="zh-CN" altLang="en-US" sz="2800" dirty="0">
                <a:latin typeface="Times New Roman" panose="02020603050405020304" pitchFamily="18" charset="0"/>
                <a:ea typeface="宋体" panose="02010600030101010101" pitchFamily="2" charset="-122"/>
              </a:rPr>
              <a:t>。</a:t>
            </a:r>
          </a:p>
        </p:txBody>
      </p:sp>
      <p:pic>
        <p:nvPicPr>
          <p:cNvPr id="6" name="图片 5"/>
          <p:cNvPicPr>
            <a:picLocks noChangeAspect="1"/>
          </p:cNvPicPr>
          <p:nvPr/>
        </p:nvPicPr>
        <p:blipFill>
          <a:blip r:embed="rId2"/>
          <a:stretch>
            <a:fillRect/>
          </a:stretch>
        </p:blipFill>
        <p:spPr>
          <a:xfrm>
            <a:off x="972000" y="2925000"/>
            <a:ext cx="6937976" cy="227765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FD280DA0-4B81-4827-967B-4B1E82AB6A78}"/>
              </a:ext>
            </a:extLst>
          </p:cNvPr>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t>2018/5/31</a:t>
            </a:fld>
            <a:endParaRPr lang="en-US" dirty="0">
              <a:solidFill>
                <a:prstClr val="black">
                  <a:tint val="75000"/>
                </a:prstClr>
              </a:solidFill>
            </a:endParaRPr>
          </a:p>
        </p:txBody>
      </p:sp>
      <p:sp>
        <p:nvSpPr>
          <p:cNvPr id="4" name="灯片编号占位符 3">
            <a:extLst>
              <a:ext uri="{FF2B5EF4-FFF2-40B4-BE49-F238E27FC236}">
                <a16:creationId xmlns:a16="http://schemas.microsoft.com/office/drawing/2014/main" id="{FE230EE2-63EA-4186-81F6-9DA455922179}"/>
              </a:ext>
            </a:extLst>
          </p:cNvPr>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t>36</a:t>
            </a:fld>
            <a:endParaRPr lang="en-US">
              <a:solidFill>
                <a:prstClr val="black">
                  <a:tint val="75000"/>
                </a:prstClr>
              </a:solidFill>
            </a:endParaRPr>
          </a:p>
        </p:txBody>
      </p:sp>
      <p:sp>
        <p:nvSpPr>
          <p:cNvPr id="5" name="文本框 4">
            <a:extLst>
              <a:ext uri="{FF2B5EF4-FFF2-40B4-BE49-F238E27FC236}">
                <a16:creationId xmlns:a16="http://schemas.microsoft.com/office/drawing/2014/main" id="{81D0ADB4-681C-4A4F-A7E0-358B77EBDFB0}"/>
              </a:ext>
            </a:extLst>
          </p:cNvPr>
          <p:cNvSpPr txBox="1"/>
          <p:nvPr/>
        </p:nvSpPr>
        <p:spPr>
          <a:xfrm>
            <a:off x="636417" y="5336480"/>
            <a:ext cx="7666990" cy="1384995"/>
          </a:xfrm>
          <a:prstGeom prst="rect">
            <a:avLst/>
          </a:prstGeom>
          <a:noFill/>
        </p:spPr>
        <p:txBody>
          <a:bodyPr wrap="square" rtlCol="0">
            <a:spAutoFit/>
          </a:bodyPr>
          <a:lstStyle/>
          <a:p>
            <a:r>
              <a:rPr lang="zh-CN" altLang="en-US" sz="2800" dirty="0">
                <a:solidFill>
                  <a:srgbClr val="C00000"/>
                </a:solidFill>
              </a:rPr>
              <a:t>可见，频率改变时，电感的感抗要改变，频率越大，感抗越大，所以，电感线圈能有效阻止高频电流通过。</a:t>
            </a:r>
          </a:p>
        </p:txBody>
      </p:sp>
      <p:grpSp>
        <p:nvGrpSpPr>
          <p:cNvPr id="6" name="组合 5">
            <a:extLst>
              <a:ext uri="{FF2B5EF4-FFF2-40B4-BE49-F238E27FC236}">
                <a16:creationId xmlns:a16="http://schemas.microsoft.com/office/drawing/2014/main" id="{55372876-A991-41C5-A117-B5C8C7A0C663}"/>
              </a:ext>
            </a:extLst>
          </p:cNvPr>
          <p:cNvGrpSpPr/>
          <p:nvPr/>
        </p:nvGrpSpPr>
        <p:grpSpPr>
          <a:xfrm>
            <a:off x="636417" y="4377610"/>
            <a:ext cx="6623685" cy="872490"/>
            <a:chOff x="1163" y="8301"/>
            <a:chExt cx="10431" cy="1374"/>
          </a:xfrm>
        </p:grpSpPr>
        <p:sp>
          <p:nvSpPr>
            <p:cNvPr id="7" name="文本框 6">
              <a:extLst>
                <a:ext uri="{FF2B5EF4-FFF2-40B4-BE49-F238E27FC236}">
                  <a16:creationId xmlns:a16="http://schemas.microsoft.com/office/drawing/2014/main" id="{FACBA545-5B0E-41A1-8573-5880C68EB2C9}"/>
                </a:ext>
              </a:extLst>
            </p:cNvPr>
            <p:cNvSpPr txBox="1"/>
            <p:nvPr/>
          </p:nvSpPr>
          <p:spPr>
            <a:xfrm>
              <a:off x="1163" y="8609"/>
              <a:ext cx="4872" cy="824"/>
            </a:xfrm>
            <a:prstGeom prst="rect">
              <a:avLst/>
            </a:prstGeom>
            <a:noFill/>
          </p:spPr>
          <p:txBody>
            <a:bodyPr wrap="square" rtlCol="0">
              <a:spAutoFit/>
            </a:bodyPr>
            <a:lstStyle/>
            <a:p>
              <a:r>
                <a:rPr lang="zh-CN" altLang="en-US" sz="2800" dirty="0"/>
                <a:t>通过线圈的电流为</a:t>
              </a:r>
              <a:r>
                <a:rPr lang="zh-CN" altLang="en-US" sz="2000" dirty="0"/>
                <a:t>：</a:t>
              </a:r>
            </a:p>
          </p:txBody>
        </p:sp>
        <p:pic>
          <p:nvPicPr>
            <p:cNvPr id="8" name="图片 7">
              <a:extLst>
                <a:ext uri="{FF2B5EF4-FFF2-40B4-BE49-F238E27FC236}">
                  <a16:creationId xmlns:a16="http://schemas.microsoft.com/office/drawing/2014/main" id="{E3C783D5-9E4A-4BB5-BE33-B7FF7886CE40}"/>
                </a:ext>
              </a:extLst>
            </p:cNvPr>
            <p:cNvPicPr>
              <a:picLocks noChangeAspect="1"/>
            </p:cNvPicPr>
            <p:nvPr/>
          </p:nvPicPr>
          <p:blipFill>
            <a:blip r:embed="rId2"/>
            <a:stretch>
              <a:fillRect/>
            </a:stretch>
          </p:blipFill>
          <p:spPr>
            <a:xfrm>
              <a:off x="6357" y="8301"/>
              <a:ext cx="5237" cy="1374"/>
            </a:xfrm>
            <a:prstGeom prst="rect">
              <a:avLst/>
            </a:prstGeom>
          </p:spPr>
        </p:pic>
      </p:grpSp>
      <p:grpSp>
        <p:nvGrpSpPr>
          <p:cNvPr id="9" name="组合 8">
            <a:extLst>
              <a:ext uri="{FF2B5EF4-FFF2-40B4-BE49-F238E27FC236}">
                <a16:creationId xmlns:a16="http://schemas.microsoft.com/office/drawing/2014/main" id="{A4C9D8A0-2CA6-4DB7-8193-B3AC763E78B7}"/>
              </a:ext>
            </a:extLst>
          </p:cNvPr>
          <p:cNvGrpSpPr/>
          <p:nvPr/>
        </p:nvGrpSpPr>
        <p:grpSpPr>
          <a:xfrm>
            <a:off x="526415" y="3565150"/>
            <a:ext cx="8091170" cy="591185"/>
            <a:chOff x="1017" y="7688"/>
            <a:chExt cx="12742" cy="931"/>
          </a:xfrm>
        </p:grpSpPr>
        <p:sp>
          <p:nvSpPr>
            <p:cNvPr id="10" name="文本框 9">
              <a:extLst>
                <a:ext uri="{FF2B5EF4-FFF2-40B4-BE49-F238E27FC236}">
                  <a16:creationId xmlns:a16="http://schemas.microsoft.com/office/drawing/2014/main" id="{FEA7689C-F93E-45F6-BEFD-31C569F2C06E}"/>
                </a:ext>
              </a:extLst>
            </p:cNvPr>
            <p:cNvSpPr txBox="1"/>
            <p:nvPr/>
          </p:nvSpPr>
          <p:spPr>
            <a:xfrm>
              <a:off x="1017" y="7795"/>
              <a:ext cx="4142" cy="824"/>
            </a:xfrm>
            <a:prstGeom prst="rect">
              <a:avLst/>
            </a:prstGeom>
            <a:noFill/>
          </p:spPr>
          <p:txBody>
            <a:bodyPr wrap="square" rtlCol="0">
              <a:spAutoFit/>
            </a:bodyPr>
            <a:lstStyle/>
            <a:p>
              <a:r>
                <a:rPr lang="en-US" altLang="zh-CN" dirty="0">
                  <a:latin typeface="Times New Roman" panose="02020603050405020304" pitchFamily="18" charset="0"/>
                </a:rPr>
                <a:t>  </a:t>
              </a:r>
              <a:r>
                <a:rPr lang="zh-CN" altLang="en-US" sz="2800" dirty="0">
                  <a:latin typeface="Times New Roman" panose="02020603050405020304" pitchFamily="18" charset="0"/>
                </a:rPr>
                <a:t>当</a:t>
              </a:r>
              <a:r>
                <a:rPr lang="en-US" altLang="zh-CN" sz="2800" i="1" dirty="0">
                  <a:latin typeface="Times New Roman" panose="02020603050405020304" pitchFamily="18" charset="0"/>
                  <a:sym typeface="+mn-ea"/>
                </a:rPr>
                <a:t>f</a:t>
              </a:r>
              <a:r>
                <a:rPr lang="zh-CN" altLang="en-US" sz="2800" dirty="0">
                  <a:latin typeface="Times New Roman" panose="02020603050405020304" pitchFamily="18" charset="0"/>
                </a:rPr>
                <a:t>=50 kHZ</a:t>
              </a:r>
              <a:r>
                <a:rPr lang="zh-CN" altLang="en-US" sz="2800" dirty="0"/>
                <a:t>时 </a:t>
              </a:r>
              <a:endParaRPr lang="zh-CN" altLang="en-US" dirty="0"/>
            </a:p>
          </p:txBody>
        </p:sp>
        <p:pic>
          <p:nvPicPr>
            <p:cNvPr id="11" name="图片 10">
              <a:extLst>
                <a:ext uri="{FF2B5EF4-FFF2-40B4-BE49-F238E27FC236}">
                  <a16:creationId xmlns:a16="http://schemas.microsoft.com/office/drawing/2014/main" id="{1C85AC39-E9D2-4112-BFAB-DF2C05234C43}"/>
                </a:ext>
              </a:extLst>
            </p:cNvPr>
            <p:cNvPicPr>
              <a:picLocks noChangeAspect="1"/>
            </p:cNvPicPr>
            <p:nvPr/>
          </p:nvPicPr>
          <p:blipFill>
            <a:blip r:embed="rId3"/>
            <a:stretch>
              <a:fillRect/>
            </a:stretch>
          </p:blipFill>
          <p:spPr>
            <a:xfrm>
              <a:off x="5073" y="7688"/>
              <a:ext cx="8686" cy="866"/>
            </a:xfrm>
            <a:prstGeom prst="rect">
              <a:avLst/>
            </a:prstGeom>
          </p:spPr>
        </p:pic>
      </p:grpSp>
      <p:grpSp>
        <p:nvGrpSpPr>
          <p:cNvPr id="12" name="组合 11">
            <a:extLst>
              <a:ext uri="{FF2B5EF4-FFF2-40B4-BE49-F238E27FC236}">
                <a16:creationId xmlns:a16="http://schemas.microsoft.com/office/drawing/2014/main" id="{1939CAE6-8471-4149-8F1B-0EE19F6AEA11}"/>
              </a:ext>
            </a:extLst>
          </p:cNvPr>
          <p:cNvGrpSpPr/>
          <p:nvPr/>
        </p:nvGrpSpPr>
        <p:grpSpPr>
          <a:xfrm>
            <a:off x="457200" y="925355"/>
            <a:ext cx="7125335" cy="563245"/>
            <a:chOff x="594" y="5207"/>
            <a:chExt cx="11221" cy="887"/>
          </a:xfrm>
        </p:grpSpPr>
        <p:sp>
          <p:nvSpPr>
            <p:cNvPr id="13" name="文本框 12">
              <a:extLst>
                <a:ext uri="{FF2B5EF4-FFF2-40B4-BE49-F238E27FC236}">
                  <a16:creationId xmlns:a16="http://schemas.microsoft.com/office/drawing/2014/main" id="{2EF4F212-5008-457B-A8E1-DBF6453FED29}"/>
                </a:ext>
              </a:extLst>
            </p:cNvPr>
            <p:cNvSpPr txBox="1"/>
            <p:nvPr/>
          </p:nvSpPr>
          <p:spPr>
            <a:xfrm>
              <a:off x="594" y="5207"/>
              <a:ext cx="8626" cy="824"/>
            </a:xfrm>
            <a:prstGeom prst="rect">
              <a:avLst/>
            </a:prstGeom>
            <a:noFill/>
          </p:spPr>
          <p:txBody>
            <a:bodyPr wrap="square" rtlCol="0">
              <a:spAutoFit/>
            </a:bodyPr>
            <a:lstStyle/>
            <a:p>
              <a:r>
                <a:rPr lang="zh-CN" altLang="en-US" sz="2800" dirty="0">
                  <a:solidFill>
                    <a:srgbClr val="C00000"/>
                  </a:solidFill>
                </a:rPr>
                <a:t>【解】</a:t>
              </a:r>
              <a:r>
                <a:rPr lang="zh-CN" altLang="en-US" sz="2800" dirty="0"/>
                <a:t> 由电压相量图可以得出：</a:t>
              </a:r>
            </a:p>
          </p:txBody>
        </p:sp>
        <p:pic>
          <p:nvPicPr>
            <p:cNvPr id="14" name="图片 13">
              <a:extLst>
                <a:ext uri="{FF2B5EF4-FFF2-40B4-BE49-F238E27FC236}">
                  <a16:creationId xmlns:a16="http://schemas.microsoft.com/office/drawing/2014/main" id="{51AB2EEF-247A-4A08-BFB5-FB61C04AE9C9}"/>
                </a:ext>
              </a:extLst>
            </p:cNvPr>
            <p:cNvPicPr>
              <a:picLocks noChangeAspect="1"/>
            </p:cNvPicPr>
            <p:nvPr/>
          </p:nvPicPr>
          <p:blipFill>
            <a:blip r:embed="rId4"/>
            <a:stretch>
              <a:fillRect/>
            </a:stretch>
          </p:blipFill>
          <p:spPr>
            <a:xfrm>
              <a:off x="8867" y="5235"/>
              <a:ext cx="2948" cy="859"/>
            </a:xfrm>
            <a:prstGeom prst="rect">
              <a:avLst/>
            </a:prstGeom>
          </p:spPr>
        </p:pic>
      </p:grpSp>
      <p:grpSp>
        <p:nvGrpSpPr>
          <p:cNvPr id="15" name="组合 14">
            <a:extLst>
              <a:ext uri="{FF2B5EF4-FFF2-40B4-BE49-F238E27FC236}">
                <a16:creationId xmlns:a16="http://schemas.microsoft.com/office/drawing/2014/main" id="{DF2B6FBE-5855-4521-890D-3D61E677265C}"/>
              </a:ext>
            </a:extLst>
          </p:cNvPr>
          <p:cNvGrpSpPr/>
          <p:nvPr/>
        </p:nvGrpSpPr>
        <p:grpSpPr>
          <a:xfrm>
            <a:off x="636417" y="1666209"/>
            <a:ext cx="7193915" cy="549910"/>
            <a:chOff x="970" y="6046"/>
            <a:chExt cx="11329" cy="866"/>
          </a:xfrm>
        </p:grpSpPr>
        <p:sp>
          <p:nvSpPr>
            <p:cNvPr id="16" name="文本框 15">
              <a:extLst>
                <a:ext uri="{FF2B5EF4-FFF2-40B4-BE49-F238E27FC236}">
                  <a16:creationId xmlns:a16="http://schemas.microsoft.com/office/drawing/2014/main" id="{1F356BD7-1632-4E54-9458-2577D64FF03A}"/>
                </a:ext>
              </a:extLst>
            </p:cNvPr>
            <p:cNvSpPr txBox="1"/>
            <p:nvPr/>
          </p:nvSpPr>
          <p:spPr>
            <a:xfrm>
              <a:off x="970" y="6067"/>
              <a:ext cx="6946" cy="824"/>
            </a:xfrm>
            <a:prstGeom prst="rect">
              <a:avLst/>
            </a:prstGeom>
            <a:noFill/>
          </p:spPr>
          <p:txBody>
            <a:bodyPr wrap="square" rtlCol="0">
              <a:spAutoFit/>
            </a:bodyPr>
            <a:lstStyle/>
            <a:p>
              <a:r>
                <a:rPr lang="zh-CN" altLang="en-US" sz="2800" dirty="0"/>
                <a:t>当</a:t>
              </a:r>
              <a:r>
                <a:rPr lang="en-US" altLang="zh-CN" sz="2800" i="1" dirty="0">
                  <a:latin typeface="Times New Roman" panose="02020603050405020304" pitchFamily="18" charset="0"/>
                </a:rPr>
                <a:t>f</a:t>
              </a:r>
              <a:r>
                <a:rPr lang="zh-CN" altLang="en-US" sz="2800" dirty="0">
                  <a:latin typeface="Times New Roman" panose="02020603050405020304" pitchFamily="18" charset="0"/>
                </a:rPr>
                <a:t>=50 HZ</a:t>
              </a:r>
              <a:r>
                <a:rPr lang="zh-CN" altLang="en-US" sz="2800" dirty="0"/>
                <a:t>时</a:t>
              </a:r>
            </a:p>
          </p:txBody>
        </p:sp>
        <p:pic>
          <p:nvPicPr>
            <p:cNvPr id="17" name="图片 16">
              <a:extLst>
                <a:ext uri="{FF2B5EF4-FFF2-40B4-BE49-F238E27FC236}">
                  <a16:creationId xmlns:a16="http://schemas.microsoft.com/office/drawing/2014/main" id="{DA8E9AC2-C963-409C-936C-F76C84EC61DB}"/>
                </a:ext>
              </a:extLst>
            </p:cNvPr>
            <p:cNvPicPr>
              <a:picLocks noChangeAspect="1"/>
            </p:cNvPicPr>
            <p:nvPr/>
          </p:nvPicPr>
          <p:blipFill>
            <a:blip r:embed="rId5"/>
            <a:stretch>
              <a:fillRect/>
            </a:stretch>
          </p:blipFill>
          <p:spPr>
            <a:xfrm>
              <a:off x="4674" y="6046"/>
              <a:ext cx="7625" cy="866"/>
            </a:xfrm>
            <a:prstGeom prst="rect">
              <a:avLst/>
            </a:prstGeom>
          </p:spPr>
        </p:pic>
      </p:grpSp>
      <p:grpSp>
        <p:nvGrpSpPr>
          <p:cNvPr id="18" name="组合 17">
            <a:extLst>
              <a:ext uri="{FF2B5EF4-FFF2-40B4-BE49-F238E27FC236}">
                <a16:creationId xmlns:a16="http://schemas.microsoft.com/office/drawing/2014/main" id="{F54AFEBC-3DD0-43F5-B8FD-7348008A50C4}"/>
              </a:ext>
            </a:extLst>
          </p:cNvPr>
          <p:cNvGrpSpPr/>
          <p:nvPr/>
        </p:nvGrpSpPr>
        <p:grpSpPr>
          <a:xfrm>
            <a:off x="636417" y="2446955"/>
            <a:ext cx="6671310" cy="858520"/>
            <a:chOff x="1042" y="6770"/>
            <a:chExt cx="10506" cy="1352"/>
          </a:xfrm>
        </p:grpSpPr>
        <p:sp>
          <p:nvSpPr>
            <p:cNvPr id="19" name="文本框 18">
              <a:extLst>
                <a:ext uri="{FF2B5EF4-FFF2-40B4-BE49-F238E27FC236}">
                  <a16:creationId xmlns:a16="http://schemas.microsoft.com/office/drawing/2014/main" id="{423B3F7B-75AC-46DC-8714-39BDD3AFBE51}"/>
                </a:ext>
              </a:extLst>
            </p:cNvPr>
            <p:cNvSpPr txBox="1"/>
            <p:nvPr/>
          </p:nvSpPr>
          <p:spPr>
            <a:xfrm>
              <a:off x="1042" y="6931"/>
              <a:ext cx="4947" cy="824"/>
            </a:xfrm>
            <a:prstGeom prst="rect">
              <a:avLst/>
            </a:prstGeom>
            <a:noFill/>
          </p:spPr>
          <p:txBody>
            <a:bodyPr wrap="square" rtlCol="0">
              <a:spAutoFit/>
            </a:bodyPr>
            <a:lstStyle/>
            <a:p>
              <a:r>
                <a:rPr lang="zh-CN" altLang="en-US" sz="2800" dirty="0"/>
                <a:t>通过线圈的电流为：</a:t>
              </a:r>
            </a:p>
          </p:txBody>
        </p:sp>
        <p:pic>
          <p:nvPicPr>
            <p:cNvPr id="20" name="图片 3543">
              <a:extLst>
                <a:ext uri="{FF2B5EF4-FFF2-40B4-BE49-F238E27FC236}">
                  <a16:creationId xmlns:a16="http://schemas.microsoft.com/office/drawing/2014/main" id="{53E3E314-918B-4AD5-968F-B2E937DC9721}"/>
                </a:ext>
              </a:extLst>
            </p:cNvPr>
            <p:cNvPicPr>
              <a:picLocks noChangeAspect="1"/>
            </p:cNvPicPr>
            <p:nvPr/>
          </p:nvPicPr>
          <p:blipFill>
            <a:blip r:embed="rId6"/>
            <a:stretch>
              <a:fillRect/>
            </a:stretch>
          </p:blipFill>
          <p:spPr>
            <a:xfrm>
              <a:off x="6881" y="6770"/>
              <a:ext cx="4667" cy="1352"/>
            </a:xfrm>
            <a:prstGeom prst="rect">
              <a:avLst/>
            </a:prstGeom>
            <a:noFill/>
            <a:ln w="9525">
              <a:noFill/>
            </a:ln>
          </p:spPr>
        </p:pic>
      </p:grpSp>
    </p:spTree>
    <p:extLst>
      <p:ext uri="{BB962C8B-B14F-4D97-AF65-F5344CB8AC3E}">
        <p14:creationId xmlns:p14="http://schemas.microsoft.com/office/powerpoint/2010/main" val="160349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a:solidFill>
                  <a:prstClr val="black">
                    <a:tint val="75000"/>
                  </a:prstClr>
                </a:solidFill>
              </a:rPr>
              <a:t>2018/5/31</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a:solidFill>
                  <a:prstClr val="black">
                    <a:tint val="75000"/>
                  </a:prstClr>
                </a:solidFill>
              </a:rPr>
              <a:t>37</a:t>
            </a:fld>
            <a:endParaRPr lang="en-US">
              <a:solidFill>
                <a:prstClr val="black">
                  <a:tint val="75000"/>
                </a:prstClr>
              </a:solidFill>
            </a:endParaRPr>
          </a:p>
        </p:txBody>
      </p:sp>
      <p:grpSp>
        <p:nvGrpSpPr>
          <p:cNvPr id="11" name="组合 10"/>
          <p:cNvGrpSpPr/>
          <p:nvPr/>
        </p:nvGrpSpPr>
        <p:grpSpPr>
          <a:xfrm>
            <a:off x="612000" y="909000"/>
            <a:ext cx="8072139" cy="1816036"/>
            <a:chOff x="1326" y="1480"/>
            <a:chExt cx="11884" cy="2327"/>
          </a:xfrm>
        </p:grpSpPr>
        <p:sp>
          <p:nvSpPr>
            <p:cNvPr id="5" name="文本框 4"/>
            <p:cNvSpPr txBox="1"/>
            <p:nvPr/>
          </p:nvSpPr>
          <p:spPr>
            <a:xfrm>
              <a:off x="1326" y="1480"/>
              <a:ext cx="11884" cy="2327"/>
            </a:xfrm>
            <a:prstGeom prst="rect">
              <a:avLst/>
            </a:prstGeom>
            <a:noFill/>
          </p:spPr>
          <p:txBody>
            <a:bodyPr wrap="square" rtlCol="0">
              <a:spAutoFit/>
            </a:bodyPr>
            <a:lstStyle/>
            <a:p>
              <a:r>
                <a:rPr lang="zh-CN" altLang="en-US" sz="2800" dirty="0">
                  <a:solidFill>
                    <a:srgbClr val="C00000"/>
                  </a:solidFill>
                  <a:latin typeface="Times New Roman" panose="02020603050405020304" pitchFamily="18" charset="0"/>
                </a:rPr>
                <a:t>【例5.3.2】</a:t>
              </a:r>
              <a:r>
                <a:rPr lang="zh-CN" altLang="en-US" sz="2800" dirty="0">
                  <a:latin typeface="Times New Roman" panose="02020603050405020304" pitchFamily="18" charset="0"/>
                </a:rPr>
                <a:t> Z是电容元件，电容电压电流参考方向如图（a）所示，已知               及                                              ，求通过电容的电流瞬时值表达式并画出的相量图。</a:t>
              </a:r>
            </a:p>
          </p:txBody>
        </p:sp>
        <p:pic>
          <p:nvPicPr>
            <p:cNvPr id="2" name="图片 -2147480657"/>
            <p:cNvPicPr>
              <a:picLocks noChangeAspect="1"/>
            </p:cNvPicPr>
            <p:nvPr/>
          </p:nvPicPr>
          <p:blipFill>
            <a:blip r:embed="rId2"/>
            <a:stretch>
              <a:fillRect/>
            </a:stretch>
          </p:blipFill>
          <p:spPr>
            <a:xfrm>
              <a:off x="7005" y="2086"/>
              <a:ext cx="1664" cy="636"/>
            </a:xfrm>
            <a:prstGeom prst="rect">
              <a:avLst/>
            </a:prstGeom>
            <a:noFill/>
            <a:ln w="9525">
              <a:noFill/>
            </a:ln>
          </p:spPr>
        </p:pic>
        <p:pic>
          <p:nvPicPr>
            <p:cNvPr id="6" name="图片 5"/>
            <p:cNvPicPr>
              <a:picLocks noChangeAspect="1"/>
            </p:cNvPicPr>
            <p:nvPr/>
          </p:nvPicPr>
          <p:blipFill>
            <a:blip r:embed="rId3"/>
            <a:stretch>
              <a:fillRect/>
            </a:stretch>
          </p:blipFill>
          <p:spPr>
            <a:xfrm>
              <a:off x="2166" y="2571"/>
              <a:ext cx="5685" cy="719"/>
            </a:xfrm>
            <a:prstGeom prst="rect">
              <a:avLst/>
            </a:prstGeom>
          </p:spPr>
        </p:pic>
      </p:grpSp>
      <p:pic>
        <p:nvPicPr>
          <p:cNvPr id="7" name="图片 6">
            <a:extLst>
              <a:ext uri="{FF2B5EF4-FFF2-40B4-BE49-F238E27FC236}">
                <a16:creationId xmlns:a16="http://schemas.microsoft.com/office/drawing/2014/main" id="{18F43ECC-A9FF-47DA-81C3-890B41CD995B}"/>
              </a:ext>
            </a:extLst>
          </p:cNvPr>
          <p:cNvPicPr>
            <a:picLocks noChangeAspect="1"/>
          </p:cNvPicPr>
          <p:nvPr/>
        </p:nvPicPr>
        <p:blipFill>
          <a:blip r:embed="rId4"/>
          <a:stretch>
            <a:fillRect/>
          </a:stretch>
        </p:blipFill>
        <p:spPr>
          <a:xfrm>
            <a:off x="2412000" y="2937880"/>
            <a:ext cx="3853200" cy="344581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177FE5C2-917D-451C-AF23-381B8302A76A}"/>
              </a:ext>
            </a:extLst>
          </p:cNvPr>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t>2018/5/31</a:t>
            </a:fld>
            <a:endParaRPr lang="en-US" dirty="0">
              <a:solidFill>
                <a:prstClr val="black">
                  <a:tint val="75000"/>
                </a:prstClr>
              </a:solidFill>
            </a:endParaRPr>
          </a:p>
        </p:txBody>
      </p:sp>
      <p:sp>
        <p:nvSpPr>
          <p:cNvPr id="4" name="灯片编号占位符 3">
            <a:extLst>
              <a:ext uri="{FF2B5EF4-FFF2-40B4-BE49-F238E27FC236}">
                <a16:creationId xmlns:a16="http://schemas.microsoft.com/office/drawing/2014/main" id="{7A10CD76-8463-4EC5-B95C-321E1F9AEB06}"/>
              </a:ext>
            </a:extLst>
          </p:cNvPr>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t>38</a:t>
            </a:fld>
            <a:endParaRPr lang="en-US">
              <a:solidFill>
                <a:prstClr val="black">
                  <a:tint val="75000"/>
                </a:prstClr>
              </a:solidFill>
            </a:endParaRPr>
          </a:p>
        </p:txBody>
      </p:sp>
      <p:grpSp>
        <p:nvGrpSpPr>
          <p:cNvPr id="5" name="组合 4">
            <a:extLst>
              <a:ext uri="{FF2B5EF4-FFF2-40B4-BE49-F238E27FC236}">
                <a16:creationId xmlns:a16="http://schemas.microsoft.com/office/drawing/2014/main" id="{F37F14D4-A763-4D0F-BE98-76C652A3F5FF}"/>
              </a:ext>
            </a:extLst>
          </p:cNvPr>
          <p:cNvGrpSpPr/>
          <p:nvPr/>
        </p:nvGrpSpPr>
        <p:grpSpPr>
          <a:xfrm>
            <a:off x="612000" y="2573375"/>
            <a:ext cx="7465142" cy="3965573"/>
            <a:chOff x="1593" y="5888"/>
            <a:chExt cx="10451" cy="4889"/>
          </a:xfrm>
        </p:grpSpPr>
        <p:sp>
          <p:nvSpPr>
            <p:cNvPr id="6" name="文本框 5">
              <a:extLst>
                <a:ext uri="{FF2B5EF4-FFF2-40B4-BE49-F238E27FC236}">
                  <a16:creationId xmlns:a16="http://schemas.microsoft.com/office/drawing/2014/main" id="{B326D2A3-E327-46F2-AF02-8B75D58FC695}"/>
                </a:ext>
              </a:extLst>
            </p:cNvPr>
            <p:cNvSpPr txBox="1"/>
            <p:nvPr/>
          </p:nvSpPr>
          <p:spPr>
            <a:xfrm>
              <a:off x="1614" y="6050"/>
              <a:ext cx="10359" cy="645"/>
            </a:xfrm>
            <a:prstGeom prst="rect">
              <a:avLst/>
            </a:prstGeom>
            <a:noFill/>
          </p:spPr>
          <p:txBody>
            <a:bodyPr wrap="square" rtlCol="0">
              <a:spAutoFit/>
            </a:bodyPr>
            <a:lstStyle/>
            <a:p>
              <a:r>
                <a:rPr lang="zh-CN" altLang="en-US" sz="2800" dirty="0">
                  <a:solidFill>
                    <a:srgbClr val="C00000"/>
                  </a:solidFill>
                </a:rPr>
                <a:t>【解】</a:t>
              </a:r>
              <a:endParaRPr lang="zh-CN" altLang="en-US" sz="2400" dirty="0">
                <a:solidFill>
                  <a:srgbClr val="C00000"/>
                </a:solidFill>
              </a:endParaRPr>
            </a:p>
          </p:txBody>
        </p:sp>
        <p:pic>
          <p:nvPicPr>
            <p:cNvPr id="7" name="图片 6">
              <a:extLst>
                <a:ext uri="{FF2B5EF4-FFF2-40B4-BE49-F238E27FC236}">
                  <a16:creationId xmlns:a16="http://schemas.microsoft.com/office/drawing/2014/main" id="{2CE5D642-ECB1-404C-B384-9C9DCA90EFD0}"/>
                </a:ext>
              </a:extLst>
            </p:cNvPr>
            <p:cNvPicPr>
              <a:picLocks noChangeAspect="1"/>
            </p:cNvPicPr>
            <p:nvPr/>
          </p:nvPicPr>
          <p:blipFill>
            <a:blip r:embed="rId2"/>
            <a:stretch>
              <a:fillRect/>
            </a:stretch>
          </p:blipFill>
          <p:spPr>
            <a:xfrm>
              <a:off x="4080" y="5888"/>
              <a:ext cx="2864" cy="1020"/>
            </a:xfrm>
            <a:prstGeom prst="rect">
              <a:avLst/>
            </a:prstGeom>
          </p:spPr>
        </p:pic>
        <p:sp>
          <p:nvSpPr>
            <p:cNvPr id="8" name="文本框 7">
              <a:extLst>
                <a:ext uri="{FF2B5EF4-FFF2-40B4-BE49-F238E27FC236}">
                  <a16:creationId xmlns:a16="http://schemas.microsoft.com/office/drawing/2014/main" id="{5FF27D96-FB5D-41CF-9AB0-123F49322E3F}"/>
                </a:ext>
              </a:extLst>
            </p:cNvPr>
            <p:cNvSpPr txBox="1"/>
            <p:nvPr/>
          </p:nvSpPr>
          <p:spPr>
            <a:xfrm>
              <a:off x="1593" y="6908"/>
              <a:ext cx="7661" cy="645"/>
            </a:xfrm>
            <a:prstGeom prst="rect">
              <a:avLst/>
            </a:prstGeom>
            <a:noFill/>
          </p:spPr>
          <p:txBody>
            <a:bodyPr wrap="square" rtlCol="0">
              <a:spAutoFit/>
            </a:bodyPr>
            <a:lstStyle/>
            <a:p>
              <a:r>
                <a:rPr lang="zh-CN" altLang="en-US" sz="2800" dirty="0">
                  <a:latin typeface="Times New Roman" panose="02020603050405020304" pitchFamily="18" charset="0"/>
                </a:rPr>
                <a:t>图(a)电压电流参考方向不一致</a:t>
              </a:r>
            </a:p>
          </p:txBody>
        </p:sp>
        <p:pic>
          <p:nvPicPr>
            <p:cNvPr id="9" name="图片 3544">
              <a:extLst>
                <a:ext uri="{FF2B5EF4-FFF2-40B4-BE49-F238E27FC236}">
                  <a16:creationId xmlns:a16="http://schemas.microsoft.com/office/drawing/2014/main" id="{0D80FC9C-720C-484D-B347-15D39B9FC216}"/>
                </a:ext>
              </a:extLst>
            </p:cNvPr>
            <p:cNvPicPr>
              <a:picLocks noChangeAspect="1"/>
            </p:cNvPicPr>
            <p:nvPr/>
          </p:nvPicPr>
          <p:blipFill>
            <a:blip r:embed="rId3"/>
            <a:stretch>
              <a:fillRect/>
            </a:stretch>
          </p:blipFill>
          <p:spPr>
            <a:xfrm>
              <a:off x="2097" y="7655"/>
              <a:ext cx="9947" cy="1040"/>
            </a:xfrm>
            <a:prstGeom prst="rect">
              <a:avLst/>
            </a:prstGeom>
            <a:noFill/>
            <a:ln w="9525">
              <a:noFill/>
            </a:ln>
          </p:spPr>
        </p:pic>
        <p:grpSp>
          <p:nvGrpSpPr>
            <p:cNvPr id="10" name="组合 9">
              <a:extLst>
                <a:ext uri="{FF2B5EF4-FFF2-40B4-BE49-F238E27FC236}">
                  <a16:creationId xmlns:a16="http://schemas.microsoft.com/office/drawing/2014/main" id="{DC1AF4E2-1ABF-49EE-AA24-D68EFFE3209D}"/>
                </a:ext>
              </a:extLst>
            </p:cNvPr>
            <p:cNvGrpSpPr/>
            <p:nvPr/>
          </p:nvGrpSpPr>
          <p:grpSpPr>
            <a:xfrm>
              <a:off x="1791" y="8927"/>
              <a:ext cx="9176" cy="773"/>
              <a:chOff x="1791" y="8927"/>
              <a:chExt cx="9176" cy="773"/>
            </a:xfrm>
          </p:grpSpPr>
          <p:sp>
            <p:nvSpPr>
              <p:cNvPr id="12" name="文本框 11">
                <a:extLst>
                  <a:ext uri="{FF2B5EF4-FFF2-40B4-BE49-F238E27FC236}">
                    <a16:creationId xmlns:a16="http://schemas.microsoft.com/office/drawing/2014/main" id="{3E25608D-2397-40AB-B553-ACE62FCD6B60}"/>
                  </a:ext>
                </a:extLst>
              </p:cNvPr>
              <p:cNvSpPr txBox="1"/>
              <p:nvPr/>
            </p:nvSpPr>
            <p:spPr>
              <a:xfrm>
                <a:off x="1791" y="9019"/>
                <a:ext cx="5144" cy="645"/>
              </a:xfrm>
              <a:prstGeom prst="rect">
                <a:avLst/>
              </a:prstGeom>
              <a:noFill/>
            </p:spPr>
            <p:txBody>
              <a:bodyPr wrap="square" rtlCol="0">
                <a:spAutoFit/>
              </a:bodyPr>
              <a:lstStyle/>
              <a:p>
                <a:r>
                  <a:rPr lang="zh-CN" altLang="en-US" sz="2800" dirty="0"/>
                  <a:t>电流瞬时值表达式：</a:t>
                </a:r>
              </a:p>
            </p:txBody>
          </p:sp>
          <p:pic>
            <p:nvPicPr>
              <p:cNvPr id="13" name="图片 12">
                <a:extLst>
                  <a:ext uri="{FF2B5EF4-FFF2-40B4-BE49-F238E27FC236}">
                    <a16:creationId xmlns:a16="http://schemas.microsoft.com/office/drawing/2014/main" id="{03FDCCDE-1672-4A3E-BA30-FBF2F89358BA}"/>
                  </a:ext>
                </a:extLst>
              </p:cNvPr>
              <p:cNvPicPr>
                <a:picLocks noChangeAspect="1"/>
              </p:cNvPicPr>
              <p:nvPr/>
            </p:nvPicPr>
            <p:blipFill>
              <a:blip r:embed="rId4"/>
              <a:stretch>
                <a:fillRect/>
              </a:stretch>
            </p:blipFill>
            <p:spPr>
              <a:xfrm>
                <a:off x="6331" y="8927"/>
                <a:ext cx="4636" cy="773"/>
              </a:xfrm>
              <a:prstGeom prst="rect">
                <a:avLst/>
              </a:prstGeom>
            </p:spPr>
          </p:pic>
        </p:grpSp>
        <p:sp>
          <p:nvSpPr>
            <p:cNvPr id="11" name="文本框 10">
              <a:extLst>
                <a:ext uri="{FF2B5EF4-FFF2-40B4-BE49-F238E27FC236}">
                  <a16:creationId xmlns:a16="http://schemas.microsoft.com/office/drawing/2014/main" id="{6498B9BE-B688-4A16-AD5A-9711F9CC0529}"/>
                </a:ext>
              </a:extLst>
            </p:cNvPr>
            <p:cNvSpPr txBox="1"/>
            <p:nvPr/>
          </p:nvSpPr>
          <p:spPr>
            <a:xfrm>
              <a:off x="2097" y="10132"/>
              <a:ext cx="5670" cy="645"/>
            </a:xfrm>
            <a:prstGeom prst="rect">
              <a:avLst/>
            </a:prstGeom>
            <a:noFill/>
          </p:spPr>
          <p:txBody>
            <a:bodyPr wrap="square" rtlCol="0">
              <a:spAutoFit/>
            </a:bodyPr>
            <a:lstStyle/>
            <a:p>
              <a:r>
                <a:rPr lang="zh-CN" altLang="en-US" sz="2800" dirty="0">
                  <a:latin typeface="Times New Roman" panose="02020603050405020304" pitchFamily="18" charset="0"/>
                </a:rPr>
                <a:t>u,i的相量图如 (b)图所示。</a:t>
              </a:r>
            </a:p>
          </p:txBody>
        </p:sp>
      </p:grpSp>
      <p:grpSp>
        <p:nvGrpSpPr>
          <p:cNvPr id="14" name="组合 13">
            <a:extLst>
              <a:ext uri="{FF2B5EF4-FFF2-40B4-BE49-F238E27FC236}">
                <a16:creationId xmlns:a16="http://schemas.microsoft.com/office/drawing/2014/main" id="{50DA4AE6-CE90-44E4-98AA-C0FDE0AFD42C}"/>
              </a:ext>
            </a:extLst>
          </p:cNvPr>
          <p:cNvGrpSpPr/>
          <p:nvPr/>
        </p:nvGrpSpPr>
        <p:grpSpPr>
          <a:xfrm>
            <a:off x="5492296" y="292669"/>
            <a:ext cx="3168000" cy="2528888"/>
            <a:chOff x="8512" y="2933"/>
            <a:chExt cx="3819" cy="2955"/>
          </a:xfrm>
        </p:grpSpPr>
        <p:pic>
          <p:nvPicPr>
            <p:cNvPr id="15" name="图片 -2147480653">
              <a:extLst>
                <a:ext uri="{FF2B5EF4-FFF2-40B4-BE49-F238E27FC236}">
                  <a16:creationId xmlns:a16="http://schemas.microsoft.com/office/drawing/2014/main" id="{9F8F6214-71D0-4CBC-B4AF-223CB45A924D}"/>
                </a:ext>
              </a:extLst>
            </p:cNvPr>
            <p:cNvPicPr>
              <a:picLocks noChangeAspect="1"/>
            </p:cNvPicPr>
            <p:nvPr/>
          </p:nvPicPr>
          <p:blipFill>
            <a:blip r:embed="rId5"/>
            <a:stretch>
              <a:fillRect/>
            </a:stretch>
          </p:blipFill>
          <p:spPr>
            <a:xfrm>
              <a:off x="8512" y="2933"/>
              <a:ext cx="3282" cy="2483"/>
            </a:xfrm>
            <a:prstGeom prst="rect">
              <a:avLst/>
            </a:prstGeom>
            <a:noFill/>
            <a:ln w="9525">
              <a:noFill/>
            </a:ln>
          </p:spPr>
        </p:pic>
        <p:sp>
          <p:nvSpPr>
            <p:cNvPr id="16" name="文本框 15">
              <a:extLst>
                <a:ext uri="{FF2B5EF4-FFF2-40B4-BE49-F238E27FC236}">
                  <a16:creationId xmlns:a16="http://schemas.microsoft.com/office/drawing/2014/main" id="{A41BA718-4BAB-40D3-BFC6-3F0401D2E215}"/>
                </a:ext>
              </a:extLst>
            </p:cNvPr>
            <p:cNvSpPr txBox="1"/>
            <p:nvPr/>
          </p:nvSpPr>
          <p:spPr>
            <a:xfrm flipH="1">
              <a:off x="8993" y="5308"/>
              <a:ext cx="3339" cy="580"/>
            </a:xfrm>
            <a:prstGeom prst="rect">
              <a:avLst/>
            </a:prstGeom>
            <a:noFill/>
          </p:spPr>
          <p:txBody>
            <a:bodyPr wrap="square" rtlCol="0">
              <a:spAutoFit/>
            </a:bodyPr>
            <a:lstStyle/>
            <a:p>
              <a:r>
                <a:rPr lang="zh-CN" altLang="en-US"/>
                <a:t>(</a:t>
              </a:r>
              <a:r>
                <a:rPr lang="en-US" altLang="zh-CN"/>
                <a:t>b</a:t>
              </a:r>
              <a:r>
                <a:rPr lang="zh-CN" altLang="en-US"/>
                <a:t>) </a:t>
              </a:r>
            </a:p>
          </p:txBody>
        </p:sp>
      </p:grpSp>
    </p:spTree>
    <p:extLst>
      <p:ext uri="{BB962C8B-B14F-4D97-AF65-F5344CB8AC3E}">
        <p14:creationId xmlns:p14="http://schemas.microsoft.com/office/powerpoint/2010/main" val="416196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57835" y="1520825"/>
            <a:ext cx="7786370" cy="583565"/>
          </a:xfrm>
          <a:prstGeom prst="rect">
            <a:avLst/>
          </a:prstGeom>
          <a:noFill/>
          <a:ln w="9525">
            <a:noFill/>
            <a:miter lim="800000"/>
          </a:ln>
          <a:effectLst/>
        </p:spPr>
        <p:txBody>
          <a:bodyPr wrap="square">
            <a:spAutoFit/>
          </a:bodyPr>
          <a:lstStyle/>
          <a:p>
            <a:pPr fontAlgn="base">
              <a:spcBef>
                <a:spcPct val="0"/>
              </a:spcBef>
              <a:spcAft>
                <a:spcPct val="0"/>
              </a:spcAft>
              <a:defRPr/>
            </a:pPr>
            <a:r>
              <a:rPr kumimoji="1" sz="3200" b="1"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mn-ea"/>
              </a:rPr>
              <a:t>5.4.1  KVL定律的瞬时值形式和相量形式</a:t>
            </a:r>
          </a:p>
        </p:txBody>
      </p:sp>
      <p:sp>
        <p:nvSpPr>
          <p:cNvPr id="5" name="日期占位符 4"/>
          <p:cNvSpPr>
            <a:spLocks noGrp="1"/>
          </p:cNvSpPr>
          <p:nvPr>
            <p:ph type="dt" sz="quarter" idx="10"/>
          </p:nvPr>
        </p:nvSpPr>
        <p:spPr/>
        <p:txBody>
          <a:bodyPr/>
          <a:lstStyle/>
          <a:p>
            <a:pPr>
              <a:defRPr/>
            </a:pPr>
            <a:fld id="{B2E06D25-8752-46E8-B94B-4836BD439805}" type="datetime1">
              <a:rPr lang="zh-CN" altLang="en-US">
                <a:solidFill>
                  <a:prstClr val="black">
                    <a:tint val="75000"/>
                  </a:prstClr>
                </a:solidFill>
              </a:rPr>
              <a:t>2018/5/31</a:t>
            </a:fld>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410E9838-5C72-4F93-8D5F-4110619E9157}" type="slidenum">
              <a:rPr lang="en-US">
                <a:solidFill>
                  <a:prstClr val="black">
                    <a:tint val="75000"/>
                  </a:prstClr>
                </a:solidFill>
              </a:rPr>
              <a:t>39</a:t>
            </a:fld>
            <a:endParaRPr lang="en-US" dirty="0">
              <a:solidFill>
                <a:prstClr val="black">
                  <a:tint val="75000"/>
                </a:prstClr>
              </a:solidFill>
            </a:endParaRPr>
          </a:p>
        </p:txBody>
      </p:sp>
      <p:sp>
        <p:nvSpPr>
          <p:cNvPr id="3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ln>
          <a:effectLst/>
        </p:spPr>
        <p:txBody>
          <a:bodyPr wrap="none" anchor="ctr"/>
          <a:lstStyle/>
          <a:p>
            <a:pPr algn="ctr" fontAlgn="base">
              <a:spcBef>
                <a:spcPct val="0"/>
              </a:spcBef>
              <a:spcAft>
                <a:spcPct val="0"/>
              </a:spcAft>
              <a:defRPr/>
            </a:pP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rPr>
              <a:t>5.4  串联交流电路</a:t>
            </a:r>
          </a:p>
        </p:txBody>
      </p:sp>
      <p:grpSp>
        <p:nvGrpSpPr>
          <p:cNvPr id="3" name="组合 2"/>
          <p:cNvGrpSpPr/>
          <p:nvPr/>
        </p:nvGrpSpPr>
        <p:grpSpPr>
          <a:xfrm>
            <a:off x="1524000" y="4656550"/>
            <a:ext cx="5040000" cy="1638048"/>
            <a:chOff x="8037" y="4070"/>
            <a:chExt cx="5912" cy="1726"/>
          </a:xfrm>
        </p:grpSpPr>
        <p:pic>
          <p:nvPicPr>
            <p:cNvPr id="9" name="图片 8"/>
            <p:cNvPicPr>
              <a:picLocks noChangeAspect="1"/>
            </p:cNvPicPr>
            <p:nvPr/>
          </p:nvPicPr>
          <p:blipFill>
            <a:blip r:embed="rId2"/>
            <a:stretch>
              <a:fillRect/>
            </a:stretch>
          </p:blipFill>
          <p:spPr>
            <a:xfrm>
              <a:off x="8037" y="4070"/>
              <a:ext cx="5912" cy="1247"/>
            </a:xfrm>
            <a:prstGeom prst="rect">
              <a:avLst/>
            </a:prstGeom>
          </p:spPr>
        </p:pic>
        <p:pic>
          <p:nvPicPr>
            <p:cNvPr id="11" name="图片 10"/>
            <p:cNvPicPr>
              <a:picLocks noChangeAspect="1"/>
            </p:cNvPicPr>
            <p:nvPr/>
          </p:nvPicPr>
          <p:blipFill>
            <a:blip r:embed="rId3"/>
            <a:stretch>
              <a:fillRect/>
            </a:stretch>
          </p:blipFill>
          <p:spPr>
            <a:xfrm>
              <a:off x="10226" y="5060"/>
              <a:ext cx="1371" cy="737"/>
            </a:xfrm>
            <a:prstGeom prst="rect">
              <a:avLst/>
            </a:prstGeom>
          </p:spPr>
        </p:pic>
      </p:grpSp>
      <p:pic>
        <p:nvPicPr>
          <p:cNvPr id="8" name="图片 7">
            <a:extLst>
              <a:ext uri="{FF2B5EF4-FFF2-40B4-BE49-F238E27FC236}">
                <a16:creationId xmlns:a16="http://schemas.microsoft.com/office/drawing/2014/main" id="{25DE58A8-3B00-485D-919E-0497A7A5F837}"/>
              </a:ext>
            </a:extLst>
          </p:cNvPr>
          <p:cNvPicPr>
            <a:picLocks noChangeAspect="1"/>
          </p:cNvPicPr>
          <p:nvPr/>
        </p:nvPicPr>
        <p:blipFill>
          <a:blip r:embed="rId4"/>
          <a:stretch>
            <a:fillRect/>
          </a:stretch>
        </p:blipFill>
        <p:spPr>
          <a:xfrm>
            <a:off x="866105" y="2308906"/>
            <a:ext cx="5627460" cy="224018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wipe(left)">
                                      <p:cBhvr>
                                        <p:cTn id="7" dur="500"/>
                                        <p:tgtEl>
                                          <p:spTgt spid="808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FF07A6-5154-4527-B658-E55C915B5FDD}"/>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3F3AF65F-2B41-4584-A4BE-3895A6FA8D24}"/>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4</a:t>
            </a:fld>
            <a:endParaRPr lang="en-US">
              <a:solidFill>
                <a:prstClr val="black">
                  <a:tint val="75000"/>
                </a:prstClr>
              </a:solidFill>
            </a:endParaRPr>
          </a:p>
        </p:txBody>
      </p:sp>
      <p:pic>
        <p:nvPicPr>
          <p:cNvPr id="4" name="图片 429080" descr="}Q`H${FC_6CS$}A[`F_0LFY">
            <a:extLst>
              <a:ext uri="{FF2B5EF4-FFF2-40B4-BE49-F238E27FC236}">
                <a16:creationId xmlns:a16="http://schemas.microsoft.com/office/drawing/2014/main" id="{E203FA5D-1BD5-4E5E-B328-B866AF6BF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0000" y="909000"/>
            <a:ext cx="5324930" cy="4682848"/>
          </a:xfrm>
          <a:prstGeom prst="rect">
            <a:avLst/>
          </a:prstGeom>
          <a:noFill/>
          <a:ln>
            <a:noFill/>
          </a:ln>
        </p:spPr>
      </p:pic>
      <p:sp>
        <p:nvSpPr>
          <p:cNvPr id="6" name="矩形 5">
            <a:extLst>
              <a:ext uri="{FF2B5EF4-FFF2-40B4-BE49-F238E27FC236}">
                <a16:creationId xmlns:a16="http://schemas.microsoft.com/office/drawing/2014/main" id="{E4CF19BA-39FD-4701-B4C7-F591B8271E68}"/>
              </a:ext>
            </a:extLst>
          </p:cNvPr>
          <p:cNvSpPr/>
          <p:nvPr/>
        </p:nvSpPr>
        <p:spPr>
          <a:xfrm>
            <a:off x="5796000" y="621000"/>
            <a:ext cx="2808000" cy="2308324"/>
          </a:xfrm>
          <a:prstGeom prst="rect">
            <a:avLst/>
          </a:prstGeom>
        </p:spPr>
        <p:txBody>
          <a:bodyPr wrap="square">
            <a:spAutoFit/>
          </a:bodyPr>
          <a:lstStyle/>
          <a:p>
            <a:r>
              <a:rPr lang="zh-CN" altLang="en-US" sz="2400" dirty="0">
                <a:latin typeface="宋体" panose="02010600030101010101" pitchFamily="2" charset="-122"/>
              </a:rPr>
              <a:t>如果参考方向如图（b）所示，电流箭头方向取A到B,则设电流AB的流动方向记为(+)，BA的流动方向为(-)</a:t>
            </a:r>
          </a:p>
        </p:txBody>
      </p:sp>
      <p:sp>
        <p:nvSpPr>
          <p:cNvPr id="7" name="矩形 6">
            <a:extLst>
              <a:ext uri="{FF2B5EF4-FFF2-40B4-BE49-F238E27FC236}">
                <a16:creationId xmlns:a16="http://schemas.microsoft.com/office/drawing/2014/main" id="{B7E1A748-1C9D-4F7A-8BE1-B96624DB2177}"/>
              </a:ext>
            </a:extLst>
          </p:cNvPr>
          <p:cNvSpPr/>
          <p:nvPr/>
        </p:nvSpPr>
        <p:spPr>
          <a:xfrm>
            <a:off x="5809330" y="3573000"/>
            <a:ext cx="2983539" cy="2308324"/>
          </a:xfrm>
          <a:prstGeom prst="rect">
            <a:avLst/>
          </a:prstGeom>
        </p:spPr>
        <p:txBody>
          <a:bodyPr wrap="square">
            <a:spAutoFit/>
          </a:bodyPr>
          <a:lstStyle/>
          <a:p>
            <a:pPr indent="0"/>
            <a:r>
              <a:rPr lang="zh-CN" altLang="en-US" sz="2400" dirty="0">
                <a:latin typeface="宋体" panose="02010600030101010101" pitchFamily="2" charset="-122"/>
              </a:rPr>
              <a:t>如果参考方向如图</a:t>
            </a:r>
            <a:r>
              <a:rPr lang="en-US" altLang="zh-CN" sz="2400" dirty="0">
                <a:latin typeface="宋体" panose="02010600030101010101" pitchFamily="2" charset="-122"/>
              </a:rPr>
              <a:t>(c)</a:t>
            </a:r>
            <a:r>
              <a:rPr lang="zh-CN" altLang="en-US" sz="2400" dirty="0">
                <a:latin typeface="宋体" panose="02010600030101010101" pitchFamily="2" charset="-122"/>
              </a:rPr>
              <a:t>所示，电流箭头方向取</a:t>
            </a:r>
            <a:r>
              <a:rPr lang="en-US" altLang="zh-CN" sz="2400" dirty="0">
                <a:latin typeface="宋体" panose="02010600030101010101" pitchFamily="2" charset="-122"/>
              </a:rPr>
              <a:t>B</a:t>
            </a:r>
            <a:r>
              <a:rPr lang="zh-CN" altLang="en-US" sz="2400" dirty="0">
                <a:latin typeface="宋体" panose="02010600030101010101" pitchFamily="2" charset="-122"/>
              </a:rPr>
              <a:t>到</a:t>
            </a:r>
            <a:r>
              <a:rPr lang="en-US" altLang="zh-CN" sz="2400" dirty="0">
                <a:latin typeface="宋体" panose="02010600030101010101" pitchFamily="2" charset="-122"/>
              </a:rPr>
              <a:t>A</a:t>
            </a:r>
            <a:r>
              <a:rPr lang="zh-CN" altLang="en-US" sz="2400" dirty="0">
                <a:latin typeface="宋体" panose="02010600030101010101" pitchFamily="2" charset="-122"/>
              </a:rPr>
              <a:t>，则设电流</a:t>
            </a:r>
            <a:r>
              <a:rPr lang="en-US" altLang="zh-CN" sz="2400" dirty="0">
                <a:latin typeface="宋体" panose="02010600030101010101" pitchFamily="2" charset="-122"/>
              </a:rPr>
              <a:t>BA</a:t>
            </a:r>
            <a:r>
              <a:rPr lang="zh-CN" altLang="en-US" sz="2400" dirty="0">
                <a:latin typeface="宋体" panose="02010600030101010101" pitchFamily="2" charset="-122"/>
              </a:rPr>
              <a:t>的流动方向假定为</a:t>
            </a:r>
            <a:r>
              <a:rPr lang="en-US" altLang="zh-CN" sz="2400" dirty="0">
                <a:latin typeface="宋体" panose="02010600030101010101" pitchFamily="2" charset="-122"/>
              </a:rPr>
              <a:t>(+)</a:t>
            </a:r>
            <a:r>
              <a:rPr lang="zh-CN" altLang="en-US" sz="2400" dirty="0">
                <a:latin typeface="宋体" panose="02010600030101010101" pitchFamily="2" charset="-122"/>
              </a:rPr>
              <a:t>，则</a:t>
            </a:r>
            <a:r>
              <a:rPr lang="en-US" altLang="zh-CN" sz="2400" dirty="0">
                <a:latin typeface="宋体" panose="02010600030101010101" pitchFamily="2" charset="-122"/>
              </a:rPr>
              <a:t>AB</a:t>
            </a:r>
            <a:r>
              <a:rPr lang="zh-CN" altLang="en-US" sz="2400" dirty="0">
                <a:latin typeface="宋体" panose="02010600030101010101" pitchFamily="2" charset="-122"/>
              </a:rPr>
              <a:t>的流动方向就为</a:t>
            </a:r>
            <a:r>
              <a:rPr lang="en-US" altLang="zh-CN" sz="2400" dirty="0">
                <a:latin typeface="宋体" panose="02010600030101010101" pitchFamily="2" charset="-122"/>
              </a:rPr>
              <a:t>(-)</a:t>
            </a:r>
          </a:p>
        </p:txBody>
      </p:sp>
    </p:spTree>
    <p:extLst>
      <p:ext uri="{BB962C8B-B14F-4D97-AF65-F5344CB8AC3E}">
        <p14:creationId xmlns:p14="http://schemas.microsoft.com/office/powerpoint/2010/main" val="138441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008080-B19C-4E85-8793-12A1B681AB52}"/>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B0A88A50-8F7A-4A0B-A593-0D050283E1AB}"/>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40</a:t>
            </a:fld>
            <a:endParaRPr lang="en-US">
              <a:solidFill>
                <a:prstClr val="black">
                  <a:tint val="75000"/>
                </a:prstClr>
              </a:solidFill>
            </a:endParaRPr>
          </a:p>
        </p:txBody>
      </p:sp>
      <p:grpSp>
        <p:nvGrpSpPr>
          <p:cNvPr id="4" name="组合 3">
            <a:extLst>
              <a:ext uri="{FF2B5EF4-FFF2-40B4-BE49-F238E27FC236}">
                <a16:creationId xmlns:a16="http://schemas.microsoft.com/office/drawing/2014/main" id="{AE53829A-C657-4440-A2DF-8929B3415B9A}"/>
              </a:ext>
            </a:extLst>
          </p:cNvPr>
          <p:cNvGrpSpPr/>
          <p:nvPr/>
        </p:nvGrpSpPr>
        <p:grpSpPr>
          <a:xfrm>
            <a:off x="1217789" y="3140999"/>
            <a:ext cx="6388000" cy="3127388"/>
            <a:chOff x="7886" y="6937"/>
            <a:chExt cx="6085" cy="3501"/>
          </a:xfrm>
        </p:grpSpPr>
        <p:pic>
          <p:nvPicPr>
            <p:cNvPr id="5" name="图片 4">
              <a:extLst>
                <a:ext uri="{FF2B5EF4-FFF2-40B4-BE49-F238E27FC236}">
                  <a16:creationId xmlns:a16="http://schemas.microsoft.com/office/drawing/2014/main" id="{75850924-EF29-435D-8007-D1D454C00C38}"/>
                </a:ext>
              </a:extLst>
            </p:cNvPr>
            <p:cNvPicPr>
              <a:picLocks noChangeAspect="1"/>
            </p:cNvPicPr>
            <p:nvPr/>
          </p:nvPicPr>
          <p:blipFill>
            <a:blip r:embed="rId2"/>
            <a:stretch>
              <a:fillRect/>
            </a:stretch>
          </p:blipFill>
          <p:spPr>
            <a:xfrm>
              <a:off x="8016" y="6937"/>
              <a:ext cx="5955" cy="1191"/>
            </a:xfrm>
            <a:prstGeom prst="rect">
              <a:avLst/>
            </a:prstGeom>
          </p:spPr>
        </p:pic>
        <p:pic>
          <p:nvPicPr>
            <p:cNvPr id="6" name="图片 -2147480644">
              <a:extLst>
                <a:ext uri="{FF2B5EF4-FFF2-40B4-BE49-F238E27FC236}">
                  <a16:creationId xmlns:a16="http://schemas.microsoft.com/office/drawing/2014/main" id="{9C61B53A-5576-46E1-8390-1ABD3CDC9D5C}"/>
                </a:ext>
              </a:extLst>
            </p:cNvPr>
            <p:cNvPicPr>
              <a:picLocks noChangeAspect="1"/>
            </p:cNvPicPr>
            <p:nvPr/>
          </p:nvPicPr>
          <p:blipFill>
            <a:blip r:embed="rId3"/>
            <a:stretch>
              <a:fillRect/>
            </a:stretch>
          </p:blipFill>
          <p:spPr>
            <a:xfrm>
              <a:off x="10320" y="8128"/>
              <a:ext cx="1411" cy="680"/>
            </a:xfrm>
            <a:prstGeom prst="rect">
              <a:avLst/>
            </a:prstGeom>
            <a:noFill/>
            <a:ln w="9525">
              <a:noFill/>
            </a:ln>
          </p:spPr>
        </p:pic>
        <p:sp>
          <p:nvSpPr>
            <p:cNvPr id="7" name="文本框 6">
              <a:extLst>
                <a:ext uri="{FF2B5EF4-FFF2-40B4-BE49-F238E27FC236}">
                  <a16:creationId xmlns:a16="http://schemas.microsoft.com/office/drawing/2014/main" id="{0CAD9975-B051-4DCA-BA7D-54FA87C963BE}"/>
                </a:ext>
              </a:extLst>
            </p:cNvPr>
            <p:cNvSpPr txBox="1"/>
            <p:nvPr/>
          </p:nvSpPr>
          <p:spPr>
            <a:xfrm>
              <a:off x="7886" y="8938"/>
              <a:ext cx="6051" cy="586"/>
            </a:xfrm>
            <a:prstGeom prst="rect">
              <a:avLst/>
            </a:prstGeom>
            <a:noFill/>
          </p:spPr>
          <p:txBody>
            <a:bodyPr wrap="square" rtlCol="0">
              <a:spAutoFit/>
            </a:bodyPr>
            <a:lstStyle/>
            <a:p>
              <a:r>
                <a:rPr lang="zh-CN" altLang="en-US" sz="2800" dirty="0"/>
                <a:t>对最大值相量的KVL形式也是成立的</a:t>
              </a:r>
            </a:p>
          </p:txBody>
        </p:sp>
        <p:pic>
          <p:nvPicPr>
            <p:cNvPr id="8" name="图片 7">
              <a:extLst>
                <a:ext uri="{FF2B5EF4-FFF2-40B4-BE49-F238E27FC236}">
                  <a16:creationId xmlns:a16="http://schemas.microsoft.com/office/drawing/2014/main" id="{ABFAC437-D576-4E2F-814B-ECFAD5CFF755}"/>
                </a:ext>
              </a:extLst>
            </p:cNvPr>
            <p:cNvPicPr>
              <a:picLocks noChangeAspect="1"/>
            </p:cNvPicPr>
            <p:nvPr/>
          </p:nvPicPr>
          <p:blipFill>
            <a:blip r:embed="rId4"/>
            <a:stretch>
              <a:fillRect/>
            </a:stretch>
          </p:blipFill>
          <p:spPr>
            <a:xfrm>
              <a:off x="10320" y="9701"/>
              <a:ext cx="1676" cy="737"/>
            </a:xfrm>
            <a:prstGeom prst="rect">
              <a:avLst/>
            </a:prstGeom>
          </p:spPr>
        </p:pic>
      </p:grpSp>
      <p:pic>
        <p:nvPicPr>
          <p:cNvPr id="9" name="图片 8">
            <a:extLst>
              <a:ext uri="{FF2B5EF4-FFF2-40B4-BE49-F238E27FC236}">
                <a16:creationId xmlns:a16="http://schemas.microsoft.com/office/drawing/2014/main" id="{A048AF52-8832-4D4F-A01D-01C22CD43B7F}"/>
              </a:ext>
            </a:extLst>
          </p:cNvPr>
          <p:cNvPicPr>
            <a:picLocks noChangeAspect="1"/>
          </p:cNvPicPr>
          <p:nvPr/>
        </p:nvPicPr>
        <p:blipFill>
          <a:blip r:embed="rId5"/>
          <a:stretch>
            <a:fillRect/>
          </a:stretch>
        </p:blipFill>
        <p:spPr>
          <a:xfrm>
            <a:off x="1835999" y="712952"/>
            <a:ext cx="5358621" cy="2264577"/>
          </a:xfrm>
          <a:prstGeom prst="rect">
            <a:avLst/>
          </a:prstGeom>
        </p:spPr>
      </p:pic>
    </p:spTree>
    <p:extLst>
      <p:ext uri="{BB962C8B-B14F-4D97-AF65-F5344CB8AC3E}">
        <p14:creationId xmlns:p14="http://schemas.microsoft.com/office/powerpoint/2010/main" val="25946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41</a:t>
            </a:fld>
            <a:endParaRPr lang="en-US">
              <a:solidFill>
                <a:prstClr val="black">
                  <a:tint val="75000"/>
                </a:prstClr>
              </a:solidFill>
            </a:endParaRPr>
          </a:p>
        </p:txBody>
      </p:sp>
      <p:sp>
        <p:nvSpPr>
          <p:cNvPr id="4" name="文本框 3"/>
          <p:cNvSpPr txBox="1"/>
          <p:nvPr/>
        </p:nvSpPr>
        <p:spPr>
          <a:xfrm>
            <a:off x="691515" y="864870"/>
            <a:ext cx="3689985" cy="583565"/>
          </a:xfrm>
          <a:prstGeom prst="rect">
            <a:avLst/>
          </a:prstGeom>
          <a:noFill/>
        </p:spPr>
        <p:txBody>
          <a:bodyPr wrap="none" rtlCol="0" anchor="t">
            <a:spAutoFit/>
          </a:bodyPr>
          <a:lstStyle/>
          <a:p>
            <a:pPr algn="l"/>
            <a:r>
              <a:rPr kumimoji="1" sz="3200" b="1"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mn-ea"/>
              </a:rPr>
              <a:t>5.4.2  RLC串联电路</a:t>
            </a:r>
          </a:p>
        </p:txBody>
      </p:sp>
      <p:pic>
        <p:nvPicPr>
          <p:cNvPr id="5" name="图片 4"/>
          <p:cNvPicPr>
            <a:picLocks noChangeAspect="1"/>
          </p:cNvPicPr>
          <p:nvPr/>
        </p:nvPicPr>
        <p:blipFill>
          <a:blip r:embed="rId2"/>
          <a:stretch>
            <a:fillRect/>
          </a:stretch>
        </p:blipFill>
        <p:spPr>
          <a:xfrm>
            <a:off x="691515" y="2286454"/>
            <a:ext cx="7742553" cy="3590545"/>
          </a:xfrm>
          <a:prstGeom prst="rect">
            <a:avLst/>
          </a:prstGeom>
        </p:spPr>
      </p:pic>
      <p:sp>
        <p:nvSpPr>
          <p:cNvPr id="6" name="文本框 5"/>
          <p:cNvSpPr txBox="1"/>
          <p:nvPr/>
        </p:nvSpPr>
        <p:spPr>
          <a:xfrm>
            <a:off x="691515" y="1626913"/>
            <a:ext cx="4344035" cy="523220"/>
          </a:xfrm>
          <a:prstGeom prst="rect">
            <a:avLst/>
          </a:prstGeom>
          <a:noFill/>
        </p:spPr>
        <p:txBody>
          <a:bodyPr wrap="square" rtlCol="0">
            <a:spAutoFit/>
          </a:bodyPr>
          <a:lstStyle/>
          <a:p>
            <a:r>
              <a:rPr lang="zh-CN" altLang="en-US" dirty="0"/>
              <a:t> </a:t>
            </a:r>
            <a:r>
              <a:rPr lang="zh-CN" altLang="en-US" sz="2800" dirty="0">
                <a:latin typeface="Times New Roman" panose="02020603050405020304" pitchFamily="18" charset="0"/>
              </a:rPr>
              <a:t>RLC串联电路的两种形式</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42</a:t>
            </a:fld>
            <a:endParaRPr lang="en-US">
              <a:solidFill>
                <a:prstClr val="black">
                  <a:tint val="75000"/>
                </a:prstClr>
              </a:solidFill>
            </a:endParaRPr>
          </a:p>
        </p:txBody>
      </p:sp>
      <p:sp>
        <p:nvSpPr>
          <p:cNvPr id="4" name="文本框 3"/>
          <p:cNvSpPr txBox="1"/>
          <p:nvPr/>
        </p:nvSpPr>
        <p:spPr>
          <a:xfrm>
            <a:off x="667385" y="925830"/>
            <a:ext cx="1988045" cy="523220"/>
          </a:xfrm>
          <a:prstGeom prst="rect">
            <a:avLst/>
          </a:prstGeom>
          <a:noFill/>
        </p:spPr>
        <p:txBody>
          <a:bodyPr wrap="none" rtlCol="0" anchor="t">
            <a:spAutoFit/>
          </a:bodyPr>
          <a:lstStyle/>
          <a:p>
            <a:pPr algn="l"/>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瞬时值关系</a:t>
            </a:r>
            <a:endParaRPr kumimoji="1" sz="2400" b="1" dirty="0">
              <a:solidFill>
                <a:srgbClr val="CC0000"/>
              </a:solidFill>
              <a:effectLst>
                <a:outerShdw blurRad="38100" dist="38100" dir="2700000" algn="tl">
                  <a:srgbClr val="C0C0C0"/>
                </a:outerShdw>
              </a:effectLst>
              <a:latin typeface="Times New Roman" panose="02020603050405020304" pitchFamily="18" charset="0"/>
              <a:sym typeface="+mn-ea"/>
            </a:endParaRPr>
          </a:p>
        </p:txBody>
      </p:sp>
      <p:pic>
        <p:nvPicPr>
          <p:cNvPr id="5" name="图片 4"/>
          <p:cNvPicPr>
            <a:picLocks noChangeAspect="1"/>
          </p:cNvPicPr>
          <p:nvPr/>
        </p:nvPicPr>
        <p:blipFill>
          <a:blip r:embed="rId2"/>
          <a:stretch>
            <a:fillRect/>
          </a:stretch>
        </p:blipFill>
        <p:spPr>
          <a:xfrm>
            <a:off x="257463" y="1473018"/>
            <a:ext cx="8314449" cy="991200"/>
          </a:xfrm>
          <a:prstGeom prst="rect">
            <a:avLst/>
          </a:prstGeom>
        </p:spPr>
      </p:pic>
      <p:pic>
        <p:nvPicPr>
          <p:cNvPr id="6" name="图片 5"/>
          <p:cNvPicPr>
            <a:picLocks noChangeAspect="1"/>
          </p:cNvPicPr>
          <p:nvPr/>
        </p:nvPicPr>
        <p:blipFill>
          <a:blip r:embed="rId3"/>
          <a:stretch>
            <a:fillRect/>
          </a:stretch>
        </p:blipFill>
        <p:spPr>
          <a:xfrm>
            <a:off x="5778788" y="2607137"/>
            <a:ext cx="3380740" cy="2724150"/>
          </a:xfrm>
          <a:prstGeom prst="rect">
            <a:avLst/>
          </a:prstGeom>
        </p:spPr>
      </p:pic>
      <p:grpSp>
        <p:nvGrpSpPr>
          <p:cNvPr id="17" name="组合 16"/>
          <p:cNvGrpSpPr/>
          <p:nvPr/>
        </p:nvGrpSpPr>
        <p:grpSpPr>
          <a:xfrm>
            <a:off x="257463" y="2874252"/>
            <a:ext cx="5117465" cy="915035"/>
            <a:chOff x="434" y="3525"/>
            <a:chExt cx="8059" cy="1441"/>
          </a:xfrm>
        </p:grpSpPr>
        <p:sp>
          <p:nvSpPr>
            <p:cNvPr id="9" name="文本框 8"/>
            <p:cNvSpPr txBox="1"/>
            <p:nvPr/>
          </p:nvSpPr>
          <p:spPr>
            <a:xfrm>
              <a:off x="434" y="3846"/>
              <a:ext cx="4915" cy="824"/>
            </a:xfrm>
            <a:prstGeom prst="rect">
              <a:avLst/>
            </a:prstGeom>
            <a:noFill/>
          </p:spPr>
          <p:txBody>
            <a:bodyPr wrap="square" rtlCol="0">
              <a:spAutoFit/>
            </a:bodyPr>
            <a:lstStyle/>
            <a:p>
              <a:r>
                <a:rPr lang="zh-CN" altLang="en-US" sz="2800" dirty="0">
                  <a:latin typeface="Times New Roman" panose="02020603050405020304" pitchFamily="18" charset="0"/>
                </a:rPr>
                <a:t>RL串联时：</a:t>
              </a:r>
            </a:p>
          </p:txBody>
        </p:sp>
        <p:pic>
          <p:nvPicPr>
            <p:cNvPr id="10" name="图片 9"/>
            <p:cNvPicPr>
              <a:picLocks noChangeAspect="1"/>
            </p:cNvPicPr>
            <p:nvPr/>
          </p:nvPicPr>
          <p:blipFill>
            <a:blip r:embed="rId4"/>
            <a:stretch>
              <a:fillRect/>
            </a:stretch>
          </p:blipFill>
          <p:spPr>
            <a:xfrm>
              <a:off x="3578" y="3525"/>
              <a:ext cx="4915" cy="1441"/>
            </a:xfrm>
            <a:prstGeom prst="rect">
              <a:avLst/>
            </a:prstGeom>
          </p:spPr>
        </p:pic>
      </p:grpSp>
      <p:grpSp>
        <p:nvGrpSpPr>
          <p:cNvPr id="18" name="组合 17"/>
          <p:cNvGrpSpPr/>
          <p:nvPr/>
        </p:nvGrpSpPr>
        <p:grpSpPr>
          <a:xfrm>
            <a:off x="257463" y="4064615"/>
            <a:ext cx="5391785" cy="896620"/>
            <a:chOff x="434" y="4863"/>
            <a:chExt cx="8491" cy="1412"/>
          </a:xfrm>
        </p:grpSpPr>
        <p:sp>
          <p:nvSpPr>
            <p:cNvPr id="11" name="文本框 10"/>
            <p:cNvSpPr txBox="1"/>
            <p:nvPr/>
          </p:nvSpPr>
          <p:spPr>
            <a:xfrm>
              <a:off x="434" y="5086"/>
              <a:ext cx="2719" cy="824"/>
            </a:xfrm>
            <a:prstGeom prst="rect">
              <a:avLst/>
            </a:prstGeom>
            <a:noFill/>
          </p:spPr>
          <p:txBody>
            <a:bodyPr wrap="square" rtlCol="0">
              <a:spAutoFit/>
            </a:bodyPr>
            <a:lstStyle/>
            <a:p>
              <a:r>
                <a:rPr lang="zh-CN" altLang="en-US" sz="2800" dirty="0">
                  <a:latin typeface="Times New Roman" panose="02020603050405020304" pitchFamily="18" charset="0"/>
                </a:rPr>
                <a:t>RC串联时</a:t>
              </a:r>
              <a:r>
                <a:rPr lang="zh-CN" altLang="en-US" sz="2000" dirty="0">
                  <a:latin typeface="Times New Roman" panose="02020603050405020304" pitchFamily="18" charset="0"/>
                </a:rPr>
                <a:t>：</a:t>
              </a:r>
            </a:p>
          </p:txBody>
        </p:sp>
        <p:pic>
          <p:nvPicPr>
            <p:cNvPr id="13" name="图片 12"/>
            <p:cNvPicPr>
              <a:picLocks noChangeAspect="1"/>
            </p:cNvPicPr>
            <p:nvPr/>
          </p:nvPicPr>
          <p:blipFill>
            <a:blip r:embed="rId5"/>
            <a:stretch>
              <a:fillRect/>
            </a:stretch>
          </p:blipFill>
          <p:spPr>
            <a:xfrm>
              <a:off x="3490" y="4863"/>
              <a:ext cx="5435" cy="1412"/>
            </a:xfrm>
            <a:prstGeom prst="rect">
              <a:avLst/>
            </a:prstGeom>
          </p:spPr>
        </p:pic>
      </p:grpSp>
      <p:grpSp>
        <p:nvGrpSpPr>
          <p:cNvPr id="19" name="组合 18"/>
          <p:cNvGrpSpPr/>
          <p:nvPr/>
        </p:nvGrpSpPr>
        <p:grpSpPr>
          <a:xfrm>
            <a:off x="299857" y="5119197"/>
            <a:ext cx="5490210" cy="896620"/>
            <a:chOff x="434" y="6258"/>
            <a:chExt cx="8646" cy="1412"/>
          </a:xfrm>
        </p:grpSpPr>
        <p:sp>
          <p:nvSpPr>
            <p:cNvPr id="14" name="文本框 13"/>
            <p:cNvSpPr txBox="1"/>
            <p:nvPr/>
          </p:nvSpPr>
          <p:spPr>
            <a:xfrm>
              <a:off x="434" y="6501"/>
              <a:ext cx="2909" cy="824"/>
            </a:xfrm>
            <a:prstGeom prst="rect">
              <a:avLst/>
            </a:prstGeom>
            <a:noFill/>
          </p:spPr>
          <p:txBody>
            <a:bodyPr wrap="square" rtlCol="0">
              <a:spAutoFit/>
            </a:bodyPr>
            <a:lstStyle/>
            <a:p>
              <a:r>
                <a:rPr lang="zh-CN" altLang="en-US" sz="2800" dirty="0">
                  <a:latin typeface="Times New Roman" panose="02020603050405020304" pitchFamily="18" charset="0"/>
                </a:rPr>
                <a:t>LC串联时：</a:t>
              </a:r>
            </a:p>
          </p:txBody>
        </p:sp>
        <p:pic>
          <p:nvPicPr>
            <p:cNvPr id="16" name="图片 15"/>
            <p:cNvPicPr>
              <a:picLocks noChangeAspect="1"/>
            </p:cNvPicPr>
            <p:nvPr/>
          </p:nvPicPr>
          <p:blipFill>
            <a:blip r:embed="rId6"/>
            <a:stretch>
              <a:fillRect/>
            </a:stretch>
          </p:blipFill>
          <p:spPr>
            <a:xfrm>
              <a:off x="3464" y="6258"/>
              <a:ext cx="5616" cy="1412"/>
            </a:xfrm>
            <a:prstGeom prst="rect">
              <a:avLst/>
            </a:prstGeom>
          </p:spPr>
        </p:pic>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43</a:t>
            </a:fld>
            <a:endParaRPr lang="en-US">
              <a:solidFill>
                <a:prstClr val="black">
                  <a:tint val="75000"/>
                </a:prstClr>
              </a:solidFill>
            </a:endParaRPr>
          </a:p>
        </p:txBody>
      </p:sp>
      <p:sp>
        <p:nvSpPr>
          <p:cNvPr id="5" name="文本框 4"/>
          <p:cNvSpPr txBox="1"/>
          <p:nvPr/>
        </p:nvSpPr>
        <p:spPr>
          <a:xfrm>
            <a:off x="537871" y="720577"/>
            <a:ext cx="1627369" cy="523220"/>
          </a:xfrm>
          <a:prstGeom prst="rect">
            <a:avLst/>
          </a:prstGeom>
          <a:noFill/>
        </p:spPr>
        <p:txBody>
          <a:bodyPr wrap="none" rtlCol="0" anchor="t">
            <a:spAutoFit/>
          </a:bodyPr>
          <a:lstStyle/>
          <a:p>
            <a:pPr algn="l"/>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相量关系</a:t>
            </a:r>
            <a:endParaRPr kumimoji="1" sz="2800" b="1" dirty="0">
              <a:solidFill>
                <a:srgbClr val="CC0000"/>
              </a:solidFill>
              <a:effectLst>
                <a:outerShdw blurRad="38100" dist="38100" dir="2700000" algn="tl">
                  <a:srgbClr val="C0C0C0"/>
                </a:outerShdw>
              </a:effectLst>
              <a:latin typeface="Times New Roman" panose="02020603050405020304" pitchFamily="18" charset="0"/>
              <a:sym typeface="+mn-ea"/>
            </a:endParaRPr>
          </a:p>
        </p:txBody>
      </p:sp>
      <p:pic>
        <p:nvPicPr>
          <p:cNvPr id="6" name="图片 5"/>
          <p:cNvPicPr>
            <a:picLocks noChangeAspect="1"/>
          </p:cNvPicPr>
          <p:nvPr/>
        </p:nvPicPr>
        <p:blipFill>
          <a:blip r:embed="rId3"/>
          <a:stretch>
            <a:fillRect/>
          </a:stretch>
        </p:blipFill>
        <p:spPr>
          <a:xfrm>
            <a:off x="417779" y="1826903"/>
            <a:ext cx="3937193" cy="2968394"/>
          </a:xfrm>
          <a:prstGeom prst="rect">
            <a:avLst/>
          </a:prstGeom>
        </p:spPr>
      </p:pic>
      <p:graphicFrame>
        <p:nvGraphicFramePr>
          <p:cNvPr id="15" name="Object 5">
            <a:extLst>
              <a:ext uri="{FF2B5EF4-FFF2-40B4-BE49-F238E27FC236}">
                <a16:creationId xmlns:a16="http://schemas.microsoft.com/office/drawing/2014/main" id="{D0AF9FF2-7E2C-47C6-9B4D-EC72A2AC7EFD}"/>
              </a:ext>
            </a:extLst>
          </p:cNvPr>
          <p:cNvGraphicFramePr>
            <a:graphicFrameLocks noChangeAspect="1"/>
          </p:cNvGraphicFramePr>
          <p:nvPr>
            <p:extLst>
              <p:ext uri="{D42A27DB-BD31-4B8C-83A1-F6EECF244321}">
                <p14:modId xmlns:p14="http://schemas.microsoft.com/office/powerpoint/2010/main" val="1799448159"/>
              </p:ext>
            </p:extLst>
          </p:nvPr>
        </p:nvGraphicFramePr>
        <p:xfrm>
          <a:off x="4254414" y="1090370"/>
          <a:ext cx="3276600" cy="671513"/>
        </p:xfrm>
        <a:graphic>
          <a:graphicData uri="http://schemas.openxmlformats.org/presentationml/2006/ole">
            <mc:AlternateContent xmlns:mc="http://schemas.openxmlformats.org/markup-compatibility/2006">
              <mc:Choice xmlns:v="urn:schemas-microsoft-com:vml" Requires="v">
                <p:oleObj spid="_x0000_s23644" name="公式" r:id="rId4" imgW="1155600" imgH="241200" progId="Equation.3">
                  <p:embed/>
                </p:oleObj>
              </mc:Choice>
              <mc:Fallback>
                <p:oleObj name="公式" r:id="rId4" imgW="1155600" imgH="241200" progId="Equation.3">
                  <p:embed/>
                  <p:pic>
                    <p:nvPicPr>
                      <p:cNvPr id="134149" name="Object 5">
                        <a:extLst>
                          <a:ext uri="{FF2B5EF4-FFF2-40B4-BE49-F238E27FC236}">
                            <a16:creationId xmlns:a16="http://schemas.microsoft.com/office/drawing/2014/main" id="{E4938BDF-67AE-4B82-8B64-7E12823B6C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4414" y="1090370"/>
                        <a:ext cx="3276600"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6">
            <a:extLst>
              <a:ext uri="{FF2B5EF4-FFF2-40B4-BE49-F238E27FC236}">
                <a16:creationId xmlns:a16="http://schemas.microsoft.com/office/drawing/2014/main" id="{BE738343-AE48-4CFC-955A-2547A898385F}"/>
              </a:ext>
            </a:extLst>
          </p:cNvPr>
          <p:cNvGrpSpPr>
            <a:grpSpLocks/>
          </p:cNvGrpSpPr>
          <p:nvPr/>
        </p:nvGrpSpPr>
        <p:grpSpPr bwMode="auto">
          <a:xfrm>
            <a:off x="3921125" y="1858963"/>
            <a:ext cx="4648200" cy="661988"/>
            <a:chOff x="2470" y="1267"/>
            <a:chExt cx="2928" cy="417"/>
          </a:xfrm>
        </p:grpSpPr>
        <p:graphicFrame>
          <p:nvGraphicFramePr>
            <p:cNvPr id="17" name="Object 7">
              <a:extLst>
                <a:ext uri="{FF2B5EF4-FFF2-40B4-BE49-F238E27FC236}">
                  <a16:creationId xmlns:a16="http://schemas.microsoft.com/office/drawing/2014/main" id="{E7432AC6-C0EB-492E-A9DA-0EB5F1EFDE62}"/>
                </a:ext>
              </a:extLst>
            </p:cNvPr>
            <p:cNvGraphicFramePr>
              <a:graphicFrameLocks noChangeAspect="1"/>
            </p:cNvGraphicFramePr>
            <p:nvPr>
              <p:extLst>
                <p:ext uri="{D42A27DB-BD31-4B8C-83A1-F6EECF244321}">
                  <p14:modId xmlns:p14="http://schemas.microsoft.com/office/powerpoint/2010/main" val="3160725562"/>
                </p:ext>
              </p:extLst>
            </p:nvPr>
          </p:nvGraphicFramePr>
          <p:xfrm>
            <a:off x="2880" y="1280"/>
            <a:ext cx="1052" cy="353"/>
          </p:xfrm>
          <a:graphic>
            <a:graphicData uri="http://schemas.openxmlformats.org/presentationml/2006/ole">
              <mc:AlternateContent xmlns:mc="http://schemas.openxmlformats.org/markup-compatibility/2006">
                <mc:Choice xmlns:v="urn:schemas-microsoft-com:vml" Requires="v">
                  <p:oleObj spid="_x0000_s23645" name="公式" r:id="rId6" imgW="596880" imgH="203040" progId="Equation.3">
                    <p:embed/>
                  </p:oleObj>
                </mc:Choice>
                <mc:Fallback>
                  <p:oleObj name="公式" r:id="rId6" imgW="596880" imgH="203040" progId="Equation.3">
                    <p:embed/>
                    <p:pic>
                      <p:nvPicPr>
                        <p:cNvPr id="134151" name="Object 7">
                          <a:extLst>
                            <a:ext uri="{FF2B5EF4-FFF2-40B4-BE49-F238E27FC236}">
                              <a16:creationId xmlns:a16="http://schemas.microsoft.com/office/drawing/2014/main" id="{D9128736-F597-4D1A-AECD-6FA7783776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 y="1280"/>
                          <a:ext cx="1052"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8">
              <a:extLst>
                <a:ext uri="{FF2B5EF4-FFF2-40B4-BE49-F238E27FC236}">
                  <a16:creationId xmlns:a16="http://schemas.microsoft.com/office/drawing/2014/main" id="{C6A3F9E3-402A-434E-8DFF-5E5169911EB7}"/>
                </a:ext>
              </a:extLst>
            </p:cNvPr>
            <p:cNvSpPr txBox="1">
              <a:spLocks noChangeArrowheads="1"/>
            </p:cNvSpPr>
            <p:nvPr/>
          </p:nvSpPr>
          <p:spPr bwMode="auto">
            <a:xfrm>
              <a:off x="2470" y="1267"/>
              <a:ext cx="3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dirty="0"/>
                <a:t>设</a:t>
              </a:r>
            </a:p>
          </p:txBody>
        </p:sp>
        <p:sp>
          <p:nvSpPr>
            <p:cNvPr id="19" name="Text Box 9">
              <a:extLst>
                <a:ext uri="{FF2B5EF4-FFF2-40B4-BE49-F238E27FC236}">
                  <a16:creationId xmlns:a16="http://schemas.microsoft.com/office/drawing/2014/main" id="{B3BB64CA-96EA-4F88-9CFF-6A627CCBC7E9}"/>
                </a:ext>
              </a:extLst>
            </p:cNvPr>
            <p:cNvSpPr txBox="1">
              <a:spLocks noChangeArrowheads="1"/>
            </p:cNvSpPr>
            <p:nvPr/>
          </p:nvSpPr>
          <p:spPr bwMode="auto">
            <a:xfrm>
              <a:off x="3932" y="1303"/>
              <a:ext cx="1466"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20000"/>
                </a:lnSpc>
              </a:pPr>
              <a:r>
                <a:rPr lang="zh-CN" altLang="en-US" sz="2800" b="1" dirty="0">
                  <a:solidFill>
                    <a:srgbClr val="000099"/>
                  </a:solidFill>
                  <a:effectLst>
                    <a:outerShdw blurRad="38100" dist="38100" dir="2700000" algn="tl">
                      <a:srgbClr val="C0C0C0"/>
                    </a:outerShdw>
                  </a:effectLst>
                </a:rPr>
                <a:t>（参考相量）</a:t>
              </a:r>
            </a:p>
          </p:txBody>
        </p:sp>
      </p:grpSp>
      <p:grpSp>
        <p:nvGrpSpPr>
          <p:cNvPr id="20" name="Group 11">
            <a:extLst>
              <a:ext uri="{FF2B5EF4-FFF2-40B4-BE49-F238E27FC236}">
                <a16:creationId xmlns:a16="http://schemas.microsoft.com/office/drawing/2014/main" id="{9997B324-0535-4A38-BE16-84FB320D1D96}"/>
              </a:ext>
            </a:extLst>
          </p:cNvPr>
          <p:cNvGrpSpPr>
            <a:grpSpLocks/>
          </p:cNvGrpSpPr>
          <p:nvPr/>
        </p:nvGrpSpPr>
        <p:grpSpPr bwMode="auto">
          <a:xfrm>
            <a:off x="4087451" y="2573466"/>
            <a:ext cx="3146679" cy="2611722"/>
            <a:chOff x="2461" y="1547"/>
            <a:chExt cx="2103" cy="1757"/>
          </a:xfrm>
        </p:grpSpPr>
        <p:graphicFrame>
          <p:nvGraphicFramePr>
            <p:cNvPr id="21" name="Object 12">
              <a:extLst>
                <a:ext uri="{FF2B5EF4-FFF2-40B4-BE49-F238E27FC236}">
                  <a16:creationId xmlns:a16="http://schemas.microsoft.com/office/drawing/2014/main" id="{4526636E-6B76-4C9A-A44A-6FEC10C45293}"/>
                </a:ext>
              </a:extLst>
            </p:cNvPr>
            <p:cNvGraphicFramePr>
              <a:graphicFrameLocks noChangeAspect="1"/>
            </p:cNvGraphicFramePr>
            <p:nvPr>
              <p:extLst>
                <p:ext uri="{D42A27DB-BD31-4B8C-83A1-F6EECF244321}">
                  <p14:modId xmlns:p14="http://schemas.microsoft.com/office/powerpoint/2010/main" val="82723019"/>
                </p:ext>
              </p:extLst>
            </p:nvPr>
          </p:nvGraphicFramePr>
          <p:xfrm>
            <a:off x="2838" y="2887"/>
            <a:ext cx="1659" cy="417"/>
          </p:xfrm>
          <a:graphic>
            <a:graphicData uri="http://schemas.openxmlformats.org/presentationml/2006/ole">
              <mc:AlternateContent xmlns:mc="http://schemas.openxmlformats.org/markup-compatibility/2006">
                <mc:Choice xmlns:v="urn:schemas-microsoft-com:vml" Requires="v">
                  <p:oleObj spid="_x0000_s23646" name="Equation" r:id="rId8" imgW="1002960" imgH="241200" progId="Equation.3">
                    <p:embed/>
                  </p:oleObj>
                </mc:Choice>
                <mc:Fallback>
                  <p:oleObj name="Equation" r:id="rId8" imgW="1002960" imgH="241200" progId="Equation.3">
                    <p:embed/>
                    <p:pic>
                      <p:nvPicPr>
                        <p:cNvPr id="134156" name="Object 12">
                          <a:extLst>
                            <a:ext uri="{FF2B5EF4-FFF2-40B4-BE49-F238E27FC236}">
                              <a16:creationId xmlns:a16="http://schemas.microsoft.com/office/drawing/2014/main" id="{6EB5560E-50EA-426B-B06A-EEEF41FA86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8" y="2887"/>
                          <a:ext cx="1659"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3">
              <a:extLst>
                <a:ext uri="{FF2B5EF4-FFF2-40B4-BE49-F238E27FC236}">
                  <a16:creationId xmlns:a16="http://schemas.microsoft.com/office/drawing/2014/main" id="{06E1A013-573D-4973-B59F-3DB41572C850}"/>
                </a:ext>
              </a:extLst>
            </p:cNvPr>
            <p:cNvGraphicFramePr>
              <a:graphicFrameLocks noChangeAspect="1"/>
            </p:cNvGraphicFramePr>
            <p:nvPr>
              <p:extLst>
                <p:ext uri="{D42A27DB-BD31-4B8C-83A1-F6EECF244321}">
                  <p14:modId xmlns:p14="http://schemas.microsoft.com/office/powerpoint/2010/main" val="694122715"/>
                </p:ext>
              </p:extLst>
            </p:nvPr>
          </p:nvGraphicFramePr>
          <p:xfrm>
            <a:off x="2882" y="2380"/>
            <a:ext cx="1682" cy="386"/>
          </p:xfrm>
          <a:graphic>
            <a:graphicData uri="http://schemas.openxmlformats.org/presentationml/2006/ole">
              <mc:AlternateContent xmlns:mc="http://schemas.openxmlformats.org/markup-compatibility/2006">
                <mc:Choice xmlns:v="urn:schemas-microsoft-com:vml" Requires="v">
                  <p:oleObj spid="_x0000_s23647" name="Equation" r:id="rId10" imgW="927000" imgH="228600" progId="Equation.3">
                    <p:embed/>
                  </p:oleObj>
                </mc:Choice>
                <mc:Fallback>
                  <p:oleObj name="Equation" r:id="rId10" imgW="927000" imgH="228600" progId="Equation.3">
                    <p:embed/>
                    <p:pic>
                      <p:nvPicPr>
                        <p:cNvPr id="134157" name="Object 13">
                          <a:extLst>
                            <a:ext uri="{FF2B5EF4-FFF2-40B4-BE49-F238E27FC236}">
                              <a16:creationId xmlns:a16="http://schemas.microsoft.com/office/drawing/2014/main" id="{82E0BBE1-B943-47A9-8AED-FFF66D456EB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2" y="2380"/>
                          <a:ext cx="168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Rectangle 14">
              <a:extLst>
                <a:ext uri="{FF2B5EF4-FFF2-40B4-BE49-F238E27FC236}">
                  <a16:creationId xmlns:a16="http://schemas.microsoft.com/office/drawing/2014/main" id="{3CF59EA9-5B0F-413E-A939-5ACDE0F41461}"/>
                </a:ext>
              </a:extLst>
            </p:cNvPr>
            <p:cNvSpPr>
              <a:spLocks noChangeArrowheads="1"/>
            </p:cNvSpPr>
            <p:nvPr/>
          </p:nvSpPr>
          <p:spPr bwMode="auto">
            <a:xfrm>
              <a:off x="2461" y="1547"/>
              <a:ext cx="39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800" b="1" dirty="0"/>
                <a:t>则</a:t>
              </a:r>
            </a:p>
          </p:txBody>
        </p:sp>
        <p:graphicFrame>
          <p:nvGraphicFramePr>
            <p:cNvPr id="24" name="Object 15">
              <a:extLst>
                <a:ext uri="{FF2B5EF4-FFF2-40B4-BE49-F238E27FC236}">
                  <a16:creationId xmlns:a16="http://schemas.microsoft.com/office/drawing/2014/main" id="{C68B4139-B5E1-4F8C-8C92-33570DE230F5}"/>
                </a:ext>
              </a:extLst>
            </p:cNvPr>
            <p:cNvGraphicFramePr>
              <a:graphicFrameLocks noChangeAspect="1"/>
            </p:cNvGraphicFramePr>
            <p:nvPr>
              <p:extLst>
                <p:ext uri="{D42A27DB-BD31-4B8C-83A1-F6EECF244321}">
                  <p14:modId xmlns:p14="http://schemas.microsoft.com/office/powerpoint/2010/main" val="4159343197"/>
                </p:ext>
              </p:extLst>
            </p:nvPr>
          </p:nvGraphicFramePr>
          <p:xfrm>
            <a:off x="2882" y="1882"/>
            <a:ext cx="1381" cy="377"/>
          </p:xfrm>
          <a:graphic>
            <a:graphicData uri="http://schemas.openxmlformats.org/presentationml/2006/ole">
              <mc:AlternateContent xmlns:mc="http://schemas.openxmlformats.org/markup-compatibility/2006">
                <mc:Choice xmlns:v="urn:schemas-microsoft-com:vml" Requires="v">
                  <p:oleObj spid="_x0000_s23648" name="公式" r:id="rId12" imgW="685800" imgH="228600" progId="Equation.3">
                    <p:embed/>
                  </p:oleObj>
                </mc:Choice>
                <mc:Fallback>
                  <p:oleObj name="公式" r:id="rId12" imgW="685800" imgH="228600" progId="Equation.3">
                    <p:embed/>
                    <p:pic>
                      <p:nvPicPr>
                        <p:cNvPr id="134159" name="Object 15">
                          <a:extLst>
                            <a:ext uri="{FF2B5EF4-FFF2-40B4-BE49-F238E27FC236}">
                              <a16:creationId xmlns:a16="http://schemas.microsoft.com/office/drawing/2014/main" id="{A2424D54-6FAE-40E4-B821-97DB23D883D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2" y="1882"/>
                          <a:ext cx="1381"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3BA804-749A-461A-92CF-EC4DA8A95CD5}"/>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F83F6BF4-0FF0-423C-9E44-5D7E4CC3ECAA}"/>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44</a:t>
            </a:fld>
            <a:endParaRPr lang="en-US">
              <a:solidFill>
                <a:prstClr val="black">
                  <a:tint val="75000"/>
                </a:prstClr>
              </a:solidFill>
            </a:endParaRPr>
          </a:p>
        </p:txBody>
      </p:sp>
      <p:pic>
        <p:nvPicPr>
          <p:cNvPr id="4" name="图片 3">
            <a:extLst>
              <a:ext uri="{FF2B5EF4-FFF2-40B4-BE49-F238E27FC236}">
                <a16:creationId xmlns:a16="http://schemas.microsoft.com/office/drawing/2014/main" id="{64C583CA-A45F-4F63-8417-A4E2899F49A1}"/>
              </a:ext>
            </a:extLst>
          </p:cNvPr>
          <p:cNvPicPr>
            <a:picLocks noChangeAspect="1"/>
          </p:cNvPicPr>
          <p:nvPr/>
        </p:nvPicPr>
        <p:blipFill>
          <a:blip r:embed="rId2"/>
          <a:stretch>
            <a:fillRect/>
          </a:stretch>
        </p:blipFill>
        <p:spPr>
          <a:xfrm>
            <a:off x="622391" y="3733374"/>
            <a:ext cx="5095068" cy="949561"/>
          </a:xfrm>
          <a:prstGeom prst="rect">
            <a:avLst/>
          </a:prstGeom>
        </p:spPr>
      </p:pic>
      <p:pic>
        <p:nvPicPr>
          <p:cNvPr id="5" name="图片 4">
            <a:extLst>
              <a:ext uri="{FF2B5EF4-FFF2-40B4-BE49-F238E27FC236}">
                <a16:creationId xmlns:a16="http://schemas.microsoft.com/office/drawing/2014/main" id="{EE59E72F-AE8D-4063-9CD9-E4A88CB2A295}"/>
              </a:ext>
            </a:extLst>
          </p:cNvPr>
          <p:cNvPicPr>
            <a:picLocks noChangeAspect="1"/>
          </p:cNvPicPr>
          <p:nvPr/>
        </p:nvPicPr>
        <p:blipFill>
          <a:blip r:embed="rId3"/>
          <a:stretch>
            <a:fillRect/>
          </a:stretch>
        </p:blipFill>
        <p:spPr>
          <a:xfrm>
            <a:off x="586548" y="4682935"/>
            <a:ext cx="7085648" cy="1825220"/>
          </a:xfrm>
          <a:prstGeom prst="rect">
            <a:avLst/>
          </a:prstGeom>
        </p:spPr>
      </p:pic>
      <p:pic>
        <p:nvPicPr>
          <p:cNvPr id="6" name="图片 5">
            <a:extLst>
              <a:ext uri="{FF2B5EF4-FFF2-40B4-BE49-F238E27FC236}">
                <a16:creationId xmlns:a16="http://schemas.microsoft.com/office/drawing/2014/main" id="{D76B2AEF-577E-47ED-8B75-A66A8FF6472A}"/>
              </a:ext>
            </a:extLst>
          </p:cNvPr>
          <p:cNvPicPr>
            <a:picLocks noChangeAspect="1"/>
          </p:cNvPicPr>
          <p:nvPr/>
        </p:nvPicPr>
        <p:blipFill>
          <a:blip r:embed="rId4"/>
          <a:stretch>
            <a:fillRect/>
          </a:stretch>
        </p:blipFill>
        <p:spPr>
          <a:xfrm>
            <a:off x="1274833" y="741298"/>
            <a:ext cx="7008660" cy="3047702"/>
          </a:xfrm>
          <a:prstGeom prst="rect">
            <a:avLst/>
          </a:prstGeom>
        </p:spPr>
      </p:pic>
    </p:spTree>
    <p:extLst>
      <p:ext uri="{BB962C8B-B14F-4D97-AF65-F5344CB8AC3E}">
        <p14:creationId xmlns:p14="http://schemas.microsoft.com/office/powerpoint/2010/main" val="106885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45</a:t>
            </a:fld>
            <a:endParaRPr lang="en-US">
              <a:solidFill>
                <a:prstClr val="black">
                  <a:tint val="75000"/>
                </a:prstClr>
              </a:solidFill>
            </a:endParaRPr>
          </a:p>
        </p:txBody>
      </p:sp>
      <p:pic>
        <p:nvPicPr>
          <p:cNvPr id="4" name="图片 3"/>
          <p:cNvPicPr>
            <a:picLocks noChangeAspect="1"/>
          </p:cNvPicPr>
          <p:nvPr/>
        </p:nvPicPr>
        <p:blipFill>
          <a:blip r:embed="rId2"/>
          <a:stretch>
            <a:fillRect/>
          </a:stretch>
        </p:blipFill>
        <p:spPr>
          <a:xfrm>
            <a:off x="945871" y="909000"/>
            <a:ext cx="3215919" cy="2001205"/>
          </a:xfrm>
          <a:prstGeom prst="rect">
            <a:avLst/>
          </a:prstGeom>
        </p:spPr>
      </p:pic>
      <p:sp>
        <p:nvSpPr>
          <p:cNvPr id="5" name="文本框 4"/>
          <p:cNvSpPr txBox="1"/>
          <p:nvPr/>
        </p:nvSpPr>
        <p:spPr>
          <a:xfrm>
            <a:off x="931549" y="2771624"/>
            <a:ext cx="2575231" cy="461665"/>
          </a:xfrm>
          <a:prstGeom prst="rect">
            <a:avLst/>
          </a:prstGeom>
          <a:noFill/>
        </p:spPr>
        <p:txBody>
          <a:bodyPr wrap="square" rtlCol="0">
            <a:spAutoFit/>
          </a:bodyPr>
          <a:lstStyle/>
          <a:p>
            <a:r>
              <a:rPr lang="zh-CN" altLang="en-US" sz="2400" dirty="0"/>
              <a:t>阻抗三角形</a:t>
            </a:r>
          </a:p>
        </p:txBody>
      </p:sp>
      <p:grpSp>
        <p:nvGrpSpPr>
          <p:cNvPr id="9" name="组合 8"/>
          <p:cNvGrpSpPr/>
          <p:nvPr/>
        </p:nvGrpSpPr>
        <p:grpSpPr>
          <a:xfrm>
            <a:off x="4455040" y="1197000"/>
            <a:ext cx="3612515" cy="633095"/>
            <a:chOff x="533" y="5806"/>
            <a:chExt cx="5689" cy="997"/>
          </a:xfrm>
        </p:grpSpPr>
        <p:pic>
          <p:nvPicPr>
            <p:cNvPr id="6" name="图片 -2147480602"/>
            <p:cNvPicPr>
              <a:picLocks noChangeAspect="1"/>
            </p:cNvPicPr>
            <p:nvPr/>
          </p:nvPicPr>
          <p:blipFill>
            <a:blip r:embed="rId3"/>
            <a:stretch>
              <a:fillRect/>
            </a:stretch>
          </p:blipFill>
          <p:spPr>
            <a:xfrm>
              <a:off x="2916" y="5806"/>
              <a:ext cx="3306" cy="991"/>
            </a:xfrm>
            <a:prstGeom prst="rect">
              <a:avLst/>
            </a:prstGeom>
            <a:noFill/>
            <a:ln w="9525">
              <a:noFill/>
            </a:ln>
          </p:spPr>
        </p:pic>
        <p:sp>
          <p:nvSpPr>
            <p:cNvPr id="7" name="文本框 6"/>
            <p:cNvSpPr txBox="1"/>
            <p:nvPr/>
          </p:nvSpPr>
          <p:spPr>
            <a:xfrm>
              <a:off x="533" y="5979"/>
              <a:ext cx="2632" cy="824"/>
            </a:xfrm>
            <a:prstGeom prst="rect">
              <a:avLst/>
            </a:prstGeom>
            <a:noFill/>
          </p:spPr>
          <p:txBody>
            <a:bodyPr wrap="square" rtlCol="0">
              <a:spAutoFit/>
            </a:bodyPr>
            <a:lstStyle/>
            <a:p>
              <a:r>
                <a:rPr lang="zh-CN" altLang="en-US" sz="2800" b="1" dirty="0"/>
                <a:t>阻抗模</a:t>
              </a:r>
            </a:p>
          </p:txBody>
        </p:sp>
      </p:grpSp>
      <p:grpSp>
        <p:nvGrpSpPr>
          <p:cNvPr id="8" name="组合 7"/>
          <p:cNvGrpSpPr/>
          <p:nvPr/>
        </p:nvGrpSpPr>
        <p:grpSpPr>
          <a:xfrm>
            <a:off x="4417725" y="1826285"/>
            <a:ext cx="4300771" cy="855223"/>
            <a:chOff x="621" y="6896"/>
            <a:chExt cx="5933" cy="1134"/>
          </a:xfrm>
        </p:grpSpPr>
        <p:pic>
          <p:nvPicPr>
            <p:cNvPr id="10" name="图片 -2147480601"/>
            <p:cNvPicPr>
              <a:picLocks noChangeAspect="1"/>
            </p:cNvPicPr>
            <p:nvPr/>
          </p:nvPicPr>
          <p:blipFill>
            <a:blip r:embed="rId4"/>
            <a:stretch>
              <a:fillRect/>
            </a:stretch>
          </p:blipFill>
          <p:spPr>
            <a:xfrm>
              <a:off x="2478" y="6896"/>
              <a:ext cx="4076" cy="1134"/>
            </a:xfrm>
            <a:prstGeom prst="rect">
              <a:avLst/>
            </a:prstGeom>
            <a:noFill/>
            <a:ln w="9525">
              <a:noFill/>
            </a:ln>
          </p:spPr>
        </p:pic>
        <p:sp>
          <p:nvSpPr>
            <p:cNvPr id="11" name="文本框 10"/>
            <p:cNvSpPr txBox="1"/>
            <p:nvPr/>
          </p:nvSpPr>
          <p:spPr>
            <a:xfrm>
              <a:off x="621" y="7149"/>
              <a:ext cx="1626" cy="824"/>
            </a:xfrm>
            <a:prstGeom prst="rect">
              <a:avLst/>
            </a:prstGeom>
            <a:noFill/>
          </p:spPr>
          <p:txBody>
            <a:bodyPr wrap="square" rtlCol="0">
              <a:spAutoFit/>
            </a:bodyPr>
            <a:lstStyle/>
            <a:p>
              <a:r>
                <a:rPr lang="zh-CN" altLang="en-US" sz="2800" b="1" dirty="0"/>
                <a:t>幅角</a:t>
              </a:r>
            </a:p>
          </p:txBody>
        </p:sp>
      </p:grpSp>
      <p:pic>
        <p:nvPicPr>
          <p:cNvPr id="12" name="图片 -2147480600"/>
          <p:cNvPicPr>
            <a:picLocks noChangeAspect="1"/>
          </p:cNvPicPr>
          <p:nvPr/>
        </p:nvPicPr>
        <p:blipFill>
          <a:blip r:embed="rId5"/>
          <a:stretch>
            <a:fillRect/>
          </a:stretch>
        </p:blipFill>
        <p:spPr>
          <a:xfrm>
            <a:off x="4197566" y="2794176"/>
            <a:ext cx="1977530" cy="623057"/>
          </a:xfrm>
          <a:prstGeom prst="rect">
            <a:avLst/>
          </a:prstGeom>
          <a:noFill/>
          <a:ln w="9525">
            <a:noFill/>
          </a:ln>
        </p:spPr>
      </p:pic>
      <p:pic>
        <p:nvPicPr>
          <p:cNvPr id="13" name="图片 12"/>
          <p:cNvPicPr>
            <a:picLocks noChangeAspect="1"/>
          </p:cNvPicPr>
          <p:nvPr/>
        </p:nvPicPr>
        <p:blipFill>
          <a:blip r:embed="rId6"/>
          <a:stretch>
            <a:fillRect/>
          </a:stretch>
        </p:blipFill>
        <p:spPr>
          <a:xfrm>
            <a:off x="6403696" y="2849240"/>
            <a:ext cx="1863693" cy="605619"/>
          </a:xfrm>
          <a:prstGeom prst="rect">
            <a:avLst/>
          </a:prstGeom>
        </p:spPr>
      </p:pic>
      <p:grpSp>
        <p:nvGrpSpPr>
          <p:cNvPr id="21" name="Group 18">
            <a:extLst>
              <a:ext uri="{FF2B5EF4-FFF2-40B4-BE49-F238E27FC236}">
                <a16:creationId xmlns:a16="http://schemas.microsoft.com/office/drawing/2014/main" id="{D005C89E-FB85-4A9E-B55F-374979FBF81B}"/>
              </a:ext>
            </a:extLst>
          </p:cNvPr>
          <p:cNvGrpSpPr>
            <a:grpSpLocks/>
          </p:cNvGrpSpPr>
          <p:nvPr/>
        </p:nvGrpSpPr>
        <p:grpSpPr bwMode="auto">
          <a:xfrm>
            <a:off x="612496" y="6994462"/>
            <a:ext cx="8077200" cy="557213"/>
            <a:chOff x="144" y="3600"/>
            <a:chExt cx="5088" cy="351"/>
          </a:xfrm>
        </p:grpSpPr>
        <p:sp>
          <p:nvSpPr>
            <p:cNvPr id="22" name="Text Box 19" descr="40%">
              <a:extLst>
                <a:ext uri="{FF2B5EF4-FFF2-40B4-BE49-F238E27FC236}">
                  <a16:creationId xmlns:a16="http://schemas.microsoft.com/office/drawing/2014/main" id="{EB1263B6-6F98-4706-B21C-759A81A0FBC2}"/>
                </a:ext>
              </a:extLst>
            </p:cNvPr>
            <p:cNvSpPr txBox="1">
              <a:spLocks noChangeArrowheads="1"/>
            </p:cNvSpPr>
            <p:nvPr/>
          </p:nvSpPr>
          <p:spPr bwMode="auto">
            <a:xfrm>
              <a:off x="144" y="3600"/>
              <a:ext cx="5088" cy="351"/>
            </a:xfrm>
            <a:prstGeom prst="rect">
              <a:avLst/>
            </a:prstGeom>
            <a:pattFill prst="pct40">
              <a:fgClr>
                <a:srgbClr val="00FF00"/>
              </a:fgClr>
              <a:bgClr>
                <a:srgbClr val="FFFFFF"/>
              </a:bgClr>
            </a:patt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t>当 </a:t>
              </a:r>
              <a:r>
                <a:rPr lang="en-US" altLang="zh-CN" sz="2800" b="1" i="1"/>
                <a:t>X</a:t>
              </a:r>
              <a:r>
                <a:rPr lang="en-US" altLang="zh-CN" sz="2800" b="1" i="1" baseline="-25000"/>
                <a:t>L </a:t>
              </a:r>
              <a:r>
                <a:rPr lang="en-US" altLang="zh-CN" sz="2800" b="1"/>
                <a:t>= </a:t>
              </a:r>
              <a:r>
                <a:rPr lang="en-US" altLang="zh-CN" sz="2800" b="1" i="1"/>
                <a:t>X</a:t>
              </a:r>
              <a:r>
                <a:rPr lang="en-US" altLang="zh-CN" sz="2800" b="1" i="1" baseline="-25000"/>
                <a:t>C</a:t>
              </a:r>
              <a:r>
                <a:rPr lang="en-US" altLang="zh-CN" sz="2800" b="1"/>
                <a:t> </a:t>
              </a:r>
              <a:r>
                <a:rPr lang="zh-CN" altLang="en-US" sz="2800" b="1"/>
                <a:t>时 ，</a:t>
              </a:r>
              <a:r>
                <a:rPr lang="zh-CN" altLang="zh-CN" sz="2800" b="1" i="1">
                  <a:sym typeface="Symbol" panose="05050102010706020507" pitchFamily="18" charset="2"/>
                </a:rPr>
                <a:t> </a:t>
              </a:r>
              <a:r>
                <a:rPr lang="zh-CN" altLang="zh-CN" sz="2800" b="1"/>
                <a:t>=</a:t>
              </a:r>
              <a:r>
                <a:rPr lang="zh-CN" altLang="zh-CN" sz="2800" b="1">
                  <a:sym typeface="Symbol" panose="05050102010706020507" pitchFamily="18" charset="2"/>
                </a:rPr>
                <a:t> 0</a:t>
              </a:r>
              <a:r>
                <a:rPr lang="en-US" altLang="zh-CN" sz="2800" b="1"/>
                <a:t> </a:t>
              </a:r>
              <a:r>
                <a:rPr lang="zh-CN" altLang="en-US" sz="2800" b="1"/>
                <a:t>， </a:t>
              </a:r>
              <a:r>
                <a:rPr lang="en-US" altLang="zh-CN" sz="2800" b="1" i="1">
                  <a:solidFill>
                    <a:srgbClr val="000099"/>
                  </a:solidFill>
                </a:rPr>
                <a:t>u.</a:t>
              </a:r>
              <a:r>
                <a:rPr lang="en-US" altLang="zh-CN" sz="2800" b="1">
                  <a:solidFill>
                    <a:srgbClr val="000099"/>
                  </a:solidFill>
                </a:rPr>
                <a:t>  </a:t>
              </a:r>
              <a:r>
                <a:rPr lang="en-US" altLang="zh-CN" sz="2800" b="1" i="1">
                  <a:solidFill>
                    <a:srgbClr val="000099"/>
                  </a:solidFill>
                </a:rPr>
                <a:t>i </a:t>
              </a:r>
              <a:r>
                <a:rPr lang="zh-CN" altLang="en-US" sz="2800" b="1">
                  <a:solidFill>
                    <a:srgbClr val="000099"/>
                  </a:solidFill>
                </a:rPr>
                <a:t>同相</a:t>
              </a:r>
              <a:r>
                <a:rPr lang="zh-CN" altLang="en-US" sz="2800" b="1"/>
                <a:t>      呈</a:t>
              </a:r>
              <a:r>
                <a:rPr lang="zh-CN" altLang="en-US" sz="2800" b="1">
                  <a:solidFill>
                    <a:srgbClr val="000099"/>
                  </a:solidFill>
                </a:rPr>
                <a:t>电阻性</a:t>
              </a:r>
            </a:p>
          </p:txBody>
        </p:sp>
        <p:sp>
          <p:nvSpPr>
            <p:cNvPr id="23" name="Line 20">
              <a:extLst>
                <a:ext uri="{FF2B5EF4-FFF2-40B4-BE49-F238E27FC236}">
                  <a16:creationId xmlns:a16="http://schemas.microsoft.com/office/drawing/2014/main" id="{FCC83BB3-D018-4638-AD66-AA4BC61DF7D6}"/>
                </a:ext>
              </a:extLst>
            </p:cNvPr>
            <p:cNvSpPr>
              <a:spLocks noChangeShapeType="1"/>
            </p:cNvSpPr>
            <p:nvPr/>
          </p:nvSpPr>
          <p:spPr bwMode="auto">
            <a:xfrm>
              <a:off x="3504" y="3792"/>
              <a:ext cx="2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 name="Group 12">
            <a:extLst>
              <a:ext uri="{FF2B5EF4-FFF2-40B4-BE49-F238E27FC236}">
                <a16:creationId xmlns:a16="http://schemas.microsoft.com/office/drawing/2014/main" id="{8C3C3CC0-7B2B-43BC-B33A-3FC06854051F}"/>
              </a:ext>
            </a:extLst>
          </p:cNvPr>
          <p:cNvGrpSpPr>
            <a:grpSpLocks/>
          </p:cNvGrpSpPr>
          <p:nvPr/>
        </p:nvGrpSpPr>
        <p:grpSpPr bwMode="auto">
          <a:xfrm>
            <a:off x="937138" y="3734258"/>
            <a:ext cx="7543800" cy="557213"/>
            <a:chOff x="-2161" y="2740"/>
            <a:chExt cx="4752" cy="351"/>
          </a:xfrm>
        </p:grpSpPr>
        <p:sp>
          <p:nvSpPr>
            <p:cNvPr id="25" name="Text Box 13" descr="40%">
              <a:extLst>
                <a:ext uri="{FF2B5EF4-FFF2-40B4-BE49-F238E27FC236}">
                  <a16:creationId xmlns:a16="http://schemas.microsoft.com/office/drawing/2014/main" id="{00BF455C-CE99-4C5F-BCAC-B884BEF3B6B3}"/>
                </a:ext>
              </a:extLst>
            </p:cNvPr>
            <p:cNvSpPr txBox="1">
              <a:spLocks noChangeArrowheads="1"/>
            </p:cNvSpPr>
            <p:nvPr/>
          </p:nvSpPr>
          <p:spPr bwMode="auto">
            <a:xfrm>
              <a:off x="-2161" y="2740"/>
              <a:ext cx="4752" cy="351"/>
            </a:xfrm>
            <a:prstGeom prst="rect">
              <a:avLst/>
            </a:prstGeom>
            <a:pattFill prst="pct40">
              <a:fgClr>
                <a:srgbClr val="FFCCFF"/>
              </a:fgClr>
              <a:bgClr>
                <a:srgbClr val="FFFFFF"/>
              </a:bgClr>
            </a:patt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800" b="1" dirty="0"/>
                <a:t>当 </a:t>
              </a:r>
              <a:r>
                <a:rPr lang="en-US" altLang="zh-CN" sz="2800" b="1" i="1" dirty="0"/>
                <a:t>X</a:t>
              </a:r>
              <a:r>
                <a:rPr lang="en-US" altLang="zh-CN" sz="2800" b="1" i="1" baseline="-25000" dirty="0"/>
                <a:t>L </a:t>
              </a:r>
              <a:r>
                <a:rPr lang="en-US" altLang="zh-CN" sz="2800" b="1" dirty="0"/>
                <a:t>&gt;</a:t>
              </a:r>
              <a:r>
                <a:rPr lang="en-US" altLang="zh-CN" sz="2800" b="1" i="1" dirty="0"/>
                <a:t>X</a:t>
              </a:r>
              <a:r>
                <a:rPr lang="en-US" altLang="zh-CN" sz="2800" b="1" i="1" baseline="-25000" dirty="0"/>
                <a:t>C</a:t>
              </a:r>
              <a:r>
                <a:rPr lang="en-US" altLang="zh-CN" sz="2800" b="1" dirty="0"/>
                <a:t>  </a:t>
              </a:r>
              <a:r>
                <a:rPr lang="zh-CN" altLang="en-US" sz="2800" b="1" dirty="0"/>
                <a:t>时</a:t>
              </a:r>
              <a:r>
                <a:rPr lang="zh-CN" altLang="en-US" sz="2800" b="1" i="1" dirty="0"/>
                <a:t>， </a:t>
              </a:r>
              <a:r>
                <a:rPr lang="zh-CN" altLang="zh-CN" sz="2800" b="1" i="1" dirty="0">
                  <a:sym typeface="Symbol" panose="05050102010706020507" pitchFamily="18" charset="2"/>
                </a:rPr>
                <a:t></a:t>
              </a:r>
              <a:r>
                <a:rPr lang="zh-CN" altLang="zh-CN" sz="2800" b="1" dirty="0">
                  <a:sym typeface="Symbol" panose="05050102010706020507" pitchFamily="18" charset="2"/>
                </a:rPr>
                <a:t> </a:t>
              </a:r>
              <a:r>
                <a:rPr lang="zh-CN" altLang="zh-CN" sz="2800" b="1" dirty="0"/>
                <a:t>&gt;</a:t>
              </a:r>
              <a:r>
                <a:rPr lang="zh-CN" altLang="zh-CN" sz="2800" b="1" dirty="0">
                  <a:sym typeface="Symbol" panose="05050102010706020507" pitchFamily="18" charset="2"/>
                </a:rPr>
                <a:t> 0</a:t>
              </a:r>
              <a:r>
                <a:rPr lang="en-US" altLang="zh-CN" sz="2800" b="1" dirty="0"/>
                <a:t> </a:t>
              </a:r>
              <a:r>
                <a:rPr lang="zh-CN" altLang="en-US" sz="2800" b="1" dirty="0"/>
                <a:t>，</a:t>
              </a:r>
              <a:r>
                <a:rPr lang="en-US" altLang="zh-CN" sz="2800" b="1" i="1" dirty="0">
                  <a:solidFill>
                    <a:srgbClr val="000099"/>
                  </a:solidFill>
                </a:rPr>
                <a:t>u</a:t>
              </a:r>
              <a:r>
                <a:rPr lang="en-US" altLang="zh-CN" sz="2800" b="1" dirty="0">
                  <a:solidFill>
                    <a:srgbClr val="000099"/>
                  </a:solidFill>
                </a:rPr>
                <a:t> </a:t>
              </a:r>
              <a:r>
                <a:rPr lang="zh-CN" altLang="en-US" sz="2800" b="1" dirty="0">
                  <a:solidFill>
                    <a:srgbClr val="000099"/>
                  </a:solidFill>
                </a:rPr>
                <a:t>超前 </a:t>
              </a:r>
              <a:r>
                <a:rPr lang="en-US" altLang="zh-CN" sz="2800" b="1" i="1" dirty="0" err="1">
                  <a:solidFill>
                    <a:srgbClr val="000099"/>
                  </a:solidFill>
                </a:rPr>
                <a:t>i</a:t>
              </a:r>
              <a:r>
                <a:rPr lang="en-US" altLang="zh-CN" sz="2800" b="1" dirty="0"/>
                <a:t>       </a:t>
              </a:r>
              <a:r>
                <a:rPr lang="zh-CN" altLang="en-US" sz="2800" b="1" dirty="0"/>
                <a:t>呈</a:t>
              </a:r>
              <a:r>
                <a:rPr lang="zh-CN" altLang="en-US" sz="2800" b="1" dirty="0">
                  <a:solidFill>
                    <a:srgbClr val="000099"/>
                  </a:solidFill>
                </a:rPr>
                <a:t>感性</a:t>
              </a:r>
            </a:p>
          </p:txBody>
        </p:sp>
        <p:sp>
          <p:nvSpPr>
            <p:cNvPr id="26" name="Line 14">
              <a:extLst>
                <a:ext uri="{FF2B5EF4-FFF2-40B4-BE49-F238E27FC236}">
                  <a16:creationId xmlns:a16="http://schemas.microsoft.com/office/drawing/2014/main" id="{EDAFAD86-7848-4763-A26A-777C3C94F5EE}"/>
                </a:ext>
              </a:extLst>
            </p:cNvPr>
            <p:cNvSpPr>
              <a:spLocks noChangeShapeType="1"/>
            </p:cNvSpPr>
            <p:nvPr/>
          </p:nvSpPr>
          <p:spPr bwMode="auto">
            <a:xfrm>
              <a:off x="1051" y="2915"/>
              <a:ext cx="2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 name="Group 15">
            <a:extLst>
              <a:ext uri="{FF2B5EF4-FFF2-40B4-BE49-F238E27FC236}">
                <a16:creationId xmlns:a16="http://schemas.microsoft.com/office/drawing/2014/main" id="{A8257915-4D4B-4E0B-AD15-431E9172D2F9}"/>
              </a:ext>
            </a:extLst>
          </p:cNvPr>
          <p:cNvGrpSpPr>
            <a:grpSpLocks/>
          </p:cNvGrpSpPr>
          <p:nvPr/>
        </p:nvGrpSpPr>
        <p:grpSpPr bwMode="auto">
          <a:xfrm>
            <a:off x="964262" y="4561236"/>
            <a:ext cx="7532688" cy="557213"/>
            <a:chOff x="151" y="3024"/>
            <a:chExt cx="4745" cy="351"/>
          </a:xfrm>
        </p:grpSpPr>
        <p:sp>
          <p:nvSpPr>
            <p:cNvPr id="28" name="Text Box 16" descr="90%">
              <a:extLst>
                <a:ext uri="{FF2B5EF4-FFF2-40B4-BE49-F238E27FC236}">
                  <a16:creationId xmlns:a16="http://schemas.microsoft.com/office/drawing/2014/main" id="{A827F944-8AFD-4BD8-97F2-0509C54340D4}"/>
                </a:ext>
              </a:extLst>
            </p:cNvPr>
            <p:cNvSpPr txBox="1">
              <a:spLocks noChangeArrowheads="1"/>
            </p:cNvSpPr>
            <p:nvPr/>
          </p:nvSpPr>
          <p:spPr bwMode="auto">
            <a:xfrm>
              <a:off x="151" y="3024"/>
              <a:ext cx="4745" cy="351"/>
            </a:xfrm>
            <a:prstGeom prst="rect">
              <a:avLst/>
            </a:prstGeom>
            <a:pattFill prst="pct90">
              <a:fgClr>
                <a:srgbClr val="FFFFCC"/>
              </a:fgClr>
              <a:bgClr>
                <a:srgbClr val="FFFFFF"/>
              </a:bgClr>
            </a:patt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dirty="0"/>
                <a:t>当 </a:t>
              </a:r>
              <a:r>
                <a:rPr lang="en-US" altLang="zh-CN" sz="2800" b="1" i="1" dirty="0"/>
                <a:t>X</a:t>
              </a:r>
              <a:r>
                <a:rPr lang="en-US" altLang="zh-CN" sz="2800" b="1" i="1" baseline="-25000" dirty="0"/>
                <a:t>L </a:t>
              </a:r>
              <a:r>
                <a:rPr lang="en-US" altLang="zh-CN" sz="2800" b="1" dirty="0"/>
                <a:t>&lt; </a:t>
              </a:r>
              <a:r>
                <a:rPr lang="en-US" altLang="zh-CN" sz="2800" b="1" i="1" dirty="0"/>
                <a:t>X</a:t>
              </a:r>
              <a:r>
                <a:rPr lang="en-US" altLang="zh-CN" sz="2800" b="1" i="1" baseline="-25000" dirty="0"/>
                <a:t>C</a:t>
              </a:r>
              <a:r>
                <a:rPr lang="en-US" altLang="zh-CN" sz="2800" b="1" dirty="0"/>
                <a:t> </a:t>
              </a:r>
              <a:r>
                <a:rPr lang="zh-CN" altLang="en-US" sz="2800" b="1" dirty="0"/>
                <a:t>时 ，</a:t>
              </a:r>
              <a:r>
                <a:rPr lang="zh-CN" altLang="zh-CN" sz="2800" b="1" i="1" dirty="0">
                  <a:sym typeface="Symbol" panose="05050102010706020507" pitchFamily="18" charset="2"/>
                </a:rPr>
                <a:t></a:t>
              </a:r>
              <a:r>
                <a:rPr lang="zh-CN" altLang="zh-CN" sz="2800" b="1" dirty="0">
                  <a:sym typeface="Symbol" panose="05050102010706020507" pitchFamily="18" charset="2"/>
                </a:rPr>
                <a:t> </a:t>
              </a:r>
              <a:r>
                <a:rPr lang="zh-CN" altLang="zh-CN" sz="2800" b="1" dirty="0"/>
                <a:t>&lt;</a:t>
              </a:r>
              <a:r>
                <a:rPr lang="zh-CN" altLang="zh-CN" sz="2800" b="1" dirty="0">
                  <a:sym typeface="Symbol" panose="05050102010706020507" pitchFamily="18" charset="2"/>
                </a:rPr>
                <a:t> 0</a:t>
              </a:r>
              <a:r>
                <a:rPr lang="en-US" altLang="zh-CN" sz="2800" b="1" dirty="0"/>
                <a:t> </a:t>
              </a:r>
              <a:r>
                <a:rPr lang="zh-CN" altLang="en-US" sz="2800" b="1" dirty="0"/>
                <a:t>， </a:t>
              </a:r>
              <a:r>
                <a:rPr lang="en-US" altLang="zh-CN" sz="2800" b="1" i="1" dirty="0">
                  <a:solidFill>
                    <a:srgbClr val="000099"/>
                  </a:solidFill>
                </a:rPr>
                <a:t>u</a:t>
              </a:r>
              <a:r>
                <a:rPr lang="en-US" altLang="zh-CN" sz="2800" b="1" dirty="0">
                  <a:solidFill>
                    <a:srgbClr val="000099"/>
                  </a:solidFill>
                </a:rPr>
                <a:t> </a:t>
              </a:r>
              <a:r>
                <a:rPr lang="zh-CN" altLang="en-US" sz="2800" b="1" dirty="0">
                  <a:solidFill>
                    <a:srgbClr val="000099"/>
                  </a:solidFill>
                </a:rPr>
                <a:t>滞后 </a:t>
              </a:r>
              <a:r>
                <a:rPr lang="en-US" altLang="zh-CN" sz="2800" b="1" i="1" dirty="0" err="1">
                  <a:solidFill>
                    <a:srgbClr val="000099"/>
                  </a:solidFill>
                </a:rPr>
                <a:t>i</a:t>
              </a:r>
              <a:r>
                <a:rPr lang="en-US" altLang="zh-CN" sz="2800" b="1" dirty="0"/>
                <a:t>      </a:t>
              </a:r>
              <a:r>
                <a:rPr lang="zh-CN" altLang="en-US" sz="2800" b="1" dirty="0"/>
                <a:t>呈</a:t>
              </a:r>
              <a:r>
                <a:rPr lang="zh-CN" altLang="en-US" sz="2800" b="1" dirty="0">
                  <a:solidFill>
                    <a:srgbClr val="000099"/>
                  </a:solidFill>
                </a:rPr>
                <a:t>容性</a:t>
              </a:r>
            </a:p>
          </p:txBody>
        </p:sp>
        <p:sp>
          <p:nvSpPr>
            <p:cNvPr id="29" name="Line 17">
              <a:extLst>
                <a:ext uri="{FF2B5EF4-FFF2-40B4-BE49-F238E27FC236}">
                  <a16:creationId xmlns:a16="http://schemas.microsoft.com/office/drawing/2014/main" id="{583EE36F-378B-4B87-B045-CD6CA7195D18}"/>
                </a:ext>
              </a:extLst>
            </p:cNvPr>
            <p:cNvSpPr>
              <a:spLocks noChangeShapeType="1"/>
            </p:cNvSpPr>
            <p:nvPr/>
          </p:nvSpPr>
          <p:spPr bwMode="auto">
            <a:xfrm>
              <a:off x="3408" y="3216"/>
              <a:ext cx="2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 name="Group 18">
            <a:extLst>
              <a:ext uri="{FF2B5EF4-FFF2-40B4-BE49-F238E27FC236}">
                <a16:creationId xmlns:a16="http://schemas.microsoft.com/office/drawing/2014/main" id="{63E1C4AD-83DE-46B5-B590-88B6B03F5ABA}"/>
              </a:ext>
            </a:extLst>
          </p:cNvPr>
          <p:cNvGrpSpPr>
            <a:grpSpLocks/>
          </p:cNvGrpSpPr>
          <p:nvPr/>
        </p:nvGrpSpPr>
        <p:grpSpPr bwMode="auto">
          <a:xfrm>
            <a:off x="931549" y="5441912"/>
            <a:ext cx="8077200" cy="557213"/>
            <a:chOff x="144" y="3600"/>
            <a:chExt cx="5088" cy="351"/>
          </a:xfrm>
        </p:grpSpPr>
        <p:sp>
          <p:nvSpPr>
            <p:cNvPr id="31" name="Text Box 19" descr="40%">
              <a:extLst>
                <a:ext uri="{FF2B5EF4-FFF2-40B4-BE49-F238E27FC236}">
                  <a16:creationId xmlns:a16="http://schemas.microsoft.com/office/drawing/2014/main" id="{F7E1375F-B32A-4435-B54B-A90705499B98}"/>
                </a:ext>
              </a:extLst>
            </p:cNvPr>
            <p:cNvSpPr txBox="1">
              <a:spLocks noChangeArrowheads="1"/>
            </p:cNvSpPr>
            <p:nvPr/>
          </p:nvSpPr>
          <p:spPr bwMode="auto">
            <a:xfrm>
              <a:off x="144" y="3600"/>
              <a:ext cx="5088" cy="351"/>
            </a:xfrm>
            <a:prstGeom prst="rect">
              <a:avLst/>
            </a:prstGeom>
            <a:pattFill prst="pct40">
              <a:fgClr>
                <a:srgbClr val="00FF00"/>
              </a:fgClr>
              <a:bgClr>
                <a:srgbClr val="FFFFFF"/>
              </a:bgClr>
            </a:patt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dirty="0"/>
                <a:t>当 </a:t>
              </a:r>
              <a:r>
                <a:rPr lang="en-US" altLang="zh-CN" sz="2800" b="1" i="1" dirty="0"/>
                <a:t>X</a:t>
              </a:r>
              <a:r>
                <a:rPr lang="en-US" altLang="zh-CN" sz="2800" b="1" i="1" baseline="-25000" dirty="0"/>
                <a:t>L </a:t>
              </a:r>
              <a:r>
                <a:rPr lang="en-US" altLang="zh-CN" sz="2800" b="1" dirty="0"/>
                <a:t>= </a:t>
              </a:r>
              <a:r>
                <a:rPr lang="en-US" altLang="zh-CN" sz="2800" b="1" i="1" dirty="0"/>
                <a:t>X</a:t>
              </a:r>
              <a:r>
                <a:rPr lang="en-US" altLang="zh-CN" sz="2800" b="1" i="1" baseline="-25000" dirty="0"/>
                <a:t>C</a:t>
              </a:r>
              <a:r>
                <a:rPr lang="en-US" altLang="zh-CN" sz="2800" b="1" dirty="0"/>
                <a:t> </a:t>
              </a:r>
              <a:r>
                <a:rPr lang="zh-CN" altLang="en-US" sz="2800" b="1" dirty="0"/>
                <a:t>时 ，</a:t>
              </a:r>
              <a:r>
                <a:rPr lang="zh-CN" altLang="zh-CN" sz="2800" b="1" i="1" dirty="0">
                  <a:sym typeface="Symbol" panose="05050102010706020507" pitchFamily="18" charset="2"/>
                </a:rPr>
                <a:t> </a:t>
              </a:r>
              <a:r>
                <a:rPr lang="zh-CN" altLang="zh-CN" sz="2800" b="1" dirty="0"/>
                <a:t>=</a:t>
              </a:r>
              <a:r>
                <a:rPr lang="zh-CN" altLang="zh-CN" sz="2800" b="1" dirty="0">
                  <a:sym typeface="Symbol" panose="05050102010706020507" pitchFamily="18" charset="2"/>
                </a:rPr>
                <a:t> 0</a:t>
              </a:r>
              <a:r>
                <a:rPr lang="en-US" altLang="zh-CN" sz="2800" b="1" dirty="0"/>
                <a:t> </a:t>
              </a:r>
              <a:r>
                <a:rPr lang="zh-CN" altLang="en-US" sz="2800" b="1" dirty="0"/>
                <a:t>， </a:t>
              </a:r>
              <a:r>
                <a:rPr lang="en-US" altLang="zh-CN" sz="2800" b="1" i="1" dirty="0">
                  <a:solidFill>
                    <a:srgbClr val="000099"/>
                  </a:solidFill>
                </a:rPr>
                <a:t>u.</a:t>
              </a:r>
              <a:r>
                <a:rPr lang="en-US" altLang="zh-CN" sz="2800" b="1" dirty="0">
                  <a:solidFill>
                    <a:srgbClr val="000099"/>
                  </a:solidFill>
                </a:rPr>
                <a:t>  </a:t>
              </a:r>
              <a:r>
                <a:rPr lang="en-US" altLang="zh-CN" sz="2800" b="1" i="1" dirty="0" err="1">
                  <a:solidFill>
                    <a:srgbClr val="000099"/>
                  </a:solidFill>
                </a:rPr>
                <a:t>i</a:t>
              </a:r>
              <a:r>
                <a:rPr lang="en-US" altLang="zh-CN" sz="2800" b="1" i="1" dirty="0">
                  <a:solidFill>
                    <a:srgbClr val="000099"/>
                  </a:solidFill>
                </a:rPr>
                <a:t> </a:t>
              </a:r>
              <a:r>
                <a:rPr lang="zh-CN" altLang="en-US" sz="2800" b="1" dirty="0">
                  <a:solidFill>
                    <a:srgbClr val="000099"/>
                  </a:solidFill>
                </a:rPr>
                <a:t>同相</a:t>
              </a:r>
              <a:r>
                <a:rPr lang="zh-CN" altLang="en-US" sz="2800" b="1" dirty="0"/>
                <a:t>      呈</a:t>
              </a:r>
              <a:r>
                <a:rPr lang="zh-CN" altLang="en-US" sz="2800" b="1" dirty="0">
                  <a:solidFill>
                    <a:srgbClr val="000099"/>
                  </a:solidFill>
                </a:rPr>
                <a:t>电阻性</a:t>
              </a:r>
            </a:p>
          </p:txBody>
        </p:sp>
        <p:sp>
          <p:nvSpPr>
            <p:cNvPr id="32" name="Line 20">
              <a:extLst>
                <a:ext uri="{FF2B5EF4-FFF2-40B4-BE49-F238E27FC236}">
                  <a16:creationId xmlns:a16="http://schemas.microsoft.com/office/drawing/2014/main" id="{49309288-70D1-448A-9F1F-18C4D98F710B}"/>
                </a:ext>
              </a:extLst>
            </p:cNvPr>
            <p:cNvSpPr>
              <a:spLocks noChangeShapeType="1"/>
            </p:cNvSpPr>
            <p:nvPr/>
          </p:nvSpPr>
          <p:spPr bwMode="auto">
            <a:xfrm>
              <a:off x="3504" y="3792"/>
              <a:ext cx="2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46</a:t>
            </a:fld>
            <a:endParaRPr lang="en-US">
              <a:solidFill>
                <a:prstClr val="black">
                  <a:tint val="75000"/>
                </a:prstClr>
              </a:solidFill>
            </a:endParaRPr>
          </a:p>
        </p:txBody>
      </p:sp>
      <p:pic>
        <p:nvPicPr>
          <p:cNvPr id="4" name="图片 3"/>
          <p:cNvPicPr>
            <a:picLocks noChangeAspect="1"/>
          </p:cNvPicPr>
          <p:nvPr/>
        </p:nvPicPr>
        <p:blipFill>
          <a:blip r:embed="rId2"/>
          <a:stretch>
            <a:fillRect/>
          </a:stretch>
        </p:blipFill>
        <p:spPr>
          <a:xfrm>
            <a:off x="1838960" y="1131570"/>
            <a:ext cx="5756750" cy="2910716"/>
          </a:xfrm>
          <a:prstGeom prst="rect">
            <a:avLst/>
          </a:prstGeom>
        </p:spPr>
      </p:pic>
      <p:pic>
        <p:nvPicPr>
          <p:cNvPr id="5" name="图片 4"/>
          <p:cNvPicPr>
            <a:picLocks noChangeAspect="1"/>
          </p:cNvPicPr>
          <p:nvPr/>
        </p:nvPicPr>
        <p:blipFill>
          <a:blip r:embed="rId3"/>
          <a:stretch>
            <a:fillRect/>
          </a:stretch>
        </p:blipFill>
        <p:spPr>
          <a:xfrm>
            <a:off x="1524000" y="840929"/>
            <a:ext cx="1968000" cy="623310"/>
          </a:xfrm>
          <a:prstGeom prst="rect">
            <a:avLst/>
          </a:prstGeom>
        </p:spPr>
      </p:pic>
      <p:pic>
        <p:nvPicPr>
          <p:cNvPr id="6" name="图片 5"/>
          <p:cNvPicPr>
            <a:picLocks noChangeAspect="1"/>
          </p:cNvPicPr>
          <p:nvPr/>
        </p:nvPicPr>
        <p:blipFill>
          <a:blip r:embed="rId4"/>
          <a:stretch>
            <a:fillRect/>
          </a:stretch>
        </p:blipFill>
        <p:spPr>
          <a:xfrm>
            <a:off x="4428000" y="797180"/>
            <a:ext cx="1753904" cy="555501"/>
          </a:xfrm>
          <a:prstGeom prst="rect">
            <a:avLst/>
          </a:prstGeom>
        </p:spPr>
      </p:pic>
      <p:pic>
        <p:nvPicPr>
          <p:cNvPr id="8" name="图片 7"/>
          <p:cNvPicPr>
            <a:picLocks noChangeAspect="1"/>
          </p:cNvPicPr>
          <p:nvPr/>
        </p:nvPicPr>
        <p:blipFill>
          <a:blip r:embed="rId5"/>
          <a:stretch>
            <a:fillRect/>
          </a:stretch>
        </p:blipFill>
        <p:spPr>
          <a:xfrm>
            <a:off x="2127250" y="4098925"/>
            <a:ext cx="5756750" cy="2745539"/>
          </a:xfrm>
          <a:prstGeom prst="rect">
            <a:avLst/>
          </a:prstGeom>
        </p:spPr>
      </p:pic>
      <p:pic>
        <p:nvPicPr>
          <p:cNvPr id="9" name="图片 8"/>
          <p:cNvPicPr>
            <a:picLocks noChangeAspect="1"/>
          </p:cNvPicPr>
          <p:nvPr/>
        </p:nvPicPr>
        <p:blipFill>
          <a:blip r:embed="rId6"/>
          <a:stretch>
            <a:fillRect/>
          </a:stretch>
        </p:blipFill>
        <p:spPr>
          <a:xfrm>
            <a:off x="612000" y="4581000"/>
            <a:ext cx="1550987" cy="50400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97840" y="6356350"/>
            <a:ext cx="2133600" cy="365125"/>
          </a:xfrm>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47</a:t>
            </a:fld>
            <a:endParaRPr lang="en-US">
              <a:solidFill>
                <a:prstClr val="black">
                  <a:tint val="75000"/>
                </a:prstClr>
              </a:solidFill>
            </a:endParaRPr>
          </a:p>
        </p:txBody>
      </p:sp>
      <p:sp>
        <p:nvSpPr>
          <p:cNvPr id="4" name="文本框 3"/>
          <p:cNvSpPr txBox="1"/>
          <p:nvPr/>
        </p:nvSpPr>
        <p:spPr>
          <a:xfrm>
            <a:off x="668020" y="809975"/>
            <a:ext cx="7807960" cy="2985433"/>
          </a:xfrm>
          <a:prstGeom prst="rect">
            <a:avLst/>
          </a:prstGeom>
          <a:noFill/>
        </p:spPr>
        <p:txBody>
          <a:bodyPr wrap="square" rtlCol="0">
            <a:spAutoFit/>
          </a:bodyPr>
          <a:lstStyle/>
          <a:p>
            <a:r>
              <a:rPr lang="zh-CN" altLang="en-US" sz="2800" dirty="0">
                <a:solidFill>
                  <a:srgbClr val="C00000"/>
                </a:solidFill>
                <a:latin typeface="Times New Roman" panose="02020603050405020304" pitchFamily="18" charset="0"/>
              </a:rPr>
              <a:t>【例5.4.1】</a:t>
            </a:r>
            <a:r>
              <a:rPr lang="zh-CN" altLang="en-US" sz="2800" dirty="0">
                <a:latin typeface="Times New Roman" panose="02020603050405020304" pitchFamily="18" charset="0"/>
              </a:rPr>
              <a:t>电路如图所示，已知R=15Ω，L=0.3mH，C=0.2uF，</a:t>
            </a:r>
          </a:p>
          <a:p>
            <a:endParaRPr lang="en-US" altLang="zh-CN" sz="2400" dirty="0">
              <a:latin typeface="Times New Roman" panose="02020603050405020304" pitchFamily="18" charset="0"/>
            </a:endParaRPr>
          </a:p>
          <a:p>
            <a:endParaRPr lang="en-US" altLang="zh-CN" sz="2400" dirty="0">
              <a:latin typeface="Times New Roman" panose="02020603050405020304" pitchFamily="18" charset="0"/>
            </a:endParaRPr>
          </a:p>
          <a:p>
            <a:r>
              <a:rPr lang="zh-CN" altLang="en-US" sz="2800" dirty="0">
                <a:latin typeface="Times New Roman" panose="02020603050405020304" pitchFamily="18" charset="0"/>
              </a:rPr>
              <a:t>求(1)复阻抗Z，说明电路的性质。(2)</a:t>
            </a:r>
            <a:r>
              <a:rPr lang="zh-CN" altLang="en-US" sz="2800" i="1" dirty="0">
                <a:latin typeface="Times New Roman" panose="02020603050405020304" pitchFamily="18" charset="0"/>
              </a:rPr>
              <a:t>i</a:t>
            </a:r>
            <a:r>
              <a:rPr lang="zh-CN" altLang="en-US" sz="2800" dirty="0">
                <a:latin typeface="Times New Roman" panose="02020603050405020304" pitchFamily="18" charset="0"/>
              </a:rPr>
              <a:t>，</a:t>
            </a:r>
            <a:r>
              <a:rPr lang="en-US" altLang="zh-CN" sz="2800" i="1" dirty="0" err="1">
                <a:latin typeface="Times New Roman" panose="02020603050405020304" pitchFamily="18" charset="0"/>
              </a:rPr>
              <a:t>u</a:t>
            </a:r>
            <a:r>
              <a:rPr lang="en-US" altLang="zh-CN" sz="2800" baseline="-25000" dirty="0" err="1">
                <a:latin typeface="Times New Roman" panose="02020603050405020304" pitchFamily="18" charset="0"/>
              </a:rPr>
              <a:t>R</a:t>
            </a:r>
            <a:r>
              <a:rPr lang="zh-CN" altLang="en-US" sz="2800" dirty="0">
                <a:latin typeface="Times New Roman" panose="02020603050405020304" pitchFamily="18" charset="0"/>
              </a:rPr>
              <a:t>，</a:t>
            </a:r>
            <a:r>
              <a:rPr lang="en-US" altLang="zh-CN" sz="2800" i="1" dirty="0" err="1">
                <a:latin typeface="Times New Roman" panose="02020603050405020304" pitchFamily="18" charset="0"/>
              </a:rPr>
              <a:t>u</a:t>
            </a:r>
            <a:r>
              <a:rPr lang="en-US" altLang="zh-CN" sz="2800" baseline="-25000" dirty="0" err="1">
                <a:latin typeface="Times New Roman" panose="02020603050405020304" pitchFamily="18" charset="0"/>
              </a:rPr>
              <a:t>L</a:t>
            </a:r>
            <a:r>
              <a:rPr lang="zh-CN" altLang="en-US" sz="2800" baseline="-25000" dirty="0">
                <a:latin typeface="Times New Roman" panose="02020603050405020304" pitchFamily="18" charset="0"/>
              </a:rPr>
              <a:t>，</a:t>
            </a:r>
            <a:r>
              <a:rPr lang="en-US" altLang="zh-CN" sz="2800" i="1" dirty="0" err="1">
                <a:latin typeface="Times New Roman" panose="02020603050405020304" pitchFamily="18" charset="0"/>
              </a:rPr>
              <a:t>u</a:t>
            </a:r>
            <a:r>
              <a:rPr lang="en-US" altLang="zh-CN" sz="2800" baseline="-25000" dirty="0" err="1">
                <a:latin typeface="Times New Roman" panose="02020603050405020304" pitchFamily="18" charset="0"/>
              </a:rPr>
              <a:t>C</a:t>
            </a:r>
            <a:r>
              <a:rPr lang="zh-CN" altLang="en-US" sz="2800" baseline="-25000" dirty="0">
                <a:latin typeface="Times New Roman" panose="02020603050405020304" pitchFamily="18" charset="0"/>
              </a:rPr>
              <a:t>，</a:t>
            </a:r>
            <a:r>
              <a:rPr lang="en-US" altLang="zh-CN" sz="2800" i="1" dirty="0">
                <a:latin typeface="Times New Roman" panose="02020603050405020304" pitchFamily="18" charset="0"/>
              </a:rPr>
              <a:t>u</a:t>
            </a:r>
            <a:r>
              <a:rPr lang="en-US" altLang="zh-CN" sz="2800" baseline="-25000" dirty="0">
                <a:latin typeface="Times New Roman" panose="02020603050405020304" pitchFamily="18" charset="0"/>
              </a:rPr>
              <a:t>1  </a:t>
            </a:r>
            <a:r>
              <a:rPr lang="en-US" altLang="zh-CN" sz="2800" dirty="0">
                <a:latin typeface="Times New Roman" panose="02020603050405020304" pitchFamily="18" charset="0"/>
              </a:rPr>
              <a:t>  </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a:p>
            <a:r>
              <a:rPr lang="zh-CN" altLang="en-US" sz="2800" dirty="0">
                <a:latin typeface="Times New Roman" panose="02020603050405020304" pitchFamily="18" charset="0"/>
              </a:rPr>
              <a:t>（</a:t>
            </a:r>
            <a:r>
              <a:rPr lang="en-US" altLang="zh-CN" sz="2800" dirty="0">
                <a:latin typeface="Times New Roman" panose="02020603050405020304" pitchFamily="18" charset="0"/>
              </a:rPr>
              <a:t>3</a:t>
            </a:r>
            <a:r>
              <a:rPr lang="zh-CN" altLang="en-US" sz="2800" dirty="0">
                <a:latin typeface="Times New Roman" panose="02020603050405020304" pitchFamily="18" charset="0"/>
              </a:rPr>
              <a:t>）</a:t>
            </a:r>
            <a:r>
              <a:rPr lang="en-US" altLang="zh-CN" sz="2400" dirty="0">
                <a:latin typeface="Times New Roman" panose="02020603050405020304" pitchFamily="18" charset="0"/>
              </a:rPr>
              <a:t>  </a:t>
            </a:r>
            <a:endParaRPr lang="zh-CN" altLang="en-US" sz="2400" dirty="0"/>
          </a:p>
        </p:txBody>
      </p:sp>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1246628230"/>
              </p:ext>
            </p:extLst>
          </p:nvPr>
        </p:nvGraphicFramePr>
        <p:xfrm>
          <a:off x="3924000" y="1156819"/>
          <a:ext cx="3384000" cy="591886"/>
        </p:xfrm>
        <a:graphic>
          <a:graphicData uri="http://schemas.openxmlformats.org/presentationml/2006/ole">
            <mc:AlternateContent xmlns:mc="http://schemas.openxmlformats.org/markup-compatibility/2006">
              <mc:Choice xmlns:v="urn:schemas-microsoft-com:vml" Requires="v">
                <p:oleObj spid="_x0000_s4177" r:id="rId3" imgW="1308100" imgH="228600" progId="Equation.KSEE3">
                  <p:embed/>
                </p:oleObj>
              </mc:Choice>
              <mc:Fallback>
                <p:oleObj r:id="rId3" imgW="1308100" imgH="228600" progId="Equation.KSEE3">
                  <p:embed/>
                  <p:pic>
                    <p:nvPicPr>
                      <p:cNvPr id="0" name="图片 1024"/>
                      <p:cNvPicPr/>
                      <p:nvPr/>
                    </p:nvPicPr>
                    <p:blipFill>
                      <a:blip r:embed="rId4"/>
                      <a:stretch>
                        <a:fillRect/>
                      </a:stretch>
                    </p:blipFill>
                    <p:spPr>
                      <a:xfrm>
                        <a:off x="3924000" y="1156819"/>
                        <a:ext cx="3384000" cy="591886"/>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extLst>
              <p:ext uri="{D42A27DB-BD31-4B8C-83A1-F6EECF244321}">
                <p14:modId xmlns:p14="http://schemas.microsoft.com/office/powerpoint/2010/main" val="2942312487"/>
              </p:ext>
            </p:extLst>
          </p:nvPr>
        </p:nvGraphicFramePr>
        <p:xfrm>
          <a:off x="668020" y="1670507"/>
          <a:ext cx="2334467" cy="591886"/>
        </p:xfrm>
        <a:graphic>
          <a:graphicData uri="http://schemas.openxmlformats.org/presentationml/2006/ole">
            <mc:AlternateContent xmlns:mc="http://schemas.openxmlformats.org/markup-compatibility/2006">
              <mc:Choice xmlns:v="urn:schemas-microsoft-com:vml" Requires="v">
                <p:oleObj spid="_x0000_s4178" r:id="rId5" imgW="850900" imgH="215900" progId="Equation.KSEE3">
                  <p:embed/>
                </p:oleObj>
              </mc:Choice>
              <mc:Fallback>
                <p:oleObj r:id="rId5" imgW="850900" imgH="215900" progId="Equation.KSEE3">
                  <p:embed/>
                  <p:pic>
                    <p:nvPicPr>
                      <p:cNvPr id="0" name="图片 1025"/>
                      <p:cNvPicPr/>
                      <p:nvPr/>
                    </p:nvPicPr>
                    <p:blipFill>
                      <a:blip r:embed="rId6"/>
                      <a:stretch>
                        <a:fillRect/>
                      </a:stretch>
                    </p:blipFill>
                    <p:spPr>
                      <a:xfrm>
                        <a:off x="668020" y="1670507"/>
                        <a:ext cx="2334467" cy="591886"/>
                      </a:xfrm>
                      <a:prstGeom prst="rect">
                        <a:avLst/>
                      </a:prstGeom>
                    </p:spPr>
                  </p:pic>
                </p:oleObj>
              </mc:Fallback>
            </mc:AlternateContent>
          </a:graphicData>
        </a:graphic>
      </p:graphicFrame>
      <p:pic>
        <p:nvPicPr>
          <p:cNvPr id="8" name="图片 7"/>
          <p:cNvPicPr>
            <a:picLocks noChangeAspect="1"/>
          </p:cNvPicPr>
          <p:nvPr/>
        </p:nvPicPr>
        <p:blipFill>
          <a:blip r:embed="rId7"/>
          <a:stretch>
            <a:fillRect/>
          </a:stretch>
        </p:blipFill>
        <p:spPr>
          <a:xfrm>
            <a:off x="1620000" y="3246921"/>
            <a:ext cx="9576000" cy="841430"/>
          </a:xfrm>
          <a:prstGeom prst="rect">
            <a:avLst/>
          </a:prstGeom>
        </p:spPr>
      </p:pic>
      <p:pic>
        <p:nvPicPr>
          <p:cNvPr id="9" name="图片 8"/>
          <p:cNvPicPr>
            <a:picLocks noChangeAspect="1"/>
          </p:cNvPicPr>
          <p:nvPr/>
        </p:nvPicPr>
        <p:blipFill>
          <a:blip r:embed="rId8"/>
          <a:stretch>
            <a:fillRect/>
          </a:stretch>
        </p:blipFill>
        <p:spPr>
          <a:xfrm>
            <a:off x="2719041" y="3933001"/>
            <a:ext cx="3629739" cy="29250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0F1BB09-49D2-40BD-9F93-D47C9FCA3A95}"/>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A28EAEA5-FC39-4E70-AD26-F8FC31F5F8BA}"/>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48</a:t>
            </a:fld>
            <a:endParaRPr lang="en-US">
              <a:solidFill>
                <a:prstClr val="black">
                  <a:tint val="75000"/>
                </a:prstClr>
              </a:solidFill>
            </a:endParaRPr>
          </a:p>
        </p:txBody>
      </p:sp>
      <p:grpSp>
        <p:nvGrpSpPr>
          <p:cNvPr id="4" name="组合 3">
            <a:extLst>
              <a:ext uri="{FF2B5EF4-FFF2-40B4-BE49-F238E27FC236}">
                <a16:creationId xmlns:a16="http://schemas.microsoft.com/office/drawing/2014/main" id="{0F599D4B-E424-4798-812B-900B4357C2D9}"/>
              </a:ext>
            </a:extLst>
          </p:cNvPr>
          <p:cNvGrpSpPr/>
          <p:nvPr/>
        </p:nvGrpSpPr>
        <p:grpSpPr>
          <a:xfrm>
            <a:off x="72143" y="1375575"/>
            <a:ext cx="8772681" cy="4543171"/>
            <a:chOff x="1698" y="4305"/>
            <a:chExt cx="12935" cy="6185"/>
          </a:xfrm>
        </p:grpSpPr>
        <p:sp>
          <p:nvSpPr>
            <p:cNvPr id="5" name="文本框 4">
              <a:extLst>
                <a:ext uri="{FF2B5EF4-FFF2-40B4-BE49-F238E27FC236}">
                  <a16:creationId xmlns:a16="http://schemas.microsoft.com/office/drawing/2014/main" id="{0A844736-7E47-4E38-8F07-26E170F10EF1}"/>
                </a:ext>
              </a:extLst>
            </p:cNvPr>
            <p:cNvSpPr txBox="1"/>
            <p:nvPr/>
          </p:nvSpPr>
          <p:spPr>
            <a:xfrm>
              <a:off x="2495" y="4398"/>
              <a:ext cx="6749" cy="712"/>
            </a:xfrm>
            <a:prstGeom prst="rect">
              <a:avLst/>
            </a:prstGeom>
            <a:noFill/>
          </p:spPr>
          <p:txBody>
            <a:bodyPr wrap="square" rtlCol="0">
              <a:spAutoFit/>
            </a:bodyPr>
            <a:lstStyle/>
            <a:p>
              <a:r>
                <a:rPr lang="zh-CN" altLang="en-US" sz="2800" dirty="0">
                  <a:solidFill>
                    <a:srgbClr val="C00000"/>
                  </a:solidFill>
                </a:rPr>
                <a:t>【解】</a:t>
              </a:r>
              <a:r>
                <a:rPr lang="zh-CN" altLang="en-US" sz="2800" dirty="0">
                  <a:latin typeface="Times New Roman" panose="02020603050405020304" pitchFamily="18" charset="0"/>
                </a:rPr>
                <a:t> (1)</a:t>
              </a:r>
            </a:p>
          </p:txBody>
        </p:sp>
        <p:pic>
          <p:nvPicPr>
            <p:cNvPr id="6" name="图片 5">
              <a:extLst>
                <a:ext uri="{FF2B5EF4-FFF2-40B4-BE49-F238E27FC236}">
                  <a16:creationId xmlns:a16="http://schemas.microsoft.com/office/drawing/2014/main" id="{09E1CD96-B881-4A44-B480-E9DDA92F96D8}"/>
                </a:ext>
              </a:extLst>
            </p:cNvPr>
            <p:cNvPicPr>
              <a:picLocks noChangeAspect="1"/>
            </p:cNvPicPr>
            <p:nvPr/>
          </p:nvPicPr>
          <p:blipFill>
            <a:blip r:embed="rId2"/>
            <a:stretch>
              <a:fillRect/>
            </a:stretch>
          </p:blipFill>
          <p:spPr>
            <a:xfrm>
              <a:off x="5811" y="4305"/>
              <a:ext cx="2309" cy="665"/>
            </a:xfrm>
            <a:prstGeom prst="rect">
              <a:avLst/>
            </a:prstGeom>
          </p:spPr>
        </p:pic>
        <p:pic>
          <p:nvPicPr>
            <p:cNvPr id="7" name="图片 6">
              <a:extLst>
                <a:ext uri="{FF2B5EF4-FFF2-40B4-BE49-F238E27FC236}">
                  <a16:creationId xmlns:a16="http://schemas.microsoft.com/office/drawing/2014/main" id="{E83282B5-D13E-4510-BC32-9B84B202F1E5}"/>
                </a:ext>
              </a:extLst>
            </p:cNvPr>
            <p:cNvPicPr>
              <a:picLocks noChangeAspect="1"/>
            </p:cNvPicPr>
            <p:nvPr/>
          </p:nvPicPr>
          <p:blipFill>
            <a:blip r:embed="rId3"/>
            <a:stretch>
              <a:fillRect/>
            </a:stretch>
          </p:blipFill>
          <p:spPr>
            <a:xfrm>
              <a:off x="8976" y="4305"/>
              <a:ext cx="2966" cy="802"/>
            </a:xfrm>
            <a:prstGeom prst="rect">
              <a:avLst/>
            </a:prstGeom>
          </p:spPr>
        </p:pic>
        <p:pic>
          <p:nvPicPr>
            <p:cNvPr id="8" name="图片 7">
              <a:extLst>
                <a:ext uri="{FF2B5EF4-FFF2-40B4-BE49-F238E27FC236}">
                  <a16:creationId xmlns:a16="http://schemas.microsoft.com/office/drawing/2014/main" id="{9E5A1408-35F6-4D58-ADDE-E0CA17CCAFC2}"/>
                </a:ext>
              </a:extLst>
            </p:cNvPr>
            <p:cNvPicPr>
              <a:picLocks noChangeAspect="1"/>
            </p:cNvPicPr>
            <p:nvPr/>
          </p:nvPicPr>
          <p:blipFill>
            <a:blip r:embed="rId4"/>
            <a:stretch>
              <a:fillRect/>
            </a:stretch>
          </p:blipFill>
          <p:spPr>
            <a:xfrm>
              <a:off x="4696" y="5512"/>
              <a:ext cx="9119" cy="827"/>
            </a:xfrm>
            <a:prstGeom prst="rect">
              <a:avLst/>
            </a:prstGeom>
          </p:spPr>
        </p:pic>
        <p:pic>
          <p:nvPicPr>
            <p:cNvPr id="9" name="图片 8">
              <a:extLst>
                <a:ext uri="{FF2B5EF4-FFF2-40B4-BE49-F238E27FC236}">
                  <a16:creationId xmlns:a16="http://schemas.microsoft.com/office/drawing/2014/main" id="{7EAA4C90-3175-482B-B082-7A7034FAEADF}"/>
                </a:ext>
              </a:extLst>
            </p:cNvPr>
            <p:cNvPicPr>
              <a:picLocks noChangeAspect="1"/>
            </p:cNvPicPr>
            <p:nvPr/>
          </p:nvPicPr>
          <p:blipFill>
            <a:blip r:embed="rId5"/>
            <a:stretch>
              <a:fillRect/>
            </a:stretch>
          </p:blipFill>
          <p:spPr>
            <a:xfrm>
              <a:off x="3773" y="6698"/>
              <a:ext cx="9119" cy="1180"/>
            </a:xfrm>
            <a:prstGeom prst="rect">
              <a:avLst/>
            </a:prstGeom>
          </p:spPr>
        </p:pic>
        <p:pic>
          <p:nvPicPr>
            <p:cNvPr id="10" name="图片 9">
              <a:extLst>
                <a:ext uri="{FF2B5EF4-FFF2-40B4-BE49-F238E27FC236}">
                  <a16:creationId xmlns:a16="http://schemas.microsoft.com/office/drawing/2014/main" id="{7F584A2A-3A38-4ADC-82C7-8E7E7090261E}"/>
                </a:ext>
              </a:extLst>
            </p:cNvPr>
            <p:cNvPicPr>
              <a:picLocks noChangeAspect="1"/>
            </p:cNvPicPr>
            <p:nvPr/>
          </p:nvPicPr>
          <p:blipFill>
            <a:blip r:embed="rId6"/>
            <a:stretch>
              <a:fillRect/>
            </a:stretch>
          </p:blipFill>
          <p:spPr>
            <a:xfrm>
              <a:off x="1698" y="8370"/>
              <a:ext cx="12935" cy="1181"/>
            </a:xfrm>
            <a:prstGeom prst="rect">
              <a:avLst/>
            </a:prstGeom>
          </p:spPr>
        </p:pic>
        <p:sp>
          <p:nvSpPr>
            <p:cNvPr id="11" name="文本框 10">
              <a:extLst>
                <a:ext uri="{FF2B5EF4-FFF2-40B4-BE49-F238E27FC236}">
                  <a16:creationId xmlns:a16="http://schemas.microsoft.com/office/drawing/2014/main" id="{13F570B6-D2A3-436B-B1DE-FCBEECC10F24}"/>
                </a:ext>
              </a:extLst>
            </p:cNvPr>
            <p:cNvSpPr txBox="1"/>
            <p:nvPr/>
          </p:nvSpPr>
          <p:spPr>
            <a:xfrm>
              <a:off x="5586" y="9778"/>
              <a:ext cx="6780" cy="712"/>
            </a:xfrm>
            <a:prstGeom prst="rect">
              <a:avLst/>
            </a:prstGeom>
            <a:noFill/>
          </p:spPr>
          <p:txBody>
            <a:bodyPr wrap="square" rtlCol="0">
              <a:spAutoFit/>
            </a:bodyPr>
            <a:lstStyle/>
            <a:p>
              <a:r>
                <a:rPr lang="zh-CN" altLang="en-US" sz="2800" b="1" i="1" dirty="0">
                  <a:solidFill>
                    <a:srgbClr val="C00000"/>
                  </a:solidFill>
                  <a:latin typeface="Times New Roman" panose="02020603050405020304" pitchFamily="18" charset="0"/>
                </a:rPr>
                <a:t>φ</a:t>
              </a:r>
              <a:r>
                <a:rPr lang="zh-CN" altLang="en-US" sz="2800" b="1" dirty="0">
                  <a:solidFill>
                    <a:srgbClr val="C00000"/>
                  </a:solidFill>
                </a:rPr>
                <a:t>角是正的电路呈感性</a:t>
              </a:r>
            </a:p>
          </p:txBody>
        </p:sp>
      </p:grpSp>
    </p:spTree>
    <p:extLst>
      <p:ext uri="{BB962C8B-B14F-4D97-AF65-F5344CB8AC3E}">
        <p14:creationId xmlns:p14="http://schemas.microsoft.com/office/powerpoint/2010/main" val="19995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49</a:t>
            </a:fld>
            <a:endParaRPr lang="en-US">
              <a:solidFill>
                <a:prstClr val="black">
                  <a:tint val="75000"/>
                </a:prstClr>
              </a:solidFill>
            </a:endParaRPr>
          </a:p>
        </p:txBody>
      </p:sp>
      <p:sp>
        <p:nvSpPr>
          <p:cNvPr id="4" name="文本框 3"/>
          <p:cNvSpPr txBox="1"/>
          <p:nvPr/>
        </p:nvSpPr>
        <p:spPr>
          <a:xfrm>
            <a:off x="482588" y="751624"/>
            <a:ext cx="4456430" cy="523220"/>
          </a:xfrm>
          <a:prstGeom prst="rect">
            <a:avLst/>
          </a:prstGeom>
          <a:noFill/>
        </p:spPr>
        <p:txBody>
          <a:bodyPr wrap="square" rtlCol="0">
            <a:spAutoFit/>
          </a:bodyPr>
          <a:lstStyle/>
          <a:p>
            <a:r>
              <a:rPr lang="zh-CN" altLang="en-US" sz="2800" dirty="0">
                <a:latin typeface="Times New Roman" panose="02020603050405020304" pitchFamily="18" charset="0"/>
              </a:rPr>
              <a:t>(2)求电路电流和电压</a:t>
            </a:r>
          </a:p>
        </p:txBody>
      </p:sp>
      <p:pic>
        <p:nvPicPr>
          <p:cNvPr id="5" name="图片 4"/>
          <p:cNvPicPr>
            <a:picLocks noChangeAspect="1"/>
          </p:cNvPicPr>
          <p:nvPr/>
        </p:nvPicPr>
        <p:blipFill>
          <a:blip r:embed="rId2"/>
          <a:stretch>
            <a:fillRect/>
          </a:stretch>
        </p:blipFill>
        <p:spPr>
          <a:xfrm>
            <a:off x="384139" y="1353107"/>
            <a:ext cx="5146833" cy="905230"/>
          </a:xfrm>
          <a:prstGeom prst="rect">
            <a:avLst/>
          </a:prstGeom>
        </p:spPr>
      </p:pic>
      <p:pic>
        <p:nvPicPr>
          <p:cNvPr id="6" name="图片 -2147480576"/>
          <p:cNvPicPr>
            <a:picLocks noChangeAspect="1"/>
          </p:cNvPicPr>
          <p:nvPr/>
        </p:nvPicPr>
        <p:blipFill>
          <a:blip r:embed="rId3"/>
          <a:stretch>
            <a:fillRect/>
          </a:stretch>
        </p:blipFill>
        <p:spPr>
          <a:xfrm>
            <a:off x="377044" y="2258337"/>
            <a:ext cx="3955624" cy="614227"/>
          </a:xfrm>
          <a:prstGeom prst="rect">
            <a:avLst/>
          </a:prstGeom>
          <a:noFill/>
          <a:ln w="9525">
            <a:noFill/>
          </a:ln>
        </p:spPr>
      </p:pic>
      <p:pic>
        <p:nvPicPr>
          <p:cNvPr id="7" name="图片 6"/>
          <p:cNvPicPr>
            <a:picLocks noChangeAspect="1"/>
          </p:cNvPicPr>
          <p:nvPr/>
        </p:nvPicPr>
        <p:blipFill>
          <a:blip r:embed="rId4"/>
          <a:stretch>
            <a:fillRect/>
          </a:stretch>
        </p:blipFill>
        <p:spPr>
          <a:xfrm>
            <a:off x="300463" y="3025239"/>
            <a:ext cx="6828831" cy="606109"/>
          </a:xfrm>
          <a:prstGeom prst="rect">
            <a:avLst/>
          </a:prstGeom>
        </p:spPr>
      </p:pic>
      <p:pic>
        <p:nvPicPr>
          <p:cNvPr id="8" name="图片 7"/>
          <p:cNvPicPr>
            <a:picLocks noChangeAspect="1"/>
          </p:cNvPicPr>
          <p:nvPr/>
        </p:nvPicPr>
        <p:blipFill>
          <a:blip r:embed="rId5"/>
          <a:stretch>
            <a:fillRect/>
          </a:stretch>
        </p:blipFill>
        <p:spPr>
          <a:xfrm>
            <a:off x="301715" y="3784023"/>
            <a:ext cx="4030953" cy="629836"/>
          </a:xfrm>
          <a:prstGeom prst="rect">
            <a:avLst/>
          </a:prstGeom>
        </p:spPr>
      </p:pic>
      <p:pic>
        <p:nvPicPr>
          <p:cNvPr id="9" name="图片 8"/>
          <p:cNvPicPr>
            <a:picLocks noChangeAspect="1"/>
          </p:cNvPicPr>
          <p:nvPr/>
        </p:nvPicPr>
        <p:blipFill>
          <a:blip r:embed="rId6"/>
          <a:stretch>
            <a:fillRect/>
          </a:stretch>
        </p:blipFill>
        <p:spPr>
          <a:xfrm>
            <a:off x="301715" y="4672318"/>
            <a:ext cx="7870285" cy="639514"/>
          </a:xfrm>
          <a:prstGeom prst="rect">
            <a:avLst/>
          </a:prstGeom>
        </p:spPr>
      </p:pic>
      <p:pic>
        <p:nvPicPr>
          <p:cNvPr id="10" name="图片 9"/>
          <p:cNvPicPr>
            <a:picLocks noChangeAspect="1"/>
          </p:cNvPicPr>
          <p:nvPr/>
        </p:nvPicPr>
        <p:blipFill>
          <a:blip r:embed="rId7"/>
          <a:stretch>
            <a:fillRect/>
          </a:stretch>
        </p:blipFill>
        <p:spPr>
          <a:xfrm>
            <a:off x="301715" y="5442186"/>
            <a:ext cx="4342285" cy="6784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59AB13D5-179D-4A2D-849D-F1FBE06C14E2}"/>
              </a:ext>
            </a:extLst>
          </p:cNvPr>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t>2018/5/31</a:t>
            </a:fld>
            <a:endParaRPr lang="en-US" dirty="0">
              <a:solidFill>
                <a:prstClr val="black">
                  <a:tint val="75000"/>
                </a:prstClr>
              </a:solidFill>
            </a:endParaRPr>
          </a:p>
        </p:txBody>
      </p:sp>
      <p:sp>
        <p:nvSpPr>
          <p:cNvPr id="4" name="灯片编号占位符 3">
            <a:extLst>
              <a:ext uri="{FF2B5EF4-FFF2-40B4-BE49-F238E27FC236}">
                <a16:creationId xmlns:a16="http://schemas.microsoft.com/office/drawing/2014/main" id="{9A311E72-382B-4C3A-8563-C9B324B1417C}"/>
              </a:ext>
            </a:extLst>
          </p:cNvPr>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t>5</a:t>
            </a:fld>
            <a:endParaRPr lang="en-US">
              <a:solidFill>
                <a:prstClr val="black">
                  <a:tint val="75000"/>
                </a:prstClr>
              </a:solidFill>
            </a:endParaRPr>
          </a:p>
        </p:txBody>
      </p:sp>
      <p:sp>
        <p:nvSpPr>
          <p:cNvPr id="5" name="Text Box 2">
            <a:extLst>
              <a:ext uri="{FF2B5EF4-FFF2-40B4-BE49-F238E27FC236}">
                <a16:creationId xmlns:a16="http://schemas.microsoft.com/office/drawing/2014/main" id="{4625AA4E-C5C8-4BBC-828C-7CF60D2CF42C}"/>
              </a:ext>
            </a:extLst>
          </p:cNvPr>
          <p:cNvSpPr txBox="1">
            <a:spLocks noChangeArrowheads="1"/>
          </p:cNvSpPr>
          <p:nvPr/>
        </p:nvSpPr>
        <p:spPr bwMode="auto">
          <a:xfrm>
            <a:off x="1431925" y="16986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1800"/>
          </a:p>
        </p:txBody>
      </p:sp>
      <p:sp>
        <p:nvSpPr>
          <p:cNvPr id="6" name="Text Box 4">
            <a:extLst>
              <a:ext uri="{FF2B5EF4-FFF2-40B4-BE49-F238E27FC236}">
                <a16:creationId xmlns:a16="http://schemas.microsoft.com/office/drawing/2014/main" id="{7D43809B-92B1-4139-B496-ECD1AA196E68}"/>
              </a:ext>
            </a:extLst>
          </p:cNvPr>
          <p:cNvSpPr txBox="1">
            <a:spLocks noChangeArrowheads="1"/>
          </p:cNvSpPr>
          <p:nvPr/>
        </p:nvSpPr>
        <p:spPr bwMode="auto">
          <a:xfrm>
            <a:off x="105534" y="2336832"/>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effectLst>
                  <a:outerShdw blurRad="38100" dist="38100" dir="2700000" algn="tl">
                    <a:srgbClr val="C0C0C0"/>
                  </a:outerShdw>
                </a:effectLst>
              </a:rPr>
              <a:t>设正弦交流电流：</a:t>
            </a:r>
          </a:p>
        </p:txBody>
      </p:sp>
      <p:grpSp>
        <p:nvGrpSpPr>
          <p:cNvPr id="7" name="Group 5">
            <a:extLst>
              <a:ext uri="{FF2B5EF4-FFF2-40B4-BE49-F238E27FC236}">
                <a16:creationId xmlns:a16="http://schemas.microsoft.com/office/drawing/2014/main" id="{06F8D5F0-ABDA-4F26-93B0-A5F97AD671D8}"/>
              </a:ext>
            </a:extLst>
          </p:cNvPr>
          <p:cNvGrpSpPr>
            <a:grpSpLocks/>
          </p:cNvGrpSpPr>
          <p:nvPr/>
        </p:nvGrpSpPr>
        <p:grpSpPr bwMode="auto">
          <a:xfrm>
            <a:off x="2286000" y="3810000"/>
            <a:ext cx="6259513" cy="944563"/>
            <a:chOff x="1392" y="2592"/>
            <a:chExt cx="3943" cy="595"/>
          </a:xfrm>
        </p:grpSpPr>
        <p:grpSp>
          <p:nvGrpSpPr>
            <p:cNvPr id="8" name="Group 6">
              <a:extLst>
                <a:ext uri="{FF2B5EF4-FFF2-40B4-BE49-F238E27FC236}">
                  <a16:creationId xmlns:a16="http://schemas.microsoft.com/office/drawing/2014/main" id="{3C4D74AC-C980-4895-9675-29449689D2A3}"/>
                </a:ext>
              </a:extLst>
            </p:cNvPr>
            <p:cNvGrpSpPr>
              <a:grpSpLocks/>
            </p:cNvGrpSpPr>
            <p:nvPr/>
          </p:nvGrpSpPr>
          <p:grpSpPr bwMode="auto">
            <a:xfrm>
              <a:off x="1392" y="2592"/>
              <a:ext cx="864" cy="480"/>
              <a:chOff x="1776" y="1344"/>
              <a:chExt cx="864" cy="480"/>
            </a:xfrm>
          </p:grpSpPr>
          <p:sp>
            <p:nvSpPr>
              <p:cNvPr id="10" name="Line 7">
                <a:extLst>
                  <a:ext uri="{FF2B5EF4-FFF2-40B4-BE49-F238E27FC236}">
                    <a16:creationId xmlns:a16="http://schemas.microsoft.com/office/drawing/2014/main" id="{4204ECC9-30B8-4618-BB13-9ED25093D0C6}"/>
                  </a:ext>
                </a:extLst>
              </p:cNvPr>
              <p:cNvSpPr>
                <a:spLocks noChangeShapeType="1"/>
              </p:cNvSpPr>
              <p:nvPr/>
            </p:nvSpPr>
            <p:spPr bwMode="auto">
              <a:xfrm>
                <a:off x="1776" y="1344"/>
                <a:ext cx="0"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8">
                <a:extLst>
                  <a:ext uri="{FF2B5EF4-FFF2-40B4-BE49-F238E27FC236}">
                    <a16:creationId xmlns:a16="http://schemas.microsoft.com/office/drawing/2014/main" id="{F7B5E3C4-FFAC-4962-B41A-53FDAF219C1D}"/>
                  </a:ext>
                </a:extLst>
              </p:cNvPr>
              <p:cNvSpPr>
                <a:spLocks noChangeShapeType="1"/>
              </p:cNvSpPr>
              <p:nvPr/>
            </p:nvSpPr>
            <p:spPr bwMode="auto">
              <a:xfrm>
                <a:off x="1776" y="1824"/>
                <a:ext cx="86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 name="Text Box 9">
              <a:extLst>
                <a:ext uri="{FF2B5EF4-FFF2-40B4-BE49-F238E27FC236}">
                  <a16:creationId xmlns:a16="http://schemas.microsoft.com/office/drawing/2014/main" id="{1A47BF49-7E09-417A-BBBD-D75D7617D576}"/>
                </a:ext>
              </a:extLst>
            </p:cNvPr>
            <p:cNvSpPr txBox="1">
              <a:spLocks noChangeArrowheads="1"/>
            </p:cNvSpPr>
            <p:nvPr/>
          </p:nvSpPr>
          <p:spPr bwMode="auto">
            <a:xfrm>
              <a:off x="2294" y="2860"/>
              <a:ext cx="30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3300"/>
                  </a:solidFill>
                  <a:effectLst>
                    <a:outerShdw blurRad="38100" dist="38100" dir="2700000" algn="tl">
                      <a:srgbClr val="C0C0C0"/>
                    </a:outerShdw>
                  </a:effectLst>
                </a:rPr>
                <a:t>角频率：</a:t>
              </a:r>
              <a:r>
                <a:rPr lang="zh-CN" altLang="en-US" sz="2800" b="1">
                  <a:effectLst>
                    <a:outerShdw blurRad="38100" dist="38100" dir="2700000" algn="tl">
                      <a:srgbClr val="C0C0C0"/>
                    </a:outerShdw>
                  </a:effectLst>
                </a:rPr>
                <a:t>决定正弦量变化快慢</a:t>
              </a:r>
            </a:p>
          </p:txBody>
        </p:sp>
      </p:grpSp>
      <p:grpSp>
        <p:nvGrpSpPr>
          <p:cNvPr id="12" name="Group 10">
            <a:extLst>
              <a:ext uri="{FF2B5EF4-FFF2-40B4-BE49-F238E27FC236}">
                <a16:creationId xmlns:a16="http://schemas.microsoft.com/office/drawing/2014/main" id="{DAC72C6B-B5B2-4432-A9C7-83D2233933DD}"/>
              </a:ext>
            </a:extLst>
          </p:cNvPr>
          <p:cNvGrpSpPr>
            <a:grpSpLocks/>
          </p:cNvGrpSpPr>
          <p:nvPr/>
        </p:nvGrpSpPr>
        <p:grpSpPr bwMode="auto">
          <a:xfrm>
            <a:off x="1143000" y="3810000"/>
            <a:ext cx="6704013" cy="1562100"/>
            <a:chOff x="672" y="2592"/>
            <a:chExt cx="4223" cy="984"/>
          </a:xfrm>
        </p:grpSpPr>
        <p:grpSp>
          <p:nvGrpSpPr>
            <p:cNvPr id="13" name="Group 11">
              <a:extLst>
                <a:ext uri="{FF2B5EF4-FFF2-40B4-BE49-F238E27FC236}">
                  <a16:creationId xmlns:a16="http://schemas.microsoft.com/office/drawing/2014/main" id="{2905168A-E0BD-4009-AC49-591FF1F8DA59}"/>
                </a:ext>
              </a:extLst>
            </p:cNvPr>
            <p:cNvGrpSpPr>
              <a:grpSpLocks/>
            </p:cNvGrpSpPr>
            <p:nvPr/>
          </p:nvGrpSpPr>
          <p:grpSpPr bwMode="auto">
            <a:xfrm>
              <a:off x="672" y="2592"/>
              <a:ext cx="1632" cy="864"/>
              <a:chOff x="1056" y="1344"/>
              <a:chExt cx="1632" cy="864"/>
            </a:xfrm>
          </p:grpSpPr>
          <p:sp>
            <p:nvSpPr>
              <p:cNvPr id="15" name="Line 12">
                <a:extLst>
                  <a:ext uri="{FF2B5EF4-FFF2-40B4-BE49-F238E27FC236}">
                    <a16:creationId xmlns:a16="http://schemas.microsoft.com/office/drawing/2014/main" id="{BF910A5B-EA12-4D5F-BC75-918A96396973}"/>
                  </a:ext>
                </a:extLst>
              </p:cNvPr>
              <p:cNvSpPr>
                <a:spLocks noChangeShapeType="1"/>
              </p:cNvSpPr>
              <p:nvPr/>
            </p:nvSpPr>
            <p:spPr bwMode="auto">
              <a:xfrm>
                <a:off x="1056" y="1344"/>
                <a:ext cx="0" cy="8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3">
                <a:extLst>
                  <a:ext uri="{FF2B5EF4-FFF2-40B4-BE49-F238E27FC236}">
                    <a16:creationId xmlns:a16="http://schemas.microsoft.com/office/drawing/2014/main" id="{35DF671E-8324-4C4C-B784-D874D47378B1}"/>
                  </a:ext>
                </a:extLst>
              </p:cNvPr>
              <p:cNvSpPr>
                <a:spLocks noChangeShapeType="1"/>
              </p:cNvSpPr>
              <p:nvPr/>
            </p:nvSpPr>
            <p:spPr bwMode="auto">
              <a:xfrm>
                <a:off x="1056" y="2208"/>
                <a:ext cx="163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 name="Text Box 14">
              <a:extLst>
                <a:ext uri="{FF2B5EF4-FFF2-40B4-BE49-F238E27FC236}">
                  <a16:creationId xmlns:a16="http://schemas.microsoft.com/office/drawing/2014/main" id="{B1D47C77-EDBC-4AB6-927F-3A2EEF9E35EC}"/>
                </a:ext>
              </a:extLst>
            </p:cNvPr>
            <p:cNvSpPr txBox="1">
              <a:spLocks noChangeArrowheads="1"/>
            </p:cNvSpPr>
            <p:nvPr/>
          </p:nvSpPr>
          <p:spPr bwMode="auto">
            <a:xfrm>
              <a:off x="2304" y="3249"/>
              <a:ext cx="25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3300"/>
                  </a:solidFill>
                  <a:effectLst>
                    <a:outerShdw blurRad="38100" dist="38100" dir="2700000" algn="tl">
                      <a:srgbClr val="C0C0C0"/>
                    </a:outerShdw>
                  </a:effectLst>
                </a:rPr>
                <a:t>幅值：</a:t>
              </a:r>
              <a:r>
                <a:rPr lang="zh-CN" altLang="en-US" sz="2800" b="1">
                  <a:effectLst>
                    <a:outerShdw blurRad="38100" dist="38100" dir="2700000" algn="tl">
                      <a:srgbClr val="C0C0C0"/>
                    </a:outerShdw>
                  </a:effectLst>
                </a:rPr>
                <a:t>决定正弦量的大小</a:t>
              </a:r>
            </a:p>
          </p:txBody>
        </p:sp>
      </p:grpSp>
      <p:sp>
        <p:nvSpPr>
          <p:cNvPr id="17" name="Text Box 15">
            <a:extLst>
              <a:ext uri="{FF2B5EF4-FFF2-40B4-BE49-F238E27FC236}">
                <a16:creationId xmlns:a16="http://schemas.microsoft.com/office/drawing/2014/main" id="{3A4860CC-10F1-4B04-A871-3F8CC20BED8A}"/>
              </a:ext>
            </a:extLst>
          </p:cNvPr>
          <p:cNvSpPr txBox="1">
            <a:spLocks noChangeArrowheads="1"/>
          </p:cNvSpPr>
          <p:nvPr/>
        </p:nvSpPr>
        <p:spPr bwMode="auto">
          <a:xfrm>
            <a:off x="533400" y="5486400"/>
            <a:ext cx="7639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CC0000"/>
                </a:solidFill>
                <a:effectLst>
                  <a:outerShdw blurRad="38100" dist="38100" dir="2700000" algn="tl">
                    <a:srgbClr val="C0C0C0"/>
                  </a:outerShdw>
                </a:effectLst>
              </a:rPr>
              <a:t>  </a:t>
            </a:r>
            <a:r>
              <a:rPr lang="zh-CN" altLang="en-US" sz="2800" b="1">
                <a:solidFill>
                  <a:srgbClr val="CC0000"/>
                </a:solidFill>
                <a:effectLst>
                  <a:outerShdw blurRad="38100" dist="38100" dir="2700000" algn="tl">
                    <a:srgbClr val="C0C0C0"/>
                  </a:outerShdw>
                </a:effectLst>
              </a:rPr>
              <a:t>幅值、角频率、初相角成为正弦量的三要素。</a:t>
            </a:r>
          </a:p>
        </p:txBody>
      </p:sp>
      <p:grpSp>
        <p:nvGrpSpPr>
          <p:cNvPr id="18" name="Group 16">
            <a:extLst>
              <a:ext uri="{FF2B5EF4-FFF2-40B4-BE49-F238E27FC236}">
                <a16:creationId xmlns:a16="http://schemas.microsoft.com/office/drawing/2014/main" id="{802B9B03-E755-46A5-A0B4-B0468E632D55}"/>
              </a:ext>
            </a:extLst>
          </p:cNvPr>
          <p:cNvGrpSpPr>
            <a:grpSpLocks/>
          </p:cNvGrpSpPr>
          <p:nvPr/>
        </p:nvGrpSpPr>
        <p:grpSpPr bwMode="auto">
          <a:xfrm>
            <a:off x="3200400" y="3657600"/>
            <a:ext cx="5354638" cy="519113"/>
            <a:chOff x="1973" y="2481"/>
            <a:chExt cx="3373" cy="327"/>
          </a:xfrm>
        </p:grpSpPr>
        <p:grpSp>
          <p:nvGrpSpPr>
            <p:cNvPr id="19" name="Group 17">
              <a:extLst>
                <a:ext uri="{FF2B5EF4-FFF2-40B4-BE49-F238E27FC236}">
                  <a16:creationId xmlns:a16="http://schemas.microsoft.com/office/drawing/2014/main" id="{49F9463C-2FA1-4FAB-BDDC-DAF463EF8DCC}"/>
                </a:ext>
              </a:extLst>
            </p:cNvPr>
            <p:cNvGrpSpPr>
              <a:grpSpLocks/>
            </p:cNvGrpSpPr>
            <p:nvPr/>
          </p:nvGrpSpPr>
          <p:grpSpPr bwMode="auto">
            <a:xfrm>
              <a:off x="1973" y="2592"/>
              <a:ext cx="288" cy="144"/>
              <a:chOff x="2304" y="1344"/>
              <a:chExt cx="288" cy="144"/>
            </a:xfrm>
          </p:grpSpPr>
          <p:sp>
            <p:nvSpPr>
              <p:cNvPr id="21" name="Line 18">
                <a:extLst>
                  <a:ext uri="{FF2B5EF4-FFF2-40B4-BE49-F238E27FC236}">
                    <a16:creationId xmlns:a16="http://schemas.microsoft.com/office/drawing/2014/main" id="{D2A76ED8-C198-4516-9D6E-C51E6E3A03FE}"/>
                  </a:ext>
                </a:extLst>
              </p:cNvPr>
              <p:cNvSpPr>
                <a:spLocks noChangeShapeType="1"/>
              </p:cNvSpPr>
              <p:nvPr/>
            </p:nvSpPr>
            <p:spPr bwMode="auto">
              <a:xfrm>
                <a:off x="2304" y="13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9">
                <a:extLst>
                  <a:ext uri="{FF2B5EF4-FFF2-40B4-BE49-F238E27FC236}">
                    <a16:creationId xmlns:a16="http://schemas.microsoft.com/office/drawing/2014/main" id="{43A7D5B1-A1D5-4E6B-83DF-0BB9530AEE44}"/>
                  </a:ext>
                </a:extLst>
              </p:cNvPr>
              <p:cNvSpPr>
                <a:spLocks noChangeShapeType="1"/>
              </p:cNvSpPr>
              <p:nvPr/>
            </p:nvSpPr>
            <p:spPr bwMode="auto">
              <a:xfrm>
                <a:off x="2304" y="148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 name="Text Box 20">
              <a:extLst>
                <a:ext uri="{FF2B5EF4-FFF2-40B4-BE49-F238E27FC236}">
                  <a16:creationId xmlns:a16="http://schemas.microsoft.com/office/drawing/2014/main" id="{B770C048-25C5-45A3-B72A-71F8CA0D553B}"/>
                </a:ext>
              </a:extLst>
            </p:cNvPr>
            <p:cNvSpPr txBox="1">
              <a:spLocks noChangeArrowheads="1"/>
            </p:cNvSpPr>
            <p:nvPr/>
          </p:nvSpPr>
          <p:spPr bwMode="auto">
            <a:xfrm>
              <a:off x="2305" y="2481"/>
              <a:ext cx="30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3300"/>
                  </a:solidFill>
                  <a:effectLst>
                    <a:outerShdw blurRad="38100" dist="38100" dir="2700000" algn="tl">
                      <a:srgbClr val="C0C0C0"/>
                    </a:outerShdw>
                  </a:effectLst>
                </a:rPr>
                <a:t>初相角：</a:t>
              </a:r>
              <a:r>
                <a:rPr lang="zh-CN" altLang="en-US" sz="2800" b="1" dirty="0">
                  <a:effectLst>
                    <a:outerShdw blurRad="38100" dist="38100" dir="2700000" algn="tl">
                      <a:srgbClr val="C0C0C0"/>
                    </a:outerShdw>
                  </a:effectLst>
                </a:rPr>
                <a:t>决定正弦量起始位置</a:t>
              </a:r>
            </a:p>
          </p:txBody>
        </p:sp>
      </p:grpSp>
      <p:sp>
        <p:nvSpPr>
          <p:cNvPr id="23" name="Line 21">
            <a:extLst>
              <a:ext uri="{FF2B5EF4-FFF2-40B4-BE49-F238E27FC236}">
                <a16:creationId xmlns:a16="http://schemas.microsoft.com/office/drawing/2014/main" id="{960F1F01-A926-45E2-9297-96165FFF4B61}"/>
              </a:ext>
            </a:extLst>
          </p:cNvPr>
          <p:cNvSpPr>
            <a:spLocks noChangeShapeType="1"/>
          </p:cNvSpPr>
          <p:nvPr/>
        </p:nvSpPr>
        <p:spPr bwMode="auto">
          <a:xfrm>
            <a:off x="3657600" y="312420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4" name="Group 22">
            <a:extLst>
              <a:ext uri="{FF2B5EF4-FFF2-40B4-BE49-F238E27FC236}">
                <a16:creationId xmlns:a16="http://schemas.microsoft.com/office/drawing/2014/main" id="{D7ED414B-6605-4217-91DC-DDC322E5DEEA}"/>
              </a:ext>
            </a:extLst>
          </p:cNvPr>
          <p:cNvGrpSpPr>
            <a:grpSpLocks/>
          </p:cNvGrpSpPr>
          <p:nvPr/>
        </p:nvGrpSpPr>
        <p:grpSpPr bwMode="auto">
          <a:xfrm>
            <a:off x="3886200" y="1752600"/>
            <a:ext cx="3276600" cy="1655763"/>
            <a:chOff x="2592" y="1200"/>
            <a:chExt cx="2324" cy="1043"/>
          </a:xfrm>
        </p:grpSpPr>
        <p:sp>
          <p:nvSpPr>
            <p:cNvPr id="25" name="Freeform 23">
              <a:extLst>
                <a:ext uri="{FF2B5EF4-FFF2-40B4-BE49-F238E27FC236}">
                  <a16:creationId xmlns:a16="http://schemas.microsoft.com/office/drawing/2014/main" id="{3E148745-B1C4-4DD5-9EEE-F7F1E3D2C847}"/>
                </a:ext>
              </a:extLst>
            </p:cNvPr>
            <p:cNvSpPr>
              <a:spLocks/>
            </p:cNvSpPr>
            <p:nvPr/>
          </p:nvSpPr>
          <p:spPr bwMode="auto">
            <a:xfrm>
              <a:off x="2592" y="1207"/>
              <a:ext cx="769" cy="521"/>
            </a:xfrm>
            <a:custGeom>
              <a:avLst/>
              <a:gdLst>
                <a:gd name="T0" fmla="*/ 0 w 659"/>
                <a:gd name="T1" fmla="*/ 432 h 433"/>
                <a:gd name="T2" fmla="*/ 56 w 659"/>
                <a:gd name="T3" fmla="*/ 314 h 433"/>
                <a:gd name="T4" fmla="*/ 111 w 659"/>
                <a:gd name="T5" fmla="*/ 212 h 433"/>
                <a:gd name="T6" fmla="*/ 167 w 659"/>
                <a:gd name="T7" fmla="*/ 124 h 433"/>
                <a:gd name="T8" fmla="*/ 222 w 659"/>
                <a:gd name="T9" fmla="*/ 51 h 433"/>
                <a:gd name="T10" fmla="*/ 269 w 659"/>
                <a:gd name="T11" fmla="*/ 14 h 433"/>
                <a:gd name="T12" fmla="*/ 324 w 659"/>
                <a:gd name="T13" fmla="*/ 0 h 433"/>
                <a:gd name="T14" fmla="*/ 380 w 659"/>
                <a:gd name="T15" fmla="*/ 14 h 433"/>
                <a:gd name="T16" fmla="*/ 436 w 659"/>
                <a:gd name="T17" fmla="*/ 51 h 433"/>
                <a:gd name="T18" fmla="*/ 491 w 659"/>
                <a:gd name="T19" fmla="*/ 124 h 433"/>
                <a:gd name="T20" fmla="*/ 547 w 659"/>
                <a:gd name="T21" fmla="*/ 212 h 433"/>
                <a:gd name="T22" fmla="*/ 603 w 659"/>
                <a:gd name="T23" fmla="*/ 322 h 433"/>
                <a:gd name="T24" fmla="*/ 658 w 659"/>
                <a:gd name="T25" fmla="*/ 43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9" h="433">
                  <a:moveTo>
                    <a:pt x="0" y="432"/>
                  </a:moveTo>
                  <a:lnTo>
                    <a:pt x="56" y="314"/>
                  </a:lnTo>
                  <a:lnTo>
                    <a:pt x="111" y="212"/>
                  </a:lnTo>
                  <a:lnTo>
                    <a:pt x="167" y="124"/>
                  </a:lnTo>
                  <a:lnTo>
                    <a:pt x="222" y="51"/>
                  </a:lnTo>
                  <a:lnTo>
                    <a:pt x="269" y="14"/>
                  </a:lnTo>
                  <a:lnTo>
                    <a:pt x="324" y="0"/>
                  </a:lnTo>
                  <a:lnTo>
                    <a:pt x="380" y="14"/>
                  </a:lnTo>
                  <a:lnTo>
                    <a:pt x="436" y="51"/>
                  </a:lnTo>
                  <a:lnTo>
                    <a:pt x="491" y="124"/>
                  </a:lnTo>
                  <a:lnTo>
                    <a:pt x="547" y="212"/>
                  </a:lnTo>
                  <a:lnTo>
                    <a:pt x="603" y="322"/>
                  </a:lnTo>
                  <a:lnTo>
                    <a:pt x="658" y="432"/>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4">
              <a:extLst>
                <a:ext uri="{FF2B5EF4-FFF2-40B4-BE49-F238E27FC236}">
                  <a16:creationId xmlns:a16="http://schemas.microsoft.com/office/drawing/2014/main" id="{20B064EE-A7D7-4187-9417-5A9788F8BE41}"/>
                </a:ext>
              </a:extLst>
            </p:cNvPr>
            <p:cNvSpPr>
              <a:spLocks/>
            </p:cNvSpPr>
            <p:nvPr/>
          </p:nvSpPr>
          <p:spPr bwMode="auto">
            <a:xfrm>
              <a:off x="3351" y="1728"/>
              <a:ext cx="777" cy="515"/>
            </a:xfrm>
            <a:custGeom>
              <a:avLst/>
              <a:gdLst>
                <a:gd name="T0" fmla="*/ 660 w 661"/>
                <a:gd name="T1" fmla="*/ 0 h 433"/>
                <a:gd name="T2" fmla="*/ 604 w 661"/>
                <a:gd name="T3" fmla="*/ 117 h 433"/>
                <a:gd name="T4" fmla="*/ 548 w 661"/>
                <a:gd name="T5" fmla="*/ 219 h 433"/>
                <a:gd name="T6" fmla="*/ 492 w 661"/>
                <a:gd name="T7" fmla="*/ 307 h 433"/>
                <a:gd name="T8" fmla="*/ 437 w 661"/>
                <a:gd name="T9" fmla="*/ 380 h 433"/>
                <a:gd name="T10" fmla="*/ 390 w 661"/>
                <a:gd name="T11" fmla="*/ 417 h 433"/>
                <a:gd name="T12" fmla="*/ 335 w 661"/>
                <a:gd name="T13" fmla="*/ 432 h 433"/>
                <a:gd name="T14" fmla="*/ 278 w 661"/>
                <a:gd name="T15" fmla="*/ 417 h 433"/>
                <a:gd name="T16" fmla="*/ 223 w 661"/>
                <a:gd name="T17" fmla="*/ 380 h 433"/>
                <a:gd name="T18" fmla="*/ 167 w 661"/>
                <a:gd name="T19" fmla="*/ 307 h 433"/>
                <a:gd name="T20" fmla="*/ 111 w 661"/>
                <a:gd name="T21" fmla="*/ 219 h 433"/>
                <a:gd name="T22" fmla="*/ 56 w 661"/>
                <a:gd name="T23" fmla="*/ 109 h 433"/>
                <a:gd name="T24" fmla="*/ 0 w 661"/>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33">
                  <a:moveTo>
                    <a:pt x="660" y="0"/>
                  </a:moveTo>
                  <a:lnTo>
                    <a:pt x="604" y="117"/>
                  </a:lnTo>
                  <a:lnTo>
                    <a:pt x="548" y="219"/>
                  </a:lnTo>
                  <a:lnTo>
                    <a:pt x="492" y="307"/>
                  </a:lnTo>
                  <a:lnTo>
                    <a:pt x="437" y="380"/>
                  </a:lnTo>
                  <a:lnTo>
                    <a:pt x="390" y="417"/>
                  </a:lnTo>
                  <a:lnTo>
                    <a:pt x="335" y="432"/>
                  </a:lnTo>
                  <a:lnTo>
                    <a:pt x="278" y="417"/>
                  </a:lnTo>
                  <a:lnTo>
                    <a:pt x="223" y="380"/>
                  </a:lnTo>
                  <a:lnTo>
                    <a:pt x="167" y="307"/>
                  </a:lnTo>
                  <a:lnTo>
                    <a:pt x="111" y="219"/>
                  </a:lnTo>
                  <a:lnTo>
                    <a:pt x="56" y="109"/>
                  </a:lnTo>
                  <a:lnTo>
                    <a:pt x="0" y="0"/>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25">
              <a:extLst>
                <a:ext uri="{FF2B5EF4-FFF2-40B4-BE49-F238E27FC236}">
                  <a16:creationId xmlns:a16="http://schemas.microsoft.com/office/drawing/2014/main" id="{AC34C786-C074-4E81-ADF5-1441061D78A6}"/>
                </a:ext>
              </a:extLst>
            </p:cNvPr>
            <p:cNvSpPr>
              <a:spLocks/>
            </p:cNvSpPr>
            <p:nvPr/>
          </p:nvSpPr>
          <p:spPr bwMode="auto">
            <a:xfrm>
              <a:off x="4128" y="1200"/>
              <a:ext cx="788" cy="526"/>
            </a:xfrm>
            <a:custGeom>
              <a:avLst/>
              <a:gdLst>
                <a:gd name="T0" fmla="*/ 0 w 659"/>
                <a:gd name="T1" fmla="*/ 432 h 433"/>
                <a:gd name="T2" fmla="*/ 56 w 659"/>
                <a:gd name="T3" fmla="*/ 314 h 433"/>
                <a:gd name="T4" fmla="*/ 111 w 659"/>
                <a:gd name="T5" fmla="*/ 212 h 433"/>
                <a:gd name="T6" fmla="*/ 167 w 659"/>
                <a:gd name="T7" fmla="*/ 124 h 433"/>
                <a:gd name="T8" fmla="*/ 222 w 659"/>
                <a:gd name="T9" fmla="*/ 51 h 433"/>
                <a:gd name="T10" fmla="*/ 269 w 659"/>
                <a:gd name="T11" fmla="*/ 14 h 433"/>
                <a:gd name="T12" fmla="*/ 324 w 659"/>
                <a:gd name="T13" fmla="*/ 0 h 433"/>
                <a:gd name="T14" fmla="*/ 380 w 659"/>
                <a:gd name="T15" fmla="*/ 14 h 433"/>
                <a:gd name="T16" fmla="*/ 436 w 659"/>
                <a:gd name="T17" fmla="*/ 51 h 433"/>
                <a:gd name="T18" fmla="*/ 491 w 659"/>
                <a:gd name="T19" fmla="*/ 124 h 433"/>
                <a:gd name="T20" fmla="*/ 547 w 659"/>
                <a:gd name="T21" fmla="*/ 212 h 433"/>
                <a:gd name="T22" fmla="*/ 603 w 659"/>
                <a:gd name="T23" fmla="*/ 322 h 433"/>
                <a:gd name="T24" fmla="*/ 658 w 659"/>
                <a:gd name="T25" fmla="*/ 43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9" h="433">
                  <a:moveTo>
                    <a:pt x="0" y="432"/>
                  </a:moveTo>
                  <a:lnTo>
                    <a:pt x="56" y="314"/>
                  </a:lnTo>
                  <a:lnTo>
                    <a:pt x="111" y="212"/>
                  </a:lnTo>
                  <a:lnTo>
                    <a:pt x="167" y="124"/>
                  </a:lnTo>
                  <a:lnTo>
                    <a:pt x="222" y="51"/>
                  </a:lnTo>
                  <a:lnTo>
                    <a:pt x="269" y="14"/>
                  </a:lnTo>
                  <a:lnTo>
                    <a:pt x="324" y="0"/>
                  </a:lnTo>
                  <a:lnTo>
                    <a:pt x="380" y="14"/>
                  </a:lnTo>
                  <a:lnTo>
                    <a:pt x="436" y="51"/>
                  </a:lnTo>
                  <a:lnTo>
                    <a:pt x="491" y="124"/>
                  </a:lnTo>
                  <a:lnTo>
                    <a:pt x="547" y="212"/>
                  </a:lnTo>
                  <a:lnTo>
                    <a:pt x="603" y="322"/>
                  </a:lnTo>
                  <a:lnTo>
                    <a:pt x="658" y="432"/>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 name="Group 26">
            <a:extLst>
              <a:ext uri="{FF2B5EF4-FFF2-40B4-BE49-F238E27FC236}">
                <a16:creationId xmlns:a16="http://schemas.microsoft.com/office/drawing/2014/main" id="{69BE170C-75CF-4F58-9186-41DB84D2FAA0}"/>
              </a:ext>
            </a:extLst>
          </p:cNvPr>
          <p:cNvGrpSpPr>
            <a:grpSpLocks/>
          </p:cNvGrpSpPr>
          <p:nvPr/>
        </p:nvGrpSpPr>
        <p:grpSpPr bwMode="auto">
          <a:xfrm>
            <a:off x="3387725" y="2590800"/>
            <a:ext cx="1187450" cy="549275"/>
            <a:chOff x="2134" y="1632"/>
            <a:chExt cx="748" cy="346"/>
          </a:xfrm>
        </p:grpSpPr>
        <p:sp>
          <p:nvSpPr>
            <p:cNvPr id="29" name="Line 27">
              <a:extLst>
                <a:ext uri="{FF2B5EF4-FFF2-40B4-BE49-F238E27FC236}">
                  <a16:creationId xmlns:a16="http://schemas.microsoft.com/office/drawing/2014/main" id="{3F03609D-4A4C-4D0A-B95C-6C5E2104C0D9}"/>
                </a:ext>
              </a:extLst>
            </p:cNvPr>
            <p:cNvSpPr>
              <a:spLocks noChangeShapeType="1"/>
            </p:cNvSpPr>
            <p:nvPr/>
          </p:nvSpPr>
          <p:spPr bwMode="auto">
            <a:xfrm>
              <a:off x="2440" y="1632"/>
              <a:ext cx="0" cy="288"/>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 name="Line 28">
              <a:extLst>
                <a:ext uri="{FF2B5EF4-FFF2-40B4-BE49-F238E27FC236}">
                  <a16:creationId xmlns:a16="http://schemas.microsoft.com/office/drawing/2014/main" id="{FDFF44EF-A681-4575-92D4-61D4A7817F37}"/>
                </a:ext>
              </a:extLst>
            </p:cNvPr>
            <p:cNvSpPr>
              <a:spLocks noChangeShapeType="1"/>
            </p:cNvSpPr>
            <p:nvPr/>
          </p:nvSpPr>
          <p:spPr bwMode="auto">
            <a:xfrm flipH="1">
              <a:off x="2591" y="1776"/>
              <a:ext cx="291" cy="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 name="Line 29">
              <a:extLst>
                <a:ext uri="{FF2B5EF4-FFF2-40B4-BE49-F238E27FC236}">
                  <a16:creationId xmlns:a16="http://schemas.microsoft.com/office/drawing/2014/main" id="{DF40E672-BCE0-446C-8CB1-4377BE3D7EA1}"/>
                </a:ext>
              </a:extLst>
            </p:cNvPr>
            <p:cNvSpPr>
              <a:spLocks noChangeShapeType="1"/>
            </p:cNvSpPr>
            <p:nvPr/>
          </p:nvSpPr>
          <p:spPr bwMode="auto">
            <a:xfrm>
              <a:off x="2134" y="1776"/>
              <a:ext cx="291" cy="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 name="Text Box 30">
              <a:extLst>
                <a:ext uri="{FF2B5EF4-FFF2-40B4-BE49-F238E27FC236}">
                  <a16:creationId xmlns:a16="http://schemas.microsoft.com/office/drawing/2014/main" id="{E5CD63EA-592C-4275-8DA7-CB8B4F282103}"/>
                </a:ext>
              </a:extLst>
            </p:cNvPr>
            <p:cNvSpPr txBox="1">
              <a:spLocks noChangeArrowheads="1"/>
            </p:cNvSpPr>
            <p:nvPr/>
          </p:nvSpPr>
          <p:spPr bwMode="auto">
            <a:xfrm>
              <a:off x="2376" y="1728"/>
              <a:ext cx="26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000" b="1" i="1">
                  <a:solidFill>
                    <a:srgbClr val="000099"/>
                  </a:solidFill>
                  <a:sym typeface="Symbol" panose="05050102010706020507" pitchFamily="18" charset="2"/>
                </a:rPr>
                <a:t></a:t>
              </a:r>
              <a:endParaRPr lang="en-US" altLang="zh-CN" sz="2000" b="1" i="1">
                <a:solidFill>
                  <a:srgbClr val="000099"/>
                </a:solidFill>
              </a:endParaRPr>
            </a:p>
          </p:txBody>
        </p:sp>
        <p:sp>
          <p:nvSpPr>
            <p:cNvPr id="33" name="Line 31">
              <a:extLst>
                <a:ext uri="{FF2B5EF4-FFF2-40B4-BE49-F238E27FC236}">
                  <a16:creationId xmlns:a16="http://schemas.microsoft.com/office/drawing/2014/main" id="{9F1690F5-4A7D-4B91-A379-B924B4A12ECB}"/>
                </a:ext>
              </a:extLst>
            </p:cNvPr>
            <p:cNvSpPr>
              <a:spLocks noChangeShapeType="1"/>
            </p:cNvSpPr>
            <p:nvPr/>
          </p:nvSpPr>
          <p:spPr bwMode="auto">
            <a:xfrm>
              <a:off x="2591" y="1632"/>
              <a:ext cx="0" cy="288"/>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34" name="Object 32">
            <a:extLst>
              <a:ext uri="{FF2B5EF4-FFF2-40B4-BE49-F238E27FC236}">
                <a16:creationId xmlns:a16="http://schemas.microsoft.com/office/drawing/2014/main" id="{3635C350-0D09-4473-8B8F-929E0A42F97D}"/>
              </a:ext>
            </a:extLst>
          </p:cNvPr>
          <p:cNvGraphicFramePr>
            <a:graphicFrameLocks noChangeAspect="1"/>
          </p:cNvGraphicFramePr>
          <p:nvPr/>
        </p:nvGraphicFramePr>
        <p:xfrm>
          <a:off x="381000" y="3154363"/>
          <a:ext cx="3124200" cy="612775"/>
        </p:xfrm>
        <a:graphic>
          <a:graphicData uri="http://schemas.openxmlformats.org/presentationml/2006/ole">
            <mc:AlternateContent xmlns:mc="http://schemas.openxmlformats.org/markup-compatibility/2006">
              <mc:Choice xmlns:v="urn:schemas-microsoft-com:vml" Requires="v">
                <p:oleObj spid="_x0000_s16430" name="Equation" r:id="rId3" imgW="1180800" imgH="215640" progId="Equation.3">
                  <p:embed/>
                </p:oleObj>
              </mc:Choice>
              <mc:Fallback>
                <p:oleObj name="Equation" r:id="rId3" imgW="1180800" imgH="215640" progId="Equation.3">
                  <p:embed/>
                  <p:pic>
                    <p:nvPicPr>
                      <p:cNvPr id="79904" name="Object 32">
                        <a:extLst>
                          <a:ext uri="{FF2B5EF4-FFF2-40B4-BE49-F238E27FC236}">
                            <a16:creationId xmlns:a16="http://schemas.microsoft.com/office/drawing/2014/main" id="{E19E75B8-D21B-4858-ABD4-D7DA7A9C9C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154363"/>
                        <a:ext cx="31242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 name="Group 33">
            <a:extLst>
              <a:ext uri="{FF2B5EF4-FFF2-40B4-BE49-F238E27FC236}">
                <a16:creationId xmlns:a16="http://schemas.microsoft.com/office/drawing/2014/main" id="{94F9DDC0-4611-40B8-AA97-86CD79352B91}"/>
              </a:ext>
            </a:extLst>
          </p:cNvPr>
          <p:cNvGrpSpPr>
            <a:grpSpLocks/>
          </p:cNvGrpSpPr>
          <p:nvPr/>
        </p:nvGrpSpPr>
        <p:grpSpPr bwMode="auto">
          <a:xfrm>
            <a:off x="3657600" y="1371600"/>
            <a:ext cx="825500" cy="579438"/>
            <a:chOff x="2408" y="960"/>
            <a:chExt cx="520" cy="365"/>
          </a:xfrm>
        </p:grpSpPr>
        <p:sp>
          <p:nvSpPr>
            <p:cNvPr id="36" name="Text Box 34">
              <a:extLst>
                <a:ext uri="{FF2B5EF4-FFF2-40B4-BE49-F238E27FC236}">
                  <a16:creationId xmlns:a16="http://schemas.microsoft.com/office/drawing/2014/main" id="{B7DE9777-07FF-4645-8E5D-9B0E792BF964}"/>
                </a:ext>
              </a:extLst>
            </p:cNvPr>
            <p:cNvSpPr txBox="1">
              <a:spLocks noChangeArrowheads="1"/>
            </p:cNvSpPr>
            <p:nvPr/>
          </p:nvSpPr>
          <p:spPr bwMode="auto">
            <a:xfrm>
              <a:off x="2408" y="960"/>
              <a:ext cx="3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3200" b="1" i="1">
                  <a:solidFill>
                    <a:srgbClr val="FF3300"/>
                  </a:solidFill>
                  <a:latin typeface="宋体" panose="02010600030101010101" pitchFamily="2" charset="-122"/>
                </a:rPr>
                <a:t>I</a:t>
              </a:r>
              <a:r>
                <a:rPr lang="en-US" altLang="zh-CN" sz="3200" b="1" baseline="-25000">
                  <a:solidFill>
                    <a:srgbClr val="FF3300"/>
                  </a:solidFill>
                  <a:latin typeface="宋体" panose="02010600030101010101" pitchFamily="2" charset="-122"/>
                </a:rPr>
                <a:t>m</a:t>
              </a:r>
              <a:endParaRPr lang="en-US" altLang="zh-CN" sz="3200" b="1">
                <a:solidFill>
                  <a:srgbClr val="FF3300"/>
                </a:solidFill>
                <a:latin typeface="宋体" panose="02010600030101010101" pitchFamily="2" charset="-122"/>
              </a:endParaRPr>
            </a:p>
          </p:txBody>
        </p:sp>
        <p:sp>
          <p:nvSpPr>
            <p:cNvPr id="37" name="Line 35">
              <a:extLst>
                <a:ext uri="{FF2B5EF4-FFF2-40B4-BE49-F238E27FC236}">
                  <a16:creationId xmlns:a16="http://schemas.microsoft.com/office/drawing/2014/main" id="{E294C169-0A32-40DB-875A-59E7CA781227}"/>
                </a:ext>
              </a:extLst>
            </p:cNvPr>
            <p:cNvSpPr>
              <a:spLocks noChangeShapeType="1"/>
            </p:cNvSpPr>
            <p:nvPr/>
          </p:nvSpPr>
          <p:spPr bwMode="auto">
            <a:xfrm>
              <a:off x="2736" y="1200"/>
              <a:ext cx="192" cy="0"/>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8" name="Group 36">
            <a:extLst>
              <a:ext uri="{FF2B5EF4-FFF2-40B4-BE49-F238E27FC236}">
                <a16:creationId xmlns:a16="http://schemas.microsoft.com/office/drawing/2014/main" id="{D2835B9D-D212-4AFB-B1CD-156CA48850AC}"/>
              </a:ext>
            </a:extLst>
          </p:cNvPr>
          <p:cNvGrpSpPr>
            <a:grpSpLocks/>
          </p:cNvGrpSpPr>
          <p:nvPr/>
        </p:nvGrpSpPr>
        <p:grpSpPr bwMode="auto">
          <a:xfrm>
            <a:off x="4891088" y="2233613"/>
            <a:ext cx="1719262" cy="457200"/>
            <a:chOff x="3337" y="1474"/>
            <a:chExt cx="1170" cy="288"/>
          </a:xfrm>
        </p:grpSpPr>
        <p:sp>
          <p:nvSpPr>
            <p:cNvPr id="39" name="Text Box 37">
              <a:extLst>
                <a:ext uri="{FF2B5EF4-FFF2-40B4-BE49-F238E27FC236}">
                  <a16:creationId xmlns:a16="http://schemas.microsoft.com/office/drawing/2014/main" id="{379C6E3C-6C3B-4D72-B6A3-4C0A08DA5BD9}"/>
                </a:ext>
              </a:extLst>
            </p:cNvPr>
            <p:cNvSpPr txBox="1">
              <a:spLocks noChangeArrowheads="1"/>
            </p:cNvSpPr>
            <p:nvPr/>
          </p:nvSpPr>
          <p:spPr bwMode="auto">
            <a:xfrm>
              <a:off x="3337" y="1474"/>
              <a:ext cx="23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b="1">
                  <a:sym typeface="Symbol" panose="05050102010706020507" pitchFamily="18" charset="2"/>
                </a:rPr>
                <a:t></a:t>
              </a:r>
              <a:endParaRPr lang="en-US" altLang="zh-CN" b="1"/>
            </a:p>
          </p:txBody>
        </p:sp>
        <p:sp>
          <p:nvSpPr>
            <p:cNvPr id="40" name="Text Box 38">
              <a:extLst>
                <a:ext uri="{FF2B5EF4-FFF2-40B4-BE49-F238E27FC236}">
                  <a16:creationId xmlns:a16="http://schemas.microsoft.com/office/drawing/2014/main" id="{91CEC9A7-C71F-4D18-A1FC-CFE24C4FDF8F}"/>
                </a:ext>
              </a:extLst>
            </p:cNvPr>
            <p:cNvSpPr txBox="1">
              <a:spLocks noChangeArrowheads="1"/>
            </p:cNvSpPr>
            <p:nvPr/>
          </p:nvSpPr>
          <p:spPr bwMode="auto">
            <a:xfrm>
              <a:off x="4165" y="1474"/>
              <a:ext cx="34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b="1">
                  <a:sym typeface="Symbol" panose="05050102010706020507" pitchFamily="18" charset="2"/>
                </a:rPr>
                <a:t>2</a:t>
              </a:r>
              <a:endParaRPr lang="en-US" altLang="zh-CN" b="1"/>
            </a:p>
          </p:txBody>
        </p:sp>
      </p:grpSp>
      <p:grpSp>
        <p:nvGrpSpPr>
          <p:cNvPr id="41" name="Group 39">
            <a:extLst>
              <a:ext uri="{FF2B5EF4-FFF2-40B4-BE49-F238E27FC236}">
                <a16:creationId xmlns:a16="http://schemas.microsoft.com/office/drawing/2014/main" id="{EC24F448-302A-4C60-AE70-38E6836C131F}"/>
              </a:ext>
            </a:extLst>
          </p:cNvPr>
          <p:cNvGrpSpPr>
            <a:grpSpLocks/>
          </p:cNvGrpSpPr>
          <p:nvPr/>
        </p:nvGrpSpPr>
        <p:grpSpPr bwMode="auto">
          <a:xfrm>
            <a:off x="4989513" y="2590800"/>
            <a:ext cx="2173287" cy="457200"/>
            <a:chOff x="3143" y="1632"/>
            <a:chExt cx="1369" cy="288"/>
          </a:xfrm>
        </p:grpSpPr>
        <p:sp>
          <p:nvSpPr>
            <p:cNvPr id="42" name="Text Box 40">
              <a:extLst>
                <a:ext uri="{FF2B5EF4-FFF2-40B4-BE49-F238E27FC236}">
                  <a16:creationId xmlns:a16="http://schemas.microsoft.com/office/drawing/2014/main" id="{769B5DD4-7E62-4213-B7DB-A75EDEFF32B0}"/>
                </a:ext>
              </a:extLst>
            </p:cNvPr>
            <p:cNvSpPr txBox="1">
              <a:spLocks noChangeArrowheads="1"/>
            </p:cNvSpPr>
            <p:nvPr/>
          </p:nvSpPr>
          <p:spPr bwMode="auto">
            <a:xfrm>
              <a:off x="3730" y="1632"/>
              <a:ext cx="2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50000"/>
                </a:spcBef>
              </a:pPr>
              <a:r>
                <a:rPr lang="en-US" altLang="zh-CN" b="1" i="1">
                  <a:solidFill>
                    <a:srgbClr val="000099"/>
                  </a:solidFill>
                </a:rPr>
                <a:t>T</a:t>
              </a:r>
            </a:p>
          </p:txBody>
        </p:sp>
        <p:grpSp>
          <p:nvGrpSpPr>
            <p:cNvPr id="43" name="Group 41">
              <a:extLst>
                <a:ext uri="{FF2B5EF4-FFF2-40B4-BE49-F238E27FC236}">
                  <a16:creationId xmlns:a16="http://schemas.microsoft.com/office/drawing/2014/main" id="{E45A6C5B-7A93-4FAE-B803-302F41388EE9}"/>
                </a:ext>
              </a:extLst>
            </p:cNvPr>
            <p:cNvGrpSpPr>
              <a:grpSpLocks/>
            </p:cNvGrpSpPr>
            <p:nvPr/>
          </p:nvGrpSpPr>
          <p:grpSpPr bwMode="auto">
            <a:xfrm>
              <a:off x="3143" y="1632"/>
              <a:ext cx="1369" cy="277"/>
              <a:chOff x="3143" y="1632"/>
              <a:chExt cx="1369" cy="277"/>
            </a:xfrm>
          </p:grpSpPr>
          <p:sp>
            <p:nvSpPr>
              <p:cNvPr id="44" name="Line 42">
                <a:extLst>
                  <a:ext uri="{FF2B5EF4-FFF2-40B4-BE49-F238E27FC236}">
                    <a16:creationId xmlns:a16="http://schemas.microsoft.com/office/drawing/2014/main" id="{96291A13-BA25-494D-A2D8-52D97AF2C7C1}"/>
                  </a:ext>
                </a:extLst>
              </p:cNvPr>
              <p:cNvSpPr>
                <a:spLocks noChangeShapeType="1"/>
              </p:cNvSpPr>
              <p:nvPr/>
            </p:nvSpPr>
            <p:spPr bwMode="auto">
              <a:xfrm flipH="1">
                <a:off x="4159" y="1776"/>
                <a:ext cx="334" cy="0"/>
              </a:xfrm>
              <a:prstGeom prst="line">
                <a:avLst/>
              </a:prstGeom>
              <a:noFill/>
              <a:ln w="38100">
                <a:solidFill>
                  <a:srgbClr val="0000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3">
                <a:extLst>
                  <a:ext uri="{FF2B5EF4-FFF2-40B4-BE49-F238E27FC236}">
                    <a16:creationId xmlns:a16="http://schemas.microsoft.com/office/drawing/2014/main" id="{C24892AE-941B-47FA-AE81-285B0B0BEDB0}"/>
                  </a:ext>
                </a:extLst>
              </p:cNvPr>
              <p:cNvSpPr>
                <a:spLocks noChangeShapeType="1"/>
              </p:cNvSpPr>
              <p:nvPr/>
            </p:nvSpPr>
            <p:spPr bwMode="auto">
              <a:xfrm>
                <a:off x="4512" y="1632"/>
                <a:ext cx="0" cy="277"/>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4">
                <a:extLst>
                  <a:ext uri="{FF2B5EF4-FFF2-40B4-BE49-F238E27FC236}">
                    <a16:creationId xmlns:a16="http://schemas.microsoft.com/office/drawing/2014/main" id="{0DB0DF71-9B52-4430-9E45-B290BFB90A63}"/>
                  </a:ext>
                </a:extLst>
              </p:cNvPr>
              <p:cNvSpPr>
                <a:spLocks noChangeShapeType="1"/>
              </p:cNvSpPr>
              <p:nvPr/>
            </p:nvSpPr>
            <p:spPr bwMode="auto">
              <a:xfrm flipH="1">
                <a:off x="3143" y="1776"/>
                <a:ext cx="299" cy="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 name="Line 45">
                <a:extLst>
                  <a:ext uri="{FF2B5EF4-FFF2-40B4-BE49-F238E27FC236}">
                    <a16:creationId xmlns:a16="http://schemas.microsoft.com/office/drawing/2014/main" id="{B94407D5-8D04-4B97-BD63-90642554279F}"/>
                  </a:ext>
                </a:extLst>
              </p:cNvPr>
              <p:cNvSpPr>
                <a:spLocks noChangeShapeType="1"/>
              </p:cNvSpPr>
              <p:nvPr/>
            </p:nvSpPr>
            <p:spPr bwMode="auto">
              <a:xfrm>
                <a:off x="3143" y="1632"/>
                <a:ext cx="0" cy="24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nvGrpSpPr>
          <p:cNvPr id="48" name="Group 46">
            <a:extLst>
              <a:ext uri="{FF2B5EF4-FFF2-40B4-BE49-F238E27FC236}">
                <a16:creationId xmlns:a16="http://schemas.microsoft.com/office/drawing/2014/main" id="{333058C5-4939-4F35-A5C5-E775804367F3}"/>
              </a:ext>
            </a:extLst>
          </p:cNvPr>
          <p:cNvGrpSpPr>
            <a:grpSpLocks/>
          </p:cNvGrpSpPr>
          <p:nvPr/>
        </p:nvGrpSpPr>
        <p:grpSpPr bwMode="auto">
          <a:xfrm>
            <a:off x="3708400" y="990600"/>
            <a:ext cx="4216400" cy="2286000"/>
            <a:chOff x="2336" y="624"/>
            <a:chExt cx="2656" cy="1440"/>
          </a:xfrm>
        </p:grpSpPr>
        <p:grpSp>
          <p:nvGrpSpPr>
            <p:cNvPr id="49" name="Group 47">
              <a:extLst>
                <a:ext uri="{FF2B5EF4-FFF2-40B4-BE49-F238E27FC236}">
                  <a16:creationId xmlns:a16="http://schemas.microsoft.com/office/drawing/2014/main" id="{50C8039D-4878-4991-B07F-66FC514CA79B}"/>
                </a:ext>
              </a:extLst>
            </p:cNvPr>
            <p:cNvGrpSpPr>
              <a:grpSpLocks/>
            </p:cNvGrpSpPr>
            <p:nvPr/>
          </p:nvGrpSpPr>
          <p:grpSpPr bwMode="auto">
            <a:xfrm>
              <a:off x="2336" y="624"/>
              <a:ext cx="2656" cy="1440"/>
              <a:chOff x="2480" y="720"/>
              <a:chExt cx="2896" cy="1423"/>
            </a:xfrm>
          </p:grpSpPr>
          <p:sp>
            <p:nvSpPr>
              <p:cNvPr id="51" name="Rectangle 48">
                <a:extLst>
                  <a:ext uri="{FF2B5EF4-FFF2-40B4-BE49-F238E27FC236}">
                    <a16:creationId xmlns:a16="http://schemas.microsoft.com/office/drawing/2014/main" id="{98C50EFA-D026-45C7-A63A-EE0EADDFDE6D}"/>
                  </a:ext>
                </a:extLst>
              </p:cNvPr>
              <p:cNvSpPr>
                <a:spLocks noChangeArrowheads="1"/>
              </p:cNvSpPr>
              <p:nvPr/>
            </p:nvSpPr>
            <p:spPr bwMode="auto">
              <a:xfrm>
                <a:off x="2789" y="720"/>
                <a:ext cx="190"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zh-CN" sz="3200" b="1" i="1">
                    <a:solidFill>
                      <a:srgbClr val="FF0000"/>
                    </a:solidFill>
                  </a:rPr>
                  <a:t>i</a:t>
                </a:r>
              </a:p>
            </p:txBody>
          </p:sp>
          <p:sp>
            <p:nvSpPr>
              <p:cNvPr id="52" name="Line 49">
                <a:extLst>
                  <a:ext uri="{FF2B5EF4-FFF2-40B4-BE49-F238E27FC236}">
                    <a16:creationId xmlns:a16="http://schemas.microsoft.com/office/drawing/2014/main" id="{F76B2B69-D8EF-45F6-92A0-2F5AB70D5DDF}"/>
                  </a:ext>
                </a:extLst>
              </p:cNvPr>
              <p:cNvSpPr>
                <a:spLocks noChangeShapeType="1"/>
              </p:cNvSpPr>
              <p:nvPr/>
            </p:nvSpPr>
            <p:spPr bwMode="auto">
              <a:xfrm flipV="1">
                <a:off x="2756" y="864"/>
                <a:ext cx="0" cy="127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3" name="Object 50">
                <a:extLst>
                  <a:ext uri="{FF2B5EF4-FFF2-40B4-BE49-F238E27FC236}">
                    <a16:creationId xmlns:a16="http://schemas.microsoft.com/office/drawing/2014/main" id="{3A682276-0D6A-4935-A787-8DD7CCFB717A}"/>
                  </a:ext>
                </a:extLst>
              </p:cNvPr>
              <p:cNvGraphicFramePr>
                <a:graphicFrameLocks noChangeAspect="1"/>
              </p:cNvGraphicFramePr>
              <p:nvPr/>
            </p:nvGraphicFramePr>
            <p:xfrm>
              <a:off x="5088" y="1461"/>
              <a:ext cx="288" cy="236"/>
            </p:xfrm>
            <a:graphic>
              <a:graphicData uri="http://schemas.openxmlformats.org/presentationml/2006/ole">
                <mc:AlternateContent xmlns:mc="http://schemas.openxmlformats.org/markup-compatibility/2006">
                  <mc:Choice xmlns:v="urn:schemas-microsoft-com:vml" Requires="v">
                    <p:oleObj spid="_x0000_s16431" name="公式" r:id="rId5" imgW="228600" imgH="152280" progId="Equation.3">
                      <p:embed/>
                    </p:oleObj>
                  </mc:Choice>
                  <mc:Fallback>
                    <p:oleObj name="公式" r:id="rId5" imgW="228600" imgH="152280" progId="Equation.3">
                      <p:embed/>
                      <p:pic>
                        <p:nvPicPr>
                          <p:cNvPr id="79922" name="Object 50">
                            <a:extLst>
                              <a:ext uri="{FF2B5EF4-FFF2-40B4-BE49-F238E27FC236}">
                                <a16:creationId xmlns:a16="http://schemas.microsoft.com/office/drawing/2014/main" id="{189A9B79-44BC-48C8-BC2D-91D38F01FA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8" y="1461"/>
                            <a:ext cx="288"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Line 51">
                <a:extLst>
                  <a:ext uri="{FF2B5EF4-FFF2-40B4-BE49-F238E27FC236}">
                    <a16:creationId xmlns:a16="http://schemas.microsoft.com/office/drawing/2014/main" id="{0FD762EB-4D91-44EA-9F26-60E1100BADAF}"/>
                  </a:ext>
                </a:extLst>
              </p:cNvPr>
              <p:cNvSpPr>
                <a:spLocks noChangeShapeType="1"/>
              </p:cNvSpPr>
              <p:nvPr/>
            </p:nvSpPr>
            <p:spPr bwMode="auto">
              <a:xfrm flipV="1">
                <a:off x="2480" y="1725"/>
                <a:ext cx="2797" cy="3"/>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Text Box 52">
              <a:extLst>
                <a:ext uri="{FF2B5EF4-FFF2-40B4-BE49-F238E27FC236}">
                  <a16:creationId xmlns:a16="http://schemas.microsoft.com/office/drawing/2014/main" id="{0BAEF76F-11E5-4247-95F8-C722DA1A3AAD}"/>
                </a:ext>
              </a:extLst>
            </p:cNvPr>
            <p:cNvSpPr txBox="1">
              <a:spLocks noChangeArrowheads="1"/>
            </p:cNvSpPr>
            <p:nvPr/>
          </p:nvSpPr>
          <p:spPr bwMode="auto">
            <a:xfrm>
              <a:off x="2592" y="139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t>O</a:t>
              </a:r>
            </a:p>
          </p:txBody>
        </p:sp>
      </p:grpSp>
      <p:sp>
        <p:nvSpPr>
          <p:cNvPr id="55" name="矩形 54">
            <a:extLst>
              <a:ext uri="{FF2B5EF4-FFF2-40B4-BE49-F238E27FC236}">
                <a16:creationId xmlns:a16="http://schemas.microsoft.com/office/drawing/2014/main" id="{943F5497-DFEA-4458-84A1-7AB314EE90D0}"/>
              </a:ext>
            </a:extLst>
          </p:cNvPr>
          <p:cNvSpPr/>
          <p:nvPr/>
        </p:nvSpPr>
        <p:spPr>
          <a:xfrm>
            <a:off x="394668" y="752237"/>
            <a:ext cx="3607078" cy="523220"/>
          </a:xfrm>
          <a:prstGeom prst="rect">
            <a:avLst/>
          </a:prstGeom>
        </p:spPr>
        <p:txBody>
          <a:bodyPr wrap="none">
            <a:spAutoFit/>
          </a:bodyPr>
          <a:lstStyle/>
          <a:p>
            <a:pPr fontAlgn="base">
              <a:spcBef>
                <a:spcPct val="0"/>
              </a:spcBef>
              <a:spcAft>
                <a:spcPct val="0"/>
              </a:spcAft>
              <a:defRPr/>
            </a:pPr>
            <a:r>
              <a:rPr kumimoji="1" lang="en-US" altLang="zh-CN" sz="2800" b="1" dirty="0">
                <a:solidFill>
                  <a:srgbClr val="000099"/>
                </a:solidFill>
                <a:effectLst>
                  <a:outerShdw blurRad="38100" dist="38100" dir="2700000" algn="tl">
                    <a:srgbClr val="C0C0C0"/>
                  </a:outerShdw>
                </a:effectLst>
                <a:latin typeface="Times New Roman" panose="02020603050405020304" pitchFamily="18" charset="0"/>
              </a:rPr>
              <a:t>5.1.2  </a:t>
            </a:r>
            <a:r>
              <a:rPr kumimoji="1" lang="zh-CN" altLang="en-US" sz="2800" b="1" dirty="0">
                <a:solidFill>
                  <a:srgbClr val="000099"/>
                </a:solidFill>
                <a:effectLst>
                  <a:outerShdw blurRad="38100" dist="38100" dir="2700000" algn="tl">
                    <a:srgbClr val="C0C0C0"/>
                  </a:outerShdw>
                </a:effectLst>
                <a:latin typeface="Times New Roman" panose="02020603050405020304" pitchFamily="18" charset="0"/>
              </a:rPr>
              <a:t>正弦量的三要素</a:t>
            </a:r>
          </a:p>
        </p:txBody>
      </p:sp>
    </p:spTree>
    <p:extLst>
      <p:ext uri="{BB962C8B-B14F-4D97-AF65-F5344CB8AC3E}">
        <p14:creationId xmlns:p14="http://schemas.microsoft.com/office/powerpoint/2010/main" val="243044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up)">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ipe(left)">
                                      <p:cBhvr>
                                        <p:cTn id="36" dur="500"/>
                                        <p:tgtEl>
                                          <p:spTgt spid="4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right)">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50</a:t>
            </a:fld>
            <a:endParaRPr lang="en-US">
              <a:solidFill>
                <a:prstClr val="black">
                  <a:tint val="75000"/>
                </a:prstClr>
              </a:solidFill>
            </a:endParaRPr>
          </a:p>
        </p:txBody>
      </p:sp>
      <p:pic>
        <p:nvPicPr>
          <p:cNvPr id="4" name="图片 3"/>
          <p:cNvPicPr>
            <a:picLocks noChangeAspect="1"/>
          </p:cNvPicPr>
          <p:nvPr/>
        </p:nvPicPr>
        <p:blipFill>
          <a:blip r:embed="rId2"/>
          <a:stretch>
            <a:fillRect/>
          </a:stretch>
        </p:blipFill>
        <p:spPr>
          <a:xfrm>
            <a:off x="6156000" y="2383790"/>
            <a:ext cx="2630170" cy="3972560"/>
          </a:xfrm>
          <a:prstGeom prst="rect">
            <a:avLst/>
          </a:prstGeom>
        </p:spPr>
      </p:pic>
      <p:sp>
        <p:nvSpPr>
          <p:cNvPr id="6" name="文本框 5"/>
          <p:cNvSpPr txBox="1"/>
          <p:nvPr/>
        </p:nvSpPr>
        <p:spPr>
          <a:xfrm>
            <a:off x="-136376" y="5036895"/>
            <a:ext cx="2303145" cy="523220"/>
          </a:xfrm>
          <a:prstGeom prst="rect">
            <a:avLst/>
          </a:prstGeom>
          <a:noFill/>
        </p:spPr>
        <p:txBody>
          <a:bodyPr wrap="square" rtlCol="0">
            <a:spAutoFit/>
          </a:bodyPr>
          <a:lstStyle/>
          <a:p>
            <a:r>
              <a:rPr lang="zh-CN" altLang="en-US" sz="2800" dirty="0"/>
              <a:t>（</a:t>
            </a:r>
            <a:r>
              <a:rPr lang="en-US" altLang="zh-CN" sz="2800" dirty="0"/>
              <a:t>3</a:t>
            </a:r>
            <a:r>
              <a:rPr lang="zh-CN" altLang="en-US" sz="2800" dirty="0"/>
              <a:t>）相量图</a:t>
            </a:r>
          </a:p>
        </p:txBody>
      </p:sp>
      <p:pic>
        <p:nvPicPr>
          <p:cNvPr id="7" name="图片 6"/>
          <p:cNvPicPr>
            <a:picLocks noChangeAspect="1"/>
          </p:cNvPicPr>
          <p:nvPr/>
        </p:nvPicPr>
        <p:blipFill>
          <a:blip r:embed="rId3"/>
          <a:stretch>
            <a:fillRect/>
          </a:stretch>
        </p:blipFill>
        <p:spPr>
          <a:xfrm>
            <a:off x="2445105" y="5342039"/>
            <a:ext cx="1693837" cy="523220"/>
          </a:xfrm>
          <a:prstGeom prst="rect">
            <a:avLst/>
          </a:prstGeom>
        </p:spPr>
      </p:pic>
      <p:pic>
        <p:nvPicPr>
          <p:cNvPr id="8" name="图片 7"/>
          <p:cNvPicPr>
            <a:picLocks noChangeAspect="1"/>
          </p:cNvPicPr>
          <p:nvPr/>
        </p:nvPicPr>
        <p:blipFill>
          <a:blip r:embed="rId4"/>
          <a:stretch>
            <a:fillRect/>
          </a:stretch>
        </p:blipFill>
        <p:spPr>
          <a:xfrm>
            <a:off x="2445105" y="5865259"/>
            <a:ext cx="1631628" cy="544360"/>
          </a:xfrm>
          <a:prstGeom prst="rect">
            <a:avLst/>
          </a:prstGeom>
        </p:spPr>
      </p:pic>
      <p:pic>
        <p:nvPicPr>
          <p:cNvPr id="9" name="图片 -2147480567">
            <a:extLst>
              <a:ext uri="{FF2B5EF4-FFF2-40B4-BE49-F238E27FC236}">
                <a16:creationId xmlns:a16="http://schemas.microsoft.com/office/drawing/2014/main" id="{0C5DD153-849B-49CA-8F17-495C9A788106}"/>
              </a:ext>
            </a:extLst>
          </p:cNvPr>
          <p:cNvPicPr>
            <a:picLocks noChangeAspect="1"/>
          </p:cNvPicPr>
          <p:nvPr/>
        </p:nvPicPr>
        <p:blipFill>
          <a:blip r:embed="rId5"/>
          <a:stretch>
            <a:fillRect/>
          </a:stretch>
        </p:blipFill>
        <p:spPr>
          <a:xfrm>
            <a:off x="451963" y="4185062"/>
            <a:ext cx="3624769" cy="549824"/>
          </a:xfrm>
          <a:prstGeom prst="rect">
            <a:avLst/>
          </a:prstGeom>
          <a:noFill/>
          <a:ln w="9525">
            <a:noFill/>
          </a:ln>
        </p:spPr>
      </p:pic>
      <p:pic>
        <p:nvPicPr>
          <p:cNvPr id="10" name="图片 9">
            <a:extLst>
              <a:ext uri="{FF2B5EF4-FFF2-40B4-BE49-F238E27FC236}">
                <a16:creationId xmlns:a16="http://schemas.microsoft.com/office/drawing/2014/main" id="{96CDCD6E-D8AF-40BA-AA35-9F0BA4279BCA}"/>
              </a:ext>
            </a:extLst>
          </p:cNvPr>
          <p:cNvPicPr>
            <a:picLocks noChangeAspect="1"/>
          </p:cNvPicPr>
          <p:nvPr/>
        </p:nvPicPr>
        <p:blipFill>
          <a:blip r:embed="rId6"/>
          <a:stretch>
            <a:fillRect/>
          </a:stretch>
        </p:blipFill>
        <p:spPr>
          <a:xfrm>
            <a:off x="322378" y="2995013"/>
            <a:ext cx="5473622" cy="1036598"/>
          </a:xfrm>
          <a:prstGeom prst="rect">
            <a:avLst/>
          </a:prstGeom>
        </p:spPr>
      </p:pic>
      <p:pic>
        <p:nvPicPr>
          <p:cNvPr id="11" name="图片 10">
            <a:extLst>
              <a:ext uri="{FF2B5EF4-FFF2-40B4-BE49-F238E27FC236}">
                <a16:creationId xmlns:a16="http://schemas.microsoft.com/office/drawing/2014/main" id="{0E22C821-D5AA-482A-859D-F8D31B8632C7}"/>
              </a:ext>
            </a:extLst>
          </p:cNvPr>
          <p:cNvPicPr>
            <a:picLocks noChangeAspect="1"/>
          </p:cNvPicPr>
          <p:nvPr/>
        </p:nvPicPr>
        <p:blipFill>
          <a:blip r:embed="rId7"/>
          <a:stretch>
            <a:fillRect/>
          </a:stretch>
        </p:blipFill>
        <p:spPr>
          <a:xfrm>
            <a:off x="358847" y="2215154"/>
            <a:ext cx="3925153" cy="613304"/>
          </a:xfrm>
          <a:prstGeom prst="rect">
            <a:avLst/>
          </a:prstGeom>
        </p:spPr>
      </p:pic>
      <p:pic>
        <p:nvPicPr>
          <p:cNvPr id="12" name="图片 11">
            <a:extLst>
              <a:ext uri="{FF2B5EF4-FFF2-40B4-BE49-F238E27FC236}">
                <a16:creationId xmlns:a16="http://schemas.microsoft.com/office/drawing/2014/main" id="{FA62B266-776D-452E-814D-2D9F1865C732}"/>
              </a:ext>
            </a:extLst>
          </p:cNvPr>
          <p:cNvPicPr>
            <a:picLocks noChangeAspect="1"/>
          </p:cNvPicPr>
          <p:nvPr/>
        </p:nvPicPr>
        <p:blipFill>
          <a:blip r:embed="rId8"/>
          <a:stretch>
            <a:fillRect/>
          </a:stretch>
        </p:blipFill>
        <p:spPr>
          <a:xfrm>
            <a:off x="337012" y="1533999"/>
            <a:ext cx="7402988" cy="5531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51</a:t>
            </a:fld>
            <a:endParaRPr lang="en-US">
              <a:solidFill>
                <a:prstClr val="black">
                  <a:tint val="75000"/>
                </a:prstClr>
              </a:solidFill>
            </a:endParaRPr>
          </a:p>
        </p:txBody>
      </p:sp>
      <p:sp>
        <p:nvSpPr>
          <p:cNvPr id="4" name="文本框 3"/>
          <p:cNvSpPr txBox="1"/>
          <p:nvPr/>
        </p:nvSpPr>
        <p:spPr>
          <a:xfrm>
            <a:off x="428625" y="941705"/>
            <a:ext cx="4465320" cy="583565"/>
          </a:xfrm>
          <a:prstGeom prst="rect">
            <a:avLst/>
          </a:prstGeom>
          <a:noFill/>
        </p:spPr>
        <p:txBody>
          <a:bodyPr wrap="none" rtlCol="0" anchor="t">
            <a:spAutoFit/>
          </a:bodyPr>
          <a:lstStyle/>
          <a:p>
            <a:pPr algn="l"/>
            <a:r>
              <a:rPr kumimoji="1" sz="3200" b="1"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mn-ea"/>
              </a:rPr>
              <a:t>5.4.3  复阻抗的串联等效</a:t>
            </a:r>
          </a:p>
        </p:txBody>
      </p:sp>
      <p:pic>
        <p:nvPicPr>
          <p:cNvPr id="5" name="图片 4"/>
          <p:cNvPicPr>
            <a:picLocks noChangeAspect="1"/>
          </p:cNvPicPr>
          <p:nvPr/>
        </p:nvPicPr>
        <p:blipFill>
          <a:blip r:embed="rId2"/>
          <a:stretch>
            <a:fillRect/>
          </a:stretch>
        </p:blipFill>
        <p:spPr>
          <a:xfrm>
            <a:off x="4428000" y="1826260"/>
            <a:ext cx="4655820" cy="2610740"/>
          </a:xfrm>
          <a:prstGeom prst="rect">
            <a:avLst/>
          </a:prstGeom>
        </p:spPr>
      </p:pic>
      <p:grpSp>
        <p:nvGrpSpPr>
          <p:cNvPr id="14" name="组合 13"/>
          <p:cNvGrpSpPr/>
          <p:nvPr/>
        </p:nvGrpSpPr>
        <p:grpSpPr>
          <a:xfrm>
            <a:off x="428625" y="1989455"/>
            <a:ext cx="7743190" cy="4558665"/>
            <a:chOff x="675" y="3133"/>
            <a:chExt cx="12194" cy="7179"/>
          </a:xfrm>
        </p:grpSpPr>
        <p:pic>
          <p:nvPicPr>
            <p:cNvPr id="6" name="图片 5"/>
            <p:cNvPicPr>
              <a:picLocks noChangeAspect="1"/>
            </p:cNvPicPr>
            <p:nvPr/>
          </p:nvPicPr>
          <p:blipFill>
            <a:blip r:embed="rId3"/>
            <a:stretch>
              <a:fillRect/>
            </a:stretch>
          </p:blipFill>
          <p:spPr>
            <a:xfrm>
              <a:off x="675" y="3133"/>
              <a:ext cx="6298" cy="2836"/>
            </a:xfrm>
            <a:prstGeom prst="rect">
              <a:avLst/>
            </a:prstGeom>
          </p:spPr>
        </p:pic>
        <p:pic>
          <p:nvPicPr>
            <p:cNvPr id="7" name="图片 6"/>
            <p:cNvPicPr>
              <a:picLocks noChangeAspect="1"/>
            </p:cNvPicPr>
            <p:nvPr/>
          </p:nvPicPr>
          <p:blipFill>
            <a:blip r:embed="rId4"/>
            <a:stretch>
              <a:fillRect/>
            </a:stretch>
          </p:blipFill>
          <p:spPr>
            <a:xfrm>
              <a:off x="720" y="6094"/>
              <a:ext cx="12149" cy="4218"/>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8BB26E-FFD4-47FA-A0B7-0E735C8D2211}"/>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7FAE7C4A-C9D1-40E0-B8D0-E40533728124}"/>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52</a:t>
            </a:fld>
            <a:endParaRPr lang="en-US">
              <a:solidFill>
                <a:prstClr val="black">
                  <a:tint val="75000"/>
                </a:prstClr>
              </a:solidFill>
            </a:endParaRPr>
          </a:p>
        </p:txBody>
      </p:sp>
      <p:grpSp>
        <p:nvGrpSpPr>
          <p:cNvPr id="4" name="组合 3">
            <a:extLst>
              <a:ext uri="{FF2B5EF4-FFF2-40B4-BE49-F238E27FC236}">
                <a16:creationId xmlns:a16="http://schemas.microsoft.com/office/drawing/2014/main" id="{48410AF6-2E12-4F96-BE22-3D30B7573789}"/>
              </a:ext>
            </a:extLst>
          </p:cNvPr>
          <p:cNvGrpSpPr/>
          <p:nvPr/>
        </p:nvGrpSpPr>
        <p:grpSpPr>
          <a:xfrm>
            <a:off x="1391327" y="1610768"/>
            <a:ext cx="5904845" cy="3943590"/>
            <a:chOff x="7061" y="3452"/>
            <a:chExt cx="6989" cy="4744"/>
          </a:xfrm>
        </p:grpSpPr>
        <p:sp>
          <p:nvSpPr>
            <p:cNvPr id="5" name="文本框 4">
              <a:extLst>
                <a:ext uri="{FF2B5EF4-FFF2-40B4-BE49-F238E27FC236}">
                  <a16:creationId xmlns:a16="http://schemas.microsoft.com/office/drawing/2014/main" id="{DA7D5EE2-C7FC-48FA-9FEC-FE06F8197777}"/>
                </a:ext>
              </a:extLst>
            </p:cNvPr>
            <p:cNvSpPr txBox="1"/>
            <p:nvPr/>
          </p:nvSpPr>
          <p:spPr>
            <a:xfrm>
              <a:off x="7061" y="3452"/>
              <a:ext cx="6989" cy="1148"/>
            </a:xfrm>
            <a:prstGeom prst="rect">
              <a:avLst/>
            </a:prstGeom>
            <a:noFill/>
          </p:spPr>
          <p:txBody>
            <a:bodyPr wrap="square" rtlCol="0">
              <a:spAutoFit/>
            </a:bodyPr>
            <a:lstStyle/>
            <a:p>
              <a:r>
                <a:rPr lang="zh-CN" altLang="en-US" sz="2800" dirty="0"/>
                <a:t>复阻抗的两端的电压按照串联电路分压原理进行分配，即与复阻抗成正比。</a:t>
              </a:r>
            </a:p>
          </p:txBody>
        </p:sp>
        <p:pic>
          <p:nvPicPr>
            <p:cNvPr id="6" name="图片 5">
              <a:extLst>
                <a:ext uri="{FF2B5EF4-FFF2-40B4-BE49-F238E27FC236}">
                  <a16:creationId xmlns:a16="http://schemas.microsoft.com/office/drawing/2014/main" id="{6B3DB721-F2AB-4A82-9B94-35F525BB5B00}"/>
                </a:ext>
              </a:extLst>
            </p:cNvPr>
            <p:cNvPicPr>
              <a:picLocks noChangeAspect="1"/>
            </p:cNvPicPr>
            <p:nvPr/>
          </p:nvPicPr>
          <p:blipFill>
            <a:blip r:embed="rId2"/>
            <a:stretch>
              <a:fillRect/>
            </a:stretch>
          </p:blipFill>
          <p:spPr>
            <a:xfrm>
              <a:off x="9458" y="4707"/>
              <a:ext cx="2042" cy="1247"/>
            </a:xfrm>
            <a:prstGeom prst="rect">
              <a:avLst/>
            </a:prstGeom>
          </p:spPr>
        </p:pic>
        <p:sp>
          <p:nvSpPr>
            <p:cNvPr id="7" name="文本框 6">
              <a:extLst>
                <a:ext uri="{FF2B5EF4-FFF2-40B4-BE49-F238E27FC236}">
                  <a16:creationId xmlns:a16="http://schemas.microsoft.com/office/drawing/2014/main" id="{8CDC78E1-7CF4-41C0-8FE0-9523992D2284}"/>
                </a:ext>
              </a:extLst>
            </p:cNvPr>
            <p:cNvSpPr txBox="1"/>
            <p:nvPr/>
          </p:nvSpPr>
          <p:spPr>
            <a:xfrm>
              <a:off x="7076" y="6267"/>
              <a:ext cx="6603" cy="629"/>
            </a:xfrm>
            <a:prstGeom prst="rect">
              <a:avLst/>
            </a:prstGeom>
            <a:noFill/>
          </p:spPr>
          <p:txBody>
            <a:bodyPr wrap="square" rtlCol="0">
              <a:spAutoFit/>
            </a:bodyPr>
            <a:lstStyle/>
            <a:p>
              <a:r>
                <a:rPr lang="zh-CN" altLang="en-US" sz="2800" dirty="0">
                  <a:latin typeface="Times New Roman" panose="02020603050405020304" pitchFamily="18" charset="0"/>
                </a:rPr>
                <a:t>两个复阻抗串联：  Z=Z1+Z2</a:t>
              </a:r>
            </a:p>
          </p:txBody>
        </p:sp>
        <p:sp>
          <p:nvSpPr>
            <p:cNvPr id="8" name="文本框 7">
              <a:extLst>
                <a:ext uri="{FF2B5EF4-FFF2-40B4-BE49-F238E27FC236}">
                  <a16:creationId xmlns:a16="http://schemas.microsoft.com/office/drawing/2014/main" id="{1CFEA31A-F1AF-4B0A-A7F5-9C1649D80DCF}"/>
                </a:ext>
              </a:extLst>
            </p:cNvPr>
            <p:cNvSpPr txBox="1"/>
            <p:nvPr/>
          </p:nvSpPr>
          <p:spPr>
            <a:xfrm>
              <a:off x="7161" y="7075"/>
              <a:ext cx="6389" cy="629"/>
            </a:xfrm>
            <a:prstGeom prst="rect">
              <a:avLst/>
            </a:prstGeom>
            <a:noFill/>
          </p:spPr>
          <p:txBody>
            <a:bodyPr wrap="square" rtlCol="0">
              <a:spAutoFit/>
            </a:bodyPr>
            <a:lstStyle/>
            <a:p>
              <a:r>
                <a:rPr lang="zh-CN" altLang="en-US" sz="2800" dirty="0">
                  <a:latin typeface="Times New Roman" panose="02020603050405020304" pitchFamily="18" charset="0"/>
                </a:rPr>
                <a:t>Z1分得的电压：</a:t>
              </a:r>
            </a:p>
          </p:txBody>
        </p:sp>
        <p:pic>
          <p:nvPicPr>
            <p:cNvPr id="9" name="图片 8">
              <a:extLst>
                <a:ext uri="{FF2B5EF4-FFF2-40B4-BE49-F238E27FC236}">
                  <a16:creationId xmlns:a16="http://schemas.microsoft.com/office/drawing/2014/main" id="{7414CC41-9C52-4B53-AA30-D6765D3604E6}"/>
                </a:ext>
              </a:extLst>
            </p:cNvPr>
            <p:cNvPicPr>
              <a:picLocks noChangeAspect="1"/>
            </p:cNvPicPr>
            <p:nvPr/>
          </p:nvPicPr>
          <p:blipFill>
            <a:blip r:embed="rId3"/>
            <a:stretch>
              <a:fillRect/>
            </a:stretch>
          </p:blipFill>
          <p:spPr>
            <a:xfrm>
              <a:off x="10320" y="6895"/>
              <a:ext cx="2851" cy="1301"/>
            </a:xfrm>
            <a:prstGeom prst="rect">
              <a:avLst/>
            </a:prstGeom>
          </p:spPr>
        </p:pic>
      </p:grpSp>
    </p:spTree>
    <p:extLst>
      <p:ext uri="{BB962C8B-B14F-4D97-AF65-F5344CB8AC3E}">
        <p14:creationId xmlns:p14="http://schemas.microsoft.com/office/powerpoint/2010/main" val="62641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53</a:t>
            </a:fld>
            <a:endParaRPr lang="en-US">
              <a:solidFill>
                <a:prstClr val="black">
                  <a:tint val="75000"/>
                </a:prstClr>
              </a:solidFill>
            </a:endParaRPr>
          </a:p>
        </p:txBody>
      </p:sp>
      <p:grpSp>
        <p:nvGrpSpPr>
          <p:cNvPr id="7" name="组合 6"/>
          <p:cNvGrpSpPr/>
          <p:nvPr/>
        </p:nvGrpSpPr>
        <p:grpSpPr>
          <a:xfrm>
            <a:off x="32319" y="1148715"/>
            <a:ext cx="10724515" cy="901700"/>
            <a:chOff x="720" y="1191"/>
            <a:chExt cx="16889" cy="1420"/>
          </a:xfrm>
        </p:grpSpPr>
        <p:sp>
          <p:nvSpPr>
            <p:cNvPr id="4" name="文本框 3"/>
            <p:cNvSpPr txBox="1"/>
            <p:nvPr/>
          </p:nvSpPr>
          <p:spPr>
            <a:xfrm>
              <a:off x="720" y="1191"/>
              <a:ext cx="16889" cy="1307"/>
            </a:xfrm>
            <a:prstGeom prst="rect">
              <a:avLst/>
            </a:prstGeom>
            <a:noFill/>
          </p:spPr>
          <p:txBody>
            <a:bodyPr wrap="square" rtlCol="0">
              <a:spAutoFit/>
            </a:bodyPr>
            <a:lstStyle/>
            <a:p>
              <a:r>
                <a:rPr lang="zh-CN" altLang="en-US" sz="2400" dirty="0">
                  <a:solidFill>
                    <a:srgbClr val="C00000"/>
                  </a:solidFill>
                </a:rPr>
                <a:t>【例5.4.2】</a:t>
              </a:r>
              <a:r>
                <a:rPr lang="zh-CN" altLang="en-US" sz="2400" dirty="0"/>
                <a:t>如图所示的两个阻抗串联的电路，                            </a:t>
              </a:r>
            </a:p>
            <a:p>
              <a:r>
                <a:rPr lang="zh-CN" altLang="en-US" sz="2400" dirty="0"/>
                <a:t>  ，                    ，                    ，求出                   ，并画出相量图。</a:t>
              </a:r>
            </a:p>
          </p:txBody>
        </p:sp>
        <p:pic>
          <p:nvPicPr>
            <p:cNvPr id="5" name="图片 4"/>
            <p:cNvPicPr>
              <a:picLocks noChangeAspect="1"/>
            </p:cNvPicPr>
            <p:nvPr/>
          </p:nvPicPr>
          <p:blipFill>
            <a:blip r:embed="rId2"/>
            <a:stretch>
              <a:fillRect/>
            </a:stretch>
          </p:blipFill>
          <p:spPr>
            <a:xfrm>
              <a:off x="10516" y="1191"/>
              <a:ext cx="2569" cy="624"/>
            </a:xfrm>
            <a:prstGeom prst="rect">
              <a:avLst/>
            </a:prstGeom>
          </p:spPr>
        </p:pic>
        <p:pic>
          <p:nvPicPr>
            <p:cNvPr id="147" name="图片 3542"/>
            <p:cNvPicPr>
              <a:picLocks noChangeAspect="1"/>
            </p:cNvPicPr>
            <p:nvPr/>
          </p:nvPicPr>
          <p:blipFill>
            <a:blip r:embed="rId3"/>
            <a:stretch>
              <a:fillRect/>
            </a:stretch>
          </p:blipFill>
          <p:spPr>
            <a:xfrm>
              <a:off x="1189" y="1818"/>
              <a:ext cx="2422" cy="680"/>
            </a:xfrm>
            <a:prstGeom prst="rect">
              <a:avLst/>
            </a:prstGeom>
            <a:noFill/>
            <a:ln w="9525">
              <a:noFill/>
            </a:ln>
          </p:spPr>
        </p:pic>
        <p:pic>
          <p:nvPicPr>
            <p:cNvPr id="6" name="图片 -2147480549"/>
            <p:cNvPicPr>
              <a:picLocks noChangeAspect="1"/>
            </p:cNvPicPr>
            <p:nvPr/>
          </p:nvPicPr>
          <p:blipFill>
            <a:blip r:embed="rId4"/>
            <a:stretch>
              <a:fillRect/>
            </a:stretch>
          </p:blipFill>
          <p:spPr>
            <a:xfrm>
              <a:off x="3952" y="1815"/>
              <a:ext cx="2449" cy="680"/>
            </a:xfrm>
            <a:prstGeom prst="rect">
              <a:avLst/>
            </a:prstGeom>
            <a:noFill/>
            <a:ln w="9525">
              <a:noFill/>
            </a:ln>
          </p:spPr>
        </p:pic>
        <p:pic>
          <p:nvPicPr>
            <p:cNvPr id="8" name="图片 7"/>
            <p:cNvPicPr>
              <a:picLocks noChangeAspect="1"/>
            </p:cNvPicPr>
            <p:nvPr/>
          </p:nvPicPr>
          <p:blipFill>
            <a:blip r:embed="rId5"/>
            <a:stretch>
              <a:fillRect/>
            </a:stretch>
          </p:blipFill>
          <p:spPr>
            <a:xfrm>
              <a:off x="7946" y="1874"/>
              <a:ext cx="2100" cy="737"/>
            </a:xfrm>
            <a:prstGeom prst="rect">
              <a:avLst/>
            </a:prstGeom>
          </p:spPr>
        </p:pic>
      </p:grpSp>
      <p:pic>
        <p:nvPicPr>
          <p:cNvPr id="14" name="图片 13"/>
          <p:cNvPicPr>
            <a:picLocks noChangeAspect="1"/>
          </p:cNvPicPr>
          <p:nvPr/>
        </p:nvPicPr>
        <p:blipFill>
          <a:blip r:embed="rId6"/>
          <a:stretch>
            <a:fillRect/>
          </a:stretch>
        </p:blipFill>
        <p:spPr>
          <a:xfrm>
            <a:off x="3385157" y="2402992"/>
            <a:ext cx="2338843" cy="2995411"/>
          </a:xfrm>
          <a:prstGeom prst="rect">
            <a:avLst/>
          </a:prstGeom>
        </p:spPr>
      </p:pic>
      <p:sp>
        <p:nvSpPr>
          <p:cNvPr id="20" name="Rectangle 4">
            <a:extLst>
              <a:ext uri="{FF2B5EF4-FFF2-40B4-BE49-F238E27FC236}">
                <a16:creationId xmlns:a16="http://schemas.microsoft.com/office/drawing/2014/main" id="{C645C2CE-F8EA-43BE-BEE5-EA9554CC8AAE}"/>
              </a:ext>
            </a:extLst>
          </p:cNvPr>
          <p:cNvSpPr>
            <a:spLocks noChangeArrowheads="1"/>
          </p:cNvSpPr>
          <p:nvPr/>
        </p:nvSpPr>
        <p:spPr bwMode="auto">
          <a:xfrm>
            <a:off x="6556722" y="30187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D72290-37E4-4FA0-A9A2-7B3D4922D2B3}"/>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17409D40-B564-46CC-B1AE-FA15341C8328}"/>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54</a:t>
            </a:fld>
            <a:endParaRPr lang="en-US">
              <a:solidFill>
                <a:prstClr val="black">
                  <a:tint val="75000"/>
                </a:prstClr>
              </a:solidFill>
            </a:endParaRPr>
          </a:p>
        </p:txBody>
      </p:sp>
      <p:pic>
        <p:nvPicPr>
          <p:cNvPr id="4" name="图片 -2147480552">
            <a:extLst>
              <a:ext uri="{FF2B5EF4-FFF2-40B4-BE49-F238E27FC236}">
                <a16:creationId xmlns:a16="http://schemas.microsoft.com/office/drawing/2014/main" id="{8A131B4D-6A7F-4077-AE30-F63F0B4786AE}"/>
              </a:ext>
            </a:extLst>
          </p:cNvPr>
          <p:cNvPicPr>
            <a:picLocks noChangeAspect="1"/>
          </p:cNvPicPr>
          <p:nvPr/>
        </p:nvPicPr>
        <p:blipFill>
          <a:blip r:embed="rId3"/>
          <a:stretch>
            <a:fillRect/>
          </a:stretch>
        </p:blipFill>
        <p:spPr>
          <a:xfrm>
            <a:off x="1980000" y="5189315"/>
            <a:ext cx="3659505" cy="1525270"/>
          </a:xfrm>
          <a:prstGeom prst="rect">
            <a:avLst/>
          </a:prstGeom>
          <a:noFill/>
          <a:ln w="9525">
            <a:noFill/>
          </a:ln>
        </p:spPr>
      </p:pic>
      <p:graphicFrame>
        <p:nvGraphicFramePr>
          <p:cNvPr id="5" name="对象 4">
            <a:extLst>
              <a:ext uri="{FF2B5EF4-FFF2-40B4-BE49-F238E27FC236}">
                <a16:creationId xmlns:a16="http://schemas.microsoft.com/office/drawing/2014/main" id="{FE90830B-9AA2-44B4-80B5-8A0961297618}"/>
              </a:ext>
            </a:extLst>
          </p:cNvPr>
          <p:cNvGraphicFramePr>
            <a:graphicFrameLocks noChangeAspect="1"/>
          </p:cNvGraphicFramePr>
          <p:nvPr>
            <p:extLst>
              <p:ext uri="{D42A27DB-BD31-4B8C-83A1-F6EECF244321}">
                <p14:modId xmlns:p14="http://schemas.microsoft.com/office/powerpoint/2010/main" val="3247537696"/>
              </p:ext>
            </p:extLst>
          </p:nvPr>
        </p:nvGraphicFramePr>
        <p:xfrm>
          <a:off x="2844000" y="4725000"/>
          <a:ext cx="1400012" cy="597733"/>
        </p:xfrm>
        <a:graphic>
          <a:graphicData uri="http://schemas.openxmlformats.org/presentationml/2006/ole">
            <mc:AlternateContent xmlns:mc="http://schemas.openxmlformats.org/markup-compatibility/2006">
              <mc:Choice xmlns:v="urn:schemas-microsoft-com:vml" Requires="v">
                <p:oleObj spid="_x0000_s15395" r:id="rId4" imgW="647419" imgH="203112" progId="Equation.DSMT4">
                  <p:embed/>
                </p:oleObj>
              </mc:Choice>
              <mc:Fallback>
                <p:oleObj r:id="rId4" imgW="647419" imgH="203112" progId="Equation.DSMT4">
                  <p:embed/>
                  <p:pic>
                    <p:nvPicPr>
                      <p:cNvPr id="21" name="对象 20">
                        <a:extLst>
                          <a:ext uri="{FF2B5EF4-FFF2-40B4-BE49-F238E27FC236}">
                            <a16:creationId xmlns:a16="http://schemas.microsoft.com/office/drawing/2014/main" id="{3F27EFF3-A6B3-4D2E-AF9F-0CC5E70441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4000" y="4725000"/>
                        <a:ext cx="1400012" cy="597733"/>
                      </a:xfrm>
                      <a:prstGeom prst="rect">
                        <a:avLst/>
                      </a:prstGeom>
                      <a:noFill/>
                    </p:spPr>
                  </p:pic>
                </p:oleObj>
              </mc:Fallback>
            </mc:AlternateContent>
          </a:graphicData>
        </a:graphic>
      </p:graphicFrame>
      <p:grpSp>
        <p:nvGrpSpPr>
          <p:cNvPr id="6" name="组合 5">
            <a:extLst>
              <a:ext uri="{FF2B5EF4-FFF2-40B4-BE49-F238E27FC236}">
                <a16:creationId xmlns:a16="http://schemas.microsoft.com/office/drawing/2014/main" id="{F5EDB89F-E362-41DB-910C-A7CE075A2A3E}"/>
              </a:ext>
            </a:extLst>
          </p:cNvPr>
          <p:cNvGrpSpPr/>
          <p:nvPr/>
        </p:nvGrpSpPr>
        <p:grpSpPr>
          <a:xfrm>
            <a:off x="1044000" y="1011352"/>
            <a:ext cx="7056000" cy="3570435"/>
            <a:chOff x="2111" y="5479"/>
            <a:chExt cx="9195" cy="4531"/>
          </a:xfrm>
        </p:grpSpPr>
        <p:sp>
          <p:nvSpPr>
            <p:cNvPr id="7" name="文本框 6">
              <a:extLst>
                <a:ext uri="{FF2B5EF4-FFF2-40B4-BE49-F238E27FC236}">
                  <a16:creationId xmlns:a16="http://schemas.microsoft.com/office/drawing/2014/main" id="{56FA86E9-F39E-40ED-B974-FABCF487193F}"/>
                </a:ext>
              </a:extLst>
            </p:cNvPr>
            <p:cNvSpPr txBox="1"/>
            <p:nvPr/>
          </p:nvSpPr>
          <p:spPr>
            <a:xfrm>
              <a:off x="2111" y="5848"/>
              <a:ext cx="1769" cy="664"/>
            </a:xfrm>
            <a:prstGeom prst="rect">
              <a:avLst/>
            </a:prstGeom>
            <a:noFill/>
          </p:spPr>
          <p:txBody>
            <a:bodyPr wrap="square" rtlCol="0">
              <a:spAutoFit/>
            </a:bodyPr>
            <a:lstStyle/>
            <a:p>
              <a:r>
                <a:rPr lang="zh-CN" altLang="en-US" sz="2800" dirty="0">
                  <a:solidFill>
                    <a:srgbClr val="C00000"/>
                  </a:solidFill>
                </a:rPr>
                <a:t>【解】</a:t>
              </a:r>
            </a:p>
          </p:txBody>
        </p:sp>
        <p:pic>
          <p:nvPicPr>
            <p:cNvPr id="8" name="图片 -2147480547">
              <a:extLst>
                <a:ext uri="{FF2B5EF4-FFF2-40B4-BE49-F238E27FC236}">
                  <a16:creationId xmlns:a16="http://schemas.microsoft.com/office/drawing/2014/main" id="{F3129A10-BD69-4A08-A906-627E81F0CF8E}"/>
                </a:ext>
              </a:extLst>
            </p:cNvPr>
            <p:cNvPicPr>
              <a:picLocks noChangeAspect="1"/>
            </p:cNvPicPr>
            <p:nvPr/>
          </p:nvPicPr>
          <p:blipFill>
            <a:blip r:embed="rId6"/>
            <a:stretch>
              <a:fillRect/>
            </a:stretch>
          </p:blipFill>
          <p:spPr>
            <a:xfrm>
              <a:off x="4273" y="5479"/>
              <a:ext cx="3554" cy="3057"/>
            </a:xfrm>
            <a:prstGeom prst="rect">
              <a:avLst/>
            </a:prstGeom>
            <a:noFill/>
            <a:ln w="9525">
              <a:noFill/>
            </a:ln>
          </p:spPr>
        </p:pic>
        <p:pic>
          <p:nvPicPr>
            <p:cNvPr id="9" name="图片 8">
              <a:extLst>
                <a:ext uri="{FF2B5EF4-FFF2-40B4-BE49-F238E27FC236}">
                  <a16:creationId xmlns:a16="http://schemas.microsoft.com/office/drawing/2014/main" id="{B6FBE8C3-0530-42E3-B278-7FB14B126FF2}"/>
                </a:ext>
              </a:extLst>
            </p:cNvPr>
            <p:cNvPicPr>
              <a:picLocks noChangeAspect="1"/>
            </p:cNvPicPr>
            <p:nvPr/>
          </p:nvPicPr>
          <p:blipFill>
            <a:blip r:embed="rId7"/>
            <a:stretch>
              <a:fillRect/>
            </a:stretch>
          </p:blipFill>
          <p:spPr>
            <a:xfrm>
              <a:off x="2664" y="8536"/>
              <a:ext cx="8371" cy="737"/>
            </a:xfrm>
            <a:prstGeom prst="rect">
              <a:avLst/>
            </a:prstGeom>
          </p:spPr>
        </p:pic>
        <p:pic>
          <p:nvPicPr>
            <p:cNvPr id="10" name="图片 9">
              <a:extLst>
                <a:ext uri="{FF2B5EF4-FFF2-40B4-BE49-F238E27FC236}">
                  <a16:creationId xmlns:a16="http://schemas.microsoft.com/office/drawing/2014/main" id="{A3494014-D262-46E5-8A85-194620A40313}"/>
                </a:ext>
              </a:extLst>
            </p:cNvPr>
            <p:cNvPicPr>
              <a:picLocks noChangeAspect="1"/>
            </p:cNvPicPr>
            <p:nvPr/>
          </p:nvPicPr>
          <p:blipFill>
            <a:blip r:embed="rId8"/>
            <a:stretch>
              <a:fillRect/>
            </a:stretch>
          </p:blipFill>
          <p:spPr>
            <a:xfrm>
              <a:off x="2664" y="9273"/>
              <a:ext cx="8642" cy="737"/>
            </a:xfrm>
            <a:prstGeom prst="rect">
              <a:avLst/>
            </a:prstGeom>
          </p:spPr>
        </p:pic>
      </p:grpSp>
    </p:spTree>
    <p:extLst>
      <p:ext uri="{BB962C8B-B14F-4D97-AF65-F5344CB8AC3E}">
        <p14:creationId xmlns:p14="http://schemas.microsoft.com/office/powerpoint/2010/main" val="17744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55</a:t>
            </a:fld>
            <a:endParaRPr lang="en-US">
              <a:solidFill>
                <a:prstClr val="black">
                  <a:tint val="75000"/>
                </a:prstClr>
              </a:solidFill>
            </a:endParaRPr>
          </a:p>
        </p:txBody>
      </p:sp>
      <p:sp>
        <p:nvSpPr>
          <p:cNvPr id="4" name="文本框 3"/>
          <p:cNvSpPr txBox="1"/>
          <p:nvPr/>
        </p:nvSpPr>
        <p:spPr>
          <a:xfrm>
            <a:off x="757555" y="850900"/>
            <a:ext cx="4975225" cy="583565"/>
          </a:xfrm>
          <a:prstGeom prst="rect">
            <a:avLst/>
          </a:prstGeom>
          <a:noFill/>
        </p:spPr>
        <p:txBody>
          <a:bodyPr wrap="none" rtlCol="0" anchor="t">
            <a:spAutoFit/>
          </a:bodyPr>
          <a:lstStyle/>
          <a:p>
            <a:r>
              <a:rPr kumimoji="1" sz="3200" b="1"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mn-ea"/>
              </a:rPr>
              <a:t>5.4.4  正弦电路的串联谐振 </a:t>
            </a:r>
            <a:endParaRPr lang="zh-CN" altLang="en-US"/>
          </a:p>
        </p:txBody>
      </p:sp>
      <p:grpSp>
        <p:nvGrpSpPr>
          <p:cNvPr id="26" name="组合 25"/>
          <p:cNvGrpSpPr/>
          <p:nvPr/>
        </p:nvGrpSpPr>
        <p:grpSpPr>
          <a:xfrm>
            <a:off x="647065" y="1434465"/>
            <a:ext cx="7769225" cy="1384935"/>
            <a:chOff x="1019" y="2259"/>
            <a:chExt cx="12235" cy="2181"/>
          </a:xfrm>
        </p:grpSpPr>
        <p:sp>
          <p:nvSpPr>
            <p:cNvPr id="5" name="文本框 4"/>
            <p:cNvSpPr txBox="1"/>
            <p:nvPr/>
          </p:nvSpPr>
          <p:spPr>
            <a:xfrm>
              <a:off x="1019" y="2259"/>
              <a:ext cx="12235" cy="2181"/>
            </a:xfrm>
            <a:prstGeom prst="rect">
              <a:avLst/>
            </a:prstGeom>
            <a:noFill/>
          </p:spPr>
          <p:txBody>
            <a:bodyPr wrap="square" rtlCol="0" anchor="t">
              <a:spAutoFit/>
            </a:bodyPr>
            <a:lstStyle/>
            <a:p>
              <a:r>
                <a:rPr kumimoji="1" lang="zh-CN" altLang="en-US" sz="2800" b="1" dirty="0">
                  <a:solidFill>
                    <a:srgbClr val="005200"/>
                  </a:solidFill>
                  <a:effectLst>
                    <a:outerShdw blurRad="38100" dist="38100" dir="2700000" algn="tl">
                      <a:srgbClr val="C0C0C0"/>
                    </a:outerShdw>
                  </a:effectLst>
                  <a:latin typeface="Times New Roman" panose="02020603050405020304" pitchFamily="18" charset="0"/>
                  <a:sym typeface="+mn-ea"/>
                </a:rPr>
                <a:t>对于包含电容、电感、电阻元件的电路，当电路端口的电压    和电流    同相位，即呈电阻性的现象称为谐振现象。谐振有串联谐振和并联谐振。</a:t>
              </a:r>
            </a:p>
          </p:txBody>
        </p:sp>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2974400186"/>
                </p:ext>
              </p:extLst>
            </p:nvPr>
          </p:nvGraphicFramePr>
          <p:xfrm>
            <a:off x="4038" y="2987"/>
            <a:ext cx="554" cy="692"/>
          </p:xfrm>
          <a:graphic>
            <a:graphicData uri="http://schemas.openxmlformats.org/presentationml/2006/ole">
              <mc:AlternateContent xmlns:mc="http://schemas.openxmlformats.org/markup-compatibility/2006">
                <mc:Choice xmlns:v="urn:schemas-microsoft-com:vml" Requires="v">
                  <p:oleObj spid="_x0000_s5247" r:id="rId3" imgW="152400" imgH="190500" progId="Equation.KSEE3">
                    <p:embed/>
                  </p:oleObj>
                </mc:Choice>
                <mc:Fallback>
                  <p:oleObj r:id="rId3" imgW="152400" imgH="190500" progId="Equation.KSEE3">
                    <p:embed/>
                    <p:pic>
                      <p:nvPicPr>
                        <p:cNvPr id="0" name="图片 2048"/>
                        <p:cNvPicPr/>
                        <p:nvPr/>
                      </p:nvPicPr>
                      <p:blipFill>
                        <a:blip r:embed="rId4"/>
                        <a:stretch>
                          <a:fillRect/>
                        </a:stretch>
                      </p:blipFill>
                      <p:spPr>
                        <a:xfrm>
                          <a:off x="4038" y="2987"/>
                          <a:ext cx="554" cy="692"/>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extLst>
                <p:ext uri="{D42A27DB-BD31-4B8C-83A1-F6EECF244321}">
                  <p14:modId xmlns:p14="http://schemas.microsoft.com/office/powerpoint/2010/main" val="2441210295"/>
                </p:ext>
              </p:extLst>
            </p:nvPr>
          </p:nvGraphicFramePr>
          <p:xfrm>
            <a:off x="6293" y="2931"/>
            <a:ext cx="453" cy="702"/>
          </p:xfrm>
          <a:graphic>
            <a:graphicData uri="http://schemas.openxmlformats.org/presentationml/2006/ole">
              <mc:AlternateContent xmlns:mc="http://schemas.openxmlformats.org/markup-compatibility/2006">
                <mc:Choice xmlns:v="urn:schemas-microsoft-com:vml" Requires="v">
                  <p:oleObj spid="_x0000_s5248" name="Equation" r:id="rId5" imgW="114120" imgH="177480" progId="Equation.DSMT4">
                    <p:embed/>
                  </p:oleObj>
                </mc:Choice>
                <mc:Fallback>
                  <p:oleObj name="Equation" r:id="rId5" imgW="114120" imgH="177480" progId="Equation.DSMT4">
                    <p:embed/>
                    <p:pic>
                      <p:nvPicPr>
                        <p:cNvPr id="0" name="图片 2049"/>
                        <p:cNvPicPr/>
                        <p:nvPr/>
                      </p:nvPicPr>
                      <p:blipFill>
                        <a:blip r:embed="rId6"/>
                        <a:stretch>
                          <a:fillRect/>
                        </a:stretch>
                      </p:blipFill>
                      <p:spPr>
                        <a:xfrm>
                          <a:off x="6293" y="2931"/>
                          <a:ext cx="453" cy="702"/>
                        </a:xfrm>
                        <a:prstGeom prst="rect">
                          <a:avLst/>
                        </a:prstGeom>
                      </p:spPr>
                    </p:pic>
                  </p:oleObj>
                </mc:Fallback>
              </mc:AlternateContent>
            </a:graphicData>
          </a:graphic>
        </p:graphicFrame>
      </p:grpSp>
      <p:sp>
        <p:nvSpPr>
          <p:cNvPr id="8" name="文本框 7"/>
          <p:cNvSpPr txBox="1"/>
          <p:nvPr/>
        </p:nvSpPr>
        <p:spPr>
          <a:xfrm>
            <a:off x="763270" y="2769235"/>
            <a:ext cx="3016885" cy="523220"/>
          </a:xfrm>
          <a:prstGeom prst="rect">
            <a:avLst/>
          </a:prstGeom>
          <a:noFill/>
        </p:spPr>
        <p:txBody>
          <a:bodyPr wrap="square" rtlCol="0">
            <a:spAutoFit/>
          </a:bodyPr>
          <a:lstStyle/>
          <a:p>
            <a:r>
              <a:rPr kumimoji="1" sz="2800" b="1" dirty="0">
                <a:solidFill>
                  <a:srgbClr val="CC0000"/>
                </a:solidFill>
                <a:effectLst>
                  <a:outerShdw blurRad="38100" dist="38100" dir="2700000" algn="tl">
                    <a:srgbClr val="C0C0C0"/>
                  </a:outerShdw>
                </a:effectLst>
                <a:latin typeface="Times New Roman" panose="02020603050405020304" pitchFamily="18" charset="0"/>
                <a:sym typeface="+mn-ea"/>
              </a:rPr>
              <a:t>1. </a:t>
            </a:r>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串联谐振频率</a:t>
            </a:r>
            <a:endParaRPr kumimoji="1" sz="2800" b="1" dirty="0">
              <a:solidFill>
                <a:srgbClr val="CC0000"/>
              </a:solidFill>
              <a:effectLst>
                <a:outerShdw blurRad="38100" dist="38100" dir="2700000" algn="tl">
                  <a:srgbClr val="C0C0C0"/>
                </a:outerShdw>
              </a:effectLst>
              <a:latin typeface="Times New Roman" panose="02020603050405020304" pitchFamily="18" charset="0"/>
              <a:sym typeface="+mn-ea"/>
            </a:endParaRPr>
          </a:p>
        </p:txBody>
      </p:sp>
      <p:grpSp>
        <p:nvGrpSpPr>
          <p:cNvPr id="24" name="组合 23"/>
          <p:cNvGrpSpPr/>
          <p:nvPr/>
        </p:nvGrpSpPr>
        <p:grpSpPr>
          <a:xfrm>
            <a:off x="743585" y="3379017"/>
            <a:ext cx="6504940" cy="2275840"/>
            <a:chOff x="1202" y="5086"/>
            <a:chExt cx="10244" cy="3584"/>
          </a:xfrm>
        </p:grpSpPr>
        <p:sp>
          <p:nvSpPr>
            <p:cNvPr id="9" name="文本框 8"/>
            <p:cNvSpPr txBox="1"/>
            <p:nvPr/>
          </p:nvSpPr>
          <p:spPr>
            <a:xfrm>
              <a:off x="1202" y="5086"/>
              <a:ext cx="8770" cy="824"/>
            </a:xfrm>
            <a:prstGeom prst="rect">
              <a:avLst/>
            </a:prstGeom>
            <a:noFill/>
          </p:spPr>
          <p:txBody>
            <a:bodyPr wrap="square" rtlCol="0">
              <a:spAutoFit/>
            </a:bodyPr>
            <a:lstStyle/>
            <a:p>
              <a:r>
                <a:rPr lang="zh-CN" altLang="en-US" sz="2800" dirty="0">
                  <a:latin typeface="Times New Roman" panose="02020603050405020304" pitchFamily="18" charset="0"/>
                </a:rPr>
                <a:t>对RLC串联电路，其输入阻抗为：</a:t>
              </a:r>
            </a:p>
          </p:txBody>
        </p:sp>
        <p:pic>
          <p:nvPicPr>
            <p:cNvPr id="10" name="图片 9"/>
            <p:cNvPicPr>
              <a:picLocks noChangeAspect="1"/>
            </p:cNvPicPr>
            <p:nvPr/>
          </p:nvPicPr>
          <p:blipFill>
            <a:blip r:embed="rId7"/>
            <a:stretch>
              <a:fillRect/>
            </a:stretch>
          </p:blipFill>
          <p:spPr>
            <a:xfrm>
              <a:off x="1369" y="6045"/>
              <a:ext cx="10077" cy="1326"/>
            </a:xfrm>
            <a:prstGeom prst="rect">
              <a:avLst/>
            </a:prstGeom>
          </p:spPr>
        </p:pic>
        <p:pic>
          <p:nvPicPr>
            <p:cNvPr id="11" name="图片 10"/>
            <p:cNvPicPr>
              <a:picLocks noChangeAspect="1"/>
            </p:cNvPicPr>
            <p:nvPr/>
          </p:nvPicPr>
          <p:blipFill>
            <a:blip r:embed="rId8"/>
            <a:stretch>
              <a:fillRect/>
            </a:stretch>
          </p:blipFill>
          <p:spPr>
            <a:xfrm>
              <a:off x="1369" y="7353"/>
              <a:ext cx="3954" cy="1317"/>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DEF98B4-A438-4B2B-9B48-ADBA5B44E620}"/>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E0335055-DA8E-4E4A-B784-1FAFD3B183F8}"/>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56</a:t>
            </a:fld>
            <a:endParaRPr lang="en-US">
              <a:solidFill>
                <a:prstClr val="black">
                  <a:tint val="75000"/>
                </a:prstClr>
              </a:solidFill>
            </a:endParaRPr>
          </a:p>
        </p:txBody>
      </p:sp>
      <p:grpSp>
        <p:nvGrpSpPr>
          <p:cNvPr id="4" name="组合 3">
            <a:extLst>
              <a:ext uri="{FF2B5EF4-FFF2-40B4-BE49-F238E27FC236}">
                <a16:creationId xmlns:a16="http://schemas.microsoft.com/office/drawing/2014/main" id="{0919D0DE-24FE-40DA-8EF2-C12F43420319}"/>
              </a:ext>
            </a:extLst>
          </p:cNvPr>
          <p:cNvGrpSpPr/>
          <p:nvPr/>
        </p:nvGrpSpPr>
        <p:grpSpPr>
          <a:xfrm>
            <a:off x="180000" y="885509"/>
            <a:ext cx="7817485" cy="1026795"/>
            <a:chOff x="1369" y="7800"/>
            <a:chExt cx="12311" cy="1617"/>
          </a:xfrm>
        </p:grpSpPr>
        <p:sp>
          <p:nvSpPr>
            <p:cNvPr id="5" name="文本框 4">
              <a:extLst>
                <a:ext uri="{FF2B5EF4-FFF2-40B4-BE49-F238E27FC236}">
                  <a16:creationId xmlns:a16="http://schemas.microsoft.com/office/drawing/2014/main" id="{74339C5B-5908-460A-8FAC-2B2B629B73EA}"/>
                </a:ext>
              </a:extLst>
            </p:cNvPr>
            <p:cNvSpPr txBox="1"/>
            <p:nvPr/>
          </p:nvSpPr>
          <p:spPr>
            <a:xfrm>
              <a:off x="1369" y="7849"/>
              <a:ext cx="12311" cy="1503"/>
            </a:xfrm>
            <a:prstGeom prst="rect">
              <a:avLst/>
            </a:prstGeom>
            <a:noFill/>
          </p:spPr>
          <p:txBody>
            <a:bodyPr wrap="square" rtlCol="0">
              <a:spAutoFit/>
            </a:bodyPr>
            <a:lstStyle/>
            <a:p>
              <a:r>
                <a:rPr lang="zh-CN" altLang="en-US" sz="2800" dirty="0"/>
                <a:t>当电路发生谐振时，端口电压     和端口电流    同相，            ，输入阻抗        的虚部为零，即</a:t>
              </a:r>
            </a:p>
          </p:txBody>
        </p:sp>
        <p:graphicFrame>
          <p:nvGraphicFramePr>
            <p:cNvPr id="6" name="对象 5">
              <a:hlinkClick r:id="" action="ppaction://ole?verb=0"/>
              <a:extLst>
                <a:ext uri="{FF2B5EF4-FFF2-40B4-BE49-F238E27FC236}">
                  <a16:creationId xmlns:a16="http://schemas.microsoft.com/office/drawing/2014/main" id="{0761F162-5AF4-4429-BE3B-3726B7F19EFB}"/>
                </a:ext>
              </a:extLst>
            </p:cNvPr>
            <p:cNvGraphicFramePr>
              <a:graphicFrameLocks noChangeAspect="1"/>
            </p:cNvGraphicFramePr>
            <p:nvPr>
              <p:extLst>
                <p:ext uri="{D42A27DB-BD31-4B8C-83A1-F6EECF244321}">
                  <p14:modId xmlns:p14="http://schemas.microsoft.com/office/powerpoint/2010/main" val="2327384909"/>
                </p:ext>
              </p:extLst>
            </p:nvPr>
          </p:nvGraphicFramePr>
          <p:xfrm>
            <a:off x="8867" y="7800"/>
            <a:ext cx="680" cy="849"/>
          </p:xfrm>
          <a:graphic>
            <a:graphicData uri="http://schemas.openxmlformats.org/presentationml/2006/ole">
              <mc:AlternateContent xmlns:mc="http://schemas.openxmlformats.org/markup-compatibility/2006">
                <mc:Choice xmlns:v="urn:schemas-microsoft-com:vml" Requires="v">
                  <p:oleObj spid="_x0000_s24610" r:id="rId3" imgW="152400" imgH="190500" progId="Equation.KSEE3">
                    <p:embed/>
                  </p:oleObj>
                </mc:Choice>
                <mc:Fallback>
                  <p:oleObj r:id="rId3" imgW="152400" imgH="190500" progId="Equation.KSEE3">
                    <p:embed/>
                    <p:pic>
                      <p:nvPicPr>
                        <p:cNvPr id="17" name="对象 16">
                          <a:hlinkClick r:id="" action="ppaction://ole?verb=0"/>
                        </p:cNvPr>
                        <p:cNvPicPr/>
                        <p:nvPr/>
                      </p:nvPicPr>
                      <p:blipFill>
                        <a:blip r:embed="rId4"/>
                        <a:stretch>
                          <a:fillRect/>
                        </a:stretch>
                      </p:blipFill>
                      <p:spPr>
                        <a:xfrm>
                          <a:off x="8867" y="7800"/>
                          <a:ext cx="680" cy="849"/>
                        </a:xfrm>
                        <a:prstGeom prst="rect">
                          <a:avLst/>
                        </a:prstGeom>
                      </p:spPr>
                    </p:pic>
                  </p:oleObj>
                </mc:Fallback>
              </mc:AlternateContent>
            </a:graphicData>
          </a:graphic>
        </p:graphicFrame>
        <p:graphicFrame>
          <p:nvGraphicFramePr>
            <p:cNvPr id="7" name="对象 6">
              <a:hlinkClick r:id="" action="ppaction://ole?verb=0"/>
              <a:extLst>
                <a:ext uri="{FF2B5EF4-FFF2-40B4-BE49-F238E27FC236}">
                  <a16:creationId xmlns:a16="http://schemas.microsoft.com/office/drawing/2014/main" id="{DB6622C5-4AA8-4BDC-BF22-7D8B9BE9B0AB}"/>
                </a:ext>
              </a:extLst>
            </p:cNvPr>
            <p:cNvGraphicFramePr>
              <a:graphicFrameLocks noChangeAspect="1"/>
            </p:cNvGraphicFramePr>
            <p:nvPr>
              <p:extLst>
                <p:ext uri="{D42A27DB-BD31-4B8C-83A1-F6EECF244321}">
                  <p14:modId xmlns:p14="http://schemas.microsoft.com/office/powerpoint/2010/main" val="1640918186"/>
                </p:ext>
              </p:extLst>
            </p:nvPr>
          </p:nvGraphicFramePr>
          <p:xfrm>
            <a:off x="12254" y="7849"/>
            <a:ext cx="439" cy="680"/>
          </p:xfrm>
          <a:graphic>
            <a:graphicData uri="http://schemas.openxmlformats.org/presentationml/2006/ole">
              <mc:AlternateContent xmlns:mc="http://schemas.openxmlformats.org/markup-compatibility/2006">
                <mc:Choice xmlns:v="urn:schemas-microsoft-com:vml" Requires="v">
                  <p:oleObj spid="_x0000_s24611" r:id="rId5" imgW="114300" imgH="177165" progId="Equation.KSEE3">
                    <p:embed/>
                  </p:oleObj>
                </mc:Choice>
                <mc:Fallback>
                  <p:oleObj r:id="rId5" imgW="114300" imgH="177165" progId="Equation.KSEE3">
                    <p:embed/>
                    <p:pic>
                      <p:nvPicPr>
                        <p:cNvPr id="18" name="对象 17">
                          <a:hlinkClick r:id="" action="ppaction://ole?verb=0"/>
                        </p:cNvPr>
                        <p:cNvPicPr/>
                        <p:nvPr/>
                      </p:nvPicPr>
                      <p:blipFill>
                        <a:blip r:embed="rId6"/>
                        <a:stretch>
                          <a:fillRect/>
                        </a:stretch>
                      </p:blipFill>
                      <p:spPr>
                        <a:xfrm>
                          <a:off x="12254" y="7849"/>
                          <a:ext cx="439" cy="680"/>
                        </a:xfrm>
                        <a:prstGeom prst="rect">
                          <a:avLst/>
                        </a:prstGeom>
                      </p:spPr>
                    </p:pic>
                  </p:oleObj>
                </mc:Fallback>
              </mc:AlternateContent>
            </a:graphicData>
          </a:graphic>
        </p:graphicFrame>
        <p:pic>
          <p:nvPicPr>
            <p:cNvPr id="8" name="图片 7">
              <a:extLst>
                <a:ext uri="{FF2B5EF4-FFF2-40B4-BE49-F238E27FC236}">
                  <a16:creationId xmlns:a16="http://schemas.microsoft.com/office/drawing/2014/main" id="{E5531657-5172-4E88-8D9E-7BAEC81C4985}"/>
                </a:ext>
              </a:extLst>
            </p:cNvPr>
            <p:cNvPicPr>
              <a:picLocks noChangeAspect="1"/>
            </p:cNvPicPr>
            <p:nvPr/>
          </p:nvPicPr>
          <p:blipFill>
            <a:blip r:embed="rId7"/>
            <a:stretch>
              <a:fillRect/>
            </a:stretch>
          </p:blipFill>
          <p:spPr>
            <a:xfrm>
              <a:off x="2734" y="8600"/>
              <a:ext cx="1277" cy="817"/>
            </a:xfrm>
            <a:prstGeom prst="rect">
              <a:avLst/>
            </a:prstGeom>
          </p:spPr>
        </p:pic>
        <p:pic>
          <p:nvPicPr>
            <p:cNvPr id="9" name="图片 8">
              <a:extLst>
                <a:ext uri="{FF2B5EF4-FFF2-40B4-BE49-F238E27FC236}">
                  <a16:creationId xmlns:a16="http://schemas.microsoft.com/office/drawing/2014/main" id="{07A44A6A-563A-4227-874B-7EE5FF6F4C8F}"/>
                </a:ext>
              </a:extLst>
            </p:cNvPr>
            <p:cNvPicPr>
              <a:picLocks noChangeAspect="1"/>
            </p:cNvPicPr>
            <p:nvPr/>
          </p:nvPicPr>
          <p:blipFill>
            <a:blip r:embed="rId8"/>
            <a:stretch>
              <a:fillRect/>
            </a:stretch>
          </p:blipFill>
          <p:spPr>
            <a:xfrm>
              <a:off x="6839" y="8640"/>
              <a:ext cx="1277" cy="695"/>
            </a:xfrm>
            <a:prstGeom prst="rect">
              <a:avLst/>
            </a:prstGeom>
          </p:spPr>
        </p:pic>
      </p:grpSp>
      <p:pic>
        <p:nvPicPr>
          <p:cNvPr id="10" name="图片 -2147480536">
            <a:extLst>
              <a:ext uri="{FF2B5EF4-FFF2-40B4-BE49-F238E27FC236}">
                <a16:creationId xmlns:a16="http://schemas.microsoft.com/office/drawing/2014/main" id="{66DB8C6A-DA85-4081-8F2E-F17837CF5A12}"/>
              </a:ext>
            </a:extLst>
          </p:cNvPr>
          <p:cNvPicPr>
            <a:picLocks noChangeAspect="1"/>
          </p:cNvPicPr>
          <p:nvPr/>
        </p:nvPicPr>
        <p:blipFill>
          <a:blip r:embed="rId9"/>
          <a:stretch>
            <a:fillRect/>
          </a:stretch>
        </p:blipFill>
        <p:spPr>
          <a:xfrm>
            <a:off x="252000" y="2027798"/>
            <a:ext cx="3661713" cy="857426"/>
          </a:xfrm>
          <a:prstGeom prst="rect">
            <a:avLst/>
          </a:prstGeom>
          <a:noFill/>
          <a:ln w="9525">
            <a:noFill/>
          </a:ln>
        </p:spPr>
      </p:pic>
      <p:pic>
        <p:nvPicPr>
          <p:cNvPr id="11" name="图片 10">
            <a:extLst>
              <a:ext uri="{FF2B5EF4-FFF2-40B4-BE49-F238E27FC236}">
                <a16:creationId xmlns:a16="http://schemas.microsoft.com/office/drawing/2014/main" id="{AF85D647-72C4-4318-A0C3-52774D7D47E2}"/>
              </a:ext>
            </a:extLst>
          </p:cNvPr>
          <p:cNvPicPr>
            <a:picLocks noChangeAspect="1"/>
          </p:cNvPicPr>
          <p:nvPr/>
        </p:nvPicPr>
        <p:blipFill>
          <a:blip r:embed="rId10"/>
          <a:stretch>
            <a:fillRect/>
          </a:stretch>
        </p:blipFill>
        <p:spPr>
          <a:xfrm>
            <a:off x="5157130" y="2014938"/>
            <a:ext cx="1615239" cy="826676"/>
          </a:xfrm>
          <a:prstGeom prst="rect">
            <a:avLst/>
          </a:prstGeom>
        </p:spPr>
      </p:pic>
      <p:sp>
        <p:nvSpPr>
          <p:cNvPr id="12" name="右箭头 21">
            <a:extLst>
              <a:ext uri="{FF2B5EF4-FFF2-40B4-BE49-F238E27FC236}">
                <a16:creationId xmlns:a16="http://schemas.microsoft.com/office/drawing/2014/main" id="{32458952-0A60-4D28-8C3F-D29C45F6284A}"/>
              </a:ext>
            </a:extLst>
          </p:cNvPr>
          <p:cNvSpPr/>
          <p:nvPr/>
        </p:nvSpPr>
        <p:spPr>
          <a:xfrm>
            <a:off x="4088742" y="2201548"/>
            <a:ext cx="807491" cy="598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83384E1-0D4F-4B94-8C3D-050950954F49}"/>
              </a:ext>
            </a:extLst>
          </p:cNvPr>
          <p:cNvSpPr txBox="1"/>
          <p:nvPr/>
        </p:nvSpPr>
        <p:spPr>
          <a:xfrm>
            <a:off x="0" y="2905780"/>
            <a:ext cx="2707793" cy="523220"/>
          </a:xfrm>
          <a:prstGeom prst="rect">
            <a:avLst/>
          </a:prstGeom>
          <a:noFill/>
        </p:spPr>
        <p:txBody>
          <a:bodyPr wrap="none" rtlCol="0" anchor="t">
            <a:spAutoFit/>
          </a:bodyPr>
          <a:lstStyle/>
          <a:p>
            <a:r>
              <a:rPr kumimoji="1" sz="2800" b="1" dirty="0">
                <a:solidFill>
                  <a:srgbClr val="CC0000"/>
                </a:solidFill>
                <a:effectLst>
                  <a:outerShdw blurRad="38100" dist="38100" dir="2700000" algn="tl">
                    <a:srgbClr val="C0C0C0"/>
                  </a:outerShdw>
                </a:effectLst>
                <a:latin typeface="Times New Roman" panose="02020603050405020304" pitchFamily="18" charset="0"/>
                <a:sym typeface="+mn-ea"/>
              </a:rPr>
              <a:t>2. </a:t>
            </a:r>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串联谐振特征</a:t>
            </a:r>
            <a:endParaRPr lang="zh-CN" altLang="en-US" sz="2000" dirty="0"/>
          </a:p>
        </p:txBody>
      </p:sp>
      <p:sp>
        <p:nvSpPr>
          <p:cNvPr id="14" name="文本框 13">
            <a:extLst>
              <a:ext uri="{FF2B5EF4-FFF2-40B4-BE49-F238E27FC236}">
                <a16:creationId xmlns:a16="http://schemas.microsoft.com/office/drawing/2014/main" id="{FF5F5512-0C07-4687-B533-CC4E5CD18CDD}"/>
              </a:ext>
            </a:extLst>
          </p:cNvPr>
          <p:cNvSpPr txBox="1"/>
          <p:nvPr/>
        </p:nvSpPr>
        <p:spPr>
          <a:xfrm>
            <a:off x="-73957" y="3535119"/>
            <a:ext cx="6608465" cy="523220"/>
          </a:xfrm>
          <a:prstGeom prst="rect">
            <a:avLst/>
          </a:prstGeom>
          <a:noFill/>
        </p:spPr>
        <p:txBody>
          <a:bodyPr wrap="square" rtlCol="0">
            <a:spAutoFit/>
          </a:bodyPr>
          <a:lstStyle/>
          <a:p>
            <a:r>
              <a:rPr lang="zh-CN" altLang="en-US" sz="2800" dirty="0"/>
              <a:t>（1）谐振时阻抗最小，电路呈</a:t>
            </a:r>
            <a:r>
              <a:rPr lang="zh-CN" altLang="en-US" sz="2800" b="1" dirty="0">
                <a:solidFill>
                  <a:srgbClr val="00B050"/>
                </a:solidFill>
              </a:rPr>
              <a:t>电阻性</a:t>
            </a:r>
            <a:r>
              <a:rPr lang="zh-CN" altLang="en-US" sz="2800" dirty="0"/>
              <a:t>。</a:t>
            </a:r>
          </a:p>
        </p:txBody>
      </p:sp>
      <p:grpSp>
        <p:nvGrpSpPr>
          <p:cNvPr id="15" name="组合 14">
            <a:extLst>
              <a:ext uri="{FF2B5EF4-FFF2-40B4-BE49-F238E27FC236}">
                <a16:creationId xmlns:a16="http://schemas.microsoft.com/office/drawing/2014/main" id="{B7DED939-3BA1-45FE-A803-B767286E36D4}"/>
              </a:ext>
            </a:extLst>
          </p:cNvPr>
          <p:cNvGrpSpPr/>
          <p:nvPr/>
        </p:nvGrpSpPr>
        <p:grpSpPr>
          <a:xfrm>
            <a:off x="156822" y="4169040"/>
            <a:ext cx="8375015" cy="1989455"/>
            <a:chOff x="586" y="2755"/>
            <a:chExt cx="13189" cy="3133"/>
          </a:xfrm>
        </p:grpSpPr>
        <p:sp>
          <p:nvSpPr>
            <p:cNvPr id="16" name="文本框 15">
              <a:extLst>
                <a:ext uri="{FF2B5EF4-FFF2-40B4-BE49-F238E27FC236}">
                  <a16:creationId xmlns:a16="http://schemas.microsoft.com/office/drawing/2014/main" id="{6993910E-4DBC-4FEC-AD89-809A2E6D8555}"/>
                </a:ext>
              </a:extLst>
            </p:cNvPr>
            <p:cNvSpPr txBox="1"/>
            <p:nvPr/>
          </p:nvSpPr>
          <p:spPr>
            <a:xfrm>
              <a:off x="586" y="2755"/>
              <a:ext cx="13189" cy="1309"/>
            </a:xfrm>
            <a:prstGeom prst="rect">
              <a:avLst/>
            </a:prstGeom>
            <a:noFill/>
          </p:spPr>
          <p:txBody>
            <a:bodyPr wrap="square" rtlCol="0">
              <a:spAutoFit/>
            </a:bodyPr>
            <a:lstStyle/>
            <a:p>
              <a:r>
                <a:rPr lang="zh-CN" altLang="en-US" sz="2800" dirty="0"/>
                <a:t>串联谐振时输入阻抗的电抗分量为零，所以</a:t>
              </a:r>
              <a:r>
                <a:rPr lang="zh-CN" altLang="en-US" sz="2800" b="1" dirty="0">
                  <a:solidFill>
                    <a:srgbClr val="00B050"/>
                  </a:solidFill>
                </a:rPr>
                <a:t>谐振阻抗</a:t>
              </a:r>
              <a:endParaRPr lang="en-US" altLang="zh-CN" sz="2800" b="1" dirty="0">
                <a:solidFill>
                  <a:srgbClr val="00B050"/>
                </a:solidFill>
              </a:endParaRPr>
            </a:p>
            <a:p>
              <a:endParaRPr lang="zh-CN" altLang="en-US" sz="2000" dirty="0"/>
            </a:p>
          </p:txBody>
        </p:sp>
        <p:pic>
          <p:nvPicPr>
            <p:cNvPr id="17" name="图片 16">
              <a:extLst>
                <a:ext uri="{FF2B5EF4-FFF2-40B4-BE49-F238E27FC236}">
                  <a16:creationId xmlns:a16="http://schemas.microsoft.com/office/drawing/2014/main" id="{4D6CEE1E-38BB-405F-9DEE-2813EA68F704}"/>
                </a:ext>
              </a:extLst>
            </p:cNvPr>
            <p:cNvPicPr>
              <a:picLocks noChangeAspect="1"/>
            </p:cNvPicPr>
            <p:nvPr/>
          </p:nvPicPr>
          <p:blipFill>
            <a:blip r:embed="rId11"/>
            <a:stretch>
              <a:fillRect/>
            </a:stretch>
          </p:blipFill>
          <p:spPr>
            <a:xfrm>
              <a:off x="2990" y="3604"/>
              <a:ext cx="4671" cy="1067"/>
            </a:xfrm>
            <a:prstGeom prst="rect">
              <a:avLst/>
            </a:prstGeom>
          </p:spPr>
        </p:pic>
        <p:pic>
          <p:nvPicPr>
            <p:cNvPr id="19" name="图片 18">
              <a:extLst>
                <a:ext uri="{FF2B5EF4-FFF2-40B4-BE49-F238E27FC236}">
                  <a16:creationId xmlns:a16="http://schemas.microsoft.com/office/drawing/2014/main" id="{3C867A17-8728-4066-BDEE-9BF5886ECF71}"/>
                </a:ext>
              </a:extLst>
            </p:cNvPr>
            <p:cNvPicPr>
              <a:picLocks noChangeAspect="1"/>
            </p:cNvPicPr>
            <p:nvPr/>
          </p:nvPicPr>
          <p:blipFill>
            <a:blip r:embed="rId12"/>
            <a:stretch>
              <a:fillRect/>
            </a:stretch>
          </p:blipFill>
          <p:spPr>
            <a:xfrm>
              <a:off x="3192" y="5009"/>
              <a:ext cx="4858" cy="865"/>
            </a:xfrm>
            <a:prstGeom prst="rect">
              <a:avLst/>
            </a:prstGeom>
          </p:spPr>
        </p:pic>
        <p:sp>
          <p:nvSpPr>
            <p:cNvPr id="20" name="文本框 19">
              <a:extLst>
                <a:ext uri="{FF2B5EF4-FFF2-40B4-BE49-F238E27FC236}">
                  <a16:creationId xmlns:a16="http://schemas.microsoft.com/office/drawing/2014/main" id="{446CFE83-06D8-4E59-AAAC-65D1C4E7CCD9}"/>
                </a:ext>
              </a:extLst>
            </p:cNvPr>
            <p:cNvSpPr txBox="1"/>
            <p:nvPr/>
          </p:nvSpPr>
          <p:spPr>
            <a:xfrm>
              <a:off x="1303" y="5064"/>
              <a:ext cx="1064" cy="824"/>
            </a:xfrm>
            <a:prstGeom prst="rect">
              <a:avLst/>
            </a:prstGeom>
            <a:noFill/>
          </p:spPr>
          <p:txBody>
            <a:bodyPr wrap="square" rtlCol="0">
              <a:spAutoFit/>
            </a:bodyPr>
            <a:lstStyle/>
            <a:p>
              <a:r>
                <a:rPr lang="zh-CN" altLang="en-US" sz="2800" dirty="0"/>
                <a:t>即</a:t>
              </a:r>
            </a:p>
          </p:txBody>
        </p:sp>
      </p:grpSp>
    </p:spTree>
    <p:extLst>
      <p:ext uri="{BB962C8B-B14F-4D97-AF65-F5344CB8AC3E}">
        <p14:creationId xmlns:p14="http://schemas.microsoft.com/office/powerpoint/2010/main" val="300083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57</a:t>
            </a:fld>
            <a:endParaRPr lang="en-US">
              <a:solidFill>
                <a:prstClr val="black">
                  <a:tint val="75000"/>
                </a:prstClr>
              </a:solidFill>
            </a:endParaRPr>
          </a:p>
        </p:txBody>
      </p:sp>
      <p:grpSp>
        <p:nvGrpSpPr>
          <p:cNvPr id="16" name="组合 15"/>
          <p:cNvGrpSpPr/>
          <p:nvPr/>
        </p:nvGrpSpPr>
        <p:grpSpPr>
          <a:xfrm>
            <a:off x="252000" y="2369055"/>
            <a:ext cx="8666480" cy="2061210"/>
            <a:chOff x="44" y="3842"/>
            <a:chExt cx="13648" cy="3246"/>
          </a:xfrm>
        </p:grpSpPr>
        <p:sp>
          <p:nvSpPr>
            <p:cNvPr id="11" name="文本框 10"/>
            <p:cNvSpPr txBox="1"/>
            <p:nvPr/>
          </p:nvSpPr>
          <p:spPr>
            <a:xfrm>
              <a:off x="44" y="3842"/>
              <a:ext cx="13648" cy="1503"/>
            </a:xfrm>
            <a:prstGeom prst="rect">
              <a:avLst/>
            </a:prstGeom>
            <a:noFill/>
          </p:spPr>
          <p:txBody>
            <a:bodyPr wrap="square" rtlCol="0">
              <a:spAutoFit/>
            </a:bodyPr>
            <a:lstStyle/>
            <a:p>
              <a:r>
                <a:rPr lang="zh-CN" altLang="en-US" sz="2800" dirty="0">
                  <a:latin typeface="Times New Roman" panose="02020603050405020304" pitchFamily="18" charset="0"/>
                </a:rPr>
                <a:t>（2）串联谐振时，在电压有效值U不变的情况下，电流I最大，且与电源电压同相。</a:t>
              </a:r>
            </a:p>
          </p:txBody>
        </p:sp>
        <p:sp>
          <p:nvSpPr>
            <p:cNvPr id="12" name="文本框 11"/>
            <p:cNvSpPr txBox="1"/>
            <p:nvPr/>
          </p:nvSpPr>
          <p:spPr>
            <a:xfrm>
              <a:off x="148" y="5740"/>
              <a:ext cx="5339" cy="824"/>
            </a:xfrm>
            <a:prstGeom prst="rect">
              <a:avLst/>
            </a:prstGeom>
            <a:noFill/>
          </p:spPr>
          <p:txBody>
            <a:bodyPr wrap="square" rtlCol="0">
              <a:spAutoFit/>
            </a:bodyPr>
            <a:lstStyle/>
            <a:p>
              <a:r>
                <a:rPr lang="zh-CN" altLang="en-US" sz="2800" dirty="0"/>
                <a:t>谐振时的最大电流为：</a:t>
              </a:r>
            </a:p>
          </p:txBody>
        </p:sp>
        <p:pic>
          <p:nvPicPr>
            <p:cNvPr id="13" name="图片 12"/>
            <p:cNvPicPr>
              <a:picLocks noChangeAspect="1"/>
            </p:cNvPicPr>
            <p:nvPr/>
          </p:nvPicPr>
          <p:blipFill>
            <a:blip r:embed="rId2"/>
            <a:stretch>
              <a:fillRect/>
            </a:stretch>
          </p:blipFill>
          <p:spPr>
            <a:xfrm>
              <a:off x="6167" y="5585"/>
              <a:ext cx="6145" cy="1503"/>
            </a:xfrm>
            <a:prstGeom prst="rect">
              <a:avLst/>
            </a:prstGeom>
          </p:spPr>
        </p:pic>
      </p:grpSp>
      <p:sp>
        <p:nvSpPr>
          <p:cNvPr id="14" name="文本框 13"/>
          <p:cNvSpPr txBox="1"/>
          <p:nvPr/>
        </p:nvSpPr>
        <p:spPr>
          <a:xfrm>
            <a:off x="226722" y="4805680"/>
            <a:ext cx="8461375" cy="954107"/>
          </a:xfrm>
          <a:prstGeom prst="rect">
            <a:avLst/>
          </a:prstGeom>
          <a:noFill/>
        </p:spPr>
        <p:txBody>
          <a:bodyPr wrap="square" rtlCol="0">
            <a:spAutoFit/>
          </a:bodyPr>
          <a:lstStyle/>
          <a:p>
            <a:r>
              <a:rPr lang="zh-CN" altLang="en-US" sz="2800" dirty="0">
                <a:latin typeface="Times New Roman" panose="02020603050405020304" pitchFamily="18" charset="0"/>
              </a:rPr>
              <a:t>（3）当串联谐振时，</a:t>
            </a:r>
            <a:r>
              <a:rPr lang="zh-CN" altLang="en-US" sz="2800" i="1" dirty="0">
                <a:latin typeface="Times New Roman" panose="02020603050405020304" pitchFamily="18" charset="0"/>
              </a:rPr>
              <a:t>X</a:t>
            </a:r>
            <a:r>
              <a:rPr lang="zh-CN" altLang="en-US" sz="2800" baseline="-25000" dirty="0">
                <a:latin typeface="Times New Roman" panose="02020603050405020304" pitchFamily="18" charset="0"/>
              </a:rPr>
              <a:t>L</a:t>
            </a:r>
            <a:r>
              <a:rPr lang="zh-CN" altLang="en-US" sz="2800" dirty="0">
                <a:latin typeface="Times New Roman" panose="02020603050405020304" pitchFamily="18" charset="0"/>
              </a:rPr>
              <a:t>=</a:t>
            </a:r>
            <a:r>
              <a:rPr lang="zh-CN" altLang="en-US" sz="2800" i="1" dirty="0">
                <a:latin typeface="Times New Roman" panose="02020603050405020304" pitchFamily="18" charset="0"/>
              </a:rPr>
              <a:t>X</a:t>
            </a:r>
            <a:r>
              <a:rPr lang="zh-CN" altLang="en-US" sz="2800" baseline="-25000" dirty="0">
                <a:latin typeface="Times New Roman" panose="02020603050405020304" pitchFamily="18" charset="0"/>
              </a:rPr>
              <a:t>C</a:t>
            </a:r>
            <a:r>
              <a:rPr lang="zh-CN" altLang="en-US" sz="2800" dirty="0">
                <a:latin typeface="Times New Roman" panose="02020603050405020304" pitchFamily="18" charset="0"/>
              </a:rPr>
              <a:t>&gt;&gt;</a:t>
            </a:r>
            <a:r>
              <a:rPr lang="zh-CN" altLang="en-US" sz="2800" i="1" dirty="0">
                <a:latin typeface="Times New Roman" panose="02020603050405020304" pitchFamily="18" charset="0"/>
              </a:rPr>
              <a:t>R</a:t>
            </a:r>
            <a:r>
              <a:rPr lang="zh-CN" altLang="en-US" sz="2800" dirty="0">
                <a:latin typeface="Times New Roman" panose="02020603050405020304" pitchFamily="18" charset="0"/>
              </a:rPr>
              <a:t> ，</a:t>
            </a:r>
            <a:r>
              <a:rPr lang="zh-CN" altLang="en-US" sz="2800" i="1" dirty="0">
                <a:latin typeface="Times New Roman" panose="02020603050405020304" pitchFamily="18" charset="0"/>
              </a:rPr>
              <a:t>U</a:t>
            </a:r>
            <a:r>
              <a:rPr lang="zh-CN" altLang="en-US" sz="2800" baseline="-25000" dirty="0">
                <a:latin typeface="Times New Roman" panose="02020603050405020304" pitchFamily="18" charset="0"/>
              </a:rPr>
              <a:t>L</a:t>
            </a:r>
            <a:r>
              <a:rPr lang="zh-CN" altLang="en-US" sz="2800" dirty="0">
                <a:latin typeface="Times New Roman" panose="02020603050405020304" pitchFamily="18" charset="0"/>
              </a:rPr>
              <a:t>=</a:t>
            </a:r>
            <a:r>
              <a:rPr lang="zh-CN" altLang="en-US" sz="2800" i="1" dirty="0">
                <a:latin typeface="Times New Roman" panose="02020603050405020304" pitchFamily="18" charset="0"/>
              </a:rPr>
              <a:t>U</a:t>
            </a:r>
            <a:r>
              <a:rPr lang="zh-CN" altLang="en-US" sz="2800" baseline="-25000" dirty="0">
                <a:latin typeface="Times New Roman" panose="02020603050405020304" pitchFamily="18" charset="0"/>
              </a:rPr>
              <a:t>C</a:t>
            </a:r>
            <a:r>
              <a:rPr lang="zh-CN" altLang="en-US" sz="2800" dirty="0">
                <a:latin typeface="Times New Roman" panose="02020603050405020304" pitchFamily="18" charset="0"/>
              </a:rPr>
              <a:t>&gt;&gt;</a:t>
            </a:r>
            <a:r>
              <a:rPr lang="zh-CN" altLang="en-US" sz="2800" i="1" dirty="0">
                <a:latin typeface="Times New Roman" panose="02020603050405020304" pitchFamily="18" charset="0"/>
              </a:rPr>
              <a:t>U</a:t>
            </a:r>
            <a:r>
              <a:rPr lang="zh-CN" altLang="en-US" sz="2800" dirty="0">
                <a:latin typeface="Times New Roman" panose="02020603050405020304" pitchFamily="18" charset="0"/>
              </a:rPr>
              <a:t>=</a:t>
            </a:r>
            <a:r>
              <a:rPr lang="zh-CN" altLang="en-US" sz="2800" i="1" dirty="0">
                <a:latin typeface="Times New Roman" panose="02020603050405020304" pitchFamily="18" charset="0"/>
              </a:rPr>
              <a:t>U</a:t>
            </a:r>
            <a:r>
              <a:rPr lang="zh-CN" altLang="en-US" sz="2800" baseline="-25000" dirty="0">
                <a:latin typeface="Times New Roman" panose="02020603050405020304" pitchFamily="18" charset="0"/>
              </a:rPr>
              <a:t>R</a:t>
            </a:r>
            <a:r>
              <a:rPr lang="zh-CN" altLang="en-US" sz="2800" dirty="0">
                <a:latin typeface="Times New Roman" panose="02020603050405020304" pitchFamily="18" charset="0"/>
              </a:rPr>
              <a:t>, 所以串联谐振也叫</a:t>
            </a:r>
            <a:r>
              <a:rPr lang="zh-CN" altLang="en-US" sz="2800" b="1" dirty="0">
                <a:solidFill>
                  <a:srgbClr val="00B050"/>
                </a:solidFill>
                <a:latin typeface="Times New Roman" panose="02020603050405020304" pitchFamily="18" charset="0"/>
              </a:rPr>
              <a:t>电压谐振</a:t>
            </a:r>
            <a:r>
              <a:rPr lang="zh-CN" altLang="en-US" sz="2800" dirty="0">
                <a:latin typeface="Times New Roman" panose="02020603050405020304" pitchFamily="18" charset="0"/>
              </a:rPr>
              <a:t>。</a:t>
            </a:r>
          </a:p>
        </p:txBody>
      </p:sp>
      <p:sp>
        <p:nvSpPr>
          <p:cNvPr id="17" name="文本框 16">
            <a:extLst>
              <a:ext uri="{FF2B5EF4-FFF2-40B4-BE49-F238E27FC236}">
                <a16:creationId xmlns:a16="http://schemas.microsoft.com/office/drawing/2014/main" id="{4D62E4D2-8AC8-4F01-86D4-FE6CCB94F563}"/>
              </a:ext>
            </a:extLst>
          </p:cNvPr>
          <p:cNvSpPr txBox="1"/>
          <p:nvPr/>
        </p:nvSpPr>
        <p:spPr>
          <a:xfrm>
            <a:off x="252000" y="909000"/>
            <a:ext cx="8666575" cy="1384995"/>
          </a:xfrm>
          <a:prstGeom prst="rect">
            <a:avLst/>
          </a:prstGeom>
          <a:noFill/>
        </p:spPr>
        <p:txBody>
          <a:bodyPr wrap="square" rtlCol="0">
            <a:spAutoFit/>
          </a:bodyPr>
          <a:lstStyle/>
          <a:p>
            <a:r>
              <a:rPr lang="zh-CN" altLang="en-US" sz="2800" dirty="0"/>
              <a:t>串联谐振时整个电路呈电阻性；阻抗模最小，电容和电感相串联部分的阻抗为0，电感、电容串联部分相当于</a:t>
            </a:r>
            <a:r>
              <a:rPr lang="zh-CN" altLang="en-US" sz="2800" b="1" dirty="0">
                <a:solidFill>
                  <a:srgbClr val="00B050"/>
                </a:solidFill>
              </a:rPr>
              <a:t>短路</a:t>
            </a:r>
            <a:r>
              <a:rPr lang="zh-CN" alt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up)">
                                      <p:cBhvr>
                                        <p:cTn id="12"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58</a:t>
            </a:fld>
            <a:endParaRPr lang="en-US">
              <a:solidFill>
                <a:prstClr val="black">
                  <a:tint val="75000"/>
                </a:prstClr>
              </a:solidFill>
            </a:endParaRPr>
          </a:p>
        </p:txBody>
      </p:sp>
      <p:pic>
        <p:nvPicPr>
          <p:cNvPr id="4" name="图片 3"/>
          <p:cNvPicPr>
            <a:picLocks noChangeAspect="1"/>
          </p:cNvPicPr>
          <p:nvPr/>
        </p:nvPicPr>
        <p:blipFill>
          <a:blip r:embed="rId2"/>
          <a:stretch>
            <a:fillRect/>
          </a:stretch>
        </p:blipFill>
        <p:spPr>
          <a:xfrm>
            <a:off x="630555" y="675792"/>
            <a:ext cx="2213445" cy="3399398"/>
          </a:xfrm>
          <a:prstGeom prst="rect">
            <a:avLst/>
          </a:prstGeom>
        </p:spPr>
      </p:pic>
      <p:sp>
        <p:nvSpPr>
          <p:cNvPr id="5" name="文本框 4"/>
          <p:cNvSpPr txBox="1"/>
          <p:nvPr/>
        </p:nvSpPr>
        <p:spPr>
          <a:xfrm>
            <a:off x="2109470" y="2976880"/>
            <a:ext cx="3036570" cy="400110"/>
          </a:xfrm>
          <a:prstGeom prst="rect">
            <a:avLst/>
          </a:prstGeom>
          <a:noFill/>
        </p:spPr>
        <p:txBody>
          <a:bodyPr wrap="square" rtlCol="0">
            <a:spAutoFit/>
          </a:bodyPr>
          <a:lstStyle/>
          <a:p>
            <a:r>
              <a:rPr lang="zh-CN" altLang="en-US" sz="2000" dirty="0"/>
              <a:t>串联谐振相量图</a:t>
            </a:r>
          </a:p>
        </p:txBody>
      </p:sp>
      <p:pic>
        <p:nvPicPr>
          <p:cNvPr id="6" name="图片 -2147480513"/>
          <p:cNvPicPr>
            <a:picLocks noChangeAspect="1"/>
          </p:cNvPicPr>
          <p:nvPr/>
        </p:nvPicPr>
        <p:blipFill>
          <a:blip r:embed="rId3"/>
          <a:stretch>
            <a:fillRect/>
          </a:stretch>
        </p:blipFill>
        <p:spPr>
          <a:xfrm>
            <a:off x="4888865" y="523875"/>
            <a:ext cx="3328670" cy="2568575"/>
          </a:xfrm>
          <a:prstGeom prst="rect">
            <a:avLst/>
          </a:prstGeom>
          <a:noFill/>
          <a:ln w="9525">
            <a:noFill/>
          </a:ln>
        </p:spPr>
      </p:pic>
      <p:sp>
        <p:nvSpPr>
          <p:cNvPr id="7" name="文本框 6"/>
          <p:cNvSpPr txBox="1"/>
          <p:nvPr/>
        </p:nvSpPr>
        <p:spPr>
          <a:xfrm>
            <a:off x="5476875" y="3054912"/>
            <a:ext cx="3036570" cy="400110"/>
          </a:xfrm>
          <a:prstGeom prst="rect">
            <a:avLst/>
          </a:prstGeom>
          <a:noFill/>
        </p:spPr>
        <p:txBody>
          <a:bodyPr wrap="square" rtlCol="0">
            <a:spAutoFit/>
          </a:bodyPr>
          <a:lstStyle/>
          <a:p>
            <a:r>
              <a:rPr lang="zh-CN" altLang="en-US" sz="2000" dirty="0"/>
              <a:t>阻抗的幅频特性</a:t>
            </a:r>
          </a:p>
        </p:txBody>
      </p:sp>
      <p:pic>
        <p:nvPicPr>
          <p:cNvPr id="8" name="图片 7"/>
          <p:cNvPicPr>
            <a:picLocks noChangeAspect="1"/>
          </p:cNvPicPr>
          <p:nvPr/>
        </p:nvPicPr>
        <p:blipFill>
          <a:blip r:embed="rId4"/>
          <a:stretch>
            <a:fillRect/>
          </a:stretch>
        </p:blipFill>
        <p:spPr>
          <a:xfrm>
            <a:off x="1486952" y="3469663"/>
            <a:ext cx="6964429" cy="2811779"/>
          </a:xfrm>
          <a:prstGeom prst="rect">
            <a:avLst/>
          </a:prstGeom>
        </p:spPr>
      </p:pic>
      <p:sp>
        <p:nvSpPr>
          <p:cNvPr id="9" name="文本框 8"/>
          <p:cNvSpPr txBox="1"/>
          <p:nvPr/>
        </p:nvSpPr>
        <p:spPr>
          <a:xfrm>
            <a:off x="3317077" y="6194321"/>
            <a:ext cx="3054985" cy="400110"/>
          </a:xfrm>
          <a:prstGeom prst="rect">
            <a:avLst/>
          </a:prstGeom>
          <a:noFill/>
        </p:spPr>
        <p:txBody>
          <a:bodyPr wrap="square" rtlCol="0">
            <a:spAutoFit/>
          </a:bodyPr>
          <a:lstStyle/>
          <a:p>
            <a:r>
              <a:rPr lang="zh-CN" altLang="en-US" sz="2000" dirty="0"/>
              <a:t>电流的幅频特性</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59</a:t>
            </a:fld>
            <a:endParaRPr lang="en-US">
              <a:solidFill>
                <a:prstClr val="black">
                  <a:tint val="75000"/>
                </a:prstClr>
              </a:solidFill>
            </a:endParaRPr>
          </a:p>
        </p:txBody>
      </p:sp>
      <p:sp>
        <p:nvSpPr>
          <p:cNvPr id="4" name="文本框 3"/>
          <p:cNvSpPr txBox="1"/>
          <p:nvPr/>
        </p:nvSpPr>
        <p:spPr>
          <a:xfrm>
            <a:off x="244475" y="926465"/>
            <a:ext cx="8442325" cy="1815882"/>
          </a:xfrm>
          <a:prstGeom prst="rect">
            <a:avLst/>
          </a:prstGeom>
          <a:noFill/>
        </p:spPr>
        <p:txBody>
          <a:bodyPr wrap="square" rtlCol="0">
            <a:spAutoFit/>
          </a:bodyPr>
          <a:lstStyle/>
          <a:p>
            <a:r>
              <a:rPr lang="zh-CN" altLang="en-US" sz="2800" dirty="0">
                <a:solidFill>
                  <a:srgbClr val="C00000"/>
                </a:solidFill>
                <a:latin typeface="Times New Roman" panose="02020603050405020304" pitchFamily="18" charset="0"/>
              </a:rPr>
              <a:t>【例5.4.</a:t>
            </a:r>
            <a:r>
              <a:rPr lang="en-US" altLang="zh-CN" sz="2800" dirty="0">
                <a:solidFill>
                  <a:srgbClr val="C00000"/>
                </a:solidFill>
                <a:latin typeface="Times New Roman" panose="02020603050405020304" pitchFamily="18" charset="0"/>
              </a:rPr>
              <a:t>3</a:t>
            </a:r>
            <a:r>
              <a:rPr lang="zh-CN" altLang="en-US" sz="2800" dirty="0">
                <a:solidFill>
                  <a:srgbClr val="C00000"/>
                </a:solidFill>
                <a:latin typeface="Times New Roman" panose="02020603050405020304" pitchFamily="18" charset="0"/>
              </a:rPr>
              <a:t>】 </a:t>
            </a:r>
            <a:r>
              <a:rPr lang="zh-CN" altLang="en-US" sz="2800" dirty="0">
                <a:latin typeface="Times New Roman" panose="02020603050405020304" pitchFamily="18" charset="0"/>
              </a:rPr>
              <a:t>已知RLC串联电路中端口电源电压</a:t>
            </a:r>
            <a:r>
              <a:rPr lang="zh-CN" altLang="en-US" sz="2800" i="1" dirty="0">
                <a:latin typeface="Times New Roman" panose="02020603050405020304" pitchFamily="18" charset="0"/>
              </a:rPr>
              <a:t>U</a:t>
            </a:r>
            <a:r>
              <a:rPr lang="zh-CN" altLang="en-US" sz="2800" dirty="0">
                <a:latin typeface="Times New Roman" panose="02020603050405020304" pitchFamily="18" charset="0"/>
              </a:rPr>
              <a:t>=20 mV，当电路元件的参数为</a:t>
            </a:r>
            <a:r>
              <a:rPr lang="zh-CN" altLang="en-US" sz="2800" i="1" dirty="0">
                <a:latin typeface="Times New Roman" panose="02020603050405020304" pitchFamily="18" charset="0"/>
              </a:rPr>
              <a:t>R</a:t>
            </a:r>
            <a:r>
              <a:rPr lang="zh-CN" altLang="en-US" sz="2800" dirty="0">
                <a:latin typeface="Times New Roman" panose="02020603050405020304" pitchFamily="18" charset="0"/>
              </a:rPr>
              <a:t>=5 Ω，</a:t>
            </a:r>
            <a:r>
              <a:rPr lang="zh-CN" altLang="en-US" sz="2800" i="1" dirty="0">
                <a:latin typeface="Times New Roman" panose="02020603050405020304" pitchFamily="18" charset="0"/>
              </a:rPr>
              <a:t>L</a:t>
            </a:r>
            <a:r>
              <a:rPr lang="zh-CN" altLang="en-US" sz="2800" dirty="0">
                <a:latin typeface="Times New Roman" panose="02020603050405020304" pitchFamily="18" charset="0"/>
              </a:rPr>
              <a:t>=10 μH，</a:t>
            </a:r>
            <a:r>
              <a:rPr lang="zh-CN" altLang="en-US" sz="2800" i="1" dirty="0">
                <a:latin typeface="Times New Roman" panose="02020603050405020304" pitchFamily="18" charset="0"/>
              </a:rPr>
              <a:t>C</a:t>
            </a:r>
            <a:r>
              <a:rPr lang="zh-CN" altLang="en-US" sz="2800" dirty="0">
                <a:latin typeface="Times New Roman" panose="02020603050405020304" pitchFamily="18" charset="0"/>
              </a:rPr>
              <a:t>=100 pF时，若电路产生串联谐振，求电源频率</a:t>
            </a:r>
            <a:r>
              <a:rPr lang="en-US" altLang="zh-CN" sz="2800" i="1" dirty="0">
                <a:latin typeface="Times New Roman" panose="02020603050405020304" pitchFamily="18" charset="0"/>
              </a:rPr>
              <a:t>f</a:t>
            </a:r>
            <a:r>
              <a:rPr lang="en-US" altLang="zh-CN" sz="2800" baseline="-25000" dirty="0">
                <a:latin typeface="Times New Roman" panose="02020603050405020304" pitchFamily="18" charset="0"/>
              </a:rPr>
              <a:t>0</a:t>
            </a:r>
            <a:r>
              <a:rPr lang="zh-CN" altLang="en-US" sz="2800" dirty="0">
                <a:latin typeface="Times New Roman" panose="02020603050405020304" pitchFamily="18" charset="0"/>
              </a:rPr>
              <a:t>、品质因数</a:t>
            </a:r>
            <a:r>
              <a:rPr lang="en-US" altLang="zh-CN" sz="2800" i="1" dirty="0">
                <a:latin typeface="Times New Roman" panose="02020603050405020304" pitchFamily="18" charset="0"/>
              </a:rPr>
              <a:t>Q</a:t>
            </a:r>
            <a:r>
              <a:rPr lang="zh-CN" altLang="en-US" sz="2800" dirty="0">
                <a:latin typeface="Times New Roman" panose="02020603050405020304" pitchFamily="18" charset="0"/>
              </a:rPr>
              <a:t>及</a:t>
            </a:r>
            <a:r>
              <a:rPr lang="en-US" altLang="zh-CN" sz="2800" i="1" dirty="0">
                <a:latin typeface="Times New Roman" panose="02020603050405020304" pitchFamily="18" charset="0"/>
              </a:rPr>
              <a:t>U</a:t>
            </a:r>
            <a:r>
              <a:rPr lang="en-US" altLang="zh-CN" sz="2800" baseline="-25000" dirty="0">
                <a:latin typeface="Times New Roman" panose="02020603050405020304" pitchFamily="18" charset="0"/>
              </a:rPr>
              <a:t>C</a:t>
            </a:r>
            <a:r>
              <a:rPr lang="zh-CN" altLang="en-US" sz="2800" dirty="0">
                <a:latin typeface="Times New Roman" panose="02020603050405020304" pitchFamily="18" charset="0"/>
              </a:rPr>
              <a:t>、</a:t>
            </a:r>
            <a:r>
              <a:rPr lang="en-US" altLang="zh-CN" sz="2800" i="1" dirty="0">
                <a:latin typeface="Times New Roman" panose="02020603050405020304" pitchFamily="18" charset="0"/>
              </a:rPr>
              <a:t>U</a:t>
            </a:r>
            <a:r>
              <a:rPr lang="en-US" altLang="zh-CN" sz="2800" baseline="-25000" dirty="0">
                <a:latin typeface="Times New Roman" panose="02020603050405020304" pitchFamily="18" charset="0"/>
              </a:rPr>
              <a:t>L</a:t>
            </a:r>
            <a:r>
              <a:rPr lang="zh-CN" altLang="en-US" sz="2800" dirty="0">
                <a:latin typeface="Times New Roman" panose="02020603050405020304" pitchFamily="18" charset="0"/>
              </a:rPr>
              <a:t>、</a:t>
            </a:r>
            <a:r>
              <a:rPr lang="en-US" altLang="zh-CN" sz="2800" i="1" dirty="0">
                <a:latin typeface="Times New Roman" panose="02020603050405020304" pitchFamily="18" charset="0"/>
              </a:rPr>
              <a:t>U</a:t>
            </a:r>
            <a:r>
              <a:rPr lang="en-US" altLang="zh-CN" sz="2800" baseline="-25000" dirty="0">
                <a:latin typeface="Times New Roman" panose="02020603050405020304" pitchFamily="18" charset="0"/>
              </a:rPr>
              <a:t>R</a:t>
            </a:r>
            <a:r>
              <a:rPr lang="zh-CN" altLang="en-US" sz="2400" dirty="0">
                <a:latin typeface="Times New Roman" panose="02020603050405020304" pitchFamily="18" charset="0"/>
              </a:rPr>
              <a:t>。</a:t>
            </a:r>
          </a:p>
        </p:txBody>
      </p:sp>
      <p:grpSp>
        <p:nvGrpSpPr>
          <p:cNvPr id="12" name="组合 11"/>
          <p:cNvGrpSpPr/>
          <p:nvPr/>
        </p:nvGrpSpPr>
        <p:grpSpPr>
          <a:xfrm>
            <a:off x="244475" y="2705725"/>
            <a:ext cx="8898890" cy="3762375"/>
            <a:chOff x="667" y="4603"/>
            <a:chExt cx="14014" cy="5925"/>
          </a:xfrm>
        </p:grpSpPr>
        <p:sp>
          <p:nvSpPr>
            <p:cNvPr id="5" name="文本框 4"/>
            <p:cNvSpPr txBox="1"/>
            <p:nvPr/>
          </p:nvSpPr>
          <p:spPr>
            <a:xfrm>
              <a:off x="667" y="4603"/>
              <a:ext cx="2049" cy="824"/>
            </a:xfrm>
            <a:prstGeom prst="rect">
              <a:avLst/>
            </a:prstGeom>
            <a:noFill/>
          </p:spPr>
          <p:txBody>
            <a:bodyPr wrap="square" rtlCol="0">
              <a:spAutoFit/>
            </a:bodyPr>
            <a:lstStyle/>
            <a:p>
              <a:r>
                <a:rPr lang="zh-CN" altLang="en-US" sz="2800" dirty="0">
                  <a:solidFill>
                    <a:srgbClr val="C00000"/>
                  </a:solidFill>
                </a:rPr>
                <a:t>【解】</a:t>
              </a:r>
            </a:p>
          </p:txBody>
        </p:sp>
        <p:pic>
          <p:nvPicPr>
            <p:cNvPr id="6" name="图片 -2147480506"/>
            <p:cNvPicPr>
              <a:picLocks noChangeAspect="1"/>
            </p:cNvPicPr>
            <p:nvPr/>
          </p:nvPicPr>
          <p:blipFill>
            <a:blip r:embed="rId2"/>
            <a:stretch>
              <a:fillRect/>
            </a:stretch>
          </p:blipFill>
          <p:spPr>
            <a:xfrm>
              <a:off x="2153" y="4639"/>
              <a:ext cx="12528" cy="1418"/>
            </a:xfrm>
            <a:prstGeom prst="rect">
              <a:avLst/>
            </a:prstGeom>
            <a:noFill/>
            <a:ln w="9525">
              <a:noFill/>
            </a:ln>
          </p:spPr>
        </p:pic>
        <p:pic>
          <p:nvPicPr>
            <p:cNvPr id="7" name="图片 -2147480505"/>
            <p:cNvPicPr>
              <a:picLocks noChangeAspect="1"/>
            </p:cNvPicPr>
            <p:nvPr/>
          </p:nvPicPr>
          <p:blipFill>
            <a:blip r:embed="rId3"/>
            <a:stretch>
              <a:fillRect/>
            </a:stretch>
          </p:blipFill>
          <p:spPr>
            <a:xfrm>
              <a:off x="2205" y="6496"/>
              <a:ext cx="10986" cy="1275"/>
            </a:xfrm>
            <a:prstGeom prst="rect">
              <a:avLst/>
            </a:prstGeom>
            <a:noFill/>
            <a:ln w="9525">
              <a:noFill/>
            </a:ln>
          </p:spPr>
        </p:pic>
        <p:pic>
          <p:nvPicPr>
            <p:cNvPr id="8" name="图片 -2147480504"/>
            <p:cNvPicPr>
              <a:picLocks noChangeAspect="1"/>
            </p:cNvPicPr>
            <p:nvPr/>
          </p:nvPicPr>
          <p:blipFill>
            <a:blip r:embed="rId4"/>
            <a:stretch>
              <a:fillRect/>
            </a:stretch>
          </p:blipFill>
          <p:spPr>
            <a:xfrm>
              <a:off x="2266" y="8248"/>
              <a:ext cx="8617" cy="845"/>
            </a:xfrm>
            <a:prstGeom prst="rect">
              <a:avLst/>
            </a:prstGeom>
            <a:noFill/>
            <a:ln w="9525">
              <a:noFill/>
            </a:ln>
          </p:spPr>
        </p:pic>
        <p:pic>
          <p:nvPicPr>
            <p:cNvPr id="9" name="图片 8"/>
            <p:cNvPicPr>
              <a:picLocks noChangeAspect="1"/>
            </p:cNvPicPr>
            <p:nvPr/>
          </p:nvPicPr>
          <p:blipFill>
            <a:blip r:embed="rId5"/>
            <a:stretch>
              <a:fillRect/>
            </a:stretch>
          </p:blipFill>
          <p:spPr>
            <a:xfrm>
              <a:off x="2493" y="9683"/>
              <a:ext cx="3657" cy="84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298450" y="920326"/>
            <a:ext cx="8434705" cy="953135"/>
          </a:xfrm>
          <a:prstGeom prst="rect">
            <a:avLst/>
          </a:prstGeom>
          <a:noFill/>
          <a:ln w="9525">
            <a:noFill/>
            <a:miter lim="800000"/>
          </a:ln>
          <a:effectLst/>
        </p:spPr>
        <p:txBody>
          <a:bodyPr wrap="square" lIns="92075" tIns="46038" rIns="92075" bIns="46038" anchor="ctr">
            <a:spAutoFit/>
          </a:bodyPr>
          <a:lstStyle/>
          <a:p>
            <a:pPr fontAlgn="base">
              <a:spcBef>
                <a:spcPct val="0"/>
              </a:spcBef>
              <a:spcAft>
                <a:spcPct val="0"/>
              </a:spcAft>
              <a:defRPr/>
            </a:pPr>
            <a:r>
              <a:rPr kumimoji="1" lang="zh-CN" altLang="en-US" sz="2800" b="1" dirty="0">
                <a:solidFill>
                  <a:srgbClr val="005200"/>
                </a:solidFill>
                <a:effectLst>
                  <a:outerShdw blurRad="38100" dist="38100" dir="2700000" algn="tl">
                    <a:srgbClr val="C0C0C0"/>
                  </a:outerShdw>
                </a:effectLst>
                <a:latin typeface="Times New Roman" panose="02020603050405020304" pitchFamily="18" charset="0"/>
              </a:rPr>
              <a:t>正弦量在任一瞬间的值称为瞬时值，用小写字母表示来表示。</a:t>
            </a:r>
          </a:p>
        </p:txBody>
      </p:sp>
      <p:sp>
        <p:nvSpPr>
          <p:cNvPr id="81923" name="Rectangle 3"/>
          <p:cNvSpPr>
            <a:spLocks noChangeArrowheads="1"/>
          </p:cNvSpPr>
          <p:nvPr/>
        </p:nvSpPr>
        <p:spPr bwMode="auto">
          <a:xfrm>
            <a:off x="298450" y="2061000"/>
            <a:ext cx="8918575" cy="954107"/>
          </a:xfrm>
          <a:prstGeom prst="rect">
            <a:avLst/>
          </a:prstGeom>
          <a:noFill/>
          <a:ln w="9525">
            <a:noFill/>
            <a:miter lim="800000"/>
          </a:ln>
          <a:effectLst/>
        </p:spPr>
        <p:txBody>
          <a:bodyPr wrap="square">
            <a:spAutoFit/>
          </a:bodyPr>
          <a:lstStyle/>
          <a:p>
            <a:pPr algn="l" fontAlgn="base">
              <a:spcBef>
                <a:spcPct val="0"/>
              </a:spcBef>
              <a:spcAft>
                <a:spcPct val="0"/>
              </a:spcAft>
              <a:defRPr/>
            </a:pPr>
            <a:r>
              <a:rPr kumimoji="1" sz="2800" b="1" dirty="0" err="1">
                <a:solidFill>
                  <a:srgbClr val="CC0000"/>
                </a:solidFill>
                <a:effectLst>
                  <a:outerShdw blurRad="38100" dist="38100" dir="2700000" algn="tl">
                    <a:srgbClr val="C0C0C0"/>
                  </a:outerShdw>
                </a:effectLst>
                <a:latin typeface="Times New Roman" panose="02020603050405020304" pitchFamily="18" charset="0"/>
              </a:rPr>
              <a:t>i</a:t>
            </a:r>
            <a:r>
              <a:rPr kumimoji="1" sz="2800" b="1" dirty="0">
                <a:solidFill>
                  <a:srgbClr val="CC0000"/>
                </a:solidFill>
                <a:effectLst>
                  <a:outerShdw blurRad="38100" dist="38100" dir="2700000" algn="tl">
                    <a:srgbClr val="C0C0C0"/>
                  </a:outerShdw>
                </a:effectLst>
                <a:latin typeface="Times New Roman" panose="02020603050405020304" pitchFamily="18" charset="0"/>
              </a:rPr>
              <a:t> </a:t>
            </a:r>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电流瞬时值</a:t>
            </a:r>
            <a:r>
              <a:rPr kumimoji="1" sz="2800" b="1" dirty="0">
                <a:solidFill>
                  <a:srgbClr val="CC0000"/>
                </a:solidFill>
                <a:effectLst>
                  <a:outerShdw blurRad="38100" dist="38100" dir="2700000" algn="tl">
                    <a:srgbClr val="C0C0C0"/>
                  </a:outerShdw>
                </a:effectLst>
                <a:latin typeface="Times New Roman" panose="02020603050405020304" pitchFamily="18" charset="0"/>
                <a:sym typeface="+mn-ea"/>
              </a:rPr>
              <a:t>  </a:t>
            </a:r>
            <a:r>
              <a:rPr kumimoji="1" lang="zh-CN" sz="2800" b="1" dirty="0">
                <a:solidFill>
                  <a:srgbClr val="CC0000"/>
                </a:solidFill>
                <a:effectLst>
                  <a:outerShdw blurRad="38100" dist="38100" dir="2700000" algn="tl">
                    <a:srgbClr val="C0C0C0"/>
                  </a:outerShdw>
                </a:effectLst>
                <a:latin typeface="Times New Roman" panose="02020603050405020304" pitchFamily="18" charset="0"/>
                <a:sym typeface="+mn-ea"/>
              </a:rPr>
              <a:t>、</a:t>
            </a:r>
            <a:r>
              <a:rPr kumimoji="1" sz="2800" b="1" dirty="0" err="1">
                <a:solidFill>
                  <a:srgbClr val="CC0000"/>
                </a:solidFill>
                <a:effectLst>
                  <a:outerShdw blurRad="38100" dist="38100" dir="2700000" algn="tl">
                    <a:srgbClr val="C0C0C0"/>
                  </a:outerShdw>
                </a:effectLst>
                <a:latin typeface="Times New Roman" panose="02020603050405020304" pitchFamily="18" charset="0"/>
              </a:rPr>
              <a:t>u</a:t>
            </a:r>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电压瞬时值</a:t>
            </a:r>
            <a:r>
              <a:rPr kumimoji="1" sz="2800" b="1" dirty="0">
                <a:solidFill>
                  <a:srgbClr val="CC0000"/>
                </a:solidFill>
                <a:effectLst>
                  <a:outerShdw blurRad="38100" dist="38100" dir="2700000" algn="tl">
                    <a:srgbClr val="C0C0C0"/>
                  </a:outerShdw>
                </a:effectLst>
                <a:latin typeface="Times New Roman" panose="02020603050405020304" pitchFamily="18" charset="0"/>
                <a:sym typeface="+mn-ea"/>
              </a:rPr>
              <a:t> </a:t>
            </a:r>
            <a:r>
              <a:rPr kumimoji="1" lang="zh-CN" sz="2800" b="1" dirty="0">
                <a:solidFill>
                  <a:srgbClr val="CC0000"/>
                </a:solidFill>
                <a:effectLst>
                  <a:outerShdw blurRad="38100" dist="38100" dir="2700000" algn="tl">
                    <a:srgbClr val="C0C0C0"/>
                  </a:outerShdw>
                </a:effectLst>
                <a:latin typeface="Times New Roman" panose="02020603050405020304" pitchFamily="18" charset="0"/>
                <a:sym typeface="+mn-ea"/>
              </a:rPr>
              <a:t>、</a:t>
            </a:r>
            <a:r>
              <a:rPr kumimoji="1" sz="2800" b="1" dirty="0">
                <a:solidFill>
                  <a:srgbClr val="CC0000"/>
                </a:solidFill>
                <a:effectLst>
                  <a:outerShdw blurRad="38100" dist="38100" dir="2700000" algn="tl">
                    <a:srgbClr val="C0C0C0"/>
                  </a:outerShdw>
                </a:effectLst>
                <a:latin typeface="Times New Roman" panose="02020603050405020304" pitchFamily="18" charset="0"/>
                <a:sym typeface="+mn-ea"/>
              </a:rPr>
              <a:t> </a:t>
            </a:r>
            <a:r>
              <a:rPr kumimoji="1" sz="2800" b="1" dirty="0" err="1">
                <a:solidFill>
                  <a:srgbClr val="CC0000"/>
                </a:solidFill>
                <a:effectLst>
                  <a:outerShdw blurRad="38100" dist="38100" dir="2700000" algn="tl">
                    <a:srgbClr val="C0C0C0"/>
                  </a:outerShdw>
                </a:effectLst>
                <a:latin typeface="Times New Roman" panose="02020603050405020304" pitchFamily="18" charset="0"/>
              </a:rPr>
              <a:t>v</a:t>
            </a:r>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电位瞬时值</a:t>
            </a:r>
            <a:r>
              <a:rPr kumimoji="1" sz="2800" b="1" dirty="0">
                <a:solidFill>
                  <a:srgbClr val="CC0000"/>
                </a:solidFill>
                <a:effectLst>
                  <a:outerShdw blurRad="38100" dist="38100" dir="2700000" algn="tl">
                    <a:srgbClr val="C0C0C0"/>
                  </a:outerShdw>
                </a:effectLst>
                <a:latin typeface="Times New Roman" panose="02020603050405020304" pitchFamily="18" charset="0"/>
                <a:sym typeface="+mn-ea"/>
              </a:rPr>
              <a:t> </a:t>
            </a:r>
            <a:r>
              <a:rPr kumimoji="1" lang="zh-CN" sz="2800" b="1" dirty="0">
                <a:solidFill>
                  <a:srgbClr val="CC0000"/>
                </a:solidFill>
                <a:effectLst>
                  <a:outerShdw blurRad="38100" dist="38100" dir="2700000" algn="tl">
                    <a:srgbClr val="C0C0C0"/>
                  </a:outerShdw>
                </a:effectLst>
                <a:latin typeface="Times New Roman" panose="02020603050405020304" pitchFamily="18" charset="0"/>
                <a:sym typeface="+mn-ea"/>
              </a:rPr>
              <a:t>、</a:t>
            </a:r>
            <a:r>
              <a:rPr kumimoji="1" sz="2800" b="1" dirty="0">
                <a:solidFill>
                  <a:srgbClr val="CC0000"/>
                </a:solidFill>
                <a:effectLst>
                  <a:outerShdw blurRad="38100" dist="38100" dir="2700000" algn="tl">
                    <a:srgbClr val="C0C0C0"/>
                  </a:outerShdw>
                </a:effectLst>
                <a:latin typeface="Times New Roman" panose="02020603050405020304" pitchFamily="18" charset="0"/>
                <a:sym typeface="+mn-ea"/>
              </a:rPr>
              <a:t> </a:t>
            </a:r>
            <a:r>
              <a:rPr kumimoji="1" sz="2800" b="1" dirty="0" err="1">
                <a:solidFill>
                  <a:srgbClr val="CC0000"/>
                </a:solidFill>
                <a:effectLst>
                  <a:outerShdw blurRad="38100" dist="38100" dir="2700000" algn="tl">
                    <a:srgbClr val="C0C0C0"/>
                  </a:outerShdw>
                </a:effectLst>
                <a:latin typeface="Times New Roman" panose="02020603050405020304" pitchFamily="18" charset="0"/>
              </a:rPr>
              <a:t>e</a:t>
            </a:r>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电动势瞬时值</a:t>
            </a:r>
            <a:endParaRPr kumimoji="1" sz="2800" b="1" dirty="0">
              <a:solidFill>
                <a:srgbClr val="CC0000"/>
              </a:solidFill>
              <a:effectLst>
                <a:outerShdw blurRad="38100" dist="38100" dir="2700000" algn="tl">
                  <a:srgbClr val="C0C0C0"/>
                </a:outerShdw>
              </a:effectLst>
              <a:latin typeface="Times New Roman" panose="02020603050405020304" pitchFamily="18" charset="0"/>
              <a:sym typeface="+mn-ea"/>
            </a:endParaRPr>
          </a:p>
        </p:txBody>
      </p:sp>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t>2018/5/31</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t>6</a:t>
            </a:fld>
            <a:endParaRPr lang="en-US">
              <a:solidFill>
                <a:prstClr val="black">
                  <a:tint val="75000"/>
                </a:prstClr>
              </a:solidFill>
            </a:endParaRPr>
          </a:p>
        </p:txBody>
      </p:sp>
      <p:sp>
        <p:nvSpPr>
          <p:cNvPr id="9" name="文本框 8"/>
          <p:cNvSpPr txBox="1"/>
          <p:nvPr/>
        </p:nvSpPr>
        <p:spPr>
          <a:xfrm>
            <a:off x="298450" y="3234647"/>
            <a:ext cx="8528050" cy="953135"/>
          </a:xfrm>
          <a:prstGeom prst="rect">
            <a:avLst/>
          </a:prstGeom>
          <a:noFill/>
        </p:spPr>
        <p:txBody>
          <a:bodyPr wrap="square" rtlCol="0" anchor="t">
            <a:spAutoFit/>
          </a:bodyPr>
          <a:lstStyle/>
          <a:p>
            <a:r>
              <a:rPr kumimoji="1" lang="zh-CN" altLang="en-US" sz="2800" b="1">
                <a:solidFill>
                  <a:srgbClr val="005200"/>
                </a:solidFill>
                <a:effectLst>
                  <a:outerShdw blurRad="38100" dist="38100" dir="2700000" algn="tl">
                    <a:srgbClr val="C0C0C0"/>
                  </a:outerShdw>
                </a:effectLst>
                <a:latin typeface="Times New Roman" panose="02020603050405020304" pitchFamily="18" charset="0"/>
                <a:sym typeface="+mn-ea"/>
              </a:rPr>
              <a:t>瞬时值中最大的值称为幅值、峰值或最大值，用带下标m的大写字母表示。</a:t>
            </a:r>
            <a:endParaRPr kumimoji="1" lang="en-US" altLang="zh-CN" sz="2800" b="1">
              <a:solidFill>
                <a:srgbClr val="005200"/>
              </a:solidFill>
              <a:effectLst>
                <a:outerShdw blurRad="38100" dist="38100" dir="2700000" algn="tl">
                  <a:srgbClr val="C0C0C0"/>
                </a:outerShdw>
              </a:effectLst>
              <a:latin typeface="Times New Roman" panose="02020603050405020304" pitchFamily="18" charset="0"/>
              <a:sym typeface="+mn-ea"/>
            </a:endParaRPr>
          </a:p>
        </p:txBody>
      </p:sp>
      <p:sp>
        <p:nvSpPr>
          <p:cNvPr id="12" name="文本框 11"/>
          <p:cNvSpPr txBox="1"/>
          <p:nvPr/>
        </p:nvSpPr>
        <p:spPr>
          <a:xfrm>
            <a:off x="142040" y="4273570"/>
            <a:ext cx="9090950" cy="523220"/>
          </a:xfrm>
          <a:prstGeom prst="rect">
            <a:avLst/>
          </a:prstGeom>
          <a:noFill/>
        </p:spPr>
        <p:txBody>
          <a:bodyPr wrap="none" rtlCol="0" anchor="t">
            <a:spAutoFit/>
          </a:bodyPr>
          <a:lstStyle/>
          <a:p>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I</a:t>
            </a:r>
            <a:r>
              <a:rPr kumimoji="1" sz="2800" b="1" baseline="-25000" dirty="0" err="1">
                <a:solidFill>
                  <a:srgbClr val="CC0000"/>
                </a:solidFill>
                <a:effectLst>
                  <a:outerShdw blurRad="38100" dist="38100" dir="2700000" algn="tl">
                    <a:srgbClr val="C0C0C0"/>
                  </a:outerShdw>
                </a:effectLst>
                <a:latin typeface="Times New Roman" panose="02020603050405020304" pitchFamily="18" charset="0"/>
                <a:sym typeface="+mn-ea"/>
              </a:rPr>
              <a:t>m</a:t>
            </a:r>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电流幅值、U</a:t>
            </a:r>
            <a:r>
              <a:rPr kumimoji="1" sz="2800" b="1" baseline="-25000" dirty="0" err="1">
                <a:solidFill>
                  <a:srgbClr val="CC0000"/>
                </a:solidFill>
                <a:effectLst>
                  <a:outerShdw blurRad="38100" dist="38100" dir="2700000" algn="tl">
                    <a:srgbClr val="C0C0C0"/>
                  </a:outerShdw>
                </a:effectLst>
                <a:latin typeface="Times New Roman" panose="02020603050405020304" pitchFamily="18" charset="0"/>
                <a:sym typeface="+mn-ea"/>
              </a:rPr>
              <a:t>m</a:t>
            </a:r>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电压幅值</a:t>
            </a:r>
            <a:r>
              <a:rPr kumimoji="1" lang="zh-CN" sz="2800" b="1" dirty="0">
                <a:solidFill>
                  <a:srgbClr val="CC0000"/>
                </a:solidFill>
                <a:effectLst>
                  <a:outerShdw blurRad="38100" dist="38100" dir="2700000" algn="tl">
                    <a:srgbClr val="C0C0C0"/>
                  </a:outerShdw>
                </a:effectLst>
                <a:latin typeface="Times New Roman" panose="02020603050405020304" pitchFamily="18" charset="0"/>
                <a:sym typeface="+mn-ea"/>
              </a:rPr>
              <a:t>、</a:t>
            </a:r>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V</a:t>
            </a:r>
            <a:r>
              <a:rPr kumimoji="1" sz="2800" b="1" baseline="-25000" dirty="0" err="1">
                <a:solidFill>
                  <a:srgbClr val="CC0000"/>
                </a:solidFill>
                <a:effectLst>
                  <a:outerShdw blurRad="38100" dist="38100" dir="2700000" algn="tl">
                    <a:srgbClr val="C0C0C0"/>
                  </a:outerShdw>
                </a:effectLst>
                <a:latin typeface="Times New Roman" panose="02020603050405020304" pitchFamily="18" charset="0"/>
                <a:sym typeface="+mn-ea"/>
              </a:rPr>
              <a:t>m</a:t>
            </a:r>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电位幅值</a:t>
            </a:r>
            <a:r>
              <a:rPr kumimoji="1" lang="zh-CN" sz="2800" b="1" dirty="0">
                <a:solidFill>
                  <a:srgbClr val="CC0000"/>
                </a:solidFill>
                <a:effectLst>
                  <a:outerShdw blurRad="38100" dist="38100" dir="2700000" algn="tl">
                    <a:srgbClr val="C0C0C0"/>
                  </a:outerShdw>
                </a:effectLst>
                <a:latin typeface="Times New Roman" panose="02020603050405020304" pitchFamily="18" charset="0"/>
                <a:sym typeface="+mn-ea"/>
              </a:rPr>
              <a:t>、</a:t>
            </a:r>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E</a:t>
            </a:r>
            <a:r>
              <a:rPr kumimoji="1" sz="2800" b="1" baseline="-25000" dirty="0" err="1">
                <a:solidFill>
                  <a:srgbClr val="CC0000"/>
                </a:solidFill>
                <a:effectLst>
                  <a:outerShdw blurRad="38100" dist="38100" dir="2700000" algn="tl">
                    <a:srgbClr val="C0C0C0"/>
                  </a:outerShdw>
                </a:effectLst>
                <a:latin typeface="Times New Roman" panose="02020603050405020304" pitchFamily="18" charset="0"/>
                <a:sym typeface="+mn-ea"/>
              </a:rPr>
              <a:t>m</a:t>
            </a:r>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电动势幅值</a:t>
            </a:r>
            <a:endParaRPr lang="zh-CN" altLang="en-US" sz="2000" dirty="0"/>
          </a:p>
        </p:txBody>
      </p:sp>
      <p:grpSp>
        <p:nvGrpSpPr>
          <p:cNvPr id="4" name="组合 3"/>
          <p:cNvGrpSpPr/>
          <p:nvPr/>
        </p:nvGrpSpPr>
        <p:grpSpPr>
          <a:xfrm>
            <a:off x="456565" y="4928870"/>
            <a:ext cx="8436610" cy="1660525"/>
            <a:chOff x="719" y="7762"/>
            <a:chExt cx="13286" cy="2615"/>
          </a:xfrm>
        </p:grpSpPr>
        <p:sp>
          <p:nvSpPr>
            <p:cNvPr id="13" name="文本框 12"/>
            <p:cNvSpPr txBox="1"/>
            <p:nvPr/>
          </p:nvSpPr>
          <p:spPr>
            <a:xfrm>
              <a:off x="719" y="7762"/>
              <a:ext cx="13286" cy="2615"/>
            </a:xfrm>
            <a:prstGeom prst="rect">
              <a:avLst/>
            </a:prstGeom>
            <a:noFill/>
          </p:spPr>
          <p:txBody>
            <a:bodyPr wrap="square" rtlCol="0" anchor="t">
              <a:spAutoFit/>
            </a:bodyPr>
            <a:lstStyle/>
            <a:p>
              <a:r>
                <a:rPr kumimoji="1" lang="zh-CN" altLang="en-US" sz="2800" b="1" dirty="0">
                  <a:solidFill>
                    <a:srgbClr val="005200"/>
                  </a:solidFill>
                  <a:effectLst>
                    <a:outerShdw blurRad="38100" dist="38100" dir="2700000" algn="tl">
                      <a:srgbClr val="C0C0C0"/>
                    </a:outerShdw>
                  </a:effectLst>
                  <a:latin typeface="Times New Roman" panose="02020603050405020304" pitchFamily="18" charset="0"/>
                  <a:sym typeface="+mn-ea"/>
                </a:rPr>
                <a:t>正负交变一次所需的时间称为正弦交流电的周期用T表示，每秒变化的次数称为正弦交流电的频率，用f表示。</a:t>
              </a:r>
            </a:p>
            <a:p>
              <a:endParaRPr lang="zh-CN" altLang="en-US" dirty="0"/>
            </a:p>
          </p:txBody>
        </p:sp>
        <p:pic>
          <p:nvPicPr>
            <p:cNvPr id="14" name="图片 13"/>
            <p:cNvPicPr>
              <a:picLocks noChangeAspect="1"/>
            </p:cNvPicPr>
            <p:nvPr/>
          </p:nvPicPr>
          <p:blipFill>
            <a:blip r:embed="rId2"/>
            <a:stretch>
              <a:fillRect/>
            </a:stretch>
          </p:blipFill>
          <p:spPr>
            <a:xfrm>
              <a:off x="6231" y="8989"/>
              <a:ext cx="1938" cy="1389"/>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3"/>
                                        </p:tgtEl>
                                        <p:attrNameLst>
                                          <p:attrName>style.visibility</p:attrName>
                                        </p:attrNameLst>
                                      </p:cBhvr>
                                      <p:to>
                                        <p:strVal val="visible"/>
                                      </p:to>
                                    </p:set>
                                    <p:animEffect transition="in" filter="wipe(left)">
                                      <p:cBhvr>
                                        <p:cTn id="12" dur="500"/>
                                        <p:tgtEl>
                                          <p:spTgt spid="819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ldLvl="0" animBg="1" autoUpdateAnimBg="0"/>
      <p:bldP spid="81923" grpId="0" bldLvl="0" animBg="1" autoUpdateAnimBg="0"/>
      <p:bldP spid="9" grpId="0"/>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57835" y="1520825"/>
            <a:ext cx="7786370" cy="583565"/>
          </a:xfrm>
          <a:prstGeom prst="rect">
            <a:avLst/>
          </a:prstGeom>
          <a:noFill/>
          <a:ln w="9525">
            <a:noFill/>
            <a:miter lim="800000"/>
          </a:ln>
          <a:effectLst/>
        </p:spPr>
        <p:txBody>
          <a:bodyPr wrap="square">
            <a:spAutoFit/>
          </a:bodyPr>
          <a:lstStyle/>
          <a:p>
            <a:pPr fontAlgn="base">
              <a:spcBef>
                <a:spcPct val="0"/>
              </a:spcBef>
              <a:spcAft>
                <a:spcPct val="0"/>
              </a:spcAft>
              <a:defRPr/>
            </a:pPr>
            <a:r>
              <a:rPr kumimoji="1" sz="3200" b="1"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mn-ea"/>
              </a:rPr>
              <a:t>5.5.1  KCL定律的瞬时值形式和相量形式</a:t>
            </a:r>
          </a:p>
        </p:txBody>
      </p:sp>
      <p:sp>
        <p:nvSpPr>
          <p:cNvPr id="5" name="日期占位符 4"/>
          <p:cNvSpPr>
            <a:spLocks noGrp="1"/>
          </p:cNvSpPr>
          <p:nvPr>
            <p:ph type="dt" sz="quarter" idx="10"/>
          </p:nvPr>
        </p:nvSpPr>
        <p:spPr/>
        <p:txBody>
          <a:bodyPr/>
          <a:lstStyle/>
          <a:p>
            <a:pPr>
              <a:defRPr/>
            </a:pPr>
            <a:fld id="{B2E06D25-8752-46E8-B94B-4836BD439805}" type="datetime1">
              <a:rPr lang="zh-CN" altLang="en-US">
                <a:solidFill>
                  <a:prstClr val="black">
                    <a:tint val="75000"/>
                  </a:prstClr>
                </a:solidFill>
              </a:rPr>
              <a:t>2018/5/31</a:t>
            </a:fld>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410E9838-5C72-4F93-8D5F-4110619E9157}" type="slidenum">
              <a:rPr lang="en-US">
                <a:solidFill>
                  <a:prstClr val="black">
                    <a:tint val="75000"/>
                  </a:prstClr>
                </a:solidFill>
              </a:rPr>
              <a:t>60</a:t>
            </a:fld>
            <a:endParaRPr lang="en-US" dirty="0">
              <a:solidFill>
                <a:prstClr val="black">
                  <a:tint val="75000"/>
                </a:prstClr>
              </a:solidFill>
            </a:endParaRPr>
          </a:p>
        </p:txBody>
      </p:sp>
      <p:sp>
        <p:nvSpPr>
          <p:cNvPr id="3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ln>
          <a:effectLst/>
        </p:spPr>
        <p:txBody>
          <a:bodyPr wrap="none" anchor="ctr"/>
          <a:lstStyle/>
          <a:p>
            <a:pPr algn="ctr" fontAlgn="base">
              <a:spcBef>
                <a:spcPct val="0"/>
              </a:spcBef>
              <a:spcAft>
                <a:spcPct val="0"/>
              </a:spcAft>
              <a:defRPr/>
            </a:pP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rPr>
              <a:t>5.5  并联交流电路</a:t>
            </a:r>
          </a:p>
        </p:txBody>
      </p:sp>
      <p:pic>
        <p:nvPicPr>
          <p:cNvPr id="2" name="图片 -2147480483"/>
          <p:cNvPicPr>
            <a:picLocks noChangeAspect="1"/>
          </p:cNvPicPr>
          <p:nvPr/>
        </p:nvPicPr>
        <p:blipFill>
          <a:blip r:embed="rId2"/>
          <a:stretch>
            <a:fillRect/>
          </a:stretch>
        </p:blipFill>
        <p:spPr>
          <a:xfrm>
            <a:off x="875665" y="2104390"/>
            <a:ext cx="6951345" cy="2296160"/>
          </a:xfrm>
          <a:prstGeom prst="rect">
            <a:avLst/>
          </a:prstGeom>
          <a:noFill/>
          <a:ln w="9525">
            <a:noFill/>
          </a:ln>
        </p:spPr>
      </p:pic>
      <p:grpSp>
        <p:nvGrpSpPr>
          <p:cNvPr id="9" name="组合 8"/>
          <p:cNvGrpSpPr/>
          <p:nvPr/>
        </p:nvGrpSpPr>
        <p:grpSpPr>
          <a:xfrm>
            <a:off x="80962" y="4522945"/>
            <a:ext cx="4707038" cy="1650207"/>
            <a:chOff x="720" y="7157"/>
            <a:chExt cx="6812" cy="2415"/>
          </a:xfrm>
        </p:grpSpPr>
        <p:pic>
          <p:nvPicPr>
            <p:cNvPr id="3" name="图片 2"/>
            <p:cNvPicPr>
              <a:picLocks noChangeAspect="1"/>
            </p:cNvPicPr>
            <p:nvPr/>
          </p:nvPicPr>
          <p:blipFill>
            <a:blip r:embed="rId3"/>
            <a:stretch>
              <a:fillRect/>
            </a:stretch>
          </p:blipFill>
          <p:spPr>
            <a:xfrm>
              <a:off x="720" y="7157"/>
              <a:ext cx="6812" cy="1474"/>
            </a:xfrm>
            <a:prstGeom prst="rect">
              <a:avLst/>
            </a:prstGeom>
          </p:spPr>
        </p:pic>
        <p:pic>
          <p:nvPicPr>
            <p:cNvPr id="4" name="图片 3"/>
            <p:cNvPicPr>
              <a:picLocks noChangeAspect="1"/>
            </p:cNvPicPr>
            <p:nvPr/>
          </p:nvPicPr>
          <p:blipFill>
            <a:blip r:embed="rId4"/>
            <a:stretch>
              <a:fillRect/>
            </a:stretch>
          </p:blipFill>
          <p:spPr>
            <a:xfrm>
              <a:off x="721" y="8722"/>
              <a:ext cx="1540" cy="850"/>
            </a:xfrm>
            <a:prstGeom prst="rect">
              <a:avLst/>
            </a:prstGeom>
          </p:spPr>
        </p:pic>
      </p:grpSp>
      <p:pic>
        <p:nvPicPr>
          <p:cNvPr id="8" name="图片 7"/>
          <p:cNvPicPr>
            <a:picLocks noChangeAspect="1"/>
          </p:cNvPicPr>
          <p:nvPr/>
        </p:nvPicPr>
        <p:blipFill>
          <a:blip r:embed="rId5"/>
          <a:stretch>
            <a:fillRect/>
          </a:stretch>
        </p:blipFill>
        <p:spPr>
          <a:xfrm>
            <a:off x="5006340" y="4544695"/>
            <a:ext cx="4101856" cy="828006"/>
          </a:xfrm>
          <a:prstGeom prst="rect">
            <a:avLst/>
          </a:prstGeom>
        </p:spPr>
      </p:pic>
      <p:pic>
        <p:nvPicPr>
          <p:cNvPr id="10" name="图片 9"/>
          <p:cNvPicPr>
            <a:picLocks noChangeAspect="1"/>
          </p:cNvPicPr>
          <p:nvPr/>
        </p:nvPicPr>
        <p:blipFill>
          <a:blip r:embed="rId6"/>
          <a:stretch>
            <a:fillRect/>
          </a:stretch>
        </p:blipFill>
        <p:spPr>
          <a:xfrm>
            <a:off x="4967177" y="5532858"/>
            <a:ext cx="950763" cy="504004"/>
          </a:xfrm>
          <a:prstGeom prst="rect">
            <a:avLst/>
          </a:prstGeom>
        </p:spPr>
      </p:pic>
      <p:pic>
        <p:nvPicPr>
          <p:cNvPr id="6" name="图片 -2147480480"/>
          <p:cNvPicPr>
            <a:picLocks noChangeAspect="1"/>
          </p:cNvPicPr>
          <p:nvPr/>
        </p:nvPicPr>
        <p:blipFill>
          <a:blip r:embed="rId7"/>
          <a:stretch>
            <a:fillRect/>
          </a:stretch>
        </p:blipFill>
        <p:spPr>
          <a:xfrm>
            <a:off x="4948238" y="6173153"/>
            <a:ext cx="1149129" cy="504004"/>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wipe(left)">
                                      <p:cBhvr>
                                        <p:cTn id="7" dur="500"/>
                                        <p:tgtEl>
                                          <p:spTgt spid="808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par>
                                <p:cTn id="22" presetID="22" presetClass="entr" presetSubtype="4"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par>
                                <p:cTn id="25" presetID="2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ldLvl="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61</a:t>
            </a:fld>
            <a:endParaRPr lang="en-US">
              <a:solidFill>
                <a:prstClr val="black">
                  <a:tint val="75000"/>
                </a:prstClr>
              </a:solidFill>
            </a:endParaRPr>
          </a:p>
        </p:txBody>
      </p:sp>
      <p:sp>
        <p:nvSpPr>
          <p:cNvPr id="4" name="文本框 3"/>
          <p:cNvSpPr txBox="1"/>
          <p:nvPr/>
        </p:nvSpPr>
        <p:spPr>
          <a:xfrm>
            <a:off x="679450" y="798830"/>
            <a:ext cx="3689985" cy="583565"/>
          </a:xfrm>
          <a:prstGeom prst="rect">
            <a:avLst/>
          </a:prstGeom>
          <a:noFill/>
        </p:spPr>
        <p:txBody>
          <a:bodyPr wrap="none" rtlCol="0" anchor="t">
            <a:spAutoFit/>
          </a:bodyPr>
          <a:lstStyle/>
          <a:p>
            <a:pPr algn="l"/>
            <a:r>
              <a:rPr kumimoji="1" sz="3200" b="1"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mn-ea"/>
              </a:rPr>
              <a:t>5.5.2  RLC并联电路</a:t>
            </a:r>
          </a:p>
        </p:txBody>
      </p:sp>
      <p:sp>
        <p:nvSpPr>
          <p:cNvPr id="7" name="文本框 6"/>
          <p:cNvSpPr txBox="1"/>
          <p:nvPr/>
        </p:nvSpPr>
        <p:spPr>
          <a:xfrm>
            <a:off x="279400" y="1602926"/>
            <a:ext cx="2528256" cy="523220"/>
          </a:xfrm>
          <a:prstGeom prst="rect">
            <a:avLst/>
          </a:prstGeom>
          <a:noFill/>
        </p:spPr>
        <p:txBody>
          <a:bodyPr wrap="none" rtlCol="0" anchor="t">
            <a:spAutoFit/>
          </a:bodyPr>
          <a:lstStyle/>
          <a:p>
            <a:pPr algn="l"/>
            <a:r>
              <a:rPr kumimoji="1" sz="2800" b="1" dirty="0">
                <a:solidFill>
                  <a:srgbClr val="CC0000"/>
                </a:solidFill>
                <a:effectLst>
                  <a:outerShdw blurRad="38100" dist="38100" dir="2700000" algn="tl">
                    <a:srgbClr val="C0C0C0"/>
                  </a:outerShdw>
                </a:effectLst>
                <a:latin typeface="Times New Roman" panose="02020603050405020304" pitchFamily="18" charset="0"/>
                <a:sym typeface="+mn-ea"/>
              </a:rPr>
              <a:t>1．瞬时值关系</a:t>
            </a:r>
          </a:p>
        </p:txBody>
      </p:sp>
      <p:grpSp>
        <p:nvGrpSpPr>
          <p:cNvPr id="28" name="组合 27"/>
          <p:cNvGrpSpPr/>
          <p:nvPr/>
        </p:nvGrpSpPr>
        <p:grpSpPr>
          <a:xfrm>
            <a:off x="279400" y="2174875"/>
            <a:ext cx="8864600" cy="3884295"/>
            <a:chOff x="103" y="3239"/>
            <a:chExt cx="13960" cy="6117"/>
          </a:xfrm>
        </p:grpSpPr>
        <p:pic>
          <p:nvPicPr>
            <p:cNvPr id="6" name="图片 5"/>
            <p:cNvPicPr>
              <a:picLocks noChangeAspect="1"/>
            </p:cNvPicPr>
            <p:nvPr/>
          </p:nvPicPr>
          <p:blipFill>
            <a:blip r:embed="rId2"/>
            <a:stretch>
              <a:fillRect/>
            </a:stretch>
          </p:blipFill>
          <p:spPr>
            <a:xfrm>
              <a:off x="8483" y="4467"/>
              <a:ext cx="5580" cy="4889"/>
            </a:xfrm>
            <a:prstGeom prst="rect">
              <a:avLst/>
            </a:prstGeom>
          </p:spPr>
        </p:pic>
        <p:pic>
          <p:nvPicPr>
            <p:cNvPr id="148" name="图片 3543"/>
            <p:cNvPicPr>
              <a:picLocks noChangeAspect="1"/>
            </p:cNvPicPr>
            <p:nvPr/>
          </p:nvPicPr>
          <p:blipFill>
            <a:blip r:embed="rId3"/>
            <a:stretch>
              <a:fillRect/>
            </a:stretch>
          </p:blipFill>
          <p:spPr>
            <a:xfrm>
              <a:off x="103" y="3239"/>
              <a:ext cx="9604" cy="1209"/>
            </a:xfrm>
            <a:prstGeom prst="rect">
              <a:avLst/>
            </a:prstGeom>
            <a:noFill/>
            <a:ln w="9525">
              <a:noFill/>
            </a:ln>
          </p:spPr>
        </p:pic>
        <p:sp>
          <p:nvSpPr>
            <p:cNvPr id="10" name="文本框 9"/>
            <p:cNvSpPr txBox="1"/>
            <p:nvPr/>
          </p:nvSpPr>
          <p:spPr>
            <a:xfrm>
              <a:off x="311" y="4854"/>
              <a:ext cx="2581" cy="725"/>
            </a:xfrm>
            <a:prstGeom prst="rect">
              <a:avLst/>
            </a:prstGeom>
            <a:noFill/>
          </p:spPr>
          <p:txBody>
            <a:bodyPr wrap="square" rtlCol="0">
              <a:spAutoFit/>
            </a:bodyPr>
            <a:lstStyle/>
            <a:p>
              <a:r>
                <a:rPr lang="zh-CN" altLang="en-US" sz="2400" dirty="0">
                  <a:latin typeface="Times New Roman" panose="02020603050405020304" pitchFamily="18" charset="0"/>
                </a:rPr>
                <a:t>RL并联时：</a:t>
              </a:r>
            </a:p>
          </p:txBody>
        </p:sp>
        <p:pic>
          <p:nvPicPr>
            <p:cNvPr id="11" name="图片 10"/>
            <p:cNvPicPr>
              <a:picLocks noChangeAspect="1"/>
            </p:cNvPicPr>
            <p:nvPr/>
          </p:nvPicPr>
          <p:blipFill>
            <a:blip r:embed="rId4"/>
            <a:stretch>
              <a:fillRect/>
            </a:stretch>
          </p:blipFill>
          <p:spPr>
            <a:xfrm>
              <a:off x="3119" y="4650"/>
              <a:ext cx="4424" cy="1278"/>
            </a:xfrm>
            <a:prstGeom prst="rect">
              <a:avLst/>
            </a:prstGeom>
          </p:spPr>
        </p:pic>
        <p:sp>
          <p:nvSpPr>
            <p:cNvPr id="12" name="文本框 11"/>
            <p:cNvSpPr txBox="1"/>
            <p:nvPr/>
          </p:nvSpPr>
          <p:spPr>
            <a:xfrm>
              <a:off x="373" y="6438"/>
              <a:ext cx="2746" cy="725"/>
            </a:xfrm>
            <a:prstGeom prst="rect">
              <a:avLst/>
            </a:prstGeom>
            <a:noFill/>
          </p:spPr>
          <p:txBody>
            <a:bodyPr wrap="square" rtlCol="0">
              <a:spAutoFit/>
            </a:bodyPr>
            <a:lstStyle/>
            <a:p>
              <a:r>
                <a:rPr lang="zh-CN" altLang="en-US" sz="2400" dirty="0">
                  <a:latin typeface="Times New Roman" panose="02020603050405020304" pitchFamily="18" charset="0"/>
                </a:rPr>
                <a:t>RC并联时：</a:t>
              </a:r>
            </a:p>
          </p:txBody>
        </p:sp>
        <p:pic>
          <p:nvPicPr>
            <p:cNvPr id="13" name="图片 12"/>
            <p:cNvPicPr>
              <a:picLocks noChangeAspect="1"/>
            </p:cNvPicPr>
            <p:nvPr/>
          </p:nvPicPr>
          <p:blipFill>
            <a:blip r:embed="rId5"/>
            <a:stretch>
              <a:fillRect/>
            </a:stretch>
          </p:blipFill>
          <p:spPr>
            <a:xfrm>
              <a:off x="3119" y="6262"/>
              <a:ext cx="4424" cy="1379"/>
            </a:xfrm>
            <a:prstGeom prst="rect">
              <a:avLst/>
            </a:prstGeom>
          </p:spPr>
        </p:pic>
        <p:sp>
          <p:nvSpPr>
            <p:cNvPr id="14" name="文本框 13"/>
            <p:cNvSpPr txBox="1"/>
            <p:nvPr/>
          </p:nvSpPr>
          <p:spPr>
            <a:xfrm>
              <a:off x="366" y="8022"/>
              <a:ext cx="2488" cy="725"/>
            </a:xfrm>
            <a:prstGeom prst="rect">
              <a:avLst/>
            </a:prstGeom>
            <a:noFill/>
          </p:spPr>
          <p:txBody>
            <a:bodyPr wrap="square" rtlCol="0">
              <a:spAutoFit/>
            </a:bodyPr>
            <a:lstStyle/>
            <a:p>
              <a:r>
                <a:rPr lang="zh-CN" altLang="en-US" sz="2400" dirty="0">
                  <a:latin typeface="Times New Roman" panose="02020603050405020304" pitchFamily="18" charset="0"/>
                </a:rPr>
                <a:t>LC并联时：</a:t>
              </a:r>
            </a:p>
          </p:txBody>
        </p:sp>
        <p:pic>
          <p:nvPicPr>
            <p:cNvPr id="16" name="图片 15"/>
            <p:cNvPicPr>
              <a:picLocks noChangeAspect="1"/>
            </p:cNvPicPr>
            <p:nvPr/>
          </p:nvPicPr>
          <p:blipFill>
            <a:blip r:embed="rId6"/>
            <a:stretch>
              <a:fillRect/>
            </a:stretch>
          </p:blipFill>
          <p:spPr>
            <a:xfrm>
              <a:off x="3123" y="7761"/>
              <a:ext cx="5101" cy="1309"/>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62</a:t>
            </a:fld>
            <a:endParaRPr lang="en-US">
              <a:solidFill>
                <a:prstClr val="black">
                  <a:tint val="75000"/>
                </a:prstClr>
              </a:solidFill>
            </a:endParaRPr>
          </a:p>
        </p:txBody>
      </p:sp>
      <p:sp>
        <p:nvSpPr>
          <p:cNvPr id="4" name="文本框 3"/>
          <p:cNvSpPr txBox="1"/>
          <p:nvPr/>
        </p:nvSpPr>
        <p:spPr>
          <a:xfrm>
            <a:off x="591185" y="742950"/>
            <a:ext cx="2167581" cy="523220"/>
          </a:xfrm>
          <a:prstGeom prst="rect">
            <a:avLst/>
          </a:prstGeom>
          <a:noFill/>
        </p:spPr>
        <p:txBody>
          <a:bodyPr wrap="none" rtlCol="0" anchor="t">
            <a:spAutoFit/>
          </a:bodyPr>
          <a:lstStyle/>
          <a:p>
            <a:r>
              <a:rPr kumimoji="1" sz="2800" b="1" dirty="0">
                <a:solidFill>
                  <a:srgbClr val="CC0000"/>
                </a:solidFill>
                <a:effectLst>
                  <a:outerShdw blurRad="38100" dist="38100" dir="2700000" algn="tl">
                    <a:srgbClr val="C0C0C0"/>
                  </a:outerShdw>
                </a:effectLst>
                <a:latin typeface="Times New Roman" panose="02020603050405020304" pitchFamily="18" charset="0"/>
                <a:sym typeface="+mn-ea"/>
              </a:rPr>
              <a:t>2．相量关系</a:t>
            </a:r>
          </a:p>
        </p:txBody>
      </p:sp>
      <p:pic>
        <p:nvPicPr>
          <p:cNvPr id="5" name="图片 4"/>
          <p:cNvPicPr>
            <a:picLocks noChangeAspect="1"/>
          </p:cNvPicPr>
          <p:nvPr/>
        </p:nvPicPr>
        <p:blipFill>
          <a:blip r:embed="rId2"/>
          <a:stretch>
            <a:fillRect/>
          </a:stretch>
        </p:blipFill>
        <p:spPr>
          <a:xfrm>
            <a:off x="5783688" y="118703"/>
            <a:ext cx="3295650" cy="2649220"/>
          </a:xfrm>
          <a:prstGeom prst="rect">
            <a:avLst/>
          </a:prstGeom>
        </p:spPr>
      </p:pic>
      <p:pic>
        <p:nvPicPr>
          <p:cNvPr id="7" name="图片 6"/>
          <p:cNvPicPr>
            <a:picLocks noChangeAspect="1"/>
          </p:cNvPicPr>
          <p:nvPr/>
        </p:nvPicPr>
        <p:blipFill>
          <a:blip r:embed="rId3"/>
          <a:stretch>
            <a:fillRect/>
          </a:stretch>
        </p:blipFill>
        <p:spPr>
          <a:xfrm>
            <a:off x="1000125" y="1364322"/>
            <a:ext cx="2075864" cy="604838"/>
          </a:xfrm>
          <a:prstGeom prst="rect">
            <a:avLst/>
          </a:prstGeom>
        </p:spPr>
      </p:pic>
      <p:pic>
        <p:nvPicPr>
          <p:cNvPr id="8" name="图片 -2147480453"/>
          <p:cNvPicPr>
            <a:picLocks noChangeAspect="1"/>
          </p:cNvPicPr>
          <p:nvPr/>
        </p:nvPicPr>
        <p:blipFill>
          <a:blip r:embed="rId4"/>
          <a:stretch>
            <a:fillRect/>
          </a:stretch>
        </p:blipFill>
        <p:spPr>
          <a:xfrm>
            <a:off x="451095" y="1938287"/>
            <a:ext cx="5332593" cy="1481276"/>
          </a:xfrm>
          <a:prstGeom prst="rect">
            <a:avLst/>
          </a:prstGeom>
          <a:noFill/>
          <a:ln w="9525">
            <a:noFill/>
          </a:ln>
        </p:spPr>
      </p:pic>
      <p:sp>
        <p:nvSpPr>
          <p:cNvPr id="13" name="文本框 12"/>
          <p:cNvSpPr txBox="1"/>
          <p:nvPr/>
        </p:nvSpPr>
        <p:spPr>
          <a:xfrm>
            <a:off x="320040" y="3789465"/>
            <a:ext cx="6483960" cy="523220"/>
          </a:xfrm>
          <a:prstGeom prst="rect">
            <a:avLst/>
          </a:prstGeom>
          <a:noFill/>
        </p:spPr>
        <p:txBody>
          <a:bodyPr wrap="square" rtlCol="0">
            <a:spAutoFit/>
          </a:bodyPr>
          <a:lstStyle/>
          <a:p>
            <a:r>
              <a:rPr lang="zh-CN" altLang="en-US" sz="2800" dirty="0">
                <a:latin typeface="Times New Roman" panose="02020603050405020304" pitchFamily="18" charset="0"/>
              </a:rPr>
              <a:t>并联部分总可以等效为一个等效复阻抗Z</a:t>
            </a:r>
          </a:p>
        </p:txBody>
      </p:sp>
      <p:pic>
        <p:nvPicPr>
          <p:cNvPr id="14" name="图片 13"/>
          <p:cNvPicPr>
            <a:picLocks noChangeAspect="1"/>
          </p:cNvPicPr>
          <p:nvPr/>
        </p:nvPicPr>
        <p:blipFill>
          <a:blip r:embed="rId5"/>
          <a:stretch>
            <a:fillRect/>
          </a:stretch>
        </p:blipFill>
        <p:spPr>
          <a:xfrm>
            <a:off x="290223" y="4717724"/>
            <a:ext cx="8366048" cy="1143652"/>
          </a:xfrm>
          <a:prstGeom prst="rect">
            <a:avLst/>
          </a:prstGeom>
        </p:spPr>
      </p:pic>
      <p:grpSp>
        <p:nvGrpSpPr>
          <p:cNvPr id="15" name="Group 6">
            <a:extLst>
              <a:ext uri="{FF2B5EF4-FFF2-40B4-BE49-F238E27FC236}">
                <a16:creationId xmlns:a16="http://schemas.microsoft.com/office/drawing/2014/main" id="{3D776D73-7429-422E-B055-DA38FC574BB4}"/>
              </a:ext>
            </a:extLst>
          </p:cNvPr>
          <p:cNvGrpSpPr>
            <a:grpSpLocks/>
          </p:cNvGrpSpPr>
          <p:nvPr/>
        </p:nvGrpSpPr>
        <p:grpSpPr bwMode="auto">
          <a:xfrm>
            <a:off x="457200" y="1383734"/>
            <a:ext cx="4602163" cy="604838"/>
            <a:chOff x="2470" y="1258"/>
            <a:chExt cx="2899" cy="381"/>
          </a:xfrm>
        </p:grpSpPr>
        <p:sp>
          <p:nvSpPr>
            <p:cNvPr id="17" name="Text Box 8">
              <a:extLst>
                <a:ext uri="{FF2B5EF4-FFF2-40B4-BE49-F238E27FC236}">
                  <a16:creationId xmlns:a16="http://schemas.microsoft.com/office/drawing/2014/main" id="{A0DE7F10-5BED-41EA-BDEA-9637D5CC403A}"/>
                </a:ext>
              </a:extLst>
            </p:cNvPr>
            <p:cNvSpPr txBox="1">
              <a:spLocks noChangeArrowheads="1"/>
            </p:cNvSpPr>
            <p:nvPr/>
          </p:nvSpPr>
          <p:spPr bwMode="auto">
            <a:xfrm>
              <a:off x="2470" y="1267"/>
              <a:ext cx="3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dirty="0"/>
                <a:t>设</a:t>
              </a:r>
            </a:p>
          </p:txBody>
        </p:sp>
        <p:sp>
          <p:nvSpPr>
            <p:cNvPr id="18" name="Text Box 9">
              <a:extLst>
                <a:ext uri="{FF2B5EF4-FFF2-40B4-BE49-F238E27FC236}">
                  <a16:creationId xmlns:a16="http://schemas.microsoft.com/office/drawing/2014/main" id="{C78EC414-8C1B-485A-ABD4-21BBA1AA72B6}"/>
                </a:ext>
              </a:extLst>
            </p:cNvPr>
            <p:cNvSpPr txBox="1">
              <a:spLocks noChangeArrowheads="1"/>
            </p:cNvSpPr>
            <p:nvPr/>
          </p:nvSpPr>
          <p:spPr bwMode="auto">
            <a:xfrm>
              <a:off x="3903" y="1258"/>
              <a:ext cx="1466"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20000"/>
                </a:lnSpc>
              </a:pPr>
              <a:r>
                <a:rPr lang="zh-CN" altLang="en-US" sz="2800" b="1" dirty="0">
                  <a:solidFill>
                    <a:srgbClr val="000099"/>
                  </a:solidFill>
                  <a:effectLst>
                    <a:outerShdw blurRad="38100" dist="38100" dir="2700000" algn="tl">
                      <a:srgbClr val="C0C0C0"/>
                    </a:outerShdw>
                  </a:effectLst>
                </a:rPr>
                <a:t>（参考相量）</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8BE638-3560-4757-A386-E0FA136ECEC2}"/>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D237CDC4-CE51-4AFA-8E3D-EFC3BDC0E98A}"/>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63</a:t>
            </a:fld>
            <a:endParaRPr lang="en-US">
              <a:solidFill>
                <a:prstClr val="black">
                  <a:tint val="75000"/>
                </a:prstClr>
              </a:solidFill>
            </a:endParaRPr>
          </a:p>
        </p:txBody>
      </p:sp>
      <p:grpSp>
        <p:nvGrpSpPr>
          <p:cNvPr id="5" name="组合 4">
            <a:extLst>
              <a:ext uri="{FF2B5EF4-FFF2-40B4-BE49-F238E27FC236}">
                <a16:creationId xmlns:a16="http://schemas.microsoft.com/office/drawing/2014/main" id="{C61649E4-484F-4573-887C-9EA2692F20CB}"/>
              </a:ext>
            </a:extLst>
          </p:cNvPr>
          <p:cNvGrpSpPr/>
          <p:nvPr/>
        </p:nvGrpSpPr>
        <p:grpSpPr>
          <a:xfrm>
            <a:off x="1764000" y="1053000"/>
            <a:ext cx="3456000" cy="607682"/>
            <a:chOff x="1090" y="2463"/>
            <a:chExt cx="5302" cy="850"/>
          </a:xfrm>
        </p:grpSpPr>
        <p:sp>
          <p:nvSpPr>
            <p:cNvPr id="6" name="文本框 5">
              <a:extLst>
                <a:ext uri="{FF2B5EF4-FFF2-40B4-BE49-F238E27FC236}">
                  <a16:creationId xmlns:a16="http://schemas.microsoft.com/office/drawing/2014/main" id="{4575B3D8-02F4-4B3F-AEDB-45744177F37C}"/>
                </a:ext>
              </a:extLst>
            </p:cNvPr>
            <p:cNvSpPr txBox="1"/>
            <p:nvPr/>
          </p:nvSpPr>
          <p:spPr>
            <a:xfrm>
              <a:off x="1090" y="2463"/>
              <a:ext cx="3358" cy="824"/>
            </a:xfrm>
            <a:prstGeom prst="rect">
              <a:avLst/>
            </a:prstGeom>
            <a:noFill/>
          </p:spPr>
          <p:txBody>
            <a:bodyPr wrap="square" rtlCol="0">
              <a:spAutoFit/>
            </a:bodyPr>
            <a:lstStyle/>
            <a:p>
              <a:r>
                <a:rPr lang="zh-CN" altLang="en-US" sz="2800" dirty="0">
                  <a:latin typeface="Times New Roman" panose="02020603050405020304" pitchFamily="18" charset="0"/>
                </a:rPr>
                <a:t>RL并联时:</a:t>
              </a:r>
            </a:p>
          </p:txBody>
        </p:sp>
        <p:pic>
          <p:nvPicPr>
            <p:cNvPr id="7" name="图片 6">
              <a:extLst>
                <a:ext uri="{FF2B5EF4-FFF2-40B4-BE49-F238E27FC236}">
                  <a16:creationId xmlns:a16="http://schemas.microsoft.com/office/drawing/2014/main" id="{6E0911D9-103C-4366-B657-B38736C45DE5}"/>
                </a:ext>
              </a:extLst>
            </p:cNvPr>
            <p:cNvPicPr>
              <a:picLocks noChangeAspect="1"/>
            </p:cNvPicPr>
            <p:nvPr/>
          </p:nvPicPr>
          <p:blipFill>
            <a:blip r:embed="rId2"/>
            <a:stretch>
              <a:fillRect/>
            </a:stretch>
          </p:blipFill>
          <p:spPr>
            <a:xfrm>
              <a:off x="4056" y="2463"/>
              <a:ext cx="2336" cy="850"/>
            </a:xfrm>
            <a:prstGeom prst="rect">
              <a:avLst/>
            </a:prstGeom>
          </p:spPr>
        </p:pic>
      </p:grpSp>
      <p:pic>
        <p:nvPicPr>
          <p:cNvPr id="8" name="图片 7">
            <a:extLst>
              <a:ext uri="{FF2B5EF4-FFF2-40B4-BE49-F238E27FC236}">
                <a16:creationId xmlns:a16="http://schemas.microsoft.com/office/drawing/2014/main" id="{B9561B25-445E-4D3C-9D20-508CBABF3956}"/>
              </a:ext>
            </a:extLst>
          </p:cNvPr>
          <p:cNvPicPr>
            <a:picLocks noChangeAspect="1"/>
          </p:cNvPicPr>
          <p:nvPr/>
        </p:nvPicPr>
        <p:blipFill>
          <a:blip r:embed="rId3"/>
          <a:stretch>
            <a:fillRect/>
          </a:stretch>
        </p:blipFill>
        <p:spPr>
          <a:xfrm>
            <a:off x="614045" y="1845000"/>
            <a:ext cx="7200000" cy="3547735"/>
          </a:xfrm>
          <a:prstGeom prst="rect">
            <a:avLst/>
          </a:prstGeom>
        </p:spPr>
      </p:pic>
    </p:spTree>
    <p:extLst>
      <p:ext uri="{BB962C8B-B14F-4D97-AF65-F5344CB8AC3E}">
        <p14:creationId xmlns:p14="http://schemas.microsoft.com/office/powerpoint/2010/main" val="279550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64</a:t>
            </a:fld>
            <a:endParaRPr lang="en-US">
              <a:solidFill>
                <a:prstClr val="black">
                  <a:tint val="75000"/>
                </a:prstClr>
              </a:solidFill>
            </a:endParaRPr>
          </a:p>
        </p:txBody>
      </p:sp>
      <p:pic>
        <p:nvPicPr>
          <p:cNvPr id="150" name="图片 3545"/>
          <p:cNvPicPr>
            <a:picLocks noChangeAspect="1"/>
          </p:cNvPicPr>
          <p:nvPr/>
        </p:nvPicPr>
        <p:blipFill>
          <a:blip r:embed="rId2"/>
          <a:stretch>
            <a:fillRect/>
          </a:stretch>
        </p:blipFill>
        <p:spPr>
          <a:xfrm>
            <a:off x="3496928" y="219736"/>
            <a:ext cx="5764198" cy="2633263"/>
          </a:xfrm>
          <a:prstGeom prst="rect">
            <a:avLst/>
          </a:prstGeom>
          <a:noFill/>
          <a:ln w="9525">
            <a:noFill/>
          </a:ln>
        </p:spPr>
      </p:pic>
      <p:pic>
        <p:nvPicPr>
          <p:cNvPr id="8" name="图片 -2147480469"/>
          <p:cNvPicPr>
            <a:picLocks noChangeAspect="1"/>
          </p:cNvPicPr>
          <p:nvPr/>
        </p:nvPicPr>
        <p:blipFill>
          <a:blip r:embed="rId3"/>
          <a:stretch>
            <a:fillRect/>
          </a:stretch>
        </p:blipFill>
        <p:spPr>
          <a:xfrm>
            <a:off x="-108001" y="2913538"/>
            <a:ext cx="5585437" cy="2747462"/>
          </a:xfrm>
          <a:prstGeom prst="rect">
            <a:avLst/>
          </a:prstGeom>
          <a:noFill/>
          <a:ln w="9525">
            <a:noFill/>
          </a:ln>
        </p:spPr>
      </p:pic>
      <p:grpSp>
        <p:nvGrpSpPr>
          <p:cNvPr id="10" name="组合 9"/>
          <p:cNvGrpSpPr/>
          <p:nvPr/>
        </p:nvGrpSpPr>
        <p:grpSpPr>
          <a:xfrm>
            <a:off x="180000" y="1382077"/>
            <a:ext cx="3456305" cy="549910"/>
            <a:chOff x="967" y="4112"/>
            <a:chExt cx="5443" cy="866"/>
          </a:xfrm>
        </p:grpSpPr>
        <p:sp>
          <p:nvSpPr>
            <p:cNvPr id="9" name="文本框 8"/>
            <p:cNvSpPr txBox="1"/>
            <p:nvPr/>
          </p:nvSpPr>
          <p:spPr>
            <a:xfrm>
              <a:off x="967" y="4133"/>
              <a:ext cx="4694" cy="824"/>
            </a:xfrm>
            <a:prstGeom prst="rect">
              <a:avLst/>
            </a:prstGeom>
            <a:noFill/>
          </p:spPr>
          <p:txBody>
            <a:bodyPr wrap="square" rtlCol="0">
              <a:spAutoFit/>
            </a:bodyPr>
            <a:lstStyle/>
            <a:p>
              <a:r>
                <a:rPr lang="zh-CN" altLang="en-US" sz="2800" dirty="0">
                  <a:latin typeface="Times New Roman" panose="02020603050405020304" pitchFamily="18" charset="0"/>
                </a:rPr>
                <a:t>RC</a:t>
              </a:r>
              <a:r>
                <a:rPr lang="zh-CN" altLang="en-US" sz="2800" dirty="0"/>
                <a:t>并联时：</a:t>
              </a:r>
            </a:p>
          </p:txBody>
        </p:sp>
        <p:pic>
          <p:nvPicPr>
            <p:cNvPr id="11" name="图片 10"/>
            <p:cNvPicPr>
              <a:picLocks noChangeAspect="1"/>
            </p:cNvPicPr>
            <p:nvPr/>
          </p:nvPicPr>
          <p:blipFill>
            <a:blip r:embed="rId4"/>
            <a:stretch>
              <a:fillRect/>
            </a:stretch>
          </p:blipFill>
          <p:spPr>
            <a:xfrm>
              <a:off x="4033" y="4112"/>
              <a:ext cx="2377" cy="866"/>
            </a:xfrm>
            <a:prstGeom prst="rect">
              <a:avLst/>
            </a:prstGeom>
          </p:spPr>
        </p:pic>
      </p:grpSp>
      <p:grpSp>
        <p:nvGrpSpPr>
          <p:cNvPr id="13" name="组合 12"/>
          <p:cNvGrpSpPr/>
          <p:nvPr/>
        </p:nvGrpSpPr>
        <p:grpSpPr>
          <a:xfrm>
            <a:off x="5148000" y="4840815"/>
            <a:ext cx="3312160" cy="534035"/>
            <a:chOff x="7880" y="8658"/>
            <a:chExt cx="5216" cy="841"/>
          </a:xfrm>
        </p:grpSpPr>
        <p:sp>
          <p:nvSpPr>
            <p:cNvPr id="12" name="文本框 11"/>
            <p:cNvSpPr txBox="1"/>
            <p:nvPr/>
          </p:nvSpPr>
          <p:spPr>
            <a:xfrm>
              <a:off x="7880" y="8658"/>
              <a:ext cx="4351" cy="824"/>
            </a:xfrm>
            <a:prstGeom prst="rect">
              <a:avLst/>
            </a:prstGeom>
            <a:noFill/>
          </p:spPr>
          <p:txBody>
            <a:bodyPr wrap="square" rtlCol="0">
              <a:spAutoFit/>
            </a:bodyPr>
            <a:lstStyle/>
            <a:p>
              <a:r>
                <a:rPr lang="zh-CN" altLang="en-US" sz="2800" dirty="0">
                  <a:latin typeface="Times New Roman" panose="02020603050405020304" pitchFamily="18" charset="0"/>
                </a:rPr>
                <a:t>LC并联时：</a:t>
              </a:r>
            </a:p>
          </p:txBody>
        </p:sp>
        <p:pic>
          <p:nvPicPr>
            <p:cNvPr id="14" name="图片 13"/>
            <p:cNvPicPr>
              <a:picLocks noChangeAspect="1"/>
            </p:cNvPicPr>
            <p:nvPr/>
          </p:nvPicPr>
          <p:blipFill>
            <a:blip r:embed="rId5"/>
            <a:stretch>
              <a:fillRect/>
            </a:stretch>
          </p:blipFill>
          <p:spPr>
            <a:xfrm>
              <a:off x="10828" y="8673"/>
              <a:ext cx="2268" cy="82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right)">
                                      <p:cBhvr>
                                        <p:cTn id="15" dur="500"/>
                                        <p:tgtEl>
                                          <p:spTgt spid="13"/>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65</a:t>
            </a:fld>
            <a:endParaRPr lang="en-US">
              <a:solidFill>
                <a:prstClr val="black">
                  <a:tint val="75000"/>
                </a:prstClr>
              </a:solidFill>
            </a:endParaRPr>
          </a:p>
        </p:txBody>
      </p:sp>
      <p:sp>
        <p:nvSpPr>
          <p:cNvPr id="4" name="文本框 3"/>
          <p:cNvSpPr txBox="1"/>
          <p:nvPr/>
        </p:nvSpPr>
        <p:spPr>
          <a:xfrm>
            <a:off x="382270" y="691515"/>
            <a:ext cx="8304530" cy="1222579"/>
          </a:xfrm>
          <a:prstGeom prst="rect">
            <a:avLst/>
          </a:prstGeom>
          <a:noFill/>
        </p:spPr>
        <p:txBody>
          <a:bodyPr wrap="square" rtlCol="0">
            <a:spAutoFit/>
          </a:bodyPr>
          <a:lstStyle/>
          <a:p>
            <a:pPr>
              <a:lnSpc>
                <a:spcPct val="150000"/>
              </a:lnSpc>
            </a:pPr>
            <a:r>
              <a:rPr lang="zh-CN" altLang="en-US" sz="2800" dirty="0">
                <a:solidFill>
                  <a:srgbClr val="C00000"/>
                </a:solidFill>
                <a:latin typeface="Times New Roman" panose="02020603050405020304" pitchFamily="18" charset="0"/>
              </a:rPr>
              <a:t>【例5.5.1】</a:t>
            </a:r>
            <a:r>
              <a:rPr lang="zh-CN" altLang="en-US" sz="2400" dirty="0">
                <a:latin typeface="Times New Roman" panose="02020603050405020304" pitchFamily="18" charset="0"/>
              </a:rPr>
              <a:t> 如图所示的电路中，电流表A1和A2的读数分别为</a:t>
            </a:r>
            <a:r>
              <a:rPr lang="zh-CN" altLang="en-US" sz="2400" i="1" dirty="0">
                <a:latin typeface="Times New Roman" panose="02020603050405020304" pitchFamily="18" charset="0"/>
              </a:rPr>
              <a:t>I</a:t>
            </a:r>
            <a:r>
              <a:rPr lang="zh-CN" altLang="en-US" sz="2400" baseline="-25000" dirty="0">
                <a:latin typeface="Times New Roman" panose="02020603050405020304" pitchFamily="18" charset="0"/>
              </a:rPr>
              <a:t>1</a:t>
            </a:r>
            <a:r>
              <a:rPr lang="zh-CN" altLang="en-US" sz="2400" dirty="0">
                <a:latin typeface="Times New Roman" panose="02020603050405020304" pitchFamily="18" charset="0"/>
              </a:rPr>
              <a:t>=6 A，</a:t>
            </a:r>
            <a:r>
              <a:rPr lang="zh-CN" altLang="en-US" sz="2400" i="1" dirty="0">
                <a:latin typeface="Times New Roman" panose="02020603050405020304" pitchFamily="18" charset="0"/>
              </a:rPr>
              <a:t>I</a:t>
            </a:r>
            <a:r>
              <a:rPr lang="zh-CN" altLang="en-US" sz="2400" baseline="-25000" dirty="0">
                <a:latin typeface="Times New Roman" panose="02020603050405020304" pitchFamily="18" charset="0"/>
              </a:rPr>
              <a:t>2</a:t>
            </a:r>
            <a:r>
              <a:rPr lang="zh-CN" altLang="en-US" sz="2400" dirty="0">
                <a:latin typeface="Times New Roman" panose="02020603050405020304" pitchFamily="18" charset="0"/>
              </a:rPr>
              <a:t>=8 A，根据要求计算并画出相应的相量图。  </a:t>
            </a:r>
          </a:p>
        </p:txBody>
      </p:sp>
      <p:sp>
        <p:nvSpPr>
          <p:cNvPr id="5" name="文本框 4"/>
          <p:cNvSpPr txBox="1"/>
          <p:nvPr/>
        </p:nvSpPr>
        <p:spPr>
          <a:xfrm>
            <a:off x="350731" y="1989000"/>
            <a:ext cx="8143875" cy="4450770"/>
          </a:xfrm>
          <a:prstGeom prst="rect">
            <a:avLst/>
          </a:prstGeom>
          <a:noFill/>
        </p:spPr>
        <p:txBody>
          <a:bodyPr wrap="square" rtlCol="0">
            <a:spAutoFit/>
          </a:bodyPr>
          <a:lstStyle/>
          <a:p>
            <a:pPr>
              <a:lnSpc>
                <a:spcPct val="150000"/>
              </a:lnSpc>
            </a:pPr>
            <a:r>
              <a:rPr lang="zh-CN" altLang="en-US" sz="2400" dirty="0">
                <a:latin typeface="Times New Roman" panose="02020603050405020304" pitchFamily="18" charset="0"/>
              </a:rPr>
              <a:t>(1)设</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1</a:t>
            </a:r>
            <a:r>
              <a:rPr lang="zh-CN" altLang="en-US" sz="2400" dirty="0">
                <a:latin typeface="Times New Roman" panose="02020603050405020304" pitchFamily="18" charset="0"/>
              </a:rPr>
              <a:t>=</a:t>
            </a:r>
            <a:r>
              <a:rPr lang="zh-CN" altLang="en-US" sz="2400" i="1" dirty="0">
                <a:latin typeface="Times New Roman" panose="02020603050405020304" pitchFamily="18" charset="0"/>
              </a:rPr>
              <a:t>R</a:t>
            </a:r>
            <a:r>
              <a:rPr lang="zh-CN" altLang="en-US" sz="2400" dirty="0">
                <a:latin typeface="Times New Roman" panose="02020603050405020304" pitchFamily="18" charset="0"/>
              </a:rPr>
              <a:t>，</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2</a:t>
            </a:r>
            <a:r>
              <a:rPr lang="zh-CN" altLang="en-US" sz="2400" dirty="0">
                <a:latin typeface="Times New Roman" panose="02020603050405020304" pitchFamily="18" charset="0"/>
              </a:rPr>
              <a:t>=-</a:t>
            </a:r>
            <a:r>
              <a:rPr lang="zh-CN" altLang="en-US" sz="2400" i="1" dirty="0">
                <a:latin typeface="Times New Roman" panose="02020603050405020304" pitchFamily="18" charset="0"/>
              </a:rPr>
              <a:t>jX</a:t>
            </a:r>
            <a:r>
              <a:rPr lang="zh-CN" altLang="en-US" sz="2400" baseline="-25000" dirty="0">
                <a:latin typeface="Times New Roman" panose="02020603050405020304" pitchFamily="18" charset="0"/>
              </a:rPr>
              <a:t>C</a:t>
            </a:r>
            <a:r>
              <a:rPr lang="zh-CN" altLang="en-US" sz="2400" dirty="0">
                <a:latin typeface="Times New Roman" panose="02020603050405020304" pitchFamily="18" charset="0"/>
              </a:rPr>
              <a:t>，则电流表A0的读数为多少？并求出电压电流夹角。 </a:t>
            </a:r>
          </a:p>
          <a:p>
            <a:pPr>
              <a:lnSpc>
                <a:spcPct val="150000"/>
              </a:lnSpc>
            </a:pPr>
            <a:r>
              <a:rPr lang="zh-CN" altLang="en-US" sz="2400" dirty="0">
                <a:latin typeface="Times New Roman" panose="02020603050405020304" pitchFamily="18" charset="0"/>
              </a:rPr>
              <a:t>(2)设</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1</a:t>
            </a:r>
            <a:r>
              <a:rPr lang="zh-CN" altLang="en-US" sz="2400" dirty="0">
                <a:latin typeface="Times New Roman" panose="02020603050405020304" pitchFamily="18" charset="0"/>
              </a:rPr>
              <a:t>=</a:t>
            </a:r>
            <a:r>
              <a:rPr lang="zh-CN" altLang="en-US" sz="2400" i="1" dirty="0">
                <a:latin typeface="Times New Roman" panose="02020603050405020304" pitchFamily="18" charset="0"/>
              </a:rPr>
              <a:t>R</a:t>
            </a:r>
            <a:r>
              <a:rPr lang="zh-CN" altLang="en-US" sz="2400" dirty="0">
                <a:latin typeface="Times New Roman" panose="02020603050405020304" pitchFamily="18" charset="0"/>
              </a:rPr>
              <a:t>，</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2</a:t>
            </a:r>
            <a:r>
              <a:rPr lang="zh-CN" altLang="en-US" sz="2400" dirty="0">
                <a:latin typeface="Times New Roman" panose="02020603050405020304" pitchFamily="18" charset="0"/>
              </a:rPr>
              <a:t>=</a:t>
            </a:r>
            <a:r>
              <a:rPr lang="zh-CN" altLang="en-US" sz="2400" i="1" dirty="0">
                <a:latin typeface="Times New Roman" panose="02020603050405020304" pitchFamily="18" charset="0"/>
              </a:rPr>
              <a:t>jX</a:t>
            </a:r>
            <a:r>
              <a:rPr lang="zh-CN" altLang="en-US" sz="2400" baseline="-25000" dirty="0">
                <a:latin typeface="Times New Roman" panose="02020603050405020304" pitchFamily="18" charset="0"/>
              </a:rPr>
              <a:t>L</a:t>
            </a:r>
            <a:r>
              <a:rPr lang="zh-CN" altLang="en-US" sz="2400" dirty="0">
                <a:latin typeface="Times New Roman" panose="02020603050405020304" pitchFamily="18" charset="0"/>
              </a:rPr>
              <a:t>，则电流表A0的读数为多少？并求出电压电流夹角。</a:t>
            </a:r>
          </a:p>
          <a:p>
            <a:pPr>
              <a:lnSpc>
                <a:spcPct val="150000"/>
              </a:lnSpc>
            </a:pPr>
            <a:r>
              <a:rPr lang="zh-CN" altLang="en-US" sz="2400" dirty="0">
                <a:latin typeface="Times New Roman" panose="02020603050405020304" pitchFamily="18" charset="0"/>
              </a:rPr>
              <a:t>(3)设</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1</a:t>
            </a:r>
            <a:r>
              <a:rPr lang="zh-CN" altLang="en-US" sz="2400" dirty="0">
                <a:latin typeface="Times New Roman" panose="02020603050405020304" pitchFamily="18" charset="0"/>
              </a:rPr>
              <a:t>=</a:t>
            </a:r>
            <a:r>
              <a:rPr lang="zh-CN" altLang="en-US" sz="2400" i="1" dirty="0">
                <a:latin typeface="Times New Roman" panose="02020603050405020304" pitchFamily="18" charset="0"/>
              </a:rPr>
              <a:t>R</a:t>
            </a:r>
            <a:r>
              <a:rPr lang="zh-CN" altLang="en-US" sz="2400" dirty="0">
                <a:latin typeface="Times New Roman" panose="02020603050405020304" pitchFamily="18" charset="0"/>
              </a:rPr>
              <a:t>，则</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2</a:t>
            </a:r>
            <a:r>
              <a:rPr lang="zh-CN" altLang="en-US" sz="2400" dirty="0">
                <a:latin typeface="Times New Roman" panose="02020603050405020304" pitchFamily="18" charset="0"/>
              </a:rPr>
              <a:t>为何种元件、取何值时，才能使A0的读数最大？最大值是多少？</a:t>
            </a:r>
          </a:p>
          <a:p>
            <a:pPr>
              <a:lnSpc>
                <a:spcPct val="150000"/>
              </a:lnSpc>
            </a:pPr>
            <a:r>
              <a:rPr lang="zh-CN" altLang="en-US" sz="2400" dirty="0">
                <a:latin typeface="Times New Roman" panose="02020603050405020304" pitchFamily="18" charset="0"/>
              </a:rPr>
              <a:t>(4)设</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1</a:t>
            </a:r>
            <a:r>
              <a:rPr lang="zh-CN" altLang="en-US" sz="2400" dirty="0">
                <a:latin typeface="Times New Roman" panose="02020603050405020304" pitchFamily="18" charset="0"/>
              </a:rPr>
              <a:t>=</a:t>
            </a:r>
            <a:r>
              <a:rPr lang="zh-CN" altLang="en-US" sz="2400" i="1" dirty="0">
                <a:latin typeface="Times New Roman" panose="02020603050405020304" pitchFamily="18" charset="0"/>
              </a:rPr>
              <a:t>jX</a:t>
            </a:r>
            <a:r>
              <a:rPr lang="zh-CN" altLang="en-US" sz="2400" baseline="-25000" dirty="0">
                <a:latin typeface="Times New Roman" panose="02020603050405020304" pitchFamily="18" charset="0"/>
              </a:rPr>
              <a:t>L</a:t>
            </a:r>
            <a:r>
              <a:rPr lang="zh-CN" altLang="en-US" sz="2400" dirty="0">
                <a:latin typeface="Times New Roman" panose="02020603050405020304" pitchFamily="18" charset="0"/>
              </a:rPr>
              <a:t>，则</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2</a:t>
            </a:r>
            <a:r>
              <a:rPr lang="zh-CN" altLang="en-US" sz="2400" dirty="0">
                <a:latin typeface="Times New Roman" panose="02020603050405020304" pitchFamily="18" charset="0"/>
              </a:rPr>
              <a:t>为何种元件、取何值时，才能使A0的读数为最小？最小值是多少</a:t>
            </a:r>
            <a:r>
              <a:rPr lang="zh-CN" altLang="en-US" sz="2000"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DCF4E1-9AC9-4C28-9D56-68AF9F9E7E81}"/>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3EF97B54-AEA5-4B7F-BE8F-1AC784522100}"/>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66</a:t>
            </a:fld>
            <a:endParaRPr lang="en-US">
              <a:solidFill>
                <a:prstClr val="black">
                  <a:tint val="75000"/>
                </a:prstClr>
              </a:solidFill>
            </a:endParaRPr>
          </a:p>
        </p:txBody>
      </p:sp>
      <p:pic>
        <p:nvPicPr>
          <p:cNvPr id="4" name="Picture 2" descr="5t5t6">
            <a:extLst>
              <a:ext uri="{FF2B5EF4-FFF2-40B4-BE49-F238E27FC236}">
                <a16:creationId xmlns:a16="http://schemas.microsoft.com/office/drawing/2014/main" id="{9959E208-9768-48B6-A6A8-6C9E2BA76F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999" y="431952"/>
            <a:ext cx="2827544" cy="215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2D43F768-4883-4A5D-B2D5-0C3A185E891E}"/>
              </a:ext>
            </a:extLst>
          </p:cNvPr>
          <p:cNvPicPr>
            <a:picLocks noChangeAspect="1"/>
          </p:cNvPicPr>
          <p:nvPr/>
        </p:nvPicPr>
        <p:blipFill>
          <a:blip r:embed="rId3"/>
          <a:stretch>
            <a:fillRect/>
          </a:stretch>
        </p:blipFill>
        <p:spPr>
          <a:xfrm>
            <a:off x="-313" y="2856317"/>
            <a:ext cx="8433236" cy="644353"/>
          </a:xfrm>
          <a:prstGeom prst="rect">
            <a:avLst/>
          </a:prstGeom>
        </p:spPr>
      </p:pic>
      <p:pic>
        <p:nvPicPr>
          <p:cNvPr id="8" name="图片 7">
            <a:extLst>
              <a:ext uri="{FF2B5EF4-FFF2-40B4-BE49-F238E27FC236}">
                <a16:creationId xmlns:a16="http://schemas.microsoft.com/office/drawing/2014/main" id="{5FA9924F-BA2C-4851-BD03-2FE27BE10783}"/>
              </a:ext>
            </a:extLst>
          </p:cNvPr>
          <p:cNvPicPr>
            <a:picLocks noChangeAspect="1"/>
          </p:cNvPicPr>
          <p:nvPr/>
        </p:nvPicPr>
        <p:blipFill>
          <a:blip r:embed="rId4"/>
          <a:stretch>
            <a:fillRect/>
          </a:stretch>
        </p:blipFill>
        <p:spPr>
          <a:xfrm>
            <a:off x="6342730" y="2913208"/>
            <a:ext cx="1440000" cy="436172"/>
          </a:xfrm>
          <a:prstGeom prst="rect">
            <a:avLst/>
          </a:prstGeom>
        </p:spPr>
      </p:pic>
      <p:sp>
        <p:nvSpPr>
          <p:cNvPr id="10" name="矩形 9">
            <a:extLst>
              <a:ext uri="{FF2B5EF4-FFF2-40B4-BE49-F238E27FC236}">
                <a16:creationId xmlns:a16="http://schemas.microsoft.com/office/drawing/2014/main" id="{3CF7B4E0-22FF-43C3-A3DF-D7281A51A780}"/>
              </a:ext>
            </a:extLst>
          </p:cNvPr>
          <p:cNvSpPr/>
          <p:nvPr/>
        </p:nvSpPr>
        <p:spPr>
          <a:xfrm>
            <a:off x="500769" y="3458656"/>
            <a:ext cx="7662482" cy="1200329"/>
          </a:xfrm>
          <a:prstGeom prst="rect">
            <a:avLst/>
          </a:prstGeom>
        </p:spPr>
        <p:txBody>
          <a:bodyPr wrap="square">
            <a:spAutoFit/>
          </a:bodyPr>
          <a:lstStyle/>
          <a:p>
            <a:r>
              <a:rPr lang="zh-CN" altLang="en-US" sz="2400" dirty="0">
                <a:latin typeface="Times New Roman" panose="02020603050405020304" pitchFamily="18" charset="0"/>
              </a:rPr>
              <a:t>(1)由于</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1</a:t>
            </a:r>
            <a:r>
              <a:rPr lang="zh-CN" altLang="en-US" sz="2400" dirty="0">
                <a:latin typeface="Times New Roman" panose="02020603050405020304" pitchFamily="18" charset="0"/>
              </a:rPr>
              <a:t>是电阻，电流电压同相；</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2</a:t>
            </a:r>
            <a:r>
              <a:rPr lang="zh-CN" altLang="en-US" sz="2400" dirty="0">
                <a:latin typeface="Times New Roman" panose="02020603050405020304" pitchFamily="18" charset="0"/>
              </a:rPr>
              <a:t>是电容，所以</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2</a:t>
            </a:r>
            <a:r>
              <a:rPr lang="zh-CN" altLang="en-US" sz="2400" dirty="0">
                <a:latin typeface="Times New Roman" panose="02020603050405020304" pitchFamily="18" charset="0"/>
              </a:rPr>
              <a:t>中的电流相位超前于电压90°，RC并联的相量图如图（a）所示，由电流三角形求得总电流：</a:t>
            </a:r>
            <a:endParaRPr lang="zh-CN" altLang="en-US" sz="2400" dirty="0"/>
          </a:p>
        </p:txBody>
      </p:sp>
      <p:pic>
        <p:nvPicPr>
          <p:cNvPr id="11" name="图片 -2147480439">
            <a:extLst>
              <a:ext uri="{FF2B5EF4-FFF2-40B4-BE49-F238E27FC236}">
                <a16:creationId xmlns:a16="http://schemas.microsoft.com/office/drawing/2014/main" id="{C0928F17-4E34-4D0E-95E7-9DDB7E698070}"/>
              </a:ext>
            </a:extLst>
          </p:cNvPr>
          <p:cNvPicPr>
            <a:picLocks noChangeAspect="1"/>
          </p:cNvPicPr>
          <p:nvPr/>
        </p:nvPicPr>
        <p:blipFill>
          <a:blip r:embed="rId5"/>
          <a:stretch>
            <a:fillRect/>
          </a:stretch>
        </p:blipFill>
        <p:spPr>
          <a:xfrm>
            <a:off x="1494682" y="4849545"/>
            <a:ext cx="5294909" cy="593205"/>
          </a:xfrm>
          <a:prstGeom prst="rect">
            <a:avLst/>
          </a:prstGeom>
          <a:noFill/>
          <a:ln w="9525">
            <a:noFill/>
          </a:ln>
        </p:spPr>
      </p:pic>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AD337AE2-173D-4CD1-9E2D-A53450CE44BA}"/>
                  </a:ext>
                </a:extLst>
              </p:cNvPr>
              <p:cNvSpPr/>
              <p:nvPr/>
            </p:nvSpPr>
            <p:spPr>
              <a:xfrm>
                <a:off x="900000" y="5733000"/>
                <a:ext cx="6912000" cy="461665"/>
              </a:xfrm>
              <a:prstGeom prst="rect">
                <a:avLst/>
              </a:prstGeom>
            </p:spPr>
            <p:txBody>
              <a:bodyPr wrap="square">
                <a:spAutoFit/>
              </a:bodyPr>
              <a:lstStyle/>
              <a:p>
                <a:r>
                  <a:rPr lang="zh-CN" altLang="en-US" sz="2400" dirty="0">
                    <a:latin typeface="Times New Roman" panose="02020603050405020304" pitchFamily="18" charset="0"/>
                  </a:rPr>
                  <a:t>A0读数为10 A，</a:t>
                </a:r>
                <a14:m>
                  <m:oMath xmlns:m="http://schemas.openxmlformats.org/officeDocument/2006/math">
                    <m:sSub>
                      <m:sSubPr>
                        <m:ctrlPr>
                          <a:rPr lang="el-GR" altLang="zh-CN" sz="2400" i="1">
                            <a:latin typeface="Cambria Math" panose="02040503050406030204" pitchFamily="18" charset="0"/>
                            <a:ea typeface="Cambria Math" panose="02040503050406030204" pitchFamily="18" charset="0"/>
                          </a:rPr>
                        </m:ctrlPr>
                      </m:sSubPr>
                      <m:e>
                        <m:r>
                          <a:rPr lang="zh-CN" altLang="el-GR" sz="2400" i="1">
                            <a:latin typeface="Cambria Math" panose="02040503050406030204" pitchFamily="18" charset="0"/>
                            <a:ea typeface="Cambria Math" panose="02040503050406030204" pitchFamily="18" charset="0"/>
                          </a:rPr>
                          <m:t>𝜓</m:t>
                        </m:r>
                      </m:e>
                      <m:sub>
                        <m:r>
                          <a:rPr lang="en-US" altLang="zh-CN" sz="2400" i="1">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rPr>
                      <m:t>=53.1</m:t>
                    </m:r>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𝜑</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𝜓</m:t>
                        </m:r>
                      </m:e>
                      <m:sub>
                        <m:r>
                          <m:rPr>
                            <m:sty m:val="p"/>
                          </m:rPr>
                          <a:rPr lang="en-US" altLang="zh-CN" sz="2400" i="1">
                            <a:latin typeface="Cambria Math" panose="02040503050406030204" pitchFamily="18" charset="0"/>
                            <a:ea typeface="Cambria Math" panose="02040503050406030204" pitchFamily="18" charset="0"/>
                          </a:rPr>
                          <m:t>u</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𝜓</m:t>
                        </m:r>
                      </m:e>
                      <m:sub>
                        <m:r>
                          <a:rPr lang="en-US" altLang="zh-CN" sz="2400" i="1">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=−53.1°</m:t>
                    </m:r>
                  </m:oMath>
                </a14:m>
                <a:endParaRPr lang="en-US" altLang="zh-CN" sz="2400" dirty="0">
                  <a:latin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AD337AE2-173D-4CD1-9E2D-A53450CE44BA}"/>
                  </a:ext>
                </a:extLst>
              </p:cNvPr>
              <p:cNvSpPr>
                <a:spLocks noRot="1" noChangeAspect="1" noMove="1" noResize="1" noEditPoints="1" noAdjustHandles="1" noChangeArrowheads="1" noChangeShapeType="1" noTextEdit="1"/>
              </p:cNvSpPr>
              <p:nvPr/>
            </p:nvSpPr>
            <p:spPr>
              <a:xfrm>
                <a:off x="900000" y="5733000"/>
                <a:ext cx="6912000" cy="461665"/>
              </a:xfrm>
              <a:prstGeom prst="rect">
                <a:avLst/>
              </a:prstGeom>
              <a:blipFill>
                <a:blip r:embed="rId6"/>
                <a:stretch>
                  <a:fillRect l="-1412" t="-14474"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50607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67</a:t>
            </a:fld>
            <a:endParaRPr lang="en-US">
              <a:solidFill>
                <a:prstClr val="black">
                  <a:tint val="75000"/>
                </a:prstClr>
              </a:solidFill>
            </a:endParaRPr>
          </a:p>
        </p:txBody>
      </p:sp>
      <p:sp>
        <p:nvSpPr>
          <p:cNvPr id="10" name="文本框 9"/>
          <p:cNvSpPr txBox="1"/>
          <p:nvPr/>
        </p:nvSpPr>
        <p:spPr>
          <a:xfrm>
            <a:off x="180000" y="1009925"/>
            <a:ext cx="5006975" cy="461665"/>
          </a:xfrm>
          <a:prstGeom prst="rect">
            <a:avLst/>
          </a:prstGeom>
          <a:noFill/>
        </p:spPr>
        <p:txBody>
          <a:bodyPr wrap="square" rtlCol="0">
            <a:spAutoFit/>
          </a:bodyPr>
          <a:lstStyle/>
          <a:p>
            <a:r>
              <a:rPr lang="zh-CN" altLang="en-US" sz="2400" dirty="0"/>
              <a:t>也可以用相量计算得：</a:t>
            </a:r>
          </a:p>
        </p:txBody>
      </p:sp>
      <p:pic>
        <p:nvPicPr>
          <p:cNvPr id="11" name="图片 10"/>
          <p:cNvPicPr>
            <a:picLocks noChangeAspect="1"/>
          </p:cNvPicPr>
          <p:nvPr/>
        </p:nvPicPr>
        <p:blipFill>
          <a:blip r:embed="rId3"/>
          <a:stretch>
            <a:fillRect/>
          </a:stretch>
        </p:blipFill>
        <p:spPr>
          <a:xfrm>
            <a:off x="3282245" y="1006888"/>
            <a:ext cx="5537756" cy="594038"/>
          </a:xfrm>
          <a:prstGeom prst="rect">
            <a:avLst/>
          </a:prstGeom>
        </p:spPr>
      </p:pic>
      <p:sp>
        <p:nvSpPr>
          <p:cNvPr id="12" name="文本框 11"/>
          <p:cNvSpPr txBox="1"/>
          <p:nvPr/>
        </p:nvSpPr>
        <p:spPr>
          <a:xfrm>
            <a:off x="180000" y="1694895"/>
            <a:ext cx="8506800" cy="1200329"/>
          </a:xfrm>
          <a:prstGeom prst="rect">
            <a:avLst/>
          </a:prstGeom>
          <a:noFill/>
        </p:spPr>
        <p:txBody>
          <a:bodyPr wrap="square" rtlCol="0">
            <a:spAutoFit/>
          </a:bodyPr>
          <a:lstStyle/>
          <a:p>
            <a:r>
              <a:rPr lang="zh-CN" altLang="en-US" sz="2400" dirty="0">
                <a:latin typeface="Times New Roman" panose="02020603050405020304" pitchFamily="18" charset="0"/>
              </a:rPr>
              <a:t>(2)由于</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1</a:t>
            </a:r>
            <a:r>
              <a:rPr lang="zh-CN" altLang="en-US" sz="2400" dirty="0">
                <a:latin typeface="Times New Roman" panose="02020603050405020304" pitchFamily="18" charset="0"/>
              </a:rPr>
              <a:t>是电阻，电流电压同相；</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2</a:t>
            </a:r>
            <a:r>
              <a:rPr lang="zh-CN" altLang="en-US" sz="2400" dirty="0">
                <a:latin typeface="Times New Roman" panose="02020603050405020304" pitchFamily="18" charset="0"/>
              </a:rPr>
              <a:t>是电感，所以</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2</a:t>
            </a:r>
            <a:r>
              <a:rPr lang="zh-CN" altLang="en-US" sz="2400" dirty="0">
                <a:latin typeface="Times New Roman" panose="02020603050405020304" pitchFamily="18" charset="0"/>
              </a:rPr>
              <a:t>中的电压相位超前于电流90°，RL并联的相量图如图（b）所示，由电流三角形求得总电流：</a:t>
            </a:r>
          </a:p>
        </p:txBody>
      </p:sp>
      <p:pic>
        <p:nvPicPr>
          <p:cNvPr id="13" name="图片 12"/>
          <p:cNvPicPr>
            <a:picLocks noChangeAspect="1"/>
          </p:cNvPicPr>
          <p:nvPr/>
        </p:nvPicPr>
        <p:blipFill>
          <a:blip r:embed="rId4"/>
          <a:stretch>
            <a:fillRect/>
          </a:stretch>
        </p:blipFill>
        <p:spPr>
          <a:xfrm>
            <a:off x="1040080" y="2989193"/>
            <a:ext cx="6123920" cy="731640"/>
          </a:xfrm>
          <a:prstGeom prst="rect">
            <a:avLst/>
          </a:prstGeom>
        </p:spPr>
      </p:pic>
      <p:sp>
        <p:nvSpPr>
          <p:cNvPr id="14" name="文本框 13"/>
          <p:cNvSpPr txBox="1"/>
          <p:nvPr/>
        </p:nvSpPr>
        <p:spPr>
          <a:xfrm>
            <a:off x="463955" y="3991362"/>
            <a:ext cx="4391660" cy="461665"/>
          </a:xfrm>
          <a:prstGeom prst="rect">
            <a:avLst/>
          </a:prstGeom>
          <a:noFill/>
        </p:spPr>
        <p:txBody>
          <a:bodyPr wrap="square" rtlCol="0">
            <a:spAutoFit/>
          </a:bodyPr>
          <a:lstStyle/>
          <a:p>
            <a:r>
              <a:rPr lang="zh-CN" altLang="en-US" sz="2400" dirty="0">
                <a:latin typeface="Times New Roman" panose="02020603050405020304" pitchFamily="18" charset="0"/>
              </a:rPr>
              <a:t>A0读数为10 A，</a:t>
            </a:r>
          </a:p>
        </p:txBody>
      </p:sp>
      <p:sp>
        <p:nvSpPr>
          <p:cNvPr id="16" name="文本框 15"/>
          <p:cNvSpPr txBox="1"/>
          <p:nvPr/>
        </p:nvSpPr>
        <p:spPr>
          <a:xfrm>
            <a:off x="324000" y="4862662"/>
            <a:ext cx="5033645" cy="461665"/>
          </a:xfrm>
          <a:prstGeom prst="rect">
            <a:avLst/>
          </a:prstGeom>
          <a:noFill/>
        </p:spPr>
        <p:txBody>
          <a:bodyPr wrap="square" rtlCol="0">
            <a:spAutoFit/>
          </a:bodyPr>
          <a:lstStyle/>
          <a:p>
            <a:r>
              <a:rPr lang="zh-CN" altLang="en-US" sz="2400" dirty="0"/>
              <a:t>也可以用相量计算得：</a:t>
            </a:r>
          </a:p>
        </p:txBody>
      </p:sp>
      <p:pic>
        <p:nvPicPr>
          <p:cNvPr id="17" name="图片 16"/>
          <p:cNvPicPr>
            <a:picLocks noChangeAspect="1"/>
          </p:cNvPicPr>
          <p:nvPr/>
        </p:nvPicPr>
        <p:blipFill>
          <a:blip r:embed="rId5"/>
          <a:stretch>
            <a:fillRect/>
          </a:stretch>
        </p:blipFill>
        <p:spPr>
          <a:xfrm>
            <a:off x="3437972" y="4816971"/>
            <a:ext cx="5513288" cy="529841"/>
          </a:xfrm>
          <a:prstGeom prst="rect">
            <a:avLst/>
          </a:prstGeom>
        </p:spPr>
      </p:pic>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06AACF92-E9E4-42AF-9175-346770471396}"/>
                  </a:ext>
                </a:extLst>
              </p:cNvPr>
              <p:cNvSpPr/>
              <p:nvPr/>
            </p:nvSpPr>
            <p:spPr>
              <a:xfrm>
                <a:off x="2484000" y="3971859"/>
                <a:ext cx="5033644"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l-GR" altLang="zh-CN" sz="2400" i="1">
                              <a:latin typeface="Cambria Math" panose="02040503050406030204" pitchFamily="18" charset="0"/>
                              <a:ea typeface="Cambria Math" panose="02040503050406030204" pitchFamily="18" charset="0"/>
                            </a:rPr>
                          </m:ctrlPr>
                        </m:sSubPr>
                        <m:e>
                          <m:r>
                            <a:rPr lang="zh-CN" altLang="el-GR" sz="2400" i="1">
                              <a:latin typeface="Cambria Math" panose="02040503050406030204" pitchFamily="18" charset="0"/>
                              <a:ea typeface="Cambria Math" panose="02040503050406030204" pitchFamily="18" charset="0"/>
                            </a:rPr>
                            <m:t>𝜓</m:t>
                          </m:r>
                        </m:e>
                        <m:sub>
                          <m:r>
                            <a:rPr lang="en-US" altLang="zh-CN" sz="2400" i="1">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rPr>
                        <m:t>=53.1</m:t>
                      </m:r>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𝜑</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𝜓</m:t>
                          </m:r>
                        </m:e>
                        <m:sub>
                          <m:r>
                            <m:rPr>
                              <m:sty m:val="p"/>
                            </m:rPr>
                            <a:rPr lang="en-US" altLang="zh-CN" sz="2400" i="1">
                              <a:latin typeface="Cambria Math" panose="02040503050406030204" pitchFamily="18" charset="0"/>
                              <a:ea typeface="Cambria Math" panose="02040503050406030204" pitchFamily="18" charset="0"/>
                            </a:rPr>
                            <m:t>u</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𝜓</m:t>
                          </m:r>
                        </m:e>
                        <m:sub>
                          <m:r>
                            <a:rPr lang="en-US" altLang="zh-CN" sz="2400" i="1">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=−53.1°</m:t>
                      </m:r>
                    </m:oMath>
                  </m:oMathPara>
                </a14:m>
                <a:endParaRPr lang="zh-CN" altLang="en-US" dirty="0"/>
              </a:p>
            </p:txBody>
          </p:sp>
        </mc:Choice>
        <mc:Fallback xmlns="">
          <p:sp>
            <p:nvSpPr>
              <p:cNvPr id="22" name="矩形 21">
                <a:extLst>
                  <a:ext uri="{FF2B5EF4-FFF2-40B4-BE49-F238E27FC236}">
                    <a16:creationId xmlns:a16="http://schemas.microsoft.com/office/drawing/2014/main" id="{06AACF92-E9E4-42AF-9175-346770471396}"/>
                  </a:ext>
                </a:extLst>
              </p:cNvPr>
              <p:cNvSpPr>
                <a:spLocks noRot="1" noChangeAspect="1" noMove="1" noResize="1" noEditPoints="1" noAdjustHandles="1" noChangeArrowheads="1" noChangeShapeType="1" noTextEdit="1"/>
              </p:cNvSpPr>
              <p:nvPr/>
            </p:nvSpPr>
            <p:spPr>
              <a:xfrm>
                <a:off x="2484000" y="3971859"/>
                <a:ext cx="5033644" cy="461665"/>
              </a:xfrm>
              <a:prstGeom prst="rect">
                <a:avLst/>
              </a:prstGeom>
              <a:blipFill>
                <a:blip r:embed="rId6"/>
                <a:stretch>
                  <a:fillRect b="-17333"/>
                </a:stretch>
              </a:blipFill>
            </p:spPr>
            <p:txBody>
              <a:bodyPr/>
              <a:lstStyle/>
              <a:p>
                <a:r>
                  <a:rPr lang="zh-CN" altLang="en-US">
                    <a:noFill/>
                  </a:rPr>
                  <a:t> </a:t>
                </a:r>
              </a:p>
            </p:txBody>
          </p:sp>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68</a:t>
            </a:fld>
            <a:endParaRPr lang="en-US">
              <a:solidFill>
                <a:prstClr val="black">
                  <a:tint val="75000"/>
                </a:prstClr>
              </a:solidFill>
            </a:endParaRPr>
          </a:p>
        </p:txBody>
      </p:sp>
      <p:grpSp>
        <p:nvGrpSpPr>
          <p:cNvPr id="10" name="组合 9"/>
          <p:cNvGrpSpPr/>
          <p:nvPr/>
        </p:nvGrpSpPr>
        <p:grpSpPr>
          <a:xfrm>
            <a:off x="574040" y="794564"/>
            <a:ext cx="7728585" cy="1454150"/>
            <a:chOff x="976" y="1336"/>
            <a:chExt cx="12171" cy="2290"/>
          </a:xfrm>
        </p:grpSpPr>
        <p:sp>
          <p:nvSpPr>
            <p:cNvPr id="4" name="文本框 3"/>
            <p:cNvSpPr txBox="1"/>
            <p:nvPr/>
          </p:nvSpPr>
          <p:spPr>
            <a:xfrm>
              <a:off x="976" y="1336"/>
              <a:ext cx="12171" cy="1309"/>
            </a:xfrm>
            <a:prstGeom prst="rect">
              <a:avLst/>
            </a:prstGeom>
            <a:noFill/>
          </p:spPr>
          <p:txBody>
            <a:bodyPr wrap="square" rtlCol="0">
              <a:spAutoFit/>
            </a:bodyPr>
            <a:lstStyle/>
            <a:p>
              <a:r>
                <a:rPr lang="zh-CN" altLang="en-US" sz="2400" dirty="0">
                  <a:latin typeface="Times New Roman" panose="02020603050405020304" pitchFamily="18" charset="0"/>
                </a:rPr>
                <a:t>(3)</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1</a:t>
              </a:r>
              <a:r>
                <a:rPr lang="zh-CN" altLang="en-US" sz="2400" dirty="0">
                  <a:latin typeface="Times New Roman" panose="02020603050405020304" pitchFamily="18" charset="0"/>
                </a:rPr>
                <a:t>、</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2</a:t>
              </a:r>
              <a:r>
                <a:rPr lang="zh-CN" altLang="en-US" sz="2400" dirty="0">
                  <a:latin typeface="Times New Roman" panose="02020603050405020304" pitchFamily="18" charset="0"/>
                </a:rPr>
                <a:t>中电流同相时，总电流最大，相量图如图（c）所示，因此，</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2</a:t>
              </a:r>
              <a:r>
                <a:rPr lang="zh-CN" altLang="en-US" sz="2400" dirty="0">
                  <a:latin typeface="Times New Roman" panose="02020603050405020304" pitchFamily="18" charset="0"/>
                </a:rPr>
                <a:t>为电阻</a:t>
              </a:r>
              <a:r>
                <a:rPr lang="zh-CN" altLang="en-US" sz="2400" i="1" dirty="0">
                  <a:latin typeface="Times New Roman" panose="02020603050405020304" pitchFamily="18" charset="0"/>
                </a:rPr>
                <a:t>R</a:t>
              </a:r>
              <a:r>
                <a:rPr lang="zh-CN" altLang="en-US" sz="2400" baseline="-25000" dirty="0">
                  <a:latin typeface="Times New Roman" panose="02020603050405020304" pitchFamily="18" charset="0"/>
                </a:rPr>
                <a:t>2</a:t>
              </a:r>
              <a:r>
                <a:rPr lang="zh-CN" altLang="en-US" sz="2400" dirty="0">
                  <a:latin typeface="Times New Roman" panose="02020603050405020304" pitchFamily="18" charset="0"/>
                </a:rPr>
                <a:t>时，A0读数最大，最大电流：</a:t>
              </a:r>
            </a:p>
          </p:txBody>
        </p:sp>
        <p:pic>
          <p:nvPicPr>
            <p:cNvPr id="5" name="图片 4"/>
            <p:cNvPicPr>
              <a:picLocks noChangeAspect="1"/>
            </p:cNvPicPr>
            <p:nvPr/>
          </p:nvPicPr>
          <p:blipFill>
            <a:blip r:embed="rId2"/>
            <a:stretch>
              <a:fillRect/>
            </a:stretch>
          </p:blipFill>
          <p:spPr>
            <a:xfrm>
              <a:off x="1122" y="2826"/>
              <a:ext cx="3459" cy="800"/>
            </a:xfrm>
            <a:prstGeom prst="rect">
              <a:avLst/>
            </a:prstGeom>
          </p:spPr>
        </p:pic>
      </p:grpSp>
      <p:grpSp>
        <p:nvGrpSpPr>
          <p:cNvPr id="9" name="组合 8"/>
          <p:cNvGrpSpPr/>
          <p:nvPr/>
        </p:nvGrpSpPr>
        <p:grpSpPr>
          <a:xfrm>
            <a:off x="574040" y="2504758"/>
            <a:ext cx="6630670" cy="461645"/>
            <a:chOff x="1913" y="2970"/>
            <a:chExt cx="10442" cy="727"/>
          </a:xfrm>
        </p:grpSpPr>
        <p:sp>
          <p:nvSpPr>
            <p:cNvPr id="6" name="文本框 5"/>
            <p:cNvSpPr txBox="1"/>
            <p:nvPr/>
          </p:nvSpPr>
          <p:spPr>
            <a:xfrm>
              <a:off x="1913" y="2970"/>
              <a:ext cx="10442" cy="727"/>
            </a:xfrm>
            <a:prstGeom prst="rect">
              <a:avLst/>
            </a:prstGeom>
            <a:noFill/>
          </p:spPr>
          <p:txBody>
            <a:bodyPr wrap="square" rtlCol="0">
              <a:spAutoFit/>
            </a:bodyPr>
            <a:lstStyle/>
            <a:p>
              <a:r>
                <a:rPr lang="zh-CN" altLang="en-US" sz="2400" dirty="0">
                  <a:latin typeface="Times New Roman" panose="02020603050405020304" pitchFamily="18" charset="0"/>
                </a:rPr>
                <a:t>A0的读数为14 A，且满足</a:t>
              </a:r>
            </a:p>
          </p:txBody>
        </p:sp>
        <p:pic>
          <p:nvPicPr>
            <p:cNvPr id="7" name="图片 6"/>
            <p:cNvPicPr>
              <a:picLocks noChangeAspect="1"/>
            </p:cNvPicPr>
            <p:nvPr/>
          </p:nvPicPr>
          <p:blipFill>
            <a:blip r:embed="rId3"/>
            <a:stretch>
              <a:fillRect/>
            </a:stretch>
          </p:blipFill>
          <p:spPr>
            <a:xfrm>
              <a:off x="7580" y="2970"/>
              <a:ext cx="1935" cy="727"/>
            </a:xfrm>
            <a:prstGeom prst="rect">
              <a:avLst/>
            </a:prstGeom>
          </p:spPr>
        </p:pic>
      </p:grpSp>
      <p:pic>
        <p:nvPicPr>
          <p:cNvPr id="8" name="图片 7"/>
          <p:cNvPicPr>
            <a:picLocks noChangeAspect="1"/>
          </p:cNvPicPr>
          <p:nvPr/>
        </p:nvPicPr>
        <p:blipFill>
          <a:blip r:embed="rId4"/>
          <a:stretch>
            <a:fillRect/>
          </a:stretch>
        </p:blipFill>
        <p:spPr>
          <a:xfrm>
            <a:off x="660742" y="3220343"/>
            <a:ext cx="1930058" cy="862221"/>
          </a:xfrm>
          <a:prstGeom prst="rect">
            <a:avLst/>
          </a:prstGeom>
        </p:spPr>
      </p:pic>
      <p:grpSp>
        <p:nvGrpSpPr>
          <p:cNvPr id="18" name="组合 17"/>
          <p:cNvGrpSpPr/>
          <p:nvPr/>
        </p:nvGrpSpPr>
        <p:grpSpPr>
          <a:xfrm>
            <a:off x="431800" y="4165847"/>
            <a:ext cx="7870825" cy="1340485"/>
            <a:chOff x="864" y="4153"/>
            <a:chExt cx="12395" cy="2111"/>
          </a:xfrm>
        </p:grpSpPr>
        <p:sp>
          <p:nvSpPr>
            <p:cNvPr id="11" name="文本框 10"/>
            <p:cNvSpPr txBox="1"/>
            <p:nvPr/>
          </p:nvSpPr>
          <p:spPr>
            <a:xfrm>
              <a:off x="864" y="4153"/>
              <a:ext cx="12395" cy="1890"/>
            </a:xfrm>
            <a:prstGeom prst="rect">
              <a:avLst/>
            </a:prstGeom>
            <a:noFill/>
          </p:spPr>
          <p:txBody>
            <a:bodyPr wrap="square" rtlCol="0">
              <a:spAutoFit/>
            </a:bodyPr>
            <a:lstStyle/>
            <a:p>
              <a:r>
                <a:rPr lang="zh-CN" altLang="en-US" sz="2400" dirty="0">
                  <a:latin typeface="Times New Roman" panose="02020603050405020304" pitchFamily="18" charset="0"/>
                </a:rPr>
                <a:t>(4)</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1</a:t>
              </a:r>
              <a:r>
                <a:rPr lang="zh-CN" altLang="en-US" sz="2400" dirty="0">
                  <a:latin typeface="Times New Roman" panose="02020603050405020304" pitchFamily="18" charset="0"/>
                </a:rPr>
                <a:t>、</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2</a:t>
              </a:r>
              <a:r>
                <a:rPr lang="zh-CN" altLang="en-US" sz="2400" dirty="0">
                  <a:latin typeface="Times New Roman" panose="02020603050405020304" pitchFamily="18" charset="0"/>
                </a:rPr>
                <a:t>中电流反相时，总电流最小，现</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1</a:t>
              </a:r>
              <a:r>
                <a:rPr lang="zh-CN" altLang="en-US" sz="2400" dirty="0">
                  <a:latin typeface="Times New Roman" panose="02020603050405020304" pitchFamily="18" charset="0"/>
                </a:rPr>
                <a:t>为电感，则</a:t>
              </a:r>
              <a:r>
                <a:rPr lang="zh-CN" altLang="en-US" sz="2400" i="1" dirty="0">
                  <a:latin typeface="Times New Roman" panose="02020603050405020304" pitchFamily="18" charset="0"/>
                </a:rPr>
                <a:t>Z</a:t>
              </a:r>
              <a:r>
                <a:rPr lang="zh-CN" altLang="en-US" sz="2400" baseline="-25000" dirty="0">
                  <a:latin typeface="Times New Roman" panose="02020603050405020304" pitchFamily="18" charset="0"/>
                </a:rPr>
                <a:t>2</a:t>
              </a:r>
              <a:r>
                <a:rPr lang="zh-CN" altLang="en-US" sz="2400" dirty="0">
                  <a:latin typeface="Times New Roman" panose="02020603050405020304" pitchFamily="18" charset="0"/>
                </a:rPr>
                <a:t>为容抗</a:t>
              </a:r>
              <a:r>
                <a:rPr lang="zh-CN" altLang="en-US" sz="2400" i="1" dirty="0">
                  <a:latin typeface="Times New Roman" panose="02020603050405020304" pitchFamily="18" charset="0"/>
                </a:rPr>
                <a:t>X</a:t>
              </a:r>
              <a:r>
                <a:rPr lang="zh-CN" altLang="en-US" sz="2400" baseline="-25000" dirty="0">
                  <a:latin typeface="Times New Roman" panose="02020603050405020304" pitchFamily="18" charset="0"/>
                </a:rPr>
                <a:t>C</a:t>
              </a:r>
              <a:r>
                <a:rPr lang="zh-CN" altLang="en-US" sz="2400" dirty="0">
                  <a:latin typeface="Times New Roman" panose="02020603050405020304" pitchFamily="18" charset="0"/>
                </a:rPr>
                <a:t>的电容时，A0读数最小，相量图如图（d）所示，最小电流：</a:t>
              </a:r>
            </a:p>
          </p:txBody>
        </p:sp>
        <p:pic>
          <p:nvPicPr>
            <p:cNvPr id="12" name="图片 11"/>
            <p:cNvPicPr>
              <a:picLocks noChangeAspect="1"/>
            </p:cNvPicPr>
            <p:nvPr/>
          </p:nvPicPr>
          <p:blipFill>
            <a:blip r:embed="rId5"/>
            <a:stretch>
              <a:fillRect/>
            </a:stretch>
          </p:blipFill>
          <p:spPr>
            <a:xfrm>
              <a:off x="3504" y="5490"/>
              <a:ext cx="3122" cy="774"/>
            </a:xfrm>
            <a:prstGeom prst="rect">
              <a:avLst/>
            </a:prstGeom>
          </p:spPr>
        </p:pic>
      </p:grpSp>
      <p:grpSp>
        <p:nvGrpSpPr>
          <p:cNvPr id="19" name="组合 18"/>
          <p:cNvGrpSpPr/>
          <p:nvPr/>
        </p:nvGrpSpPr>
        <p:grpSpPr>
          <a:xfrm>
            <a:off x="660742" y="5684291"/>
            <a:ext cx="4961890" cy="471170"/>
            <a:chOff x="1131" y="6783"/>
            <a:chExt cx="7814" cy="742"/>
          </a:xfrm>
        </p:grpSpPr>
        <p:sp>
          <p:nvSpPr>
            <p:cNvPr id="13" name="文本框 12"/>
            <p:cNvSpPr txBox="1"/>
            <p:nvPr/>
          </p:nvSpPr>
          <p:spPr>
            <a:xfrm>
              <a:off x="1131" y="6798"/>
              <a:ext cx="5531" cy="727"/>
            </a:xfrm>
            <a:prstGeom prst="rect">
              <a:avLst/>
            </a:prstGeom>
            <a:noFill/>
          </p:spPr>
          <p:txBody>
            <a:bodyPr wrap="square" rtlCol="0">
              <a:spAutoFit/>
            </a:bodyPr>
            <a:lstStyle/>
            <a:p>
              <a:r>
                <a:rPr lang="zh-CN" altLang="en-US" sz="2400" dirty="0">
                  <a:latin typeface="Times New Roman" panose="02020603050405020304" pitchFamily="18" charset="0"/>
                </a:rPr>
                <a:t>A0的读数为2 A，且满足</a:t>
              </a:r>
            </a:p>
          </p:txBody>
        </p:sp>
        <p:pic>
          <p:nvPicPr>
            <p:cNvPr id="15" name="图片 14"/>
            <p:cNvPicPr>
              <a:picLocks noChangeAspect="1"/>
            </p:cNvPicPr>
            <p:nvPr/>
          </p:nvPicPr>
          <p:blipFill>
            <a:blip r:embed="rId6"/>
            <a:stretch>
              <a:fillRect/>
            </a:stretch>
          </p:blipFill>
          <p:spPr>
            <a:xfrm>
              <a:off x="6753" y="6783"/>
              <a:ext cx="2192" cy="742"/>
            </a:xfrm>
            <a:prstGeom prst="rect">
              <a:avLst/>
            </a:prstGeom>
          </p:spPr>
        </p:pic>
      </p:gr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B09B97C3-9BE2-4B83-BED1-899762428CBB}"/>
                  </a:ext>
                </a:extLst>
              </p:cNvPr>
              <p:cNvSpPr/>
              <p:nvPr/>
            </p:nvSpPr>
            <p:spPr>
              <a:xfrm>
                <a:off x="3159410" y="3408972"/>
                <a:ext cx="414859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l-GR" altLang="zh-CN" sz="2400" i="1" smtClean="0">
                              <a:latin typeface="Cambria Math" panose="02040503050406030204" pitchFamily="18" charset="0"/>
                              <a:ea typeface="Cambria Math" panose="02040503050406030204" pitchFamily="18" charset="0"/>
                            </a:rPr>
                          </m:ctrlPr>
                        </m:sSubPr>
                        <m:e>
                          <m:r>
                            <a:rPr lang="zh-CN" altLang="el-GR" sz="2400" i="1">
                              <a:latin typeface="Cambria Math" panose="02040503050406030204" pitchFamily="18" charset="0"/>
                              <a:ea typeface="Cambria Math" panose="02040503050406030204" pitchFamily="18" charset="0"/>
                            </a:rPr>
                            <m:t>𝜓</m:t>
                          </m:r>
                        </m:e>
                        <m:sub>
                          <m:r>
                            <a:rPr lang="en-US" altLang="zh-CN" sz="2400" i="1">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0</m:t>
                      </m:r>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𝜑</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𝜓</m:t>
                          </m:r>
                        </m:e>
                        <m:sub>
                          <m:r>
                            <m:rPr>
                              <m:sty m:val="p"/>
                            </m:rPr>
                            <a:rPr lang="en-US" altLang="zh-CN" sz="2400" i="1">
                              <a:latin typeface="Cambria Math" panose="02040503050406030204" pitchFamily="18" charset="0"/>
                              <a:ea typeface="Cambria Math" panose="02040503050406030204" pitchFamily="18" charset="0"/>
                            </a:rPr>
                            <m:t>u</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𝜓</m:t>
                          </m:r>
                        </m:e>
                        <m:sub>
                          <m:r>
                            <a:rPr lang="en-US" altLang="zh-CN" sz="2400" i="1">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m:t>
                      </m:r>
                      <m:r>
                        <a:rPr lang="en-US" altLang="zh-CN" sz="2400" i="1">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 name="矩形 13">
                <a:extLst>
                  <a:ext uri="{FF2B5EF4-FFF2-40B4-BE49-F238E27FC236}">
                    <a16:creationId xmlns:a16="http://schemas.microsoft.com/office/drawing/2014/main" id="{B09B97C3-9BE2-4B83-BED1-899762428CBB}"/>
                  </a:ext>
                </a:extLst>
              </p:cNvPr>
              <p:cNvSpPr>
                <a:spLocks noRot="1" noChangeAspect="1" noMove="1" noResize="1" noEditPoints="1" noAdjustHandles="1" noChangeArrowheads="1" noChangeShapeType="1" noTextEdit="1"/>
              </p:cNvSpPr>
              <p:nvPr/>
            </p:nvSpPr>
            <p:spPr>
              <a:xfrm>
                <a:off x="3159410" y="3408972"/>
                <a:ext cx="4148590" cy="461665"/>
              </a:xfrm>
              <a:prstGeom prst="rect">
                <a:avLst/>
              </a:prstGeom>
              <a:blipFill>
                <a:blip r:embed="rId7"/>
                <a:stretch>
                  <a:fillRect b="-17105"/>
                </a:stretch>
              </a:blipFill>
            </p:spPr>
            <p:txBody>
              <a:bodyPr/>
              <a:lstStyle/>
              <a:p>
                <a:r>
                  <a:rPr lang="zh-CN" altLang="en-US">
                    <a:noFill/>
                  </a:rPr>
                  <a:t> </a:t>
                </a:r>
              </a:p>
            </p:txBody>
          </p:sp>
        </mc:Fallback>
      </mc:AlternateContent>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DB73A8-450C-4B51-A286-195F5CE2B89A}"/>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67CFD788-6B69-498C-AFAD-E3B6E41D15BF}"/>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69</a:t>
            </a:fld>
            <a:endParaRPr lang="en-US">
              <a:solidFill>
                <a:prstClr val="black">
                  <a:tint val="75000"/>
                </a:prstClr>
              </a:solidFill>
            </a:endParaRPr>
          </a:p>
        </p:txBody>
      </p:sp>
      <p:pic>
        <p:nvPicPr>
          <p:cNvPr id="16386" name="Picture 2" descr="5t5t7">
            <a:extLst>
              <a:ext uri="{FF2B5EF4-FFF2-40B4-BE49-F238E27FC236}">
                <a16:creationId xmlns:a16="http://schemas.microsoft.com/office/drawing/2014/main" id="{0A65BC1D-9643-4636-AF78-474A8CF46B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39" y="3275956"/>
            <a:ext cx="9025302" cy="201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4BE22BFC-ACAF-4569-882C-41DF36C57324}"/>
              </a:ext>
            </a:extLst>
          </p:cNvPr>
          <p:cNvSpPr txBox="1"/>
          <p:nvPr/>
        </p:nvSpPr>
        <p:spPr>
          <a:xfrm>
            <a:off x="502800" y="2588709"/>
            <a:ext cx="2088000" cy="461665"/>
          </a:xfrm>
          <a:prstGeom prst="rect">
            <a:avLst/>
          </a:prstGeom>
          <a:noFill/>
        </p:spPr>
        <p:txBody>
          <a:bodyPr wrap="square" rtlCol="0">
            <a:spAutoFit/>
          </a:bodyPr>
          <a:lstStyle/>
          <a:p>
            <a:r>
              <a:rPr lang="zh-CN" altLang="en-US" sz="2400" dirty="0">
                <a:solidFill>
                  <a:srgbClr val="C00000"/>
                </a:solidFill>
              </a:rPr>
              <a:t>相量图如下</a:t>
            </a:r>
            <a:r>
              <a:rPr lang="en-US" altLang="zh-CN" sz="2400" dirty="0">
                <a:solidFill>
                  <a:srgbClr val="C00000"/>
                </a:solidFill>
              </a:rPr>
              <a:t>:</a:t>
            </a:r>
            <a:endParaRPr lang="zh-CN" altLang="en-US" sz="2400" dirty="0">
              <a:solidFill>
                <a:srgbClr val="C00000"/>
              </a:solidFill>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26CF6A7E-CE80-4CBB-BA97-3C39D11A06F1}"/>
                  </a:ext>
                </a:extLst>
              </p:cNvPr>
              <p:cNvSpPr/>
              <p:nvPr/>
            </p:nvSpPr>
            <p:spPr>
              <a:xfrm>
                <a:off x="2593930" y="1378122"/>
                <a:ext cx="493007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l-GR" altLang="zh-CN" sz="2400" i="1" smtClean="0">
                              <a:latin typeface="Cambria Math" panose="02040503050406030204" pitchFamily="18" charset="0"/>
                              <a:ea typeface="Cambria Math" panose="02040503050406030204" pitchFamily="18" charset="0"/>
                            </a:rPr>
                          </m:ctrlPr>
                        </m:sSubPr>
                        <m:e>
                          <m:r>
                            <a:rPr lang="zh-CN" altLang="el-GR" sz="2400" i="1">
                              <a:latin typeface="Cambria Math" panose="02040503050406030204" pitchFamily="18" charset="0"/>
                              <a:ea typeface="Cambria Math" panose="02040503050406030204" pitchFamily="18" charset="0"/>
                            </a:rPr>
                            <m:t>𝜓</m:t>
                          </m:r>
                        </m:e>
                        <m:sub>
                          <m:r>
                            <a:rPr lang="en-US" altLang="zh-CN" sz="2400" i="1">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90</m:t>
                      </m:r>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𝜑</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𝜓</m:t>
                          </m:r>
                        </m:e>
                        <m:sub>
                          <m:r>
                            <m:rPr>
                              <m:sty m:val="p"/>
                            </m:rPr>
                            <a:rPr lang="en-US" altLang="zh-CN" sz="2400" i="1">
                              <a:latin typeface="Cambria Math" panose="02040503050406030204" pitchFamily="18" charset="0"/>
                              <a:ea typeface="Cambria Math" panose="02040503050406030204" pitchFamily="18" charset="0"/>
                            </a:rPr>
                            <m:t>u</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𝜓</m:t>
                          </m:r>
                        </m:e>
                        <m:sub>
                          <m:r>
                            <a:rPr lang="en-US" altLang="zh-CN" sz="2400" i="1">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90</m:t>
                      </m:r>
                      <m:r>
                        <a:rPr lang="en-US" altLang="zh-CN" sz="2400" i="1">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 name="矩形 5">
                <a:extLst>
                  <a:ext uri="{FF2B5EF4-FFF2-40B4-BE49-F238E27FC236}">
                    <a16:creationId xmlns:a16="http://schemas.microsoft.com/office/drawing/2014/main" id="{26CF6A7E-CE80-4CBB-BA97-3C39D11A06F1}"/>
                  </a:ext>
                </a:extLst>
              </p:cNvPr>
              <p:cNvSpPr>
                <a:spLocks noRot="1" noChangeAspect="1" noMove="1" noResize="1" noEditPoints="1" noAdjustHandles="1" noChangeArrowheads="1" noChangeShapeType="1" noTextEdit="1"/>
              </p:cNvSpPr>
              <p:nvPr/>
            </p:nvSpPr>
            <p:spPr>
              <a:xfrm>
                <a:off x="2593930" y="1378122"/>
                <a:ext cx="4930070" cy="461665"/>
              </a:xfrm>
              <a:prstGeom prst="rect">
                <a:avLst/>
              </a:prstGeom>
              <a:blipFill>
                <a:blip r:embed="rId3"/>
                <a:stretch>
                  <a:fillRect b="-1710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D5E626A-DE55-47D1-BF9A-A90B2ABFA4E2}"/>
              </a:ext>
            </a:extLst>
          </p:cNvPr>
          <p:cNvPicPr>
            <a:picLocks noChangeAspect="1"/>
          </p:cNvPicPr>
          <p:nvPr/>
        </p:nvPicPr>
        <p:blipFill>
          <a:blip r:embed="rId4"/>
          <a:stretch>
            <a:fillRect/>
          </a:stretch>
        </p:blipFill>
        <p:spPr>
          <a:xfrm>
            <a:off x="831115" y="1197000"/>
            <a:ext cx="1508885" cy="830084"/>
          </a:xfrm>
          <a:prstGeom prst="rect">
            <a:avLst/>
          </a:prstGeom>
        </p:spPr>
      </p:pic>
    </p:spTree>
    <p:extLst>
      <p:ext uri="{BB962C8B-B14F-4D97-AF65-F5344CB8AC3E}">
        <p14:creationId xmlns:p14="http://schemas.microsoft.com/office/powerpoint/2010/main" val="54015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845" y="871855"/>
            <a:ext cx="8608695" cy="855980"/>
          </a:xfrm>
        </p:spPr>
        <p:txBody>
          <a:bodyPr/>
          <a:lstStyle/>
          <a:p>
            <a:r>
              <a:rPr kumimoji="1" lang="zh-CN" altLang="en-US" sz="2800" b="1">
                <a:solidFill>
                  <a:srgbClr val="005200"/>
                </a:solidFill>
                <a:effectLst>
                  <a:outerShdw blurRad="38100" dist="38100" dir="2700000" algn="tl">
                    <a:srgbClr val="C0C0C0"/>
                  </a:outerShdw>
                </a:effectLst>
                <a:latin typeface="Times New Roman" panose="02020603050405020304" pitchFamily="18" charset="0"/>
                <a:ea typeface="+mn-ea"/>
                <a:cs typeface="+mn-cs"/>
                <a:sym typeface="+mn-ea"/>
              </a:rPr>
              <a:t>角频率</a:t>
            </a:r>
            <a:r>
              <a:rPr kumimoji="1" lang="zh-CN" altLang="en-US" sz="2800" b="1">
                <a:solidFill>
                  <a:srgbClr val="005200"/>
                </a:solidFill>
                <a:effectLst>
                  <a:outerShdw blurRad="38100" dist="38100" dir="2700000" algn="tl">
                    <a:srgbClr val="C0C0C0"/>
                  </a:outerShdw>
                </a:effectLst>
                <a:latin typeface="宋体" panose="02010600030101010101" pitchFamily="2" charset="-122"/>
                <a:ea typeface="宋体" panose="02010600030101010101" pitchFamily="2" charset="-122"/>
                <a:cs typeface="+mn-cs"/>
                <a:sym typeface="+mn-ea"/>
              </a:rPr>
              <a:t>ω</a:t>
            </a:r>
            <a:r>
              <a:rPr kumimoji="1" lang="zh-CN" altLang="en-US" sz="2800" b="1">
                <a:solidFill>
                  <a:srgbClr val="005200"/>
                </a:solidFill>
                <a:effectLst>
                  <a:outerShdw blurRad="38100" dist="38100" dir="2700000" algn="tl">
                    <a:srgbClr val="C0C0C0"/>
                  </a:outerShdw>
                </a:effectLst>
                <a:latin typeface="Times New Roman" panose="02020603050405020304" pitchFamily="18" charset="0"/>
                <a:ea typeface="+mn-ea"/>
                <a:cs typeface="+mn-cs"/>
                <a:sym typeface="+mn-ea"/>
              </a:rPr>
              <a:t>表示正弦交流电每秒所经历的电角度弧度数</a:t>
            </a:r>
          </a:p>
        </p:txBody>
      </p:sp>
      <p:sp>
        <p:nvSpPr>
          <p:cNvPr id="3" name="日期占位符 2"/>
          <p:cNvSpPr>
            <a:spLocks noGrp="1"/>
          </p:cNvSpPr>
          <p:nvPr>
            <p:ph type="dt" sz="half" idx="10"/>
          </p:nvPr>
        </p:nvSpPr>
        <p:spPr/>
        <p:txBody>
          <a:bodyPr/>
          <a:lstStyle/>
          <a:p>
            <a:pPr>
              <a:defRPr/>
            </a:pPr>
            <a:fld id="{4F267FD9-BB6E-4937-A2CB-2D8803BBA62E}" type="datetime1">
              <a:rPr lang="zh-CN" altLang="en-US">
                <a:solidFill>
                  <a:prstClr val="black">
                    <a:tint val="75000"/>
                  </a:prstClr>
                </a:solidFill>
              </a:rPr>
              <a:t>2018/5/31</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a:solidFill>
                  <a:prstClr val="black">
                    <a:tint val="75000"/>
                  </a:prstClr>
                </a:solidFill>
              </a:rPr>
              <a:t>7</a:t>
            </a:fld>
            <a:endParaRPr lang="en-US">
              <a:solidFill>
                <a:prstClr val="black">
                  <a:tint val="75000"/>
                </a:prstClr>
              </a:solidFill>
            </a:endParaRPr>
          </a:p>
        </p:txBody>
      </p:sp>
      <p:sp>
        <p:nvSpPr>
          <p:cNvPr id="8" name="文本框 7"/>
          <p:cNvSpPr txBox="1"/>
          <p:nvPr/>
        </p:nvSpPr>
        <p:spPr>
          <a:xfrm>
            <a:off x="413702" y="1785835"/>
            <a:ext cx="8094980" cy="523220"/>
          </a:xfrm>
          <a:prstGeom prst="rect">
            <a:avLst/>
          </a:prstGeom>
          <a:noFill/>
        </p:spPr>
        <p:txBody>
          <a:bodyPr wrap="square" rtlCol="0">
            <a:spAutoFit/>
          </a:bodyPr>
          <a:lstStyle/>
          <a:p>
            <a:r>
              <a:rPr lang="zh-CN" altLang="en-US" sz="2800" dirty="0"/>
              <a:t>单位：弧度•秒-1 (rad/s)</a:t>
            </a:r>
          </a:p>
        </p:txBody>
      </p:sp>
      <p:pic>
        <p:nvPicPr>
          <p:cNvPr id="9" name="图片 8"/>
          <p:cNvPicPr>
            <a:picLocks noChangeAspect="1"/>
          </p:cNvPicPr>
          <p:nvPr/>
        </p:nvPicPr>
        <p:blipFill>
          <a:blip r:embed="rId2"/>
          <a:stretch>
            <a:fillRect/>
          </a:stretch>
        </p:blipFill>
        <p:spPr>
          <a:xfrm>
            <a:off x="2785110" y="2483475"/>
            <a:ext cx="1328420" cy="1165225"/>
          </a:xfrm>
          <a:prstGeom prst="rect">
            <a:avLst/>
          </a:prstGeom>
        </p:spPr>
      </p:pic>
      <p:sp>
        <p:nvSpPr>
          <p:cNvPr id="12" name="文本框 11"/>
          <p:cNvSpPr txBox="1"/>
          <p:nvPr/>
        </p:nvSpPr>
        <p:spPr>
          <a:xfrm>
            <a:off x="5143500" y="2764350"/>
            <a:ext cx="2082165" cy="523220"/>
          </a:xfrm>
          <a:prstGeom prst="rect">
            <a:avLst/>
          </a:prstGeom>
          <a:noFill/>
        </p:spPr>
        <p:txBody>
          <a:bodyPr wrap="square" rtlCol="0">
            <a:spAutoFit/>
          </a:bodyPr>
          <a:lstStyle/>
          <a:p>
            <a:r>
              <a:rPr lang="zh-CN" altLang="en-US" sz="2800" i="1" dirty="0">
                <a:latin typeface="Arial" panose="020B0604020202020204" pitchFamily="34" charset="0"/>
              </a:rPr>
              <a:t>α</a:t>
            </a:r>
            <a:r>
              <a:rPr lang="zh-CN" altLang="en-US" sz="2800" dirty="0">
                <a:latin typeface="Arial" panose="020B0604020202020204" pitchFamily="34" charset="0"/>
              </a:rPr>
              <a:t>为</a:t>
            </a:r>
            <a:r>
              <a:rPr lang="zh-CN" altLang="en-US" sz="2800" dirty="0"/>
              <a:t>电角度</a:t>
            </a:r>
          </a:p>
        </p:txBody>
      </p:sp>
      <p:pic>
        <p:nvPicPr>
          <p:cNvPr id="13" name="图片 12"/>
          <p:cNvPicPr>
            <a:picLocks noChangeAspect="1"/>
          </p:cNvPicPr>
          <p:nvPr/>
        </p:nvPicPr>
        <p:blipFill>
          <a:blip r:embed="rId3"/>
          <a:stretch>
            <a:fillRect/>
          </a:stretch>
        </p:blipFill>
        <p:spPr>
          <a:xfrm>
            <a:off x="2785110" y="3477875"/>
            <a:ext cx="2358390" cy="1021715"/>
          </a:xfrm>
          <a:prstGeom prst="rect">
            <a:avLst/>
          </a:prstGeom>
        </p:spPr>
      </p:pic>
      <p:sp>
        <p:nvSpPr>
          <p:cNvPr id="14" name="文本框 13"/>
          <p:cNvSpPr txBox="1"/>
          <p:nvPr/>
        </p:nvSpPr>
        <p:spPr>
          <a:xfrm>
            <a:off x="607695" y="4444550"/>
            <a:ext cx="7928610" cy="521970"/>
          </a:xfrm>
          <a:prstGeom prst="rect">
            <a:avLst/>
          </a:prstGeom>
          <a:noFill/>
        </p:spPr>
        <p:txBody>
          <a:bodyPr wrap="square" rtlCol="0" anchor="t">
            <a:spAutoFit/>
          </a:bodyPr>
          <a:lstStyle/>
          <a:p>
            <a:r>
              <a:rPr kumimoji="1" lang="zh-CN" altLang="en-US" sz="2800" b="1" i="1" dirty="0">
                <a:solidFill>
                  <a:srgbClr val="005200"/>
                </a:solidFill>
                <a:effectLst>
                  <a:outerShdw blurRad="38100" dist="38100" dir="2700000" algn="tl">
                    <a:srgbClr val="C0C0C0"/>
                  </a:outerShdw>
                </a:effectLst>
                <a:latin typeface="Times New Roman" panose="02020603050405020304" pitchFamily="18" charset="0"/>
                <a:sym typeface="+mn-ea"/>
              </a:rPr>
              <a:t>ψ</a:t>
            </a:r>
            <a:r>
              <a:rPr kumimoji="1" lang="zh-CN" altLang="en-US" sz="2800" b="1" dirty="0">
                <a:solidFill>
                  <a:srgbClr val="005200"/>
                </a:solidFill>
                <a:effectLst>
                  <a:outerShdw blurRad="38100" dist="38100" dir="2700000" algn="tl">
                    <a:srgbClr val="C0C0C0"/>
                  </a:outerShdw>
                </a:effectLst>
                <a:latin typeface="Times New Roman" panose="02020603050405020304" pitchFamily="18" charset="0"/>
                <a:sym typeface="+mn-ea"/>
              </a:rPr>
              <a:t>为t=0时的相位角，称为初相位角，简称初相位</a:t>
            </a:r>
            <a:endParaRPr lang="zh-CN" altLang="en-US" dirty="0"/>
          </a:p>
        </p:txBody>
      </p:sp>
      <p:sp>
        <p:nvSpPr>
          <p:cNvPr id="16" name="文本框 15"/>
          <p:cNvSpPr txBox="1"/>
          <p:nvPr/>
        </p:nvSpPr>
        <p:spPr>
          <a:xfrm>
            <a:off x="472930" y="5054375"/>
            <a:ext cx="7669530" cy="953135"/>
          </a:xfrm>
          <a:prstGeom prst="rect">
            <a:avLst/>
          </a:prstGeom>
          <a:noFill/>
        </p:spPr>
        <p:txBody>
          <a:bodyPr wrap="square" rtlCol="0">
            <a:spAutoFit/>
          </a:bodyPr>
          <a:lstStyle/>
          <a:p>
            <a:r>
              <a:rPr lang="zh-CN" altLang="en-US" sz="2800"/>
              <a:t>初相位的单位用弧度或度表示，习惯于用度表示，通常规定，即小于等于3.14159弧度或180</a:t>
            </a:r>
            <a:r>
              <a:rPr lang="zh-CN" altLang="en-US" sz="2800" baseline="30000"/>
              <a:t>o</a:t>
            </a:r>
            <a:r>
              <a:rPr lang="zh-CN" altLang="en-US" sz="280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70</a:t>
            </a:fld>
            <a:endParaRPr lang="en-US">
              <a:solidFill>
                <a:prstClr val="black">
                  <a:tint val="75000"/>
                </a:prstClr>
              </a:solidFill>
            </a:endParaRPr>
          </a:p>
        </p:txBody>
      </p:sp>
      <p:sp>
        <p:nvSpPr>
          <p:cNvPr id="4" name="文本框 3"/>
          <p:cNvSpPr txBox="1"/>
          <p:nvPr/>
        </p:nvSpPr>
        <p:spPr>
          <a:xfrm>
            <a:off x="782320" y="760095"/>
            <a:ext cx="4057015" cy="583565"/>
          </a:xfrm>
          <a:prstGeom prst="rect">
            <a:avLst/>
          </a:prstGeom>
          <a:noFill/>
        </p:spPr>
        <p:txBody>
          <a:bodyPr wrap="none" rtlCol="0" anchor="t">
            <a:spAutoFit/>
          </a:bodyPr>
          <a:lstStyle/>
          <a:p>
            <a:pPr algn="l"/>
            <a:r>
              <a:rPr kumimoji="1" sz="3200" b="1"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mn-ea"/>
              </a:rPr>
              <a:t>5.5.3  阻抗的并联等效</a:t>
            </a:r>
          </a:p>
        </p:txBody>
      </p:sp>
      <p:pic>
        <p:nvPicPr>
          <p:cNvPr id="5" name="图片 4"/>
          <p:cNvPicPr>
            <a:picLocks noChangeAspect="1"/>
          </p:cNvPicPr>
          <p:nvPr/>
        </p:nvPicPr>
        <p:blipFill>
          <a:blip r:embed="rId3"/>
          <a:stretch>
            <a:fillRect/>
          </a:stretch>
        </p:blipFill>
        <p:spPr>
          <a:xfrm>
            <a:off x="5064468" y="196469"/>
            <a:ext cx="4007642" cy="2347089"/>
          </a:xfrm>
          <a:prstGeom prst="rect">
            <a:avLst/>
          </a:prstGeom>
        </p:spPr>
      </p:pic>
      <p:sp>
        <p:nvSpPr>
          <p:cNvPr id="15" name="Rectangle 2">
            <a:extLst>
              <a:ext uri="{FF2B5EF4-FFF2-40B4-BE49-F238E27FC236}">
                <a16:creationId xmlns:a16="http://schemas.microsoft.com/office/drawing/2014/main" id="{F523B5BD-AAEC-4BDC-AE7A-63B1D810E620}"/>
              </a:ext>
            </a:extLst>
          </p:cNvPr>
          <p:cNvSpPr>
            <a:spLocks noChangeArrowheads="1"/>
          </p:cNvSpPr>
          <p:nvPr/>
        </p:nvSpPr>
        <p:spPr bwMode="auto">
          <a:xfrm>
            <a:off x="462910" y="4699000"/>
            <a:ext cx="153605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17" name="组合 16">
            <a:extLst>
              <a:ext uri="{FF2B5EF4-FFF2-40B4-BE49-F238E27FC236}">
                <a16:creationId xmlns:a16="http://schemas.microsoft.com/office/drawing/2014/main" id="{A117A016-E780-4AFB-9231-8D7D0C73C908}"/>
              </a:ext>
            </a:extLst>
          </p:cNvPr>
          <p:cNvGrpSpPr/>
          <p:nvPr/>
        </p:nvGrpSpPr>
        <p:grpSpPr>
          <a:xfrm>
            <a:off x="252000" y="1616445"/>
            <a:ext cx="4968000" cy="4269024"/>
            <a:chOff x="782684" y="1438910"/>
            <a:chExt cx="4056651" cy="3893473"/>
          </a:xfrm>
        </p:grpSpPr>
        <p:grpSp>
          <p:nvGrpSpPr>
            <p:cNvPr id="12" name="组合 11"/>
            <p:cNvGrpSpPr/>
            <p:nvPr/>
          </p:nvGrpSpPr>
          <p:grpSpPr>
            <a:xfrm>
              <a:off x="882015" y="1438910"/>
              <a:ext cx="3830320" cy="2606040"/>
              <a:chOff x="1389" y="2266"/>
              <a:chExt cx="6032" cy="4104"/>
            </a:xfrm>
          </p:grpSpPr>
          <p:pic>
            <p:nvPicPr>
              <p:cNvPr id="6" name="图片 5"/>
              <p:cNvPicPr>
                <a:picLocks noChangeAspect="1"/>
              </p:cNvPicPr>
              <p:nvPr/>
            </p:nvPicPr>
            <p:blipFill>
              <a:blip r:embed="rId4"/>
              <a:stretch>
                <a:fillRect/>
              </a:stretch>
            </p:blipFill>
            <p:spPr>
              <a:xfrm>
                <a:off x="1389" y="2266"/>
                <a:ext cx="5585" cy="2970"/>
              </a:xfrm>
              <a:prstGeom prst="rect">
                <a:avLst/>
              </a:prstGeom>
            </p:spPr>
          </p:pic>
          <p:pic>
            <p:nvPicPr>
              <p:cNvPr id="7" name="图片 6"/>
              <p:cNvPicPr>
                <a:picLocks noChangeAspect="1"/>
              </p:cNvPicPr>
              <p:nvPr/>
            </p:nvPicPr>
            <p:blipFill>
              <a:blip r:embed="rId5"/>
              <a:stretch>
                <a:fillRect/>
              </a:stretch>
            </p:blipFill>
            <p:spPr>
              <a:xfrm>
                <a:off x="1389" y="5236"/>
                <a:ext cx="6032" cy="1134"/>
              </a:xfrm>
              <a:prstGeom prst="rect">
                <a:avLst/>
              </a:prstGeom>
            </p:spPr>
          </p:pic>
        </p:grpSp>
        <p:graphicFrame>
          <p:nvGraphicFramePr>
            <p:cNvPr id="16" name="对象 15">
              <a:extLst>
                <a:ext uri="{FF2B5EF4-FFF2-40B4-BE49-F238E27FC236}">
                  <a16:creationId xmlns:a16="http://schemas.microsoft.com/office/drawing/2014/main" id="{A8B54E1D-0E80-4482-AFD8-EEB60F911437}"/>
                </a:ext>
              </a:extLst>
            </p:cNvPr>
            <p:cNvGraphicFramePr>
              <a:graphicFrameLocks noChangeAspect="1"/>
            </p:cNvGraphicFramePr>
            <p:nvPr>
              <p:extLst>
                <p:ext uri="{D42A27DB-BD31-4B8C-83A1-F6EECF244321}">
                  <p14:modId xmlns:p14="http://schemas.microsoft.com/office/powerpoint/2010/main" val="1230352584"/>
                </p:ext>
              </p:extLst>
            </p:nvPr>
          </p:nvGraphicFramePr>
          <p:xfrm>
            <a:off x="782684" y="4249073"/>
            <a:ext cx="4056651" cy="1083310"/>
          </p:xfrm>
          <a:graphic>
            <a:graphicData uri="http://schemas.openxmlformats.org/presentationml/2006/ole">
              <mc:AlternateContent xmlns:mc="http://schemas.openxmlformats.org/markup-compatibility/2006">
                <mc:Choice xmlns:v="urn:schemas-microsoft-com:vml" Requires="v">
                  <p:oleObj spid="_x0000_s11304" r:id="rId6" imgW="2235200" imgH="596900" progId="Equation.DSMT4">
                    <p:embed/>
                  </p:oleObj>
                </mc:Choice>
                <mc:Fallback>
                  <p:oleObj r:id="rId6" imgW="2235200" imgH="5969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2684" y="4249073"/>
                          <a:ext cx="4056651" cy="1083310"/>
                        </a:xfrm>
                        <a:prstGeom prst="rect">
                          <a:avLst/>
                        </a:prstGeom>
                        <a:no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D3749C-2AFA-4987-AB11-E00880B8732C}"/>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A6670AB3-2962-43B7-8B85-E8BD205B9694}"/>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71</a:t>
            </a:fld>
            <a:endParaRPr lang="en-US">
              <a:solidFill>
                <a:prstClr val="black">
                  <a:tint val="75000"/>
                </a:prstClr>
              </a:solidFill>
            </a:endParaRPr>
          </a:p>
        </p:txBody>
      </p:sp>
      <p:pic>
        <p:nvPicPr>
          <p:cNvPr id="4" name="图片 3">
            <a:extLst>
              <a:ext uri="{FF2B5EF4-FFF2-40B4-BE49-F238E27FC236}">
                <a16:creationId xmlns:a16="http://schemas.microsoft.com/office/drawing/2014/main" id="{E5EE9BF0-3590-429C-A206-B3F117BBEF6B}"/>
              </a:ext>
            </a:extLst>
          </p:cNvPr>
          <p:cNvPicPr>
            <a:picLocks noChangeAspect="1"/>
          </p:cNvPicPr>
          <p:nvPr/>
        </p:nvPicPr>
        <p:blipFill>
          <a:blip r:embed="rId2"/>
          <a:stretch>
            <a:fillRect/>
          </a:stretch>
        </p:blipFill>
        <p:spPr>
          <a:xfrm>
            <a:off x="2196000" y="3032996"/>
            <a:ext cx="2133600" cy="1090543"/>
          </a:xfrm>
          <a:prstGeom prst="rect">
            <a:avLst/>
          </a:prstGeom>
        </p:spPr>
      </p:pic>
      <p:sp>
        <p:nvSpPr>
          <p:cNvPr id="5" name="下箭头 12">
            <a:extLst>
              <a:ext uri="{FF2B5EF4-FFF2-40B4-BE49-F238E27FC236}">
                <a16:creationId xmlns:a16="http://schemas.microsoft.com/office/drawing/2014/main" id="{7998BEC4-3115-4C5C-8489-56AEEC7E0949}"/>
              </a:ext>
            </a:extLst>
          </p:cNvPr>
          <p:cNvSpPr/>
          <p:nvPr/>
        </p:nvSpPr>
        <p:spPr>
          <a:xfrm>
            <a:off x="3118972" y="4391931"/>
            <a:ext cx="287655" cy="431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EE824E39-D71E-40AE-9141-2DEB9CECD623}"/>
              </a:ext>
            </a:extLst>
          </p:cNvPr>
          <p:cNvPicPr>
            <a:picLocks noChangeAspect="1"/>
          </p:cNvPicPr>
          <p:nvPr/>
        </p:nvPicPr>
        <p:blipFill>
          <a:blip r:embed="rId3"/>
          <a:stretch>
            <a:fillRect/>
          </a:stretch>
        </p:blipFill>
        <p:spPr>
          <a:xfrm>
            <a:off x="2412000" y="5058927"/>
            <a:ext cx="1584000" cy="1123635"/>
          </a:xfrm>
          <a:prstGeom prst="rect">
            <a:avLst/>
          </a:prstGeom>
        </p:spPr>
      </p:pic>
      <p:sp>
        <p:nvSpPr>
          <p:cNvPr id="7" name="文本框 6">
            <a:extLst>
              <a:ext uri="{FF2B5EF4-FFF2-40B4-BE49-F238E27FC236}">
                <a16:creationId xmlns:a16="http://schemas.microsoft.com/office/drawing/2014/main" id="{BB39EADC-ED50-45AA-8F0A-8678A1752512}"/>
              </a:ext>
            </a:extLst>
          </p:cNvPr>
          <p:cNvSpPr txBox="1"/>
          <p:nvPr/>
        </p:nvSpPr>
        <p:spPr>
          <a:xfrm>
            <a:off x="210952" y="1886100"/>
            <a:ext cx="7673048" cy="954107"/>
          </a:xfrm>
          <a:prstGeom prst="rect">
            <a:avLst/>
          </a:prstGeom>
          <a:noFill/>
        </p:spPr>
        <p:txBody>
          <a:bodyPr wrap="square" rtlCol="0">
            <a:spAutoFit/>
          </a:bodyPr>
          <a:lstStyle/>
          <a:p>
            <a:r>
              <a:rPr lang="zh-CN" altLang="en-US" sz="2800" dirty="0"/>
              <a:t>某支路流过的电流按照并联电路分流原理进行分配，即与复阻抗成反比</a:t>
            </a:r>
          </a:p>
        </p:txBody>
      </p:sp>
      <p:sp>
        <p:nvSpPr>
          <p:cNvPr id="8" name="文本框 7">
            <a:extLst>
              <a:ext uri="{FF2B5EF4-FFF2-40B4-BE49-F238E27FC236}">
                <a16:creationId xmlns:a16="http://schemas.microsoft.com/office/drawing/2014/main" id="{C37EEE9A-BB9B-479D-81A0-A6405BCD3C42}"/>
              </a:ext>
            </a:extLst>
          </p:cNvPr>
          <p:cNvSpPr txBox="1"/>
          <p:nvPr/>
        </p:nvSpPr>
        <p:spPr>
          <a:xfrm>
            <a:off x="180000" y="1053000"/>
            <a:ext cx="8506800" cy="523220"/>
          </a:xfrm>
          <a:prstGeom prst="rect">
            <a:avLst/>
          </a:prstGeom>
          <a:noFill/>
        </p:spPr>
        <p:txBody>
          <a:bodyPr wrap="square" rtlCol="0" anchor="t">
            <a:spAutoFit/>
          </a:bodyPr>
          <a:lstStyle/>
          <a:p>
            <a:pPr algn="l"/>
            <a:r>
              <a:rPr kumimoji="1" lang="zh-CN" altLang="en-US" sz="2800" b="1" dirty="0">
                <a:solidFill>
                  <a:srgbClr val="005200"/>
                </a:solidFill>
                <a:effectLst>
                  <a:outerShdw blurRad="38100" dist="38100" dir="2700000" algn="tl">
                    <a:srgbClr val="C0C0C0"/>
                  </a:outerShdw>
                </a:effectLst>
                <a:latin typeface="Times New Roman" panose="02020603050405020304" pitchFamily="18" charset="0"/>
                <a:sym typeface="+mn-ea"/>
              </a:rPr>
              <a:t>并联电路等效复阻抗倒数等于各支路复阻抗倒数相加。</a:t>
            </a:r>
          </a:p>
        </p:txBody>
      </p:sp>
    </p:spTree>
    <p:extLst>
      <p:ext uri="{BB962C8B-B14F-4D97-AF65-F5344CB8AC3E}">
        <p14:creationId xmlns:p14="http://schemas.microsoft.com/office/powerpoint/2010/main" val="419593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72</a:t>
            </a:fld>
            <a:endParaRPr lang="en-US">
              <a:solidFill>
                <a:prstClr val="black">
                  <a:tint val="75000"/>
                </a:prstClr>
              </a:solidFill>
            </a:endParaRPr>
          </a:p>
        </p:txBody>
      </p:sp>
      <p:grpSp>
        <p:nvGrpSpPr>
          <p:cNvPr id="15" name="组合 14"/>
          <p:cNvGrpSpPr/>
          <p:nvPr/>
        </p:nvGrpSpPr>
        <p:grpSpPr>
          <a:xfrm>
            <a:off x="179705" y="767715"/>
            <a:ext cx="8659495" cy="1684020"/>
            <a:chOff x="283" y="1209"/>
            <a:chExt cx="13637" cy="2652"/>
          </a:xfrm>
        </p:grpSpPr>
        <p:sp>
          <p:nvSpPr>
            <p:cNvPr id="4" name="文本框 3"/>
            <p:cNvSpPr txBox="1"/>
            <p:nvPr/>
          </p:nvSpPr>
          <p:spPr>
            <a:xfrm>
              <a:off x="664" y="1209"/>
              <a:ext cx="13256" cy="2652"/>
            </a:xfrm>
            <a:prstGeom prst="rect">
              <a:avLst/>
            </a:prstGeom>
            <a:noFill/>
          </p:spPr>
          <p:txBody>
            <a:bodyPr wrap="square" rtlCol="0">
              <a:spAutoFit/>
            </a:bodyPr>
            <a:lstStyle/>
            <a:p>
              <a:pPr>
                <a:lnSpc>
                  <a:spcPct val="150000"/>
                </a:lnSpc>
              </a:pPr>
              <a:r>
                <a:rPr lang="zh-CN" altLang="en-US" sz="2400" dirty="0">
                  <a:solidFill>
                    <a:srgbClr val="C00000"/>
                  </a:solidFill>
                  <a:latin typeface="Times New Roman" panose="02020603050405020304" pitchFamily="18" charset="0"/>
                </a:rPr>
                <a:t>【例5.5.2】</a:t>
              </a:r>
              <a:r>
                <a:rPr lang="zh-CN" altLang="en-US" sz="2400" dirty="0">
                  <a:latin typeface="Times New Roman" panose="02020603050405020304" pitchFamily="18" charset="0"/>
                </a:rPr>
                <a:t> 如图电路是一个LC滤波电路。</a:t>
              </a:r>
              <a:endParaRPr lang="en-US" altLang="zh-CN" sz="2400" dirty="0">
                <a:latin typeface="Times New Roman" panose="02020603050405020304" pitchFamily="18" charset="0"/>
              </a:endParaRPr>
            </a:p>
            <a:p>
              <a:pPr>
                <a:lnSpc>
                  <a:spcPct val="150000"/>
                </a:lnSpc>
              </a:pPr>
              <a:r>
                <a:rPr lang="zh-CN" altLang="en-US" sz="2400" dirty="0">
                  <a:latin typeface="Times New Roman" panose="02020603050405020304" pitchFamily="18" charset="0"/>
                </a:rPr>
                <a:t>              。若输入电压                              ，求(1)电路的等效复阻抗；(2)电路中的总电流</a:t>
              </a:r>
              <a:r>
                <a:rPr lang="en-US" altLang="zh-CN" sz="2400" i="1" dirty="0" err="1">
                  <a:latin typeface="Times New Roman" panose="02020603050405020304" pitchFamily="18" charset="0"/>
                </a:rPr>
                <a:t>i</a:t>
              </a:r>
              <a:r>
                <a:rPr lang="zh-CN" altLang="en-US" sz="2400" dirty="0">
                  <a:latin typeface="Times New Roman" panose="02020603050405020304" pitchFamily="18" charset="0"/>
                </a:rPr>
                <a:t>及支路电流</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0</a:t>
              </a:r>
              <a:r>
                <a:rPr lang="zh-CN" altLang="en-US" sz="2400" dirty="0">
                  <a:latin typeface="Times New Roman" panose="02020603050405020304" pitchFamily="18" charset="0"/>
                </a:rPr>
                <a:t>。</a:t>
              </a:r>
            </a:p>
          </p:txBody>
        </p:sp>
        <p:pic>
          <p:nvPicPr>
            <p:cNvPr id="5" name="图片 4"/>
            <p:cNvPicPr>
              <a:picLocks noChangeAspect="1"/>
            </p:cNvPicPr>
            <p:nvPr/>
          </p:nvPicPr>
          <p:blipFill>
            <a:blip r:embed="rId2"/>
            <a:stretch>
              <a:fillRect/>
            </a:stretch>
          </p:blipFill>
          <p:spPr>
            <a:xfrm>
              <a:off x="9694" y="1445"/>
              <a:ext cx="1906" cy="658"/>
            </a:xfrm>
            <a:prstGeom prst="rect">
              <a:avLst/>
            </a:prstGeom>
          </p:spPr>
        </p:pic>
        <p:pic>
          <p:nvPicPr>
            <p:cNvPr id="6" name="图片 5"/>
            <p:cNvPicPr>
              <a:picLocks noChangeAspect="1"/>
            </p:cNvPicPr>
            <p:nvPr/>
          </p:nvPicPr>
          <p:blipFill>
            <a:blip r:embed="rId3"/>
            <a:stretch>
              <a:fillRect/>
            </a:stretch>
          </p:blipFill>
          <p:spPr>
            <a:xfrm>
              <a:off x="11895" y="1445"/>
              <a:ext cx="1841" cy="815"/>
            </a:xfrm>
            <a:prstGeom prst="rect">
              <a:avLst/>
            </a:prstGeom>
          </p:spPr>
        </p:pic>
        <p:pic>
          <p:nvPicPr>
            <p:cNvPr id="7" name="图片 6"/>
            <p:cNvPicPr>
              <a:picLocks noChangeAspect="1"/>
            </p:cNvPicPr>
            <p:nvPr/>
          </p:nvPicPr>
          <p:blipFill>
            <a:blip r:embed="rId4"/>
            <a:stretch>
              <a:fillRect/>
            </a:stretch>
          </p:blipFill>
          <p:spPr>
            <a:xfrm>
              <a:off x="283" y="2278"/>
              <a:ext cx="2384" cy="672"/>
            </a:xfrm>
            <a:prstGeom prst="rect">
              <a:avLst/>
            </a:prstGeom>
          </p:spPr>
        </p:pic>
        <p:pic>
          <p:nvPicPr>
            <p:cNvPr id="8" name="图片 7"/>
            <p:cNvPicPr>
              <a:picLocks noChangeAspect="1"/>
            </p:cNvPicPr>
            <p:nvPr/>
          </p:nvPicPr>
          <p:blipFill>
            <a:blip r:embed="rId5"/>
            <a:stretch>
              <a:fillRect/>
            </a:stretch>
          </p:blipFill>
          <p:spPr>
            <a:xfrm>
              <a:off x="5386" y="2210"/>
              <a:ext cx="3401" cy="931"/>
            </a:xfrm>
            <a:prstGeom prst="rect">
              <a:avLst/>
            </a:prstGeom>
          </p:spPr>
        </p:pic>
      </p:grpSp>
      <p:pic>
        <p:nvPicPr>
          <p:cNvPr id="9" name="图片 8"/>
          <p:cNvPicPr>
            <a:picLocks noChangeAspect="1"/>
          </p:cNvPicPr>
          <p:nvPr/>
        </p:nvPicPr>
        <p:blipFill>
          <a:blip r:embed="rId6"/>
          <a:stretch>
            <a:fillRect/>
          </a:stretch>
        </p:blipFill>
        <p:spPr>
          <a:xfrm>
            <a:off x="2339999" y="2597456"/>
            <a:ext cx="3456623" cy="2559543"/>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2D408A7-9165-4287-A499-611370F0C89F}"/>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DED5C9E9-64C9-4EF2-9D55-D4A2743E9EE2}"/>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73</a:t>
            </a:fld>
            <a:endParaRPr lang="en-US">
              <a:solidFill>
                <a:prstClr val="black">
                  <a:tint val="75000"/>
                </a:prstClr>
              </a:solidFill>
            </a:endParaRPr>
          </a:p>
        </p:txBody>
      </p:sp>
      <p:grpSp>
        <p:nvGrpSpPr>
          <p:cNvPr id="4" name="组合 3">
            <a:extLst>
              <a:ext uri="{FF2B5EF4-FFF2-40B4-BE49-F238E27FC236}">
                <a16:creationId xmlns:a16="http://schemas.microsoft.com/office/drawing/2014/main" id="{7DE94D0C-B72D-46EC-981C-15EE1DEE67BA}"/>
              </a:ext>
            </a:extLst>
          </p:cNvPr>
          <p:cNvGrpSpPr/>
          <p:nvPr/>
        </p:nvGrpSpPr>
        <p:grpSpPr>
          <a:xfrm>
            <a:off x="324000" y="1125000"/>
            <a:ext cx="8194040" cy="5079365"/>
            <a:chOff x="268" y="4054"/>
            <a:chExt cx="12904" cy="7999"/>
          </a:xfrm>
        </p:grpSpPr>
        <p:pic>
          <p:nvPicPr>
            <p:cNvPr id="5" name="图片 4">
              <a:extLst>
                <a:ext uri="{FF2B5EF4-FFF2-40B4-BE49-F238E27FC236}">
                  <a16:creationId xmlns:a16="http://schemas.microsoft.com/office/drawing/2014/main" id="{CEDC34DB-7A77-4249-8735-3D3DCD8E17D1}"/>
                </a:ext>
              </a:extLst>
            </p:cNvPr>
            <p:cNvPicPr>
              <a:picLocks noChangeAspect="1"/>
            </p:cNvPicPr>
            <p:nvPr/>
          </p:nvPicPr>
          <p:blipFill>
            <a:blip r:embed="rId2"/>
            <a:stretch>
              <a:fillRect/>
            </a:stretch>
          </p:blipFill>
          <p:spPr>
            <a:xfrm>
              <a:off x="2576" y="9573"/>
              <a:ext cx="4382" cy="856"/>
            </a:xfrm>
            <a:prstGeom prst="rect">
              <a:avLst/>
            </a:prstGeom>
          </p:spPr>
        </p:pic>
        <p:pic>
          <p:nvPicPr>
            <p:cNvPr id="6" name="图片 3540">
              <a:extLst>
                <a:ext uri="{FF2B5EF4-FFF2-40B4-BE49-F238E27FC236}">
                  <a16:creationId xmlns:a16="http://schemas.microsoft.com/office/drawing/2014/main" id="{B0A5418F-B66A-46DE-AA8F-89532D53FB57}"/>
                </a:ext>
              </a:extLst>
            </p:cNvPr>
            <p:cNvPicPr>
              <a:picLocks noChangeAspect="1"/>
            </p:cNvPicPr>
            <p:nvPr/>
          </p:nvPicPr>
          <p:blipFill>
            <a:blip r:embed="rId3"/>
            <a:stretch>
              <a:fillRect/>
            </a:stretch>
          </p:blipFill>
          <p:spPr>
            <a:xfrm>
              <a:off x="1033" y="10692"/>
              <a:ext cx="12139" cy="1361"/>
            </a:xfrm>
            <a:prstGeom prst="rect">
              <a:avLst/>
            </a:prstGeom>
            <a:noFill/>
            <a:ln w="9525">
              <a:noFill/>
            </a:ln>
          </p:spPr>
        </p:pic>
        <p:sp>
          <p:nvSpPr>
            <p:cNvPr id="7" name="文本框 6">
              <a:extLst>
                <a:ext uri="{FF2B5EF4-FFF2-40B4-BE49-F238E27FC236}">
                  <a16:creationId xmlns:a16="http://schemas.microsoft.com/office/drawing/2014/main" id="{78AA6ABA-A41D-4D8E-80FB-1098084DA8AB}"/>
                </a:ext>
              </a:extLst>
            </p:cNvPr>
            <p:cNvSpPr txBox="1"/>
            <p:nvPr/>
          </p:nvSpPr>
          <p:spPr>
            <a:xfrm>
              <a:off x="268" y="4054"/>
              <a:ext cx="2091" cy="727"/>
            </a:xfrm>
            <a:prstGeom prst="rect">
              <a:avLst/>
            </a:prstGeom>
            <a:noFill/>
          </p:spPr>
          <p:txBody>
            <a:bodyPr wrap="square" rtlCol="0">
              <a:spAutoFit/>
            </a:bodyPr>
            <a:lstStyle/>
            <a:p>
              <a:r>
                <a:rPr lang="zh-CN" altLang="en-US" sz="2400" dirty="0">
                  <a:solidFill>
                    <a:srgbClr val="C00000"/>
                  </a:solidFill>
                  <a:latin typeface="Times New Roman" panose="02020603050405020304" pitchFamily="18" charset="0"/>
                  <a:sym typeface="+mn-ea"/>
                </a:rPr>
                <a:t>【解】</a:t>
              </a:r>
              <a:r>
                <a:rPr lang="en-US" altLang="zh-CN" dirty="0">
                  <a:latin typeface="Times New Roman" panose="02020603050405020304" pitchFamily="18" charset="0"/>
                  <a:sym typeface="+mn-ea"/>
                </a:rPr>
                <a:t>(1)</a:t>
              </a:r>
            </a:p>
          </p:txBody>
        </p:sp>
        <p:pic>
          <p:nvPicPr>
            <p:cNvPr id="8" name="图片 7">
              <a:extLst>
                <a:ext uri="{FF2B5EF4-FFF2-40B4-BE49-F238E27FC236}">
                  <a16:creationId xmlns:a16="http://schemas.microsoft.com/office/drawing/2014/main" id="{FDA37EB1-9C22-4D23-BCFA-563504320E43}"/>
                </a:ext>
              </a:extLst>
            </p:cNvPr>
            <p:cNvPicPr>
              <a:picLocks noChangeAspect="1"/>
            </p:cNvPicPr>
            <p:nvPr/>
          </p:nvPicPr>
          <p:blipFill>
            <a:blip r:embed="rId4"/>
            <a:stretch>
              <a:fillRect/>
            </a:stretch>
          </p:blipFill>
          <p:spPr>
            <a:xfrm>
              <a:off x="2454" y="4291"/>
              <a:ext cx="7708" cy="964"/>
            </a:xfrm>
            <a:prstGeom prst="rect">
              <a:avLst/>
            </a:prstGeom>
          </p:spPr>
        </p:pic>
        <p:pic>
          <p:nvPicPr>
            <p:cNvPr id="9" name="图片 -2147480405">
              <a:extLst>
                <a:ext uri="{FF2B5EF4-FFF2-40B4-BE49-F238E27FC236}">
                  <a16:creationId xmlns:a16="http://schemas.microsoft.com/office/drawing/2014/main" id="{51DFA474-2C68-4D1A-A2ED-3426C353752A}"/>
                </a:ext>
              </a:extLst>
            </p:cNvPr>
            <p:cNvPicPr>
              <a:picLocks noChangeAspect="1"/>
            </p:cNvPicPr>
            <p:nvPr/>
          </p:nvPicPr>
          <p:blipFill>
            <a:blip r:embed="rId5"/>
            <a:stretch>
              <a:fillRect/>
            </a:stretch>
          </p:blipFill>
          <p:spPr>
            <a:xfrm>
              <a:off x="2432" y="5514"/>
              <a:ext cx="6592" cy="1326"/>
            </a:xfrm>
            <a:prstGeom prst="rect">
              <a:avLst/>
            </a:prstGeom>
            <a:noFill/>
            <a:ln w="9525">
              <a:noFill/>
            </a:ln>
          </p:spPr>
        </p:pic>
        <p:pic>
          <p:nvPicPr>
            <p:cNvPr id="10" name="图片 9">
              <a:extLst>
                <a:ext uri="{FF2B5EF4-FFF2-40B4-BE49-F238E27FC236}">
                  <a16:creationId xmlns:a16="http://schemas.microsoft.com/office/drawing/2014/main" id="{435688DB-81CD-4E46-B7FA-A0BD223BA957}"/>
                </a:ext>
              </a:extLst>
            </p:cNvPr>
            <p:cNvPicPr>
              <a:picLocks noChangeAspect="1"/>
            </p:cNvPicPr>
            <p:nvPr/>
          </p:nvPicPr>
          <p:blipFill>
            <a:blip r:embed="rId6"/>
            <a:stretch>
              <a:fillRect/>
            </a:stretch>
          </p:blipFill>
          <p:spPr>
            <a:xfrm>
              <a:off x="2558" y="7223"/>
              <a:ext cx="3974" cy="910"/>
            </a:xfrm>
            <a:prstGeom prst="rect">
              <a:avLst/>
            </a:prstGeom>
          </p:spPr>
        </p:pic>
        <p:pic>
          <p:nvPicPr>
            <p:cNvPr id="11" name="图片 -2147480403">
              <a:extLst>
                <a:ext uri="{FF2B5EF4-FFF2-40B4-BE49-F238E27FC236}">
                  <a16:creationId xmlns:a16="http://schemas.microsoft.com/office/drawing/2014/main" id="{C72098F6-5B8C-43BF-A6A3-F7B5D200E57C}"/>
                </a:ext>
              </a:extLst>
            </p:cNvPr>
            <p:cNvPicPr>
              <a:picLocks noChangeAspect="1"/>
            </p:cNvPicPr>
            <p:nvPr/>
          </p:nvPicPr>
          <p:blipFill>
            <a:blip r:embed="rId7"/>
            <a:stretch>
              <a:fillRect/>
            </a:stretch>
          </p:blipFill>
          <p:spPr>
            <a:xfrm>
              <a:off x="2576" y="8472"/>
              <a:ext cx="2943" cy="780"/>
            </a:xfrm>
            <a:prstGeom prst="rect">
              <a:avLst/>
            </a:prstGeom>
            <a:noFill/>
            <a:ln w="9525">
              <a:noFill/>
            </a:ln>
          </p:spPr>
        </p:pic>
      </p:grpSp>
    </p:spTree>
    <p:extLst>
      <p:ext uri="{BB962C8B-B14F-4D97-AF65-F5344CB8AC3E}">
        <p14:creationId xmlns:p14="http://schemas.microsoft.com/office/powerpoint/2010/main" val="11637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74</a:t>
            </a:fld>
            <a:endParaRPr lang="en-US">
              <a:solidFill>
                <a:prstClr val="black">
                  <a:tint val="75000"/>
                </a:prstClr>
              </a:solidFill>
            </a:endParaRPr>
          </a:p>
        </p:txBody>
      </p:sp>
      <p:sp>
        <p:nvSpPr>
          <p:cNvPr id="4" name="文本框 3"/>
          <p:cNvSpPr txBox="1"/>
          <p:nvPr/>
        </p:nvSpPr>
        <p:spPr>
          <a:xfrm>
            <a:off x="840637" y="1129339"/>
            <a:ext cx="464185" cy="461665"/>
          </a:xfrm>
          <a:prstGeom prst="rect">
            <a:avLst/>
          </a:prstGeom>
          <a:noFill/>
        </p:spPr>
        <p:txBody>
          <a:bodyPr wrap="square" rtlCol="0">
            <a:spAutoFit/>
          </a:bodyPr>
          <a:lstStyle/>
          <a:p>
            <a:r>
              <a:rPr lang="en-US" altLang="zh-CN" sz="2400" dirty="0">
                <a:latin typeface="Times New Roman" panose="02020603050405020304" pitchFamily="18" charset="0"/>
              </a:rPr>
              <a:t>(2)</a:t>
            </a:r>
          </a:p>
        </p:txBody>
      </p:sp>
      <p:pic>
        <p:nvPicPr>
          <p:cNvPr id="5" name="图片 -2147480400"/>
          <p:cNvPicPr>
            <a:picLocks noChangeAspect="1"/>
          </p:cNvPicPr>
          <p:nvPr/>
        </p:nvPicPr>
        <p:blipFill>
          <a:blip r:embed="rId2"/>
          <a:stretch>
            <a:fillRect/>
          </a:stretch>
        </p:blipFill>
        <p:spPr>
          <a:xfrm>
            <a:off x="1304821" y="1308366"/>
            <a:ext cx="5553747" cy="1301297"/>
          </a:xfrm>
          <a:prstGeom prst="rect">
            <a:avLst/>
          </a:prstGeom>
          <a:noFill/>
          <a:ln w="9525">
            <a:noFill/>
          </a:ln>
        </p:spPr>
      </p:pic>
      <p:pic>
        <p:nvPicPr>
          <p:cNvPr id="6" name="图片 -2147480399"/>
          <p:cNvPicPr>
            <a:picLocks noChangeAspect="1"/>
          </p:cNvPicPr>
          <p:nvPr/>
        </p:nvPicPr>
        <p:blipFill>
          <a:blip r:embed="rId3"/>
          <a:stretch>
            <a:fillRect/>
          </a:stretch>
        </p:blipFill>
        <p:spPr>
          <a:xfrm>
            <a:off x="1337646" y="2721565"/>
            <a:ext cx="3370637" cy="550758"/>
          </a:xfrm>
          <a:prstGeom prst="rect">
            <a:avLst/>
          </a:prstGeom>
          <a:noFill/>
          <a:ln w="9525">
            <a:noFill/>
          </a:ln>
        </p:spPr>
      </p:pic>
      <p:pic>
        <p:nvPicPr>
          <p:cNvPr id="7" name="图片 6"/>
          <p:cNvPicPr>
            <a:picLocks noChangeAspect="1"/>
          </p:cNvPicPr>
          <p:nvPr/>
        </p:nvPicPr>
        <p:blipFill>
          <a:blip r:embed="rId4"/>
          <a:stretch>
            <a:fillRect/>
          </a:stretch>
        </p:blipFill>
        <p:spPr>
          <a:xfrm>
            <a:off x="1337647" y="3466210"/>
            <a:ext cx="5854686" cy="1944946"/>
          </a:xfrm>
          <a:prstGeom prst="rect">
            <a:avLst/>
          </a:prstGeom>
        </p:spPr>
      </p:pic>
      <p:pic>
        <p:nvPicPr>
          <p:cNvPr id="8" name="图片 -2147480397"/>
          <p:cNvPicPr>
            <a:picLocks noChangeAspect="1"/>
          </p:cNvPicPr>
          <p:nvPr/>
        </p:nvPicPr>
        <p:blipFill>
          <a:blip r:embed="rId5"/>
          <a:stretch>
            <a:fillRect/>
          </a:stretch>
        </p:blipFill>
        <p:spPr>
          <a:xfrm>
            <a:off x="1328380" y="5523057"/>
            <a:ext cx="3379904" cy="609491"/>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75</a:t>
            </a:fld>
            <a:endParaRPr lang="en-US">
              <a:solidFill>
                <a:prstClr val="black">
                  <a:tint val="75000"/>
                </a:prstClr>
              </a:solidFill>
            </a:endParaRPr>
          </a:p>
        </p:txBody>
      </p:sp>
      <p:sp>
        <p:nvSpPr>
          <p:cNvPr id="4" name="文本框 3"/>
          <p:cNvSpPr txBox="1"/>
          <p:nvPr/>
        </p:nvSpPr>
        <p:spPr>
          <a:xfrm>
            <a:off x="347622" y="665162"/>
            <a:ext cx="4873625" cy="583565"/>
          </a:xfrm>
          <a:prstGeom prst="rect">
            <a:avLst/>
          </a:prstGeom>
          <a:noFill/>
        </p:spPr>
        <p:txBody>
          <a:bodyPr wrap="none" rtlCol="0" anchor="t">
            <a:spAutoFit/>
          </a:bodyPr>
          <a:lstStyle/>
          <a:p>
            <a:pPr algn="l"/>
            <a:r>
              <a:rPr kumimoji="1" sz="3200" b="1"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mn-ea"/>
              </a:rPr>
              <a:t>5.5.4  正弦电路的并联谐振</a:t>
            </a:r>
          </a:p>
        </p:txBody>
      </p:sp>
      <p:sp>
        <p:nvSpPr>
          <p:cNvPr id="5" name="文本框 4"/>
          <p:cNvSpPr txBox="1"/>
          <p:nvPr/>
        </p:nvSpPr>
        <p:spPr>
          <a:xfrm>
            <a:off x="316865" y="1434465"/>
            <a:ext cx="3249608" cy="523220"/>
          </a:xfrm>
          <a:prstGeom prst="rect">
            <a:avLst/>
          </a:prstGeom>
          <a:noFill/>
        </p:spPr>
        <p:txBody>
          <a:bodyPr wrap="none" rtlCol="0" anchor="t">
            <a:spAutoFit/>
          </a:bodyPr>
          <a:lstStyle/>
          <a:p>
            <a:pPr algn="l"/>
            <a:r>
              <a:rPr kumimoji="1" sz="2800" b="1" dirty="0">
                <a:solidFill>
                  <a:srgbClr val="CC0000"/>
                </a:solidFill>
                <a:effectLst>
                  <a:outerShdw blurRad="38100" dist="38100" dir="2700000" algn="tl">
                    <a:srgbClr val="C0C0C0"/>
                  </a:outerShdw>
                </a:effectLst>
                <a:latin typeface="Times New Roman" panose="02020603050405020304" pitchFamily="18" charset="0"/>
                <a:sym typeface="+mn-ea"/>
              </a:rPr>
              <a:t>（1）并联谐振频率</a:t>
            </a:r>
          </a:p>
        </p:txBody>
      </p:sp>
      <p:pic>
        <p:nvPicPr>
          <p:cNvPr id="7" name="图片 6"/>
          <p:cNvPicPr>
            <a:picLocks noChangeAspect="1"/>
          </p:cNvPicPr>
          <p:nvPr/>
        </p:nvPicPr>
        <p:blipFill>
          <a:blip r:embed="rId2"/>
          <a:stretch>
            <a:fillRect/>
          </a:stretch>
        </p:blipFill>
        <p:spPr>
          <a:xfrm>
            <a:off x="2268000" y="3868622"/>
            <a:ext cx="3415080" cy="2989378"/>
          </a:xfrm>
          <a:prstGeom prst="rect">
            <a:avLst/>
          </a:prstGeom>
        </p:spPr>
      </p:pic>
      <p:sp>
        <p:nvSpPr>
          <p:cNvPr id="17" name="文本框 16"/>
          <p:cNvSpPr txBox="1"/>
          <p:nvPr/>
        </p:nvSpPr>
        <p:spPr>
          <a:xfrm>
            <a:off x="347622" y="3446418"/>
            <a:ext cx="8711999" cy="954107"/>
          </a:xfrm>
          <a:prstGeom prst="rect">
            <a:avLst/>
          </a:prstGeom>
          <a:noFill/>
        </p:spPr>
        <p:txBody>
          <a:bodyPr wrap="square" rtlCol="0">
            <a:spAutoFit/>
          </a:bodyPr>
          <a:lstStyle/>
          <a:p>
            <a:r>
              <a:rPr lang="zh-CN" altLang="en-US" sz="2800" dirty="0">
                <a:latin typeface="Times New Roman" panose="02020603050405020304" pitchFamily="18" charset="0"/>
              </a:rPr>
              <a:t>RLC并联电路，此电路在正弦稳态下，其输入阻抗为Z、导纳为Y</a:t>
            </a:r>
          </a:p>
        </p:txBody>
      </p:sp>
      <p:pic>
        <p:nvPicPr>
          <p:cNvPr id="13" name="图片 12">
            <a:extLst>
              <a:ext uri="{FF2B5EF4-FFF2-40B4-BE49-F238E27FC236}">
                <a16:creationId xmlns:a16="http://schemas.microsoft.com/office/drawing/2014/main" id="{FBB876C4-938D-4FE2-AD80-DDA573C9FF45}"/>
              </a:ext>
            </a:extLst>
          </p:cNvPr>
          <p:cNvPicPr>
            <a:picLocks noChangeAspect="1"/>
          </p:cNvPicPr>
          <p:nvPr/>
        </p:nvPicPr>
        <p:blipFill>
          <a:blip r:embed="rId3"/>
          <a:stretch>
            <a:fillRect/>
          </a:stretch>
        </p:blipFill>
        <p:spPr>
          <a:xfrm>
            <a:off x="3564000" y="1381798"/>
            <a:ext cx="4176000" cy="19565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B44D212-FC1E-4427-841B-5CBAEF13721E}"/>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DC025AFD-1123-4F3B-998A-8B3EC1CFF6B9}"/>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76</a:t>
            </a:fld>
            <a:endParaRPr lang="en-US">
              <a:solidFill>
                <a:prstClr val="black">
                  <a:tint val="75000"/>
                </a:prstClr>
              </a:solidFill>
            </a:endParaRPr>
          </a:p>
        </p:txBody>
      </p:sp>
      <p:sp>
        <p:nvSpPr>
          <p:cNvPr id="4" name="文本框 3">
            <a:extLst>
              <a:ext uri="{FF2B5EF4-FFF2-40B4-BE49-F238E27FC236}">
                <a16:creationId xmlns:a16="http://schemas.microsoft.com/office/drawing/2014/main" id="{9EEEB616-B839-400B-8347-2ED5E41DC7BD}"/>
              </a:ext>
            </a:extLst>
          </p:cNvPr>
          <p:cNvSpPr txBox="1"/>
          <p:nvPr/>
        </p:nvSpPr>
        <p:spPr>
          <a:xfrm>
            <a:off x="423704" y="1059441"/>
            <a:ext cx="8002800" cy="954107"/>
          </a:xfrm>
          <a:prstGeom prst="rect">
            <a:avLst/>
          </a:prstGeom>
          <a:noFill/>
        </p:spPr>
        <p:txBody>
          <a:bodyPr wrap="square" rtlCol="0">
            <a:spAutoFit/>
          </a:bodyPr>
          <a:lstStyle/>
          <a:p>
            <a:r>
              <a:rPr lang="zh-CN" altLang="en-US" sz="2800" dirty="0"/>
              <a:t>当电路发生谐振时，端口电压、电流同相，即电路呈</a:t>
            </a:r>
            <a:r>
              <a:rPr lang="zh-CN" altLang="en-US" sz="2800" dirty="0">
                <a:solidFill>
                  <a:srgbClr val="C00000"/>
                </a:solidFill>
              </a:rPr>
              <a:t>电阻性</a:t>
            </a:r>
            <a:r>
              <a:rPr lang="zh-CN" altLang="en-US" sz="2800" dirty="0"/>
              <a:t>，所以输入导纳的</a:t>
            </a:r>
            <a:r>
              <a:rPr lang="zh-CN" altLang="en-US" sz="2800" dirty="0">
                <a:solidFill>
                  <a:srgbClr val="C00000"/>
                </a:solidFill>
              </a:rPr>
              <a:t>虚部为0</a:t>
            </a:r>
            <a:r>
              <a:rPr lang="zh-CN" altLang="en-US" sz="2800" dirty="0"/>
              <a:t>，即</a:t>
            </a:r>
          </a:p>
        </p:txBody>
      </p:sp>
      <p:grpSp>
        <p:nvGrpSpPr>
          <p:cNvPr id="5" name="组合 4">
            <a:extLst>
              <a:ext uri="{FF2B5EF4-FFF2-40B4-BE49-F238E27FC236}">
                <a16:creationId xmlns:a16="http://schemas.microsoft.com/office/drawing/2014/main" id="{7D2CD114-E352-4E5A-8E39-31D83CF9973B}"/>
              </a:ext>
            </a:extLst>
          </p:cNvPr>
          <p:cNvGrpSpPr/>
          <p:nvPr/>
        </p:nvGrpSpPr>
        <p:grpSpPr>
          <a:xfrm>
            <a:off x="2192590" y="2123043"/>
            <a:ext cx="4035410" cy="1015663"/>
            <a:chOff x="7088" y="3927"/>
            <a:chExt cx="4560" cy="1090"/>
          </a:xfrm>
        </p:grpSpPr>
        <p:pic>
          <p:nvPicPr>
            <p:cNvPr id="6" name="图片 5">
              <a:extLst>
                <a:ext uri="{FF2B5EF4-FFF2-40B4-BE49-F238E27FC236}">
                  <a16:creationId xmlns:a16="http://schemas.microsoft.com/office/drawing/2014/main" id="{6265ECC9-8F7E-4A1B-8591-291E227A469F}"/>
                </a:ext>
              </a:extLst>
            </p:cNvPr>
            <p:cNvPicPr>
              <a:picLocks noChangeAspect="1"/>
            </p:cNvPicPr>
            <p:nvPr/>
          </p:nvPicPr>
          <p:blipFill>
            <a:blip r:embed="rId2"/>
            <a:stretch>
              <a:fillRect/>
            </a:stretch>
          </p:blipFill>
          <p:spPr>
            <a:xfrm>
              <a:off x="7088" y="3927"/>
              <a:ext cx="2205" cy="1091"/>
            </a:xfrm>
            <a:prstGeom prst="rect">
              <a:avLst/>
            </a:prstGeom>
          </p:spPr>
        </p:pic>
        <p:pic>
          <p:nvPicPr>
            <p:cNvPr id="7" name="图片 6">
              <a:extLst>
                <a:ext uri="{FF2B5EF4-FFF2-40B4-BE49-F238E27FC236}">
                  <a16:creationId xmlns:a16="http://schemas.microsoft.com/office/drawing/2014/main" id="{6620FFAE-CA75-461C-A588-E68ACBFDA447}"/>
                </a:ext>
              </a:extLst>
            </p:cNvPr>
            <p:cNvPicPr>
              <a:picLocks noChangeAspect="1"/>
            </p:cNvPicPr>
            <p:nvPr/>
          </p:nvPicPr>
          <p:blipFill>
            <a:blip r:embed="rId3"/>
            <a:stretch>
              <a:fillRect/>
            </a:stretch>
          </p:blipFill>
          <p:spPr>
            <a:xfrm>
              <a:off x="10196" y="4160"/>
              <a:ext cx="1453" cy="624"/>
            </a:xfrm>
            <a:prstGeom prst="rect">
              <a:avLst/>
            </a:prstGeom>
          </p:spPr>
        </p:pic>
        <p:sp>
          <p:nvSpPr>
            <p:cNvPr id="8" name="文本框 7">
              <a:extLst>
                <a:ext uri="{FF2B5EF4-FFF2-40B4-BE49-F238E27FC236}">
                  <a16:creationId xmlns:a16="http://schemas.microsoft.com/office/drawing/2014/main" id="{23F740DC-D0CA-4320-9E4E-FA729DF9247A}"/>
                </a:ext>
              </a:extLst>
            </p:cNvPr>
            <p:cNvSpPr txBox="1"/>
            <p:nvPr/>
          </p:nvSpPr>
          <p:spPr>
            <a:xfrm>
              <a:off x="9293" y="4182"/>
              <a:ext cx="626" cy="580"/>
            </a:xfrm>
            <a:prstGeom prst="rect">
              <a:avLst/>
            </a:prstGeom>
            <a:noFill/>
          </p:spPr>
          <p:txBody>
            <a:bodyPr wrap="square" rtlCol="0">
              <a:spAutoFit/>
            </a:bodyPr>
            <a:lstStyle/>
            <a:p>
              <a:r>
                <a:rPr lang="zh-CN" altLang="en-US"/>
                <a:t>或</a:t>
              </a:r>
            </a:p>
          </p:txBody>
        </p:sp>
      </p:grpSp>
      <p:pic>
        <p:nvPicPr>
          <p:cNvPr id="9" name="图片 8">
            <a:extLst>
              <a:ext uri="{FF2B5EF4-FFF2-40B4-BE49-F238E27FC236}">
                <a16:creationId xmlns:a16="http://schemas.microsoft.com/office/drawing/2014/main" id="{88E65BEB-8EBC-4F14-A7B6-3852D59B1044}"/>
              </a:ext>
            </a:extLst>
          </p:cNvPr>
          <p:cNvPicPr>
            <a:picLocks noChangeAspect="1"/>
          </p:cNvPicPr>
          <p:nvPr/>
        </p:nvPicPr>
        <p:blipFill>
          <a:blip r:embed="rId4"/>
          <a:stretch>
            <a:fillRect/>
          </a:stretch>
        </p:blipFill>
        <p:spPr>
          <a:xfrm>
            <a:off x="3420000" y="3565268"/>
            <a:ext cx="1649570" cy="877674"/>
          </a:xfrm>
          <a:prstGeom prst="rect">
            <a:avLst/>
          </a:prstGeom>
        </p:spPr>
      </p:pic>
      <p:sp>
        <p:nvSpPr>
          <p:cNvPr id="10" name="下箭头 14">
            <a:extLst>
              <a:ext uri="{FF2B5EF4-FFF2-40B4-BE49-F238E27FC236}">
                <a16:creationId xmlns:a16="http://schemas.microsoft.com/office/drawing/2014/main" id="{487BE74B-EEC1-46C6-B25C-A2B19A43FD03}"/>
              </a:ext>
            </a:extLst>
          </p:cNvPr>
          <p:cNvSpPr/>
          <p:nvPr/>
        </p:nvSpPr>
        <p:spPr>
          <a:xfrm>
            <a:off x="3961193" y="2957692"/>
            <a:ext cx="360045" cy="431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1B84EE5-FDC0-492C-AB18-8556DF1EAEDD}"/>
              </a:ext>
            </a:extLst>
          </p:cNvPr>
          <p:cNvSpPr txBox="1"/>
          <p:nvPr/>
        </p:nvSpPr>
        <p:spPr>
          <a:xfrm>
            <a:off x="457200" y="4691358"/>
            <a:ext cx="8506800" cy="1384995"/>
          </a:xfrm>
          <a:prstGeom prst="rect">
            <a:avLst/>
          </a:prstGeom>
          <a:noFill/>
        </p:spPr>
        <p:txBody>
          <a:bodyPr wrap="square" rtlCol="0">
            <a:spAutoFit/>
          </a:bodyPr>
          <a:lstStyle/>
          <a:p>
            <a:r>
              <a:rPr lang="zh-CN" altLang="en-US" sz="2800" dirty="0">
                <a:latin typeface="Times New Roman" panose="02020603050405020304" pitchFamily="18" charset="0"/>
              </a:rPr>
              <a:t>并联谐振频率</a:t>
            </a:r>
            <a:r>
              <a:rPr lang="zh-CN" altLang="en-US" sz="2800" i="1" dirty="0">
                <a:latin typeface="Times New Roman" panose="02020603050405020304" pitchFamily="18" charset="0"/>
              </a:rPr>
              <a:t>f</a:t>
            </a:r>
            <a:r>
              <a:rPr lang="zh-CN" altLang="en-US" sz="2800" baseline="-25000" dirty="0">
                <a:latin typeface="Times New Roman" panose="02020603050405020304" pitchFamily="18" charset="0"/>
              </a:rPr>
              <a:t>0</a:t>
            </a:r>
            <a:r>
              <a:rPr lang="zh-CN" altLang="en-US" sz="2800" dirty="0">
                <a:latin typeface="Times New Roman" panose="02020603050405020304" pitchFamily="18" charset="0"/>
              </a:rPr>
              <a:t>与串联谐振频率公式一样，与电阻没有关系，改变L、C可以改变谐振频率，一般用</a:t>
            </a:r>
            <a:r>
              <a:rPr lang="zh-CN" altLang="en-US" sz="2800" dirty="0">
                <a:solidFill>
                  <a:srgbClr val="C00000"/>
                </a:solidFill>
                <a:latin typeface="Times New Roman" panose="02020603050405020304" pitchFamily="18" charset="0"/>
              </a:rPr>
              <a:t>可调电容</a:t>
            </a:r>
            <a:r>
              <a:rPr lang="zh-CN" altLang="en-US" sz="2800" dirty="0">
                <a:latin typeface="Times New Roman" panose="02020603050405020304" pitchFamily="18" charset="0"/>
              </a:rPr>
              <a:t>来调频。</a:t>
            </a:r>
            <a:endParaRPr lang="en-US" altLang="zh-CN" sz="2800" dirty="0">
              <a:latin typeface="Times New Roman" panose="02020603050405020304" pitchFamily="18" charset="0"/>
            </a:endParaRPr>
          </a:p>
        </p:txBody>
      </p:sp>
    </p:spTree>
    <p:extLst>
      <p:ext uri="{BB962C8B-B14F-4D97-AF65-F5344CB8AC3E}">
        <p14:creationId xmlns:p14="http://schemas.microsoft.com/office/powerpoint/2010/main" val="240766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77</a:t>
            </a:fld>
            <a:endParaRPr lang="en-US">
              <a:solidFill>
                <a:prstClr val="black">
                  <a:tint val="75000"/>
                </a:prstClr>
              </a:solidFill>
            </a:endParaRPr>
          </a:p>
        </p:txBody>
      </p:sp>
      <p:sp>
        <p:nvSpPr>
          <p:cNvPr id="4" name="文本框 3"/>
          <p:cNvSpPr txBox="1"/>
          <p:nvPr/>
        </p:nvSpPr>
        <p:spPr>
          <a:xfrm>
            <a:off x="379095" y="821690"/>
            <a:ext cx="3249608" cy="523220"/>
          </a:xfrm>
          <a:prstGeom prst="rect">
            <a:avLst/>
          </a:prstGeom>
          <a:noFill/>
        </p:spPr>
        <p:txBody>
          <a:bodyPr wrap="none" rtlCol="0" anchor="t">
            <a:spAutoFit/>
          </a:bodyPr>
          <a:lstStyle/>
          <a:p>
            <a:r>
              <a:rPr kumimoji="1" sz="2800" b="1" dirty="0">
                <a:solidFill>
                  <a:srgbClr val="CC0000"/>
                </a:solidFill>
                <a:effectLst>
                  <a:outerShdw blurRad="38100" dist="38100" dir="2700000" algn="tl">
                    <a:srgbClr val="C0C0C0"/>
                  </a:outerShdw>
                </a:effectLst>
                <a:latin typeface="Times New Roman" panose="02020603050405020304" pitchFamily="18" charset="0"/>
                <a:sym typeface="+mn-ea"/>
              </a:rPr>
              <a:t>（2）并联谐振特征</a:t>
            </a:r>
          </a:p>
        </p:txBody>
      </p:sp>
      <p:grpSp>
        <p:nvGrpSpPr>
          <p:cNvPr id="22" name="组合 21"/>
          <p:cNvGrpSpPr/>
          <p:nvPr/>
        </p:nvGrpSpPr>
        <p:grpSpPr>
          <a:xfrm>
            <a:off x="263207" y="1660525"/>
            <a:ext cx="8206740" cy="1985645"/>
            <a:chOff x="254" y="2259"/>
            <a:chExt cx="12924" cy="3127"/>
          </a:xfrm>
        </p:grpSpPr>
        <p:sp>
          <p:nvSpPr>
            <p:cNvPr id="5" name="文本框 4"/>
            <p:cNvSpPr txBox="1"/>
            <p:nvPr/>
          </p:nvSpPr>
          <p:spPr>
            <a:xfrm>
              <a:off x="295" y="2259"/>
              <a:ext cx="12883" cy="1503"/>
            </a:xfrm>
            <a:prstGeom prst="rect">
              <a:avLst/>
            </a:prstGeom>
            <a:noFill/>
          </p:spPr>
          <p:txBody>
            <a:bodyPr wrap="square" rtlCol="0">
              <a:spAutoFit/>
            </a:bodyPr>
            <a:lstStyle/>
            <a:p>
              <a:r>
                <a:rPr lang="zh-CN" altLang="en-US" sz="2800" dirty="0"/>
                <a:t>（a）谐振时输入导纳最小，阻抗最大，电路呈电阻性。电容和电感相并联部分的支路相当于开路</a:t>
              </a:r>
              <a:r>
                <a:rPr lang="zh-CN" altLang="en-US" sz="2400" dirty="0"/>
                <a:t>。</a:t>
              </a:r>
            </a:p>
          </p:txBody>
        </p:sp>
        <p:grpSp>
          <p:nvGrpSpPr>
            <p:cNvPr id="9" name="组合 8"/>
            <p:cNvGrpSpPr/>
            <p:nvPr/>
          </p:nvGrpSpPr>
          <p:grpSpPr>
            <a:xfrm>
              <a:off x="254" y="3921"/>
              <a:ext cx="12616" cy="1465"/>
              <a:chOff x="254" y="3921"/>
              <a:chExt cx="12616" cy="1465"/>
            </a:xfrm>
          </p:grpSpPr>
          <p:sp>
            <p:nvSpPr>
              <p:cNvPr id="6" name="文本框 5"/>
              <p:cNvSpPr txBox="1"/>
              <p:nvPr/>
            </p:nvSpPr>
            <p:spPr>
              <a:xfrm>
                <a:off x="254" y="4065"/>
                <a:ext cx="7103" cy="824"/>
              </a:xfrm>
              <a:prstGeom prst="rect">
                <a:avLst/>
              </a:prstGeom>
              <a:noFill/>
            </p:spPr>
            <p:txBody>
              <a:bodyPr wrap="square" rtlCol="0">
                <a:spAutoFit/>
              </a:bodyPr>
              <a:lstStyle/>
              <a:p>
                <a:r>
                  <a:rPr lang="zh-CN" altLang="en-US" sz="2800" dirty="0"/>
                  <a:t>谐振时输入导纳的虚部为零，</a:t>
                </a:r>
              </a:p>
            </p:txBody>
          </p:sp>
          <p:pic>
            <p:nvPicPr>
              <p:cNvPr id="7" name="图片 -2147480388"/>
              <p:cNvPicPr>
                <a:picLocks noChangeAspect="1"/>
              </p:cNvPicPr>
              <p:nvPr/>
            </p:nvPicPr>
            <p:blipFill>
              <a:blip r:embed="rId2"/>
              <a:stretch>
                <a:fillRect/>
              </a:stretch>
            </p:blipFill>
            <p:spPr>
              <a:xfrm>
                <a:off x="7418" y="3927"/>
                <a:ext cx="2168" cy="1146"/>
              </a:xfrm>
              <a:prstGeom prst="rect">
                <a:avLst/>
              </a:prstGeom>
              <a:noFill/>
              <a:ln w="9525">
                <a:noFill/>
              </a:ln>
            </p:spPr>
          </p:pic>
          <p:sp>
            <p:nvSpPr>
              <p:cNvPr id="8" name="文本框 7"/>
              <p:cNvSpPr txBox="1"/>
              <p:nvPr/>
            </p:nvSpPr>
            <p:spPr>
              <a:xfrm>
                <a:off x="9586" y="4140"/>
                <a:ext cx="884" cy="824"/>
              </a:xfrm>
              <a:prstGeom prst="rect">
                <a:avLst/>
              </a:prstGeom>
              <a:noFill/>
            </p:spPr>
            <p:txBody>
              <a:bodyPr wrap="square" rtlCol="0">
                <a:spAutoFit/>
              </a:bodyPr>
              <a:lstStyle/>
              <a:p>
                <a:r>
                  <a:rPr lang="zh-CN" altLang="en-US" sz="2800" dirty="0"/>
                  <a:t>或</a:t>
                </a:r>
              </a:p>
            </p:txBody>
          </p:sp>
          <p:pic>
            <p:nvPicPr>
              <p:cNvPr id="10" name="图片 9"/>
              <p:cNvPicPr>
                <a:picLocks noChangeAspect="1"/>
              </p:cNvPicPr>
              <p:nvPr/>
            </p:nvPicPr>
            <p:blipFill>
              <a:blip r:embed="rId3"/>
              <a:stretch>
                <a:fillRect/>
              </a:stretch>
            </p:blipFill>
            <p:spPr>
              <a:xfrm>
                <a:off x="10470" y="3921"/>
                <a:ext cx="2400" cy="1465"/>
              </a:xfrm>
              <a:prstGeom prst="rect">
                <a:avLst/>
              </a:prstGeom>
            </p:spPr>
          </p:pic>
        </p:grpSp>
      </p:grpSp>
      <p:grpSp>
        <p:nvGrpSpPr>
          <p:cNvPr id="12" name="组合 11"/>
          <p:cNvGrpSpPr/>
          <p:nvPr/>
        </p:nvGrpSpPr>
        <p:grpSpPr>
          <a:xfrm>
            <a:off x="136759" y="3838577"/>
            <a:ext cx="8307070" cy="1815817"/>
            <a:chOff x="598" y="3929"/>
            <a:chExt cx="13082" cy="2859"/>
          </a:xfrm>
        </p:grpSpPr>
        <p:sp>
          <p:nvSpPr>
            <p:cNvPr id="11" name="文本框 10"/>
            <p:cNvSpPr txBox="1"/>
            <p:nvPr/>
          </p:nvSpPr>
          <p:spPr>
            <a:xfrm>
              <a:off x="598" y="3929"/>
              <a:ext cx="13082" cy="2859"/>
            </a:xfrm>
            <a:prstGeom prst="rect">
              <a:avLst/>
            </a:prstGeom>
            <a:noFill/>
          </p:spPr>
          <p:txBody>
            <a:bodyPr wrap="square" rtlCol="0">
              <a:spAutoFit/>
            </a:bodyPr>
            <a:lstStyle/>
            <a:p>
              <a:r>
                <a:rPr lang="zh-CN" altLang="en-US" sz="2800" dirty="0"/>
                <a:t>（ </a:t>
              </a:r>
              <a:r>
                <a:rPr lang="zh-CN" altLang="en-US" sz="2800" dirty="0">
                  <a:latin typeface="Times New Roman" panose="02020603050405020304" pitchFamily="18" charset="0"/>
                </a:rPr>
                <a:t>b）并联谐振时，在电流有效值</a:t>
              </a:r>
              <a:r>
                <a:rPr lang="zh-CN" altLang="en-US" sz="2800" i="1" dirty="0">
                  <a:latin typeface="Times New Roman" panose="02020603050405020304" pitchFamily="18" charset="0"/>
                </a:rPr>
                <a:t>I</a:t>
              </a:r>
              <a:r>
                <a:rPr lang="zh-CN" altLang="en-US" sz="2800" baseline="-25000" dirty="0">
                  <a:latin typeface="Times New Roman" panose="02020603050405020304" pitchFamily="18" charset="0"/>
                </a:rPr>
                <a:t>S</a:t>
              </a:r>
              <a:r>
                <a:rPr lang="zh-CN" altLang="en-US" sz="2800" dirty="0">
                  <a:latin typeface="Times New Roman" panose="02020603050405020304" pitchFamily="18" charset="0"/>
                </a:rPr>
                <a:t>不变的情况下，电压</a:t>
              </a:r>
              <a:r>
                <a:rPr lang="zh-CN" altLang="en-US" sz="2800" i="1" dirty="0">
                  <a:latin typeface="Times New Roman" panose="02020603050405020304" pitchFamily="18" charset="0"/>
                </a:rPr>
                <a:t>U</a:t>
              </a:r>
              <a:r>
                <a:rPr lang="zh-CN" altLang="en-US" sz="2800" dirty="0">
                  <a:latin typeface="Times New Roman" panose="02020603050405020304" pitchFamily="18" charset="0"/>
                </a:rPr>
                <a:t>为最大，且与电源电流同相。</a:t>
              </a:r>
              <a:endParaRPr lang="en-US" altLang="zh-CN" sz="2800" dirty="0">
                <a:latin typeface="Times New Roman" panose="02020603050405020304" pitchFamily="18" charset="0"/>
              </a:endParaRPr>
            </a:p>
            <a:p>
              <a:endParaRPr lang="zh-CN" altLang="en-US" sz="2800" dirty="0">
                <a:latin typeface="Times New Roman" panose="02020603050405020304" pitchFamily="18" charset="0"/>
              </a:endParaRPr>
            </a:p>
            <a:p>
              <a:r>
                <a:rPr lang="zh-CN" altLang="en-US" sz="2000" dirty="0">
                  <a:latin typeface="Times New Roman" panose="02020603050405020304" pitchFamily="18" charset="0"/>
                </a:rPr>
                <a:t>           </a:t>
              </a:r>
              <a:r>
                <a:rPr lang="zh-CN" altLang="en-US" sz="2800" dirty="0">
                  <a:latin typeface="Times New Roman" panose="02020603050405020304" pitchFamily="18" charset="0"/>
                </a:rPr>
                <a:t>谐振时最大电压：</a:t>
              </a:r>
              <a:endParaRPr lang="zh-CN" altLang="en-US" sz="2000" dirty="0">
                <a:latin typeface="Times New Roman" panose="02020603050405020304" pitchFamily="18" charset="0"/>
              </a:endParaRPr>
            </a:p>
          </p:txBody>
        </p:sp>
        <p:pic>
          <p:nvPicPr>
            <p:cNvPr id="13" name="图片 12"/>
            <p:cNvPicPr>
              <a:picLocks noChangeAspect="1"/>
            </p:cNvPicPr>
            <p:nvPr/>
          </p:nvPicPr>
          <p:blipFill>
            <a:blip r:embed="rId4"/>
            <a:stretch>
              <a:fillRect/>
            </a:stretch>
          </p:blipFill>
          <p:spPr>
            <a:xfrm>
              <a:off x="6462" y="5983"/>
              <a:ext cx="5166" cy="80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CFC8471-A4CC-45C1-89D9-FAC85D8275AD}"/>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DACCFA84-EFA6-4ED7-B1A1-BE50037D2CF2}"/>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78</a:t>
            </a:fld>
            <a:endParaRPr lang="en-US">
              <a:solidFill>
                <a:prstClr val="black">
                  <a:tint val="75000"/>
                </a:prstClr>
              </a:solidFill>
            </a:endParaRPr>
          </a:p>
        </p:txBody>
      </p:sp>
      <p:grpSp>
        <p:nvGrpSpPr>
          <p:cNvPr id="4" name="组合 3">
            <a:extLst>
              <a:ext uri="{FF2B5EF4-FFF2-40B4-BE49-F238E27FC236}">
                <a16:creationId xmlns:a16="http://schemas.microsoft.com/office/drawing/2014/main" id="{B00D4E0B-0311-4681-AFEC-E663242F08AA}"/>
              </a:ext>
            </a:extLst>
          </p:cNvPr>
          <p:cNvGrpSpPr/>
          <p:nvPr/>
        </p:nvGrpSpPr>
        <p:grpSpPr>
          <a:xfrm>
            <a:off x="123101" y="1241867"/>
            <a:ext cx="8768715" cy="1430655"/>
            <a:chOff x="721" y="5522"/>
            <a:chExt cx="13809" cy="2253"/>
          </a:xfrm>
        </p:grpSpPr>
        <p:sp>
          <p:nvSpPr>
            <p:cNvPr id="5" name="文本框 4">
              <a:extLst>
                <a:ext uri="{FF2B5EF4-FFF2-40B4-BE49-F238E27FC236}">
                  <a16:creationId xmlns:a16="http://schemas.microsoft.com/office/drawing/2014/main" id="{359472D1-F8A2-4870-9179-C1831EA3976C}"/>
                </a:ext>
              </a:extLst>
            </p:cNvPr>
            <p:cNvSpPr txBox="1"/>
            <p:nvPr/>
          </p:nvSpPr>
          <p:spPr>
            <a:xfrm>
              <a:off x="721" y="5594"/>
              <a:ext cx="13809" cy="2181"/>
            </a:xfrm>
            <a:prstGeom prst="rect">
              <a:avLst/>
            </a:prstGeom>
            <a:noFill/>
          </p:spPr>
          <p:txBody>
            <a:bodyPr wrap="square" rtlCol="0">
              <a:spAutoFit/>
            </a:bodyPr>
            <a:lstStyle/>
            <a:p>
              <a:r>
                <a:rPr lang="zh-CN" altLang="en-US" sz="2800" dirty="0"/>
                <a:t>（c）并联谐振时             ，                 ，                    ，并联谐振也叫电流谐振。</a:t>
              </a:r>
            </a:p>
            <a:p>
              <a:r>
                <a:rPr lang="zh-CN" altLang="en-US" sz="2800" dirty="0"/>
                <a:t>并联谐振时各元件上电流为: </a:t>
              </a:r>
            </a:p>
          </p:txBody>
        </p:sp>
        <p:pic>
          <p:nvPicPr>
            <p:cNvPr id="6" name="图片 5">
              <a:extLst>
                <a:ext uri="{FF2B5EF4-FFF2-40B4-BE49-F238E27FC236}">
                  <a16:creationId xmlns:a16="http://schemas.microsoft.com/office/drawing/2014/main" id="{B65510B9-BC29-4AED-A41F-C3A411A67856}"/>
                </a:ext>
              </a:extLst>
            </p:cNvPr>
            <p:cNvPicPr>
              <a:picLocks noChangeAspect="1"/>
            </p:cNvPicPr>
            <p:nvPr/>
          </p:nvPicPr>
          <p:blipFill>
            <a:blip r:embed="rId2"/>
            <a:stretch>
              <a:fillRect/>
            </a:stretch>
          </p:blipFill>
          <p:spPr>
            <a:xfrm>
              <a:off x="5163" y="5537"/>
              <a:ext cx="1656" cy="905"/>
            </a:xfrm>
            <a:prstGeom prst="rect">
              <a:avLst/>
            </a:prstGeom>
          </p:spPr>
        </p:pic>
        <p:pic>
          <p:nvPicPr>
            <p:cNvPr id="7" name="图片 6">
              <a:extLst>
                <a:ext uri="{FF2B5EF4-FFF2-40B4-BE49-F238E27FC236}">
                  <a16:creationId xmlns:a16="http://schemas.microsoft.com/office/drawing/2014/main" id="{9BA4067B-840A-43B6-A4BD-67B8181F871B}"/>
                </a:ext>
              </a:extLst>
            </p:cNvPr>
            <p:cNvPicPr>
              <a:picLocks noChangeAspect="1"/>
            </p:cNvPicPr>
            <p:nvPr/>
          </p:nvPicPr>
          <p:blipFill>
            <a:blip r:embed="rId3"/>
            <a:stretch>
              <a:fillRect/>
            </a:stretch>
          </p:blipFill>
          <p:spPr>
            <a:xfrm>
              <a:off x="7255" y="5522"/>
              <a:ext cx="2067" cy="920"/>
            </a:xfrm>
            <a:prstGeom prst="rect">
              <a:avLst/>
            </a:prstGeom>
          </p:spPr>
        </p:pic>
        <p:pic>
          <p:nvPicPr>
            <p:cNvPr id="8" name="图片 7">
              <a:extLst>
                <a:ext uri="{FF2B5EF4-FFF2-40B4-BE49-F238E27FC236}">
                  <a16:creationId xmlns:a16="http://schemas.microsoft.com/office/drawing/2014/main" id="{F077DFF5-307C-4A83-B97D-AA2DBEF94A81}"/>
                </a:ext>
              </a:extLst>
            </p:cNvPr>
            <p:cNvPicPr>
              <a:picLocks noChangeAspect="1"/>
            </p:cNvPicPr>
            <p:nvPr/>
          </p:nvPicPr>
          <p:blipFill>
            <a:blip r:embed="rId4"/>
            <a:stretch>
              <a:fillRect/>
            </a:stretch>
          </p:blipFill>
          <p:spPr>
            <a:xfrm>
              <a:off x="9760" y="5590"/>
              <a:ext cx="2767" cy="841"/>
            </a:xfrm>
            <a:prstGeom prst="rect">
              <a:avLst/>
            </a:prstGeom>
          </p:spPr>
        </p:pic>
      </p:grpSp>
      <p:grpSp>
        <p:nvGrpSpPr>
          <p:cNvPr id="9" name="组合 8">
            <a:extLst>
              <a:ext uri="{FF2B5EF4-FFF2-40B4-BE49-F238E27FC236}">
                <a16:creationId xmlns:a16="http://schemas.microsoft.com/office/drawing/2014/main" id="{C1C799ED-7616-444C-9D97-4F4CAB5FE557}"/>
              </a:ext>
            </a:extLst>
          </p:cNvPr>
          <p:cNvGrpSpPr/>
          <p:nvPr/>
        </p:nvGrpSpPr>
        <p:grpSpPr>
          <a:xfrm>
            <a:off x="4878389" y="2853000"/>
            <a:ext cx="3349622" cy="1827192"/>
            <a:chOff x="8689" y="7149"/>
            <a:chExt cx="4543" cy="2437"/>
          </a:xfrm>
        </p:grpSpPr>
        <p:pic>
          <p:nvPicPr>
            <p:cNvPr id="10" name="图片 9">
              <a:extLst>
                <a:ext uri="{FF2B5EF4-FFF2-40B4-BE49-F238E27FC236}">
                  <a16:creationId xmlns:a16="http://schemas.microsoft.com/office/drawing/2014/main" id="{C774F73E-F754-4CCD-82C8-933EF560DFB3}"/>
                </a:ext>
              </a:extLst>
            </p:cNvPr>
            <p:cNvPicPr>
              <a:picLocks noChangeAspect="1"/>
            </p:cNvPicPr>
            <p:nvPr/>
          </p:nvPicPr>
          <p:blipFill>
            <a:blip r:embed="rId5"/>
            <a:stretch>
              <a:fillRect/>
            </a:stretch>
          </p:blipFill>
          <p:spPr>
            <a:xfrm>
              <a:off x="8833" y="7900"/>
              <a:ext cx="4399" cy="1686"/>
            </a:xfrm>
            <a:prstGeom prst="rect">
              <a:avLst/>
            </a:prstGeom>
          </p:spPr>
        </p:pic>
        <p:sp>
          <p:nvSpPr>
            <p:cNvPr id="11" name="文本框 10">
              <a:extLst>
                <a:ext uri="{FF2B5EF4-FFF2-40B4-BE49-F238E27FC236}">
                  <a16:creationId xmlns:a16="http://schemas.microsoft.com/office/drawing/2014/main" id="{77327DDE-7C0F-46D5-93D8-18693A83E24C}"/>
                </a:ext>
              </a:extLst>
            </p:cNvPr>
            <p:cNvSpPr txBox="1"/>
            <p:nvPr/>
          </p:nvSpPr>
          <p:spPr>
            <a:xfrm>
              <a:off x="8689" y="7149"/>
              <a:ext cx="3519" cy="698"/>
            </a:xfrm>
            <a:prstGeom prst="rect">
              <a:avLst/>
            </a:prstGeom>
            <a:noFill/>
          </p:spPr>
          <p:txBody>
            <a:bodyPr wrap="square" rtlCol="0">
              <a:spAutoFit/>
            </a:bodyPr>
            <a:lstStyle/>
            <a:p>
              <a:r>
                <a:rPr lang="en-US" altLang="zh-CN" sz="2800" b="1" i="1" dirty="0">
                  <a:solidFill>
                    <a:srgbClr val="FF0000"/>
                  </a:solidFill>
                  <a:latin typeface="Times New Roman" panose="02020603050405020304" pitchFamily="18" charset="0"/>
                </a:rPr>
                <a:t>Q</a:t>
              </a:r>
              <a:r>
                <a:rPr lang="en-US" altLang="zh-CN" sz="2800" b="1" dirty="0">
                  <a:solidFill>
                    <a:srgbClr val="FF0000"/>
                  </a:solidFill>
                  <a:latin typeface="Times New Roman" panose="02020603050405020304" pitchFamily="18" charset="0"/>
                </a:rPr>
                <a:t>:</a:t>
              </a:r>
              <a:r>
                <a:rPr lang="zh-CN" altLang="en-US" sz="2800" b="1" dirty="0">
                  <a:solidFill>
                    <a:srgbClr val="FF0000"/>
                  </a:solidFill>
                </a:rPr>
                <a:t>品质因数</a:t>
              </a:r>
            </a:p>
          </p:txBody>
        </p:sp>
      </p:grpSp>
      <p:pic>
        <p:nvPicPr>
          <p:cNvPr id="12" name="图片 11">
            <a:extLst>
              <a:ext uri="{FF2B5EF4-FFF2-40B4-BE49-F238E27FC236}">
                <a16:creationId xmlns:a16="http://schemas.microsoft.com/office/drawing/2014/main" id="{B298D9C1-40F3-4CCB-940B-C91F8E21627E}"/>
              </a:ext>
            </a:extLst>
          </p:cNvPr>
          <p:cNvPicPr>
            <a:picLocks noChangeAspect="1"/>
          </p:cNvPicPr>
          <p:nvPr/>
        </p:nvPicPr>
        <p:blipFill>
          <a:blip r:embed="rId6"/>
          <a:stretch>
            <a:fillRect/>
          </a:stretch>
        </p:blipFill>
        <p:spPr>
          <a:xfrm>
            <a:off x="238306" y="2672522"/>
            <a:ext cx="4258800" cy="3388400"/>
          </a:xfrm>
          <a:prstGeom prst="rect">
            <a:avLst/>
          </a:prstGeom>
        </p:spPr>
      </p:pic>
    </p:spTree>
    <p:extLst>
      <p:ext uri="{BB962C8B-B14F-4D97-AF65-F5344CB8AC3E}">
        <p14:creationId xmlns:p14="http://schemas.microsoft.com/office/powerpoint/2010/main" val="331791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79</a:t>
            </a:fld>
            <a:endParaRPr lang="en-US">
              <a:solidFill>
                <a:prstClr val="black">
                  <a:tint val="75000"/>
                </a:prstClr>
              </a:solidFill>
            </a:endParaRPr>
          </a:p>
        </p:txBody>
      </p:sp>
      <p:pic>
        <p:nvPicPr>
          <p:cNvPr id="4" name="图片 3"/>
          <p:cNvPicPr>
            <a:picLocks noChangeAspect="1"/>
          </p:cNvPicPr>
          <p:nvPr/>
        </p:nvPicPr>
        <p:blipFill>
          <a:blip r:embed="rId2"/>
          <a:stretch>
            <a:fillRect/>
          </a:stretch>
        </p:blipFill>
        <p:spPr>
          <a:xfrm>
            <a:off x="972001" y="1050299"/>
            <a:ext cx="3813994" cy="3343051"/>
          </a:xfrm>
          <a:prstGeom prst="rect">
            <a:avLst/>
          </a:prstGeom>
        </p:spPr>
      </p:pic>
      <p:sp>
        <p:nvSpPr>
          <p:cNvPr id="5" name="文本框 4"/>
          <p:cNvSpPr txBox="1"/>
          <p:nvPr/>
        </p:nvSpPr>
        <p:spPr>
          <a:xfrm>
            <a:off x="972000" y="4433631"/>
            <a:ext cx="4628770" cy="523220"/>
          </a:xfrm>
          <a:prstGeom prst="rect">
            <a:avLst/>
          </a:prstGeom>
          <a:noFill/>
        </p:spPr>
        <p:txBody>
          <a:bodyPr wrap="square" rtlCol="0">
            <a:spAutoFit/>
          </a:bodyPr>
          <a:lstStyle/>
          <a:p>
            <a:r>
              <a:rPr lang="zh-CN" altLang="en-US" sz="2800" dirty="0">
                <a:latin typeface="Times New Roman" panose="02020603050405020304" pitchFamily="18" charset="0"/>
              </a:rPr>
              <a:t>不同Q值时的阻抗谐振曲线</a:t>
            </a:r>
          </a:p>
        </p:txBody>
      </p:sp>
      <p:sp>
        <p:nvSpPr>
          <p:cNvPr id="6" name="文本框 5"/>
          <p:cNvSpPr txBox="1"/>
          <p:nvPr/>
        </p:nvSpPr>
        <p:spPr>
          <a:xfrm>
            <a:off x="5292000" y="2338725"/>
            <a:ext cx="3560445" cy="523220"/>
          </a:xfrm>
          <a:prstGeom prst="rect">
            <a:avLst/>
          </a:prstGeom>
          <a:noFill/>
        </p:spPr>
        <p:txBody>
          <a:bodyPr wrap="square" rtlCol="0">
            <a:spAutoFit/>
          </a:bodyPr>
          <a:lstStyle/>
          <a:p>
            <a:r>
              <a:rPr lang="zh-CN" altLang="en-US" sz="2800" dirty="0"/>
              <a:t>谐振时输入阻抗最大。</a:t>
            </a:r>
          </a:p>
        </p:txBody>
      </p:sp>
      <p:cxnSp>
        <p:nvCxnSpPr>
          <p:cNvPr id="7" name="直接箭头连接符 6"/>
          <p:cNvCxnSpPr/>
          <p:nvPr/>
        </p:nvCxnSpPr>
        <p:spPr>
          <a:xfrm>
            <a:off x="3894769" y="1820207"/>
            <a:ext cx="1385570" cy="67754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953" y="1138873"/>
            <a:ext cx="8229600" cy="1143000"/>
          </a:xfrm>
        </p:spPr>
        <p:txBody>
          <a:bodyPr/>
          <a:lstStyle/>
          <a:p>
            <a:pPr>
              <a:lnSpc>
                <a:spcPct val="150000"/>
              </a:lnSpc>
            </a:pPr>
            <a:r>
              <a:rPr lang="zh-CN" altLang="en-US" sz="2800" dirty="0">
                <a:solidFill>
                  <a:srgbClr val="C00000"/>
                </a:solidFill>
              </a:rPr>
              <a:t>【例5.1.1】</a:t>
            </a:r>
            <a:r>
              <a:rPr lang="zh-CN" altLang="en-US" sz="2800" dirty="0"/>
              <a:t> 求幅值               、频率                    ，初始相位                    的正弦波电压的瞬时表达式，以及在</a:t>
            </a:r>
            <a:br>
              <a:rPr lang="zh-CN" altLang="en-US" sz="2800" dirty="0"/>
            </a:br>
            <a:r>
              <a:rPr lang="zh-CN" altLang="en-US" sz="2800" dirty="0"/>
              <a:t>时的瞬时值，并用图表示该波形。</a:t>
            </a:r>
          </a:p>
        </p:txBody>
      </p:sp>
      <p:sp>
        <p:nvSpPr>
          <p:cNvPr id="3" name="日期占位符 2"/>
          <p:cNvSpPr>
            <a:spLocks noGrp="1"/>
          </p:cNvSpPr>
          <p:nvPr>
            <p:ph type="dt" sz="half" idx="10"/>
          </p:nvPr>
        </p:nvSpPr>
        <p:spPr/>
        <p:txBody>
          <a:bodyPr/>
          <a:lstStyle/>
          <a:p>
            <a:pPr>
              <a:defRPr/>
            </a:pPr>
            <a:fld id="{4F267FD9-BB6E-4937-A2CB-2D8803BBA62E}" type="datetime1">
              <a:rPr lang="zh-CN" altLang="en-US">
                <a:solidFill>
                  <a:prstClr val="black">
                    <a:tint val="75000"/>
                  </a:prstClr>
                </a:solidFill>
              </a:rPr>
              <a:t>2018/5/31</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a:solidFill>
                  <a:prstClr val="black">
                    <a:tint val="75000"/>
                  </a:prstClr>
                </a:solidFill>
              </a:rPr>
              <a:t>8</a:t>
            </a:fld>
            <a:endParaRPr lang="en-US">
              <a:solidFill>
                <a:prstClr val="black">
                  <a:tint val="75000"/>
                </a:prstClr>
              </a:solidFill>
            </a:endParaRPr>
          </a:p>
        </p:txBody>
      </p:sp>
      <p:graphicFrame>
        <p:nvGraphicFramePr>
          <p:cNvPr id="5" name="对象 4">
            <a:hlinkClick r:id="" action="ppaction://ole?verb=0"/>
          </p:cNvPr>
          <p:cNvGraphicFramePr>
            <a:graphicFrameLocks noChangeAspect="1"/>
          </p:cNvGraphicFramePr>
          <p:nvPr/>
        </p:nvGraphicFramePr>
        <p:xfrm>
          <a:off x="3302000" y="887095"/>
          <a:ext cx="1194435" cy="420370"/>
        </p:xfrm>
        <a:graphic>
          <a:graphicData uri="http://schemas.openxmlformats.org/presentationml/2006/ole">
            <mc:AlternateContent xmlns:mc="http://schemas.openxmlformats.org/markup-compatibility/2006">
              <mc:Choice xmlns:v="urn:schemas-microsoft-com:vml" Requires="v">
                <p:oleObj spid="_x0000_s1093" r:id="rId4" imgW="660400" imgH="203200" progId="Equation.KSEE3">
                  <p:embed/>
                </p:oleObj>
              </mc:Choice>
              <mc:Fallback>
                <p:oleObj r:id="rId4" imgW="660400" imgH="203200" progId="Equation.KSEE3">
                  <p:embed/>
                  <p:pic>
                    <p:nvPicPr>
                      <p:cNvPr id="0" name="图片 1024"/>
                      <p:cNvPicPr/>
                      <p:nvPr/>
                    </p:nvPicPr>
                    <p:blipFill>
                      <a:blip r:embed="rId5"/>
                      <a:stretch>
                        <a:fillRect/>
                      </a:stretch>
                    </p:blipFill>
                    <p:spPr>
                      <a:xfrm>
                        <a:off x="3302000" y="887095"/>
                        <a:ext cx="1194435" cy="420370"/>
                      </a:xfrm>
                      <a:prstGeom prst="rect">
                        <a:avLst/>
                      </a:prstGeom>
                    </p:spPr>
                  </p:pic>
                </p:oleObj>
              </mc:Fallback>
            </mc:AlternateContent>
          </a:graphicData>
        </a:graphic>
      </p:graphicFrame>
      <p:pic>
        <p:nvPicPr>
          <p:cNvPr id="6" name="图片 -2147480909"/>
          <p:cNvPicPr>
            <a:picLocks noChangeAspect="1"/>
          </p:cNvPicPr>
          <p:nvPr/>
        </p:nvPicPr>
        <p:blipFill>
          <a:blip r:embed="rId6"/>
          <a:stretch>
            <a:fillRect/>
          </a:stretch>
        </p:blipFill>
        <p:spPr>
          <a:xfrm>
            <a:off x="5532755" y="916940"/>
            <a:ext cx="1533525" cy="390525"/>
          </a:xfrm>
          <a:prstGeom prst="rect">
            <a:avLst/>
          </a:prstGeom>
          <a:noFill/>
          <a:ln w="9525">
            <a:noFill/>
          </a:ln>
        </p:spPr>
      </p:pic>
      <p:pic>
        <p:nvPicPr>
          <p:cNvPr id="7" name="图片 -2147480908"/>
          <p:cNvPicPr>
            <a:picLocks noChangeAspect="1"/>
          </p:cNvPicPr>
          <p:nvPr/>
        </p:nvPicPr>
        <p:blipFill>
          <a:blip r:embed="rId7"/>
          <a:stretch>
            <a:fillRect/>
          </a:stretch>
        </p:blipFill>
        <p:spPr>
          <a:xfrm>
            <a:off x="1051560" y="1307465"/>
            <a:ext cx="1297305" cy="775335"/>
          </a:xfrm>
          <a:prstGeom prst="rect">
            <a:avLst/>
          </a:prstGeom>
          <a:noFill/>
          <a:ln w="9525">
            <a:noFill/>
          </a:ln>
        </p:spPr>
      </p:pic>
      <p:pic>
        <p:nvPicPr>
          <p:cNvPr id="8" name="图片 -2147480907"/>
          <p:cNvPicPr>
            <a:picLocks noChangeAspect="1"/>
          </p:cNvPicPr>
          <p:nvPr/>
        </p:nvPicPr>
        <p:blipFill>
          <a:blip r:embed="rId8"/>
          <a:stretch>
            <a:fillRect/>
          </a:stretch>
        </p:blipFill>
        <p:spPr>
          <a:xfrm>
            <a:off x="229870" y="1932305"/>
            <a:ext cx="1291590" cy="855345"/>
          </a:xfrm>
          <a:prstGeom prst="rect">
            <a:avLst/>
          </a:prstGeom>
          <a:noFill/>
          <a:ln w="9525">
            <a:noFill/>
          </a:ln>
        </p:spPr>
      </p:pic>
      <p:grpSp>
        <p:nvGrpSpPr>
          <p:cNvPr id="27" name="组合 26"/>
          <p:cNvGrpSpPr/>
          <p:nvPr/>
        </p:nvGrpSpPr>
        <p:grpSpPr>
          <a:xfrm>
            <a:off x="394335" y="3119755"/>
            <a:ext cx="6178550" cy="2560955"/>
            <a:chOff x="601" y="4914"/>
            <a:chExt cx="9730" cy="4033"/>
          </a:xfrm>
        </p:grpSpPr>
        <p:sp>
          <p:nvSpPr>
            <p:cNvPr id="9" name="文本框 8"/>
            <p:cNvSpPr txBox="1"/>
            <p:nvPr/>
          </p:nvSpPr>
          <p:spPr>
            <a:xfrm>
              <a:off x="601" y="4914"/>
              <a:ext cx="9730" cy="3878"/>
            </a:xfrm>
            <a:prstGeom prst="rect">
              <a:avLst/>
            </a:prstGeom>
            <a:noFill/>
          </p:spPr>
          <p:txBody>
            <a:bodyPr wrap="square" rtlCol="0">
              <a:spAutoFit/>
            </a:bodyPr>
            <a:lstStyle/>
            <a:p>
              <a:r>
                <a:rPr lang="zh-CN" altLang="en-US" sz="2800" dirty="0">
                  <a:solidFill>
                    <a:srgbClr val="C00000"/>
                  </a:solidFill>
                </a:rPr>
                <a:t>【解】</a:t>
              </a:r>
              <a:r>
                <a:rPr lang="zh-CN" altLang="en-US" sz="2800" dirty="0"/>
                <a:t> 正弦波电压的瞬时值可写成：</a:t>
              </a:r>
            </a:p>
            <a:p>
              <a:endParaRPr lang="zh-CN" altLang="en-US" sz="2400" dirty="0"/>
            </a:p>
            <a:p>
              <a:endParaRPr lang="zh-CN" altLang="en-US" sz="2000" dirty="0"/>
            </a:p>
            <a:p>
              <a:r>
                <a:rPr lang="zh-CN" altLang="en-US" sz="2800" dirty="0"/>
                <a:t>依题意的瞬时表达式： </a:t>
              </a:r>
            </a:p>
            <a:p>
              <a:endParaRPr lang="zh-CN" altLang="en-US" dirty="0"/>
            </a:p>
            <a:p>
              <a:endParaRPr lang="zh-CN" altLang="en-US" dirty="0"/>
            </a:p>
            <a:p>
              <a:endParaRPr lang="zh-CN" altLang="en-US" dirty="0"/>
            </a:p>
          </p:txBody>
        </p:sp>
        <p:pic>
          <p:nvPicPr>
            <p:cNvPr id="10" name="图片 9"/>
            <p:cNvPicPr>
              <a:picLocks noChangeAspect="1"/>
            </p:cNvPicPr>
            <p:nvPr/>
          </p:nvPicPr>
          <p:blipFill>
            <a:blip r:embed="rId9"/>
            <a:stretch>
              <a:fillRect/>
            </a:stretch>
          </p:blipFill>
          <p:spPr>
            <a:xfrm>
              <a:off x="865" y="5759"/>
              <a:ext cx="7848" cy="696"/>
            </a:xfrm>
            <a:prstGeom prst="rect">
              <a:avLst/>
            </a:prstGeom>
            <a:noFill/>
            <a:ln w="9525">
              <a:noFill/>
            </a:ln>
          </p:spPr>
        </p:pic>
        <p:pic>
          <p:nvPicPr>
            <p:cNvPr id="11" name="图片 -2147480902"/>
            <p:cNvPicPr>
              <a:picLocks noChangeAspect="1"/>
            </p:cNvPicPr>
            <p:nvPr/>
          </p:nvPicPr>
          <p:blipFill>
            <a:blip r:embed="rId10"/>
            <a:stretch>
              <a:fillRect/>
            </a:stretch>
          </p:blipFill>
          <p:spPr>
            <a:xfrm>
              <a:off x="865" y="7771"/>
              <a:ext cx="4150" cy="1176"/>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80</a:t>
            </a:fld>
            <a:endParaRPr lang="en-US">
              <a:solidFill>
                <a:prstClr val="black">
                  <a:tint val="75000"/>
                </a:prstClr>
              </a:solidFill>
            </a:endParaRPr>
          </a:p>
        </p:txBody>
      </p:sp>
      <p:sp>
        <p:nvSpPr>
          <p:cNvPr id="4" name="文本框 3"/>
          <p:cNvSpPr txBox="1"/>
          <p:nvPr/>
        </p:nvSpPr>
        <p:spPr>
          <a:xfrm>
            <a:off x="457200" y="765000"/>
            <a:ext cx="8416290" cy="2595839"/>
          </a:xfrm>
          <a:prstGeom prst="rect">
            <a:avLst/>
          </a:prstGeom>
          <a:noFill/>
        </p:spPr>
        <p:txBody>
          <a:bodyPr wrap="square" rtlCol="0">
            <a:spAutoFit/>
          </a:bodyPr>
          <a:lstStyle/>
          <a:p>
            <a:pPr>
              <a:lnSpc>
                <a:spcPct val="150000"/>
              </a:lnSpc>
            </a:pPr>
            <a:r>
              <a:rPr lang="zh-CN" altLang="en-US" sz="2800" dirty="0">
                <a:solidFill>
                  <a:srgbClr val="C00000"/>
                </a:solidFill>
                <a:latin typeface="Times New Roman" panose="02020603050405020304" pitchFamily="18" charset="0"/>
              </a:rPr>
              <a:t>【例5.5.3】 </a:t>
            </a:r>
            <a:r>
              <a:rPr lang="zh-CN" altLang="en-US" sz="2800" dirty="0">
                <a:latin typeface="Times New Roman" panose="02020603050405020304" pitchFamily="18" charset="0"/>
              </a:rPr>
              <a:t>电路如图所示，外加电压含有400 Hz和1000 Hz两种频率的信号，若要滤掉1000 Hz的信号，使电阻</a:t>
            </a:r>
            <a:r>
              <a:rPr lang="en-US" altLang="zh-CN" sz="2800" i="1" dirty="0">
                <a:latin typeface="Times New Roman" panose="02020603050405020304" pitchFamily="18" charset="0"/>
              </a:rPr>
              <a:t>R</a:t>
            </a:r>
            <a:r>
              <a:rPr lang="zh-CN" altLang="en-US" sz="2800" dirty="0">
                <a:latin typeface="Times New Roman" panose="02020603050405020304" pitchFamily="18" charset="0"/>
              </a:rPr>
              <a:t>上只有400 Hz的信号，若</a:t>
            </a:r>
            <a:r>
              <a:rPr lang="en-US" altLang="zh-CN" sz="2800" i="1" dirty="0">
                <a:latin typeface="Times New Roman" panose="02020603050405020304" pitchFamily="18" charset="0"/>
              </a:rPr>
              <a:t>L</a:t>
            </a:r>
            <a:r>
              <a:rPr lang="en-US" altLang="zh-CN" sz="2800" dirty="0">
                <a:latin typeface="Times New Roman" panose="02020603050405020304" pitchFamily="18" charset="0"/>
              </a:rPr>
              <a:t>=100mH</a:t>
            </a:r>
            <a:r>
              <a:rPr lang="zh-CN" altLang="en-US" sz="2800" dirty="0">
                <a:latin typeface="Times New Roman" panose="02020603050405020304" pitchFamily="18" charset="0"/>
              </a:rPr>
              <a:t>，</a:t>
            </a:r>
            <a:r>
              <a:rPr lang="en-US" altLang="zh-CN" sz="2800" i="1" dirty="0">
                <a:latin typeface="Times New Roman" panose="02020603050405020304" pitchFamily="18" charset="0"/>
              </a:rPr>
              <a:t>C</a:t>
            </a:r>
            <a:r>
              <a:rPr lang="zh-CN" altLang="en-US" sz="2800" dirty="0">
                <a:latin typeface="Times New Roman" panose="02020603050405020304" pitchFamily="18" charset="0"/>
              </a:rPr>
              <a:t>值应是多少？</a:t>
            </a:r>
          </a:p>
        </p:txBody>
      </p:sp>
      <p:pic>
        <p:nvPicPr>
          <p:cNvPr id="16386" name="Picture 2" descr="5t5t12">
            <a:extLst>
              <a:ext uri="{FF2B5EF4-FFF2-40B4-BE49-F238E27FC236}">
                <a16:creationId xmlns:a16="http://schemas.microsoft.com/office/drawing/2014/main" id="{24F6165A-E905-46E0-A165-BDD878C392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4000" y="3068999"/>
            <a:ext cx="3732012" cy="259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81865-15A2-427A-9255-55519E380055}"/>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D4AA46DA-D05F-4B59-93A0-CD07D5E8254C}"/>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81</a:t>
            </a:fld>
            <a:endParaRPr lang="en-US">
              <a:solidFill>
                <a:prstClr val="black">
                  <a:tint val="75000"/>
                </a:prstClr>
              </a:solidFill>
            </a:endParaRPr>
          </a:p>
        </p:txBody>
      </p:sp>
      <p:grpSp>
        <p:nvGrpSpPr>
          <p:cNvPr id="4" name="组合 3">
            <a:extLst>
              <a:ext uri="{FF2B5EF4-FFF2-40B4-BE49-F238E27FC236}">
                <a16:creationId xmlns:a16="http://schemas.microsoft.com/office/drawing/2014/main" id="{ABCB8F29-FFFF-442F-BAD6-07E82CFC0455}"/>
              </a:ext>
            </a:extLst>
          </p:cNvPr>
          <p:cNvGrpSpPr/>
          <p:nvPr/>
        </p:nvGrpSpPr>
        <p:grpSpPr>
          <a:xfrm>
            <a:off x="473313" y="1030340"/>
            <a:ext cx="8118475" cy="4006850"/>
            <a:chOff x="905" y="5625"/>
            <a:chExt cx="12785" cy="6310"/>
          </a:xfrm>
        </p:grpSpPr>
        <p:grpSp>
          <p:nvGrpSpPr>
            <p:cNvPr id="5" name="组合 4">
              <a:extLst>
                <a:ext uri="{FF2B5EF4-FFF2-40B4-BE49-F238E27FC236}">
                  <a16:creationId xmlns:a16="http://schemas.microsoft.com/office/drawing/2014/main" id="{60012151-E8FB-43AC-AB71-B9D5A594110B}"/>
                </a:ext>
              </a:extLst>
            </p:cNvPr>
            <p:cNvGrpSpPr/>
            <p:nvPr/>
          </p:nvGrpSpPr>
          <p:grpSpPr>
            <a:xfrm>
              <a:off x="905" y="5625"/>
              <a:ext cx="12785" cy="3070"/>
              <a:chOff x="905" y="5625"/>
              <a:chExt cx="12785" cy="3070"/>
            </a:xfrm>
          </p:grpSpPr>
          <p:sp>
            <p:nvSpPr>
              <p:cNvPr id="7" name="文本框 6">
                <a:extLst>
                  <a:ext uri="{FF2B5EF4-FFF2-40B4-BE49-F238E27FC236}">
                    <a16:creationId xmlns:a16="http://schemas.microsoft.com/office/drawing/2014/main" id="{0D3181A5-F135-4FED-9B5E-C60CBEBF2A61}"/>
                  </a:ext>
                </a:extLst>
              </p:cNvPr>
              <p:cNvSpPr txBox="1"/>
              <p:nvPr/>
            </p:nvSpPr>
            <p:spPr>
              <a:xfrm>
                <a:off x="905" y="5625"/>
                <a:ext cx="12785" cy="3070"/>
              </a:xfrm>
              <a:prstGeom prst="rect">
                <a:avLst/>
              </a:prstGeom>
              <a:noFill/>
            </p:spPr>
            <p:txBody>
              <a:bodyPr wrap="square" rtlCol="0">
                <a:spAutoFit/>
              </a:bodyPr>
              <a:lstStyle/>
              <a:p>
                <a:pPr>
                  <a:lnSpc>
                    <a:spcPct val="150000"/>
                  </a:lnSpc>
                </a:pPr>
                <a:r>
                  <a:rPr lang="zh-CN" altLang="en-US" sz="2800" dirty="0">
                    <a:solidFill>
                      <a:srgbClr val="C00000"/>
                    </a:solidFill>
                    <a:latin typeface="Times New Roman" panose="02020603050405020304" pitchFamily="18" charset="0"/>
                  </a:rPr>
                  <a:t>【解】</a:t>
                </a:r>
                <a:r>
                  <a:rPr lang="zh-CN" altLang="en-US" sz="2800" dirty="0">
                    <a:latin typeface="Times New Roman" panose="02020603050405020304" pitchFamily="18" charset="0"/>
                  </a:rPr>
                  <a:t> 只要使1000Hz的信号在</a:t>
                </a:r>
                <a:r>
                  <a:rPr lang="en-US" altLang="zh-CN" sz="2800" dirty="0">
                    <a:latin typeface="Times New Roman" panose="02020603050405020304" pitchFamily="18" charset="0"/>
                  </a:rPr>
                  <a:t>LC</a:t>
                </a:r>
                <a:r>
                  <a:rPr lang="zh-CN" altLang="en-US" sz="2800" dirty="0">
                    <a:latin typeface="Times New Roman" panose="02020603050405020304" pitchFamily="18" charset="0"/>
                  </a:rPr>
                  <a:t>并联电路中产生并联谐振，            ，该信号便无法通过，从而使上只有400Hz的信号，由谐振频率的公式求得</a:t>
                </a:r>
              </a:p>
            </p:txBody>
          </p:sp>
          <p:pic>
            <p:nvPicPr>
              <p:cNvPr id="8" name="图片 -2147480372">
                <a:extLst>
                  <a:ext uri="{FF2B5EF4-FFF2-40B4-BE49-F238E27FC236}">
                    <a16:creationId xmlns:a16="http://schemas.microsoft.com/office/drawing/2014/main" id="{D8DAE43A-ECDC-4F56-B05D-EC70B1105817}"/>
                  </a:ext>
                </a:extLst>
              </p:cNvPr>
              <p:cNvPicPr>
                <a:picLocks noChangeAspect="1"/>
              </p:cNvPicPr>
              <p:nvPr/>
            </p:nvPicPr>
            <p:blipFill>
              <a:blip r:embed="rId2"/>
              <a:stretch>
                <a:fillRect/>
              </a:stretch>
            </p:blipFill>
            <p:spPr>
              <a:xfrm>
                <a:off x="3618" y="6795"/>
                <a:ext cx="1954" cy="767"/>
              </a:xfrm>
              <a:prstGeom prst="rect">
                <a:avLst/>
              </a:prstGeom>
              <a:noFill/>
              <a:ln w="9525">
                <a:noFill/>
              </a:ln>
            </p:spPr>
          </p:pic>
        </p:grpSp>
        <p:pic>
          <p:nvPicPr>
            <p:cNvPr id="6" name="图片 5">
              <a:extLst>
                <a:ext uri="{FF2B5EF4-FFF2-40B4-BE49-F238E27FC236}">
                  <a16:creationId xmlns:a16="http://schemas.microsoft.com/office/drawing/2014/main" id="{3ECCFF6C-F588-4BEE-ACA4-985C47842C02}"/>
                </a:ext>
              </a:extLst>
            </p:cNvPr>
            <p:cNvPicPr>
              <a:picLocks noChangeAspect="1"/>
            </p:cNvPicPr>
            <p:nvPr/>
          </p:nvPicPr>
          <p:blipFill>
            <a:blip r:embed="rId3"/>
            <a:stretch>
              <a:fillRect/>
            </a:stretch>
          </p:blipFill>
          <p:spPr>
            <a:xfrm>
              <a:off x="2144" y="9402"/>
              <a:ext cx="9818" cy="2533"/>
            </a:xfrm>
            <a:prstGeom prst="rect">
              <a:avLst/>
            </a:prstGeom>
          </p:spPr>
        </p:pic>
      </p:grpSp>
    </p:spTree>
    <p:extLst>
      <p:ext uri="{BB962C8B-B14F-4D97-AF65-F5344CB8AC3E}">
        <p14:creationId xmlns:p14="http://schemas.microsoft.com/office/powerpoint/2010/main" val="322201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quarter" idx="10"/>
          </p:nvPr>
        </p:nvSpPr>
        <p:spPr/>
        <p:txBody>
          <a:bodyPr/>
          <a:lstStyle/>
          <a:p>
            <a:pPr>
              <a:defRPr/>
            </a:pPr>
            <a:fld id="{B2E06D25-8752-46E8-B94B-4836BD439805}" type="datetime1">
              <a:rPr lang="zh-CN" altLang="en-US">
                <a:solidFill>
                  <a:prstClr val="black">
                    <a:tint val="75000"/>
                  </a:prstClr>
                </a:solidFill>
              </a:rPr>
              <a:t>2018/5/31</a:t>
            </a:fld>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410E9838-5C72-4F93-8D5F-4110619E9157}" type="slidenum">
              <a:rPr lang="en-US">
                <a:solidFill>
                  <a:prstClr val="black">
                    <a:tint val="75000"/>
                  </a:prstClr>
                </a:solidFill>
              </a:rPr>
              <a:t>82</a:t>
            </a:fld>
            <a:endParaRPr lang="en-US" dirty="0">
              <a:solidFill>
                <a:prstClr val="black">
                  <a:tint val="75000"/>
                </a:prstClr>
              </a:solidFill>
            </a:endParaRPr>
          </a:p>
        </p:txBody>
      </p:sp>
      <p:sp>
        <p:nvSpPr>
          <p:cNvPr id="3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ln>
          <a:effectLst/>
        </p:spPr>
        <p:txBody>
          <a:bodyPr wrap="none" anchor="ctr"/>
          <a:lstStyle/>
          <a:p>
            <a:pPr algn="ctr" fontAlgn="base">
              <a:spcBef>
                <a:spcPct val="0"/>
              </a:spcBef>
              <a:spcAft>
                <a:spcPct val="0"/>
              </a:spcAft>
              <a:defRPr/>
            </a:pP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rPr>
              <a:t>5.6  正弦稳态电路的分析</a:t>
            </a:r>
          </a:p>
        </p:txBody>
      </p:sp>
      <p:sp>
        <p:nvSpPr>
          <p:cNvPr id="2" name="文本框 1"/>
          <p:cNvSpPr txBox="1"/>
          <p:nvPr/>
        </p:nvSpPr>
        <p:spPr>
          <a:xfrm>
            <a:off x="180001" y="1534061"/>
            <a:ext cx="8710000" cy="1200329"/>
          </a:xfrm>
          <a:prstGeom prst="rect">
            <a:avLst/>
          </a:prstGeom>
          <a:noFill/>
        </p:spPr>
        <p:txBody>
          <a:bodyPr wrap="square" rtlCol="0">
            <a:spAutoFit/>
          </a:bodyPr>
          <a:lstStyle/>
          <a:p>
            <a:r>
              <a:rPr kumimoji="1" lang="zh-CN" altLang="en-US" sz="2400" b="1" dirty="0">
                <a:solidFill>
                  <a:srgbClr val="005200"/>
                </a:solidFill>
                <a:effectLst>
                  <a:outerShdw blurRad="38100" dist="38100" dir="2700000" algn="tl">
                    <a:srgbClr val="C0C0C0"/>
                  </a:outerShdw>
                </a:effectLst>
                <a:latin typeface="Times New Roman" panose="02020603050405020304" pitchFamily="18" charset="0"/>
                <a:sym typeface="+mn-ea"/>
              </a:rPr>
              <a:t>将电压、电流写成相量形式，电阻、电感、电容写成复阻抗的形式，然后利用一章二章介绍的分析线性电阻电路的分析方法和定理来分析计算。要注意参与计算的是复数。</a:t>
            </a:r>
            <a:endParaRPr lang="zh-CN" altLang="en-US" sz="2400" dirty="0"/>
          </a:p>
        </p:txBody>
      </p:sp>
      <p:grpSp>
        <p:nvGrpSpPr>
          <p:cNvPr id="10" name="组合 9"/>
          <p:cNvGrpSpPr/>
          <p:nvPr/>
        </p:nvGrpSpPr>
        <p:grpSpPr>
          <a:xfrm>
            <a:off x="176088" y="2993112"/>
            <a:ext cx="8134350" cy="3258820"/>
            <a:chOff x="367" y="4987"/>
            <a:chExt cx="12810" cy="5132"/>
          </a:xfrm>
        </p:grpSpPr>
        <p:grpSp>
          <p:nvGrpSpPr>
            <p:cNvPr id="6" name="组合 5"/>
            <p:cNvGrpSpPr/>
            <p:nvPr/>
          </p:nvGrpSpPr>
          <p:grpSpPr>
            <a:xfrm>
              <a:off x="367" y="4987"/>
              <a:ext cx="12810" cy="1503"/>
              <a:chOff x="367" y="5039"/>
              <a:chExt cx="12810" cy="1503"/>
            </a:xfrm>
          </p:grpSpPr>
          <p:sp>
            <p:nvSpPr>
              <p:cNvPr id="3" name="文本框 2"/>
              <p:cNvSpPr txBox="1"/>
              <p:nvPr/>
            </p:nvSpPr>
            <p:spPr>
              <a:xfrm>
                <a:off x="367" y="5039"/>
                <a:ext cx="12810" cy="1503"/>
              </a:xfrm>
              <a:prstGeom prst="rect">
                <a:avLst/>
              </a:prstGeom>
              <a:noFill/>
            </p:spPr>
            <p:txBody>
              <a:bodyPr wrap="square" rtlCol="0">
                <a:spAutoFit/>
              </a:bodyPr>
              <a:lstStyle/>
              <a:p>
                <a:r>
                  <a:rPr lang="zh-CN" altLang="en-US" sz="2800" dirty="0">
                    <a:solidFill>
                      <a:srgbClr val="C00000"/>
                    </a:solidFill>
                    <a:latin typeface="Times New Roman" panose="02020603050405020304" pitchFamily="18" charset="0"/>
                  </a:rPr>
                  <a:t>【例5.6.1】</a:t>
                </a:r>
                <a:r>
                  <a:rPr lang="zh-CN" altLang="en-US" sz="2800" dirty="0">
                    <a:latin typeface="Times New Roman" panose="02020603050405020304" pitchFamily="18" charset="0"/>
                  </a:rPr>
                  <a:t> 用戴维南定理求图(a)电路中电容支路的电流    。</a:t>
                </a:r>
              </a:p>
            </p:txBody>
          </p:sp>
          <p:graphicFrame>
            <p:nvGraphicFramePr>
              <p:cNvPr id="4" name="对象 3">
                <a:hlinkClick r:id="" action="ppaction://ole?verb=0"/>
              </p:cNvPr>
              <p:cNvGraphicFramePr>
                <a:graphicFrameLocks noChangeAspect="1"/>
              </p:cNvGraphicFramePr>
              <p:nvPr>
                <p:extLst>
                  <p:ext uri="{D42A27DB-BD31-4B8C-83A1-F6EECF244321}">
                    <p14:modId xmlns:p14="http://schemas.microsoft.com/office/powerpoint/2010/main" val="220722880"/>
                  </p:ext>
                </p:extLst>
              </p:nvPr>
            </p:nvGraphicFramePr>
            <p:xfrm>
              <a:off x="2266" y="5697"/>
              <a:ext cx="447" cy="693"/>
            </p:xfrm>
            <a:graphic>
              <a:graphicData uri="http://schemas.openxmlformats.org/presentationml/2006/ole">
                <mc:AlternateContent xmlns:mc="http://schemas.openxmlformats.org/markup-compatibility/2006">
                  <mc:Choice xmlns:v="urn:schemas-microsoft-com:vml" Requires="v">
                    <p:oleObj spid="_x0000_s6184" r:id="rId3" imgW="114300" imgH="177165" progId="Equation.KSEE3">
                      <p:embed/>
                    </p:oleObj>
                  </mc:Choice>
                  <mc:Fallback>
                    <p:oleObj r:id="rId3" imgW="114300" imgH="177165" progId="Equation.KSEE3">
                      <p:embed/>
                      <p:pic>
                        <p:nvPicPr>
                          <p:cNvPr id="0" name="图片 1024"/>
                          <p:cNvPicPr/>
                          <p:nvPr/>
                        </p:nvPicPr>
                        <p:blipFill>
                          <a:blip r:embed="rId4"/>
                          <a:stretch>
                            <a:fillRect/>
                          </a:stretch>
                        </p:blipFill>
                        <p:spPr>
                          <a:xfrm>
                            <a:off x="2266" y="5697"/>
                            <a:ext cx="447" cy="693"/>
                          </a:xfrm>
                          <a:prstGeom prst="rect">
                            <a:avLst/>
                          </a:prstGeom>
                        </p:spPr>
                      </p:pic>
                    </p:oleObj>
                  </mc:Fallback>
                </mc:AlternateContent>
              </a:graphicData>
            </a:graphic>
          </p:graphicFrame>
        </p:grpSp>
        <p:pic>
          <p:nvPicPr>
            <p:cNvPr id="8" name="图片 7"/>
            <p:cNvPicPr>
              <a:picLocks noChangeAspect="1"/>
            </p:cNvPicPr>
            <p:nvPr/>
          </p:nvPicPr>
          <p:blipFill>
            <a:blip r:embed="rId5"/>
            <a:stretch>
              <a:fillRect/>
            </a:stretch>
          </p:blipFill>
          <p:spPr>
            <a:xfrm>
              <a:off x="3661" y="5542"/>
              <a:ext cx="5954" cy="3779"/>
            </a:xfrm>
            <a:prstGeom prst="rect">
              <a:avLst/>
            </a:prstGeom>
          </p:spPr>
        </p:pic>
        <p:sp>
          <p:nvSpPr>
            <p:cNvPr id="9" name="文本框 8"/>
            <p:cNvSpPr txBox="1"/>
            <p:nvPr/>
          </p:nvSpPr>
          <p:spPr>
            <a:xfrm>
              <a:off x="5476" y="9392"/>
              <a:ext cx="3265" cy="727"/>
            </a:xfrm>
            <a:prstGeom prst="rect">
              <a:avLst/>
            </a:prstGeom>
            <a:noFill/>
          </p:spPr>
          <p:txBody>
            <a:bodyPr wrap="square" rtlCol="0">
              <a:spAutoFit/>
            </a:bodyPr>
            <a:lstStyle/>
            <a:p>
              <a:r>
                <a:rPr lang="zh-CN" altLang="en-US" sz="2400" dirty="0"/>
                <a:t>(a)原电路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83</a:t>
            </a:fld>
            <a:endParaRPr lang="en-US">
              <a:solidFill>
                <a:prstClr val="black">
                  <a:tint val="75000"/>
                </a:prstClr>
              </a:solidFill>
            </a:endParaRPr>
          </a:p>
        </p:txBody>
      </p:sp>
      <p:sp>
        <p:nvSpPr>
          <p:cNvPr id="4" name="文本框 3"/>
          <p:cNvSpPr txBox="1"/>
          <p:nvPr/>
        </p:nvSpPr>
        <p:spPr>
          <a:xfrm>
            <a:off x="698500" y="952500"/>
            <a:ext cx="8193500" cy="954107"/>
          </a:xfrm>
          <a:prstGeom prst="rect">
            <a:avLst/>
          </a:prstGeom>
          <a:noFill/>
        </p:spPr>
        <p:txBody>
          <a:bodyPr wrap="square" rtlCol="0">
            <a:spAutoFit/>
          </a:bodyPr>
          <a:lstStyle/>
          <a:p>
            <a:r>
              <a:rPr lang="zh-CN" altLang="en-US" sz="2800" dirty="0">
                <a:solidFill>
                  <a:srgbClr val="C00000"/>
                </a:solidFill>
                <a:latin typeface="Times New Roman" panose="02020603050405020304" pitchFamily="18" charset="0"/>
                <a:ea typeface="宋体" panose="02010600030101010101" pitchFamily="2" charset="-122"/>
              </a:rPr>
              <a:t>【解】</a:t>
            </a:r>
            <a:r>
              <a:rPr lang="zh-CN" altLang="en-US" sz="2800" dirty="0">
                <a:latin typeface="Times New Roman" panose="02020603050405020304" pitchFamily="18" charset="0"/>
                <a:ea typeface="宋体" panose="02010600030101010101" pitchFamily="2" charset="-122"/>
              </a:rPr>
              <a:t>将电容支路开路，如图（b）所示，求开路电压U</a:t>
            </a:r>
            <a:r>
              <a:rPr lang="zh-CN" altLang="en-US" sz="2800" baseline="-25000" dirty="0">
                <a:latin typeface="Times New Roman" panose="02020603050405020304" pitchFamily="18" charset="0"/>
                <a:ea typeface="宋体" panose="02010600030101010101" pitchFamily="2" charset="-122"/>
              </a:rPr>
              <a:t>0</a:t>
            </a:r>
          </a:p>
        </p:txBody>
      </p:sp>
      <p:pic>
        <p:nvPicPr>
          <p:cNvPr id="5" name="图片 -2147480356"/>
          <p:cNvPicPr/>
          <p:nvPr/>
        </p:nvPicPr>
        <p:blipFill>
          <a:blip r:embed="rId2"/>
          <a:stretch>
            <a:fillRect/>
          </a:stretch>
        </p:blipFill>
        <p:spPr>
          <a:xfrm>
            <a:off x="1764000" y="1557000"/>
            <a:ext cx="4384095" cy="2600990"/>
          </a:xfrm>
          <a:prstGeom prst="rect">
            <a:avLst/>
          </a:prstGeom>
          <a:noFill/>
          <a:ln w="9525">
            <a:noFill/>
          </a:ln>
        </p:spPr>
      </p:pic>
      <p:sp>
        <p:nvSpPr>
          <p:cNvPr id="6" name="文本框 5"/>
          <p:cNvSpPr txBox="1"/>
          <p:nvPr/>
        </p:nvSpPr>
        <p:spPr>
          <a:xfrm>
            <a:off x="2590800" y="4368800"/>
            <a:ext cx="2989200" cy="461665"/>
          </a:xfrm>
          <a:prstGeom prst="rect">
            <a:avLst/>
          </a:prstGeom>
          <a:noFill/>
        </p:spPr>
        <p:txBody>
          <a:bodyPr wrap="square" rtlCol="0">
            <a:spAutoFit/>
          </a:bodyPr>
          <a:lstStyle/>
          <a:p>
            <a:r>
              <a:rPr lang="zh-CN" altLang="en-US" dirty="0"/>
              <a:t> </a:t>
            </a:r>
            <a:r>
              <a:rPr lang="zh-CN" altLang="en-US" sz="2000" dirty="0">
                <a:latin typeface="Times New Roman" panose="02020603050405020304" pitchFamily="18" charset="0"/>
              </a:rPr>
              <a:t> </a:t>
            </a:r>
            <a:r>
              <a:rPr lang="zh-CN" altLang="en-US" sz="2400" dirty="0">
                <a:latin typeface="Times New Roman" panose="02020603050405020304" pitchFamily="18" charset="0"/>
              </a:rPr>
              <a:t>(b)求开路电压电路</a:t>
            </a:r>
            <a:endParaRPr lang="zh-CN" altLang="en-US" sz="2000" dirty="0">
              <a:latin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457200" y="4951393"/>
            <a:ext cx="8133797" cy="954107"/>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84</a:t>
            </a:fld>
            <a:endParaRPr lang="en-US">
              <a:solidFill>
                <a:prstClr val="black">
                  <a:tint val="75000"/>
                </a:prstClr>
              </a:solidFill>
            </a:endParaRPr>
          </a:p>
        </p:txBody>
      </p:sp>
      <p:sp>
        <p:nvSpPr>
          <p:cNvPr id="4" name="文本框 3"/>
          <p:cNvSpPr txBox="1"/>
          <p:nvPr/>
        </p:nvSpPr>
        <p:spPr>
          <a:xfrm>
            <a:off x="345515" y="678815"/>
            <a:ext cx="8198970" cy="1015663"/>
          </a:xfrm>
          <a:prstGeom prst="rect">
            <a:avLst/>
          </a:prstGeom>
          <a:noFill/>
        </p:spPr>
        <p:txBody>
          <a:bodyPr wrap="square" rtlCol="0">
            <a:spAutoFit/>
          </a:bodyPr>
          <a:lstStyle/>
          <a:p>
            <a:r>
              <a:rPr lang="zh-CN" altLang="en-US" sz="2400" dirty="0">
                <a:latin typeface="Times New Roman" panose="02020603050405020304" pitchFamily="18" charset="0"/>
                <a:sym typeface="+mn-ea"/>
              </a:rPr>
              <a:t>将理想电压源短路，如图（c）所示，求A、B之间的等效复阻抗Z</a:t>
            </a:r>
            <a:r>
              <a:rPr lang="zh-CN" altLang="en-US" sz="2400" baseline="-25000" dirty="0">
                <a:latin typeface="Times New Roman" panose="02020603050405020304" pitchFamily="18" charset="0"/>
                <a:sym typeface="+mn-ea"/>
              </a:rPr>
              <a:t>0</a:t>
            </a:r>
          </a:p>
          <a:p>
            <a:endParaRPr lang="zh-CN" altLang="en-US" baseline="-25000" dirty="0"/>
          </a:p>
        </p:txBody>
      </p:sp>
      <p:pic>
        <p:nvPicPr>
          <p:cNvPr id="5" name="对象 7"/>
          <p:cNvPicPr>
            <a:picLocks noChangeAspect="1"/>
          </p:cNvPicPr>
          <p:nvPr/>
        </p:nvPicPr>
        <p:blipFill>
          <a:blip r:embed="rId2"/>
          <a:stretch>
            <a:fillRect/>
          </a:stretch>
        </p:blipFill>
        <p:spPr>
          <a:xfrm>
            <a:off x="1619999" y="4259495"/>
            <a:ext cx="4201819" cy="870843"/>
          </a:xfrm>
          <a:prstGeom prst="rect">
            <a:avLst/>
          </a:prstGeom>
          <a:noFill/>
          <a:ln w="9525">
            <a:noFill/>
          </a:ln>
        </p:spPr>
      </p:pic>
      <p:pic>
        <p:nvPicPr>
          <p:cNvPr id="6" name="对象 4"/>
          <p:cNvPicPr/>
          <p:nvPr/>
        </p:nvPicPr>
        <p:blipFill>
          <a:blip r:embed="rId3"/>
          <a:stretch>
            <a:fillRect/>
          </a:stretch>
        </p:blipFill>
        <p:spPr>
          <a:xfrm>
            <a:off x="345515" y="1398344"/>
            <a:ext cx="3930457" cy="2306644"/>
          </a:xfrm>
          <a:prstGeom prst="rect">
            <a:avLst/>
          </a:prstGeom>
          <a:noFill/>
          <a:ln w="9525">
            <a:noFill/>
          </a:ln>
        </p:spPr>
      </p:pic>
      <p:sp>
        <p:nvSpPr>
          <p:cNvPr id="7" name="文本框 6"/>
          <p:cNvSpPr txBox="1"/>
          <p:nvPr/>
        </p:nvSpPr>
        <p:spPr>
          <a:xfrm>
            <a:off x="856297" y="3860715"/>
            <a:ext cx="3469005" cy="398780"/>
          </a:xfrm>
          <a:prstGeom prst="rect">
            <a:avLst/>
          </a:prstGeom>
          <a:noFill/>
        </p:spPr>
        <p:txBody>
          <a:bodyPr wrap="square" rtlCol="0">
            <a:spAutoFit/>
          </a:bodyPr>
          <a:lstStyle/>
          <a:p>
            <a:r>
              <a:rPr lang="zh-CN" altLang="en-US" sz="2000" dirty="0"/>
              <a:t>（c）求等效复阻抗电路 </a:t>
            </a:r>
          </a:p>
        </p:txBody>
      </p:sp>
      <p:sp>
        <p:nvSpPr>
          <p:cNvPr id="8" name="文本框 7"/>
          <p:cNvSpPr txBox="1"/>
          <p:nvPr/>
        </p:nvSpPr>
        <p:spPr>
          <a:xfrm>
            <a:off x="1084579" y="5139729"/>
            <a:ext cx="6481445" cy="461665"/>
          </a:xfrm>
          <a:prstGeom prst="rect">
            <a:avLst/>
          </a:prstGeom>
          <a:noFill/>
        </p:spPr>
        <p:txBody>
          <a:bodyPr wrap="square" rtlCol="0">
            <a:spAutoFit/>
          </a:bodyPr>
          <a:lstStyle/>
          <a:p>
            <a:r>
              <a:rPr lang="zh-CN" altLang="en-US" sz="2400" dirty="0">
                <a:latin typeface="Times New Roman" panose="02020603050405020304" pitchFamily="18" charset="0"/>
              </a:rPr>
              <a:t>从而得到戴维南等效电路如图(d)所示。</a:t>
            </a:r>
          </a:p>
        </p:txBody>
      </p:sp>
      <p:pic>
        <p:nvPicPr>
          <p:cNvPr id="9" name="图片 8"/>
          <p:cNvPicPr>
            <a:picLocks noChangeAspect="1"/>
          </p:cNvPicPr>
          <p:nvPr/>
        </p:nvPicPr>
        <p:blipFill>
          <a:blip r:embed="rId4"/>
          <a:stretch>
            <a:fillRect/>
          </a:stretch>
        </p:blipFill>
        <p:spPr>
          <a:xfrm>
            <a:off x="5403850" y="1296626"/>
            <a:ext cx="2552150" cy="2387882"/>
          </a:xfrm>
          <a:prstGeom prst="rect">
            <a:avLst/>
          </a:prstGeom>
        </p:spPr>
      </p:pic>
      <p:sp>
        <p:nvSpPr>
          <p:cNvPr id="10" name="文本框 9"/>
          <p:cNvSpPr txBox="1"/>
          <p:nvPr/>
        </p:nvSpPr>
        <p:spPr>
          <a:xfrm>
            <a:off x="5352457" y="3920116"/>
            <a:ext cx="2928620" cy="398780"/>
          </a:xfrm>
          <a:prstGeom prst="rect">
            <a:avLst/>
          </a:prstGeom>
          <a:noFill/>
        </p:spPr>
        <p:txBody>
          <a:bodyPr wrap="square" rtlCol="0">
            <a:spAutoFit/>
          </a:bodyPr>
          <a:lstStyle/>
          <a:p>
            <a:r>
              <a:rPr lang="zh-CN" altLang="en-US" sz="2000" dirty="0"/>
              <a:t>（d）戴维南等效电路</a:t>
            </a:r>
          </a:p>
        </p:txBody>
      </p:sp>
      <p:pic>
        <p:nvPicPr>
          <p:cNvPr id="11" name="图片 10"/>
          <p:cNvPicPr>
            <a:picLocks noChangeAspect="1"/>
          </p:cNvPicPr>
          <p:nvPr/>
        </p:nvPicPr>
        <p:blipFill>
          <a:blip r:embed="rId5"/>
          <a:stretch>
            <a:fillRect/>
          </a:stretch>
        </p:blipFill>
        <p:spPr>
          <a:xfrm>
            <a:off x="1620000" y="5732614"/>
            <a:ext cx="5634120" cy="928222"/>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85</a:t>
            </a:fld>
            <a:endParaRPr lang="en-US">
              <a:solidFill>
                <a:prstClr val="black">
                  <a:tint val="75000"/>
                </a:prstClr>
              </a:solidFill>
            </a:endParaRPr>
          </a:p>
        </p:txBody>
      </p:sp>
      <p:grpSp>
        <p:nvGrpSpPr>
          <p:cNvPr id="8" name="组合 7"/>
          <p:cNvGrpSpPr/>
          <p:nvPr/>
        </p:nvGrpSpPr>
        <p:grpSpPr>
          <a:xfrm>
            <a:off x="326390" y="751840"/>
            <a:ext cx="8422005" cy="1569720"/>
            <a:chOff x="611" y="1521"/>
            <a:chExt cx="13263" cy="2472"/>
          </a:xfrm>
        </p:grpSpPr>
        <p:sp>
          <p:nvSpPr>
            <p:cNvPr id="4" name="文本框 3"/>
            <p:cNvSpPr txBox="1"/>
            <p:nvPr/>
          </p:nvSpPr>
          <p:spPr>
            <a:xfrm>
              <a:off x="720" y="1521"/>
              <a:ext cx="13154" cy="2472"/>
            </a:xfrm>
            <a:prstGeom prst="rect">
              <a:avLst/>
            </a:prstGeom>
            <a:noFill/>
          </p:spPr>
          <p:txBody>
            <a:bodyPr wrap="square" rtlCol="0">
              <a:spAutoFit/>
            </a:bodyPr>
            <a:lstStyle/>
            <a:p>
              <a:pPr algn="l"/>
              <a:r>
                <a:rPr lang="zh-CN" altLang="en-US" sz="2400" dirty="0">
                  <a:solidFill>
                    <a:srgbClr val="C00000"/>
                  </a:solidFill>
                  <a:latin typeface="Times New Roman" panose="02020603050405020304" pitchFamily="18" charset="0"/>
                </a:rPr>
                <a:t>【例5.6.2】</a:t>
              </a:r>
              <a:r>
                <a:rPr lang="zh-CN" altLang="en-US" sz="2400" dirty="0">
                  <a:latin typeface="Times New Roman" panose="02020603050405020304" pitchFamily="18" charset="0"/>
                </a:rPr>
                <a:t> 图(a)正弦交流电路中，                   ，                 ，</a:t>
              </a:r>
            </a:p>
            <a:p>
              <a:pPr algn="l"/>
              <a:r>
                <a:rPr lang="zh-CN" altLang="en-US" sz="2400" dirty="0">
                  <a:latin typeface="Times New Roman" panose="02020603050405020304" pitchFamily="18" charset="0"/>
                </a:rPr>
                <a:t>                ，</a:t>
              </a:r>
            </a:p>
            <a:p>
              <a:pPr algn="l"/>
              <a:endParaRPr lang="en-US" altLang="zh-CN" sz="2400" dirty="0">
                <a:latin typeface="Times New Roman" panose="02020603050405020304" pitchFamily="18" charset="0"/>
              </a:endParaRPr>
            </a:p>
            <a:p>
              <a:pPr algn="l"/>
              <a:r>
                <a:rPr lang="zh-CN" altLang="en-US" sz="2400" dirty="0">
                  <a:latin typeface="Times New Roman" panose="02020603050405020304" pitchFamily="18" charset="0"/>
                </a:rPr>
                <a:t>用叠加定理求电感支路的电流      。</a:t>
              </a:r>
            </a:p>
          </p:txBody>
        </p:sp>
        <p:pic>
          <p:nvPicPr>
            <p:cNvPr id="5" name="对象 3"/>
            <p:cNvPicPr>
              <a:picLocks noChangeAspect="1"/>
            </p:cNvPicPr>
            <p:nvPr/>
          </p:nvPicPr>
          <p:blipFill>
            <a:blip r:embed="rId3"/>
            <a:stretch>
              <a:fillRect/>
            </a:stretch>
          </p:blipFill>
          <p:spPr>
            <a:xfrm>
              <a:off x="8037" y="1521"/>
              <a:ext cx="2551" cy="737"/>
            </a:xfrm>
            <a:prstGeom prst="rect">
              <a:avLst/>
            </a:prstGeom>
            <a:noFill/>
            <a:ln w="9525">
              <a:noFill/>
            </a:ln>
          </p:spPr>
        </p:pic>
        <p:pic>
          <p:nvPicPr>
            <p:cNvPr id="6" name="图片 5"/>
            <p:cNvPicPr>
              <a:picLocks noChangeAspect="1"/>
            </p:cNvPicPr>
            <p:nvPr/>
          </p:nvPicPr>
          <p:blipFill>
            <a:blip r:embed="rId4"/>
            <a:stretch>
              <a:fillRect/>
            </a:stretch>
          </p:blipFill>
          <p:spPr>
            <a:xfrm>
              <a:off x="10725" y="1521"/>
              <a:ext cx="2550" cy="737"/>
            </a:xfrm>
            <a:prstGeom prst="rect">
              <a:avLst/>
            </a:prstGeom>
          </p:spPr>
        </p:pic>
        <p:pic>
          <p:nvPicPr>
            <p:cNvPr id="7" name="对象 5"/>
            <p:cNvPicPr>
              <a:picLocks noChangeAspect="1"/>
            </p:cNvPicPr>
            <p:nvPr/>
          </p:nvPicPr>
          <p:blipFill>
            <a:blip r:embed="rId5"/>
            <a:stretch>
              <a:fillRect/>
            </a:stretch>
          </p:blipFill>
          <p:spPr>
            <a:xfrm>
              <a:off x="611" y="2150"/>
              <a:ext cx="2035" cy="624"/>
            </a:xfrm>
            <a:prstGeom prst="rect">
              <a:avLst/>
            </a:prstGeom>
            <a:noFill/>
            <a:ln w="9525">
              <a:noFill/>
            </a:ln>
          </p:spPr>
        </p:pic>
        <p:pic>
          <p:nvPicPr>
            <p:cNvPr id="9" name="对象 12"/>
            <p:cNvPicPr>
              <a:picLocks noChangeAspect="1"/>
            </p:cNvPicPr>
            <p:nvPr/>
          </p:nvPicPr>
          <p:blipFill>
            <a:blip r:embed="rId6"/>
            <a:stretch>
              <a:fillRect/>
            </a:stretch>
          </p:blipFill>
          <p:spPr>
            <a:xfrm>
              <a:off x="3094" y="2153"/>
              <a:ext cx="4334" cy="737"/>
            </a:xfrm>
            <a:prstGeom prst="rect">
              <a:avLst/>
            </a:prstGeom>
            <a:noFill/>
            <a:ln w="9525">
              <a:noFill/>
            </a:ln>
          </p:spPr>
        </p:pic>
        <p:graphicFrame>
          <p:nvGraphicFramePr>
            <p:cNvPr id="10" name="对象 9">
              <a:hlinkClick r:id="" action="ppaction://ole?verb=0"/>
            </p:cNvPr>
            <p:cNvGraphicFramePr>
              <a:graphicFrameLocks noChangeAspect="1"/>
            </p:cNvGraphicFramePr>
            <p:nvPr>
              <p:extLst>
                <p:ext uri="{D42A27DB-BD31-4B8C-83A1-F6EECF244321}">
                  <p14:modId xmlns:p14="http://schemas.microsoft.com/office/powerpoint/2010/main" val="384259067"/>
                </p:ext>
              </p:extLst>
            </p:nvPr>
          </p:nvGraphicFramePr>
          <p:xfrm>
            <a:off x="7227" y="3188"/>
            <a:ext cx="402" cy="624"/>
          </p:xfrm>
          <a:graphic>
            <a:graphicData uri="http://schemas.openxmlformats.org/presentationml/2006/ole">
              <mc:AlternateContent xmlns:mc="http://schemas.openxmlformats.org/markup-compatibility/2006">
                <mc:Choice xmlns:v="urn:schemas-microsoft-com:vml" Requires="v">
                  <p:oleObj spid="_x0000_s7209" r:id="rId7" imgW="114300" imgH="177165" progId="Equation.KSEE3">
                    <p:embed/>
                  </p:oleObj>
                </mc:Choice>
                <mc:Fallback>
                  <p:oleObj r:id="rId7" imgW="114300" imgH="177165" progId="Equation.KSEE3">
                    <p:embed/>
                    <p:pic>
                      <p:nvPicPr>
                        <p:cNvPr id="0" name="图片 1024"/>
                        <p:cNvPicPr/>
                        <p:nvPr/>
                      </p:nvPicPr>
                      <p:blipFill>
                        <a:blip r:embed="rId8"/>
                        <a:stretch>
                          <a:fillRect/>
                        </a:stretch>
                      </p:blipFill>
                      <p:spPr>
                        <a:xfrm>
                          <a:off x="7227" y="3188"/>
                          <a:ext cx="402" cy="624"/>
                        </a:xfrm>
                        <a:prstGeom prst="rect">
                          <a:avLst/>
                        </a:prstGeom>
                      </p:spPr>
                    </p:pic>
                  </p:oleObj>
                </mc:Fallback>
              </mc:AlternateContent>
            </a:graphicData>
          </a:graphic>
        </p:graphicFrame>
      </p:grpSp>
      <p:pic>
        <p:nvPicPr>
          <p:cNvPr id="7181" name="Picture 13" descr="5t6t2">
            <a:extLst>
              <a:ext uri="{FF2B5EF4-FFF2-40B4-BE49-F238E27FC236}">
                <a16:creationId xmlns:a16="http://schemas.microsoft.com/office/drawing/2014/main" id="{5B3FB73D-2ACE-4358-8146-BC6489751B6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3123" y="2709000"/>
            <a:ext cx="8562484" cy="228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C760470-3884-4FF0-827E-E98E9059B165}"/>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6C4F7019-42E9-4DFD-B871-AA94FE934452}"/>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86</a:t>
            </a:fld>
            <a:endParaRPr lang="en-US">
              <a:solidFill>
                <a:prstClr val="black">
                  <a:tint val="75000"/>
                </a:prstClr>
              </a:solidFill>
            </a:endParaRPr>
          </a:p>
        </p:txBody>
      </p:sp>
      <p:grpSp>
        <p:nvGrpSpPr>
          <p:cNvPr id="4" name="组合 3">
            <a:extLst>
              <a:ext uri="{FF2B5EF4-FFF2-40B4-BE49-F238E27FC236}">
                <a16:creationId xmlns:a16="http://schemas.microsoft.com/office/drawing/2014/main" id="{B723B91E-C8C3-4182-80C2-FD97A636E8BF}"/>
              </a:ext>
            </a:extLst>
          </p:cNvPr>
          <p:cNvGrpSpPr/>
          <p:nvPr/>
        </p:nvGrpSpPr>
        <p:grpSpPr>
          <a:xfrm>
            <a:off x="457205" y="929215"/>
            <a:ext cx="8135702" cy="3745303"/>
            <a:chOff x="948" y="6177"/>
            <a:chExt cx="12719" cy="4643"/>
          </a:xfrm>
        </p:grpSpPr>
        <p:sp>
          <p:nvSpPr>
            <p:cNvPr id="5" name="文本框 4">
              <a:extLst>
                <a:ext uri="{FF2B5EF4-FFF2-40B4-BE49-F238E27FC236}">
                  <a16:creationId xmlns:a16="http://schemas.microsoft.com/office/drawing/2014/main" id="{8FEB1F5A-B16A-4D02-B7B3-A5F5FDFAA08A}"/>
                </a:ext>
              </a:extLst>
            </p:cNvPr>
            <p:cNvSpPr txBox="1"/>
            <p:nvPr/>
          </p:nvSpPr>
          <p:spPr>
            <a:xfrm>
              <a:off x="948" y="6177"/>
              <a:ext cx="12719" cy="1183"/>
            </a:xfrm>
            <a:prstGeom prst="rect">
              <a:avLst/>
            </a:prstGeom>
            <a:noFill/>
          </p:spPr>
          <p:txBody>
            <a:bodyPr wrap="square" rtlCol="0">
              <a:spAutoFit/>
            </a:bodyPr>
            <a:lstStyle/>
            <a:p>
              <a:r>
                <a:rPr lang="zh-CN" altLang="en-US" sz="2800" dirty="0">
                  <a:latin typeface="Times New Roman" panose="02020603050405020304" pitchFamily="18" charset="0"/>
                </a:rPr>
                <a:t>【解】 令原电路的独立电源分别作用，如图(b)、(c)所示，则</a:t>
              </a:r>
              <a:endParaRPr lang="zh-CN" altLang="en-US" sz="2000" dirty="0">
                <a:latin typeface="Times New Roman" panose="02020603050405020304" pitchFamily="18" charset="0"/>
              </a:endParaRPr>
            </a:p>
          </p:txBody>
        </p:sp>
        <p:grpSp>
          <p:nvGrpSpPr>
            <p:cNvPr id="6" name="组合 5">
              <a:extLst>
                <a:ext uri="{FF2B5EF4-FFF2-40B4-BE49-F238E27FC236}">
                  <a16:creationId xmlns:a16="http://schemas.microsoft.com/office/drawing/2014/main" id="{FF530B2F-5023-4416-AA51-558480879097}"/>
                </a:ext>
              </a:extLst>
            </p:cNvPr>
            <p:cNvGrpSpPr/>
            <p:nvPr/>
          </p:nvGrpSpPr>
          <p:grpSpPr>
            <a:xfrm>
              <a:off x="1632" y="7276"/>
              <a:ext cx="9126" cy="1134"/>
              <a:chOff x="1190" y="7878"/>
              <a:chExt cx="9126" cy="1134"/>
            </a:xfrm>
          </p:grpSpPr>
          <p:sp>
            <p:nvSpPr>
              <p:cNvPr id="11" name="文本框 10">
                <a:extLst>
                  <a:ext uri="{FF2B5EF4-FFF2-40B4-BE49-F238E27FC236}">
                    <a16:creationId xmlns:a16="http://schemas.microsoft.com/office/drawing/2014/main" id="{D1DE8639-C2B5-41EC-8176-8114247A993A}"/>
                  </a:ext>
                </a:extLst>
              </p:cNvPr>
              <p:cNvSpPr txBox="1"/>
              <p:nvPr/>
            </p:nvSpPr>
            <p:spPr>
              <a:xfrm>
                <a:off x="1190" y="8131"/>
                <a:ext cx="2661" cy="649"/>
              </a:xfrm>
              <a:prstGeom prst="rect">
                <a:avLst/>
              </a:prstGeom>
              <a:noFill/>
            </p:spPr>
            <p:txBody>
              <a:bodyPr wrap="square" rtlCol="0">
                <a:spAutoFit/>
              </a:bodyPr>
              <a:lstStyle/>
              <a:p>
                <a:r>
                  <a:rPr lang="zh-CN" altLang="en-US" sz="2800" dirty="0">
                    <a:latin typeface="Times New Roman" panose="02020603050405020304" pitchFamily="18" charset="0"/>
                    <a:sym typeface="+mn-ea"/>
                  </a:rPr>
                  <a:t>如图(b)</a:t>
                </a:r>
              </a:p>
            </p:txBody>
          </p:sp>
          <p:pic>
            <p:nvPicPr>
              <p:cNvPr id="12" name="对象 47">
                <a:extLst>
                  <a:ext uri="{FF2B5EF4-FFF2-40B4-BE49-F238E27FC236}">
                    <a16:creationId xmlns:a16="http://schemas.microsoft.com/office/drawing/2014/main" id="{74BD48FC-A4A0-4720-A430-0C3152429692}"/>
                  </a:ext>
                </a:extLst>
              </p:cNvPr>
              <p:cNvPicPr>
                <a:picLocks noChangeAspect="1"/>
              </p:cNvPicPr>
              <p:nvPr/>
            </p:nvPicPr>
            <p:blipFill>
              <a:blip r:embed="rId2"/>
              <a:stretch>
                <a:fillRect/>
              </a:stretch>
            </p:blipFill>
            <p:spPr>
              <a:xfrm>
                <a:off x="3529" y="7878"/>
                <a:ext cx="6787" cy="1134"/>
              </a:xfrm>
              <a:prstGeom prst="rect">
                <a:avLst/>
              </a:prstGeom>
              <a:noFill/>
              <a:ln w="9525">
                <a:noFill/>
              </a:ln>
            </p:spPr>
          </p:pic>
        </p:grpSp>
        <p:grpSp>
          <p:nvGrpSpPr>
            <p:cNvPr id="7" name="组合 6">
              <a:extLst>
                <a:ext uri="{FF2B5EF4-FFF2-40B4-BE49-F238E27FC236}">
                  <a16:creationId xmlns:a16="http://schemas.microsoft.com/office/drawing/2014/main" id="{6DEEB7C0-8EE5-4FA3-8222-779A15A325E6}"/>
                </a:ext>
              </a:extLst>
            </p:cNvPr>
            <p:cNvGrpSpPr/>
            <p:nvPr/>
          </p:nvGrpSpPr>
          <p:grpSpPr>
            <a:xfrm>
              <a:off x="1664" y="8410"/>
              <a:ext cx="11098" cy="1099"/>
              <a:chOff x="1274" y="8844"/>
              <a:chExt cx="11098" cy="1099"/>
            </a:xfrm>
          </p:grpSpPr>
          <p:pic>
            <p:nvPicPr>
              <p:cNvPr id="9" name="对象 19">
                <a:extLst>
                  <a:ext uri="{FF2B5EF4-FFF2-40B4-BE49-F238E27FC236}">
                    <a16:creationId xmlns:a16="http://schemas.microsoft.com/office/drawing/2014/main" id="{F5B21D5B-916A-4FB6-84A9-AC26A44BDAF6}"/>
                  </a:ext>
                </a:extLst>
              </p:cNvPr>
              <p:cNvPicPr>
                <a:picLocks noChangeAspect="1"/>
              </p:cNvPicPr>
              <p:nvPr/>
            </p:nvPicPr>
            <p:blipFill>
              <a:blip r:embed="rId3"/>
              <a:stretch>
                <a:fillRect/>
              </a:stretch>
            </p:blipFill>
            <p:spPr>
              <a:xfrm>
                <a:off x="3384" y="8844"/>
                <a:ext cx="8988" cy="1099"/>
              </a:xfrm>
              <a:prstGeom prst="rect">
                <a:avLst/>
              </a:prstGeom>
              <a:noFill/>
              <a:ln w="9525">
                <a:noFill/>
              </a:ln>
            </p:spPr>
          </p:pic>
          <p:sp>
            <p:nvSpPr>
              <p:cNvPr id="10" name="文本框 9">
                <a:extLst>
                  <a:ext uri="{FF2B5EF4-FFF2-40B4-BE49-F238E27FC236}">
                    <a16:creationId xmlns:a16="http://schemas.microsoft.com/office/drawing/2014/main" id="{65D4B0B0-EF13-434F-A3DA-EDF64E1A2BC4}"/>
                  </a:ext>
                </a:extLst>
              </p:cNvPr>
              <p:cNvSpPr txBox="1"/>
              <p:nvPr/>
            </p:nvSpPr>
            <p:spPr>
              <a:xfrm>
                <a:off x="1274" y="9012"/>
                <a:ext cx="2307" cy="649"/>
              </a:xfrm>
              <a:prstGeom prst="rect">
                <a:avLst/>
              </a:prstGeom>
              <a:noFill/>
            </p:spPr>
            <p:txBody>
              <a:bodyPr wrap="square" rtlCol="0">
                <a:spAutoFit/>
              </a:bodyPr>
              <a:lstStyle/>
              <a:p>
                <a:r>
                  <a:rPr lang="zh-CN" altLang="en-US" sz="2800" dirty="0">
                    <a:latin typeface="Times New Roman" panose="02020603050405020304" pitchFamily="18" charset="0"/>
                  </a:rPr>
                  <a:t>如图(c)</a:t>
                </a:r>
              </a:p>
            </p:txBody>
          </p:sp>
        </p:grpSp>
        <p:pic>
          <p:nvPicPr>
            <p:cNvPr id="8" name="图片 7">
              <a:extLst>
                <a:ext uri="{FF2B5EF4-FFF2-40B4-BE49-F238E27FC236}">
                  <a16:creationId xmlns:a16="http://schemas.microsoft.com/office/drawing/2014/main" id="{157EF6A0-CD4E-4621-AE99-9DB21A721323}"/>
                </a:ext>
              </a:extLst>
            </p:cNvPr>
            <p:cNvPicPr>
              <a:picLocks noChangeAspect="1"/>
            </p:cNvPicPr>
            <p:nvPr/>
          </p:nvPicPr>
          <p:blipFill>
            <a:blip r:embed="rId4"/>
            <a:stretch>
              <a:fillRect/>
            </a:stretch>
          </p:blipFill>
          <p:spPr>
            <a:xfrm>
              <a:off x="3216" y="10036"/>
              <a:ext cx="7262" cy="784"/>
            </a:xfrm>
            <a:prstGeom prst="rect">
              <a:avLst/>
            </a:prstGeom>
          </p:spPr>
        </p:pic>
      </p:grpSp>
    </p:spTree>
    <p:extLst>
      <p:ext uri="{BB962C8B-B14F-4D97-AF65-F5344CB8AC3E}">
        <p14:creationId xmlns:p14="http://schemas.microsoft.com/office/powerpoint/2010/main" val="122923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quarter" idx="10"/>
          </p:nvPr>
        </p:nvSpPr>
        <p:spPr/>
        <p:txBody>
          <a:bodyPr/>
          <a:lstStyle/>
          <a:p>
            <a:pPr>
              <a:defRPr/>
            </a:pPr>
            <a:fld id="{B2E06D25-8752-46E8-B94B-4836BD439805}" type="datetime1">
              <a:rPr lang="zh-CN" altLang="en-US">
                <a:solidFill>
                  <a:prstClr val="black">
                    <a:tint val="75000"/>
                  </a:prstClr>
                </a:solidFill>
              </a:rPr>
              <a:t>2018/5/31</a:t>
            </a:fld>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410E9838-5C72-4F93-8D5F-4110619E9157}" type="slidenum">
              <a:rPr lang="en-US">
                <a:solidFill>
                  <a:prstClr val="black">
                    <a:tint val="75000"/>
                  </a:prstClr>
                </a:solidFill>
              </a:rPr>
              <a:t>87</a:t>
            </a:fld>
            <a:endParaRPr lang="en-US" dirty="0">
              <a:solidFill>
                <a:prstClr val="black">
                  <a:tint val="75000"/>
                </a:prstClr>
              </a:solidFill>
            </a:endParaRPr>
          </a:p>
        </p:txBody>
      </p:sp>
      <p:sp>
        <p:nvSpPr>
          <p:cNvPr id="3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ln>
          <a:effectLst/>
        </p:spPr>
        <p:txBody>
          <a:bodyPr wrap="none" anchor="ctr"/>
          <a:lstStyle/>
          <a:p>
            <a:pPr algn="ctr" fontAlgn="base">
              <a:spcBef>
                <a:spcPct val="0"/>
              </a:spcBef>
              <a:spcAft>
                <a:spcPct val="0"/>
              </a:spcAft>
              <a:defRPr/>
            </a:pP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rPr>
              <a:t>5.7  正弦稳态电路的功率</a:t>
            </a:r>
          </a:p>
        </p:txBody>
      </p:sp>
      <p:sp>
        <p:nvSpPr>
          <p:cNvPr id="10" name="文本框 9"/>
          <p:cNvSpPr txBox="1"/>
          <p:nvPr/>
        </p:nvSpPr>
        <p:spPr>
          <a:xfrm>
            <a:off x="311785" y="1412875"/>
            <a:ext cx="5791835" cy="583565"/>
          </a:xfrm>
          <a:prstGeom prst="rect">
            <a:avLst/>
          </a:prstGeom>
          <a:noFill/>
        </p:spPr>
        <p:txBody>
          <a:bodyPr wrap="none" rtlCol="0" anchor="t">
            <a:spAutoFit/>
          </a:bodyPr>
          <a:lstStyle/>
          <a:p>
            <a:pPr algn="l"/>
            <a:r>
              <a:rPr kumimoji="1" sz="3200" b="1"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mn-ea"/>
              </a:rPr>
              <a:t>5.7.1 三种基本电路元件的功率  </a:t>
            </a:r>
          </a:p>
        </p:txBody>
      </p:sp>
      <p:sp>
        <p:nvSpPr>
          <p:cNvPr id="11" name="文本框 10"/>
          <p:cNvSpPr txBox="1"/>
          <p:nvPr/>
        </p:nvSpPr>
        <p:spPr>
          <a:xfrm>
            <a:off x="457200" y="1996440"/>
            <a:ext cx="3068469" cy="523220"/>
          </a:xfrm>
          <a:prstGeom prst="rect">
            <a:avLst/>
          </a:prstGeom>
          <a:noFill/>
        </p:spPr>
        <p:txBody>
          <a:bodyPr wrap="none" rtlCol="0" anchor="t">
            <a:spAutoFit/>
          </a:bodyPr>
          <a:lstStyle/>
          <a:p>
            <a:pPr algn="l"/>
            <a:r>
              <a:rPr kumimoji="1" sz="2800" b="1" dirty="0">
                <a:solidFill>
                  <a:srgbClr val="CC0000"/>
                </a:solidFill>
                <a:effectLst>
                  <a:outerShdw blurRad="38100" dist="38100" dir="2700000" algn="tl">
                    <a:srgbClr val="C0C0C0"/>
                  </a:outerShdw>
                </a:effectLst>
                <a:latin typeface="Times New Roman" panose="02020603050405020304" pitchFamily="18" charset="0"/>
                <a:sym typeface="+mn-ea"/>
              </a:rPr>
              <a:t>1. </a:t>
            </a:r>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电阻元件的功率</a:t>
            </a:r>
            <a:endParaRPr kumimoji="1" sz="2800" b="1" dirty="0">
              <a:solidFill>
                <a:srgbClr val="CC0000"/>
              </a:solidFill>
              <a:effectLst>
                <a:outerShdw blurRad="38100" dist="38100" dir="2700000" algn="tl">
                  <a:srgbClr val="C0C0C0"/>
                </a:outerShdw>
              </a:effectLst>
              <a:latin typeface="Times New Roman" panose="02020603050405020304" pitchFamily="18" charset="0"/>
              <a:sym typeface="+mn-ea"/>
            </a:endParaRPr>
          </a:p>
        </p:txBody>
      </p:sp>
      <p:sp>
        <p:nvSpPr>
          <p:cNvPr id="13" name="文本框 12"/>
          <p:cNvSpPr txBox="1"/>
          <p:nvPr/>
        </p:nvSpPr>
        <p:spPr>
          <a:xfrm>
            <a:off x="469900" y="2598420"/>
            <a:ext cx="5182100" cy="523220"/>
          </a:xfrm>
          <a:prstGeom prst="rect">
            <a:avLst/>
          </a:prstGeom>
          <a:noFill/>
        </p:spPr>
        <p:txBody>
          <a:bodyPr wrap="square" rtlCol="0">
            <a:spAutoFit/>
          </a:bodyPr>
          <a:lstStyle/>
          <a:p>
            <a:r>
              <a:rPr lang="zh-CN" altLang="en-US" sz="2800" dirty="0">
                <a:latin typeface="Times New Roman" panose="02020603050405020304" pitchFamily="18" charset="0"/>
              </a:rPr>
              <a:t>设：</a:t>
            </a:r>
            <a:r>
              <a:rPr lang="zh-CN" altLang="en-US" sz="2800" i="1" dirty="0">
                <a:latin typeface="Times New Roman" panose="02020603050405020304" pitchFamily="18" charset="0"/>
              </a:rPr>
              <a:t>i=I</a:t>
            </a:r>
            <a:r>
              <a:rPr lang="zh-CN" altLang="en-US" sz="2800" baseline="-25000" dirty="0">
                <a:latin typeface="Times New Roman" panose="02020603050405020304" pitchFamily="18" charset="0"/>
              </a:rPr>
              <a:t>m</a:t>
            </a:r>
            <a:r>
              <a:rPr lang="zh-CN" altLang="en-US" sz="2800" dirty="0">
                <a:latin typeface="Times New Roman" panose="02020603050405020304" pitchFamily="18" charset="0"/>
              </a:rPr>
              <a:t>sin</a:t>
            </a:r>
            <a:r>
              <a:rPr lang="zh-CN" altLang="en-US" sz="2800" i="1" dirty="0">
                <a:latin typeface="Times New Roman" panose="02020603050405020304" pitchFamily="18" charset="0"/>
              </a:rPr>
              <a:t>ωt</a:t>
            </a:r>
            <a:r>
              <a:rPr lang="zh-CN" altLang="en-US" sz="2800" dirty="0">
                <a:latin typeface="Times New Roman" panose="02020603050405020304" pitchFamily="18" charset="0"/>
              </a:rPr>
              <a:t>， 则：</a:t>
            </a:r>
            <a:r>
              <a:rPr lang="zh-CN" altLang="en-US" sz="2800" i="1" dirty="0">
                <a:latin typeface="Times New Roman" panose="02020603050405020304" pitchFamily="18" charset="0"/>
              </a:rPr>
              <a:t>u=U</a:t>
            </a:r>
            <a:r>
              <a:rPr lang="zh-CN" altLang="en-US" sz="2800" baseline="-25000" dirty="0">
                <a:latin typeface="Times New Roman" panose="02020603050405020304" pitchFamily="18" charset="0"/>
              </a:rPr>
              <a:t>m</a:t>
            </a:r>
            <a:r>
              <a:rPr lang="zh-CN" altLang="en-US" sz="2800" dirty="0">
                <a:latin typeface="Times New Roman" panose="02020603050405020304" pitchFamily="18" charset="0"/>
              </a:rPr>
              <a:t>sin</a:t>
            </a:r>
            <a:r>
              <a:rPr lang="zh-CN" altLang="en-US" sz="2800" i="1" dirty="0">
                <a:latin typeface="Times New Roman" panose="02020603050405020304" pitchFamily="18" charset="0"/>
              </a:rPr>
              <a:t>ωt</a:t>
            </a:r>
          </a:p>
        </p:txBody>
      </p:sp>
      <p:sp>
        <p:nvSpPr>
          <p:cNvPr id="14" name="文本框 13"/>
          <p:cNvSpPr txBox="1"/>
          <p:nvPr/>
        </p:nvSpPr>
        <p:spPr>
          <a:xfrm>
            <a:off x="469900" y="3250396"/>
            <a:ext cx="7774100" cy="1384995"/>
          </a:xfrm>
          <a:prstGeom prst="rect">
            <a:avLst/>
          </a:prstGeom>
          <a:noFill/>
        </p:spPr>
        <p:txBody>
          <a:bodyPr wrap="square" rtlCol="0">
            <a:spAutoFit/>
          </a:bodyPr>
          <a:lstStyle/>
          <a:p>
            <a:r>
              <a:rPr lang="zh-CN" altLang="en-US" sz="2800" b="1" dirty="0">
                <a:solidFill>
                  <a:srgbClr val="C00000"/>
                </a:solidFill>
                <a:latin typeface="Times New Roman" panose="02020603050405020304" pitchFamily="18" charset="0"/>
              </a:rPr>
              <a:t>瞬时功率</a:t>
            </a:r>
            <a:r>
              <a:rPr lang="zh-CN" altLang="en-US" sz="2800" dirty="0">
                <a:latin typeface="Times New Roman" panose="02020603050405020304" pitchFamily="18" charset="0"/>
              </a:rPr>
              <a:t>(小写的p表示)：电阻元件吸收的瞬时功率p等于电压u与电流i的乘积。瞬时功率的单位是瓦特(W)。</a:t>
            </a:r>
          </a:p>
        </p:txBody>
      </p:sp>
      <p:pic>
        <p:nvPicPr>
          <p:cNvPr id="15" name="图片 14"/>
          <p:cNvPicPr>
            <a:picLocks noChangeAspect="1"/>
          </p:cNvPicPr>
          <p:nvPr/>
        </p:nvPicPr>
        <p:blipFill>
          <a:blip r:embed="rId2"/>
          <a:stretch>
            <a:fillRect/>
          </a:stretch>
        </p:blipFill>
        <p:spPr>
          <a:xfrm>
            <a:off x="1272198" y="4559579"/>
            <a:ext cx="3927528" cy="1913432"/>
          </a:xfrm>
          <a:prstGeom prst="rect">
            <a:avLst/>
          </a:prstGeom>
        </p:spPr>
      </p:pic>
      <p:pic>
        <p:nvPicPr>
          <p:cNvPr id="2" name="图片 1"/>
          <p:cNvPicPr>
            <a:picLocks noChangeAspect="1"/>
          </p:cNvPicPr>
          <p:nvPr/>
        </p:nvPicPr>
        <p:blipFill>
          <a:blip r:embed="rId3"/>
          <a:stretch>
            <a:fillRect/>
          </a:stretch>
        </p:blipFill>
        <p:spPr>
          <a:xfrm>
            <a:off x="5796000" y="4752398"/>
            <a:ext cx="2717089" cy="12575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103CF0A-AED7-4AF1-A12C-0EBCA51905FD}"/>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E52C1860-2360-468C-80CD-01301C6757B1}"/>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88</a:t>
            </a:fld>
            <a:endParaRPr lang="en-US">
              <a:solidFill>
                <a:prstClr val="black">
                  <a:tint val="75000"/>
                </a:prstClr>
              </a:solidFill>
            </a:endParaRPr>
          </a:p>
        </p:txBody>
      </p:sp>
      <p:pic>
        <p:nvPicPr>
          <p:cNvPr id="4" name="图片 3">
            <a:extLst>
              <a:ext uri="{FF2B5EF4-FFF2-40B4-BE49-F238E27FC236}">
                <a16:creationId xmlns:a16="http://schemas.microsoft.com/office/drawing/2014/main" id="{31E476E7-63F9-4C72-9AB8-9C36EB7C6435}"/>
              </a:ext>
            </a:extLst>
          </p:cNvPr>
          <p:cNvPicPr>
            <a:picLocks noChangeAspect="1"/>
          </p:cNvPicPr>
          <p:nvPr/>
        </p:nvPicPr>
        <p:blipFill>
          <a:blip r:embed="rId2"/>
          <a:stretch>
            <a:fillRect/>
          </a:stretch>
        </p:blipFill>
        <p:spPr>
          <a:xfrm>
            <a:off x="1331999" y="837000"/>
            <a:ext cx="5382885" cy="4536000"/>
          </a:xfrm>
          <a:prstGeom prst="rect">
            <a:avLst/>
          </a:prstGeom>
        </p:spPr>
      </p:pic>
    </p:spTree>
    <p:extLst>
      <p:ext uri="{BB962C8B-B14F-4D97-AF65-F5344CB8AC3E}">
        <p14:creationId xmlns:p14="http://schemas.microsoft.com/office/powerpoint/2010/main" val="305272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89</a:t>
            </a:fld>
            <a:endParaRPr lang="en-US">
              <a:solidFill>
                <a:prstClr val="black">
                  <a:tint val="75000"/>
                </a:prstClr>
              </a:solidFill>
            </a:endParaRPr>
          </a:p>
        </p:txBody>
      </p:sp>
      <p:sp>
        <p:nvSpPr>
          <p:cNvPr id="4" name="文本框 3"/>
          <p:cNvSpPr txBox="1"/>
          <p:nvPr/>
        </p:nvSpPr>
        <p:spPr>
          <a:xfrm>
            <a:off x="584200" y="796289"/>
            <a:ext cx="7975600" cy="1569660"/>
          </a:xfrm>
          <a:prstGeom prst="rect">
            <a:avLst/>
          </a:prstGeom>
          <a:noFill/>
        </p:spPr>
        <p:txBody>
          <a:bodyPr wrap="square" rtlCol="0">
            <a:spAutoFit/>
          </a:bodyPr>
          <a:lstStyle/>
          <a:p>
            <a:r>
              <a:rPr lang="zh-CN" altLang="en-US" sz="2400" dirty="0">
                <a:latin typeface="Times New Roman" panose="02020603050405020304" pitchFamily="18" charset="0"/>
              </a:rPr>
              <a:t>图(b)的功率波形等效为一个长方形，长方形的高就是P。P表示瞬时功率p在一个周期内的平均值，称为</a:t>
            </a:r>
            <a:r>
              <a:rPr lang="zh-CN" altLang="en-US" sz="2400" b="1" dirty="0">
                <a:solidFill>
                  <a:srgbClr val="C00000"/>
                </a:solidFill>
                <a:latin typeface="Times New Roman" panose="02020603050405020304" pitchFamily="18" charset="0"/>
              </a:rPr>
              <a:t>平均功率</a:t>
            </a:r>
            <a:r>
              <a:rPr lang="zh-CN" altLang="en-US" sz="2400" dirty="0">
                <a:latin typeface="Times New Roman" panose="02020603050405020304" pitchFamily="18" charset="0"/>
              </a:rPr>
              <a:t>(又称</a:t>
            </a:r>
            <a:r>
              <a:rPr lang="zh-CN" altLang="en-US" sz="2400" dirty="0">
                <a:solidFill>
                  <a:srgbClr val="C00000"/>
                </a:solidFill>
                <a:latin typeface="Times New Roman" panose="02020603050405020304" pitchFamily="18" charset="0"/>
              </a:rPr>
              <a:t>有功功率</a:t>
            </a:r>
            <a:r>
              <a:rPr lang="zh-CN" altLang="en-US" sz="2400" dirty="0">
                <a:latin typeface="Times New Roman" panose="02020603050405020304" pitchFamily="18" charset="0"/>
              </a:rPr>
              <a:t>) （大写的P表示）。有功功率的单位是瓦特(W)。</a:t>
            </a:r>
          </a:p>
        </p:txBody>
      </p:sp>
      <p:pic>
        <p:nvPicPr>
          <p:cNvPr id="5" name="图片 4"/>
          <p:cNvPicPr>
            <a:picLocks noChangeAspect="1"/>
          </p:cNvPicPr>
          <p:nvPr/>
        </p:nvPicPr>
        <p:blipFill>
          <a:blip r:embed="rId2"/>
          <a:stretch>
            <a:fillRect/>
          </a:stretch>
        </p:blipFill>
        <p:spPr>
          <a:xfrm>
            <a:off x="867965" y="2770285"/>
            <a:ext cx="6768000" cy="879304"/>
          </a:xfrm>
          <a:prstGeom prst="rect">
            <a:avLst/>
          </a:prstGeom>
        </p:spPr>
      </p:pic>
      <p:sp>
        <p:nvSpPr>
          <p:cNvPr id="6" name="文本框 5"/>
          <p:cNvSpPr txBox="1"/>
          <p:nvPr/>
        </p:nvSpPr>
        <p:spPr>
          <a:xfrm>
            <a:off x="158432" y="3888771"/>
            <a:ext cx="8102600" cy="523220"/>
          </a:xfrm>
          <a:prstGeom prst="rect">
            <a:avLst/>
          </a:prstGeom>
          <a:noFill/>
        </p:spPr>
        <p:txBody>
          <a:bodyPr wrap="square" rtlCol="0">
            <a:spAutoFit/>
          </a:bodyPr>
          <a:lstStyle/>
          <a:p>
            <a:r>
              <a:rPr lang="zh-CN" altLang="en-US" sz="2800" dirty="0">
                <a:solidFill>
                  <a:schemeClr val="accent6">
                    <a:lumMod val="75000"/>
                  </a:schemeClr>
                </a:solidFill>
              </a:rPr>
              <a:t>只有电阻有有功功率，电感和电容都没有有功功率。</a:t>
            </a:r>
          </a:p>
        </p:txBody>
      </p:sp>
      <p:sp>
        <p:nvSpPr>
          <p:cNvPr id="7" name="文本框 6"/>
          <p:cNvSpPr txBox="1"/>
          <p:nvPr/>
        </p:nvSpPr>
        <p:spPr>
          <a:xfrm>
            <a:off x="457357" y="4558988"/>
            <a:ext cx="3068469" cy="523220"/>
          </a:xfrm>
          <a:prstGeom prst="rect">
            <a:avLst/>
          </a:prstGeom>
          <a:noFill/>
        </p:spPr>
        <p:txBody>
          <a:bodyPr wrap="none" rtlCol="0" anchor="t">
            <a:spAutoFit/>
          </a:bodyPr>
          <a:lstStyle/>
          <a:p>
            <a:pPr algn="l"/>
            <a:r>
              <a:rPr kumimoji="1" sz="2800" b="1" dirty="0">
                <a:solidFill>
                  <a:srgbClr val="CC0000"/>
                </a:solidFill>
                <a:effectLst>
                  <a:outerShdw blurRad="38100" dist="38100" dir="2700000" algn="tl">
                    <a:srgbClr val="C0C0C0"/>
                  </a:outerShdw>
                </a:effectLst>
                <a:latin typeface="Times New Roman" panose="02020603050405020304" pitchFamily="18" charset="0"/>
                <a:sym typeface="+mn-ea"/>
              </a:rPr>
              <a:t>2. </a:t>
            </a:r>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电感元件的功率</a:t>
            </a:r>
            <a:endParaRPr kumimoji="1" sz="2800" b="1" dirty="0">
              <a:solidFill>
                <a:srgbClr val="CC0000"/>
              </a:solidFill>
              <a:effectLst>
                <a:outerShdw blurRad="38100" dist="38100" dir="2700000" algn="tl">
                  <a:srgbClr val="C0C0C0"/>
                </a:outerShdw>
              </a:effectLst>
              <a:latin typeface="Times New Roman" panose="02020603050405020304" pitchFamily="18" charset="0"/>
              <a:sym typeface="+mn-ea"/>
            </a:endParaRPr>
          </a:p>
        </p:txBody>
      </p:sp>
      <p:sp>
        <p:nvSpPr>
          <p:cNvPr id="9" name="文本框 8"/>
          <p:cNvSpPr txBox="1"/>
          <p:nvPr/>
        </p:nvSpPr>
        <p:spPr>
          <a:xfrm>
            <a:off x="656907" y="5229205"/>
            <a:ext cx="6805068" cy="523220"/>
          </a:xfrm>
          <a:prstGeom prst="rect">
            <a:avLst/>
          </a:prstGeom>
          <a:noFill/>
        </p:spPr>
        <p:txBody>
          <a:bodyPr wrap="none" rtlCol="0" anchor="t">
            <a:spAutoFit/>
          </a:bodyPr>
          <a:lstStyle/>
          <a:p>
            <a:r>
              <a:rPr lang="zh-CN" altLang="en-US" sz="2800" dirty="0">
                <a:latin typeface="Times New Roman" panose="02020603050405020304" pitchFamily="18" charset="0"/>
                <a:sym typeface="+mn-ea"/>
              </a:rPr>
              <a:t>设：</a:t>
            </a:r>
            <a:r>
              <a:rPr lang="zh-CN" altLang="en-US" sz="2800" i="1" dirty="0">
                <a:latin typeface="Times New Roman" panose="02020603050405020304" pitchFamily="18" charset="0"/>
                <a:sym typeface="+mn-ea"/>
              </a:rPr>
              <a:t>i=I</a:t>
            </a:r>
            <a:r>
              <a:rPr lang="zh-CN" altLang="en-US" sz="2800" baseline="-25000" dirty="0">
                <a:latin typeface="Times New Roman" panose="02020603050405020304" pitchFamily="18" charset="0"/>
                <a:sym typeface="+mn-ea"/>
              </a:rPr>
              <a:t>m</a:t>
            </a:r>
            <a:r>
              <a:rPr lang="zh-CN" altLang="en-US" sz="2800" dirty="0">
                <a:latin typeface="Times New Roman" panose="02020603050405020304" pitchFamily="18" charset="0"/>
                <a:sym typeface="+mn-ea"/>
              </a:rPr>
              <a:t>sin</a:t>
            </a:r>
            <a:r>
              <a:rPr lang="zh-CN" altLang="en-US" sz="2800" i="1" dirty="0">
                <a:latin typeface="Times New Roman" panose="02020603050405020304" pitchFamily="18" charset="0"/>
                <a:sym typeface="+mn-ea"/>
              </a:rPr>
              <a:t>ωt</a:t>
            </a:r>
            <a:r>
              <a:rPr lang="zh-CN" altLang="en-US" sz="2800" dirty="0">
                <a:latin typeface="Times New Roman" panose="02020603050405020304" pitchFamily="18" charset="0"/>
                <a:sym typeface="+mn-ea"/>
              </a:rPr>
              <a:t>， 则：</a:t>
            </a:r>
            <a:r>
              <a:rPr lang="zh-CN" altLang="en-US" sz="2800" i="1" dirty="0">
                <a:latin typeface="Times New Roman" panose="02020603050405020304" pitchFamily="18" charset="0"/>
                <a:sym typeface="+mn-ea"/>
              </a:rPr>
              <a:t>u=U</a:t>
            </a:r>
            <a:r>
              <a:rPr lang="zh-CN" altLang="en-US" sz="2800" baseline="-25000" dirty="0">
                <a:latin typeface="Times New Roman" panose="02020603050405020304" pitchFamily="18" charset="0"/>
                <a:sym typeface="+mn-ea"/>
              </a:rPr>
              <a:t>m</a:t>
            </a:r>
            <a:r>
              <a:rPr lang="zh-CN" altLang="en-US" sz="2800" dirty="0">
                <a:latin typeface="Times New Roman" panose="02020603050405020304" pitchFamily="18" charset="0"/>
                <a:sym typeface="+mn-ea"/>
              </a:rPr>
              <a:t>sin（</a:t>
            </a:r>
            <a:r>
              <a:rPr lang="zh-CN" altLang="en-US" sz="2800" i="1" dirty="0">
                <a:latin typeface="Times New Roman" panose="02020603050405020304" pitchFamily="18" charset="0"/>
                <a:sym typeface="+mn-ea"/>
              </a:rPr>
              <a:t>ωt</a:t>
            </a:r>
            <a:r>
              <a:rPr lang="en-US" altLang="zh-CN" sz="2800" i="1" dirty="0">
                <a:latin typeface="Times New Roman" panose="02020603050405020304" pitchFamily="18" charset="0"/>
                <a:sym typeface="+mn-ea"/>
              </a:rPr>
              <a:t>+</a:t>
            </a:r>
            <a:r>
              <a:rPr lang="en-US" altLang="zh-CN" sz="2800" dirty="0">
                <a:latin typeface="Times New Roman" panose="02020603050405020304" pitchFamily="18" charset="0"/>
                <a:sym typeface="+mn-ea"/>
              </a:rPr>
              <a:t>90</a:t>
            </a:r>
            <a:r>
              <a:rPr lang="zh-CN" altLang="en-US" sz="2800" dirty="0">
                <a:latin typeface="Times New Roman" panose="02020603050405020304" pitchFamily="18" charset="0"/>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2FC2B909-8245-4918-8E05-DF7CC13CF397}"/>
              </a:ext>
            </a:extLst>
          </p:cNvPr>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t>2018/5/31</a:t>
            </a:fld>
            <a:endParaRPr lang="en-US" dirty="0">
              <a:solidFill>
                <a:prstClr val="black">
                  <a:tint val="75000"/>
                </a:prstClr>
              </a:solidFill>
            </a:endParaRPr>
          </a:p>
        </p:txBody>
      </p:sp>
      <p:sp>
        <p:nvSpPr>
          <p:cNvPr id="4" name="灯片编号占位符 3">
            <a:extLst>
              <a:ext uri="{FF2B5EF4-FFF2-40B4-BE49-F238E27FC236}">
                <a16:creationId xmlns:a16="http://schemas.microsoft.com/office/drawing/2014/main" id="{E9F603C7-C704-4BE2-9591-EDF1D91742C4}"/>
              </a:ext>
            </a:extLst>
          </p:cNvPr>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t>9</a:t>
            </a:fld>
            <a:endParaRPr lang="en-US">
              <a:solidFill>
                <a:prstClr val="black">
                  <a:tint val="75000"/>
                </a:prstClr>
              </a:solidFill>
            </a:endParaRPr>
          </a:p>
        </p:txBody>
      </p:sp>
      <p:pic>
        <p:nvPicPr>
          <p:cNvPr id="5" name="图片 4">
            <a:extLst>
              <a:ext uri="{FF2B5EF4-FFF2-40B4-BE49-F238E27FC236}">
                <a16:creationId xmlns:a16="http://schemas.microsoft.com/office/drawing/2014/main" id="{3D8528B2-F2FE-42C7-A23A-1431E6E800F7}"/>
              </a:ext>
            </a:extLst>
          </p:cNvPr>
          <p:cNvPicPr>
            <a:picLocks noChangeAspect="1"/>
          </p:cNvPicPr>
          <p:nvPr/>
        </p:nvPicPr>
        <p:blipFill>
          <a:blip r:embed="rId2"/>
          <a:stretch>
            <a:fillRect/>
          </a:stretch>
        </p:blipFill>
        <p:spPr>
          <a:xfrm>
            <a:off x="2772000" y="2909908"/>
            <a:ext cx="4198540" cy="3430328"/>
          </a:xfrm>
          <a:prstGeom prst="rect">
            <a:avLst/>
          </a:prstGeom>
        </p:spPr>
      </p:pic>
      <p:pic>
        <p:nvPicPr>
          <p:cNvPr id="6" name="图片 -2147480899">
            <a:extLst>
              <a:ext uri="{FF2B5EF4-FFF2-40B4-BE49-F238E27FC236}">
                <a16:creationId xmlns:a16="http://schemas.microsoft.com/office/drawing/2014/main" id="{96DEFAA0-DF7B-4C21-8229-7CA7D345003B}"/>
              </a:ext>
            </a:extLst>
          </p:cNvPr>
          <p:cNvPicPr>
            <a:picLocks noChangeAspect="1"/>
          </p:cNvPicPr>
          <p:nvPr/>
        </p:nvPicPr>
        <p:blipFill>
          <a:blip r:embed="rId3"/>
          <a:stretch>
            <a:fillRect/>
          </a:stretch>
        </p:blipFill>
        <p:spPr>
          <a:xfrm>
            <a:off x="719148" y="1708898"/>
            <a:ext cx="6933565" cy="749935"/>
          </a:xfrm>
          <a:prstGeom prst="rect">
            <a:avLst/>
          </a:prstGeom>
          <a:noFill/>
          <a:ln w="9525">
            <a:noFill/>
          </a:ln>
        </p:spPr>
      </p:pic>
      <p:sp>
        <p:nvSpPr>
          <p:cNvPr id="7" name="矩形 6">
            <a:extLst>
              <a:ext uri="{FF2B5EF4-FFF2-40B4-BE49-F238E27FC236}">
                <a16:creationId xmlns:a16="http://schemas.microsoft.com/office/drawing/2014/main" id="{26AAFB40-FA25-40F8-AAC1-88A5C3DBEE49}"/>
              </a:ext>
            </a:extLst>
          </p:cNvPr>
          <p:cNvSpPr/>
          <p:nvPr/>
        </p:nvSpPr>
        <p:spPr>
          <a:xfrm>
            <a:off x="719148" y="823108"/>
            <a:ext cx="4572000" cy="800219"/>
          </a:xfrm>
          <a:prstGeom prst="rect">
            <a:avLst/>
          </a:prstGeom>
        </p:spPr>
        <p:txBody>
          <a:bodyPr>
            <a:spAutoFit/>
          </a:bodyPr>
          <a:lstStyle/>
          <a:p>
            <a:endParaRPr lang="zh-CN" altLang="en-US" dirty="0"/>
          </a:p>
          <a:p>
            <a:r>
              <a:rPr lang="zh-CN" altLang="en-US" sz="2800" dirty="0"/>
              <a:t>在                  时的瞬时值：</a:t>
            </a:r>
          </a:p>
        </p:txBody>
      </p:sp>
      <p:pic>
        <p:nvPicPr>
          <p:cNvPr id="8" name="图片 -2147480901">
            <a:extLst>
              <a:ext uri="{FF2B5EF4-FFF2-40B4-BE49-F238E27FC236}">
                <a16:creationId xmlns:a16="http://schemas.microsoft.com/office/drawing/2014/main" id="{3A8C61CC-EE60-412E-88D5-BE4CFEDAC489}"/>
              </a:ext>
            </a:extLst>
          </p:cNvPr>
          <p:cNvPicPr>
            <a:picLocks noChangeAspect="1"/>
          </p:cNvPicPr>
          <p:nvPr/>
        </p:nvPicPr>
        <p:blipFill>
          <a:blip r:embed="rId4"/>
          <a:stretch>
            <a:fillRect/>
          </a:stretch>
        </p:blipFill>
        <p:spPr>
          <a:xfrm>
            <a:off x="1332000" y="945028"/>
            <a:ext cx="1258800" cy="780533"/>
          </a:xfrm>
          <a:prstGeom prst="rect">
            <a:avLst/>
          </a:prstGeom>
          <a:noFill/>
          <a:ln w="9525">
            <a:noFill/>
          </a:ln>
        </p:spPr>
      </p:pic>
    </p:spTree>
    <p:extLst>
      <p:ext uri="{BB962C8B-B14F-4D97-AF65-F5344CB8AC3E}">
        <p14:creationId xmlns:p14="http://schemas.microsoft.com/office/powerpoint/2010/main" val="82131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E1F3B3-3AF8-4E00-B574-D19BBBA408CB}"/>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99592BD4-D7AB-44D9-BD4C-C73CB52BD361}"/>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90</a:t>
            </a:fld>
            <a:endParaRPr lang="en-US">
              <a:solidFill>
                <a:prstClr val="black">
                  <a:tint val="75000"/>
                </a:prstClr>
              </a:solidFill>
            </a:endParaRPr>
          </a:p>
        </p:txBody>
      </p:sp>
      <p:grpSp>
        <p:nvGrpSpPr>
          <p:cNvPr id="5" name="组合 4">
            <a:extLst>
              <a:ext uri="{FF2B5EF4-FFF2-40B4-BE49-F238E27FC236}">
                <a16:creationId xmlns:a16="http://schemas.microsoft.com/office/drawing/2014/main" id="{F6503B35-83C0-424A-925C-B1380108CA8E}"/>
              </a:ext>
            </a:extLst>
          </p:cNvPr>
          <p:cNvGrpSpPr/>
          <p:nvPr/>
        </p:nvGrpSpPr>
        <p:grpSpPr>
          <a:xfrm>
            <a:off x="629" y="2502723"/>
            <a:ext cx="5087620" cy="3029585"/>
            <a:chOff x="394" y="7439"/>
            <a:chExt cx="8012" cy="4771"/>
          </a:xfrm>
        </p:grpSpPr>
        <p:sp>
          <p:nvSpPr>
            <p:cNvPr id="6" name="文本框 5">
              <a:extLst>
                <a:ext uri="{FF2B5EF4-FFF2-40B4-BE49-F238E27FC236}">
                  <a16:creationId xmlns:a16="http://schemas.microsoft.com/office/drawing/2014/main" id="{19C385C7-BB0A-4F37-BAEC-7EAB26CE3774}"/>
                </a:ext>
              </a:extLst>
            </p:cNvPr>
            <p:cNvSpPr txBox="1"/>
            <p:nvPr/>
          </p:nvSpPr>
          <p:spPr>
            <a:xfrm>
              <a:off x="394" y="7439"/>
              <a:ext cx="4876" cy="824"/>
            </a:xfrm>
            <a:prstGeom prst="rect">
              <a:avLst/>
            </a:prstGeom>
            <a:noFill/>
          </p:spPr>
          <p:txBody>
            <a:bodyPr wrap="square" rtlCol="0">
              <a:spAutoFit/>
            </a:bodyPr>
            <a:lstStyle/>
            <a:p>
              <a:r>
                <a:rPr lang="zh-CN" altLang="en-US" sz="2800" dirty="0"/>
                <a:t>电感的</a:t>
              </a:r>
              <a:r>
                <a:rPr lang="zh-CN" altLang="en-US" sz="2800" b="1" dirty="0"/>
                <a:t>瞬时功率</a:t>
              </a:r>
              <a:r>
                <a:rPr lang="zh-CN" altLang="en-US" sz="2800" dirty="0"/>
                <a:t>：</a:t>
              </a:r>
            </a:p>
          </p:txBody>
        </p:sp>
        <p:pic>
          <p:nvPicPr>
            <p:cNvPr id="7" name="图片 6">
              <a:extLst>
                <a:ext uri="{FF2B5EF4-FFF2-40B4-BE49-F238E27FC236}">
                  <a16:creationId xmlns:a16="http://schemas.microsoft.com/office/drawing/2014/main" id="{9363159D-AF63-4C25-904F-F6D01BA7931B}"/>
                </a:ext>
              </a:extLst>
            </p:cNvPr>
            <p:cNvPicPr>
              <a:picLocks noChangeAspect="1"/>
            </p:cNvPicPr>
            <p:nvPr/>
          </p:nvPicPr>
          <p:blipFill>
            <a:blip r:embed="rId2"/>
            <a:stretch>
              <a:fillRect/>
            </a:stretch>
          </p:blipFill>
          <p:spPr>
            <a:xfrm>
              <a:off x="759" y="8500"/>
              <a:ext cx="7647" cy="3710"/>
            </a:xfrm>
            <a:prstGeom prst="rect">
              <a:avLst/>
            </a:prstGeom>
          </p:spPr>
        </p:pic>
      </p:grpSp>
      <p:pic>
        <p:nvPicPr>
          <p:cNvPr id="8" name="图片 7">
            <a:extLst>
              <a:ext uri="{FF2B5EF4-FFF2-40B4-BE49-F238E27FC236}">
                <a16:creationId xmlns:a16="http://schemas.microsoft.com/office/drawing/2014/main" id="{101307E7-7334-4A0A-916B-6C6B1BAA4640}"/>
              </a:ext>
            </a:extLst>
          </p:cNvPr>
          <p:cNvPicPr>
            <a:picLocks noChangeAspect="1"/>
          </p:cNvPicPr>
          <p:nvPr/>
        </p:nvPicPr>
        <p:blipFill>
          <a:blip r:embed="rId3"/>
          <a:stretch>
            <a:fillRect/>
          </a:stretch>
        </p:blipFill>
        <p:spPr>
          <a:xfrm>
            <a:off x="4450877" y="406530"/>
            <a:ext cx="4716467" cy="3022470"/>
          </a:xfrm>
          <a:prstGeom prst="rect">
            <a:avLst/>
          </a:prstGeom>
        </p:spPr>
      </p:pic>
      <p:sp>
        <p:nvSpPr>
          <p:cNvPr id="9" name="文本框 8">
            <a:extLst>
              <a:ext uri="{FF2B5EF4-FFF2-40B4-BE49-F238E27FC236}">
                <a16:creationId xmlns:a16="http://schemas.microsoft.com/office/drawing/2014/main" id="{769EC1A9-F529-45F1-8705-F202F966473B}"/>
              </a:ext>
            </a:extLst>
          </p:cNvPr>
          <p:cNvSpPr txBox="1"/>
          <p:nvPr/>
        </p:nvSpPr>
        <p:spPr>
          <a:xfrm>
            <a:off x="4572000" y="4581000"/>
            <a:ext cx="3673792" cy="1200329"/>
          </a:xfrm>
          <a:prstGeom prst="rect">
            <a:avLst/>
          </a:prstGeom>
          <a:noFill/>
        </p:spPr>
        <p:txBody>
          <a:bodyPr wrap="square" rtlCol="0">
            <a:spAutoFit/>
          </a:bodyPr>
          <a:lstStyle/>
          <a:p>
            <a:r>
              <a:rPr lang="zh-CN" altLang="en-US" sz="2400" dirty="0">
                <a:latin typeface="Times New Roman" panose="02020603050405020304" pitchFamily="18" charset="0"/>
              </a:rPr>
              <a:t>电感的电压电流以ω的速度变化，功率以2ω的速度变化。</a:t>
            </a:r>
          </a:p>
        </p:txBody>
      </p:sp>
      <p:sp>
        <p:nvSpPr>
          <p:cNvPr id="10" name="下箭头 12">
            <a:extLst>
              <a:ext uri="{FF2B5EF4-FFF2-40B4-BE49-F238E27FC236}">
                <a16:creationId xmlns:a16="http://schemas.microsoft.com/office/drawing/2014/main" id="{2E4FB81C-CECD-4D41-AB81-C904CBBB6C40}"/>
              </a:ext>
            </a:extLst>
          </p:cNvPr>
          <p:cNvSpPr/>
          <p:nvPr/>
        </p:nvSpPr>
        <p:spPr>
          <a:xfrm>
            <a:off x="6213816" y="3985866"/>
            <a:ext cx="360045" cy="361950"/>
          </a:xfrm>
          <a:prstGeom prst="downArrow">
            <a:avLst>
              <a:gd name="adj1" fmla="val 389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328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91</a:t>
            </a:fld>
            <a:endParaRPr lang="en-US">
              <a:solidFill>
                <a:prstClr val="black">
                  <a:tint val="75000"/>
                </a:prstClr>
              </a:solidFill>
            </a:endParaRPr>
          </a:p>
        </p:txBody>
      </p:sp>
      <p:grpSp>
        <p:nvGrpSpPr>
          <p:cNvPr id="6" name="组合 5"/>
          <p:cNvGrpSpPr/>
          <p:nvPr/>
        </p:nvGrpSpPr>
        <p:grpSpPr>
          <a:xfrm>
            <a:off x="212870" y="983738"/>
            <a:ext cx="8559800" cy="785495"/>
            <a:chOff x="338" y="1139"/>
            <a:chExt cx="13480" cy="1237"/>
          </a:xfrm>
        </p:grpSpPr>
        <p:sp>
          <p:nvSpPr>
            <p:cNvPr id="4" name="文本框 3"/>
            <p:cNvSpPr txBox="1"/>
            <p:nvPr/>
          </p:nvSpPr>
          <p:spPr>
            <a:xfrm>
              <a:off x="338" y="1276"/>
              <a:ext cx="11523" cy="824"/>
            </a:xfrm>
            <a:prstGeom prst="rect">
              <a:avLst/>
            </a:prstGeom>
            <a:noFill/>
          </p:spPr>
          <p:txBody>
            <a:bodyPr wrap="square" rtlCol="0">
              <a:spAutoFit/>
            </a:bodyPr>
            <a:lstStyle/>
            <a:p>
              <a:r>
                <a:rPr lang="zh-CN" altLang="en-US" sz="2800" dirty="0"/>
                <a:t>电感的</a:t>
              </a:r>
              <a:r>
                <a:rPr lang="zh-CN" altLang="en-US" sz="2800" b="1" dirty="0">
                  <a:solidFill>
                    <a:srgbClr val="C00000"/>
                  </a:solidFill>
                </a:rPr>
                <a:t>有功功率</a:t>
              </a:r>
              <a:r>
                <a:rPr lang="zh-CN" altLang="en-US" sz="2800" dirty="0"/>
                <a:t>（平均功率）</a:t>
              </a:r>
              <a:r>
                <a:rPr lang="zh-CN" altLang="en-US" sz="2000" dirty="0"/>
                <a:t>：</a:t>
              </a:r>
            </a:p>
          </p:txBody>
        </p:sp>
        <p:pic>
          <p:nvPicPr>
            <p:cNvPr id="5" name="图片 4"/>
            <p:cNvPicPr>
              <a:picLocks noChangeAspect="1"/>
            </p:cNvPicPr>
            <p:nvPr/>
          </p:nvPicPr>
          <p:blipFill>
            <a:blip r:embed="rId2"/>
            <a:stretch>
              <a:fillRect/>
            </a:stretch>
          </p:blipFill>
          <p:spPr>
            <a:xfrm>
              <a:off x="8110" y="1139"/>
              <a:ext cx="5708" cy="1237"/>
            </a:xfrm>
            <a:prstGeom prst="rect">
              <a:avLst/>
            </a:prstGeom>
          </p:spPr>
        </p:pic>
      </p:grpSp>
      <p:sp>
        <p:nvSpPr>
          <p:cNvPr id="7" name="文本框 6"/>
          <p:cNvSpPr txBox="1"/>
          <p:nvPr/>
        </p:nvSpPr>
        <p:spPr>
          <a:xfrm>
            <a:off x="160587" y="1845884"/>
            <a:ext cx="8457315" cy="1384995"/>
          </a:xfrm>
          <a:prstGeom prst="rect">
            <a:avLst/>
          </a:prstGeom>
          <a:noFill/>
        </p:spPr>
        <p:txBody>
          <a:bodyPr wrap="square" rtlCol="0">
            <a:spAutoFit/>
          </a:bodyPr>
          <a:lstStyle/>
          <a:p>
            <a:r>
              <a:rPr lang="zh-CN" altLang="en-US" sz="2800" dirty="0"/>
              <a:t>电感的</a:t>
            </a:r>
            <a:r>
              <a:rPr lang="zh-CN" altLang="en-US" sz="2800" b="1" dirty="0">
                <a:solidFill>
                  <a:srgbClr val="C00000"/>
                </a:solidFill>
              </a:rPr>
              <a:t>无功功率</a:t>
            </a:r>
            <a:r>
              <a:rPr lang="zh-CN" altLang="en-US" sz="2800" dirty="0"/>
              <a:t>（大写的Q表示）：电感元件和电源之间互相交换的那部分能量，用无功功率来描述。大小等于瞬时功率的最大值。</a:t>
            </a:r>
          </a:p>
        </p:txBody>
      </p:sp>
      <p:pic>
        <p:nvPicPr>
          <p:cNvPr id="8" name="图片 7"/>
          <p:cNvPicPr>
            <a:picLocks noChangeAspect="1"/>
          </p:cNvPicPr>
          <p:nvPr/>
        </p:nvPicPr>
        <p:blipFill>
          <a:blip r:embed="rId3"/>
          <a:stretch>
            <a:fillRect/>
          </a:stretch>
        </p:blipFill>
        <p:spPr>
          <a:xfrm>
            <a:off x="1332000" y="3420974"/>
            <a:ext cx="2087538" cy="512026"/>
          </a:xfrm>
          <a:prstGeom prst="rect">
            <a:avLst/>
          </a:prstGeom>
        </p:spPr>
      </p:pic>
      <p:pic>
        <p:nvPicPr>
          <p:cNvPr id="9" name="图片 8"/>
          <p:cNvPicPr>
            <a:picLocks noChangeAspect="1"/>
          </p:cNvPicPr>
          <p:nvPr/>
        </p:nvPicPr>
        <p:blipFill>
          <a:blip r:embed="rId4"/>
          <a:stretch>
            <a:fillRect/>
          </a:stretch>
        </p:blipFill>
        <p:spPr>
          <a:xfrm>
            <a:off x="4356000" y="3218614"/>
            <a:ext cx="2736000" cy="976770"/>
          </a:xfrm>
          <a:prstGeom prst="rect">
            <a:avLst/>
          </a:prstGeom>
        </p:spPr>
      </p:pic>
      <p:sp>
        <p:nvSpPr>
          <p:cNvPr id="10" name="右箭头 9"/>
          <p:cNvSpPr/>
          <p:nvPr/>
        </p:nvSpPr>
        <p:spPr>
          <a:xfrm>
            <a:off x="3523772" y="3616754"/>
            <a:ext cx="569595" cy="120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57200" y="4257058"/>
            <a:ext cx="6274800" cy="523220"/>
          </a:xfrm>
          <a:prstGeom prst="rect">
            <a:avLst/>
          </a:prstGeom>
          <a:noFill/>
        </p:spPr>
        <p:txBody>
          <a:bodyPr wrap="square" rtlCol="0">
            <a:spAutoFit/>
          </a:bodyPr>
          <a:lstStyle/>
          <a:p>
            <a:r>
              <a:rPr lang="zh-CN" altLang="en-US" sz="2800" dirty="0">
                <a:latin typeface="Times New Roman" panose="02020603050405020304" pitchFamily="18" charset="0"/>
              </a:rPr>
              <a:t>无功功率的单位为乏(Var)或千乏(kVar)</a:t>
            </a:r>
          </a:p>
        </p:txBody>
      </p:sp>
      <p:sp>
        <p:nvSpPr>
          <p:cNvPr id="12" name="文本框 11"/>
          <p:cNvSpPr txBox="1"/>
          <p:nvPr/>
        </p:nvSpPr>
        <p:spPr>
          <a:xfrm>
            <a:off x="526097" y="4715222"/>
            <a:ext cx="8091805" cy="1815882"/>
          </a:xfrm>
          <a:prstGeom prst="rect">
            <a:avLst/>
          </a:prstGeom>
          <a:noFill/>
        </p:spPr>
        <p:txBody>
          <a:bodyPr wrap="square" rtlCol="0">
            <a:spAutoFit/>
          </a:bodyPr>
          <a:lstStyle/>
          <a:p>
            <a:r>
              <a:rPr lang="zh-CN" altLang="en-US" sz="2800" dirty="0">
                <a:solidFill>
                  <a:schemeClr val="accent6">
                    <a:lumMod val="75000"/>
                  </a:schemeClr>
                </a:solidFill>
                <a:latin typeface="Times New Roman" panose="02020603050405020304" pitchFamily="18" charset="0"/>
              </a:rPr>
              <a:t>电感元件L对直流电相当于短路（没有电压，所以没有无功功率）；</a:t>
            </a:r>
          </a:p>
          <a:p>
            <a:r>
              <a:rPr lang="zh-CN" altLang="en-US" sz="2800" dirty="0">
                <a:solidFill>
                  <a:schemeClr val="accent6">
                    <a:lumMod val="75000"/>
                  </a:schemeClr>
                </a:solidFill>
                <a:latin typeface="Times New Roman" panose="02020603050405020304" pitchFamily="18" charset="0"/>
              </a:rPr>
              <a:t>对交流电表现为一个感抗：，用无功功率来描述它的能量。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0"/>
                            </p:stCondLst>
                            <p:childTnLst>
                              <p:par>
                                <p:cTn id="29" presetID="10"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p:bldP spid="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C52161-B325-4602-9770-F54E06F9AB6D}"/>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ECB4901E-51E9-4653-9154-0E4E2442A570}"/>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92</a:t>
            </a:fld>
            <a:endParaRPr lang="en-US">
              <a:solidFill>
                <a:prstClr val="black">
                  <a:tint val="75000"/>
                </a:prstClr>
              </a:solidFill>
            </a:endParaRPr>
          </a:p>
        </p:txBody>
      </p:sp>
      <p:sp>
        <p:nvSpPr>
          <p:cNvPr id="5" name="文本框 4">
            <a:extLst>
              <a:ext uri="{FF2B5EF4-FFF2-40B4-BE49-F238E27FC236}">
                <a16:creationId xmlns:a16="http://schemas.microsoft.com/office/drawing/2014/main" id="{1329098D-3306-4FE9-9FCC-FB2D9783D857}"/>
              </a:ext>
            </a:extLst>
          </p:cNvPr>
          <p:cNvSpPr txBox="1"/>
          <p:nvPr/>
        </p:nvSpPr>
        <p:spPr>
          <a:xfrm>
            <a:off x="324000" y="1413000"/>
            <a:ext cx="3068469" cy="523220"/>
          </a:xfrm>
          <a:prstGeom prst="rect">
            <a:avLst/>
          </a:prstGeom>
          <a:noFill/>
        </p:spPr>
        <p:txBody>
          <a:bodyPr wrap="none" rtlCol="0" anchor="t">
            <a:spAutoFit/>
          </a:bodyPr>
          <a:lstStyle/>
          <a:p>
            <a:pPr algn="l"/>
            <a:r>
              <a:rPr kumimoji="1" sz="2800" b="1" dirty="0">
                <a:solidFill>
                  <a:srgbClr val="CC0000"/>
                </a:solidFill>
                <a:effectLst>
                  <a:outerShdw blurRad="38100" dist="38100" dir="2700000" algn="tl">
                    <a:srgbClr val="C0C0C0"/>
                  </a:outerShdw>
                </a:effectLst>
                <a:latin typeface="Times New Roman" panose="02020603050405020304" pitchFamily="18" charset="0"/>
                <a:sym typeface="+mn-ea"/>
              </a:rPr>
              <a:t>3. </a:t>
            </a:r>
            <a:r>
              <a:rPr kumimoji="1" sz="2800" b="1" dirty="0" err="1">
                <a:solidFill>
                  <a:srgbClr val="CC0000"/>
                </a:solidFill>
                <a:effectLst>
                  <a:outerShdw blurRad="38100" dist="38100" dir="2700000" algn="tl">
                    <a:srgbClr val="C0C0C0"/>
                  </a:outerShdw>
                </a:effectLst>
                <a:latin typeface="Times New Roman" panose="02020603050405020304" pitchFamily="18" charset="0"/>
                <a:sym typeface="+mn-ea"/>
              </a:rPr>
              <a:t>电容元件的功率</a:t>
            </a:r>
            <a:endParaRPr kumimoji="1" sz="2800" b="1" dirty="0">
              <a:solidFill>
                <a:srgbClr val="CC0000"/>
              </a:solidFill>
              <a:effectLst>
                <a:outerShdw blurRad="38100" dist="38100" dir="2700000" algn="tl">
                  <a:srgbClr val="C0C0C0"/>
                </a:outerShdw>
              </a:effectLst>
              <a:latin typeface="Times New Roman" panose="02020603050405020304" pitchFamily="18" charset="0"/>
              <a:sym typeface="+mn-ea"/>
            </a:endParaRPr>
          </a:p>
        </p:txBody>
      </p:sp>
      <p:sp>
        <p:nvSpPr>
          <p:cNvPr id="6" name="文本框 5">
            <a:extLst>
              <a:ext uri="{FF2B5EF4-FFF2-40B4-BE49-F238E27FC236}">
                <a16:creationId xmlns:a16="http://schemas.microsoft.com/office/drawing/2014/main" id="{07A15A53-229B-4B0D-9C7F-259D14A1FD36}"/>
              </a:ext>
            </a:extLst>
          </p:cNvPr>
          <p:cNvSpPr txBox="1"/>
          <p:nvPr/>
        </p:nvSpPr>
        <p:spPr>
          <a:xfrm>
            <a:off x="359842" y="2406756"/>
            <a:ext cx="3060157" cy="1957524"/>
          </a:xfrm>
          <a:prstGeom prst="rect">
            <a:avLst/>
          </a:prstGeom>
          <a:noFill/>
        </p:spPr>
        <p:txBody>
          <a:bodyPr wrap="square" rtlCol="0" anchor="t">
            <a:spAutoFit/>
          </a:bodyPr>
          <a:lstStyle/>
          <a:p>
            <a:pPr>
              <a:lnSpc>
                <a:spcPct val="150000"/>
              </a:lnSpc>
            </a:pPr>
            <a:r>
              <a:rPr lang="zh-CN" altLang="en-US" sz="2800" dirty="0">
                <a:latin typeface="Times New Roman" panose="02020603050405020304" pitchFamily="18" charset="0"/>
                <a:sym typeface="+mn-ea"/>
              </a:rPr>
              <a:t>设：</a:t>
            </a:r>
            <a:r>
              <a:rPr lang="zh-CN" altLang="en-US" sz="2800" i="1" dirty="0">
                <a:latin typeface="Times New Roman" panose="02020603050405020304" pitchFamily="18" charset="0"/>
                <a:sym typeface="+mn-ea"/>
              </a:rPr>
              <a:t>i=I</a:t>
            </a:r>
            <a:r>
              <a:rPr lang="zh-CN" altLang="en-US" sz="2800" baseline="-25000" dirty="0">
                <a:latin typeface="Times New Roman" panose="02020603050405020304" pitchFamily="18" charset="0"/>
                <a:sym typeface="+mn-ea"/>
              </a:rPr>
              <a:t>m</a:t>
            </a:r>
            <a:r>
              <a:rPr lang="zh-CN" altLang="en-US" sz="2800" dirty="0">
                <a:latin typeface="Times New Roman" panose="02020603050405020304" pitchFamily="18" charset="0"/>
                <a:sym typeface="+mn-ea"/>
              </a:rPr>
              <a:t>sin</a:t>
            </a:r>
            <a:r>
              <a:rPr lang="en-US" altLang="zh-CN" sz="2800" dirty="0">
                <a:latin typeface="Times New Roman" panose="02020603050405020304" pitchFamily="18" charset="0"/>
                <a:sym typeface="+mn-ea"/>
              </a:rPr>
              <a:t>(</a:t>
            </a:r>
            <a:r>
              <a:rPr lang="zh-CN" altLang="en-US" sz="2800" i="1" dirty="0">
                <a:latin typeface="Times New Roman" panose="02020603050405020304" pitchFamily="18" charset="0"/>
                <a:sym typeface="+mn-ea"/>
              </a:rPr>
              <a:t>ωt</a:t>
            </a:r>
            <a:r>
              <a:rPr lang="en-US" altLang="zh-CN" sz="2800" i="1" dirty="0">
                <a:latin typeface="Times New Roman" panose="02020603050405020304" pitchFamily="18" charset="0"/>
                <a:sym typeface="+mn-ea"/>
              </a:rPr>
              <a:t>+</a:t>
            </a:r>
            <a:r>
              <a:rPr lang="en-US" altLang="zh-CN" sz="2800" dirty="0">
                <a:latin typeface="Times New Roman" panose="02020603050405020304" pitchFamily="18" charset="0"/>
                <a:sym typeface="+mn-ea"/>
              </a:rPr>
              <a:t>90</a:t>
            </a:r>
            <a:r>
              <a:rPr lang="zh-CN" altLang="en-US" sz="2800" dirty="0">
                <a:latin typeface="Times New Roman" panose="02020603050405020304" pitchFamily="18" charset="0"/>
                <a:sym typeface="+mn-ea"/>
              </a:rPr>
              <a:t>°</a:t>
            </a:r>
            <a:r>
              <a:rPr lang="en-US" altLang="zh-CN" sz="2800" dirty="0">
                <a:latin typeface="Times New Roman" panose="02020603050405020304" pitchFamily="18" charset="0"/>
                <a:sym typeface="+mn-ea"/>
              </a:rPr>
              <a:t>)</a:t>
            </a:r>
            <a:r>
              <a:rPr lang="zh-CN" altLang="en-US" sz="2800" dirty="0">
                <a:latin typeface="Times New Roman" panose="02020603050405020304" pitchFamily="18" charset="0"/>
                <a:sym typeface="+mn-ea"/>
              </a:rPr>
              <a:t>，</a:t>
            </a:r>
          </a:p>
          <a:p>
            <a:pPr>
              <a:lnSpc>
                <a:spcPct val="150000"/>
              </a:lnSpc>
            </a:pPr>
            <a:r>
              <a:rPr lang="zh-CN" altLang="en-US" sz="2800" dirty="0">
                <a:latin typeface="Times New Roman" panose="02020603050405020304" pitchFamily="18" charset="0"/>
                <a:sym typeface="+mn-ea"/>
              </a:rPr>
              <a:t>则：</a:t>
            </a:r>
            <a:r>
              <a:rPr lang="zh-CN" altLang="en-US" sz="2800" i="1" dirty="0">
                <a:latin typeface="Times New Roman" panose="02020603050405020304" pitchFamily="18" charset="0"/>
                <a:sym typeface="+mn-ea"/>
              </a:rPr>
              <a:t>u=U</a:t>
            </a:r>
            <a:r>
              <a:rPr lang="zh-CN" altLang="en-US" sz="2800" baseline="-25000" dirty="0">
                <a:latin typeface="Times New Roman" panose="02020603050405020304" pitchFamily="18" charset="0"/>
                <a:sym typeface="+mn-ea"/>
              </a:rPr>
              <a:t>m</a:t>
            </a:r>
            <a:r>
              <a:rPr lang="zh-CN" altLang="en-US" sz="2800" dirty="0">
                <a:latin typeface="Times New Roman" panose="02020603050405020304" pitchFamily="18" charset="0"/>
                <a:sym typeface="+mn-ea"/>
              </a:rPr>
              <a:t>sin</a:t>
            </a:r>
            <a:r>
              <a:rPr lang="zh-CN" altLang="en-US" sz="2800" i="1" dirty="0">
                <a:latin typeface="Times New Roman" panose="02020603050405020304" pitchFamily="18" charset="0"/>
                <a:sym typeface="+mn-ea"/>
              </a:rPr>
              <a:t>ωt</a:t>
            </a:r>
            <a:endParaRPr lang="zh-CN" altLang="en-US" sz="2400" dirty="0"/>
          </a:p>
        </p:txBody>
      </p:sp>
      <p:pic>
        <p:nvPicPr>
          <p:cNvPr id="7" name="图片 6">
            <a:extLst>
              <a:ext uri="{FF2B5EF4-FFF2-40B4-BE49-F238E27FC236}">
                <a16:creationId xmlns:a16="http://schemas.microsoft.com/office/drawing/2014/main" id="{BA091C83-42FD-451E-8F7E-352722D7ECFD}"/>
              </a:ext>
            </a:extLst>
          </p:cNvPr>
          <p:cNvPicPr>
            <a:picLocks noChangeAspect="1"/>
          </p:cNvPicPr>
          <p:nvPr/>
        </p:nvPicPr>
        <p:blipFill>
          <a:blip r:embed="rId2"/>
          <a:stretch>
            <a:fillRect/>
          </a:stretch>
        </p:blipFill>
        <p:spPr>
          <a:xfrm>
            <a:off x="3132000" y="1845000"/>
            <a:ext cx="5832000" cy="3631502"/>
          </a:xfrm>
          <a:prstGeom prst="rect">
            <a:avLst/>
          </a:prstGeom>
        </p:spPr>
      </p:pic>
    </p:spTree>
    <p:extLst>
      <p:ext uri="{BB962C8B-B14F-4D97-AF65-F5344CB8AC3E}">
        <p14:creationId xmlns:p14="http://schemas.microsoft.com/office/powerpoint/2010/main" val="374172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93</a:t>
            </a:fld>
            <a:endParaRPr lang="en-US">
              <a:solidFill>
                <a:prstClr val="black">
                  <a:tint val="75000"/>
                </a:prstClr>
              </a:solidFill>
            </a:endParaRPr>
          </a:p>
        </p:txBody>
      </p:sp>
      <p:grpSp>
        <p:nvGrpSpPr>
          <p:cNvPr id="14" name="组合 13"/>
          <p:cNvGrpSpPr/>
          <p:nvPr/>
        </p:nvGrpSpPr>
        <p:grpSpPr>
          <a:xfrm>
            <a:off x="486235" y="1155414"/>
            <a:ext cx="7662545" cy="992505"/>
            <a:chOff x="652" y="1404"/>
            <a:chExt cx="12067" cy="1563"/>
          </a:xfrm>
        </p:grpSpPr>
        <p:sp>
          <p:nvSpPr>
            <p:cNvPr id="4" name="文本框 3"/>
            <p:cNvSpPr txBox="1"/>
            <p:nvPr/>
          </p:nvSpPr>
          <p:spPr>
            <a:xfrm>
              <a:off x="652" y="1404"/>
              <a:ext cx="4507" cy="824"/>
            </a:xfrm>
            <a:prstGeom prst="rect">
              <a:avLst/>
            </a:prstGeom>
            <a:noFill/>
          </p:spPr>
          <p:txBody>
            <a:bodyPr wrap="square" rtlCol="0" anchor="t">
              <a:spAutoFit/>
            </a:bodyPr>
            <a:lstStyle/>
            <a:p>
              <a:r>
                <a:rPr lang="zh-CN" altLang="en-US" sz="2800" dirty="0">
                  <a:sym typeface="+mn-ea"/>
                </a:rPr>
                <a:t>电容的</a:t>
              </a:r>
              <a:r>
                <a:rPr lang="zh-CN" altLang="en-US" sz="2800" b="1" dirty="0">
                  <a:solidFill>
                    <a:srgbClr val="C00000"/>
                  </a:solidFill>
                  <a:sym typeface="+mn-ea"/>
                </a:rPr>
                <a:t>瞬时功率</a:t>
              </a:r>
              <a:r>
                <a:rPr lang="zh-CN" altLang="en-US" sz="2000" dirty="0">
                  <a:solidFill>
                    <a:srgbClr val="C00000"/>
                  </a:solidFill>
                  <a:sym typeface="+mn-ea"/>
                </a:rPr>
                <a:t>：</a:t>
              </a:r>
              <a:endParaRPr lang="zh-CN" altLang="en-US" dirty="0">
                <a:solidFill>
                  <a:srgbClr val="C00000"/>
                </a:solidFill>
              </a:endParaRPr>
            </a:p>
          </p:txBody>
        </p:sp>
        <p:pic>
          <p:nvPicPr>
            <p:cNvPr id="5" name="图片 4"/>
            <p:cNvPicPr>
              <a:picLocks noChangeAspect="1"/>
            </p:cNvPicPr>
            <p:nvPr/>
          </p:nvPicPr>
          <p:blipFill>
            <a:blip r:embed="rId2"/>
            <a:stretch>
              <a:fillRect/>
            </a:stretch>
          </p:blipFill>
          <p:spPr>
            <a:xfrm>
              <a:off x="6046" y="1451"/>
              <a:ext cx="6673" cy="1516"/>
            </a:xfrm>
            <a:prstGeom prst="rect">
              <a:avLst/>
            </a:prstGeom>
          </p:spPr>
        </p:pic>
      </p:grpSp>
      <p:sp>
        <p:nvSpPr>
          <p:cNvPr id="6" name="文本框 5"/>
          <p:cNvSpPr txBox="1"/>
          <p:nvPr/>
        </p:nvSpPr>
        <p:spPr>
          <a:xfrm>
            <a:off x="486235" y="2497772"/>
            <a:ext cx="8045765" cy="954107"/>
          </a:xfrm>
          <a:prstGeom prst="rect">
            <a:avLst/>
          </a:prstGeom>
          <a:noFill/>
        </p:spPr>
        <p:txBody>
          <a:bodyPr wrap="square" rtlCol="0">
            <a:spAutoFit/>
          </a:bodyPr>
          <a:lstStyle/>
          <a:p>
            <a:r>
              <a:rPr lang="zh-CN" altLang="en-US" sz="2800" dirty="0">
                <a:latin typeface="Times New Roman" panose="02020603050405020304" pitchFamily="18" charset="0"/>
              </a:rPr>
              <a:t>电容的电压电流以ω的速度变化，功率以2ω的速度变化。</a:t>
            </a:r>
          </a:p>
        </p:txBody>
      </p:sp>
      <p:grpSp>
        <p:nvGrpSpPr>
          <p:cNvPr id="15" name="组合 14"/>
          <p:cNvGrpSpPr/>
          <p:nvPr/>
        </p:nvGrpSpPr>
        <p:grpSpPr>
          <a:xfrm>
            <a:off x="500713" y="3658665"/>
            <a:ext cx="6447287" cy="1714335"/>
            <a:chOff x="720" y="3831"/>
            <a:chExt cx="10380" cy="2843"/>
          </a:xfrm>
        </p:grpSpPr>
        <p:sp>
          <p:nvSpPr>
            <p:cNvPr id="7" name="文本框 6"/>
            <p:cNvSpPr txBox="1"/>
            <p:nvPr/>
          </p:nvSpPr>
          <p:spPr>
            <a:xfrm>
              <a:off x="720" y="3831"/>
              <a:ext cx="8236" cy="868"/>
            </a:xfrm>
            <a:prstGeom prst="rect">
              <a:avLst/>
            </a:prstGeom>
            <a:noFill/>
          </p:spPr>
          <p:txBody>
            <a:bodyPr wrap="none" rtlCol="0" anchor="t">
              <a:spAutoFit/>
            </a:bodyPr>
            <a:lstStyle/>
            <a:p>
              <a:r>
                <a:rPr lang="zh-CN" altLang="en-US" sz="2800" dirty="0">
                  <a:sym typeface="+mn-ea"/>
                </a:rPr>
                <a:t>电容的</a:t>
              </a:r>
              <a:r>
                <a:rPr lang="zh-CN" altLang="en-US" sz="2800" b="1" dirty="0">
                  <a:solidFill>
                    <a:srgbClr val="C00000"/>
                  </a:solidFill>
                  <a:sym typeface="+mn-ea"/>
                </a:rPr>
                <a:t>有功功率</a:t>
              </a:r>
              <a:r>
                <a:rPr lang="zh-CN" altLang="en-US" sz="2800" dirty="0">
                  <a:sym typeface="+mn-ea"/>
                </a:rPr>
                <a:t>（平均功率）</a:t>
              </a:r>
              <a:r>
                <a:rPr lang="zh-CN" altLang="en-US" sz="2000" dirty="0">
                  <a:sym typeface="+mn-ea"/>
                </a:rPr>
                <a:t>：</a:t>
              </a:r>
              <a:endParaRPr lang="zh-CN" altLang="en-US" dirty="0"/>
            </a:p>
          </p:txBody>
        </p:sp>
        <p:pic>
          <p:nvPicPr>
            <p:cNvPr id="8" name="图片 -2147480317"/>
            <p:cNvPicPr>
              <a:picLocks noChangeAspect="1"/>
            </p:cNvPicPr>
            <p:nvPr/>
          </p:nvPicPr>
          <p:blipFill>
            <a:blip r:embed="rId3"/>
            <a:stretch>
              <a:fillRect/>
            </a:stretch>
          </p:blipFill>
          <p:spPr>
            <a:xfrm>
              <a:off x="3375" y="5287"/>
              <a:ext cx="7725" cy="1387"/>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AA368CA-0454-4838-A065-9D159A106200}"/>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56508496-F631-4B73-9FF7-A6CCF8F4D4E9}"/>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94</a:t>
            </a:fld>
            <a:endParaRPr lang="en-US">
              <a:solidFill>
                <a:prstClr val="black">
                  <a:tint val="75000"/>
                </a:prstClr>
              </a:solidFill>
            </a:endParaRPr>
          </a:p>
        </p:txBody>
      </p:sp>
      <p:sp>
        <p:nvSpPr>
          <p:cNvPr id="4" name="文本框 3">
            <a:extLst>
              <a:ext uri="{FF2B5EF4-FFF2-40B4-BE49-F238E27FC236}">
                <a16:creationId xmlns:a16="http://schemas.microsoft.com/office/drawing/2014/main" id="{E891560D-C1FC-4C4F-AB45-237FC88E4761}"/>
              </a:ext>
            </a:extLst>
          </p:cNvPr>
          <p:cNvSpPr txBox="1"/>
          <p:nvPr/>
        </p:nvSpPr>
        <p:spPr>
          <a:xfrm>
            <a:off x="457200" y="5144673"/>
            <a:ext cx="7852410" cy="1200329"/>
          </a:xfrm>
          <a:prstGeom prst="rect">
            <a:avLst/>
          </a:prstGeom>
          <a:noFill/>
        </p:spPr>
        <p:txBody>
          <a:bodyPr wrap="square" rtlCol="0">
            <a:spAutoFit/>
          </a:bodyPr>
          <a:lstStyle/>
          <a:p>
            <a:r>
              <a:rPr lang="zh-CN" altLang="en-US" sz="2400" dirty="0">
                <a:solidFill>
                  <a:schemeClr val="accent6">
                    <a:lumMod val="75000"/>
                  </a:schemeClr>
                </a:solidFill>
              </a:rPr>
              <a:t>电容元件对直流电相当于开路（没有电流，所以没有无功功率）。对交流电表现为一个容抗: 用无功功率来描述它的能量。</a:t>
            </a:r>
          </a:p>
        </p:txBody>
      </p:sp>
      <p:pic>
        <p:nvPicPr>
          <p:cNvPr id="5" name="图片 4">
            <a:extLst>
              <a:ext uri="{FF2B5EF4-FFF2-40B4-BE49-F238E27FC236}">
                <a16:creationId xmlns:a16="http://schemas.microsoft.com/office/drawing/2014/main" id="{4643085A-4AFC-4699-9713-7C6A2C23383A}"/>
              </a:ext>
            </a:extLst>
          </p:cNvPr>
          <p:cNvPicPr>
            <a:picLocks noChangeAspect="1"/>
          </p:cNvPicPr>
          <p:nvPr/>
        </p:nvPicPr>
        <p:blipFill>
          <a:blip r:embed="rId3"/>
          <a:stretch>
            <a:fillRect/>
          </a:stretch>
        </p:blipFill>
        <p:spPr>
          <a:xfrm>
            <a:off x="2577726" y="2435719"/>
            <a:ext cx="2193824" cy="537995"/>
          </a:xfrm>
          <a:prstGeom prst="rect">
            <a:avLst/>
          </a:prstGeom>
        </p:spPr>
      </p:pic>
      <p:sp>
        <p:nvSpPr>
          <p:cNvPr id="6" name="右箭头 11">
            <a:extLst>
              <a:ext uri="{FF2B5EF4-FFF2-40B4-BE49-F238E27FC236}">
                <a16:creationId xmlns:a16="http://schemas.microsoft.com/office/drawing/2014/main" id="{4FD8991A-FFB7-4E42-AE2D-A9573D7BEAFE}"/>
              </a:ext>
            </a:extLst>
          </p:cNvPr>
          <p:cNvSpPr/>
          <p:nvPr/>
        </p:nvSpPr>
        <p:spPr>
          <a:xfrm rot="5400000">
            <a:off x="3233834" y="3268434"/>
            <a:ext cx="781629" cy="19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Object 4">
            <a:extLst>
              <a:ext uri="{FF2B5EF4-FFF2-40B4-BE49-F238E27FC236}">
                <a16:creationId xmlns:a16="http://schemas.microsoft.com/office/drawing/2014/main" id="{895A3DBD-684C-447E-B975-EE39AD4D5A73}"/>
              </a:ext>
            </a:extLst>
          </p:cNvPr>
          <p:cNvGraphicFramePr>
            <a:graphicFrameLocks noChangeAspect="1"/>
          </p:cNvGraphicFramePr>
          <p:nvPr>
            <p:extLst>
              <p:ext uri="{D42A27DB-BD31-4B8C-83A1-F6EECF244321}">
                <p14:modId xmlns:p14="http://schemas.microsoft.com/office/powerpoint/2010/main" val="929611216"/>
              </p:ext>
            </p:extLst>
          </p:nvPr>
        </p:nvGraphicFramePr>
        <p:xfrm>
          <a:off x="1524000" y="3789000"/>
          <a:ext cx="5257800" cy="1143000"/>
        </p:xfrm>
        <a:graphic>
          <a:graphicData uri="http://schemas.openxmlformats.org/presentationml/2006/ole">
            <mc:AlternateContent xmlns:mc="http://schemas.openxmlformats.org/markup-compatibility/2006">
              <mc:Choice xmlns:v="urn:schemas-microsoft-com:vml" Requires="v">
                <p:oleObj spid="_x0000_s25613" name="公式" r:id="rId4" imgW="1663560" imgH="457200" progId="Equation.3">
                  <p:embed/>
                </p:oleObj>
              </mc:Choice>
              <mc:Fallback>
                <p:oleObj name="公式" r:id="rId4" imgW="1663560" imgH="457200" progId="Equation.3">
                  <p:embed/>
                  <p:pic>
                    <p:nvPicPr>
                      <p:cNvPr id="16" name="Object 4">
                        <a:extLst>
                          <a:ext uri="{FF2B5EF4-FFF2-40B4-BE49-F238E27FC236}">
                            <a16:creationId xmlns:a16="http://schemas.microsoft.com/office/drawing/2014/main" id="{FD909564-4ED7-451E-9C0C-53055544B1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789000"/>
                        <a:ext cx="5257800" cy="1143000"/>
                      </a:xfrm>
                      <a:prstGeom prst="rect">
                        <a:avLst/>
                      </a:prstGeom>
                      <a:solidFill>
                        <a:srgbClr val="FFFFCC"/>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文本框 7">
            <a:extLst>
              <a:ext uri="{FF2B5EF4-FFF2-40B4-BE49-F238E27FC236}">
                <a16:creationId xmlns:a16="http://schemas.microsoft.com/office/drawing/2014/main" id="{7F10EEF0-28CB-4C5F-8C48-F9E72E30719E}"/>
              </a:ext>
            </a:extLst>
          </p:cNvPr>
          <p:cNvSpPr txBox="1"/>
          <p:nvPr/>
        </p:nvSpPr>
        <p:spPr>
          <a:xfrm>
            <a:off x="501014" y="773435"/>
            <a:ext cx="8318985" cy="1384995"/>
          </a:xfrm>
          <a:prstGeom prst="rect">
            <a:avLst/>
          </a:prstGeom>
          <a:noFill/>
        </p:spPr>
        <p:txBody>
          <a:bodyPr wrap="square" rtlCol="0">
            <a:spAutoFit/>
          </a:bodyPr>
          <a:lstStyle/>
          <a:p>
            <a:r>
              <a:rPr lang="zh-CN" altLang="en-US" sz="2800" b="1" dirty="0">
                <a:solidFill>
                  <a:srgbClr val="C00000"/>
                </a:solidFill>
                <a:latin typeface="Times New Roman" panose="02020603050405020304" pitchFamily="18" charset="0"/>
              </a:rPr>
              <a:t>无功功率</a:t>
            </a:r>
            <a:r>
              <a:rPr lang="zh-CN" altLang="en-US" sz="2800" dirty="0">
                <a:solidFill>
                  <a:srgbClr val="C00000"/>
                </a:solidFill>
                <a:latin typeface="Times New Roman" panose="02020603050405020304" pitchFamily="18" charset="0"/>
              </a:rPr>
              <a:t>Q</a:t>
            </a:r>
            <a:r>
              <a:rPr lang="zh-CN" altLang="en-US" sz="2800" dirty="0">
                <a:latin typeface="Times New Roman" panose="02020603050405020304" pitchFamily="18" charset="0"/>
              </a:rPr>
              <a:t>：电源与电容间能量互换的规模用无功功率Q来衡量。电容的无功功率Q取负值，大小等于瞬时功率的最大值。</a:t>
            </a:r>
          </a:p>
        </p:txBody>
      </p:sp>
    </p:spTree>
    <p:extLst>
      <p:ext uri="{BB962C8B-B14F-4D97-AF65-F5344CB8AC3E}">
        <p14:creationId xmlns:p14="http://schemas.microsoft.com/office/powerpoint/2010/main" val="85553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95</a:t>
            </a:fld>
            <a:endParaRPr lang="en-US">
              <a:solidFill>
                <a:prstClr val="black">
                  <a:tint val="75000"/>
                </a:prstClr>
              </a:solidFill>
            </a:endParaRPr>
          </a:p>
        </p:txBody>
      </p:sp>
      <p:sp>
        <p:nvSpPr>
          <p:cNvPr id="4" name="文本框 3"/>
          <p:cNvSpPr txBox="1"/>
          <p:nvPr/>
        </p:nvSpPr>
        <p:spPr>
          <a:xfrm>
            <a:off x="372745" y="824865"/>
            <a:ext cx="4670425" cy="583565"/>
          </a:xfrm>
          <a:prstGeom prst="rect">
            <a:avLst/>
          </a:prstGeom>
          <a:noFill/>
        </p:spPr>
        <p:txBody>
          <a:bodyPr wrap="none" rtlCol="0" anchor="t">
            <a:spAutoFit/>
          </a:bodyPr>
          <a:lstStyle/>
          <a:p>
            <a:pPr algn="l"/>
            <a:r>
              <a:rPr kumimoji="1" sz="3200" b="1"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mn-ea"/>
              </a:rPr>
              <a:t>5.7.2串联交流电路的功率</a:t>
            </a:r>
          </a:p>
        </p:txBody>
      </p:sp>
      <p:pic>
        <p:nvPicPr>
          <p:cNvPr id="5" name="图片 4"/>
          <p:cNvPicPr>
            <a:picLocks noChangeAspect="1"/>
          </p:cNvPicPr>
          <p:nvPr/>
        </p:nvPicPr>
        <p:blipFill>
          <a:blip r:embed="rId3"/>
          <a:stretch>
            <a:fillRect/>
          </a:stretch>
        </p:blipFill>
        <p:spPr>
          <a:xfrm>
            <a:off x="1548000" y="1408430"/>
            <a:ext cx="7240445" cy="2577765"/>
          </a:xfrm>
          <a:prstGeom prst="rect">
            <a:avLst/>
          </a:prstGeom>
        </p:spPr>
      </p:pic>
      <p:grpSp>
        <p:nvGrpSpPr>
          <p:cNvPr id="9" name="组合 8"/>
          <p:cNvGrpSpPr/>
          <p:nvPr/>
        </p:nvGrpSpPr>
        <p:grpSpPr>
          <a:xfrm>
            <a:off x="290830" y="3777615"/>
            <a:ext cx="5433170" cy="1112440"/>
            <a:chOff x="458" y="5949"/>
            <a:chExt cx="7133" cy="1670"/>
          </a:xfrm>
        </p:grpSpPr>
        <p:sp>
          <p:nvSpPr>
            <p:cNvPr id="6" name="文本框 5"/>
            <p:cNvSpPr txBox="1"/>
            <p:nvPr/>
          </p:nvSpPr>
          <p:spPr>
            <a:xfrm>
              <a:off x="458" y="5949"/>
              <a:ext cx="2938" cy="725"/>
            </a:xfrm>
            <a:prstGeom prst="rect">
              <a:avLst/>
            </a:prstGeom>
            <a:noFill/>
          </p:spPr>
          <p:txBody>
            <a:bodyPr wrap="none" rtlCol="0" anchor="t">
              <a:spAutoFit/>
            </a:bodyPr>
            <a:lstStyle/>
            <a:p>
              <a:pPr algn="l"/>
              <a:r>
                <a:rPr kumimoji="1" sz="2400" b="1">
                  <a:solidFill>
                    <a:srgbClr val="CC0000"/>
                  </a:solidFill>
                  <a:effectLst>
                    <a:outerShdw blurRad="38100" dist="38100" dir="2700000" algn="tl">
                      <a:srgbClr val="C0C0C0"/>
                    </a:outerShdw>
                  </a:effectLst>
                  <a:latin typeface="Times New Roman" panose="02020603050405020304" pitchFamily="18" charset="0"/>
                  <a:sym typeface="+mn-ea"/>
                </a:rPr>
                <a:t>1、瞬时功率</a:t>
              </a:r>
            </a:p>
          </p:txBody>
        </p:sp>
        <p:pic>
          <p:nvPicPr>
            <p:cNvPr id="7" name="图片 6"/>
            <p:cNvPicPr>
              <a:picLocks noChangeAspect="1"/>
            </p:cNvPicPr>
            <p:nvPr/>
          </p:nvPicPr>
          <p:blipFill>
            <a:blip r:embed="rId4"/>
            <a:stretch>
              <a:fillRect/>
            </a:stretch>
          </p:blipFill>
          <p:spPr>
            <a:xfrm>
              <a:off x="1669" y="6939"/>
              <a:ext cx="5922" cy="680"/>
            </a:xfrm>
            <a:prstGeom prst="rect">
              <a:avLst/>
            </a:prstGeom>
          </p:spPr>
        </p:pic>
      </p:grpSp>
      <p:sp>
        <p:nvSpPr>
          <p:cNvPr id="10" name="Rectangle 2">
            <a:extLst>
              <a:ext uri="{FF2B5EF4-FFF2-40B4-BE49-F238E27FC236}">
                <a16:creationId xmlns:a16="http://schemas.microsoft.com/office/drawing/2014/main" id="{3F8E705A-CC6F-4275-AEA6-071838A67667}"/>
              </a:ext>
            </a:extLst>
          </p:cNvPr>
          <p:cNvSpPr>
            <a:spLocks noChangeArrowheads="1"/>
          </p:cNvSpPr>
          <p:nvPr/>
        </p:nvSpPr>
        <p:spPr bwMode="auto">
          <a:xfrm>
            <a:off x="1059814" y="5038739"/>
            <a:ext cx="11207544" cy="5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C8C77322-C454-4A35-B937-E6E48ABB1A15}"/>
              </a:ext>
            </a:extLst>
          </p:cNvPr>
          <p:cNvGraphicFramePr>
            <a:graphicFrameLocks noChangeAspect="1"/>
          </p:cNvGraphicFramePr>
          <p:nvPr>
            <p:extLst>
              <p:ext uri="{D42A27DB-BD31-4B8C-83A1-F6EECF244321}">
                <p14:modId xmlns:p14="http://schemas.microsoft.com/office/powerpoint/2010/main" val="61230415"/>
              </p:ext>
            </p:extLst>
          </p:nvPr>
        </p:nvGraphicFramePr>
        <p:xfrm>
          <a:off x="1059814" y="5038739"/>
          <a:ext cx="6104186" cy="1376689"/>
        </p:xfrm>
        <a:graphic>
          <a:graphicData uri="http://schemas.openxmlformats.org/presentationml/2006/ole">
            <mc:AlternateContent xmlns:mc="http://schemas.openxmlformats.org/markup-compatibility/2006">
              <mc:Choice xmlns:v="urn:schemas-microsoft-com:vml" Requires="v">
                <p:oleObj spid="_x0000_s12328" r:id="rId5" imgW="2755900" imgH="673100" progId="Equation.DSMT4">
                  <p:embed/>
                </p:oleObj>
              </mc:Choice>
              <mc:Fallback>
                <p:oleObj r:id="rId5" imgW="2755900" imgH="6731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9814" y="5038739"/>
                        <a:ext cx="6104186" cy="1376689"/>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96</a:t>
            </a:fld>
            <a:endParaRPr lang="en-US">
              <a:solidFill>
                <a:prstClr val="black">
                  <a:tint val="75000"/>
                </a:prstClr>
              </a:solidFill>
            </a:endParaRPr>
          </a:p>
        </p:txBody>
      </p:sp>
      <p:sp>
        <p:nvSpPr>
          <p:cNvPr id="4" name="文本框 3"/>
          <p:cNvSpPr txBox="1"/>
          <p:nvPr/>
        </p:nvSpPr>
        <p:spPr>
          <a:xfrm>
            <a:off x="585470" y="687705"/>
            <a:ext cx="2386965" cy="523240"/>
          </a:xfrm>
          <a:prstGeom prst="rect">
            <a:avLst/>
          </a:prstGeom>
          <a:noFill/>
        </p:spPr>
        <p:txBody>
          <a:bodyPr wrap="none" rtlCol="0" anchor="t">
            <a:spAutoFit/>
          </a:bodyPr>
          <a:lstStyle/>
          <a:p>
            <a:pPr algn="l"/>
            <a:r>
              <a:rPr kumimoji="1" sz="2800" b="1" dirty="0">
                <a:solidFill>
                  <a:srgbClr val="CC0000"/>
                </a:solidFill>
                <a:effectLst>
                  <a:outerShdw blurRad="38100" dist="38100" dir="2700000" algn="tl">
                    <a:srgbClr val="C0C0C0"/>
                  </a:outerShdw>
                </a:effectLst>
                <a:latin typeface="Times New Roman" panose="02020603050405020304" pitchFamily="18" charset="0"/>
                <a:sym typeface="+mn-ea"/>
              </a:rPr>
              <a:t>2、有功功率P</a:t>
            </a:r>
          </a:p>
        </p:txBody>
      </p:sp>
      <p:graphicFrame>
        <p:nvGraphicFramePr>
          <p:cNvPr id="12" name="对象 11">
            <a:hlinkClick r:id="" action="ppaction://ole?verb=0"/>
          </p:cNvPr>
          <p:cNvGraphicFramePr>
            <a:graphicFrameLocks noChangeAspect="1"/>
          </p:cNvGraphicFramePr>
          <p:nvPr>
            <p:extLst>
              <p:ext uri="{D42A27DB-BD31-4B8C-83A1-F6EECF244321}">
                <p14:modId xmlns:p14="http://schemas.microsoft.com/office/powerpoint/2010/main" val="1074890759"/>
              </p:ext>
            </p:extLst>
          </p:nvPr>
        </p:nvGraphicFramePr>
        <p:xfrm>
          <a:off x="4114800" y="3335655"/>
          <a:ext cx="914400" cy="186055"/>
        </p:xfrm>
        <a:graphic>
          <a:graphicData uri="http://schemas.openxmlformats.org/presentationml/2006/ole">
            <mc:AlternateContent xmlns:mc="http://schemas.openxmlformats.org/markup-compatibility/2006">
              <mc:Choice xmlns:v="urn:schemas-microsoft-com:vml" Requires="v">
                <p:oleObj spid="_x0000_s8334" r:id="rId3" imgW="914400" imgH="186055" progId="Equation.KSEE3">
                  <p:embed/>
                </p:oleObj>
              </mc:Choice>
              <mc:Fallback>
                <p:oleObj r:id="rId3" imgW="914400" imgH="186055" progId="Equation.KSEE3">
                  <p:embed/>
                  <p:pic>
                    <p:nvPicPr>
                      <p:cNvPr id="0" name="图片 1024"/>
                      <p:cNvPicPr/>
                      <p:nvPr/>
                    </p:nvPicPr>
                    <p:blipFill>
                      <a:blip r:embed="rId4"/>
                      <a:stretch>
                        <a:fillRect/>
                      </a:stretch>
                    </p:blipFill>
                    <p:spPr>
                      <a:xfrm>
                        <a:off x="4114800" y="3335655"/>
                        <a:ext cx="914400" cy="186055"/>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extLst>
              <p:ext uri="{D42A27DB-BD31-4B8C-83A1-F6EECF244321}">
                <p14:modId xmlns:p14="http://schemas.microsoft.com/office/powerpoint/2010/main" val="2346164106"/>
              </p:ext>
            </p:extLst>
          </p:nvPr>
        </p:nvGraphicFramePr>
        <p:xfrm>
          <a:off x="4114800" y="3335655"/>
          <a:ext cx="914400" cy="186055"/>
        </p:xfrm>
        <a:graphic>
          <a:graphicData uri="http://schemas.openxmlformats.org/presentationml/2006/ole">
            <mc:AlternateContent xmlns:mc="http://schemas.openxmlformats.org/markup-compatibility/2006">
              <mc:Choice xmlns:v="urn:schemas-microsoft-com:vml" Requires="v">
                <p:oleObj spid="_x0000_s8335" r:id="rId5" imgW="914400" imgH="186055" progId="Equation.KSEE3">
                  <p:embed/>
                </p:oleObj>
              </mc:Choice>
              <mc:Fallback>
                <p:oleObj r:id="rId5" imgW="914400" imgH="186055" progId="Equation.KSEE3">
                  <p:embed/>
                  <p:pic>
                    <p:nvPicPr>
                      <p:cNvPr id="0" name="图片 1025"/>
                      <p:cNvPicPr/>
                      <p:nvPr/>
                    </p:nvPicPr>
                    <p:blipFill>
                      <a:blip r:embed="rId4"/>
                      <a:stretch>
                        <a:fillRect/>
                      </a:stretch>
                    </p:blipFill>
                    <p:spPr>
                      <a:xfrm>
                        <a:off x="4114800" y="3335655"/>
                        <a:ext cx="914400" cy="186055"/>
                      </a:xfrm>
                      <a:prstGeom prst="rect">
                        <a:avLst/>
                      </a:prstGeom>
                    </p:spPr>
                  </p:pic>
                </p:oleObj>
              </mc:Fallback>
            </mc:AlternateContent>
          </a:graphicData>
        </a:graphic>
      </p:graphicFrame>
      <p:sp>
        <p:nvSpPr>
          <p:cNvPr id="22" name="Rectangle 8">
            <a:extLst>
              <a:ext uri="{FF2B5EF4-FFF2-40B4-BE49-F238E27FC236}">
                <a16:creationId xmlns:a16="http://schemas.microsoft.com/office/drawing/2014/main" id="{3F2BC4A9-172B-48E0-BC44-9C536294D83B}"/>
              </a:ext>
            </a:extLst>
          </p:cNvPr>
          <p:cNvSpPr>
            <a:spLocks noChangeArrowheads="1"/>
          </p:cNvSpPr>
          <p:nvPr/>
        </p:nvSpPr>
        <p:spPr bwMode="auto">
          <a:xfrm>
            <a:off x="109749" y="4147819"/>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800" b="1" dirty="0"/>
              <a:t>根据电压三角形可得：</a:t>
            </a:r>
          </a:p>
        </p:txBody>
      </p:sp>
      <p:graphicFrame>
        <p:nvGraphicFramePr>
          <p:cNvPr id="23" name="Object 9" descr="75%">
            <a:extLst>
              <a:ext uri="{FF2B5EF4-FFF2-40B4-BE49-F238E27FC236}">
                <a16:creationId xmlns:a16="http://schemas.microsoft.com/office/drawing/2014/main" id="{3C815EFC-5FFA-4EC4-8EBE-5A328DE64188}"/>
              </a:ext>
            </a:extLst>
          </p:cNvPr>
          <p:cNvGraphicFramePr>
            <a:graphicFrameLocks noChangeAspect="1"/>
          </p:cNvGraphicFramePr>
          <p:nvPr>
            <p:extLst>
              <p:ext uri="{D42A27DB-BD31-4B8C-83A1-F6EECF244321}">
                <p14:modId xmlns:p14="http://schemas.microsoft.com/office/powerpoint/2010/main" val="2071660717"/>
              </p:ext>
            </p:extLst>
          </p:nvPr>
        </p:nvGraphicFramePr>
        <p:xfrm>
          <a:off x="543090" y="5034409"/>
          <a:ext cx="4724400" cy="646113"/>
        </p:xfrm>
        <a:graphic>
          <a:graphicData uri="http://schemas.openxmlformats.org/presentationml/2006/ole">
            <mc:AlternateContent xmlns:mc="http://schemas.openxmlformats.org/markup-compatibility/2006">
              <mc:Choice xmlns:v="urn:schemas-microsoft-com:vml" Requires="v">
                <p:oleObj spid="_x0000_s8336" name="Equation" r:id="rId6" imgW="1663560" imgH="228600" progId="Equation.3">
                  <p:embed/>
                </p:oleObj>
              </mc:Choice>
              <mc:Fallback>
                <p:oleObj name="Equation" r:id="rId6" imgW="1663560" imgH="228600" progId="Equation.3">
                  <p:embed/>
                  <p:pic>
                    <p:nvPicPr>
                      <p:cNvPr id="141321" name="Object 9" descr="75%">
                        <a:extLst>
                          <a:ext uri="{FF2B5EF4-FFF2-40B4-BE49-F238E27FC236}">
                            <a16:creationId xmlns:a16="http://schemas.microsoft.com/office/drawing/2014/main" id="{EE2F50AF-7E6D-4CE4-BFF6-64B7622088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090" y="5034409"/>
                        <a:ext cx="4724400" cy="646113"/>
                      </a:xfrm>
                      <a:prstGeom prst="rect">
                        <a:avLst/>
                      </a:prstGeom>
                      <a:pattFill prst="pct75">
                        <a:fgClr>
                          <a:srgbClr val="FFCCFF"/>
                        </a:fgClr>
                        <a:bgClr>
                          <a:srgbClr val="FFFFFF"/>
                        </a:bgClr>
                      </a:patt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 name="Group 15">
            <a:extLst>
              <a:ext uri="{FF2B5EF4-FFF2-40B4-BE49-F238E27FC236}">
                <a16:creationId xmlns:a16="http://schemas.microsoft.com/office/drawing/2014/main" id="{44B7E142-D78C-4BD4-9119-2AB98649A8DF}"/>
              </a:ext>
            </a:extLst>
          </p:cNvPr>
          <p:cNvGrpSpPr>
            <a:grpSpLocks/>
          </p:cNvGrpSpPr>
          <p:nvPr/>
        </p:nvGrpSpPr>
        <p:grpSpPr bwMode="auto">
          <a:xfrm>
            <a:off x="5860925" y="3918585"/>
            <a:ext cx="2249488" cy="1897063"/>
            <a:chOff x="3600" y="288"/>
            <a:chExt cx="1417" cy="1195"/>
          </a:xfrm>
        </p:grpSpPr>
        <p:graphicFrame>
          <p:nvGraphicFramePr>
            <p:cNvPr id="25" name="Object 16">
              <a:extLst>
                <a:ext uri="{FF2B5EF4-FFF2-40B4-BE49-F238E27FC236}">
                  <a16:creationId xmlns:a16="http://schemas.microsoft.com/office/drawing/2014/main" id="{5EF3386C-112E-4FA8-B19F-D12D0A361557}"/>
                </a:ext>
              </a:extLst>
            </p:cNvPr>
            <p:cNvGraphicFramePr>
              <a:graphicFrameLocks noChangeAspect="1"/>
            </p:cNvGraphicFramePr>
            <p:nvPr/>
          </p:nvGraphicFramePr>
          <p:xfrm>
            <a:off x="4416" y="288"/>
            <a:ext cx="210" cy="290"/>
          </p:xfrm>
          <a:graphic>
            <a:graphicData uri="http://schemas.openxmlformats.org/presentationml/2006/ole">
              <mc:AlternateContent xmlns:mc="http://schemas.openxmlformats.org/markup-compatibility/2006">
                <mc:Choice xmlns:v="urn:schemas-microsoft-com:vml" Requires="v">
                  <p:oleObj spid="_x0000_s8337" name="公式" r:id="rId8" imgW="164880" imgH="203040" progId="Equation.3">
                    <p:embed/>
                  </p:oleObj>
                </mc:Choice>
                <mc:Fallback>
                  <p:oleObj name="公式" r:id="rId8" imgW="164880" imgH="203040" progId="Equation.3">
                    <p:embed/>
                    <p:pic>
                      <p:nvPicPr>
                        <p:cNvPr id="141328" name="Object 16">
                          <a:extLst>
                            <a:ext uri="{FF2B5EF4-FFF2-40B4-BE49-F238E27FC236}">
                              <a16:creationId xmlns:a16="http://schemas.microsoft.com/office/drawing/2014/main" id="{5714A0EB-3DEE-4B13-B854-C0D3F50091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6" y="288"/>
                          <a:ext cx="210"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7">
              <a:extLst>
                <a:ext uri="{FF2B5EF4-FFF2-40B4-BE49-F238E27FC236}">
                  <a16:creationId xmlns:a16="http://schemas.microsoft.com/office/drawing/2014/main" id="{A616529A-6EE2-4CBC-92AA-58CB4FBA662D}"/>
                </a:ext>
              </a:extLst>
            </p:cNvPr>
            <p:cNvGraphicFramePr>
              <a:graphicFrameLocks noChangeAspect="1"/>
            </p:cNvGraphicFramePr>
            <p:nvPr/>
          </p:nvGraphicFramePr>
          <p:xfrm>
            <a:off x="4560" y="1152"/>
            <a:ext cx="292" cy="331"/>
          </p:xfrm>
          <a:graphic>
            <a:graphicData uri="http://schemas.openxmlformats.org/presentationml/2006/ole">
              <mc:AlternateContent xmlns:mc="http://schemas.openxmlformats.org/markup-compatibility/2006">
                <mc:Choice xmlns:v="urn:schemas-microsoft-com:vml" Requires="v">
                  <p:oleObj spid="_x0000_s8338" name="公式" r:id="rId10" imgW="228600" imgH="228600" progId="Equation.3">
                    <p:embed/>
                  </p:oleObj>
                </mc:Choice>
                <mc:Fallback>
                  <p:oleObj name="公式" r:id="rId10" imgW="228600" imgH="228600" progId="Equation.3">
                    <p:embed/>
                    <p:pic>
                      <p:nvPicPr>
                        <p:cNvPr id="141329" name="Object 17">
                          <a:extLst>
                            <a:ext uri="{FF2B5EF4-FFF2-40B4-BE49-F238E27FC236}">
                              <a16:creationId xmlns:a16="http://schemas.microsoft.com/office/drawing/2014/main" id="{DF26A978-7652-4BFE-8007-323570AF71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60" y="1152"/>
                          <a:ext cx="292"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 name="Group 18">
              <a:extLst>
                <a:ext uri="{FF2B5EF4-FFF2-40B4-BE49-F238E27FC236}">
                  <a16:creationId xmlns:a16="http://schemas.microsoft.com/office/drawing/2014/main" id="{3A01A75C-9370-4FDD-A4CD-74597A3ABDB2}"/>
                </a:ext>
              </a:extLst>
            </p:cNvPr>
            <p:cNvGrpSpPr>
              <a:grpSpLocks/>
            </p:cNvGrpSpPr>
            <p:nvPr/>
          </p:nvGrpSpPr>
          <p:grpSpPr bwMode="auto">
            <a:xfrm>
              <a:off x="3600" y="528"/>
              <a:ext cx="1056" cy="657"/>
              <a:chOff x="336" y="735"/>
              <a:chExt cx="1233" cy="753"/>
            </a:xfrm>
          </p:grpSpPr>
          <p:sp>
            <p:nvSpPr>
              <p:cNvPr id="31" name="Line 19">
                <a:extLst>
                  <a:ext uri="{FF2B5EF4-FFF2-40B4-BE49-F238E27FC236}">
                    <a16:creationId xmlns:a16="http://schemas.microsoft.com/office/drawing/2014/main" id="{5BF977EB-A7F7-4282-8612-9E310ECC8C50}"/>
                  </a:ext>
                </a:extLst>
              </p:cNvPr>
              <p:cNvSpPr>
                <a:spLocks noChangeShapeType="1"/>
              </p:cNvSpPr>
              <p:nvPr/>
            </p:nvSpPr>
            <p:spPr bwMode="auto">
              <a:xfrm flipV="1">
                <a:off x="1569" y="735"/>
                <a:ext cx="0" cy="745"/>
              </a:xfrm>
              <a:prstGeom prst="line">
                <a:avLst/>
              </a:prstGeom>
              <a:noFill/>
              <a:ln w="38100">
                <a:solidFill>
                  <a:srgbClr val="66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 name="Line 20">
                <a:extLst>
                  <a:ext uri="{FF2B5EF4-FFF2-40B4-BE49-F238E27FC236}">
                    <a16:creationId xmlns:a16="http://schemas.microsoft.com/office/drawing/2014/main" id="{486FC798-41F9-41EB-A44E-089ECE5B399B}"/>
                  </a:ext>
                </a:extLst>
              </p:cNvPr>
              <p:cNvSpPr>
                <a:spLocks noChangeShapeType="1"/>
              </p:cNvSpPr>
              <p:nvPr/>
            </p:nvSpPr>
            <p:spPr bwMode="auto">
              <a:xfrm flipV="1">
                <a:off x="336" y="735"/>
                <a:ext cx="1232" cy="75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1">
                <a:extLst>
                  <a:ext uri="{FF2B5EF4-FFF2-40B4-BE49-F238E27FC236}">
                    <a16:creationId xmlns:a16="http://schemas.microsoft.com/office/drawing/2014/main" id="{7D9E57F2-9F91-4AB3-AE3C-033B4136691B}"/>
                  </a:ext>
                </a:extLst>
              </p:cNvPr>
              <p:cNvSpPr>
                <a:spLocks noChangeShapeType="1"/>
              </p:cNvSpPr>
              <p:nvPr/>
            </p:nvSpPr>
            <p:spPr bwMode="auto">
              <a:xfrm>
                <a:off x="336" y="1480"/>
                <a:ext cx="1232"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8" name="Object 22">
              <a:extLst>
                <a:ext uri="{FF2B5EF4-FFF2-40B4-BE49-F238E27FC236}">
                  <a16:creationId xmlns:a16="http://schemas.microsoft.com/office/drawing/2014/main" id="{EC07D468-B2D8-441B-BABF-AA977249D97B}"/>
                </a:ext>
              </a:extLst>
            </p:cNvPr>
            <p:cNvGraphicFramePr>
              <a:graphicFrameLocks noChangeAspect="1"/>
            </p:cNvGraphicFramePr>
            <p:nvPr/>
          </p:nvGraphicFramePr>
          <p:xfrm>
            <a:off x="3876" y="912"/>
            <a:ext cx="297" cy="288"/>
          </p:xfrm>
          <a:graphic>
            <a:graphicData uri="http://schemas.openxmlformats.org/presentationml/2006/ole">
              <mc:AlternateContent xmlns:mc="http://schemas.openxmlformats.org/markup-compatibility/2006">
                <mc:Choice xmlns:v="urn:schemas-microsoft-com:vml" Requires="v">
                  <p:oleObj spid="_x0000_s8339" name="Equation" r:id="rId12" imgW="152280" imgH="164880" progId="Equation.3">
                    <p:embed/>
                  </p:oleObj>
                </mc:Choice>
                <mc:Fallback>
                  <p:oleObj name="Equation" r:id="rId12" imgW="152280" imgH="164880" progId="Equation.3">
                    <p:embed/>
                    <p:pic>
                      <p:nvPicPr>
                        <p:cNvPr id="141334" name="Object 22">
                          <a:extLst>
                            <a:ext uri="{FF2B5EF4-FFF2-40B4-BE49-F238E27FC236}">
                              <a16:creationId xmlns:a16="http://schemas.microsoft.com/office/drawing/2014/main" id="{567399BD-A330-4FDE-ABB0-28D26F1D033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76" y="912"/>
                          <a:ext cx="29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23">
              <a:extLst>
                <a:ext uri="{FF2B5EF4-FFF2-40B4-BE49-F238E27FC236}">
                  <a16:creationId xmlns:a16="http://schemas.microsoft.com/office/drawing/2014/main" id="{0369D23E-CAA9-4D78-9753-C6EC2A9F006A}"/>
                </a:ext>
              </a:extLst>
            </p:cNvPr>
            <p:cNvGraphicFramePr>
              <a:graphicFrameLocks noChangeAspect="1"/>
            </p:cNvGraphicFramePr>
            <p:nvPr/>
          </p:nvGraphicFramePr>
          <p:xfrm>
            <a:off x="4704" y="576"/>
            <a:ext cx="313" cy="299"/>
          </p:xfrm>
          <a:graphic>
            <a:graphicData uri="http://schemas.openxmlformats.org/presentationml/2006/ole">
              <mc:AlternateContent xmlns:mc="http://schemas.openxmlformats.org/markup-compatibility/2006">
                <mc:Choice xmlns:v="urn:schemas-microsoft-com:vml" Requires="v">
                  <p:oleObj spid="_x0000_s8340" name="Equation" r:id="rId14" imgW="241200" imgH="228600" progId="Equation.3">
                    <p:embed/>
                  </p:oleObj>
                </mc:Choice>
                <mc:Fallback>
                  <p:oleObj name="Equation" r:id="rId14" imgW="241200" imgH="228600" progId="Equation.3">
                    <p:embed/>
                    <p:pic>
                      <p:nvPicPr>
                        <p:cNvPr id="141335" name="Object 23">
                          <a:extLst>
                            <a:ext uri="{FF2B5EF4-FFF2-40B4-BE49-F238E27FC236}">
                              <a16:creationId xmlns:a16="http://schemas.microsoft.com/office/drawing/2014/main" id="{2AC7E607-0C8A-4E5A-BAF1-79721622198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04" y="576"/>
                          <a:ext cx="313"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Freeform 24">
              <a:extLst>
                <a:ext uri="{FF2B5EF4-FFF2-40B4-BE49-F238E27FC236}">
                  <a16:creationId xmlns:a16="http://schemas.microsoft.com/office/drawing/2014/main" id="{479A333F-DEF0-43F5-8526-1030C4B66323}"/>
                </a:ext>
              </a:extLst>
            </p:cNvPr>
            <p:cNvSpPr>
              <a:spLocks/>
            </p:cNvSpPr>
            <p:nvPr/>
          </p:nvSpPr>
          <p:spPr bwMode="auto">
            <a:xfrm>
              <a:off x="3862" y="1030"/>
              <a:ext cx="39" cy="142"/>
            </a:xfrm>
            <a:custGeom>
              <a:avLst/>
              <a:gdLst>
                <a:gd name="T0" fmla="*/ 0 w 39"/>
                <a:gd name="T1" fmla="*/ 0 h 142"/>
                <a:gd name="T2" fmla="*/ 39 w 39"/>
                <a:gd name="T3" fmla="*/ 142 h 142"/>
              </a:gdLst>
              <a:ahLst/>
              <a:cxnLst>
                <a:cxn ang="0">
                  <a:pos x="T0" y="T1"/>
                </a:cxn>
                <a:cxn ang="0">
                  <a:pos x="T2" y="T3"/>
                </a:cxn>
              </a:cxnLst>
              <a:rect l="0" t="0" r="r" b="b"/>
              <a:pathLst>
                <a:path w="39" h="142">
                  <a:moveTo>
                    <a:pt x="0" y="0"/>
                  </a:moveTo>
                  <a:cubicBezTo>
                    <a:pt x="30" y="48"/>
                    <a:pt x="39" y="88"/>
                    <a:pt x="39" y="142"/>
                  </a:cubicBez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6" name="图片 35">
            <a:extLst>
              <a:ext uri="{FF2B5EF4-FFF2-40B4-BE49-F238E27FC236}">
                <a16:creationId xmlns:a16="http://schemas.microsoft.com/office/drawing/2014/main" id="{ED6FEF2D-D4A0-4814-889E-645DE1D93649}"/>
              </a:ext>
            </a:extLst>
          </p:cNvPr>
          <p:cNvPicPr>
            <a:picLocks noChangeAspect="1"/>
          </p:cNvPicPr>
          <p:nvPr/>
        </p:nvPicPr>
        <p:blipFill>
          <a:blip r:embed="rId16"/>
          <a:stretch>
            <a:fillRect/>
          </a:stretch>
        </p:blipFill>
        <p:spPr>
          <a:xfrm>
            <a:off x="720061" y="1418289"/>
            <a:ext cx="6584564" cy="888365"/>
          </a:xfrm>
          <a:prstGeom prst="rect">
            <a:avLst/>
          </a:prstGeom>
        </p:spPr>
      </p:pic>
      <p:graphicFrame>
        <p:nvGraphicFramePr>
          <p:cNvPr id="38" name="Object 3" descr="40%">
            <a:extLst>
              <a:ext uri="{FF2B5EF4-FFF2-40B4-BE49-F238E27FC236}">
                <a16:creationId xmlns:a16="http://schemas.microsoft.com/office/drawing/2014/main" id="{E5576E37-4C5D-44AD-B8C2-D7D725EA7F16}"/>
              </a:ext>
            </a:extLst>
          </p:cNvPr>
          <p:cNvGraphicFramePr>
            <a:graphicFrameLocks noChangeAspect="1"/>
          </p:cNvGraphicFramePr>
          <p:nvPr>
            <p:extLst>
              <p:ext uri="{D42A27DB-BD31-4B8C-83A1-F6EECF244321}">
                <p14:modId xmlns:p14="http://schemas.microsoft.com/office/powerpoint/2010/main" val="2147621003"/>
              </p:ext>
            </p:extLst>
          </p:nvPr>
        </p:nvGraphicFramePr>
        <p:xfrm>
          <a:off x="562492" y="2384377"/>
          <a:ext cx="3292475" cy="608013"/>
        </p:xfrm>
        <a:graphic>
          <a:graphicData uri="http://schemas.openxmlformats.org/presentationml/2006/ole">
            <mc:AlternateContent xmlns:mc="http://schemas.openxmlformats.org/markup-compatibility/2006">
              <mc:Choice xmlns:v="urn:schemas-microsoft-com:vml" Requires="v">
                <p:oleObj spid="_x0000_s8341" name="Equation" r:id="rId17" imgW="1130040" imgH="215640" progId="Equation.3">
                  <p:embed/>
                </p:oleObj>
              </mc:Choice>
              <mc:Fallback>
                <p:oleObj name="Equation" r:id="rId17" imgW="1130040" imgH="215640" progId="Equation.3">
                  <p:embed/>
                  <p:pic>
                    <p:nvPicPr>
                      <p:cNvPr id="140291" name="Object 3" descr="40%">
                        <a:extLst>
                          <a:ext uri="{FF2B5EF4-FFF2-40B4-BE49-F238E27FC236}">
                            <a16:creationId xmlns:a16="http://schemas.microsoft.com/office/drawing/2014/main" id="{D5086A61-7A1B-4039-A20D-4B6895EC258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2492" y="2384377"/>
                        <a:ext cx="3292475" cy="608013"/>
                      </a:xfrm>
                      <a:prstGeom prst="rect">
                        <a:avLst/>
                      </a:prstGeom>
                      <a:pattFill prst="pct40">
                        <a:fgClr>
                          <a:srgbClr val="FF9933"/>
                        </a:fgClr>
                        <a:bgClr>
                          <a:srgbClr val="FFFFFF"/>
                        </a:bgClr>
                      </a:patt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矩形 36">
            <a:extLst>
              <a:ext uri="{FF2B5EF4-FFF2-40B4-BE49-F238E27FC236}">
                <a16:creationId xmlns:a16="http://schemas.microsoft.com/office/drawing/2014/main" id="{676F6D2B-BE53-46C2-A9CB-2BA4B712C79A}"/>
              </a:ext>
            </a:extLst>
          </p:cNvPr>
          <p:cNvSpPr/>
          <p:nvPr/>
        </p:nvSpPr>
        <p:spPr>
          <a:xfrm>
            <a:off x="585471" y="3317749"/>
            <a:ext cx="7262998" cy="461665"/>
          </a:xfrm>
          <a:prstGeom prst="rect">
            <a:avLst/>
          </a:prstGeom>
        </p:spPr>
        <p:txBody>
          <a:bodyPr wrap="square">
            <a:spAutoFit/>
          </a:bodyPr>
          <a:lstStyle/>
          <a:p>
            <a:pPr eaLnBrk="0" hangingPunct="0"/>
            <a:r>
              <a:rPr lang="en-US" altLang="zh-CN" sz="2400" b="1" i="1" dirty="0">
                <a:solidFill>
                  <a:srgbClr val="CC0000"/>
                </a:solidFill>
                <a:latin typeface="宋体" panose="02010600030101010101" pitchFamily="2" charset="-122"/>
              </a:rPr>
              <a:t>cos</a:t>
            </a:r>
            <a:r>
              <a:rPr lang="en-US" altLang="zh-CN" sz="2400" b="1" i="1" dirty="0">
                <a:solidFill>
                  <a:srgbClr val="CC0000"/>
                </a:solidFill>
                <a:sym typeface="Symbol" panose="05050102010706020507" pitchFamily="18" charset="2"/>
              </a:rPr>
              <a:t></a:t>
            </a:r>
            <a:r>
              <a:rPr lang="en-US" altLang="zh-CN" sz="2400" b="1" dirty="0">
                <a:solidFill>
                  <a:srgbClr val="CC0000"/>
                </a:solidFill>
                <a:sym typeface="Symbol" panose="05050102010706020507" pitchFamily="18" charset="2"/>
              </a:rPr>
              <a:t> </a:t>
            </a:r>
            <a:r>
              <a:rPr lang="zh-CN" altLang="zh-CN" sz="2400" b="1" dirty="0">
                <a:solidFill>
                  <a:srgbClr val="CC0000"/>
                </a:solidFill>
                <a:sym typeface="Symbol" panose="05050102010706020507" pitchFamily="18" charset="2"/>
              </a:rPr>
              <a:t>称为功率因数，用来衡量对电源的利用程度。</a:t>
            </a:r>
            <a:endParaRPr lang="zh-CN" altLang="en-US" sz="2400" b="1" dirty="0">
              <a:solidFill>
                <a:srgbClr val="CC0000"/>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5"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checkerboard(down)">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 presetClass="entr" presetSubtype="5"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checkerboard(down)">
                                      <p:cBhvr>
                                        <p:cTn id="2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3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7178B7-787E-4AD0-8AE1-34FF5EED939E}"/>
              </a:ext>
            </a:extLst>
          </p:cNvPr>
          <p:cNvSpPr>
            <a:spLocks noGrp="1"/>
          </p:cNvSpPr>
          <p:nvPr>
            <p:ph type="dt" sz="half" idx="10"/>
          </p:nvPr>
        </p:nvSpPr>
        <p:spPr/>
        <p:txBody>
          <a:bodyPr/>
          <a:lstStyle/>
          <a:p>
            <a:pPr>
              <a:defRPr/>
            </a:pPr>
            <a:fld id="{1517E8FD-FBCB-4CDA-8E60-742CA893DA6F}" type="datetime1">
              <a:rPr lang="zh-CN" altLang="en-US" smtClean="0">
                <a:solidFill>
                  <a:prstClr val="black">
                    <a:tint val="75000"/>
                  </a:prstClr>
                </a:solidFill>
              </a:rPr>
              <a:t>2018/5/31</a:t>
            </a:fld>
            <a:endParaRPr lang="en-US" dirty="0">
              <a:solidFill>
                <a:prstClr val="black">
                  <a:tint val="75000"/>
                </a:prstClr>
              </a:solidFill>
            </a:endParaRPr>
          </a:p>
        </p:txBody>
      </p:sp>
      <p:sp>
        <p:nvSpPr>
          <p:cNvPr id="3" name="灯片编号占位符 2">
            <a:extLst>
              <a:ext uri="{FF2B5EF4-FFF2-40B4-BE49-F238E27FC236}">
                <a16:creationId xmlns:a16="http://schemas.microsoft.com/office/drawing/2014/main" id="{E0E49098-E775-4E3E-8059-B695474B93BB}"/>
              </a:ext>
            </a:extLst>
          </p:cNvPr>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t>97</a:t>
            </a:fld>
            <a:endParaRPr lang="en-US">
              <a:solidFill>
                <a:prstClr val="black">
                  <a:tint val="75000"/>
                </a:prstClr>
              </a:solidFill>
            </a:endParaRPr>
          </a:p>
        </p:txBody>
      </p:sp>
      <p:grpSp>
        <p:nvGrpSpPr>
          <p:cNvPr id="4" name="组合 3">
            <a:extLst>
              <a:ext uri="{FF2B5EF4-FFF2-40B4-BE49-F238E27FC236}">
                <a16:creationId xmlns:a16="http://schemas.microsoft.com/office/drawing/2014/main" id="{1DE5A7E5-72C5-491C-B3F6-7E7E4D147AD7}"/>
              </a:ext>
            </a:extLst>
          </p:cNvPr>
          <p:cNvGrpSpPr/>
          <p:nvPr/>
        </p:nvGrpSpPr>
        <p:grpSpPr>
          <a:xfrm>
            <a:off x="180000" y="976355"/>
            <a:ext cx="8630285" cy="2543175"/>
            <a:chOff x="922" y="5546"/>
            <a:chExt cx="13591" cy="4005"/>
          </a:xfrm>
        </p:grpSpPr>
        <p:sp>
          <p:nvSpPr>
            <p:cNvPr id="5" name="文本框 4">
              <a:extLst>
                <a:ext uri="{FF2B5EF4-FFF2-40B4-BE49-F238E27FC236}">
                  <a16:creationId xmlns:a16="http://schemas.microsoft.com/office/drawing/2014/main" id="{D772AD9B-56B8-4BBF-B8D7-0FF86D5FE50F}"/>
                </a:ext>
              </a:extLst>
            </p:cNvPr>
            <p:cNvSpPr txBox="1"/>
            <p:nvPr/>
          </p:nvSpPr>
          <p:spPr>
            <a:xfrm>
              <a:off x="922" y="5546"/>
              <a:ext cx="3311" cy="725"/>
            </a:xfrm>
            <a:prstGeom prst="rect">
              <a:avLst/>
            </a:prstGeom>
            <a:noFill/>
          </p:spPr>
          <p:txBody>
            <a:bodyPr wrap="none" rtlCol="0" anchor="t">
              <a:spAutoFit/>
            </a:bodyPr>
            <a:lstStyle/>
            <a:p>
              <a:r>
                <a:rPr kumimoji="1" lang="en-US" sz="2400" b="1" dirty="0">
                  <a:solidFill>
                    <a:srgbClr val="CC0000"/>
                  </a:solidFill>
                  <a:effectLst>
                    <a:outerShdw blurRad="38100" dist="38100" dir="2700000" algn="tl">
                      <a:srgbClr val="C0C0C0"/>
                    </a:outerShdw>
                  </a:effectLst>
                  <a:latin typeface="Times New Roman" panose="02020603050405020304" pitchFamily="18" charset="0"/>
                  <a:sym typeface="+mn-ea"/>
                </a:rPr>
                <a:t>3</a:t>
              </a:r>
              <a:r>
                <a:rPr kumimoji="1" sz="2400" b="1" dirty="0">
                  <a:solidFill>
                    <a:srgbClr val="CC0000"/>
                  </a:solidFill>
                  <a:effectLst>
                    <a:outerShdw blurRad="38100" dist="38100" dir="2700000" algn="tl">
                      <a:srgbClr val="C0C0C0"/>
                    </a:outerShdw>
                  </a:effectLst>
                  <a:latin typeface="Times New Roman" panose="02020603050405020304" pitchFamily="18" charset="0"/>
                  <a:sym typeface="+mn-ea"/>
                </a:rPr>
                <a:t>、无功功率</a:t>
              </a:r>
              <a:r>
                <a:rPr kumimoji="1" lang="en-US" sz="2400" b="1" i="1" dirty="0">
                  <a:solidFill>
                    <a:srgbClr val="CC0000"/>
                  </a:solidFill>
                  <a:effectLst>
                    <a:outerShdw blurRad="38100" dist="38100" dir="2700000" algn="tl">
                      <a:srgbClr val="C0C0C0"/>
                    </a:outerShdw>
                  </a:effectLst>
                  <a:latin typeface="Times New Roman" panose="02020603050405020304" pitchFamily="18" charset="0"/>
                  <a:sym typeface="+mn-ea"/>
                </a:rPr>
                <a:t>Q</a:t>
              </a:r>
            </a:p>
          </p:txBody>
        </p:sp>
        <p:pic>
          <p:nvPicPr>
            <p:cNvPr id="6" name="图片 5">
              <a:extLst>
                <a:ext uri="{FF2B5EF4-FFF2-40B4-BE49-F238E27FC236}">
                  <a16:creationId xmlns:a16="http://schemas.microsoft.com/office/drawing/2014/main" id="{DD8FF45D-E602-4743-BD1C-9CC1A53B7CB5}"/>
                </a:ext>
              </a:extLst>
            </p:cNvPr>
            <p:cNvPicPr>
              <a:picLocks noChangeAspect="1"/>
            </p:cNvPicPr>
            <p:nvPr/>
          </p:nvPicPr>
          <p:blipFill>
            <a:blip r:embed="rId2"/>
            <a:stretch>
              <a:fillRect/>
            </a:stretch>
          </p:blipFill>
          <p:spPr>
            <a:xfrm>
              <a:off x="2778" y="6388"/>
              <a:ext cx="8625" cy="1519"/>
            </a:xfrm>
            <a:prstGeom prst="rect">
              <a:avLst/>
            </a:prstGeom>
          </p:spPr>
        </p:pic>
        <p:sp>
          <p:nvSpPr>
            <p:cNvPr id="7" name="文本框 6">
              <a:extLst>
                <a:ext uri="{FF2B5EF4-FFF2-40B4-BE49-F238E27FC236}">
                  <a16:creationId xmlns:a16="http://schemas.microsoft.com/office/drawing/2014/main" id="{5377820F-F91C-4348-A401-7A93759FFDAE}"/>
                </a:ext>
              </a:extLst>
            </p:cNvPr>
            <p:cNvSpPr txBox="1"/>
            <p:nvPr/>
          </p:nvSpPr>
          <p:spPr>
            <a:xfrm>
              <a:off x="1271" y="8242"/>
              <a:ext cx="13242" cy="1309"/>
            </a:xfrm>
            <a:prstGeom prst="rect">
              <a:avLst/>
            </a:prstGeom>
            <a:noFill/>
          </p:spPr>
          <p:txBody>
            <a:bodyPr wrap="square" rtlCol="0">
              <a:spAutoFit/>
            </a:bodyPr>
            <a:lstStyle/>
            <a:p>
              <a:r>
                <a:rPr lang="zh-CN" altLang="en-US" sz="2400" dirty="0">
                  <a:latin typeface="Times New Roman" panose="02020603050405020304" pitchFamily="18" charset="0"/>
                </a:rPr>
                <a:t>一般地，对感性负载，</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r>
                <a:rPr lang="en-US" altLang="zh-CN" sz="2400" dirty="0">
                  <a:latin typeface="Times New Roman" panose="02020603050405020304" pitchFamily="18" charset="0"/>
                </a:rPr>
                <a:t>&lt;φ&lt;90</a:t>
              </a:r>
              <a:r>
                <a:rPr lang="zh-CN" altLang="en-US" sz="2400" dirty="0">
                  <a:latin typeface="Times New Roman" panose="02020603050405020304" pitchFamily="18" charset="0"/>
                </a:rPr>
                <a:t>°，有</a:t>
              </a:r>
              <a:r>
                <a:rPr lang="en-US" altLang="zh-CN" sz="2400" i="1" dirty="0">
                  <a:latin typeface="Times New Roman" panose="02020603050405020304" pitchFamily="18" charset="0"/>
                </a:rPr>
                <a:t>Q</a:t>
              </a:r>
              <a:r>
                <a:rPr lang="en-US" altLang="zh-CN" sz="2400" dirty="0">
                  <a:latin typeface="Times New Roman" panose="02020603050405020304" pitchFamily="18" charset="0"/>
                </a:rPr>
                <a:t>&gt;0</a:t>
              </a:r>
              <a:r>
                <a:rPr lang="zh-CN" altLang="en-US" sz="2400" dirty="0">
                  <a:latin typeface="Times New Roman" panose="02020603050405020304" pitchFamily="18" charset="0"/>
                </a:rPr>
                <a:t>；对容性负载，</a:t>
              </a:r>
            </a:p>
            <a:p>
              <a:r>
                <a:rPr lang="en-US" altLang="zh-CN" sz="2400" dirty="0">
                  <a:latin typeface="Times New Roman" panose="02020603050405020304" pitchFamily="18" charset="0"/>
                </a:rPr>
                <a:t>-90</a:t>
              </a:r>
              <a:r>
                <a:rPr lang="zh-CN" altLang="en-US" sz="2400" dirty="0">
                  <a:latin typeface="Times New Roman" panose="02020603050405020304" pitchFamily="18" charset="0"/>
                </a:rPr>
                <a:t>°</a:t>
              </a:r>
              <a:r>
                <a:rPr lang="en-US" altLang="zh-CN" sz="2400" dirty="0">
                  <a:latin typeface="Times New Roman" panose="02020603050405020304" pitchFamily="18" charset="0"/>
                </a:rPr>
                <a:t>&lt;φ&lt;0</a:t>
              </a:r>
              <a:r>
                <a:rPr lang="zh-CN" altLang="en-US" sz="2400" dirty="0">
                  <a:latin typeface="Times New Roman" panose="02020603050405020304" pitchFamily="18" charset="0"/>
                </a:rPr>
                <a:t>°，有</a:t>
              </a:r>
              <a:r>
                <a:rPr lang="en-US" altLang="zh-CN" sz="2400" i="1" dirty="0">
                  <a:latin typeface="Times New Roman" panose="02020603050405020304" pitchFamily="18" charset="0"/>
                </a:rPr>
                <a:t>Q</a:t>
              </a:r>
              <a:r>
                <a:rPr lang="en-US" altLang="zh-CN" sz="2400" dirty="0">
                  <a:latin typeface="Times New Roman" panose="02020603050405020304" pitchFamily="18" charset="0"/>
                </a:rPr>
                <a:t>&lt;0</a:t>
              </a:r>
              <a:r>
                <a:rPr lang="zh-CN" altLang="en-US" sz="2400" dirty="0">
                  <a:latin typeface="Times New Roman" panose="02020603050405020304" pitchFamily="18" charset="0"/>
                </a:rPr>
                <a:t>。</a:t>
              </a:r>
            </a:p>
          </p:txBody>
        </p:sp>
      </p:grpSp>
      <p:grpSp>
        <p:nvGrpSpPr>
          <p:cNvPr id="8" name="组合 7">
            <a:extLst>
              <a:ext uri="{FF2B5EF4-FFF2-40B4-BE49-F238E27FC236}">
                <a16:creationId xmlns:a16="http://schemas.microsoft.com/office/drawing/2014/main" id="{F6709BD3-629F-420D-9EDC-E3AF7E34C687}"/>
              </a:ext>
            </a:extLst>
          </p:cNvPr>
          <p:cNvGrpSpPr/>
          <p:nvPr/>
        </p:nvGrpSpPr>
        <p:grpSpPr>
          <a:xfrm>
            <a:off x="36000" y="3727175"/>
            <a:ext cx="8855710" cy="2212975"/>
            <a:chOff x="757" y="1313"/>
            <a:chExt cx="13946" cy="3485"/>
          </a:xfrm>
        </p:grpSpPr>
        <p:sp>
          <p:nvSpPr>
            <p:cNvPr id="9" name="文本框 8">
              <a:extLst>
                <a:ext uri="{FF2B5EF4-FFF2-40B4-BE49-F238E27FC236}">
                  <a16:creationId xmlns:a16="http://schemas.microsoft.com/office/drawing/2014/main" id="{BCD8686D-38F8-462E-806B-06DB9E940511}"/>
                </a:ext>
              </a:extLst>
            </p:cNvPr>
            <p:cNvSpPr txBox="1"/>
            <p:nvPr/>
          </p:nvSpPr>
          <p:spPr>
            <a:xfrm>
              <a:off x="1142" y="1313"/>
              <a:ext cx="3205" cy="725"/>
            </a:xfrm>
            <a:prstGeom prst="rect">
              <a:avLst/>
            </a:prstGeom>
            <a:noFill/>
          </p:spPr>
          <p:txBody>
            <a:bodyPr wrap="none" rtlCol="0" anchor="t">
              <a:spAutoFit/>
            </a:bodyPr>
            <a:lstStyle/>
            <a:p>
              <a:pPr algn="l"/>
              <a:r>
                <a:rPr kumimoji="1" sz="2400" b="1">
                  <a:solidFill>
                    <a:srgbClr val="CC0000"/>
                  </a:solidFill>
                  <a:effectLst>
                    <a:outerShdw blurRad="38100" dist="38100" dir="2700000" algn="tl">
                      <a:srgbClr val="C0C0C0"/>
                    </a:outerShdw>
                  </a:effectLst>
                  <a:latin typeface="Times New Roman" panose="02020603050405020304" pitchFamily="18" charset="0"/>
                  <a:sym typeface="+mn-ea"/>
                </a:rPr>
                <a:t>4、视在功率</a:t>
              </a:r>
              <a:r>
                <a:rPr kumimoji="1" lang="en-US" sz="2400" b="1">
                  <a:solidFill>
                    <a:srgbClr val="CC0000"/>
                  </a:solidFill>
                  <a:effectLst>
                    <a:outerShdw blurRad="38100" dist="38100" dir="2700000" algn="tl">
                      <a:srgbClr val="C0C0C0"/>
                    </a:outerShdw>
                  </a:effectLst>
                  <a:latin typeface="Times New Roman" panose="02020603050405020304" pitchFamily="18" charset="0"/>
                  <a:sym typeface="+mn-ea"/>
                </a:rPr>
                <a:t>S</a:t>
              </a:r>
            </a:p>
          </p:txBody>
        </p:sp>
        <p:sp>
          <p:nvSpPr>
            <p:cNvPr id="10" name="文本框 9">
              <a:extLst>
                <a:ext uri="{FF2B5EF4-FFF2-40B4-BE49-F238E27FC236}">
                  <a16:creationId xmlns:a16="http://schemas.microsoft.com/office/drawing/2014/main" id="{F93020BB-4ED7-4388-B62E-6BEB4266EFFA}"/>
                </a:ext>
              </a:extLst>
            </p:cNvPr>
            <p:cNvSpPr txBox="1"/>
            <p:nvPr/>
          </p:nvSpPr>
          <p:spPr>
            <a:xfrm>
              <a:off x="757" y="2038"/>
              <a:ext cx="12923" cy="1309"/>
            </a:xfrm>
            <a:prstGeom prst="rect">
              <a:avLst/>
            </a:prstGeom>
            <a:noFill/>
          </p:spPr>
          <p:txBody>
            <a:bodyPr wrap="square" rtlCol="0">
              <a:spAutoFit/>
            </a:bodyPr>
            <a:lstStyle/>
            <a:p>
              <a:r>
                <a:rPr lang="zh-CN" altLang="en-US" dirty="0"/>
                <a:t> </a:t>
              </a:r>
              <a:r>
                <a:rPr lang="zh-CN" altLang="en-US" sz="2400" dirty="0">
                  <a:latin typeface="Times New Roman" panose="02020603050405020304" pitchFamily="18" charset="0"/>
                </a:rPr>
                <a:t>电力设备容量的大小用单端口电路的电流有效值与电压有效值的乘积视在功率来描述，用S表示。</a:t>
              </a:r>
              <a:endParaRPr lang="zh-CN" altLang="en-US" sz="2000" dirty="0">
                <a:latin typeface="Times New Roman" panose="02020603050405020304" pitchFamily="18" charset="0"/>
              </a:endParaRPr>
            </a:p>
          </p:txBody>
        </p:sp>
        <p:pic>
          <p:nvPicPr>
            <p:cNvPr id="11" name="图片 10">
              <a:extLst>
                <a:ext uri="{FF2B5EF4-FFF2-40B4-BE49-F238E27FC236}">
                  <a16:creationId xmlns:a16="http://schemas.microsoft.com/office/drawing/2014/main" id="{C800EE87-9534-4B79-AF39-D4FF6EF3061C}"/>
                </a:ext>
              </a:extLst>
            </p:cNvPr>
            <p:cNvPicPr>
              <a:picLocks noChangeAspect="1"/>
            </p:cNvPicPr>
            <p:nvPr/>
          </p:nvPicPr>
          <p:blipFill>
            <a:blip r:embed="rId3"/>
            <a:stretch>
              <a:fillRect/>
            </a:stretch>
          </p:blipFill>
          <p:spPr>
            <a:xfrm>
              <a:off x="2670" y="3962"/>
              <a:ext cx="2849" cy="836"/>
            </a:xfrm>
            <a:prstGeom prst="rect">
              <a:avLst/>
            </a:prstGeom>
          </p:spPr>
        </p:pic>
        <p:sp>
          <p:nvSpPr>
            <p:cNvPr id="12" name="文本框 11">
              <a:extLst>
                <a:ext uri="{FF2B5EF4-FFF2-40B4-BE49-F238E27FC236}">
                  <a16:creationId xmlns:a16="http://schemas.microsoft.com/office/drawing/2014/main" id="{3CBBB4F5-C46E-46FC-AB83-7698F4101076}"/>
                </a:ext>
              </a:extLst>
            </p:cNvPr>
            <p:cNvSpPr txBox="1"/>
            <p:nvPr/>
          </p:nvSpPr>
          <p:spPr>
            <a:xfrm>
              <a:off x="6304" y="3809"/>
              <a:ext cx="8399" cy="727"/>
            </a:xfrm>
            <a:prstGeom prst="rect">
              <a:avLst/>
            </a:prstGeom>
            <a:noFill/>
          </p:spPr>
          <p:txBody>
            <a:bodyPr wrap="square" rtlCol="0">
              <a:spAutoFit/>
            </a:bodyPr>
            <a:lstStyle/>
            <a:p>
              <a:r>
                <a:rPr lang="zh-CN" altLang="en-US" sz="2400" dirty="0">
                  <a:latin typeface="Times New Roman" panose="02020603050405020304" pitchFamily="18" charset="0"/>
                </a:rPr>
                <a:t>单位用伏安（VA）或千伏安(kVA)表示。</a:t>
              </a:r>
            </a:p>
          </p:txBody>
        </p:sp>
      </p:grpSp>
    </p:spTree>
    <p:extLst>
      <p:ext uri="{BB962C8B-B14F-4D97-AF65-F5344CB8AC3E}">
        <p14:creationId xmlns:p14="http://schemas.microsoft.com/office/powerpoint/2010/main" val="46579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98</a:t>
            </a:fld>
            <a:endParaRPr lang="en-US">
              <a:solidFill>
                <a:prstClr val="black">
                  <a:tint val="75000"/>
                </a:prstClr>
              </a:solidFill>
            </a:endParaRPr>
          </a:p>
        </p:txBody>
      </p:sp>
      <p:grpSp>
        <p:nvGrpSpPr>
          <p:cNvPr id="13" name="组合 12"/>
          <p:cNvGrpSpPr/>
          <p:nvPr/>
        </p:nvGrpSpPr>
        <p:grpSpPr>
          <a:xfrm>
            <a:off x="300355" y="1053000"/>
            <a:ext cx="8736965" cy="4145915"/>
            <a:chOff x="827" y="4132"/>
            <a:chExt cx="13759" cy="6529"/>
          </a:xfrm>
        </p:grpSpPr>
        <p:sp>
          <p:nvSpPr>
            <p:cNvPr id="8" name="文本框 7"/>
            <p:cNvSpPr txBox="1"/>
            <p:nvPr/>
          </p:nvSpPr>
          <p:spPr>
            <a:xfrm>
              <a:off x="1142" y="4132"/>
              <a:ext cx="3420" cy="725"/>
            </a:xfrm>
            <a:prstGeom prst="rect">
              <a:avLst/>
            </a:prstGeom>
            <a:noFill/>
          </p:spPr>
          <p:txBody>
            <a:bodyPr wrap="none" rtlCol="0" anchor="t">
              <a:spAutoFit/>
            </a:bodyPr>
            <a:lstStyle/>
            <a:p>
              <a:pPr algn="l"/>
              <a:r>
                <a:rPr kumimoji="1" lang="en-US" sz="2400" b="1">
                  <a:solidFill>
                    <a:srgbClr val="CC0000"/>
                  </a:solidFill>
                  <a:effectLst>
                    <a:outerShdw blurRad="38100" dist="38100" dir="2700000" algn="tl">
                      <a:srgbClr val="C0C0C0"/>
                    </a:outerShdw>
                  </a:effectLst>
                  <a:latin typeface="Times New Roman" panose="02020603050405020304" pitchFamily="18" charset="0"/>
                  <a:sym typeface="+mn-ea"/>
                </a:rPr>
                <a:t>5、功率三角形</a:t>
              </a:r>
            </a:p>
          </p:txBody>
        </p:sp>
        <p:pic>
          <p:nvPicPr>
            <p:cNvPr id="9" name="图片 8"/>
            <p:cNvPicPr>
              <a:picLocks noChangeAspect="1"/>
            </p:cNvPicPr>
            <p:nvPr/>
          </p:nvPicPr>
          <p:blipFill>
            <a:blip r:embed="rId2"/>
            <a:stretch>
              <a:fillRect/>
            </a:stretch>
          </p:blipFill>
          <p:spPr>
            <a:xfrm>
              <a:off x="1280" y="5152"/>
              <a:ext cx="4460" cy="2278"/>
            </a:xfrm>
            <a:prstGeom prst="rect">
              <a:avLst/>
            </a:prstGeom>
          </p:spPr>
        </p:pic>
        <p:pic>
          <p:nvPicPr>
            <p:cNvPr id="10" name="图片 9"/>
            <p:cNvPicPr>
              <a:picLocks noChangeAspect="1"/>
            </p:cNvPicPr>
            <p:nvPr/>
          </p:nvPicPr>
          <p:blipFill>
            <a:blip r:embed="rId3"/>
            <a:stretch>
              <a:fillRect/>
            </a:stretch>
          </p:blipFill>
          <p:spPr>
            <a:xfrm>
              <a:off x="1280" y="7549"/>
              <a:ext cx="2759" cy="1252"/>
            </a:xfrm>
            <a:prstGeom prst="rect">
              <a:avLst/>
            </a:prstGeom>
          </p:spPr>
        </p:pic>
        <p:sp>
          <p:nvSpPr>
            <p:cNvPr id="11" name="文本框 10"/>
            <p:cNvSpPr txBox="1"/>
            <p:nvPr/>
          </p:nvSpPr>
          <p:spPr>
            <a:xfrm>
              <a:off x="827" y="9934"/>
              <a:ext cx="13153" cy="727"/>
            </a:xfrm>
            <a:prstGeom prst="rect">
              <a:avLst/>
            </a:prstGeom>
            <a:noFill/>
          </p:spPr>
          <p:txBody>
            <a:bodyPr wrap="square" rtlCol="0">
              <a:spAutoFit/>
            </a:bodyPr>
            <a:lstStyle/>
            <a:p>
              <a:r>
                <a:rPr lang="zh-CN" altLang="en-US" sz="2400" dirty="0">
                  <a:latin typeface="Times New Roman" panose="02020603050405020304" pitchFamily="18" charset="0"/>
                </a:rPr>
                <a:t>可见P、Q、S可以构成一个直角三角形，称之为功率三角形</a:t>
              </a:r>
            </a:p>
          </p:txBody>
        </p:sp>
        <p:pic>
          <p:nvPicPr>
            <p:cNvPr id="148" name="图片 3543"/>
            <p:cNvPicPr>
              <a:picLocks noChangeAspect="1"/>
            </p:cNvPicPr>
            <p:nvPr/>
          </p:nvPicPr>
          <p:blipFill>
            <a:blip r:embed="rId4"/>
            <a:stretch>
              <a:fillRect/>
            </a:stretch>
          </p:blipFill>
          <p:spPr>
            <a:xfrm>
              <a:off x="6489" y="5555"/>
              <a:ext cx="8097" cy="3226"/>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17E8FD-FBCB-4CDA-8E60-742CA893DA6F}" type="datetime1">
              <a:rPr lang="zh-CN" altLang="en-US">
                <a:solidFill>
                  <a:prstClr val="black">
                    <a:tint val="75000"/>
                  </a:prstClr>
                </a:solidFill>
              </a:rPr>
              <a:t>2018/5/31</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a:solidFill>
                  <a:prstClr val="black">
                    <a:tint val="75000"/>
                  </a:prstClr>
                </a:solidFill>
              </a:rPr>
              <a:t>99</a:t>
            </a:fld>
            <a:endParaRPr lang="en-US">
              <a:solidFill>
                <a:prstClr val="black">
                  <a:tint val="75000"/>
                </a:prstClr>
              </a:solidFill>
            </a:endParaRPr>
          </a:p>
        </p:txBody>
      </p:sp>
      <p:sp>
        <p:nvSpPr>
          <p:cNvPr id="4" name="文本框 3"/>
          <p:cNvSpPr txBox="1"/>
          <p:nvPr/>
        </p:nvSpPr>
        <p:spPr>
          <a:xfrm>
            <a:off x="457200" y="938530"/>
            <a:ext cx="3702050" cy="460375"/>
          </a:xfrm>
          <a:prstGeom prst="rect">
            <a:avLst/>
          </a:prstGeom>
          <a:noFill/>
        </p:spPr>
        <p:txBody>
          <a:bodyPr wrap="none" rtlCol="0" anchor="t">
            <a:spAutoFit/>
          </a:bodyPr>
          <a:lstStyle/>
          <a:p>
            <a:r>
              <a:rPr kumimoji="1" lang="en-US" sz="2400" b="1">
                <a:solidFill>
                  <a:srgbClr val="CC0000"/>
                </a:solidFill>
                <a:effectLst>
                  <a:outerShdw blurRad="38100" dist="38100" dir="2700000" algn="tl">
                    <a:srgbClr val="C0C0C0"/>
                  </a:outerShdw>
                </a:effectLst>
                <a:latin typeface="Times New Roman" panose="02020603050405020304" pitchFamily="18" charset="0"/>
                <a:sym typeface="+mn-ea"/>
              </a:rPr>
              <a:t>6、串联谐振时电路的功率</a:t>
            </a:r>
            <a:endParaRPr lang="zh-CN" altLang="en-US"/>
          </a:p>
        </p:txBody>
      </p:sp>
      <p:sp>
        <p:nvSpPr>
          <p:cNvPr id="5" name="文本框 4"/>
          <p:cNvSpPr txBox="1"/>
          <p:nvPr/>
        </p:nvSpPr>
        <p:spPr>
          <a:xfrm>
            <a:off x="737235" y="1475105"/>
            <a:ext cx="4361180" cy="461665"/>
          </a:xfrm>
          <a:prstGeom prst="rect">
            <a:avLst/>
          </a:prstGeom>
          <a:noFill/>
        </p:spPr>
        <p:txBody>
          <a:bodyPr wrap="square" rtlCol="0">
            <a:spAutoFit/>
          </a:bodyPr>
          <a:lstStyle/>
          <a:p>
            <a:r>
              <a:rPr lang="zh-CN" altLang="en-US" sz="2400" dirty="0"/>
              <a:t>谐振时</a:t>
            </a:r>
            <a:r>
              <a:rPr lang="zh-CN" altLang="en-US" sz="2400" dirty="0">
                <a:latin typeface="Times New Roman" panose="02020603050405020304" pitchFamily="18" charset="0"/>
              </a:rPr>
              <a:t>φ</a:t>
            </a:r>
            <a:r>
              <a:rPr lang="en-US" altLang="zh-CN" sz="2400" dirty="0">
                <a:latin typeface="Times New Roman" panose="02020603050405020304" pitchFamily="18" charset="0"/>
              </a:rPr>
              <a:t>=0</a:t>
            </a:r>
            <a:r>
              <a:rPr lang="zh-CN" altLang="en-US" sz="2400" dirty="0"/>
              <a:t>，电路呈电阻性。</a:t>
            </a:r>
          </a:p>
        </p:txBody>
      </p:sp>
      <p:sp>
        <p:nvSpPr>
          <p:cNvPr id="6" name="文本框 5"/>
          <p:cNvSpPr txBox="1"/>
          <p:nvPr/>
        </p:nvSpPr>
        <p:spPr>
          <a:xfrm>
            <a:off x="755015" y="2024380"/>
            <a:ext cx="1537970" cy="461665"/>
          </a:xfrm>
          <a:prstGeom prst="rect">
            <a:avLst/>
          </a:prstGeom>
          <a:noFill/>
        </p:spPr>
        <p:txBody>
          <a:bodyPr wrap="square" rtlCol="0">
            <a:spAutoFit/>
          </a:bodyPr>
          <a:lstStyle/>
          <a:p>
            <a:r>
              <a:rPr lang="zh-CN" altLang="en-US" sz="2400" b="1" dirty="0">
                <a:solidFill>
                  <a:srgbClr val="C00000"/>
                </a:solidFill>
              </a:rPr>
              <a:t>瞬时功率</a:t>
            </a:r>
            <a:r>
              <a:rPr lang="zh-CN" altLang="en-US" sz="2400" dirty="0">
                <a:solidFill>
                  <a:srgbClr val="C00000"/>
                </a:solidFill>
              </a:rPr>
              <a:t>：</a:t>
            </a:r>
          </a:p>
        </p:txBody>
      </p:sp>
      <p:pic>
        <p:nvPicPr>
          <p:cNvPr id="7" name="图片 6"/>
          <p:cNvPicPr>
            <a:picLocks noChangeAspect="1"/>
          </p:cNvPicPr>
          <p:nvPr/>
        </p:nvPicPr>
        <p:blipFill>
          <a:blip r:embed="rId2"/>
          <a:stretch>
            <a:fillRect/>
          </a:stretch>
        </p:blipFill>
        <p:spPr>
          <a:xfrm>
            <a:off x="2507615" y="2024380"/>
            <a:ext cx="4872385" cy="1019810"/>
          </a:xfrm>
          <a:prstGeom prst="rect">
            <a:avLst/>
          </a:prstGeom>
        </p:spPr>
      </p:pic>
      <p:sp>
        <p:nvSpPr>
          <p:cNvPr id="8" name="文本框 7"/>
          <p:cNvSpPr txBox="1"/>
          <p:nvPr/>
        </p:nvSpPr>
        <p:spPr>
          <a:xfrm>
            <a:off x="755015" y="2964815"/>
            <a:ext cx="1664335" cy="461665"/>
          </a:xfrm>
          <a:prstGeom prst="rect">
            <a:avLst/>
          </a:prstGeom>
          <a:noFill/>
        </p:spPr>
        <p:txBody>
          <a:bodyPr wrap="square" rtlCol="0">
            <a:spAutoFit/>
          </a:bodyPr>
          <a:lstStyle/>
          <a:p>
            <a:r>
              <a:rPr lang="zh-CN" altLang="en-US" sz="2400" b="1" dirty="0">
                <a:solidFill>
                  <a:srgbClr val="C00000"/>
                </a:solidFill>
                <a:latin typeface="Times New Roman" panose="02020603050405020304" pitchFamily="18" charset="0"/>
              </a:rPr>
              <a:t>有功功率</a:t>
            </a:r>
            <a:r>
              <a:rPr lang="en-US" altLang="zh-CN" sz="2400" b="1" dirty="0">
                <a:solidFill>
                  <a:srgbClr val="C00000"/>
                </a:solidFill>
                <a:latin typeface="Times New Roman" panose="02020603050405020304" pitchFamily="18" charset="0"/>
              </a:rPr>
              <a:t>:</a:t>
            </a:r>
          </a:p>
        </p:txBody>
      </p:sp>
      <p:pic>
        <p:nvPicPr>
          <p:cNvPr id="9" name="图片 8"/>
          <p:cNvPicPr>
            <a:picLocks noChangeAspect="1"/>
          </p:cNvPicPr>
          <p:nvPr/>
        </p:nvPicPr>
        <p:blipFill>
          <a:blip r:embed="rId3"/>
          <a:stretch>
            <a:fillRect/>
          </a:stretch>
        </p:blipFill>
        <p:spPr>
          <a:xfrm>
            <a:off x="2472699" y="2920439"/>
            <a:ext cx="4039466" cy="893372"/>
          </a:xfrm>
          <a:prstGeom prst="rect">
            <a:avLst/>
          </a:prstGeom>
        </p:spPr>
      </p:pic>
      <p:sp>
        <p:nvSpPr>
          <p:cNvPr id="10" name="文本框 9"/>
          <p:cNvSpPr txBox="1"/>
          <p:nvPr/>
        </p:nvSpPr>
        <p:spPr>
          <a:xfrm>
            <a:off x="755015" y="3852040"/>
            <a:ext cx="1664335" cy="461665"/>
          </a:xfrm>
          <a:prstGeom prst="rect">
            <a:avLst/>
          </a:prstGeom>
          <a:noFill/>
        </p:spPr>
        <p:txBody>
          <a:bodyPr wrap="square" rtlCol="0">
            <a:spAutoFit/>
          </a:bodyPr>
          <a:lstStyle/>
          <a:p>
            <a:r>
              <a:rPr lang="zh-CN" altLang="en-US" sz="2400" b="1" dirty="0">
                <a:solidFill>
                  <a:srgbClr val="C00000"/>
                </a:solidFill>
              </a:rPr>
              <a:t>无功功率:</a:t>
            </a:r>
            <a:r>
              <a:rPr lang="zh-CN" altLang="en-US" sz="2000" b="1" dirty="0">
                <a:solidFill>
                  <a:srgbClr val="C00000"/>
                </a:solidFill>
              </a:rPr>
              <a:t>  </a:t>
            </a:r>
          </a:p>
        </p:txBody>
      </p:sp>
      <p:pic>
        <p:nvPicPr>
          <p:cNvPr id="11" name="图片 10"/>
          <p:cNvPicPr>
            <a:picLocks noChangeAspect="1"/>
          </p:cNvPicPr>
          <p:nvPr/>
        </p:nvPicPr>
        <p:blipFill>
          <a:blip r:embed="rId4"/>
          <a:stretch>
            <a:fillRect/>
          </a:stretch>
        </p:blipFill>
        <p:spPr>
          <a:xfrm>
            <a:off x="2535448" y="3918286"/>
            <a:ext cx="1929873" cy="461665"/>
          </a:xfrm>
          <a:prstGeom prst="rect">
            <a:avLst/>
          </a:prstGeom>
        </p:spPr>
      </p:pic>
      <p:pic>
        <p:nvPicPr>
          <p:cNvPr id="12" name="图片 11"/>
          <p:cNvPicPr>
            <a:picLocks noChangeAspect="1"/>
          </p:cNvPicPr>
          <p:nvPr/>
        </p:nvPicPr>
        <p:blipFill>
          <a:blip r:embed="rId5"/>
          <a:stretch>
            <a:fillRect/>
          </a:stretch>
        </p:blipFill>
        <p:spPr>
          <a:xfrm>
            <a:off x="4678681" y="3860925"/>
            <a:ext cx="1326904" cy="527376"/>
          </a:xfrm>
          <a:prstGeom prst="rect">
            <a:avLst/>
          </a:prstGeom>
        </p:spPr>
      </p:pic>
      <p:sp>
        <p:nvSpPr>
          <p:cNvPr id="13" name="文本框 12"/>
          <p:cNvSpPr txBox="1"/>
          <p:nvPr/>
        </p:nvSpPr>
        <p:spPr>
          <a:xfrm>
            <a:off x="6194927" y="3883482"/>
            <a:ext cx="1868170" cy="461665"/>
          </a:xfrm>
          <a:prstGeom prst="rect">
            <a:avLst/>
          </a:prstGeom>
          <a:noFill/>
        </p:spPr>
        <p:txBody>
          <a:bodyPr wrap="square" rtlCol="0">
            <a:spAutoFit/>
          </a:bodyPr>
          <a:lstStyle/>
          <a:p>
            <a:r>
              <a:rPr lang="zh-CN" altLang="en-US" sz="2400" dirty="0">
                <a:latin typeface="Times New Roman" panose="02020603050405020304" pitchFamily="18" charset="0"/>
              </a:rPr>
              <a:t>（</a:t>
            </a:r>
            <a:r>
              <a:rPr lang="zh-CN" altLang="en-US" sz="2400" i="1" dirty="0">
                <a:latin typeface="Times New Roman" panose="02020603050405020304" pitchFamily="18" charset="0"/>
              </a:rPr>
              <a:t>Q</a:t>
            </a:r>
            <a:r>
              <a:rPr lang="zh-CN" altLang="en-US" sz="2400" baseline="-25000" dirty="0">
                <a:latin typeface="Times New Roman" panose="02020603050405020304" pitchFamily="18" charset="0"/>
              </a:rPr>
              <a:t>C</a:t>
            </a:r>
            <a:r>
              <a:rPr lang="zh-CN" altLang="en-US" sz="2400" dirty="0">
                <a:latin typeface="Times New Roman" panose="02020603050405020304" pitchFamily="18" charset="0"/>
              </a:rPr>
              <a:t>是负的）</a:t>
            </a:r>
          </a:p>
        </p:txBody>
      </p:sp>
      <p:sp>
        <p:nvSpPr>
          <p:cNvPr id="14" name="文本框 13"/>
          <p:cNvSpPr txBox="1"/>
          <p:nvPr/>
        </p:nvSpPr>
        <p:spPr>
          <a:xfrm>
            <a:off x="471977" y="4583187"/>
            <a:ext cx="7598410" cy="1684244"/>
          </a:xfrm>
          <a:prstGeom prst="rect">
            <a:avLst/>
          </a:prstGeom>
          <a:noFill/>
        </p:spPr>
        <p:txBody>
          <a:bodyPr wrap="square" rtlCol="0">
            <a:spAutoFit/>
          </a:bodyPr>
          <a:lstStyle/>
          <a:p>
            <a:pPr>
              <a:lnSpc>
                <a:spcPct val="150000"/>
              </a:lnSpc>
            </a:pPr>
            <a:r>
              <a:rPr lang="zh-CN" altLang="en-US" sz="2400" dirty="0">
                <a:solidFill>
                  <a:schemeClr val="accent6">
                    <a:lumMod val="75000"/>
                  </a:schemeClr>
                </a:solidFill>
                <a:latin typeface="Times New Roman" panose="02020603050405020304" pitchFamily="18" charset="0"/>
              </a:rPr>
              <a:t>串联谐振时，电路呈电阻性，电路中只有电阻消耗有功功率，电路没有无功功率，与电源之间没有能量的互相交换，仅在L、C之间进行磁场能和电场能的交换。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四川大学">
  <a:themeElements>
    <a:clrScheme name="四川大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四川大学">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outerShdw sy="50000" kx="2453608" rotWithShape="0">
            <a:schemeClr val="bg2">
              <a:alpha val="50000"/>
            </a:schemeClr>
          </a:outerShdw>
        </a:effectLst>
      </a:spPr>
      <a:bodyPr vert="horz" wrap="square" lIns="91440" tIns="45720" rIns="91440" bIns="45720" numCol="1" rtlCol="0"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sz="24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sy="50000" kx="2453608" rotWithShape="0">
            <a:schemeClr val="bg2">
              <a:alpha val="50000"/>
            </a:schemeClr>
          </a:outerShdw>
        </a:effectLst>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lnDef>
  </a:objectDefaults>
  <a:extraClrSchemeLst>
    <a:extraClrScheme>
      <a:clrScheme name="四川大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四川大学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四川大学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四川大学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四川大学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四川大学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四川大学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四川大学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四川大学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四川大学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四川大学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四川大学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4506</Words>
  <Application>Microsoft Office PowerPoint</Application>
  <PresentationFormat>全屏显示(4:3)</PresentationFormat>
  <Paragraphs>636</Paragraphs>
  <Slides>117</Slides>
  <Notes>2</Notes>
  <HiddenSlides>0</HiddenSlides>
  <MMClips>0</MMClips>
  <ScaleCrop>false</ScaleCrop>
  <HeadingPairs>
    <vt:vector size="8" baseType="variant">
      <vt:variant>
        <vt:lpstr>已用的字体</vt:lpstr>
      </vt:variant>
      <vt:variant>
        <vt:i4>10</vt:i4>
      </vt:variant>
      <vt:variant>
        <vt:lpstr>主题</vt:lpstr>
      </vt:variant>
      <vt:variant>
        <vt:i4>5</vt:i4>
      </vt:variant>
      <vt:variant>
        <vt:lpstr>嵌入 OLE 服务器</vt:lpstr>
      </vt:variant>
      <vt:variant>
        <vt:i4>4</vt:i4>
      </vt:variant>
      <vt:variant>
        <vt:lpstr>幻灯片标题</vt:lpstr>
      </vt:variant>
      <vt:variant>
        <vt:i4>117</vt:i4>
      </vt:variant>
    </vt:vector>
  </HeadingPairs>
  <TitlesOfParts>
    <vt:vector size="136" baseType="lpstr">
      <vt:lpstr>等线</vt:lpstr>
      <vt:lpstr>黑体</vt:lpstr>
      <vt:lpstr>华文新魏</vt:lpstr>
      <vt:lpstr>宋体</vt:lpstr>
      <vt:lpstr>Arial</vt:lpstr>
      <vt:lpstr>Arial Narrow</vt:lpstr>
      <vt:lpstr>Calibri</vt:lpstr>
      <vt:lpstr>Cambria Math</vt:lpstr>
      <vt:lpstr>Symbol</vt:lpstr>
      <vt:lpstr>Times New Roman</vt:lpstr>
      <vt:lpstr>Office 主题</vt:lpstr>
      <vt:lpstr>四川大学</vt:lpstr>
      <vt:lpstr>Office 主题​​</vt:lpstr>
      <vt:lpstr>1_Office 主题​​</vt:lpstr>
      <vt:lpstr>2_Office 主题​​</vt:lpstr>
      <vt:lpstr>Equation.KSEE3</vt:lpstr>
      <vt:lpstr>Equation</vt:lpstr>
      <vt:lpstr>公式</vt:lpstr>
      <vt:lpstr>MathType 6.0 Equation</vt:lpstr>
      <vt:lpstr>PowerPoint 演示文稿</vt:lpstr>
      <vt:lpstr>PowerPoint 演示文稿</vt:lpstr>
      <vt:lpstr>PowerPoint 演示文稿</vt:lpstr>
      <vt:lpstr>PowerPoint 演示文稿</vt:lpstr>
      <vt:lpstr>PowerPoint 演示文稿</vt:lpstr>
      <vt:lpstr>PowerPoint 演示文稿</vt:lpstr>
      <vt:lpstr>角频率ω表示正弦交流电每秒所经历的电角度弧度数</vt:lpstr>
      <vt:lpstr>【例5.1.1】 求幅值               、频率                    ，初始相位                    的正弦波电压的瞬时表达式，以及在 时的瞬时值，并用图表示该波形。</vt:lpstr>
      <vt:lpstr>PowerPoint 演示文稿</vt:lpstr>
      <vt:lpstr>PowerPoint 演示文稿</vt:lpstr>
      <vt:lpstr>相位差：两个同频率正弦量的相位之差。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Kennex Lo</dc:creator>
  <cp:lastModifiedBy>罗 茜</cp:lastModifiedBy>
  <cp:revision>88</cp:revision>
  <dcterms:created xsi:type="dcterms:W3CDTF">2017-11-20T09:22:00Z</dcterms:created>
  <dcterms:modified xsi:type="dcterms:W3CDTF">2018-05-31T10:25:06Z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