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87" r:id="rId4"/>
    <p:sldMasterId id="2147483699" r:id="rId5"/>
  </p:sldMasterIdLst>
  <p:notesMasterIdLst>
    <p:notesMasterId r:id="rId52"/>
  </p:notesMasterIdLst>
  <p:sldIdLst>
    <p:sldId id="256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34.png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34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34.png"/><Relationship Id="rId4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34.png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3" Type="http://schemas.openxmlformats.org/officeDocument/2006/relationships/image" Target="../media/image92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91.wmf"/><Relationship Id="rId16" Type="http://schemas.openxmlformats.org/officeDocument/2006/relationships/image" Target="../media/image89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84.wmf"/><Relationship Id="rId5" Type="http://schemas.openxmlformats.org/officeDocument/2006/relationships/image" Target="../media/image94.wmf"/><Relationship Id="rId15" Type="http://schemas.openxmlformats.org/officeDocument/2006/relationships/image" Target="../media/image88.wmf"/><Relationship Id="rId10" Type="http://schemas.openxmlformats.org/officeDocument/2006/relationships/image" Target="../media/image83.wmf"/><Relationship Id="rId4" Type="http://schemas.openxmlformats.org/officeDocument/2006/relationships/image" Target="../media/image93.wmf"/><Relationship Id="rId9" Type="http://schemas.openxmlformats.org/officeDocument/2006/relationships/image" Target="../media/image82.wmf"/><Relationship Id="rId14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12" Type="http://schemas.openxmlformats.org/officeDocument/2006/relationships/image" Target="../media/image113.wmf"/><Relationship Id="rId2" Type="http://schemas.openxmlformats.org/officeDocument/2006/relationships/image" Target="../media/image101.wmf"/><Relationship Id="rId1" Type="http://schemas.openxmlformats.org/officeDocument/2006/relationships/image" Target="../media/image112.wmf"/><Relationship Id="rId6" Type="http://schemas.openxmlformats.org/officeDocument/2006/relationships/image" Target="../media/image105.wmf"/><Relationship Id="rId11" Type="http://schemas.openxmlformats.org/officeDocument/2006/relationships/image" Target="../media/image110.wmf"/><Relationship Id="rId5" Type="http://schemas.openxmlformats.org/officeDocument/2006/relationships/image" Target="../media/image104.wmf"/><Relationship Id="rId10" Type="http://schemas.openxmlformats.org/officeDocument/2006/relationships/image" Target="../media/image109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png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34.png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0755-5454-43C3-9F90-B2FD1897A3D7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90085-0EEF-4630-BEFC-95950DC46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1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Kirchhoff's_laws" TargetMode="External"/><Relationship Id="rId3" Type="http://schemas.openxmlformats.org/officeDocument/2006/relationships/hyperlink" Target="http://en.wikipedia.org/wiki/Germany" TargetMode="External"/><Relationship Id="rId7" Type="http://schemas.openxmlformats.org/officeDocument/2006/relationships/hyperlink" Target="http://en.wikipedia.org/wiki/Black-body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ctroscopy" TargetMode="External"/><Relationship Id="rId5" Type="http://schemas.openxmlformats.org/officeDocument/2006/relationships/hyperlink" Target="http://en.wikipedia.org/wiki/Electrical_circuit" TargetMode="External"/><Relationship Id="rId10" Type="http://schemas.openxmlformats.org/officeDocument/2006/relationships/hyperlink" Target="http://en.wikipedia.org/wiki/Robert_Bunsen" TargetMode="External"/><Relationship Id="rId4" Type="http://schemas.openxmlformats.org/officeDocument/2006/relationships/hyperlink" Target="http://en.wikipedia.org/wiki/Physicist" TargetMode="External"/><Relationship Id="rId9" Type="http://schemas.openxmlformats.org/officeDocument/2006/relationships/hyperlink" Target="http://en.wikipedia.org/wiki/Bunsen-Kirchhoff_Award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Kirchhoff's_laws" TargetMode="External"/><Relationship Id="rId3" Type="http://schemas.openxmlformats.org/officeDocument/2006/relationships/hyperlink" Target="http://en.wikipedia.org/wiki/Germany" TargetMode="External"/><Relationship Id="rId7" Type="http://schemas.openxmlformats.org/officeDocument/2006/relationships/hyperlink" Target="http://en.wikipedia.org/wiki/Black-body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ctroscopy" TargetMode="External"/><Relationship Id="rId5" Type="http://schemas.openxmlformats.org/officeDocument/2006/relationships/hyperlink" Target="http://en.wikipedia.org/wiki/Electrical_circuit" TargetMode="External"/><Relationship Id="rId10" Type="http://schemas.openxmlformats.org/officeDocument/2006/relationships/hyperlink" Target="http://en.wikipedia.org/wiki/Robert_Bunsen" TargetMode="External"/><Relationship Id="rId4" Type="http://schemas.openxmlformats.org/officeDocument/2006/relationships/hyperlink" Target="http://en.wikipedia.org/wiki/Physicist" TargetMode="External"/><Relationship Id="rId9" Type="http://schemas.openxmlformats.org/officeDocument/2006/relationships/hyperlink" Target="http://en.wikipedia.org/wiki/Bunsen-Kirchhoff_Award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Kirchhoff's_laws" TargetMode="External"/><Relationship Id="rId3" Type="http://schemas.openxmlformats.org/officeDocument/2006/relationships/hyperlink" Target="http://en.wikipedia.org/wiki/Germany" TargetMode="External"/><Relationship Id="rId7" Type="http://schemas.openxmlformats.org/officeDocument/2006/relationships/hyperlink" Target="http://en.wikipedia.org/wiki/Black-body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ctroscopy" TargetMode="External"/><Relationship Id="rId5" Type="http://schemas.openxmlformats.org/officeDocument/2006/relationships/hyperlink" Target="http://en.wikipedia.org/wiki/Electrical_circuit" TargetMode="External"/><Relationship Id="rId10" Type="http://schemas.openxmlformats.org/officeDocument/2006/relationships/hyperlink" Target="http://en.wikipedia.org/wiki/Robert_Bunsen" TargetMode="External"/><Relationship Id="rId4" Type="http://schemas.openxmlformats.org/officeDocument/2006/relationships/hyperlink" Target="http://en.wikipedia.org/wiki/Physicist" TargetMode="External"/><Relationship Id="rId9" Type="http://schemas.openxmlformats.org/officeDocument/2006/relationships/hyperlink" Target="http://en.wikipedia.org/wiki/Bunsen-Kirchhoff_Award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Kirchhoff's_laws" TargetMode="External"/><Relationship Id="rId3" Type="http://schemas.openxmlformats.org/officeDocument/2006/relationships/hyperlink" Target="http://en.wikipedia.org/wiki/Germany" TargetMode="External"/><Relationship Id="rId7" Type="http://schemas.openxmlformats.org/officeDocument/2006/relationships/hyperlink" Target="http://en.wikipedia.org/wiki/Black-body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ctroscopy" TargetMode="External"/><Relationship Id="rId5" Type="http://schemas.openxmlformats.org/officeDocument/2006/relationships/hyperlink" Target="http://en.wikipedia.org/wiki/Electrical_circuit" TargetMode="External"/><Relationship Id="rId10" Type="http://schemas.openxmlformats.org/officeDocument/2006/relationships/hyperlink" Target="http://en.wikipedia.org/wiki/Robert_Bunsen" TargetMode="External"/><Relationship Id="rId4" Type="http://schemas.openxmlformats.org/officeDocument/2006/relationships/hyperlink" Target="http://en.wikipedia.org/wiki/Physicist" TargetMode="External"/><Relationship Id="rId9" Type="http://schemas.openxmlformats.org/officeDocument/2006/relationships/hyperlink" Target="http://en.wikipedia.org/wiki/Bunsen-Kirchhoff_Awar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392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7" name="文本占位符 13926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Gustav Robert Kirchhoff</a:t>
            </a:r>
            <a:r>
              <a:rPr lang="en-US" altLang="zh-CN" dirty="0"/>
              <a:t> (12 March 1824 – 17 October 1887) was a </a:t>
            </a:r>
            <a:r>
              <a:rPr lang="en-US" altLang="zh-CN" dirty="0">
                <a:hlinkClick r:id="rId3" action="ppaction://hlinkfile"/>
              </a:rPr>
              <a:t>German</a:t>
            </a:r>
            <a:r>
              <a:rPr lang="en-US" altLang="zh-CN" dirty="0"/>
              <a:t> </a:t>
            </a:r>
            <a:r>
              <a:rPr lang="en-US" altLang="zh-CN" dirty="0">
                <a:hlinkClick r:id="rId4" action="ppaction://hlinkfile"/>
              </a:rPr>
              <a:t>physicist</a:t>
            </a:r>
            <a:r>
              <a:rPr lang="en-US" altLang="zh-CN" dirty="0"/>
              <a:t> who contributed to the fundamental understanding of </a:t>
            </a:r>
            <a:r>
              <a:rPr lang="en-US" altLang="zh-CN" dirty="0">
                <a:hlinkClick r:id="rId5" action="ppaction://hlinkfile"/>
              </a:rPr>
              <a:t>electrical circuits</a:t>
            </a:r>
            <a:r>
              <a:rPr lang="en-US" altLang="zh-CN" dirty="0"/>
              <a:t>, </a:t>
            </a:r>
            <a:r>
              <a:rPr lang="en-US" altLang="zh-CN" dirty="0">
                <a:hlinkClick r:id="rId6" action="ppaction://hlinkfile"/>
              </a:rPr>
              <a:t>spectroscopy</a:t>
            </a:r>
            <a:r>
              <a:rPr lang="en-US" altLang="zh-CN" dirty="0"/>
              <a:t>, and the emission of </a:t>
            </a:r>
            <a:r>
              <a:rPr lang="en-US" altLang="zh-CN" dirty="0">
                <a:hlinkClick r:id="rId7" action="ppaction://hlinkfile"/>
              </a:rPr>
              <a:t>black-body</a:t>
            </a:r>
            <a:r>
              <a:rPr lang="en-US" altLang="zh-CN" dirty="0"/>
              <a:t> radiation by heated objects. He coined the term "black body" radiation in 1862, and two sets of independent concepts in both circuit theory and thermal emission are named "</a:t>
            </a:r>
            <a:r>
              <a:rPr lang="en-US" altLang="zh-CN" dirty="0">
                <a:hlinkClick r:id="rId8" action="ppaction://hlinkfile"/>
              </a:rPr>
              <a:t>Kirchhoff's laws</a:t>
            </a:r>
            <a:r>
              <a:rPr lang="en-US" altLang="zh-CN" dirty="0"/>
              <a:t>" after him. The </a:t>
            </a:r>
            <a:r>
              <a:rPr lang="en-US" altLang="zh-CN" dirty="0">
                <a:hlinkClick r:id="rId9" action="ppaction://hlinkfile"/>
              </a:rPr>
              <a:t>Bunsen-Kirchhoff Award</a:t>
            </a:r>
            <a:r>
              <a:rPr lang="en-US" altLang="zh-CN" dirty="0"/>
              <a:t> for spectroscopy is named after him and his colleague, </a:t>
            </a:r>
            <a:r>
              <a:rPr lang="en-US" altLang="zh-CN" dirty="0">
                <a:hlinkClick r:id="rId10" action="ppaction://hlinkfile"/>
              </a:rPr>
              <a:t>Robert Bunsen</a:t>
            </a:r>
            <a:r>
              <a:rPr lang="en-US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163844" name="灯片编号占位符 3"/>
          <p:cNvSpPr txBox="1">
            <a:spLocks noGrp="1"/>
          </p:cNvSpPr>
          <p:nvPr/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  <a:t>35</a:t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720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2035" name="文本占位符 17203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413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5" name="文本占位符 14131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443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文本占位符 14438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  <a:t>26</a:t>
            </a:fld>
            <a:endParaRPr lang="en-US" altLang="zh-CN" sz="1200" b="0" dirty="0"/>
          </a:p>
        </p:txBody>
      </p:sp>
      <p:sp>
        <p:nvSpPr>
          <p:cNvPr id="1167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Rho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/>
          </p:cNvSpPr>
          <p:nvPr/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  <a:t>27</a:t>
            </a:fld>
            <a:endParaRPr lang="en-US" altLang="zh-CN" sz="1200" b="0" dirty="0"/>
          </a:p>
        </p:txBody>
      </p:sp>
      <p:sp>
        <p:nvSpPr>
          <p:cNvPr id="155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Rho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/>
          </p:cNvSpPr>
          <p:nvPr/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  <a:t>28</a:t>
            </a:fld>
            <a:endParaRPr lang="en-US" altLang="zh-CN" sz="1200" b="0" dirty="0"/>
          </a:p>
        </p:txBody>
      </p:sp>
      <p:sp>
        <p:nvSpPr>
          <p:cNvPr id="157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Rho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Gustav Robert Kirchhoff</a:t>
            </a:r>
            <a:r>
              <a:rPr lang="en-US" altLang="zh-CN" dirty="0"/>
              <a:t> (12 March 1824 – 17 October 1887) was a </a:t>
            </a:r>
            <a:r>
              <a:rPr lang="en-US" altLang="zh-CN" dirty="0">
                <a:hlinkClick r:id="rId3" action="ppaction://hlinkfile"/>
              </a:rPr>
              <a:t>German</a:t>
            </a:r>
            <a:r>
              <a:rPr lang="en-US" altLang="zh-CN" dirty="0"/>
              <a:t> </a:t>
            </a:r>
            <a:r>
              <a:rPr lang="en-US" altLang="zh-CN" dirty="0">
                <a:hlinkClick r:id="rId4" action="ppaction://hlinkfile"/>
              </a:rPr>
              <a:t>physicist</a:t>
            </a:r>
            <a:r>
              <a:rPr lang="en-US" altLang="zh-CN" dirty="0"/>
              <a:t> who contributed to the fundamental understanding of </a:t>
            </a:r>
            <a:r>
              <a:rPr lang="en-US" altLang="zh-CN" dirty="0">
                <a:hlinkClick r:id="rId5" action="ppaction://hlinkfile"/>
              </a:rPr>
              <a:t>electrical circuits</a:t>
            </a:r>
            <a:r>
              <a:rPr lang="en-US" altLang="zh-CN" dirty="0"/>
              <a:t>, </a:t>
            </a:r>
            <a:r>
              <a:rPr lang="en-US" altLang="zh-CN" dirty="0">
                <a:hlinkClick r:id="rId6" action="ppaction://hlinkfile"/>
              </a:rPr>
              <a:t>spectroscopy</a:t>
            </a:r>
            <a:r>
              <a:rPr lang="en-US" altLang="zh-CN" dirty="0"/>
              <a:t>, and the emission of </a:t>
            </a:r>
            <a:r>
              <a:rPr lang="en-US" altLang="zh-CN" dirty="0">
                <a:hlinkClick r:id="rId7" action="ppaction://hlinkfile"/>
              </a:rPr>
              <a:t>black-body</a:t>
            </a:r>
            <a:r>
              <a:rPr lang="en-US" altLang="zh-CN" dirty="0"/>
              <a:t> radiation by heated objects. He coined the term "black body" radiation in 1862, and two sets of independent concepts in both circuit theory and thermal emission are named "</a:t>
            </a:r>
            <a:r>
              <a:rPr lang="en-US" altLang="zh-CN" dirty="0">
                <a:hlinkClick r:id="rId8" action="ppaction://hlinkfile"/>
              </a:rPr>
              <a:t>Kirchhoff's laws</a:t>
            </a:r>
            <a:r>
              <a:rPr lang="en-US" altLang="zh-CN" dirty="0"/>
              <a:t>" after him. The </a:t>
            </a:r>
            <a:r>
              <a:rPr lang="en-US" altLang="zh-CN" dirty="0">
                <a:hlinkClick r:id="rId9" action="ppaction://hlinkfile"/>
              </a:rPr>
              <a:t>Bunsen-Kirchhoff Award</a:t>
            </a:r>
            <a:r>
              <a:rPr lang="en-US" altLang="zh-CN" dirty="0"/>
              <a:t> for spectroscopy is named after him and his colleague, </a:t>
            </a:r>
            <a:r>
              <a:rPr lang="en-US" altLang="zh-CN" dirty="0">
                <a:hlinkClick r:id="rId10" action="ppaction://hlinkfile"/>
              </a:rPr>
              <a:t>Robert Bunsen</a:t>
            </a:r>
            <a:r>
              <a:rPr lang="en-US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1177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  <a:t>32</a:t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Gustav Robert Kirchhoff</a:t>
            </a:r>
            <a:r>
              <a:rPr lang="en-US" altLang="zh-CN" dirty="0"/>
              <a:t> (12 March 1824 – 17 October 1887) was a </a:t>
            </a:r>
            <a:r>
              <a:rPr lang="en-US" altLang="zh-CN" dirty="0">
                <a:hlinkClick r:id="rId3" action="ppaction://hlinkfile"/>
              </a:rPr>
              <a:t>German</a:t>
            </a:r>
            <a:r>
              <a:rPr lang="en-US" altLang="zh-CN" dirty="0"/>
              <a:t> </a:t>
            </a:r>
            <a:r>
              <a:rPr lang="en-US" altLang="zh-CN" dirty="0">
                <a:hlinkClick r:id="rId4" action="ppaction://hlinkfile"/>
              </a:rPr>
              <a:t>physicist</a:t>
            </a:r>
            <a:r>
              <a:rPr lang="en-US" altLang="zh-CN" dirty="0"/>
              <a:t> who contributed to the fundamental understanding of </a:t>
            </a:r>
            <a:r>
              <a:rPr lang="en-US" altLang="zh-CN" dirty="0">
                <a:hlinkClick r:id="rId5" action="ppaction://hlinkfile"/>
              </a:rPr>
              <a:t>electrical circuits</a:t>
            </a:r>
            <a:r>
              <a:rPr lang="en-US" altLang="zh-CN" dirty="0"/>
              <a:t>, </a:t>
            </a:r>
            <a:r>
              <a:rPr lang="en-US" altLang="zh-CN" dirty="0">
                <a:hlinkClick r:id="rId6" action="ppaction://hlinkfile"/>
              </a:rPr>
              <a:t>spectroscopy</a:t>
            </a:r>
            <a:r>
              <a:rPr lang="en-US" altLang="zh-CN" dirty="0"/>
              <a:t>, and the emission of </a:t>
            </a:r>
            <a:r>
              <a:rPr lang="en-US" altLang="zh-CN" dirty="0">
                <a:hlinkClick r:id="rId7" action="ppaction://hlinkfile"/>
              </a:rPr>
              <a:t>black-body</a:t>
            </a:r>
            <a:r>
              <a:rPr lang="en-US" altLang="zh-CN" dirty="0"/>
              <a:t> radiation by heated objects. He coined the term "black body" radiation in 1862, and two sets of independent concepts in both circuit theory and thermal emission are named "</a:t>
            </a:r>
            <a:r>
              <a:rPr lang="en-US" altLang="zh-CN" dirty="0">
                <a:hlinkClick r:id="rId8" action="ppaction://hlinkfile"/>
              </a:rPr>
              <a:t>Kirchhoff's laws</a:t>
            </a:r>
            <a:r>
              <a:rPr lang="en-US" altLang="zh-CN" dirty="0"/>
              <a:t>" after him. The </a:t>
            </a:r>
            <a:r>
              <a:rPr lang="en-US" altLang="zh-CN" dirty="0">
                <a:hlinkClick r:id="rId9" action="ppaction://hlinkfile"/>
              </a:rPr>
              <a:t>Bunsen-Kirchhoff Award</a:t>
            </a:r>
            <a:r>
              <a:rPr lang="en-US" altLang="zh-CN" dirty="0"/>
              <a:t> for spectroscopy is named after him and his colleague, </a:t>
            </a:r>
            <a:r>
              <a:rPr lang="en-US" altLang="zh-CN" dirty="0">
                <a:hlinkClick r:id="rId10" action="ppaction://hlinkfile"/>
              </a:rPr>
              <a:t>Robert Bunsen</a:t>
            </a:r>
            <a:r>
              <a:rPr lang="en-US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159748" name="灯片编号占位符 3"/>
          <p:cNvSpPr txBox="1">
            <a:spLocks noGrp="1"/>
          </p:cNvSpPr>
          <p:nvPr/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  <a:t>33</a:t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Gustav Robert Kirchhoff</a:t>
            </a:r>
            <a:r>
              <a:rPr lang="en-US" altLang="zh-CN" dirty="0"/>
              <a:t> (12 March 1824 – 17 October 1887) was a </a:t>
            </a:r>
            <a:r>
              <a:rPr lang="en-US" altLang="zh-CN" dirty="0">
                <a:hlinkClick r:id="rId3" action="ppaction://hlinkfile"/>
              </a:rPr>
              <a:t>German</a:t>
            </a:r>
            <a:r>
              <a:rPr lang="en-US" altLang="zh-CN" dirty="0"/>
              <a:t> </a:t>
            </a:r>
            <a:r>
              <a:rPr lang="en-US" altLang="zh-CN" dirty="0">
                <a:hlinkClick r:id="rId4" action="ppaction://hlinkfile"/>
              </a:rPr>
              <a:t>physicist</a:t>
            </a:r>
            <a:r>
              <a:rPr lang="en-US" altLang="zh-CN" dirty="0"/>
              <a:t> who contributed to the fundamental understanding of </a:t>
            </a:r>
            <a:r>
              <a:rPr lang="en-US" altLang="zh-CN" dirty="0">
                <a:hlinkClick r:id="rId5" action="ppaction://hlinkfile"/>
              </a:rPr>
              <a:t>electrical circuits</a:t>
            </a:r>
            <a:r>
              <a:rPr lang="en-US" altLang="zh-CN" dirty="0"/>
              <a:t>, </a:t>
            </a:r>
            <a:r>
              <a:rPr lang="en-US" altLang="zh-CN" dirty="0">
                <a:hlinkClick r:id="rId6" action="ppaction://hlinkfile"/>
              </a:rPr>
              <a:t>spectroscopy</a:t>
            </a:r>
            <a:r>
              <a:rPr lang="en-US" altLang="zh-CN" dirty="0"/>
              <a:t>, and the emission of </a:t>
            </a:r>
            <a:r>
              <a:rPr lang="en-US" altLang="zh-CN" dirty="0">
                <a:hlinkClick r:id="rId7" action="ppaction://hlinkfile"/>
              </a:rPr>
              <a:t>black-body</a:t>
            </a:r>
            <a:r>
              <a:rPr lang="en-US" altLang="zh-CN" dirty="0"/>
              <a:t> radiation by heated objects. He coined the term "black body" radiation in 1862, and two sets of independent concepts in both circuit theory and thermal emission are named "</a:t>
            </a:r>
            <a:r>
              <a:rPr lang="en-US" altLang="zh-CN" dirty="0">
                <a:hlinkClick r:id="rId8" action="ppaction://hlinkfile"/>
              </a:rPr>
              <a:t>Kirchhoff's laws</a:t>
            </a:r>
            <a:r>
              <a:rPr lang="en-US" altLang="zh-CN" dirty="0"/>
              <a:t>" after him. The </a:t>
            </a:r>
            <a:r>
              <a:rPr lang="en-US" altLang="zh-CN" dirty="0">
                <a:hlinkClick r:id="rId9" action="ppaction://hlinkfile"/>
              </a:rPr>
              <a:t>Bunsen-Kirchhoff Award</a:t>
            </a:r>
            <a:r>
              <a:rPr lang="en-US" altLang="zh-CN" dirty="0"/>
              <a:t> for spectroscopy is named after him and his colleague, </a:t>
            </a:r>
            <a:r>
              <a:rPr lang="en-US" altLang="zh-CN" dirty="0">
                <a:hlinkClick r:id="rId10" action="ppaction://hlinkfile"/>
              </a:rPr>
              <a:t>Robert Bunsen</a:t>
            </a:r>
            <a:r>
              <a:rPr lang="en-US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161796" name="灯片编号占位符 3"/>
          <p:cNvSpPr txBox="1">
            <a:spLocks noGrp="1"/>
          </p:cNvSpPr>
          <p:nvPr/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  <a:t>34</a:t>
            </a:fld>
            <a:endParaRPr lang="en-US" altLang="zh-CN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学校封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4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1268413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04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1416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97925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2E69FEC-1688-457A-8279-F76ED36EB5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42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0A64BD1-164C-440D-B78A-4B621FB87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928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2205038"/>
            <a:ext cx="4038600" cy="3344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2205038"/>
            <a:ext cx="4038600" cy="3344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5BE2EBE-D288-4134-8A2F-354AC6F8AB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825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DA6FD0B-B302-4E31-B856-A3EF76DC1F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35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31E40CE-145D-4C14-B4F1-024584ABF9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42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314D4EB-59F1-4422-847F-E2DD8F5D69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19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9E041A6-486C-4466-A68B-8898B2B7E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86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BD128E0-6B30-4FC4-8CA7-6F683639BC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20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6EBC3C8-9F30-4F35-B58A-B1069058A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90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7488" y="1196975"/>
            <a:ext cx="2057400" cy="43529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196975"/>
            <a:ext cx="6019800" cy="43529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42AA9EF-1860-49A5-AB27-3B14BAC13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03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196975"/>
            <a:ext cx="8229600" cy="7112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2205038"/>
            <a:ext cx="8229600" cy="33448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6DA76E7-198A-47A9-8216-2966565122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52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196975"/>
            <a:ext cx="8229600" cy="7112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95288" y="2205038"/>
            <a:ext cx="8229600" cy="33448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915EDC8-DA7D-4B65-8C8A-A6F322ACA3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12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2205038"/>
            <a:ext cx="5324475" cy="1150937"/>
          </a:xfrm>
        </p:spPr>
        <p:txBody>
          <a:bodyPr/>
          <a:lstStyle>
            <a:lvl1pPr marL="0" indent="0" algn="ctr">
              <a:defRPr sz="2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0071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F2B4-23AD-4E39-BFBB-E24EBB36E5AE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8FD95-F6AD-457C-B09B-532BB0CA0C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7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E28A3-0ED4-411A-AC8E-AAFE92450D44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C12A1-C7B7-4E40-B46D-B1AC23EAE3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56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2693D-2808-41D5-BC06-6A487591F90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2D47B-8EF1-4906-BF37-130D772A67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1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3820-9AFE-4799-8BA4-2F17F3B9B3C3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4326B-7E13-4DB4-BDB3-A513F55D59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5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E787A-6645-405C-BD95-541C892C689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21228-2408-40B9-AA3B-EE419C3A9F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2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67FD9-BB6E-4937-A2CB-2D8803BBA62E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D813D-5EB4-4279-B09C-477A10D42A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56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7E8FD-FBCB-4CDA-8E60-742CA893DA6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32CBB-4DAA-4CC6-8D3E-E2E1D595278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D1809-B332-4875-8F56-2C7BC38D2078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B70C5-9E6D-4F22-9899-4955DFD0451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91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C9D36-21F4-4A5F-804A-C987B1906AE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5DCE8-15C8-44B9-BD29-C8C770D603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92010-6991-4C95-B46A-FDE0EC4C5CF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7F817-DB01-4D53-B9E0-82B824BEE6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153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78880-516F-40DA-9B22-743FD0F5C425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AFC69-B4BC-469A-A271-42A0BA80A6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6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F2B4-23AD-4E39-BFBB-E24EBB36E5AE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8FD95-F6AD-457C-B09B-532BB0CA0C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4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E28A3-0ED4-411A-AC8E-AAFE92450D44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C12A1-C7B7-4E40-B46D-B1AC23EAE3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287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2693D-2808-41D5-BC06-6A487591F90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2D47B-8EF1-4906-BF37-130D772A67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8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3820-9AFE-4799-8BA4-2F17F3B9B3C3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4326B-7E13-4DB4-BDB3-A513F55D59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39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E787A-6645-405C-BD95-541C892C689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21228-2408-40B9-AA3B-EE419C3A9F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2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67FD9-BB6E-4937-A2CB-2D8803BBA62E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D813D-5EB4-4279-B09C-477A10D42A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7E8FD-FBCB-4CDA-8E60-742CA893DA6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32CBB-4DAA-4CC6-8D3E-E2E1D595278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5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D1809-B332-4875-8F56-2C7BC38D2078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B70C5-9E6D-4F22-9899-4955DFD0451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0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C9D36-21F4-4A5F-804A-C987B1906AE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5DCE8-15C8-44B9-BD29-C8C770D603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632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92010-6991-4C95-B46A-FDE0EC4C5CF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7F817-DB01-4D53-B9E0-82B824BEE6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89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78880-516F-40DA-9B22-743FD0F5C425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AFC69-B4BC-469A-A271-42A0BA80A6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4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F2B4-23AD-4E39-BFBB-E24EBB36E5AE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8FD95-F6AD-457C-B09B-532BB0CA0C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38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E28A3-0ED4-411A-AC8E-AAFE92450D44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C12A1-C7B7-4E40-B46D-B1AC23EAE3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3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2693D-2808-41D5-BC06-6A487591F90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2D47B-8EF1-4906-BF37-130D772A67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78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3820-9AFE-4799-8BA4-2F17F3B9B3C3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4326B-7E13-4DB4-BDB3-A513F55D59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7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E787A-6645-405C-BD95-541C892C689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21228-2408-40B9-AA3B-EE419C3A9F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809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67FD9-BB6E-4937-A2CB-2D8803BBA62E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D813D-5EB4-4279-B09C-477A10D42A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320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7E8FD-FBCB-4CDA-8E60-742CA893DA6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32CBB-4DAA-4CC6-8D3E-E2E1D595278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108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D1809-B332-4875-8F56-2C7BC38D2078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B70C5-9E6D-4F22-9899-4955DFD0451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0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C9D36-21F4-4A5F-804A-C987B1906AE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5DCE8-15C8-44B9-BD29-C8C770D603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7619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92010-6991-4C95-B46A-FDE0EC4C5CF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7F817-DB01-4D53-B9E0-82B824BEE6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0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78880-516F-40DA-9B22-743FD0F5C425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AFC69-B4BC-469A-A271-42A0BA80A6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72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7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D2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学校封面"/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96975"/>
            <a:ext cx="822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2205038"/>
            <a:ext cx="822960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034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034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52462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034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CB657-4CFA-4A66-A9F3-67AE7AC3972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8" descr="blu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blu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sc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15888"/>
            <a:ext cx="974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scu"/>
          <p:cNvPicPr>
            <a:picLocks noChangeAspect="1" noChangeArrowheads="1"/>
          </p:cNvPicPr>
          <p:nvPr/>
        </p:nvPicPr>
        <p:blipFill>
          <a:blip r:embed="rId2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44450"/>
            <a:ext cx="6635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82625" y="417513"/>
            <a:ext cx="1512888" cy="274637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200" b="1" smtClean="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Sichuan University</a:t>
            </a:r>
          </a:p>
        </p:txBody>
      </p:sp>
    </p:spTree>
    <p:extLst>
      <p:ext uri="{BB962C8B-B14F-4D97-AF65-F5344CB8AC3E}">
        <p14:creationId xmlns:p14="http://schemas.microsoft.com/office/powerpoint/2010/main" val="141893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FF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FF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FF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FF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FF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FF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FF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D2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31863" y="200025"/>
            <a:ext cx="7816850" cy="461963"/>
          </a:xfrm>
          <a:prstGeom prst="rect">
            <a:avLst/>
          </a:prstGeom>
          <a:gradFill flip="none" rotWithShape="0">
            <a:gsLst>
              <a:gs pos="0">
                <a:srgbClr val="D2FFFF"/>
              </a:gs>
              <a:gs pos="50000">
                <a:schemeClr val="bg1"/>
              </a:gs>
              <a:gs pos="100000">
                <a:schemeClr val="bg1"/>
              </a:gs>
            </a:gsLst>
            <a:lin ang="0" scaled="0"/>
            <a:tileRect/>
          </a:gradFill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11188" y="1557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2853F7-48B5-4E97-B731-D5A22F424C1F}" type="datetime1">
              <a:rPr kumimoji="1" lang="zh-CN" alt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2017/11/27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t>电工原理</a:t>
            </a:r>
            <a:endParaRPr kumimoji="1"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4A5D99-A651-4F41-90C4-8E755EAF94DC}" type="slidenum">
              <a:rPr kumimoji="1"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99592" y="169476"/>
            <a:ext cx="16273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</a:rPr>
              <a:t>电工原理</a:t>
            </a:r>
          </a:p>
        </p:txBody>
      </p:sp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6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5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D2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31863" y="200025"/>
            <a:ext cx="7816850" cy="461963"/>
          </a:xfrm>
          <a:prstGeom prst="rect">
            <a:avLst/>
          </a:prstGeom>
          <a:gradFill flip="none" rotWithShape="0">
            <a:gsLst>
              <a:gs pos="0">
                <a:srgbClr val="D2FFFF"/>
              </a:gs>
              <a:gs pos="50000">
                <a:schemeClr val="bg1"/>
              </a:gs>
              <a:gs pos="100000">
                <a:schemeClr val="bg1"/>
              </a:gs>
            </a:gsLst>
            <a:lin ang="0" scaled="0"/>
            <a:tileRect/>
          </a:gradFill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11188" y="1557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2853F7-48B5-4E97-B731-D5A22F424C1F}" type="datetime1">
              <a:rPr kumimoji="1" lang="zh-CN" alt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2017/11/27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t>电工原理</a:t>
            </a:r>
            <a:endParaRPr kumimoji="1"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4A5D99-A651-4F41-90C4-8E755EAF94DC}" type="slidenum">
              <a:rPr kumimoji="1"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99592" y="169476"/>
            <a:ext cx="16273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</a:rPr>
              <a:t>电工原理</a:t>
            </a:r>
          </a:p>
        </p:txBody>
      </p:sp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6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52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D2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31863" y="200025"/>
            <a:ext cx="7816850" cy="461963"/>
          </a:xfrm>
          <a:prstGeom prst="rect">
            <a:avLst/>
          </a:prstGeom>
          <a:gradFill flip="none" rotWithShape="0">
            <a:gsLst>
              <a:gs pos="0">
                <a:srgbClr val="D2FFFF"/>
              </a:gs>
              <a:gs pos="50000">
                <a:schemeClr val="bg1"/>
              </a:gs>
              <a:gs pos="100000">
                <a:schemeClr val="bg1"/>
              </a:gs>
            </a:gsLst>
            <a:lin ang="0" scaled="0"/>
            <a:tileRect/>
          </a:gradFill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11188" y="1557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2853F7-48B5-4E97-B731-D5A22F424C1F}" type="datetime1">
              <a:rPr kumimoji="1" lang="zh-CN" alt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2017/11/27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t>电工原理</a:t>
            </a:r>
            <a:endParaRPr kumimoji="1"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4A5D99-A651-4F41-90C4-8E755EAF94DC}" type="slidenum">
              <a:rPr kumimoji="1"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99592" y="169476"/>
            <a:ext cx="16273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</a:rPr>
              <a:t>电工原理</a:t>
            </a:r>
          </a:p>
        </p:txBody>
      </p:sp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6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4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32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9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42.wmf"/><Relationship Id="rId5" Type="http://schemas.openxmlformats.org/officeDocument/2006/relationships/image" Target="../media/image8.png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24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png"/><Relationship Id="rId11" Type="http://schemas.openxmlformats.org/officeDocument/2006/relationships/image" Target="../media/image43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28.bin"/><Relationship Id="rId4" Type="http://schemas.openxmlformats.org/officeDocument/2006/relationships/audio" Target="../media/audio1.wav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46.bin"/><Relationship Id="rId3" Type="http://schemas.openxmlformats.org/officeDocument/2006/relationships/audio" Target="../media/audio1.wav"/><Relationship Id="rId21" Type="http://schemas.openxmlformats.org/officeDocument/2006/relationships/image" Target="../media/image62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54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70.wmf"/><Relationship Id="rId5" Type="http://schemas.openxmlformats.org/officeDocument/2006/relationships/image" Target="../media/image8.png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72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54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audio" Target="../media/audio2.wav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4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8.png"/><Relationship Id="rId9" Type="http://schemas.openxmlformats.org/officeDocument/2006/relationships/image" Target="../media/image7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png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6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66.bin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1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34" Type="http://schemas.openxmlformats.org/officeDocument/2006/relationships/image" Target="../media/image89.w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33" Type="http://schemas.openxmlformats.org/officeDocument/2006/relationships/oleObject" Target="../embeddings/oleObject94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29" Type="http://schemas.openxmlformats.org/officeDocument/2006/relationships/oleObject" Target="../embeddings/oleObject9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4.wmf"/><Relationship Id="rId32" Type="http://schemas.openxmlformats.org/officeDocument/2006/relationships/image" Target="../media/image88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86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5.wmf"/><Relationship Id="rId22" Type="http://schemas.openxmlformats.org/officeDocument/2006/relationships/image" Target="../media/image83.w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8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07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09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7.wmf"/><Relationship Id="rId2" Type="http://schemas.openxmlformats.org/officeDocument/2006/relationships/slideLayout" Target="../slideLayouts/slideLayout59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23" Type="http://schemas.openxmlformats.org/officeDocument/2006/relationships/image" Target="../media/image110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8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6.wmf"/><Relationship Id="rId26" Type="http://schemas.openxmlformats.org/officeDocument/2006/relationships/image" Target="../media/image110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09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13.wmf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17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2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5.emf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2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21.png"/><Relationship Id="rId4" Type="http://schemas.openxmlformats.org/officeDocument/2006/relationships/image" Target="../media/image12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25.wmf"/><Relationship Id="rId18" Type="http://schemas.openxmlformats.org/officeDocument/2006/relationships/oleObject" Target="../embeddings/oleObject13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27.wmf"/><Relationship Id="rId2" Type="http://schemas.openxmlformats.org/officeDocument/2006/relationships/slideLayout" Target="../slideLayouts/slideLayout54.xml"/><Relationship Id="rId16" Type="http://schemas.openxmlformats.org/officeDocument/2006/relationships/oleObject" Target="../embeddings/oleObject133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4.wmf"/><Relationship Id="rId5" Type="http://schemas.openxmlformats.org/officeDocument/2006/relationships/audio" Target="../media/audio2.wav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28.wmf"/><Relationship Id="rId4" Type="http://schemas.openxmlformats.org/officeDocument/2006/relationships/audio" Target="../media/audio1.wav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3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1.wmf"/><Relationship Id="rId5" Type="http://schemas.openxmlformats.org/officeDocument/2006/relationships/audio" Target="../media/audio1.wav"/><Relationship Id="rId10" Type="http://schemas.openxmlformats.org/officeDocument/2006/relationships/oleObject" Target="../embeddings/oleObject137.bin"/><Relationship Id="rId4" Type="http://schemas.openxmlformats.org/officeDocument/2006/relationships/audio" Target="../media/audio2.wav"/><Relationship Id="rId9" Type="http://schemas.openxmlformats.org/officeDocument/2006/relationships/image" Target="../media/image13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36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42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35.wmf"/><Relationship Id="rId5" Type="http://schemas.openxmlformats.org/officeDocument/2006/relationships/audio" Target="../media/audio1.wav"/><Relationship Id="rId10" Type="http://schemas.openxmlformats.org/officeDocument/2006/relationships/oleObject" Target="../embeddings/oleObject141.bin"/><Relationship Id="rId4" Type="http://schemas.openxmlformats.org/officeDocument/2006/relationships/audio" Target="../media/audio2.wav"/><Relationship Id="rId9" Type="http://schemas.openxmlformats.org/officeDocument/2006/relationships/image" Target="../media/image13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3.bin"/><Relationship Id="rId5" Type="http://schemas.openxmlformats.org/officeDocument/2006/relationships/audio" Target="../media/audio1.wav"/><Relationship Id="rId4" Type="http://schemas.openxmlformats.org/officeDocument/2006/relationships/audio" Target="../media/audio2.wav"/><Relationship Id="rId9" Type="http://schemas.openxmlformats.org/officeDocument/2006/relationships/image" Target="../media/image13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3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7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60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6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5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2.bin"/><Relationship Id="rId3" Type="http://schemas.openxmlformats.org/officeDocument/2006/relationships/audio" Target="../media/audio1.wav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54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 txBox="1">
            <a:spLocks/>
          </p:cNvSpPr>
          <p:nvPr/>
        </p:nvSpPr>
        <p:spPr bwMode="auto">
          <a:xfrm>
            <a:off x="612775" y="1281113"/>
            <a:ext cx="8062913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电工原理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612774" y="2564904"/>
            <a:ext cx="8062913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第六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三相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电路</a:t>
            </a:r>
          </a:p>
        </p:txBody>
      </p:sp>
    </p:spTree>
    <p:extLst>
      <p:ext uri="{BB962C8B-B14F-4D97-AF65-F5344CB8AC3E}">
        <p14:creationId xmlns:p14="http://schemas.microsoft.com/office/powerpoint/2010/main" val="34595084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标题 1"/>
          <p:cNvSpPr txBox="1"/>
          <p:nvPr/>
        </p:nvSpPr>
        <p:spPr>
          <a:xfrm>
            <a:off x="1093989" y="380305"/>
            <a:ext cx="4797921" cy="8461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6.1.3 </a:t>
            </a: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相序</a:t>
            </a:r>
          </a:p>
        </p:txBody>
      </p:sp>
      <p:sp>
        <p:nvSpPr>
          <p:cNvPr id="7210" name="矩形 7209"/>
          <p:cNvSpPr/>
          <p:nvPr/>
        </p:nvSpPr>
        <p:spPr>
          <a:xfrm>
            <a:off x="360363" y="938213"/>
            <a:ext cx="8675687" cy="579437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各相电压按照达到同一个幅值的先后次序 </a:t>
            </a:r>
          </a:p>
        </p:txBody>
      </p:sp>
      <p:sp>
        <p:nvSpPr>
          <p:cNvPr id="7213" name="矩形 7212"/>
          <p:cNvSpPr/>
          <p:nvPr/>
        </p:nvSpPr>
        <p:spPr>
          <a:xfrm>
            <a:off x="360363" y="1557338"/>
            <a:ext cx="7086600" cy="579437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与字母排列顺序相同：正序</a:t>
            </a:r>
          </a:p>
        </p:txBody>
      </p:sp>
      <p:sp>
        <p:nvSpPr>
          <p:cNvPr id="7214" name="矩形 7213"/>
          <p:cNvSpPr/>
          <p:nvPr/>
        </p:nvSpPr>
        <p:spPr>
          <a:xfrm>
            <a:off x="3157538" y="2201863"/>
            <a:ext cx="2819400" cy="579437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32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相反：逆序</a:t>
            </a:r>
          </a:p>
        </p:txBody>
      </p:sp>
      <p:sp>
        <p:nvSpPr>
          <p:cNvPr id="7215" name="矩形 7214"/>
          <p:cNvSpPr/>
          <p:nvPr/>
        </p:nvSpPr>
        <p:spPr>
          <a:xfrm>
            <a:off x="4321175" y="1443038"/>
            <a:ext cx="4572000" cy="76200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r">
              <a:buClr>
                <a:schemeClr val="bg1"/>
              </a:buClr>
            </a:pPr>
            <a:r>
              <a:rPr lang="en-US" altLang="zh-CN" sz="36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sz="4400" i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B</a:t>
            </a:r>
            <a:r>
              <a:rPr lang="en-US" altLang="zh-CN" sz="4400" i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C</a:t>
            </a:r>
            <a:r>
              <a:rPr lang="en-US" altLang="zh-CN" sz="4400" i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A</a:t>
            </a:r>
          </a:p>
        </p:txBody>
      </p:sp>
      <p:sp>
        <p:nvSpPr>
          <p:cNvPr id="7216" name="矩形 7215"/>
          <p:cNvSpPr/>
          <p:nvPr/>
        </p:nvSpPr>
        <p:spPr>
          <a:xfrm>
            <a:off x="4286250" y="2090738"/>
            <a:ext cx="4572000" cy="76200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r">
              <a:buClr>
                <a:schemeClr val="bg1"/>
              </a:buClr>
            </a:pP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sz="4400" i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C</a:t>
            </a:r>
            <a:r>
              <a:rPr lang="en-US" altLang="zh-CN" sz="4400" i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B</a:t>
            </a:r>
            <a:r>
              <a:rPr lang="en-US" altLang="zh-CN" sz="4400" i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A</a:t>
            </a:r>
          </a:p>
        </p:txBody>
      </p:sp>
      <p:grpSp>
        <p:nvGrpSpPr>
          <p:cNvPr id="7217" name="组合 7216"/>
          <p:cNvGrpSpPr>
            <a:grpSpLocks noChangeAspect="1"/>
          </p:cNvGrpSpPr>
          <p:nvPr/>
        </p:nvGrpSpPr>
        <p:grpSpPr>
          <a:xfrm>
            <a:off x="684213" y="2708275"/>
            <a:ext cx="6027737" cy="3768725"/>
            <a:chOff x="1968" y="1873"/>
            <a:chExt cx="3453" cy="2159"/>
          </a:xfrm>
        </p:grpSpPr>
        <p:pic>
          <p:nvPicPr>
            <p:cNvPr id="7218" name="图片 7217" descr="My Documents 拷贝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4" y="1977"/>
              <a:ext cx="3305" cy="20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219" name="矩形 7218"/>
            <p:cNvSpPr>
              <a:spLocks noChangeAspect="1"/>
            </p:cNvSpPr>
            <p:nvPr/>
          </p:nvSpPr>
          <p:spPr>
            <a:xfrm>
              <a:off x="4992" y="2640"/>
              <a:ext cx="429" cy="402"/>
            </a:xfrm>
            <a:prstGeom prst="rect">
              <a:avLst/>
            </a:prstGeom>
            <a:noFill/>
            <a:ln w="349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sz="4000" i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t</a:t>
              </a:r>
            </a:p>
          </p:txBody>
        </p:sp>
        <p:sp>
          <p:nvSpPr>
            <p:cNvPr id="7220" name="矩形 7219"/>
            <p:cNvSpPr>
              <a:spLocks noChangeAspect="1"/>
            </p:cNvSpPr>
            <p:nvPr/>
          </p:nvSpPr>
          <p:spPr>
            <a:xfrm>
              <a:off x="1968" y="1873"/>
              <a:ext cx="528" cy="402"/>
            </a:xfrm>
            <a:prstGeom prst="rect">
              <a:avLst/>
            </a:prstGeom>
            <a:noFill/>
            <a:ln w="349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sz="4000" i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u</a:t>
              </a:r>
            </a:p>
          </p:txBody>
        </p:sp>
        <p:graphicFrame>
          <p:nvGraphicFramePr>
            <p:cNvPr id="7221" name="对象 7220"/>
            <p:cNvGraphicFramePr>
              <a:graphicFrameLocks noChangeAspect="1"/>
            </p:cNvGraphicFramePr>
            <p:nvPr/>
          </p:nvGraphicFramePr>
          <p:xfrm>
            <a:off x="3370" y="2359"/>
            <a:ext cx="470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r:id="rId4" imgW="215900" imgH="215900" progId="Equation.3">
                    <p:embed/>
                  </p:oleObj>
                </mc:Choice>
                <mc:Fallback>
                  <p:oleObj r:id="rId4" imgW="215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D6009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70" y="2359"/>
                          <a:ext cx="470" cy="4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2" name="对象 7221"/>
            <p:cNvGraphicFramePr>
              <a:graphicFrameLocks noChangeAspect="1"/>
            </p:cNvGraphicFramePr>
            <p:nvPr/>
          </p:nvGraphicFramePr>
          <p:xfrm>
            <a:off x="3821" y="2352"/>
            <a:ext cx="403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r:id="rId6" imgW="215900" imgH="215900" progId="Equation.3">
                    <p:embed/>
                  </p:oleObj>
                </mc:Choice>
                <mc:Fallback>
                  <p:oleObj r:id="rId6" imgW="215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00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21" y="2352"/>
                          <a:ext cx="403" cy="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3" name="对象 7222"/>
            <p:cNvGraphicFramePr>
              <a:graphicFrameLocks noChangeAspect="1"/>
            </p:cNvGraphicFramePr>
            <p:nvPr/>
          </p:nvGraphicFramePr>
          <p:xfrm>
            <a:off x="4253" y="2352"/>
            <a:ext cx="403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r:id="rId8" imgW="215900" imgH="228600" progId="Equation.3">
                    <p:embed/>
                  </p:oleObj>
                </mc:Choice>
                <mc:Fallback>
                  <p:oleObj r:id="rId8" imgW="2159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66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53" y="2352"/>
                          <a:ext cx="403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24" name="矩形 7223"/>
          <p:cNvSpPr/>
          <p:nvPr/>
        </p:nvSpPr>
        <p:spPr>
          <a:xfrm>
            <a:off x="6551613" y="4005263"/>
            <a:ext cx="2592387" cy="106680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正序对称</a:t>
            </a:r>
          </a:p>
          <a:p>
            <a:pPr>
              <a:buClr>
                <a:schemeClr val="bg1"/>
              </a:buClr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三相电压</a:t>
            </a:r>
          </a:p>
        </p:txBody>
      </p:sp>
    </p:spTree>
    <p:extLst>
      <p:ext uri="{BB962C8B-B14F-4D97-AF65-F5344CB8AC3E}">
        <p14:creationId xmlns:p14="http://schemas.microsoft.com/office/powerpoint/2010/main" val="29467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7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0" grpId="0" build="p"/>
      <p:bldP spid="7213" grpId="0"/>
      <p:bldP spid="7214" grpId="0"/>
      <p:bldP spid="7215" grpId="0" build="p"/>
      <p:bldP spid="7216" grpId="0" build="p"/>
      <p:bldP spid="72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/>
          <p:cNvSpPr txBox="1"/>
          <p:nvPr/>
        </p:nvSpPr>
        <p:spPr>
          <a:xfrm>
            <a:off x="0" y="782638"/>
            <a:ext cx="5796136" cy="8461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6.1.4 </a:t>
            </a: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三相电源的两种联结方式</a:t>
            </a:r>
          </a:p>
        </p:txBody>
      </p:sp>
      <p:sp>
        <p:nvSpPr>
          <p:cNvPr id="135187" name="矩形 135186"/>
          <p:cNvSpPr/>
          <p:nvPr/>
        </p:nvSpPr>
        <p:spPr>
          <a:xfrm>
            <a:off x="611188" y="1557338"/>
            <a:ext cx="7129462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400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、三相电源的星形</a:t>
            </a:r>
            <a:r>
              <a:rPr lang="en-US" altLang="zh-CN" sz="400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(Y)</a:t>
            </a:r>
            <a:r>
              <a:rPr lang="zh-CN" altLang="en-US" sz="4000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联结</a:t>
            </a:r>
            <a:endParaRPr lang="en-US" altLang="zh-CN" sz="400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35193" name="组合 135192"/>
          <p:cNvGrpSpPr/>
          <p:nvPr/>
        </p:nvGrpSpPr>
        <p:grpSpPr>
          <a:xfrm>
            <a:off x="755650" y="2349500"/>
            <a:ext cx="8285163" cy="3878263"/>
            <a:chOff x="476" y="1480"/>
            <a:chExt cx="5219" cy="2443"/>
          </a:xfrm>
        </p:grpSpPr>
        <p:pic>
          <p:nvPicPr>
            <p:cNvPr id="135186" name="图片 135185" descr="三相电源星形连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" y="1480"/>
              <a:ext cx="3084" cy="244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5189" name="文本框 135188"/>
            <p:cNvSpPr txBox="1"/>
            <p:nvPr/>
          </p:nvSpPr>
          <p:spPr>
            <a:xfrm>
              <a:off x="3198" y="2478"/>
              <a:ext cx="249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中性线</a:t>
              </a:r>
              <a:r>
                <a:rPr lang="en-US" altLang="zh-CN" sz="3200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3200" dirty="0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零线、地线</a:t>
              </a:r>
              <a:r>
                <a:rPr lang="en-US" altLang="zh-CN" sz="3200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endParaRPr lang="zh-CN" altLang="zh-CN" sz="3200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5190" name="矩形 135189"/>
            <p:cNvSpPr/>
            <p:nvPr/>
          </p:nvSpPr>
          <p:spPr>
            <a:xfrm>
              <a:off x="3152" y="1480"/>
              <a:ext cx="20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端线</a:t>
              </a:r>
              <a:r>
                <a:rPr lang="en-US" altLang="zh-CN" sz="3200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3200" dirty="0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相线、火线</a:t>
              </a:r>
              <a:r>
                <a:rPr lang="en-US" altLang="zh-CN" sz="3200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</p:grpSp>
      <p:grpSp>
        <p:nvGrpSpPr>
          <p:cNvPr id="135196" name="组合 135195"/>
          <p:cNvGrpSpPr/>
          <p:nvPr/>
        </p:nvGrpSpPr>
        <p:grpSpPr>
          <a:xfrm>
            <a:off x="5292725" y="2924175"/>
            <a:ext cx="3600450" cy="1081088"/>
            <a:chOff x="3334" y="1842"/>
            <a:chExt cx="2268" cy="681"/>
          </a:xfrm>
        </p:grpSpPr>
        <p:sp>
          <p:nvSpPr>
            <p:cNvPr id="135191" name="矩形 135190"/>
            <p:cNvSpPr/>
            <p:nvPr/>
          </p:nvSpPr>
          <p:spPr>
            <a:xfrm>
              <a:off x="3334" y="1842"/>
              <a:ext cx="2268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相电压</a:t>
              </a:r>
              <a:r>
                <a:rPr lang="zh-CN" altLang="en-US" sz="3200" dirty="0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：端线与中性线间的电压</a:t>
              </a:r>
              <a:endParaRPr lang="zh-CN" altLang="zh-CN" sz="3200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5194" name="文本框 135193"/>
            <p:cNvSpPr txBox="1"/>
            <p:nvPr/>
          </p:nvSpPr>
          <p:spPr>
            <a:xfrm>
              <a:off x="4740" y="2158"/>
              <a:ext cx="76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3200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3200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3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5197" name="组合 135196"/>
          <p:cNvGrpSpPr/>
          <p:nvPr/>
        </p:nvGrpSpPr>
        <p:grpSpPr>
          <a:xfrm>
            <a:off x="5292725" y="4652963"/>
            <a:ext cx="3600450" cy="1798637"/>
            <a:chOff x="3334" y="2931"/>
            <a:chExt cx="2268" cy="1133"/>
          </a:xfrm>
        </p:grpSpPr>
        <p:sp>
          <p:nvSpPr>
            <p:cNvPr id="135192" name="矩形 135191"/>
            <p:cNvSpPr/>
            <p:nvPr/>
          </p:nvSpPr>
          <p:spPr>
            <a:xfrm>
              <a:off x="3334" y="2931"/>
              <a:ext cx="2268" cy="11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线电压</a:t>
              </a:r>
              <a:r>
                <a:rPr lang="zh-CN" altLang="en-US" sz="3200" dirty="0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：端线与端线间的电压</a:t>
              </a:r>
              <a:r>
                <a:rPr lang="en-US" altLang="zh-CN" sz="3200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endParaRPr lang="zh-CN" altLang="en-US" sz="3200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5195" name="矩形 135194"/>
            <p:cNvSpPr/>
            <p:nvPr/>
          </p:nvSpPr>
          <p:spPr>
            <a:xfrm>
              <a:off x="4694" y="3249"/>
              <a:ext cx="45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3200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3200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1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图片 138241" descr="006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25" y="6343650"/>
            <a:ext cx="714375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8243" name="图片 138242" descr="0063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825" y="6324600"/>
            <a:ext cx="714375" cy="400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8244" name="对象 138243">
            <a:hlinkClick r:id="" action="ppaction://hlinkshowjump?jump=firstslide"/>
          </p:cNvPr>
          <p:cNvGraphicFramePr/>
          <p:nvPr/>
        </p:nvGraphicFramePr>
        <p:xfrm>
          <a:off x="571500" y="6378575"/>
          <a:ext cx="7699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r:id="rId7" imgW="675640" imgH="304800" progId="Paint.Picture">
                  <p:embed/>
                </p:oleObj>
              </mc:Choice>
              <mc:Fallback>
                <p:oleObj r:id="rId7" imgW="675640" imgH="304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" y="6378575"/>
                        <a:ext cx="769938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5" name="对象 138244"/>
          <p:cNvGraphicFramePr/>
          <p:nvPr/>
        </p:nvGraphicFramePr>
        <p:xfrm>
          <a:off x="1114425" y="1152525"/>
          <a:ext cx="27574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r:id="rId9" imgW="989965" imgH="279400" progId="Equation.3">
                  <p:embed/>
                </p:oleObj>
              </mc:Choice>
              <mc:Fallback>
                <p:oleObj r:id="rId9" imgW="989965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4425" y="1152525"/>
                        <a:ext cx="2757488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对象 138245"/>
          <p:cNvGraphicFramePr/>
          <p:nvPr/>
        </p:nvGraphicFramePr>
        <p:xfrm>
          <a:off x="1085850" y="225425"/>
          <a:ext cx="24749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r:id="rId11" imgW="774065" imgH="279400" progId="Equation.3">
                  <p:embed/>
                </p:oleObj>
              </mc:Choice>
              <mc:Fallback>
                <p:oleObj r:id="rId11" imgW="774065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D6009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85850" y="225425"/>
                        <a:ext cx="2474913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对象 138246"/>
          <p:cNvGraphicFramePr/>
          <p:nvPr/>
        </p:nvGraphicFramePr>
        <p:xfrm>
          <a:off x="4137025" y="204788"/>
          <a:ext cx="39179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r:id="rId13" imgW="1193800" imgH="279400" progId="Equation.3">
                  <p:embed/>
                </p:oleObj>
              </mc:Choice>
              <mc:Fallback>
                <p:oleObj r:id="rId13" imgW="1193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37025" y="204788"/>
                        <a:ext cx="3917950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对象 138247"/>
          <p:cNvGraphicFramePr/>
          <p:nvPr/>
        </p:nvGraphicFramePr>
        <p:xfrm>
          <a:off x="4017963" y="1131888"/>
          <a:ext cx="41402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r:id="rId15" imgW="1319530" imgH="304800" progId="Equation.3">
                  <p:embed/>
                </p:oleObj>
              </mc:Choice>
              <mc:Fallback>
                <p:oleObj r:id="rId15" imgW="131953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17963" y="1131888"/>
                        <a:ext cx="4140200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对象 138248"/>
          <p:cNvGraphicFramePr/>
          <p:nvPr/>
        </p:nvGraphicFramePr>
        <p:xfrm>
          <a:off x="1941513" y="2079625"/>
          <a:ext cx="45307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r:id="rId17" imgW="1409065" imgH="431800" progId="Equation.3">
                  <p:embed/>
                </p:oleObj>
              </mc:Choice>
              <mc:Fallback>
                <p:oleObj r:id="rId17" imgW="1409065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41513" y="2079625"/>
                        <a:ext cx="4530725" cy="150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对象 138249"/>
          <p:cNvGraphicFramePr/>
          <p:nvPr/>
        </p:nvGraphicFramePr>
        <p:xfrm>
          <a:off x="1943100" y="3149600"/>
          <a:ext cx="35194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r:id="rId19" imgW="951865" imgH="292100" progId="Equation.3">
                  <p:embed/>
                </p:oleObj>
              </mc:Choice>
              <mc:Fallback>
                <p:oleObj r:id="rId19" imgW="951865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43100" y="3149600"/>
                        <a:ext cx="3519488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1" name="对象 138250"/>
          <p:cNvGraphicFramePr/>
          <p:nvPr/>
        </p:nvGraphicFramePr>
        <p:xfrm>
          <a:off x="896938" y="4143375"/>
          <a:ext cx="43783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r:id="rId21" imgW="1231265" imgH="292100" progId="Equation.3">
                  <p:embed/>
                </p:oleObj>
              </mc:Choice>
              <mc:Fallback>
                <p:oleObj r:id="rId21" imgW="1231265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6938" y="4143375"/>
                        <a:ext cx="437832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对象 138251"/>
          <p:cNvGraphicFramePr/>
          <p:nvPr/>
        </p:nvGraphicFramePr>
        <p:xfrm>
          <a:off x="904875" y="5133975"/>
          <a:ext cx="44259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r:id="rId23" imgW="1243965" imgH="292100" progId="Equation.3">
                  <p:embed/>
                </p:oleObj>
              </mc:Choice>
              <mc:Fallback>
                <p:oleObj r:id="rId23" imgW="1243965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4875" y="5133975"/>
                        <a:ext cx="442595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53" name="组合 138252"/>
          <p:cNvGrpSpPr/>
          <p:nvPr/>
        </p:nvGrpSpPr>
        <p:grpSpPr>
          <a:xfrm>
            <a:off x="5105400" y="4418013"/>
            <a:ext cx="3200400" cy="1128712"/>
            <a:chOff x="3216" y="2678"/>
            <a:chExt cx="2016" cy="711"/>
          </a:xfrm>
        </p:grpSpPr>
        <p:sp>
          <p:nvSpPr>
            <p:cNvPr id="138254" name="文本框 138253"/>
            <p:cNvSpPr txBox="1"/>
            <p:nvPr/>
          </p:nvSpPr>
          <p:spPr>
            <a:xfrm>
              <a:off x="3216" y="3024"/>
              <a:ext cx="20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对称三相电压</a:t>
              </a:r>
              <a:endPara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8255" name="矩形 138254"/>
            <p:cNvSpPr/>
            <p:nvPr/>
          </p:nvSpPr>
          <p:spPr>
            <a:xfrm>
              <a:off x="3878" y="2678"/>
              <a:ext cx="1162" cy="365"/>
            </a:xfrm>
            <a:prstGeom prst="rect">
              <a:avLst/>
            </a:prstGeom>
            <a:noFill/>
            <a:ln w="349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zh-CN" altLang="en-US" sz="3200" dirty="0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线电压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46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图片 140289" descr="006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9625" y="6343650"/>
            <a:ext cx="714375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0291" name="图片 140290" descr="0063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3825" y="6324600"/>
            <a:ext cx="714375" cy="400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0292" name="对象 140291">
            <a:hlinkClick r:id="" action="ppaction://hlinkshowjump?jump=firstslide"/>
          </p:cNvPr>
          <p:cNvGraphicFramePr/>
          <p:nvPr/>
        </p:nvGraphicFramePr>
        <p:xfrm>
          <a:off x="571500" y="6378575"/>
          <a:ext cx="7699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8" imgW="675640" imgH="304800" progId="Paint.Picture">
                  <p:embed/>
                </p:oleObj>
              </mc:Choice>
              <mc:Fallback>
                <p:oleObj r:id="rId8" imgW="675640" imgH="304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1500" y="6378575"/>
                        <a:ext cx="769938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对象 140292"/>
          <p:cNvGraphicFramePr/>
          <p:nvPr/>
        </p:nvGraphicFramePr>
        <p:xfrm>
          <a:off x="1692275" y="1855788"/>
          <a:ext cx="48609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r:id="rId10" imgW="1167765" imgH="292100" progId="Equation.3">
                  <p:embed/>
                </p:oleObj>
              </mc:Choice>
              <mc:Fallback>
                <p:oleObj r:id="rId10" imgW="1167765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1855788"/>
                        <a:ext cx="4860925" cy="12112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127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  <a:effectLst>
                        <a:outerShdw dist="35921" dir="2699999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文本框 140293"/>
          <p:cNvSpPr txBox="1"/>
          <p:nvPr/>
        </p:nvSpPr>
        <p:spPr>
          <a:xfrm>
            <a:off x="1219200" y="762000"/>
            <a:ext cx="5943600" cy="7620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6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线电压 </a:t>
            </a: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4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3600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相电压</a:t>
            </a: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的关系：</a:t>
            </a:r>
            <a:endParaRPr lang="zh-CN" altLang="en-US" sz="360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0295" name="矩形 140294"/>
          <p:cNvSpPr/>
          <p:nvPr/>
        </p:nvSpPr>
        <p:spPr>
          <a:xfrm>
            <a:off x="1752600" y="3597275"/>
            <a:ext cx="6248400" cy="641350"/>
          </a:xfrm>
          <a:prstGeom prst="rect">
            <a:avLst/>
          </a:prstGeom>
          <a:noFill/>
          <a:ln w="34925">
            <a:noFill/>
          </a:ln>
        </p:spPr>
        <p:txBody>
          <a:bodyPr anchor="ctr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、注意线电压的参考方向</a:t>
            </a:r>
          </a:p>
        </p:txBody>
      </p:sp>
      <p:sp>
        <p:nvSpPr>
          <p:cNvPr id="140296" name="矩形 140295"/>
          <p:cNvSpPr/>
          <p:nvPr/>
        </p:nvSpPr>
        <p:spPr>
          <a:xfrm>
            <a:off x="1752600" y="4587875"/>
            <a:ext cx="7391400" cy="641350"/>
          </a:xfrm>
          <a:prstGeom prst="rect">
            <a:avLst/>
          </a:prstGeom>
          <a:noFill/>
          <a:ln w="34925">
            <a:noFill/>
          </a:ln>
        </p:spPr>
        <p:txBody>
          <a:bodyPr anchor="ctr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、注意线、相电压的对应关系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6290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 build="p"/>
      <p:bldP spid="140295" grpId="0"/>
      <p:bldP spid="1402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30" name="矩形 137229"/>
          <p:cNvSpPr/>
          <p:nvPr/>
        </p:nvSpPr>
        <p:spPr>
          <a:xfrm>
            <a:off x="611188" y="836613"/>
            <a:ext cx="7416800" cy="609600"/>
          </a:xfrm>
          <a:noFill/>
          <a:ln w="9525"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 algn="l"/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相量图：</a:t>
            </a:r>
          </a:p>
        </p:txBody>
      </p:sp>
      <p:grpSp>
        <p:nvGrpSpPr>
          <p:cNvPr id="137282" name="组合 137281"/>
          <p:cNvGrpSpPr/>
          <p:nvPr/>
        </p:nvGrpSpPr>
        <p:grpSpPr>
          <a:xfrm>
            <a:off x="2411413" y="1125538"/>
            <a:ext cx="5105400" cy="4959350"/>
            <a:chOff x="1519" y="709"/>
            <a:chExt cx="3216" cy="3124"/>
          </a:xfrm>
        </p:grpSpPr>
        <p:sp>
          <p:nvSpPr>
            <p:cNvPr id="137257" name="任意多边形 137256"/>
            <p:cNvSpPr/>
            <p:nvPr/>
          </p:nvSpPr>
          <p:spPr>
            <a:xfrm>
              <a:off x="2893" y="2102"/>
              <a:ext cx="1" cy="1572"/>
            </a:xfrm>
            <a:custGeom>
              <a:avLst/>
              <a:gdLst/>
              <a:ahLst/>
              <a:cxnLst/>
              <a:rect l="0" t="0" r="0" b="0"/>
              <a:pathLst>
                <a:path w="1" h="1578">
                  <a:moveTo>
                    <a:pt x="0" y="0"/>
                  </a:moveTo>
                  <a:lnTo>
                    <a:pt x="0" y="1578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8" name="任意多边形 137257"/>
            <p:cNvSpPr/>
            <p:nvPr/>
          </p:nvSpPr>
          <p:spPr>
            <a:xfrm>
              <a:off x="2893" y="1179"/>
              <a:ext cx="1393" cy="923"/>
            </a:xfrm>
            <a:custGeom>
              <a:avLst/>
              <a:gdLst/>
              <a:ahLst/>
              <a:cxnLst/>
              <a:rect l="0" t="0" r="0" b="0"/>
              <a:pathLst>
                <a:path w="1380" h="927">
                  <a:moveTo>
                    <a:pt x="0" y="927"/>
                  </a:moveTo>
                  <a:lnTo>
                    <a:pt x="1380" y="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9" name="任意多边形 137258"/>
            <p:cNvSpPr/>
            <p:nvPr/>
          </p:nvSpPr>
          <p:spPr>
            <a:xfrm>
              <a:off x="1669" y="1163"/>
              <a:ext cx="1224" cy="939"/>
            </a:xfrm>
            <a:custGeom>
              <a:avLst/>
              <a:gdLst/>
              <a:ahLst/>
              <a:cxnLst/>
              <a:rect l="0" t="0" r="0" b="0"/>
              <a:pathLst>
                <a:path w="1215" h="942">
                  <a:moveTo>
                    <a:pt x="1215" y="94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0" name="任意多边形 137259"/>
            <p:cNvSpPr/>
            <p:nvPr/>
          </p:nvSpPr>
          <p:spPr>
            <a:xfrm>
              <a:off x="2893" y="2102"/>
              <a:ext cx="924" cy="2"/>
            </a:xfrm>
            <a:custGeom>
              <a:avLst/>
              <a:gdLst/>
              <a:ahLst/>
              <a:cxnLst/>
              <a:rect l="0" t="0" r="0" b="0"/>
              <a:pathLst>
                <a:path w="915" h="3">
                  <a:moveTo>
                    <a:pt x="0" y="0"/>
                  </a:moveTo>
                  <a:lnTo>
                    <a:pt x="915" y="3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1" name="任意多边形 137260"/>
            <p:cNvSpPr/>
            <p:nvPr/>
          </p:nvSpPr>
          <p:spPr>
            <a:xfrm>
              <a:off x="2410" y="2102"/>
              <a:ext cx="483" cy="795"/>
            </a:xfrm>
            <a:custGeom>
              <a:avLst/>
              <a:gdLst/>
              <a:ahLst/>
              <a:cxnLst/>
              <a:rect l="0" t="0" r="0" b="0"/>
              <a:pathLst>
                <a:path w="480" h="798">
                  <a:moveTo>
                    <a:pt x="480" y="0"/>
                  </a:moveTo>
                  <a:lnTo>
                    <a:pt x="0" y="798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2" name="任意多边形 137261"/>
            <p:cNvSpPr/>
            <p:nvPr/>
          </p:nvSpPr>
          <p:spPr>
            <a:xfrm>
              <a:off x="2574" y="1181"/>
              <a:ext cx="317" cy="908"/>
            </a:xfrm>
            <a:custGeom>
              <a:avLst/>
              <a:gdLst/>
              <a:ahLst/>
              <a:cxnLst/>
              <a:rect l="0" t="0" r="0" b="0"/>
              <a:pathLst>
                <a:path w="315" h="912">
                  <a:moveTo>
                    <a:pt x="315" y="91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3" name="任意多边形 137262"/>
            <p:cNvSpPr/>
            <p:nvPr/>
          </p:nvSpPr>
          <p:spPr>
            <a:xfrm>
              <a:off x="1683" y="1176"/>
              <a:ext cx="892" cy="5"/>
            </a:xfrm>
            <a:custGeom>
              <a:avLst/>
              <a:gdLst/>
              <a:ahLst/>
              <a:cxnLst/>
              <a:rect l="0" t="0" r="0" b="0"/>
              <a:pathLst>
                <a:path w="885" h="6">
                  <a:moveTo>
                    <a:pt x="0" y="6"/>
                  </a:moveTo>
                  <a:lnTo>
                    <a:pt x="885" y="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dash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4" name="任意多边形 137263"/>
            <p:cNvSpPr/>
            <p:nvPr/>
          </p:nvSpPr>
          <p:spPr>
            <a:xfrm>
              <a:off x="2425" y="2890"/>
              <a:ext cx="468" cy="759"/>
            </a:xfrm>
            <a:custGeom>
              <a:avLst/>
              <a:gdLst/>
              <a:ahLst/>
              <a:cxnLst/>
              <a:rect l="0" t="0" r="0" b="0"/>
              <a:pathLst>
                <a:path w="465" h="762">
                  <a:moveTo>
                    <a:pt x="0" y="0"/>
                  </a:moveTo>
                  <a:lnTo>
                    <a:pt x="465" y="762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dash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7265" name="对象 137264"/>
            <p:cNvGraphicFramePr/>
            <p:nvPr/>
          </p:nvGraphicFramePr>
          <p:xfrm>
            <a:off x="3606" y="2012"/>
            <a:ext cx="434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5" r:id="rId3" imgW="165100" imgH="215900" progId="Equation.DSMT4">
                    <p:embed/>
                  </p:oleObj>
                </mc:Choice>
                <mc:Fallback>
                  <p:oleObj r:id="rId3" imgW="1651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06" y="2012"/>
                          <a:ext cx="434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66" name="文本框 137265"/>
            <p:cNvSpPr txBox="1"/>
            <p:nvPr/>
          </p:nvSpPr>
          <p:spPr>
            <a:xfrm>
              <a:off x="3348" y="1866"/>
              <a:ext cx="342" cy="18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just">
                <a:buClr>
                  <a:schemeClr val="bg1"/>
                </a:buClr>
              </a:pPr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r>
                <a:rPr lang="en-US" altLang="zh-CN" sz="2000" b="0">
                  <a:latin typeface="宋体" panose="02010600030101010101" pitchFamily="2" charset="-122"/>
                  <a:ea typeface="宋体" panose="02010600030101010101" pitchFamily="2" charset="-122"/>
                </a:rPr>
                <a:t>°</a:t>
              </a:r>
              <a:endParaRPr lang="en-US" altLang="zh-CN" sz="6000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267" name="文本框 137266"/>
            <p:cNvSpPr txBox="1"/>
            <p:nvPr/>
          </p:nvSpPr>
          <p:spPr>
            <a:xfrm>
              <a:off x="2648" y="2520"/>
              <a:ext cx="314" cy="17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just">
                <a:buClr>
                  <a:schemeClr val="bg1"/>
                </a:buClr>
              </a:pPr>
              <a:r>
                <a:rPr lang="en-US" altLang="zh-CN" sz="1800" b="0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r>
                <a:rPr lang="en-US" altLang="zh-CN" sz="1800" b="0">
                  <a:latin typeface="宋体" panose="02010600030101010101" pitchFamily="2" charset="-122"/>
                  <a:ea typeface="宋体" panose="02010600030101010101" pitchFamily="2" charset="-122"/>
                </a:rPr>
                <a:t>°</a:t>
              </a:r>
              <a:endParaRPr lang="en-US" altLang="zh-CN" sz="5400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268" name="文本框 137267"/>
            <p:cNvSpPr txBox="1"/>
            <p:nvPr/>
          </p:nvSpPr>
          <p:spPr>
            <a:xfrm>
              <a:off x="2514" y="1636"/>
              <a:ext cx="344" cy="17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just">
                <a:buClr>
                  <a:schemeClr val="bg1"/>
                </a:buClr>
              </a:pPr>
              <a:r>
                <a:rPr lang="en-US" altLang="zh-CN" sz="1800" b="0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r>
                <a:rPr lang="en-US" altLang="zh-CN" sz="1800" b="0">
                  <a:latin typeface="宋体" panose="02010600030101010101" pitchFamily="2" charset="-122"/>
                  <a:ea typeface="宋体" panose="02010600030101010101" pitchFamily="2" charset="-122"/>
                </a:rPr>
                <a:t>°</a:t>
              </a:r>
              <a:endParaRPr lang="en-US" altLang="zh-CN" sz="5400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269" name="任意多边形 137268"/>
            <p:cNvSpPr/>
            <p:nvPr/>
          </p:nvSpPr>
          <p:spPr>
            <a:xfrm>
              <a:off x="3167" y="1934"/>
              <a:ext cx="79" cy="170"/>
            </a:xfrm>
            <a:custGeom>
              <a:avLst/>
              <a:gdLst/>
              <a:ahLst/>
              <a:cxnLst/>
              <a:rect l="0" t="0" r="0" b="0"/>
              <a:pathLst>
                <a:path w="79" h="172">
                  <a:moveTo>
                    <a:pt x="0" y="0"/>
                  </a:moveTo>
                  <a:cubicBezTo>
                    <a:pt x="11" y="13"/>
                    <a:pt x="57" y="46"/>
                    <a:pt x="68" y="75"/>
                  </a:cubicBezTo>
                  <a:cubicBezTo>
                    <a:pt x="79" y="104"/>
                    <a:pt x="68" y="152"/>
                    <a:pt x="68" y="172"/>
                  </a:cubicBez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0" name="任意多边形 137269"/>
            <p:cNvSpPr/>
            <p:nvPr/>
          </p:nvSpPr>
          <p:spPr>
            <a:xfrm>
              <a:off x="2727" y="2381"/>
              <a:ext cx="163" cy="57"/>
            </a:xfrm>
            <a:custGeom>
              <a:avLst/>
              <a:gdLst/>
              <a:ahLst/>
              <a:cxnLst/>
              <a:rect l="0" t="0" r="0" b="0"/>
              <a:pathLst>
                <a:path w="162" h="57">
                  <a:moveTo>
                    <a:pt x="0" y="0"/>
                  </a:moveTo>
                  <a:cubicBezTo>
                    <a:pt x="12" y="9"/>
                    <a:pt x="48" y="47"/>
                    <a:pt x="75" y="52"/>
                  </a:cubicBezTo>
                  <a:cubicBezTo>
                    <a:pt x="102" y="57"/>
                    <a:pt x="144" y="35"/>
                    <a:pt x="162" y="31"/>
                  </a:cubicBez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1" name="任意多边形 137270"/>
            <p:cNvSpPr/>
            <p:nvPr/>
          </p:nvSpPr>
          <p:spPr>
            <a:xfrm>
              <a:off x="2675" y="1829"/>
              <a:ext cx="113" cy="111"/>
            </a:xfrm>
            <a:custGeom>
              <a:avLst/>
              <a:gdLst/>
              <a:ahLst/>
              <a:cxnLst/>
              <a:rect l="0" t="0" r="0" b="0"/>
              <a:pathLst>
                <a:path w="112" h="112">
                  <a:moveTo>
                    <a:pt x="0" y="112"/>
                  </a:moveTo>
                  <a:cubicBezTo>
                    <a:pt x="6" y="100"/>
                    <a:pt x="18" y="56"/>
                    <a:pt x="37" y="37"/>
                  </a:cubicBezTo>
                  <a:cubicBezTo>
                    <a:pt x="56" y="18"/>
                    <a:pt x="97" y="8"/>
                    <a:pt x="112" y="0"/>
                  </a:cubicBez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7272" name="对象 137271"/>
            <p:cNvGraphicFramePr/>
            <p:nvPr/>
          </p:nvGraphicFramePr>
          <p:xfrm>
            <a:off x="2064" y="2387"/>
            <a:ext cx="427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6" r:id="rId5" imgW="165100" imgH="215900" progId="Equation.3">
                    <p:embed/>
                  </p:oleObj>
                </mc:Choice>
                <mc:Fallback>
                  <p:oleObj r:id="rId5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64" y="2387"/>
                          <a:ext cx="427" cy="5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73" name="对象 137272"/>
            <p:cNvGraphicFramePr/>
            <p:nvPr/>
          </p:nvGraphicFramePr>
          <p:xfrm>
            <a:off x="1519" y="1200"/>
            <a:ext cx="523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7" r:id="rId7" imgW="215900" imgH="228600" progId="Equation.DSMT4">
                    <p:embed/>
                  </p:oleObj>
                </mc:Choice>
                <mc:Fallback>
                  <p:oleObj r:id="rId7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19" y="1200"/>
                          <a:ext cx="523" cy="5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74" name="对象 137273"/>
            <p:cNvGraphicFramePr/>
            <p:nvPr/>
          </p:nvGraphicFramePr>
          <p:xfrm>
            <a:off x="2608" y="981"/>
            <a:ext cx="430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8" r:id="rId9" imgW="165100" imgH="228600" progId="Equation.3">
                    <p:embed/>
                  </p:oleObj>
                </mc:Choice>
                <mc:Fallback>
                  <p:oleObj r:id="rId9" imgW="165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08" y="981"/>
                          <a:ext cx="430" cy="5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75" name="对象 137274"/>
            <p:cNvGraphicFramePr/>
            <p:nvPr/>
          </p:nvGraphicFramePr>
          <p:xfrm>
            <a:off x="1610" y="709"/>
            <a:ext cx="61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9" r:id="rId11" imgW="253365" imgH="215900" progId="Equation.3">
                    <p:embed/>
                  </p:oleObj>
                </mc:Choice>
                <mc:Fallback>
                  <p:oleObj r:id="rId11" imgW="253365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10" y="709"/>
                          <a:ext cx="615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76" name="对象 137275"/>
            <p:cNvGraphicFramePr/>
            <p:nvPr/>
          </p:nvGraphicFramePr>
          <p:xfrm>
            <a:off x="2245" y="3294"/>
            <a:ext cx="615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0" r:id="rId13" imgW="254000" imgH="228600" progId="Equation.3">
                    <p:embed/>
                  </p:oleObj>
                </mc:Choice>
                <mc:Fallback>
                  <p:oleObj r:id="rId13" imgW="254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45" y="3294"/>
                          <a:ext cx="615" cy="5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77" name="对象 137276"/>
            <p:cNvGraphicFramePr/>
            <p:nvPr/>
          </p:nvGraphicFramePr>
          <p:xfrm>
            <a:off x="4150" y="1207"/>
            <a:ext cx="585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1" r:id="rId15" imgW="241300" imgH="215900" progId="Equation.3">
                    <p:embed/>
                  </p:oleObj>
                </mc:Choice>
                <mc:Fallback>
                  <p:oleObj r:id="rId15" imgW="2413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50" y="1207"/>
                          <a:ext cx="585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78" name="对象 137277"/>
            <p:cNvGraphicFramePr/>
            <p:nvPr/>
          </p:nvGraphicFramePr>
          <p:xfrm>
            <a:off x="3787" y="709"/>
            <a:ext cx="523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2" r:id="rId17" imgW="215900" imgH="215900" progId="Equation.DSMT4">
                    <p:embed/>
                  </p:oleObj>
                </mc:Choice>
                <mc:Fallback>
                  <p:oleObj r:id="rId17" imgW="2159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87" y="709"/>
                          <a:ext cx="523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79" name="对象 137278"/>
            <p:cNvGraphicFramePr/>
            <p:nvPr/>
          </p:nvGraphicFramePr>
          <p:xfrm>
            <a:off x="2901" y="3249"/>
            <a:ext cx="523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3" r:id="rId19" imgW="215900" imgH="228600" progId="Equation.3">
                    <p:embed/>
                  </p:oleObj>
                </mc:Choice>
                <mc:Fallback>
                  <p:oleObj r:id="rId19" imgW="2159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901" y="3249"/>
                          <a:ext cx="523" cy="5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80" name="任意多边形 137279"/>
            <p:cNvSpPr/>
            <p:nvPr/>
          </p:nvSpPr>
          <p:spPr>
            <a:xfrm rot="3840000">
              <a:off x="3734" y="1258"/>
              <a:ext cx="614" cy="784"/>
            </a:xfrm>
            <a:custGeom>
              <a:avLst/>
              <a:gdLst/>
              <a:ahLst/>
              <a:cxnLst/>
              <a:rect l="0" t="0" r="0" b="0"/>
              <a:pathLst>
                <a:path w="465" h="762">
                  <a:moveTo>
                    <a:pt x="0" y="0"/>
                  </a:moveTo>
                  <a:lnTo>
                    <a:pt x="465" y="762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dash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7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矩形 142338"/>
          <p:cNvSpPr/>
          <p:nvPr/>
        </p:nvSpPr>
        <p:spPr>
          <a:xfrm>
            <a:off x="611188" y="981075"/>
            <a:ext cx="7129462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400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000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、三相电源的三角形</a:t>
            </a:r>
            <a:r>
              <a:rPr lang="en-US" altLang="zh-CN" sz="400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400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400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000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联结</a:t>
            </a:r>
            <a:endParaRPr lang="en-US" altLang="zh-CN" sz="400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2468" name="文本框 142467"/>
          <p:cNvSpPr txBox="1"/>
          <p:nvPr/>
        </p:nvSpPr>
        <p:spPr>
          <a:xfrm>
            <a:off x="395288" y="1916113"/>
            <a:ext cx="3581400" cy="7016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线电压</a:t>
            </a:r>
            <a:r>
              <a:rPr lang="zh-CN" altLang="en-US" sz="320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4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 </a:t>
            </a:r>
            <a:r>
              <a:rPr lang="zh-CN" altLang="en-US" sz="3200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相电压</a:t>
            </a:r>
            <a:endParaRPr lang="zh-CN" altLang="en-US" sz="320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2469" name="对象 142468"/>
          <p:cNvGraphicFramePr/>
          <p:nvPr/>
        </p:nvGraphicFramePr>
        <p:xfrm>
          <a:off x="444500" y="2973388"/>
          <a:ext cx="22844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4" imgW="596900" imgH="279400" progId="Equation.3">
                  <p:embed/>
                </p:oleObj>
              </mc:Choice>
              <mc:Fallback>
                <p:oleObj r:id="rId4" imgW="596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4500" y="2973388"/>
                        <a:ext cx="2284413" cy="10668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127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  <a:effectLst>
                        <a:outerShdw dist="35921" dir="2699999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547" name="组合 142546"/>
          <p:cNvGrpSpPr/>
          <p:nvPr/>
        </p:nvGrpSpPr>
        <p:grpSpPr>
          <a:xfrm>
            <a:off x="2987675" y="1700213"/>
            <a:ext cx="5711825" cy="4557712"/>
            <a:chOff x="1882" y="1071"/>
            <a:chExt cx="3598" cy="2871"/>
          </a:xfrm>
        </p:grpSpPr>
        <p:grpSp>
          <p:nvGrpSpPr>
            <p:cNvPr id="142406" name="组合 142405"/>
            <p:cNvGrpSpPr/>
            <p:nvPr/>
          </p:nvGrpSpPr>
          <p:grpSpPr>
            <a:xfrm>
              <a:off x="2746" y="2888"/>
              <a:ext cx="304" cy="328"/>
              <a:chOff x="909" y="1802"/>
              <a:chExt cx="318" cy="318"/>
            </a:xfrm>
          </p:grpSpPr>
          <p:sp>
            <p:nvSpPr>
              <p:cNvPr id="142407" name="椭圆 142406"/>
              <p:cNvSpPr/>
              <p:nvPr/>
            </p:nvSpPr>
            <p:spPr>
              <a:xfrm>
                <a:off x="909" y="1802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08" name="椭圆 142407"/>
              <p:cNvSpPr/>
              <p:nvPr/>
            </p:nvSpPr>
            <p:spPr>
              <a:xfrm>
                <a:off x="909" y="1802"/>
                <a:ext cx="318" cy="318"/>
              </a:xfrm>
              <a:prstGeom prst="ellipse">
                <a:avLst/>
              </a:prstGeom>
              <a:noFill/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2409" name="组合 142408"/>
            <p:cNvGrpSpPr/>
            <p:nvPr/>
          </p:nvGrpSpPr>
          <p:grpSpPr>
            <a:xfrm>
              <a:off x="3354" y="2001"/>
              <a:ext cx="304" cy="328"/>
              <a:chOff x="1545" y="943"/>
              <a:chExt cx="318" cy="318"/>
            </a:xfrm>
          </p:grpSpPr>
          <p:sp>
            <p:nvSpPr>
              <p:cNvPr id="142410" name="椭圆 142409"/>
              <p:cNvSpPr/>
              <p:nvPr/>
            </p:nvSpPr>
            <p:spPr>
              <a:xfrm>
                <a:off x="1545" y="943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11" name="椭圆 142410"/>
              <p:cNvSpPr/>
              <p:nvPr/>
            </p:nvSpPr>
            <p:spPr>
              <a:xfrm>
                <a:off x="1545" y="943"/>
                <a:ext cx="318" cy="318"/>
              </a:xfrm>
              <a:prstGeom prst="ellipse">
                <a:avLst/>
              </a:prstGeom>
              <a:noFill/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2412" name="组合 142411"/>
            <p:cNvGrpSpPr/>
            <p:nvPr/>
          </p:nvGrpSpPr>
          <p:grpSpPr>
            <a:xfrm>
              <a:off x="2289" y="1991"/>
              <a:ext cx="304" cy="328"/>
              <a:chOff x="432" y="934"/>
              <a:chExt cx="318" cy="317"/>
            </a:xfrm>
          </p:grpSpPr>
          <p:sp>
            <p:nvSpPr>
              <p:cNvPr id="142413" name="椭圆 142412"/>
              <p:cNvSpPr/>
              <p:nvPr/>
            </p:nvSpPr>
            <p:spPr>
              <a:xfrm>
                <a:off x="432" y="934"/>
                <a:ext cx="318" cy="317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14" name="椭圆 142413"/>
              <p:cNvSpPr/>
              <p:nvPr/>
            </p:nvSpPr>
            <p:spPr>
              <a:xfrm>
                <a:off x="432" y="934"/>
                <a:ext cx="318" cy="317"/>
              </a:xfrm>
              <a:prstGeom prst="ellipse">
                <a:avLst/>
              </a:prstGeom>
              <a:noFill/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2415" name="直接连接符 142414"/>
            <p:cNvSpPr/>
            <p:nvPr/>
          </p:nvSpPr>
          <p:spPr>
            <a:xfrm>
              <a:off x="2339" y="1836"/>
              <a:ext cx="20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16" name="直接连接符 142415"/>
            <p:cNvSpPr/>
            <p:nvPr/>
          </p:nvSpPr>
          <p:spPr>
            <a:xfrm>
              <a:off x="2035" y="2275"/>
              <a:ext cx="20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17" name="直接连接符 142416"/>
            <p:cNvSpPr/>
            <p:nvPr/>
          </p:nvSpPr>
          <p:spPr>
            <a:xfrm>
              <a:off x="2136" y="2164"/>
              <a:ext cx="0" cy="22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18" name="直接连接符 142417"/>
            <p:cNvSpPr/>
            <p:nvPr/>
          </p:nvSpPr>
          <p:spPr>
            <a:xfrm flipH="1">
              <a:off x="1932" y="1180"/>
              <a:ext cx="1015" cy="186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19" name="直接连接符 142418"/>
            <p:cNvSpPr/>
            <p:nvPr/>
          </p:nvSpPr>
          <p:spPr>
            <a:xfrm flipH="1">
              <a:off x="1932" y="3061"/>
              <a:ext cx="203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20" name="直接连接符 142419"/>
            <p:cNvSpPr/>
            <p:nvPr/>
          </p:nvSpPr>
          <p:spPr>
            <a:xfrm>
              <a:off x="2947" y="1180"/>
              <a:ext cx="1015" cy="186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21" name="直接连接符 142420"/>
            <p:cNvSpPr/>
            <p:nvPr/>
          </p:nvSpPr>
          <p:spPr>
            <a:xfrm>
              <a:off x="3404" y="1836"/>
              <a:ext cx="20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22" name="直接连接符 142421"/>
            <p:cNvSpPr/>
            <p:nvPr/>
          </p:nvSpPr>
          <p:spPr>
            <a:xfrm>
              <a:off x="3507" y="1727"/>
              <a:ext cx="0" cy="21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23" name="直接连接符 142422"/>
            <p:cNvSpPr/>
            <p:nvPr/>
          </p:nvSpPr>
          <p:spPr>
            <a:xfrm>
              <a:off x="3708" y="2384"/>
              <a:ext cx="20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24" name="直接连接符 142423"/>
            <p:cNvSpPr/>
            <p:nvPr/>
          </p:nvSpPr>
          <p:spPr>
            <a:xfrm>
              <a:off x="2389" y="3206"/>
              <a:ext cx="20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25" name="直接连接符 142424"/>
            <p:cNvSpPr/>
            <p:nvPr/>
          </p:nvSpPr>
          <p:spPr>
            <a:xfrm>
              <a:off x="3151" y="3206"/>
              <a:ext cx="20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26" name="直接连接符 142425"/>
            <p:cNvSpPr/>
            <p:nvPr/>
          </p:nvSpPr>
          <p:spPr>
            <a:xfrm>
              <a:off x="3254" y="3097"/>
              <a:ext cx="0" cy="21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42427" name="组合 142426"/>
            <p:cNvGrpSpPr/>
            <p:nvPr/>
          </p:nvGrpSpPr>
          <p:grpSpPr>
            <a:xfrm>
              <a:off x="2897" y="1141"/>
              <a:ext cx="103" cy="108"/>
              <a:chOff x="1068" y="111"/>
              <a:chExt cx="106" cy="106"/>
            </a:xfrm>
          </p:grpSpPr>
          <p:sp>
            <p:nvSpPr>
              <p:cNvPr id="142428" name="椭圆 142427"/>
              <p:cNvSpPr/>
              <p:nvPr/>
            </p:nvSpPr>
            <p:spPr>
              <a:xfrm>
                <a:off x="1068" y="111"/>
                <a:ext cx="106" cy="106"/>
              </a:xfrm>
              <a:prstGeom prst="ellipse">
                <a:avLst/>
              </a:prstGeom>
              <a:solidFill>
                <a:srgbClr val="000000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29" name="椭圆 142428"/>
              <p:cNvSpPr/>
              <p:nvPr/>
            </p:nvSpPr>
            <p:spPr>
              <a:xfrm>
                <a:off x="1068" y="111"/>
                <a:ext cx="106" cy="106"/>
              </a:xfrm>
              <a:prstGeom prst="ellipse">
                <a:avLst/>
              </a:prstGeom>
              <a:noFill/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2430" name="组合 142429"/>
            <p:cNvGrpSpPr/>
            <p:nvPr/>
          </p:nvGrpSpPr>
          <p:grpSpPr>
            <a:xfrm>
              <a:off x="1882" y="3004"/>
              <a:ext cx="103" cy="108"/>
              <a:chOff x="8" y="1914"/>
              <a:chExt cx="106" cy="106"/>
            </a:xfrm>
          </p:grpSpPr>
          <p:sp>
            <p:nvSpPr>
              <p:cNvPr id="142431" name="椭圆 142430"/>
              <p:cNvSpPr/>
              <p:nvPr/>
            </p:nvSpPr>
            <p:spPr>
              <a:xfrm>
                <a:off x="8" y="1914"/>
                <a:ext cx="106" cy="106"/>
              </a:xfrm>
              <a:prstGeom prst="ellipse">
                <a:avLst/>
              </a:prstGeom>
              <a:solidFill>
                <a:srgbClr val="000000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32" name="椭圆 142431"/>
              <p:cNvSpPr/>
              <p:nvPr/>
            </p:nvSpPr>
            <p:spPr>
              <a:xfrm>
                <a:off x="8" y="1914"/>
                <a:ext cx="106" cy="106"/>
              </a:xfrm>
              <a:prstGeom prst="ellipse">
                <a:avLst/>
              </a:prstGeom>
              <a:noFill/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2433" name="组合 142432"/>
            <p:cNvGrpSpPr/>
            <p:nvPr/>
          </p:nvGrpSpPr>
          <p:grpSpPr>
            <a:xfrm>
              <a:off x="3912" y="3004"/>
              <a:ext cx="103" cy="108"/>
              <a:chOff x="2128" y="1914"/>
              <a:chExt cx="106" cy="106"/>
            </a:xfrm>
          </p:grpSpPr>
          <p:sp>
            <p:nvSpPr>
              <p:cNvPr id="142434" name="椭圆 142433"/>
              <p:cNvSpPr/>
              <p:nvPr/>
            </p:nvSpPr>
            <p:spPr>
              <a:xfrm>
                <a:off x="2128" y="1914"/>
                <a:ext cx="106" cy="106"/>
              </a:xfrm>
              <a:prstGeom prst="ellipse">
                <a:avLst/>
              </a:prstGeom>
              <a:solidFill>
                <a:srgbClr val="000000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35" name="椭圆 142434"/>
              <p:cNvSpPr/>
              <p:nvPr/>
            </p:nvSpPr>
            <p:spPr>
              <a:xfrm>
                <a:off x="2128" y="1914"/>
                <a:ext cx="106" cy="106"/>
              </a:xfrm>
              <a:prstGeom prst="ellipse">
                <a:avLst/>
              </a:prstGeom>
              <a:noFill/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2436" name="直接连接符 142435"/>
            <p:cNvSpPr/>
            <p:nvPr/>
          </p:nvSpPr>
          <p:spPr>
            <a:xfrm>
              <a:off x="2945" y="1200"/>
              <a:ext cx="2111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37" name="直接连接符 142436"/>
            <p:cNvSpPr/>
            <p:nvPr/>
          </p:nvSpPr>
          <p:spPr>
            <a:xfrm>
              <a:off x="4001" y="3061"/>
              <a:ext cx="1055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38" name="直接连接符 142437"/>
            <p:cNvSpPr/>
            <p:nvPr/>
          </p:nvSpPr>
          <p:spPr>
            <a:xfrm>
              <a:off x="1932" y="3061"/>
              <a:ext cx="0" cy="71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439" name="直接连接符 142438"/>
            <p:cNvSpPr/>
            <p:nvPr/>
          </p:nvSpPr>
          <p:spPr>
            <a:xfrm>
              <a:off x="1932" y="3784"/>
              <a:ext cx="312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42443" name="组合 142442"/>
            <p:cNvGrpSpPr/>
            <p:nvPr/>
          </p:nvGrpSpPr>
          <p:grpSpPr>
            <a:xfrm>
              <a:off x="5049" y="3004"/>
              <a:ext cx="103" cy="108"/>
              <a:chOff x="3316" y="1914"/>
              <a:chExt cx="106" cy="106"/>
            </a:xfrm>
          </p:grpSpPr>
          <p:sp>
            <p:nvSpPr>
              <p:cNvPr id="142444" name="椭圆 142443"/>
              <p:cNvSpPr/>
              <p:nvPr/>
            </p:nvSpPr>
            <p:spPr>
              <a:xfrm>
                <a:off x="3316" y="1914"/>
                <a:ext cx="106" cy="106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45" name="椭圆 142444"/>
              <p:cNvSpPr/>
              <p:nvPr/>
            </p:nvSpPr>
            <p:spPr>
              <a:xfrm>
                <a:off x="3316" y="1914"/>
                <a:ext cx="106" cy="106"/>
              </a:xfrm>
              <a:prstGeom prst="ellipse">
                <a:avLst/>
              </a:prstGeom>
              <a:noFill/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2446" name="组合 142445"/>
            <p:cNvGrpSpPr/>
            <p:nvPr/>
          </p:nvGrpSpPr>
          <p:grpSpPr>
            <a:xfrm>
              <a:off x="5056" y="1146"/>
              <a:ext cx="101" cy="111"/>
              <a:chOff x="3322" y="117"/>
              <a:chExt cx="106" cy="106"/>
            </a:xfrm>
          </p:grpSpPr>
          <p:sp>
            <p:nvSpPr>
              <p:cNvPr id="142447" name="椭圆 142446"/>
              <p:cNvSpPr/>
              <p:nvPr/>
            </p:nvSpPr>
            <p:spPr>
              <a:xfrm>
                <a:off x="3322" y="117"/>
                <a:ext cx="106" cy="106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48" name="椭圆 142447"/>
              <p:cNvSpPr/>
              <p:nvPr/>
            </p:nvSpPr>
            <p:spPr>
              <a:xfrm>
                <a:off x="3322" y="117"/>
                <a:ext cx="106" cy="106"/>
              </a:xfrm>
              <a:prstGeom prst="ellipse">
                <a:avLst/>
              </a:prstGeom>
              <a:noFill/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2449" name="组合 142448"/>
            <p:cNvGrpSpPr/>
            <p:nvPr/>
          </p:nvGrpSpPr>
          <p:grpSpPr>
            <a:xfrm>
              <a:off x="5056" y="3733"/>
              <a:ext cx="101" cy="111"/>
              <a:chOff x="3322" y="2620"/>
              <a:chExt cx="106" cy="106"/>
            </a:xfrm>
          </p:grpSpPr>
          <p:sp>
            <p:nvSpPr>
              <p:cNvPr id="142450" name="椭圆 142449"/>
              <p:cNvSpPr/>
              <p:nvPr/>
            </p:nvSpPr>
            <p:spPr>
              <a:xfrm>
                <a:off x="3322" y="2620"/>
                <a:ext cx="106" cy="106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51" name="椭圆 142450"/>
              <p:cNvSpPr/>
              <p:nvPr/>
            </p:nvSpPr>
            <p:spPr>
              <a:xfrm>
                <a:off x="3322" y="2620"/>
                <a:ext cx="106" cy="106"/>
              </a:xfrm>
              <a:prstGeom prst="ellipse">
                <a:avLst/>
              </a:prstGeom>
              <a:noFill/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2452" name="矩形 142451"/>
            <p:cNvSpPr/>
            <p:nvPr/>
          </p:nvSpPr>
          <p:spPr>
            <a:xfrm>
              <a:off x="5183" y="1071"/>
              <a:ext cx="168" cy="27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53" name="矩形 142452"/>
            <p:cNvSpPr/>
            <p:nvPr/>
          </p:nvSpPr>
          <p:spPr>
            <a:xfrm>
              <a:off x="5212" y="3663"/>
              <a:ext cx="167" cy="27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54" name="矩形 142453"/>
            <p:cNvSpPr/>
            <p:nvPr/>
          </p:nvSpPr>
          <p:spPr>
            <a:xfrm>
              <a:off x="5231" y="2903"/>
              <a:ext cx="156" cy="27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55" name="矩形 142454"/>
            <p:cNvSpPr/>
            <p:nvPr/>
          </p:nvSpPr>
          <p:spPr>
            <a:xfrm>
              <a:off x="4446" y="1924"/>
              <a:ext cx="141" cy="3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56" name="矩形 142455"/>
            <p:cNvSpPr/>
            <p:nvPr/>
          </p:nvSpPr>
          <p:spPr>
            <a:xfrm>
              <a:off x="4577" y="2058"/>
              <a:ext cx="223" cy="19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57" name="矩形 142456"/>
            <p:cNvSpPr/>
            <p:nvPr/>
          </p:nvSpPr>
          <p:spPr>
            <a:xfrm>
              <a:off x="4446" y="3270"/>
              <a:ext cx="141" cy="30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58" name="矩形 142457"/>
            <p:cNvSpPr/>
            <p:nvPr/>
          </p:nvSpPr>
          <p:spPr>
            <a:xfrm>
              <a:off x="4577" y="3407"/>
              <a:ext cx="223" cy="19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BC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59" name="矩形 142458"/>
            <p:cNvSpPr/>
            <p:nvPr/>
          </p:nvSpPr>
          <p:spPr>
            <a:xfrm>
              <a:off x="5116" y="2131"/>
              <a:ext cx="141" cy="3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60" name="矩形 142459"/>
            <p:cNvSpPr/>
            <p:nvPr/>
          </p:nvSpPr>
          <p:spPr>
            <a:xfrm>
              <a:off x="5248" y="2265"/>
              <a:ext cx="232" cy="19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CA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61" name="矩形 142460"/>
            <p:cNvSpPr/>
            <p:nvPr/>
          </p:nvSpPr>
          <p:spPr>
            <a:xfrm>
              <a:off x="3680" y="1924"/>
              <a:ext cx="141" cy="3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62" name="矩形 142461"/>
            <p:cNvSpPr/>
            <p:nvPr/>
          </p:nvSpPr>
          <p:spPr>
            <a:xfrm>
              <a:off x="3811" y="2058"/>
              <a:ext cx="115" cy="19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63" name="矩形 142462"/>
            <p:cNvSpPr/>
            <p:nvPr/>
          </p:nvSpPr>
          <p:spPr>
            <a:xfrm>
              <a:off x="2816" y="3270"/>
              <a:ext cx="141" cy="30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64" name="矩形 142463"/>
            <p:cNvSpPr/>
            <p:nvPr/>
          </p:nvSpPr>
          <p:spPr>
            <a:xfrm>
              <a:off x="2947" y="3407"/>
              <a:ext cx="108" cy="19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65" name="矩形 142464"/>
            <p:cNvSpPr/>
            <p:nvPr/>
          </p:nvSpPr>
          <p:spPr>
            <a:xfrm>
              <a:off x="1999" y="1820"/>
              <a:ext cx="142" cy="30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466" name="矩形 142465"/>
            <p:cNvSpPr/>
            <p:nvPr/>
          </p:nvSpPr>
          <p:spPr>
            <a:xfrm>
              <a:off x="2133" y="1955"/>
              <a:ext cx="115" cy="19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5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538" name="直接连接符 142537"/>
            <p:cNvSpPr/>
            <p:nvPr/>
          </p:nvSpPr>
          <p:spPr>
            <a:xfrm>
              <a:off x="4455" y="1407"/>
              <a:ext cx="20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539" name="直接连接符 142538"/>
            <p:cNvSpPr/>
            <p:nvPr/>
          </p:nvSpPr>
          <p:spPr>
            <a:xfrm>
              <a:off x="4558" y="1298"/>
              <a:ext cx="0" cy="21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540" name="直接连接符 142539"/>
            <p:cNvSpPr/>
            <p:nvPr/>
          </p:nvSpPr>
          <p:spPr>
            <a:xfrm>
              <a:off x="4468" y="2931"/>
              <a:ext cx="20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541" name="直接连接符 142540"/>
            <p:cNvSpPr/>
            <p:nvPr/>
          </p:nvSpPr>
          <p:spPr>
            <a:xfrm>
              <a:off x="4455" y="3222"/>
              <a:ext cx="20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542" name="直接连接符 142541"/>
            <p:cNvSpPr/>
            <p:nvPr/>
          </p:nvSpPr>
          <p:spPr>
            <a:xfrm>
              <a:off x="4558" y="3113"/>
              <a:ext cx="0" cy="21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543" name="直接连接符 142542"/>
            <p:cNvSpPr/>
            <p:nvPr/>
          </p:nvSpPr>
          <p:spPr>
            <a:xfrm>
              <a:off x="4468" y="3702"/>
              <a:ext cx="20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544" name="直接连接符 142543"/>
            <p:cNvSpPr/>
            <p:nvPr/>
          </p:nvSpPr>
          <p:spPr>
            <a:xfrm>
              <a:off x="5136" y="3584"/>
              <a:ext cx="20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545" name="直接连接符 142544"/>
            <p:cNvSpPr/>
            <p:nvPr/>
          </p:nvSpPr>
          <p:spPr>
            <a:xfrm>
              <a:off x="5239" y="3475"/>
              <a:ext cx="0" cy="21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546" name="直接连接符 142545"/>
            <p:cNvSpPr/>
            <p:nvPr/>
          </p:nvSpPr>
          <p:spPr>
            <a:xfrm>
              <a:off x="5057" y="1389"/>
              <a:ext cx="20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4723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6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703263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对称三相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电路</a:t>
            </a:r>
            <a:r>
              <a:rPr lang="zh-CN" altLang="en-US" dirty="0"/>
              <a:t> </a:t>
            </a:r>
            <a:endParaRPr lang="en-US" altLang="x-none" dirty="0"/>
          </a:p>
        </p:txBody>
      </p:sp>
      <p:sp>
        <p:nvSpPr>
          <p:cNvPr id="15465" name="矩形 15464"/>
          <p:cNvSpPr/>
          <p:nvPr/>
        </p:nvSpPr>
        <p:spPr>
          <a:xfrm>
            <a:off x="860425" y="39782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三相负载</a:t>
            </a:r>
          </a:p>
        </p:txBody>
      </p:sp>
      <p:sp>
        <p:nvSpPr>
          <p:cNvPr id="15466" name="矩形 15465"/>
          <p:cNvSpPr/>
          <p:nvPr/>
        </p:nvSpPr>
        <p:spPr>
          <a:xfrm>
            <a:off x="2535238" y="4437063"/>
            <a:ext cx="628491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2800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不对称三相负载：</a:t>
            </a:r>
            <a:r>
              <a:rPr lang="zh-CN" altLang="en-US" sz="2800" dirty="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不满足 </a:t>
            </a:r>
            <a:r>
              <a:rPr lang="en-US" altLang="zh-CN" sz="2800" i="1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Z</a:t>
            </a:r>
            <a:r>
              <a:rPr lang="en-US" altLang="zh-CN" sz="2800" baseline="-2500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=</a:t>
            </a:r>
            <a:r>
              <a:rPr lang="en-US" altLang="zh-CN" sz="2800" i="1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Z</a:t>
            </a:r>
            <a:r>
              <a:rPr lang="en-US" altLang="zh-CN" sz="2800" baseline="-2500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sz="2800" i="1" baseline="-2500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800" i="1" baseline="-2500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i="1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Z</a:t>
            </a:r>
            <a:r>
              <a:rPr lang="en-US" altLang="zh-CN" sz="2800" baseline="-2500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</a:p>
          <a:p>
            <a:pPr>
              <a:buClr>
                <a:schemeClr val="bg1"/>
              </a:buClr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zh-CN" altLang="en-US" sz="28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如由单相负载组成的三相负载</a:t>
            </a:r>
            <a:endParaRPr lang="zh-CN" altLang="en-US" sz="280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5467" name="组合 15466"/>
          <p:cNvGrpSpPr/>
          <p:nvPr/>
        </p:nvGrpSpPr>
        <p:grpSpPr>
          <a:xfrm>
            <a:off x="2444750" y="3397250"/>
            <a:ext cx="5943600" cy="1327150"/>
            <a:chOff x="1296" y="2024"/>
            <a:chExt cx="3744" cy="836"/>
          </a:xfrm>
        </p:grpSpPr>
        <p:sp>
          <p:nvSpPr>
            <p:cNvPr id="15468" name="左大括号 15467"/>
            <p:cNvSpPr/>
            <p:nvPr/>
          </p:nvSpPr>
          <p:spPr>
            <a:xfrm>
              <a:off x="1296" y="2188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endParaRPr lang="en-US" altLang="x-none" sz="2800" b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5469" name="矩形 15468"/>
            <p:cNvSpPr/>
            <p:nvPr/>
          </p:nvSpPr>
          <p:spPr>
            <a:xfrm>
              <a:off x="1392" y="2024"/>
              <a:ext cx="3648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chemeClr val="bg1"/>
                </a:buClr>
              </a:pPr>
              <a:r>
                <a:rPr lang="zh-CN" altLang="en-US" sz="2800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对称三相负载：</a:t>
              </a:r>
              <a:r>
                <a:rPr lang="en-US" altLang="zh-CN" sz="2800" i="1">
                  <a:solidFill>
                    <a:srgbClr val="0066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Z</a:t>
              </a:r>
              <a:r>
                <a:rPr lang="en-US" altLang="zh-CN" sz="2800" baseline="-25000">
                  <a:solidFill>
                    <a:srgbClr val="0066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A</a:t>
              </a:r>
              <a:r>
                <a:rPr lang="en-US" altLang="zh-CN" sz="2800">
                  <a:solidFill>
                    <a:srgbClr val="0066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=</a:t>
              </a:r>
              <a:r>
                <a:rPr lang="en-US" altLang="zh-CN" sz="2800" i="1">
                  <a:solidFill>
                    <a:srgbClr val="0066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Z</a:t>
              </a:r>
              <a:r>
                <a:rPr lang="en-US" altLang="zh-CN" sz="2800" baseline="-25000">
                  <a:solidFill>
                    <a:srgbClr val="0066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  <a:r>
                <a:rPr lang="en-US" altLang="zh-CN" sz="2800">
                  <a:solidFill>
                    <a:srgbClr val="0066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=</a:t>
              </a:r>
              <a:r>
                <a:rPr lang="en-US" altLang="zh-CN" sz="2800" i="1" baseline="-25000">
                  <a:solidFill>
                    <a:srgbClr val="0066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r>
                <a:rPr lang="en-US" altLang="zh-CN" sz="2800" i="1">
                  <a:solidFill>
                    <a:srgbClr val="0066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Z</a:t>
              </a:r>
              <a:r>
                <a:rPr lang="en-US" altLang="zh-CN" sz="2800" baseline="-25000">
                  <a:solidFill>
                    <a:srgbClr val="0066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C</a:t>
              </a:r>
            </a:p>
            <a:p>
              <a:pPr>
                <a:lnSpc>
                  <a:spcPct val="120000"/>
                </a:lnSpc>
                <a:buClr>
                  <a:schemeClr val="bg1"/>
                </a:buClr>
              </a:pPr>
              <a:r>
                <a:rPr lang="en-US" altLang="zh-CN" sz="2800" i="1" baseline="-25000">
                  <a:solidFill>
                    <a:srgbClr val="FFFF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                      </a:t>
              </a:r>
              <a:r>
                <a:rPr lang="zh-CN" altLang="en-US" sz="2800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如三相电动机</a:t>
              </a:r>
            </a:p>
          </p:txBody>
        </p:sp>
      </p:grpSp>
      <p:sp>
        <p:nvSpPr>
          <p:cNvPr id="15470" name="矩形 15469"/>
          <p:cNvSpPr/>
          <p:nvPr/>
        </p:nvSpPr>
        <p:spPr>
          <a:xfrm>
            <a:off x="73025" y="1196975"/>
            <a:ext cx="4211638" cy="609600"/>
          </a:xfrm>
          <a:noFill/>
          <a:ln w="9525">
            <a:noFill/>
          </a:ln>
        </p:spPr>
        <p:txBody>
          <a:bodyPr/>
          <a:lstStyle>
            <a:lvl1pPr marL="0" lv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lvl="2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lvl="3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lvl="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/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华文新魏" panose="02010800040101010101" pitchFamily="2" charset="-122"/>
              </a:rPr>
              <a:t>三相电路负载分类</a:t>
            </a:r>
          </a:p>
        </p:txBody>
      </p:sp>
      <p:grpSp>
        <p:nvGrpSpPr>
          <p:cNvPr id="15471" name="组合 15470"/>
          <p:cNvGrpSpPr/>
          <p:nvPr/>
        </p:nvGrpSpPr>
        <p:grpSpPr>
          <a:xfrm>
            <a:off x="1476375" y="1639888"/>
            <a:ext cx="7112000" cy="1860550"/>
            <a:chOff x="608" y="960"/>
            <a:chExt cx="4432" cy="1172"/>
          </a:xfrm>
        </p:grpSpPr>
        <p:sp>
          <p:nvSpPr>
            <p:cNvPr id="15472" name="文本框 15471"/>
            <p:cNvSpPr txBox="1"/>
            <p:nvPr/>
          </p:nvSpPr>
          <p:spPr>
            <a:xfrm>
              <a:off x="1248" y="1536"/>
              <a:ext cx="3744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zh-CN" altLang="en-US" sz="2800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单相负载：</a:t>
              </a:r>
              <a:r>
                <a:rPr lang="zh-CN" altLang="en-US" sz="2800" dirty="0">
                  <a:solidFill>
                    <a:srgbClr val="0066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只需一相电源供电</a:t>
              </a:r>
              <a:r>
                <a:rPr lang="zh-CN" altLang="en-US" sz="2800" dirty="0">
                  <a:solidFill>
                    <a:srgbClr val="FFFF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</a:p>
            <a:p>
              <a:pPr>
                <a:buClr>
                  <a:schemeClr val="bg1"/>
                </a:buClr>
              </a:pPr>
              <a:r>
                <a:rPr lang="zh-CN" altLang="en-US" sz="2800" dirty="0">
                  <a:solidFill>
                    <a:schemeClr val="accent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         </a:t>
              </a:r>
              <a:r>
                <a:rPr lang="zh-CN" altLang="en-US" sz="2800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照明负载、家用电器</a:t>
              </a:r>
            </a:p>
          </p:txBody>
        </p:sp>
        <p:grpSp>
          <p:nvGrpSpPr>
            <p:cNvPr id="15473" name="组合 15472"/>
            <p:cNvGrpSpPr/>
            <p:nvPr/>
          </p:nvGrpSpPr>
          <p:grpSpPr>
            <a:xfrm>
              <a:off x="608" y="1104"/>
              <a:ext cx="688" cy="672"/>
              <a:chOff x="512" y="1488"/>
              <a:chExt cx="688" cy="672"/>
            </a:xfrm>
          </p:grpSpPr>
          <p:sp>
            <p:nvSpPr>
              <p:cNvPr id="15474" name="左大括号 15473"/>
              <p:cNvSpPr/>
              <p:nvPr/>
            </p:nvSpPr>
            <p:spPr>
              <a:xfrm>
                <a:off x="1104" y="1488"/>
                <a:ext cx="96" cy="672"/>
              </a:xfrm>
              <a:prstGeom prst="leftBrace">
                <a:avLst>
                  <a:gd name="adj1" fmla="val 58333"/>
                  <a:gd name="adj2" fmla="val 50000"/>
                </a:avLst>
              </a:pr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endParaRPr lang="en-US" altLang="x-none" sz="2800" b="0">
                  <a:solidFill>
                    <a:schemeClr val="accent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5475" name="矩形 15474"/>
              <p:cNvSpPr/>
              <p:nvPr/>
            </p:nvSpPr>
            <p:spPr>
              <a:xfrm>
                <a:off x="512" y="1642"/>
                <a:ext cx="55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zh-CN" altLang="en-US" sz="2800" dirty="0">
                    <a:solidFill>
                      <a:srgbClr val="000099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负载</a:t>
                </a:r>
              </a:p>
            </p:txBody>
          </p:sp>
        </p:grpSp>
        <p:sp>
          <p:nvSpPr>
            <p:cNvPr id="15476" name="文本框 15475"/>
            <p:cNvSpPr txBox="1"/>
            <p:nvPr/>
          </p:nvSpPr>
          <p:spPr>
            <a:xfrm>
              <a:off x="1296" y="960"/>
              <a:ext cx="3744" cy="6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buClr>
                  <a:schemeClr val="bg1"/>
                </a:buClr>
              </a:pPr>
              <a:r>
                <a:rPr lang="zh-CN" altLang="en-US" sz="2800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三相负载：</a:t>
              </a:r>
              <a:r>
                <a:rPr lang="zh-CN" altLang="en-US" sz="2800" dirty="0">
                  <a:solidFill>
                    <a:srgbClr val="0066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需三相电源同时供电</a:t>
              </a:r>
              <a:r>
                <a:rPr lang="zh-CN" altLang="en-US" sz="2800" dirty="0">
                  <a:solidFill>
                    <a:srgbClr val="FFFF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</a:p>
            <a:p>
              <a:pPr>
                <a:lnSpc>
                  <a:spcPct val="110000"/>
                </a:lnSpc>
                <a:buClr>
                  <a:schemeClr val="bg1"/>
                </a:buClr>
              </a:pPr>
              <a:r>
                <a:rPr lang="zh-CN" altLang="en-US" sz="2800" dirty="0">
                  <a:solidFill>
                    <a:schemeClr val="accent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         </a:t>
              </a:r>
              <a:r>
                <a:rPr lang="zh-CN" altLang="en-US" sz="2800" dirty="0">
                  <a:solidFill>
                    <a:srgbClr val="0066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三相电动机等</a:t>
              </a:r>
            </a:p>
          </p:txBody>
        </p:sp>
      </p:grpSp>
      <p:sp>
        <p:nvSpPr>
          <p:cNvPr id="15477" name="矩形 15476"/>
          <p:cNvSpPr/>
          <p:nvPr/>
        </p:nvSpPr>
        <p:spPr>
          <a:xfrm>
            <a:off x="457200" y="5013325"/>
            <a:ext cx="8382000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三相负载的联结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sz="28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三相负载也有 </a:t>
            </a:r>
            <a:r>
              <a:rPr lang="en-US" altLang="zh-CN" sz="280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sz="28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和 </a:t>
            </a:r>
            <a:r>
              <a:rPr lang="zh-CN" altLang="en-US" sz="28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 两种接法，至于采用哪种方法 ，要根据负载的额定电压和电源电压确定。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gray">
          <a:xfrm>
            <a:off x="0" y="548680"/>
            <a:ext cx="9144000" cy="648295"/>
          </a:xfrm>
          <a:prstGeom prst="rect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6.2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对称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三相电路 </a:t>
            </a:r>
          </a:p>
        </p:txBody>
      </p:sp>
    </p:spTree>
    <p:extLst>
      <p:ext uri="{BB962C8B-B14F-4D97-AF65-F5344CB8AC3E}">
        <p14:creationId xmlns:p14="http://schemas.microsoft.com/office/powerpoint/2010/main" val="55546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" grpId="0"/>
      <p:bldP spid="15466" grpId="0"/>
      <p:bldP spid="15470" grpId="0"/>
      <p:bldP spid="154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文本框 153601"/>
          <p:cNvSpPr txBox="1"/>
          <p:nvPr/>
        </p:nvSpPr>
        <p:spPr>
          <a:xfrm>
            <a:off x="457200" y="381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ct val="105000"/>
              </a:lnSpc>
              <a:buClr>
                <a:schemeClr val="bg1"/>
              </a:buClr>
            </a:pPr>
            <a:r>
              <a:rPr lang="zh-CN" altLang="en-US" sz="2800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                 三相负载连接原则</a:t>
            </a:r>
            <a:br>
              <a:rPr lang="zh-CN" altLang="en-US" sz="2800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2800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280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(1) 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电源提供的电压</a:t>
            </a:r>
            <a:r>
              <a:rPr lang="en-US" altLang="zh-CN" sz="280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=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负载的额定电压；</a:t>
            </a:r>
            <a:b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280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(2) 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单相负载尽量均衡地分配到三相电源上。</a:t>
            </a:r>
          </a:p>
        </p:txBody>
      </p:sp>
      <p:grpSp>
        <p:nvGrpSpPr>
          <p:cNvPr id="153603" name="组合 153602"/>
          <p:cNvGrpSpPr/>
          <p:nvPr/>
        </p:nvGrpSpPr>
        <p:grpSpPr>
          <a:xfrm>
            <a:off x="444500" y="1524000"/>
            <a:ext cx="8318500" cy="4892675"/>
            <a:chOff x="280" y="960"/>
            <a:chExt cx="5240" cy="3082"/>
          </a:xfrm>
        </p:grpSpPr>
        <p:sp>
          <p:nvSpPr>
            <p:cNvPr id="153604" name="直接连接符 153603"/>
            <p:cNvSpPr/>
            <p:nvPr/>
          </p:nvSpPr>
          <p:spPr>
            <a:xfrm>
              <a:off x="3728" y="3138"/>
              <a:ext cx="1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05" name="直接连接符 153604"/>
            <p:cNvSpPr/>
            <p:nvPr/>
          </p:nvSpPr>
          <p:spPr>
            <a:xfrm>
              <a:off x="3834" y="1763"/>
              <a:ext cx="0" cy="164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06" name="文本框 153605"/>
            <p:cNvSpPr txBox="1"/>
            <p:nvPr/>
          </p:nvSpPr>
          <p:spPr>
            <a:xfrm>
              <a:off x="288" y="1084"/>
              <a:ext cx="384" cy="288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aseline="-250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07" name="文本框 153606"/>
            <p:cNvSpPr txBox="1"/>
            <p:nvPr/>
          </p:nvSpPr>
          <p:spPr>
            <a:xfrm>
              <a:off x="280" y="1336"/>
              <a:ext cx="244" cy="28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anchor="t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aseline="-250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08" name="矩形 153607"/>
            <p:cNvSpPr/>
            <p:nvPr/>
          </p:nvSpPr>
          <p:spPr>
            <a:xfrm>
              <a:off x="602" y="974"/>
              <a:ext cx="50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r">
                <a:buClr>
                  <a:schemeClr val="bg1"/>
                </a:buClr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电源</a:t>
              </a:r>
            </a:p>
          </p:txBody>
        </p:sp>
        <p:sp>
          <p:nvSpPr>
            <p:cNvPr id="153609" name="矩形 153608"/>
            <p:cNvSpPr/>
            <p:nvPr/>
          </p:nvSpPr>
          <p:spPr>
            <a:xfrm>
              <a:off x="336" y="1612"/>
              <a:ext cx="255" cy="28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anchor="t">
              <a:spAutoFit/>
            </a:bodyPr>
            <a:lstStyle/>
            <a:p>
              <a:pPr algn="r">
                <a:buClr>
                  <a:schemeClr val="bg1"/>
                </a:buClr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10" name="矩形 153609"/>
            <p:cNvSpPr/>
            <p:nvPr/>
          </p:nvSpPr>
          <p:spPr>
            <a:xfrm>
              <a:off x="1440" y="1242"/>
              <a:ext cx="304" cy="10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1" name="直接连接符 153610"/>
            <p:cNvSpPr/>
            <p:nvPr/>
          </p:nvSpPr>
          <p:spPr>
            <a:xfrm>
              <a:off x="1258" y="1296"/>
              <a:ext cx="4166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12" name="直接连接符 153611"/>
            <p:cNvSpPr/>
            <p:nvPr/>
          </p:nvSpPr>
          <p:spPr>
            <a:xfrm flipH="1">
              <a:off x="624" y="1296"/>
              <a:ext cx="476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13" name="矩形 153612"/>
            <p:cNvSpPr/>
            <p:nvPr/>
          </p:nvSpPr>
          <p:spPr>
            <a:xfrm>
              <a:off x="1440" y="1483"/>
              <a:ext cx="304" cy="107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4" name="直接连接符 153613"/>
            <p:cNvSpPr/>
            <p:nvPr/>
          </p:nvSpPr>
          <p:spPr>
            <a:xfrm>
              <a:off x="1258" y="1537"/>
              <a:ext cx="4166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15" name="直接连接符 153614"/>
            <p:cNvSpPr/>
            <p:nvPr/>
          </p:nvSpPr>
          <p:spPr>
            <a:xfrm flipH="1">
              <a:off x="624" y="1537"/>
              <a:ext cx="476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16" name="矩形 153615"/>
            <p:cNvSpPr/>
            <p:nvPr/>
          </p:nvSpPr>
          <p:spPr>
            <a:xfrm>
              <a:off x="1440" y="1723"/>
              <a:ext cx="304" cy="10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7" name="直接连接符 153616"/>
            <p:cNvSpPr/>
            <p:nvPr/>
          </p:nvSpPr>
          <p:spPr>
            <a:xfrm>
              <a:off x="1258" y="1776"/>
              <a:ext cx="4166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18" name="直接连接符 153617"/>
            <p:cNvSpPr/>
            <p:nvPr/>
          </p:nvSpPr>
          <p:spPr>
            <a:xfrm flipV="1">
              <a:off x="1008" y="1288"/>
              <a:ext cx="249" cy="15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19" name="直接连接符 153618"/>
            <p:cNvSpPr/>
            <p:nvPr/>
          </p:nvSpPr>
          <p:spPr>
            <a:xfrm flipH="1">
              <a:off x="1008" y="1539"/>
              <a:ext cx="249" cy="16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20" name="直接连接符 153619"/>
            <p:cNvSpPr/>
            <p:nvPr/>
          </p:nvSpPr>
          <p:spPr>
            <a:xfrm flipH="1">
              <a:off x="1008" y="1781"/>
              <a:ext cx="254" cy="15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21" name="直接连接符 153620"/>
            <p:cNvSpPr/>
            <p:nvPr/>
          </p:nvSpPr>
          <p:spPr>
            <a:xfrm flipH="1">
              <a:off x="624" y="1776"/>
              <a:ext cx="476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22" name="直接连接符 153621"/>
            <p:cNvSpPr/>
            <p:nvPr/>
          </p:nvSpPr>
          <p:spPr>
            <a:xfrm>
              <a:off x="1152" y="1364"/>
              <a:ext cx="0" cy="48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53623" name="直接连接符 153622"/>
            <p:cNvSpPr/>
            <p:nvPr/>
          </p:nvSpPr>
          <p:spPr>
            <a:xfrm flipV="1">
              <a:off x="624" y="1988"/>
              <a:ext cx="480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24" name="文本框 153623"/>
            <p:cNvSpPr txBox="1"/>
            <p:nvPr/>
          </p:nvSpPr>
          <p:spPr>
            <a:xfrm>
              <a:off x="1249" y="960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zh-CN" altLang="en-US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保险丝</a:t>
              </a:r>
            </a:p>
          </p:txBody>
        </p:sp>
        <p:sp>
          <p:nvSpPr>
            <p:cNvPr id="153625" name="矩形 153624"/>
            <p:cNvSpPr/>
            <p:nvPr/>
          </p:nvSpPr>
          <p:spPr>
            <a:xfrm>
              <a:off x="722" y="2142"/>
              <a:ext cx="1081" cy="51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三相四线制</a:t>
              </a:r>
            </a:p>
            <a:p>
              <a:pPr algn="ctr"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380/220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伏</a:t>
              </a:r>
            </a:p>
          </p:txBody>
        </p:sp>
        <p:sp>
          <p:nvSpPr>
            <p:cNvPr id="153626" name="直接连接符 153625"/>
            <p:cNvSpPr/>
            <p:nvPr/>
          </p:nvSpPr>
          <p:spPr>
            <a:xfrm>
              <a:off x="4118" y="1296"/>
              <a:ext cx="0" cy="2036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27" name="直接连接符 153626"/>
            <p:cNvSpPr/>
            <p:nvPr/>
          </p:nvSpPr>
          <p:spPr>
            <a:xfrm>
              <a:off x="5047" y="1772"/>
              <a:ext cx="0" cy="156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53628" name="组合 153627"/>
            <p:cNvGrpSpPr/>
            <p:nvPr/>
          </p:nvGrpSpPr>
          <p:grpSpPr>
            <a:xfrm>
              <a:off x="4128" y="2756"/>
              <a:ext cx="912" cy="769"/>
              <a:chOff x="3888" y="2064"/>
              <a:chExt cx="1008" cy="850"/>
            </a:xfrm>
          </p:grpSpPr>
          <p:sp>
            <p:nvSpPr>
              <p:cNvPr id="153629" name="直接连接符 153628"/>
              <p:cNvSpPr/>
              <p:nvPr/>
            </p:nvSpPr>
            <p:spPr>
              <a:xfrm flipH="1">
                <a:off x="3888" y="2707"/>
                <a:ext cx="169" cy="0"/>
              </a:xfrm>
              <a:prstGeom prst="line">
                <a:avLst/>
              </a:prstGeom>
              <a:ln w="38100" cap="flat" cmpd="sng">
                <a:solidFill>
                  <a:srgbClr val="00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630" name="直接连接符 153629"/>
              <p:cNvSpPr/>
              <p:nvPr/>
            </p:nvSpPr>
            <p:spPr>
              <a:xfrm flipV="1">
                <a:off x="4752" y="2707"/>
                <a:ext cx="144" cy="0"/>
              </a:xfrm>
              <a:prstGeom prst="line">
                <a:avLst/>
              </a:prstGeom>
              <a:ln w="38100" cap="flat" cmpd="sng">
                <a:solidFill>
                  <a:srgbClr val="00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631" name="椭圆 153630"/>
              <p:cNvSpPr/>
              <p:nvPr/>
            </p:nvSpPr>
            <p:spPr>
              <a:xfrm>
                <a:off x="3974" y="2064"/>
                <a:ext cx="830" cy="850"/>
              </a:xfrm>
              <a:prstGeom prst="ellipse">
                <a:avLst/>
              </a:prstGeom>
              <a:noFill/>
              <a:ln w="38100" cap="flat" cmpd="sng">
                <a:solidFill>
                  <a:srgbClr val="99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3632" name="组合 153631"/>
              <p:cNvGrpSpPr/>
              <p:nvPr/>
            </p:nvGrpSpPr>
            <p:grpSpPr>
              <a:xfrm>
                <a:off x="4015" y="2191"/>
                <a:ext cx="737" cy="465"/>
                <a:chOff x="4015" y="1887"/>
                <a:chExt cx="737" cy="465"/>
              </a:xfrm>
            </p:grpSpPr>
            <p:grpSp>
              <p:nvGrpSpPr>
                <p:cNvPr id="153633" name="组合 153632"/>
                <p:cNvGrpSpPr/>
                <p:nvPr/>
              </p:nvGrpSpPr>
              <p:grpSpPr>
                <a:xfrm>
                  <a:off x="4385" y="1887"/>
                  <a:ext cx="67" cy="325"/>
                  <a:chOff x="4176" y="2736"/>
                  <a:chExt cx="96" cy="528"/>
                </a:xfrm>
              </p:grpSpPr>
              <p:grpSp>
                <p:nvGrpSpPr>
                  <p:cNvPr id="153634" name="组合 153633"/>
                  <p:cNvGrpSpPr/>
                  <p:nvPr/>
                </p:nvGrpSpPr>
                <p:grpSpPr>
                  <a:xfrm>
                    <a:off x="4176" y="2736"/>
                    <a:ext cx="96" cy="384"/>
                    <a:chOff x="4032" y="2784"/>
                    <a:chExt cx="96" cy="384"/>
                  </a:xfrm>
                </p:grpSpPr>
                <p:sp>
                  <p:nvSpPr>
                    <p:cNvPr id="153635" name="任意多边形 153634"/>
                    <p:cNvSpPr/>
                    <p:nvPr/>
                  </p:nvSpPr>
                  <p:spPr>
                    <a:xfrm>
                      <a:off x="4032" y="2784"/>
                      <a:ext cx="96" cy="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" h="96">
                          <a:moveTo>
                            <a:pt x="0" y="0"/>
                          </a:moveTo>
                          <a:cubicBezTo>
                            <a:pt x="48" y="16"/>
                            <a:pt x="96" y="32"/>
                            <a:pt x="96" y="48"/>
                          </a:cubicBezTo>
                          <a:cubicBezTo>
                            <a:pt x="96" y="64"/>
                            <a:pt x="16" y="88"/>
                            <a:pt x="0" y="96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636" name="任意多边形 153635"/>
                    <p:cNvSpPr/>
                    <p:nvPr/>
                  </p:nvSpPr>
                  <p:spPr>
                    <a:xfrm>
                      <a:off x="4032" y="2880"/>
                      <a:ext cx="96" cy="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" h="96">
                          <a:moveTo>
                            <a:pt x="0" y="0"/>
                          </a:moveTo>
                          <a:cubicBezTo>
                            <a:pt x="48" y="16"/>
                            <a:pt x="96" y="32"/>
                            <a:pt x="96" y="48"/>
                          </a:cubicBezTo>
                          <a:cubicBezTo>
                            <a:pt x="96" y="64"/>
                            <a:pt x="16" y="88"/>
                            <a:pt x="0" y="96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637" name="任意多边形 153636"/>
                    <p:cNvSpPr/>
                    <p:nvPr/>
                  </p:nvSpPr>
                  <p:spPr>
                    <a:xfrm>
                      <a:off x="4032" y="2976"/>
                      <a:ext cx="96" cy="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" h="96">
                          <a:moveTo>
                            <a:pt x="0" y="0"/>
                          </a:moveTo>
                          <a:cubicBezTo>
                            <a:pt x="48" y="16"/>
                            <a:pt x="96" y="32"/>
                            <a:pt x="96" y="48"/>
                          </a:cubicBezTo>
                          <a:cubicBezTo>
                            <a:pt x="96" y="64"/>
                            <a:pt x="16" y="88"/>
                            <a:pt x="0" y="96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638" name="任意多边形 153637"/>
                    <p:cNvSpPr/>
                    <p:nvPr/>
                  </p:nvSpPr>
                  <p:spPr>
                    <a:xfrm>
                      <a:off x="4032" y="3072"/>
                      <a:ext cx="96" cy="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" h="96">
                          <a:moveTo>
                            <a:pt x="0" y="0"/>
                          </a:moveTo>
                          <a:cubicBezTo>
                            <a:pt x="48" y="16"/>
                            <a:pt x="96" y="32"/>
                            <a:pt x="96" y="48"/>
                          </a:cubicBezTo>
                          <a:cubicBezTo>
                            <a:pt x="96" y="64"/>
                            <a:pt x="16" y="88"/>
                            <a:pt x="0" y="96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3639" name="直接连接符 153638"/>
                  <p:cNvSpPr/>
                  <p:nvPr/>
                </p:nvSpPr>
                <p:spPr>
                  <a:xfrm>
                    <a:off x="4176" y="3120"/>
                    <a:ext cx="0" cy="144"/>
                  </a:xfrm>
                  <a:prstGeom prst="line">
                    <a:avLst/>
                  </a:prstGeom>
                  <a:ln w="38100" cap="flat" cmpd="sng">
                    <a:solidFill>
                      <a:srgbClr val="CC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3640" name="组合 153639"/>
                <p:cNvGrpSpPr/>
                <p:nvPr/>
              </p:nvGrpSpPr>
              <p:grpSpPr>
                <a:xfrm rot="35414546">
                  <a:off x="4170" y="2089"/>
                  <a:ext cx="59" cy="370"/>
                  <a:chOff x="4176" y="2736"/>
                  <a:chExt cx="96" cy="528"/>
                </a:xfrm>
              </p:grpSpPr>
              <p:grpSp>
                <p:nvGrpSpPr>
                  <p:cNvPr id="153641" name="组合 153640"/>
                  <p:cNvGrpSpPr/>
                  <p:nvPr/>
                </p:nvGrpSpPr>
                <p:grpSpPr>
                  <a:xfrm>
                    <a:off x="4176" y="2736"/>
                    <a:ext cx="96" cy="384"/>
                    <a:chOff x="4032" y="2784"/>
                    <a:chExt cx="96" cy="384"/>
                  </a:xfrm>
                </p:grpSpPr>
                <p:sp>
                  <p:nvSpPr>
                    <p:cNvPr id="153642" name="任意多边形 153641"/>
                    <p:cNvSpPr/>
                    <p:nvPr/>
                  </p:nvSpPr>
                  <p:spPr>
                    <a:xfrm>
                      <a:off x="4032" y="2784"/>
                      <a:ext cx="96" cy="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" h="96">
                          <a:moveTo>
                            <a:pt x="0" y="0"/>
                          </a:moveTo>
                          <a:cubicBezTo>
                            <a:pt x="48" y="16"/>
                            <a:pt x="96" y="32"/>
                            <a:pt x="96" y="48"/>
                          </a:cubicBezTo>
                          <a:cubicBezTo>
                            <a:pt x="96" y="64"/>
                            <a:pt x="16" y="88"/>
                            <a:pt x="0" y="96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643" name="任意多边形 153642"/>
                    <p:cNvSpPr/>
                    <p:nvPr/>
                  </p:nvSpPr>
                  <p:spPr>
                    <a:xfrm>
                      <a:off x="4032" y="2880"/>
                      <a:ext cx="96" cy="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" h="96">
                          <a:moveTo>
                            <a:pt x="0" y="0"/>
                          </a:moveTo>
                          <a:cubicBezTo>
                            <a:pt x="48" y="16"/>
                            <a:pt x="96" y="32"/>
                            <a:pt x="96" y="48"/>
                          </a:cubicBezTo>
                          <a:cubicBezTo>
                            <a:pt x="96" y="64"/>
                            <a:pt x="16" y="88"/>
                            <a:pt x="0" y="96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644" name="任意多边形 153643"/>
                    <p:cNvSpPr/>
                    <p:nvPr/>
                  </p:nvSpPr>
                  <p:spPr>
                    <a:xfrm>
                      <a:off x="4032" y="2976"/>
                      <a:ext cx="96" cy="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" h="96">
                          <a:moveTo>
                            <a:pt x="0" y="0"/>
                          </a:moveTo>
                          <a:cubicBezTo>
                            <a:pt x="48" y="16"/>
                            <a:pt x="96" y="32"/>
                            <a:pt x="96" y="48"/>
                          </a:cubicBezTo>
                          <a:cubicBezTo>
                            <a:pt x="96" y="64"/>
                            <a:pt x="16" y="88"/>
                            <a:pt x="0" y="96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645" name="任意多边形 153644"/>
                    <p:cNvSpPr/>
                    <p:nvPr/>
                  </p:nvSpPr>
                  <p:spPr>
                    <a:xfrm>
                      <a:off x="4032" y="3072"/>
                      <a:ext cx="96" cy="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" h="96">
                          <a:moveTo>
                            <a:pt x="0" y="0"/>
                          </a:moveTo>
                          <a:cubicBezTo>
                            <a:pt x="48" y="16"/>
                            <a:pt x="96" y="32"/>
                            <a:pt x="96" y="48"/>
                          </a:cubicBezTo>
                          <a:cubicBezTo>
                            <a:pt x="96" y="64"/>
                            <a:pt x="16" y="88"/>
                            <a:pt x="0" y="96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3646" name="直接连接符 153645"/>
                  <p:cNvSpPr/>
                  <p:nvPr/>
                </p:nvSpPr>
                <p:spPr>
                  <a:xfrm>
                    <a:off x="4176" y="3120"/>
                    <a:ext cx="0" cy="144"/>
                  </a:xfrm>
                  <a:prstGeom prst="line">
                    <a:avLst/>
                  </a:prstGeom>
                  <a:ln w="38100" cap="flat" cmpd="sng">
                    <a:solidFill>
                      <a:srgbClr val="CC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3647" name="组合 153646"/>
                <p:cNvGrpSpPr/>
                <p:nvPr/>
              </p:nvGrpSpPr>
              <p:grpSpPr>
                <a:xfrm rot="7167502">
                  <a:off x="4537" y="2137"/>
                  <a:ext cx="59" cy="370"/>
                  <a:chOff x="4176" y="2736"/>
                  <a:chExt cx="96" cy="528"/>
                </a:xfrm>
              </p:grpSpPr>
              <p:grpSp>
                <p:nvGrpSpPr>
                  <p:cNvPr id="153648" name="组合 153647"/>
                  <p:cNvGrpSpPr/>
                  <p:nvPr/>
                </p:nvGrpSpPr>
                <p:grpSpPr>
                  <a:xfrm>
                    <a:off x="4176" y="2736"/>
                    <a:ext cx="96" cy="384"/>
                    <a:chOff x="4032" y="2784"/>
                    <a:chExt cx="96" cy="384"/>
                  </a:xfrm>
                </p:grpSpPr>
                <p:sp>
                  <p:nvSpPr>
                    <p:cNvPr id="153649" name="任意多边形 153648"/>
                    <p:cNvSpPr/>
                    <p:nvPr/>
                  </p:nvSpPr>
                  <p:spPr>
                    <a:xfrm>
                      <a:off x="4032" y="2784"/>
                      <a:ext cx="96" cy="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" h="96">
                          <a:moveTo>
                            <a:pt x="0" y="0"/>
                          </a:moveTo>
                          <a:cubicBezTo>
                            <a:pt x="48" y="16"/>
                            <a:pt x="96" y="32"/>
                            <a:pt x="96" y="48"/>
                          </a:cubicBezTo>
                          <a:cubicBezTo>
                            <a:pt x="96" y="64"/>
                            <a:pt x="16" y="88"/>
                            <a:pt x="0" y="96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650" name="任意多边形 153649"/>
                    <p:cNvSpPr/>
                    <p:nvPr/>
                  </p:nvSpPr>
                  <p:spPr>
                    <a:xfrm>
                      <a:off x="4032" y="2880"/>
                      <a:ext cx="96" cy="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" h="96">
                          <a:moveTo>
                            <a:pt x="0" y="0"/>
                          </a:moveTo>
                          <a:cubicBezTo>
                            <a:pt x="48" y="16"/>
                            <a:pt x="96" y="32"/>
                            <a:pt x="96" y="48"/>
                          </a:cubicBezTo>
                          <a:cubicBezTo>
                            <a:pt x="96" y="64"/>
                            <a:pt x="16" y="88"/>
                            <a:pt x="0" y="96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651" name="任意多边形 153650"/>
                    <p:cNvSpPr/>
                    <p:nvPr/>
                  </p:nvSpPr>
                  <p:spPr>
                    <a:xfrm>
                      <a:off x="4032" y="2976"/>
                      <a:ext cx="96" cy="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" h="96">
                          <a:moveTo>
                            <a:pt x="0" y="0"/>
                          </a:moveTo>
                          <a:cubicBezTo>
                            <a:pt x="48" y="16"/>
                            <a:pt x="96" y="32"/>
                            <a:pt x="96" y="48"/>
                          </a:cubicBezTo>
                          <a:cubicBezTo>
                            <a:pt x="96" y="64"/>
                            <a:pt x="16" y="88"/>
                            <a:pt x="0" y="96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652" name="任意多边形 153651"/>
                    <p:cNvSpPr/>
                    <p:nvPr/>
                  </p:nvSpPr>
                  <p:spPr>
                    <a:xfrm>
                      <a:off x="4032" y="3072"/>
                      <a:ext cx="96" cy="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" h="96">
                          <a:moveTo>
                            <a:pt x="0" y="0"/>
                          </a:moveTo>
                          <a:cubicBezTo>
                            <a:pt x="48" y="16"/>
                            <a:pt x="96" y="32"/>
                            <a:pt x="96" y="48"/>
                          </a:cubicBezTo>
                          <a:cubicBezTo>
                            <a:pt x="96" y="64"/>
                            <a:pt x="16" y="88"/>
                            <a:pt x="0" y="96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3653" name="直接连接符 153652"/>
                  <p:cNvSpPr/>
                  <p:nvPr/>
                </p:nvSpPr>
                <p:spPr>
                  <a:xfrm>
                    <a:off x="4176" y="3120"/>
                    <a:ext cx="0" cy="144"/>
                  </a:xfrm>
                  <a:prstGeom prst="line">
                    <a:avLst/>
                  </a:prstGeom>
                  <a:ln w="38100" cap="flat" cmpd="sng">
                    <a:solidFill>
                      <a:srgbClr val="CC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53654" name="直接连接符 153653"/>
                <p:cNvSpPr/>
                <p:nvPr/>
              </p:nvSpPr>
              <p:spPr>
                <a:xfrm>
                  <a:off x="4389" y="2187"/>
                  <a:ext cx="0" cy="0"/>
                </a:xfrm>
                <a:prstGeom prst="line">
                  <a:avLst/>
                </a:prstGeom>
                <a:ln w="28575" cap="flat" cmpd="sng">
                  <a:solidFill>
                    <a:srgbClr val="CC3300"/>
                  </a:solidFill>
                  <a:prstDash val="solid"/>
                  <a:headEnd type="oval" w="med" len="med"/>
                  <a:tailEnd type="oval" w="med" len="med"/>
                </a:ln>
              </p:spPr>
            </p:sp>
          </p:grpSp>
        </p:grpSp>
        <p:sp>
          <p:nvSpPr>
            <p:cNvPr id="153655" name="直接连接符 153654"/>
            <p:cNvSpPr/>
            <p:nvPr/>
          </p:nvSpPr>
          <p:spPr>
            <a:xfrm flipV="1">
              <a:off x="4581" y="1556"/>
              <a:ext cx="0" cy="1344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56" name="矩形 153655"/>
            <p:cNvSpPr/>
            <p:nvPr/>
          </p:nvSpPr>
          <p:spPr>
            <a:xfrm rot="-5400000">
              <a:off x="3971" y="2231"/>
              <a:ext cx="304" cy="10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7" name="矩形 153656"/>
            <p:cNvSpPr/>
            <p:nvPr/>
          </p:nvSpPr>
          <p:spPr>
            <a:xfrm rot="-5400000">
              <a:off x="4893" y="2224"/>
              <a:ext cx="304" cy="10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8" name="矩形 153657"/>
            <p:cNvSpPr/>
            <p:nvPr/>
          </p:nvSpPr>
          <p:spPr>
            <a:xfrm rot="-5400000">
              <a:off x="4426" y="2231"/>
              <a:ext cx="304" cy="10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9" name="直接连接符 153658"/>
            <p:cNvSpPr/>
            <p:nvPr/>
          </p:nvSpPr>
          <p:spPr>
            <a:xfrm>
              <a:off x="2160" y="1988"/>
              <a:ext cx="0" cy="14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60" name="直接连接符 153659"/>
            <p:cNvSpPr/>
            <p:nvPr/>
          </p:nvSpPr>
          <p:spPr>
            <a:xfrm>
              <a:off x="2560" y="1296"/>
              <a:ext cx="0" cy="21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61" name="矩形 153660"/>
            <p:cNvSpPr/>
            <p:nvPr/>
          </p:nvSpPr>
          <p:spPr>
            <a:xfrm rot="-5400000">
              <a:off x="2013" y="2231"/>
              <a:ext cx="304" cy="10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2" name="矩形 153661"/>
            <p:cNvSpPr/>
            <p:nvPr/>
          </p:nvSpPr>
          <p:spPr>
            <a:xfrm rot="-5400000">
              <a:off x="2409" y="2231"/>
              <a:ext cx="304" cy="10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3" name="椭圆 153662"/>
            <p:cNvSpPr/>
            <p:nvPr/>
          </p:nvSpPr>
          <p:spPr>
            <a:xfrm rot="-196635">
              <a:off x="2264" y="2757"/>
              <a:ext cx="192" cy="191"/>
            </a:xfrm>
            <a:prstGeom prst="ellipse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4" name="直接连接符 153663"/>
            <p:cNvSpPr/>
            <p:nvPr/>
          </p:nvSpPr>
          <p:spPr>
            <a:xfrm rot="-196635" flipH="1">
              <a:off x="2296" y="2789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65" name="直接连接符 153664"/>
            <p:cNvSpPr/>
            <p:nvPr/>
          </p:nvSpPr>
          <p:spPr>
            <a:xfrm rot="-196635">
              <a:off x="2296" y="2789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66" name="直接连接符 153665"/>
            <p:cNvSpPr/>
            <p:nvPr/>
          </p:nvSpPr>
          <p:spPr>
            <a:xfrm>
              <a:off x="2160" y="2853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67" name="直接连接符 153666"/>
            <p:cNvSpPr/>
            <p:nvPr/>
          </p:nvSpPr>
          <p:spPr>
            <a:xfrm>
              <a:off x="2454" y="2853"/>
              <a:ext cx="1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68" name="椭圆 153667"/>
            <p:cNvSpPr/>
            <p:nvPr/>
          </p:nvSpPr>
          <p:spPr>
            <a:xfrm rot="-196635">
              <a:off x="2264" y="3045"/>
              <a:ext cx="192" cy="191"/>
            </a:xfrm>
            <a:prstGeom prst="ellipse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9" name="直接连接符 153668"/>
            <p:cNvSpPr/>
            <p:nvPr/>
          </p:nvSpPr>
          <p:spPr>
            <a:xfrm rot="-196635" flipH="1">
              <a:off x="2296" y="3077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70" name="直接连接符 153669"/>
            <p:cNvSpPr/>
            <p:nvPr/>
          </p:nvSpPr>
          <p:spPr>
            <a:xfrm rot="-196635">
              <a:off x="2296" y="3077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71" name="直接连接符 153670"/>
            <p:cNvSpPr/>
            <p:nvPr/>
          </p:nvSpPr>
          <p:spPr>
            <a:xfrm>
              <a:off x="2160" y="3141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72" name="直接连接符 153671"/>
            <p:cNvSpPr/>
            <p:nvPr/>
          </p:nvSpPr>
          <p:spPr>
            <a:xfrm>
              <a:off x="2454" y="3141"/>
              <a:ext cx="1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73" name="椭圆 153672"/>
            <p:cNvSpPr/>
            <p:nvPr/>
          </p:nvSpPr>
          <p:spPr>
            <a:xfrm rot="-196635">
              <a:off x="2264" y="3310"/>
              <a:ext cx="192" cy="191"/>
            </a:xfrm>
            <a:prstGeom prst="ellipse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4" name="直接连接符 153673"/>
            <p:cNvSpPr/>
            <p:nvPr/>
          </p:nvSpPr>
          <p:spPr>
            <a:xfrm rot="-196635" flipH="1">
              <a:off x="2296" y="3342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75" name="直接连接符 153674"/>
            <p:cNvSpPr/>
            <p:nvPr/>
          </p:nvSpPr>
          <p:spPr>
            <a:xfrm rot="-196635">
              <a:off x="2296" y="3342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76" name="直接连接符 153675"/>
            <p:cNvSpPr/>
            <p:nvPr/>
          </p:nvSpPr>
          <p:spPr>
            <a:xfrm>
              <a:off x="2160" y="3406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77" name="直接连接符 153676"/>
            <p:cNvSpPr/>
            <p:nvPr/>
          </p:nvSpPr>
          <p:spPr>
            <a:xfrm>
              <a:off x="2454" y="3406"/>
              <a:ext cx="1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78" name="直接连接符 153677"/>
            <p:cNvSpPr/>
            <p:nvPr/>
          </p:nvSpPr>
          <p:spPr>
            <a:xfrm>
              <a:off x="2810" y="1988"/>
              <a:ext cx="0" cy="14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79" name="直接连接符 153678"/>
            <p:cNvSpPr/>
            <p:nvPr/>
          </p:nvSpPr>
          <p:spPr>
            <a:xfrm>
              <a:off x="3210" y="1536"/>
              <a:ext cx="0" cy="18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80" name="矩形 153679"/>
            <p:cNvSpPr/>
            <p:nvPr/>
          </p:nvSpPr>
          <p:spPr>
            <a:xfrm rot="-5400000">
              <a:off x="2663" y="2231"/>
              <a:ext cx="304" cy="10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1" name="矩形 153680"/>
            <p:cNvSpPr/>
            <p:nvPr/>
          </p:nvSpPr>
          <p:spPr>
            <a:xfrm rot="-5400000">
              <a:off x="3059" y="2231"/>
              <a:ext cx="304" cy="10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2" name="椭圆 153681"/>
            <p:cNvSpPr/>
            <p:nvPr/>
          </p:nvSpPr>
          <p:spPr>
            <a:xfrm rot="-196635">
              <a:off x="2914" y="2757"/>
              <a:ext cx="192" cy="191"/>
            </a:xfrm>
            <a:prstGeom prst="ellipse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3" name="直接连接符 153682"/>
            <p:cNvSpPr/>
            <p:nvPr/>
          </p:nvSpPr>
          <p:spPr>
            <a:xfrm rot="-196635" flipH="1">
              <a:off x="2946" y="2789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84" name="直接连接符 153683"/>
            <p:cNvSpPr/>
            <p:nvPr/>
          </p:nvSpPr>
          <p:spPr>
            <a:xfrm rot="-196635">
              <a:off x="2946" y="2789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85" name="直接连接符 153684"/>
            <p:cNvSpPr/>
            <p:nvPr/>
          </p:nvSpPr>
          <p:spPr>
            <a:xfrm>
              <a:off x="2810" y="2853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86" name="直接连接符 153685"/>
            <p:cNvSpPr/>
            <p:nvPr/>
          </p:nvSpPr>
          <p:spPr>
            <a:xfrm>
              <a:off x="3104" y="2853"/>
              <a:ext cx="1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87" name="椭圆 153686"/>
            <p:cNvSpPr/>
            <p:nvPr/>
          </p:nvSpPr>
          <p:spPr>
            <a:xfrm rot="-196635">
              <a:off x="2914" y="3045"/>
              <a:ext cx="192" cy="191"/>
            </a:xfrm>
            <a:prstGeom prst="ellipse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8" name="直接连接符 153687"/>
            <p:cNvSpPr/>
            <p:nvPr/>
          </p:nvSpPr>
          <p:spPr>
            <a:xfrm rot="-196635" flipH="1">
              <a:off x="2946" y="3077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89" name="直接连接符 153688"/>
            <p:cNvSpPr/>
            <p:nvPr/>
          </p:nvSpPr>
          <p:spPr>
            <a:xfrm rot="-196635">
              <a:off x="2946" y="3077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90" name="直接连接符 153689"/>
            <p:cNvSpPr/>
            <p:nvPr/>
          </p:nvSpPr>
          <p:spPr>
            <a:xfrm>
              <a:off x="2810" y="3141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91" name="直接连接符 153690"/>
            <p:cNvSpPr/>
            <p:nvPr/>
          </p:nvSpPr>
          <p:spPr>
            <a:xfrm>
              <a:off x="3104" y="3141"/>
              <a:ext cx="11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92" name="椭圆 153691"/>
            <p:cNvSpPr/>
            <p:nvPr/>
          </p:nvSpPr>
          <p:spPr>
            <a:xfrm rot="-196635">
              <a:off x="2914" y="3310"/>
              <a:ext cx="192" cy="191"/>
            </a:xfrm>
            <a:prstGeom prst="ellipse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3" name="直接连接符 153692"/>
            <p:cNvSpPr/>
            <p:nvPr/>
          </p:nvSpPr>
          <p:spPr>
            <a:xfrm rot="-196635" flipH="1">
              <a:off x="2946" y="3342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94" name="直接连接符 153693"/>
            <p:cNvSpPr/>
            <p:nvPr/>
          </p:nvSpPr>
          <p:spPr>
            <a:xfrm rot="-196635">
              <a:off x="2946" y="3342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95" name="直接连接符 153694"/>
            <p:cNvSpPr/>
            <p:nvPr/>
          </p:nvSpPr>
          <p:spPr>
            <a:xfrm>
              <a:off x="2810" y="3406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96" name="直接连接符 153695"/>
            <p:cNvSpPr/>
            <p:nvPr/>
          </p:nvSpPr>
          <p:spPr>
            <a:xfrm>
              <a:off x="3104" y="3406"/>
              <a:ext cx="11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97" name="直接连接符 153696"/>
            <p:cNvSpPr/>
            <p:nvPr/>
          </p:nvSpPr>
          <p:spPr>
            <a:xfrm>
              <a:off x="3434" y="1976"/>
              <a:ext cx="0" cy="143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98" name="矩形 153697"/>
            <p:cNvSpPr/>
            <p:nvPr/>
          </p:nvSpPr>
          <p:spPr>
            <a:xfrm rot="-5400000">
              <a:off x="3287" y="2228"/>
              <a:ext cx="304" cy="10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9" name="矩形 153698"/>
            <p:cNvSpPr/>
            <p:nvPr/>
          </p:nvSpPr>
          <p:spPr>
            <a:xfrm rot="-5400000">
              <a:off x="3683" y="2228"/>
              <a:ext cx="304" cy="10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0" name="椭圆 153699"/>
            <p:cNvSpPr/>
            <p:nvPr/>
          </p:nvSpPr>
          <p:spPr>
            <a:xfrm rot="-196635">
              <a:off x="3538" y="2754"/>
              <a:ext cx="192" cy="191"/>
            </a:xfrm>
            <a:prstGeom prst="ellipse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1" name="直接连接符 153700"/>
            <p:cNvSpPr/>
            <p:nvPr/>
          </p:nvSpPr>
          <p:spPr>
            <a:xfrm rot="-196635" flipH="1">
              <a:off x="3570" y="2786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02" name="直接连接符 153701"/>
            <p:cNvSpPr/>
            <p:nvPr/>
          </p:nvSpPr>
          <p:spPr>
            <a:xfrm rot="-196635">
              <a:off x="3570" y="2786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03" name="直接连接符 153702"/>
            <p:cNvSpPr/>
            <p:nvPr/>
          </p:nvSpPr>
          <p:spPr>
            <a:xfrm>
              <a:off x="3434" y="2850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04" name="直接连接符 153703"/>
            <p:cNvSpPr/>
            <p:nvPr/>
          </p:nvSpPr>
          <p:spPr>
            <a:xfrm>
              <a:off x="3728" y="2850"/>
              <a:ext cx="1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05" name="椭圆 153704"/>
            <p:cNvSpPr/>
            <p:nvPr/>
          </p:nvSpPr>
          <p:spPr>
            <a:xfrm rot="-196635">
              <a:off x="3538" y="3042"/>
              <a:ext cx="192" cy="191"/>
            </a:xfrm>
            <a:prstGeom prst="ellipse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6" name="直接连接符 153705"/>
            <p:cNvSpPr/>
            <p:nvPr/>
          </p:nvSpPr>
          <p:spPr>
            <a:xfrm rot="-196635" flipH="1">
              <a:off x="3570" y="3074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07" name="直接连接符 153706"/>
            <p:cNvSpPr/>
            <p:nvPr/>
          </p:nvSpPr>
          <p:spPr>
            <a:xfrm rot="-196635">
              <a:off x="3570" y="3074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08" name="直接连接符 153707"/>
            <p:cNvSpPr/>
            <p:nvPr/>
          </p:nvSpPr>
          <p:spPr>
            <a:xfrm>
              <a:off x="3434" y="3138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09" name="椭圆 153708"/>
            <p:cNvSpPr/>
            <p:nvPr/>
          </p:nvSpPr>
          <p:spPr>
            <a:xfrm rot="-196635">
              <a:off x="3538" y="3307"/>
              <a:ext cx="192" cy="191"/>
            </a:xfrm>
            <a:prstGeom prst="ellipse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0" name="直接连接符 153709"/>
            <p:cNvSpPr/>
            <p:nvPr/>
          </p:nvSpPr>
          <p:spPr>
            <a:xfrm rot="-196635" flipH="1">
              <a:off x="3570" y="3339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11" name="直接连接符 153710"/>
            <p:cNvSpPr/>
            <p:nvPr/>
          </p:nvSpPr>
          <p:spPr>
            <a:xfrm rot="-196635">
              <a:off x="3570" y="3339"/>
              <a:ext cx="128" cy="12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12" name="直接连接符 153711"/>
            <p:cNvSpPr/>
            <p:nvPr/>
          </p:nvSpPr>
          <p:spPr>
            <a:xfrm>
              <a:off x="3434" y="3403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13" name="直接连接符 153712"/>
            <p:cNvSpPr/>
            <p:nvPr/>
          </p:nvSpPr>
          <p:spPr>
            <a:xfrm>
              <a:off x="3728" y="3403"/>
              <a:ext cx="1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14" name="文本框 153713"/>
            <p:cNvSpPr txBox="1"/>
            <p:nvPr/>
          </p:nvSpPr>
          <p:spPr>
            <a:xfrm>
              <a:off x="336" y="189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53715" name="椭圆 153714"/>
            <p:cNvSpPr/>
            <p:nvPr/>
          </p:nvSpPr>
          <p:spPr>
            <a:xfrm>
              <a:off x="576" y="126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6" name="椭圆 153715"/>
            <p:cNvSpPr/>
            <p:nvPr/>
          </p:nvSpPr>
          <p:spPr>
            <a:xfrm>
              <a:off x="576" y="150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7" name="椭圆 153716"/>
            <p:cNvSpPr/>
            <p:nvPr/>
          </p:nvSpPr>
          <p:spPr>
            <a:xfrm>
              <a:off x="576" y="1963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8" name="椭圆 153717"/>
            <p:cNvSpPr/>
            <p:nvPr/>
          </p:nvSpPr>
          <p:spPr>
            <a:xfrm>
              <a:off x="576" y="174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9" name="文本框 153718"/>
            <p:cNvSpPr txBox="1"/>
            <p:nvPr/>
          </p:nvSpPr>
          <p:spPr>
            <a:xfrm>
              <a:off x="2208" y="3524"/>
              <a:ext cx="169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zh-CN" altLang="en-US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额定相电压为</a:t>
              </a:r>
            </a:p>
            <a:p>
              <a:pPr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220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伏的单相负载</a:t>
              </a:r>
            </a:p>
          </p:txBody>
        </p:sp>
        <p:sp>
          <p:nvSpPr>
            <p:cNvPr id="153720" name="文本框 153719"/>
            <p:cNvSpPr txBox="1"/>
            <p:nvPr/>
          </p:nvSpPr>
          <p:spPr>
            <a:xfrm>
              <a:off x="3830" y="3524"/>
              <a:ext cx="169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zh-CN" altLang="en-US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额定线电压为</a:t>
              </a:r>
            </a:p>
            <a:p>
              <a:pPr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380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伏的三相负载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192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686800" cy="7032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华文新魏" panose="02010800040101010101" pitchFamily="2" charset="-122"/>
              </a:rPr>
              <a:t>Y-Y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华文新魏" panose="02010800040101010101" pitchFamily="2" charset="-122"/>
              </a:rPr>
              <a:t>形三相电路：电源</a:t>
            </a: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华文新魏" panose="02010800040101010101" pitchFamily="2" charset="-122"/>
              </a:rPr>
              <a:t>Y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华文新魏" panose="02010800040101010101" pitchFamily="2" charset="-122"/>
              </a:rPr>
              <a:t>形，负载</a:t>
            </a: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华文新魏" panose="02010800040101010101" pitchFamily="2" charset="-122"/>
              </a:rPr>
              <a:t>Y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华文新魏" panose="02010800040101010101" pitchFamily="2" charset="-122"/>
              </a:rPr>
              <a:t>形</a:t>
            </a:r>
            <a:endParaRPr lang="en-US" altLang="x-none" sz="4000" b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ea typeface="华文新魏" panose="02010800040101010101" pitchFamily="2" charset="-122"/>
            </a:endParaRPr>
          </a:p>
        </p:txBody>
      </p:sp>
      <p:graphicFrame>
        <p:nvGraphicFramePr>
          <p:cNvPr id="152579" name="对象 152578"/>
          <p:cNvGraphicFramePr/>
          <p:nvPr/>
        </p:nvGraphicFramePr>
        <p:xfrm>
          <a:off x="573088" y="4611688"/>
          <a:ext cx="793432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r:id="rId4" imgW="2881630" imgH="533400" progId="Equation.3">
                  <p:embed/>
                </p:oleObj>
              </mc:Choice>
              <mc:Fallback>
                <p:oleObj r:id="rId4" imgW="288163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088" y="4611688"/>
                        <a:ext cx="7934325" cy="167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对象 152579"/>
          <p:cNvGraphicFramePr/>
          <p:nvPr/>
        </p:nvGraphicFramePr>
        <p:xfrm>
          <a:off x="6178550" y="3371850"/>
          <a:ext cx="20494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r:id="rId6" imgW="571500" imgH="279400" progId="Equation.3">
                  <p:embed/>
                </p:oleObj>
              </mc:Choice>
              <mc:Fallback>
                <p:oleObj r:id="rId6" imgW="571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8550" y="3371850"/>
                        <a:ext cx="2049463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1" name="椭圆 152580"/>
          <p:cNvSpPr/>
          <p:nvPr/>
        </p:nvSpPr>
        <p:spPr>
          <a:xfrm>
            <a:off x="1295400" y="1676400"/>
            <a:ext cx="457200" cy="4572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582" name="直接连接符 152581"/>
          <p:cNvSpPr/>
          <p:nvPr/>
        </p:nvSpPr>
        <p:spPr>
          <a:xfrm>
            <a:off x="838200" y="1905000"/>
            <a:ext cx="4724400" cy="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583" name="椭圆 152582"/>
          <p:cNvSpPr/>
          <p:nvPr/>
        </p:nvSpPr>
        <p:spPr>
          <a:xfrm>
            <a:off x="1295400" y="2667000"/>
            <a:ext cx="457200" cy="4572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584" name="直接连接符 152583"/>
          <p:cNvSpPr/>
          <p:nvPr/>
        </p:nvSpPr>
        <p:spPr>
          <a:xfrm>
            <a:off x="838200" y="2895600"/>
            <a:ext cx="4724400" cy="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585" name="椭圆 152584"/>
          <p:cNvSpPr/>
          <p:nvPr/>
        </p:nvSpPr>
        <p:spPr>
          <a:xfrm>
            <a:off x="1295400" y="3657600"/>
            <a:ext cx="457200" cy="4572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586" name="直接连接符 152585"/>
          <p:cNvSpPr/>
          <p:nvPr/>
        </p:nvSpPr>
        <p:spPr>
          <a:xfrm>
            <a:off x="838200" y="3886200"/>
            <a:ext cx="4724400" cy="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587" name="直接连接符 152586"/>
          <p:cNvSpPr/>
          <p:nvPr/>
        </p:nvSpPr>
        <p:spPr>
          <a:xfrm>
            <a:off x="838200" y="4495800"/>
            <a:ext cx="4724400" cy="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588" name="矩形 152587"/>
          <p:cNvSpPr/>
          <p:nvPr/>
        </p:nvSpPr>
        <p:spPr>
          <a:xfrm>
            <a:off x="2895600" y="44196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589" name="直接连接符 152588"/>
          <p:cNvSpPr/>
          <p:nvPr/>
        </p:nvSpPr>
        <p:spPr>
          <a:xfrm>
            <a:off x="838200" y="1905000"/>
            <a:ext cx="0" cy="259080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590" name="直接连接符 152589"/>
          <p:cNvSpPr/>
          <p:nvPr/>
        </p:nvSpPr>
        <p:spPr>
          <a:xfrm>
            <a:off x="5562600" y="1905000"/>
            <a:ext cx="0" cy="259080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52591" name="对象 152590"/>
          <p:cNvGraphicFramePr/>
          <p:nvPr/>
        </p:nvGraphicFramePr>
        <p:xfrm>
          <a:off x="1236663" y="890588"/>
          <a:ext cx="6572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r:id="rId8" imgW="241300" imgH="279400" progId="Equation.3">
                  <p:embed/>
                </p:oleObj>
              </mc:Choice>
              <mc:Fallback>
                <p:oleObj r:id="rId8" imgW="241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6663" y="890588"/>
                        <a:ext cx="657225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2" name="对象 152591"/>
          <p:cNvGraphicFramePr/>
          <p:nvPr/>
        </p:nvGraphicFramePr>
        <p:xfrm>
          <a:off x="1160463" y="2921000"/>
          <a:ext cx="65563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r:id="rId10" imgW="241300" imgH="279400" progId="Equation.3">
                  <p:embed/>
                </p:oleObj>
              </mc:Choice>
              <mc:Fallback>
                <p:oleObj r:id="rId10" imgW="241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0463" y="2921000"/>
                        <a:ext cx="655637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3" name="对象 152592"/>
          <p:cNvGraphicFramePr/>
          <p:nvPr/>
        </p:nvGraphicFramePr>
        <p:xfrm>
          <a:off x="1098550" y="1952625"/>
          <a:ext cx="5683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r:id="rId12" imgW="228600" imgH="279400" progId="Equation.3">
                  <p:embed/>
                </p:oleObj>
              </mc:Choice>
              <mc:Fallback>
                <p:oleObj r:id="rId12" imgW="228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98550" y="1952625"/>
                        <a:ext cx="568325" cy="69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4" name="文本框 152593"/>
          <p:cNvSpPr txBox="1"/>
          <p:nvPr/>
        </p:nvSpPr>
        <p:spPr>
          <a:xfrm>
            <a:off x="304800" y="25908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</a:p>
        </p:txBody>
      </p:sp>
      <p:sp>
        <p:nvSpPr>
          <p:cNvPr id="152595" name="文本框 152594"/>
          <p:cNvSpPr txBox="1"/>
          <p:nvPr/>
        </p:nvSpPr>
        <p:spPr>
          <a:xfrm>
            <a:off x="5638800" y="2620963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N'</a:t>
            </a:r>
          </a:p>
        </p:txBody>
      </p:sp>
      <p:sp>
        <p:nvSpPr>
          <p:cNvPr id="152596" name="文本框 152595"/>
          <p:cNvSpPr txBox="1"/>
          <p:nvPr/>
        </p:nvSpPr>
        <p:spPr>
          <a:xfrm>
            <a:off x="2895600" y="4495800"/>
            <a:ext cx="990600" cy="6413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3600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endParaRPr lang="en-US" altLang="zh-CN" sz="3600" i="1">
              <a:solidFill>
                <a:schemeClr val="accent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52597" name="文本框 152596"/>
          <p:cNvSpPr txBox="1"/>
          <p:nvPr/>
        </p:nvSpPr>
        <p:spPr>
          <a:xfrm>
            <a:off x="4800600" y="32766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</a:p>
        </p:txBody>
      </p:sp>
      <p:sp>
        <p:nvSpPr>
          <p:cNvPr id="152598" name="椭圆 152597"/>
          <p:cNvSpPr/>
          <p:nvPr/>
        </p:nvSpPr>
        <p:spPr>
          <a:xfrm>
            <a:off x="762000" y="2819400"/>
            <a:ext cx="152400" cy="152400"/>
          </a:xfrm>
          <a:prstGeom prst="ellipse">
            <a:avLst/>
          </a:prstGeom>
          <a:solidFill>
            <a:schemeClr val="accent2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599" name="椭圆 152598"/>
          <p:cNvSpPr/>
          <p:nvPr/>
        </p:nvSpPr>
        <p:spPr>
          <a:xfrm>
            <a:off x="5486400" y="2819400"/>
            <a:ext cx="152400" cy="152400"/>
          </a:xfrm>
          <a:prstGeom prst="ellipse">
            <a:avLst/>
          </a:prstGeom>
          <a:solidFill>
            <a:schemeClr val="accent2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00" name="直接连接符 152599"/>
          <p:cNvSpPr/>
          <p:nvPr/>
        </p:nvSpPr>
        <p:spPr>
          <a:xfrm>
            <a:off x="1752600" y="3657600"/>
            <a:ext cx="304800" cy="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601" name="直接连接符 152600"/>
          <p:cNvSpPr/>
          <p:nvPr/>
        </p:nvSpPr>
        <p:spPr>
          <a:xfrm>
            <a:off x="1905000" y="3505200"/>
            <a:ext cx="0" cy="30480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602" name="直接连接符 152601"/>
          <p:cNvSpPr/>
          <p:nvPr/>
        </p:nvSpPr>
        <p:spPr>
          <a:xfrm>
            <a:off x="914400" y="3657600"/>
            <a:ext cx="304800" cy="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603" name="直接连接符 152602"/>
          <p:cNvSpPr/>
          <p:nvPr/>
        </p:nvSpPr>
        <p:spPr>
          <a:xfrm>
            <a:off x="1828800" y="2667000"/>
            <a:ext cx="304800" cy="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604" name="直接连接符 152603"/>
          <p:cNvSpPr/>
          <p:nvPr/>
        </p:nvSpPr>
        <p:spPr>
          <a:xfrm>
            <a:off x="1981200" y="2514600"/>
            <a:ext cx="0" cy="30480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605" name="直接连接符 152604"/>
          <p:cNvSpPr/>
          <p:nvPr/>
        </p:nvSpPr>
        <p:spPr>
          <a:xfrm>
            <a:off x="990600" y="2667000"/>
            <a:ext cx="304800" cy="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606" name="直接连接符 152605"/>
          <p:cNvSpPr/>
          <p:nvPr/>
        </p:nvSpPr>
        <p:spPr>
          <a:xfrm>
            <a:off x="1828800" y="1676400"/>
            <a:ext cx="304800" cy="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607" name="直接连接符 152606"/>
          <p:cNvSpPr/>
          <p:nvPr/>
        </p:nvSpPr>
        <p:spPr>
          <a:xfrm>
            <a:off x="1981200" y="1524000"/>
            <a:ext cx="0" cy="30480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608" name="直接连接符 152607"/>
          <p:cNvSpPr/>
          <p:nvPr/>
        </p:nvSpPr>
        <p:spPr>
          <a:xfrm>
            <a:off x="990600" y="1676400"/>
            <a:ext cx="304800" cy="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609" name="矩形 152608"/>
          <p:cNvSpPr/>
          <p:nvPr/>
        </p:nvSpPr>
        <p:spPr>
          <a:xfrm>
            <a:off x="4800600" y="38100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0" name="文本框 152609"/>
          <p:cNvSpPr txBox="1"/>
          <p:nvPr/>
        </p:nvSpPr>
        <p:spPr>
          <a:xfrm>
            <a:off x="4800600" y="22860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</a:p>
        </p:txBody>
      </p:sp>
      <p:sp>
        <p:nvSpPr>
          <p:cNvPr id="152611" name="矩形 152610"/>
          <p:cNvSpPr/>
          <p:nvPr/>
        </p:nvSpPr>
        <p:spPr>
          <a:xfrm>
            <a:off x="4800600" y="28194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2" name="文本框 152611"/>
          <p:cNvSpPr txBox="1"/>
          <p:nvPr/>
        </p:nvSpPr>
        <p:spPr>
          <a:xfrm>
            <a:off x="4800600" y="12954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</a:p>
        </p:txBody>
      </p:sp>
      <p:sp>
        <p:nvSpPr>
          <p:cNvPr id="152613" name="矩形 152612"/>
          <p:cNvSpPr/>
          <p:nvPr/>
        </p:nvSpPr>
        <p:spPr>
          <a:xfrm>
            <a:off x="4800600" y="18288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4" name="椭圆 152613"/>
          <p:cNvSpPr/>
          <p:nvPr/>
        </p:nvSpPr>
        <p:spPr>
          <a:xfrm>
            <a:off x="4267200" y="1828800"/>
            <a:ext cx="152400" cy="1524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5" name="椭圆 152614"/>
          <p:cNvSpPr/>
          <p:nvPr/>
        </p:nvSpPr>
        <p:spPr>
          <a:xfrm>
            <a:off x="4267200" y="2819400"/>
            <a:ext cx="152400" cy="1524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6" name="椭圆 152615"/>
          <p:cNvSpPr/>
          <p:nvPr/>
        </p:nvSpPr>
        <p:spPr>
          <a:xfrm>
            <a:off x="4267200" y="3810000"/>
            <a:ext cx="152400" cy="1524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7" name="直接连接符 152616"/>
          <p:cNvSpPr/>
          <p:nvPr/>
        </p:nvSpPr>
        <p:spPr>
          <a:xfrm>
            <a:off x="3352800" y="1814513"/>
            <a:ext cx="381000" cy="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52618" name="椭圆 152617"/>
          <p:cNvSpPr/>
          <p:nvPr/>
        </p:nvSpPr>
        <p:spPr>
          <a:xfrm>
            <a:off x="2627313" y="1828800"/>
            <a:ext cx="152400" cy="1524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9" name="椭圆 152618"/>
          <p:cNvSpPr/>
          <p:nvPr/>
        </p:nvSpPr>
        <p:spPr>
          <a:xfrm>
            <a:off x="2627313" y="2819400"/>
            <a:ext cx="152400" cy="1524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20" name="椭圆 152619"/>
          <p:cNvSpPr/>
          <p:nvPr/>
        </p:nvSpPr>
        <p:spPr>
          <a:xfrm>
            <a:off x="2627313" y="3810000"/>
            <a:ext cx="152400" cy="1524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2621" name="对象 152620"/>
          <p:cNvGraphicFramePr/>
          <p:nvPr/>
        </p:nvGraphicFramePr>
        <p:xfrm>
          <a:off x="3295650" y="895350"/>
          <a:ext cx="6238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r:id="rId14" imgW="203200" imgH="279400" progId="Equation.3">
                  <p:embed/>
                </p:oleObj>
              </mc:Choice>
              <mc:Fallback>
                <p:oleObj r:id="rId14" imgW="203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95650" y="895350"/>
                        <a:ext cx="623888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22" name="对象 152621"/>
          <p:cNvGraphicFramePr/>
          <p:nvPr/>
        </p:nvGraphicFramePr>
        <p:xfrm>
          <a:off x="3295650" y="1873250"/>
          <a:ext cx="6238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r:id="rId16" imgW="203200" imgH="279400" progId="Equation.3">
                  <p:embed/>
                </p:oleObj>
              </mc:Choice>
              <mc:Fallback>
                <p:oleObj r:id="rId16" imgW="203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95650" y="1873250"/>
                        <a:ext cx="623888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23" name="对象 152622"/>
          <p:cNvGraphicFramePr/>
          <p:nvPr/>
        </p:nvGraphicFramePr>
        <p:xfrm>
          <a:off x="3295650" y="2863850"/>
          <a:ext cx="6238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r:id="rId18" imgW="203200" imgH="279400" progId="Equation.3">
                  <p:embed/>
                </p:oleObj>
              </mc:Choice>
              <mc:Fallback>
                <p:oleObj r:id="rId18" imgW="203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95650" y="2863850"/>
                        <a:ext cx="623888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24" name="直接连接符 152623"/>
          <p:cNvSpPr/>
          <p:nvPr/>
        </p:nvSpPr>
        <p:spPr>
          <a:xfrm>
            <a:off x="3352800" y="2805113"/>
            <a:ext cx="381000" cy="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52625" name="直接连接符 152624"/>
          <p:cNvSpPr/>
          <p:nvPr/>
        </p:nvSpPr>
        <p:spPr>
          <a:xfrm>
            <a:off x="3352800" y="3795713"/>
            <a:ext cx="381000" cy="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52626" name="文本框 152625"/>
          <p:cNvSpPr txBox="1"/>
          <p:nvPr/>
        </p:nvSpPr>
        <p:spPr>
          <a:xfrm>
            <a:off x="2484438" y="1295400"/>
            <a:ext cx="9906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</a:p>
        </p:txBody>
      </p:sp>
      <p:sp>
        <p:nvSpPr>
          <p:cNvPr id="152627" name="文本框 152626"/>
          <p:cNvSpPr txBox="1"/>
          <p:nvPr/>
        </p:nvSpPr>
        <p:spPr>
          <a:xfrm>
            <a:off x="2484438" y="2286000"/>
            <a:ext cx="9906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</a:p>
        </p:txBody>
      </p:sp>
      <p:sp>
        <p:nvSpPr>
          <p:cNvPr id="152628" name="文本框 152627"/>
          <p:cNvSpPr txBox="1"/>
          <p:nvPr/>
        </p:nvSpPr>
        <p:spPr>
          <a:xfrm>
            <a:off x="2484438" y="3276600"/>
            <a:ext cx="9906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</a:p>
        </p:txBody>
      </p:sp>
      <p:sp>
        <p:nvSpPr>
          <p:cNvPr id="152629" name="文本框 152628"/>
          <p:cNvSpPr txBox="1"/>
          <p:nvPr/>
        </p:nvSpPr>
        <p:spPr>
          <a:xfrm>
            <a:off x="4114800" y="1295400"/>
            <a:ext cx="9906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A'</a:t>
            </a:r>
          </a:p>
        </p:txBody>
      </p:sp>
      <p:sp>
        <p:nvSpPr>
          <p:cNvPr id="152630" name="文本框 152629"/>
          <p:cNvSpPr txBox="1"/>
          <p:nvPr/>
        </p:nvSpPr>
        <p:spPr>
          <a:xfrm>
            <a:off x="4114800" y="2286000"/>
            <a:ext cx="9906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B'</a:t>
            </a:r>
          </a:p>
        </p:txBody>
      </p:sp>
      <p:sp>
        <p:nvSpPr>
          <p:cNvPr id="152631" name="文本框 152630"/>
          <p:cNvSpPr txBox="1"/>
          <p:nvPr/>
        </p:nvSpPr>
        <p:spPr>
          <a:xfrm>
            <a:off x="4114800" y="3276600"/>
            <a:ext cx="9906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C'</a:t>
            </a:r>
          </a:p>
        </p:txBody>
      </p:sp>
      <p:graphicFrame>
        <p:nvGraphicFramePr>
          <p:cNvPr id="152632" name="对象 152631"/>
          <p:cNvGraphicFramePr/>
          <p:nvPr/>
        </p:nvGraphicFramePr>
        <p:xfrm>
          <a:off x="5743575" y="1517650"/>
          <a:ext cx="31337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r:id="rId20" imgW="1205230" imgH="405765" progId="Equation.3">
                  <p:embed/>
                </p:oleObj>
              </mc:Choice>
              <mc:Fallback>
                <p:oleObj r:id="rId20" imgW="1205230" imgH="40576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43575" y="1517650"/>
                        <a:ext cx="3133725" cy="1119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633" name="组合 152632"/>
          <p:cNvGrpSpPr/>
          <p:nvPr/>
        </p:nvGrpSpPr>
        <p:grpSpPr>
          <a:xfrm>
            <a:off x="381000" y="2895600"/>
            <a:ext cx="457200" cy="533400"/>
            <a:chOff x="240" y="1824"/>
            <a:chExt cx="288" cy="336"/>
          </a:xfrm>
        </p:grpSpPr>
        <p:sp>
          <p:nvSpPr>
            <p:cNvPr id="152634" name="直接连接符 152633"/>
            <p:cNvSpPr/>
            <p:nvPr/>
          </p:nvSpPr>
          <p:spPr>
            <a:xfrm flipH="1">
              <a:off x="336" y="1824"/>
              <a:ext cx="192" cy="240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152635" name="直接连接符 152634"/>
            <p:cNvSpPr/>
            <p:nvPr/>
          </p:nvSpPr>
          <p:spPr>
            <a:xfrm>
              <a:off x="240" y="1968"/>
              <a:ext cx="192" cy="192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lg"/>
            </a:ln>
          </p:spPr>
        </p:sp>
      </p:grpSp>
      <p:sp>
        <p:nvSpPr>
          <p:cNvPr id="152636" name="矩形 152635"/>
          <p:cNvSpPr/>
          <p:nvPr/>
        </p:nvSpPr>
        <p:spPr>
          <a:xfrm>
            <a:off x="6934200" y="2921000"/>
            <a:ext cx="1828800" cy="579438"/>
          </a:xfrm>
          <a:prstGeom prst="rect">
            <a:avLst/>
          </a:prstGeom>
          <a:noFill/>
          <a:ln w="34925">
            <a:noFill/>
          </a:ln>
        </p:spPr>
        <p:txBody>
          <a:bodyPr anchor="ctr">
            <a:spAutoFit/>
          </a:bodyPr>
          <a:lstStyle/>
          <a:p>
            <a:pPr algn="ctr">
              <a:buClr>
                <a:schemeClr val="bg1"/>
              </a:buClr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可短接</a:t>
            </a:r>
          </a:p>
        </p:txBody>
      </p:sp>
      <p:sp>
        <p:nvSpPr>
          <p:cNvPr id="152637" name="椭圆 152636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chemeClr val="accent2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38" name="椭圆 152637"/>
          <p:cNvSpPr/>
          <p:nvPr/>
        </p:nvSpPr>
        <p:spPr>
          <a:xfrm>
            <a:off x="762000" y="3810000"/>
            <a:ext cx="152400" cy="152400"/>
          </a:xfrm>
          <a:prstGeom prst="ellipse">
            <a:avLst/>
          </a:prstGeom>
          <a:solidFill>
            <a:schemeClr val="accent2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6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2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3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图片 143361" descr="006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25" y="6343650"/>
            <a:ext cx="714375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63" name="图片 143362" descr="0063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825" y="6324600"/>
            <a:ext cx="714375" cy="400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364" name="对象 143363">
            <a:hlinkClick r:id="" action="ppaction://hlinkshowjump?jump=firstslide"/>
          </p:cNvPr>
          <p:cNvGraphicFramePr/>
          <p:nvPr/>
        </p:nvGraphicFramePr>
        <p:xfrm>
          <a:off x="571500" y="6378575"/>
          <a:ext cx="7699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r:id="rId7" imgW="675640" imgH="304800" progId="Paint.Picture">
                  <p:embed/>
                </p:oleObj>
              </mc:Choice>
              <mc:Fallback>
                <p:oleObj r:id="rId7" imgW="675640" imgH="304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" y="6378575"/>
                        <a:ext cx="769938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5" name="椭圆 143364"/>
          <p:cNvSpPr/>
          <p:nvPr/>
        </p:nvSpPr>
        <p:spPr>
          <a:xfrm>
            <a:off x="2057400" y="749300"/>
            <a:ext cx="457200" cy="4572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66" name="直接连接符 143365"/>
          <p:cNvSpPr/>
          <p:nvPr/>
        </p:nvSpPr>
        <p:spPr>
          <a:xfrm>
            <a:off x="1447800" y="977900"/>
            <a:ext cx="6096000" cy="1588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68" name="椭圆 143367"/>
          <p:cNvSpPr/>
          <p:nvPr/>
        </p:nvSpPr>
        <p:spPr>
          <a:xfrm>
            <a:off x="2133600" y="2044700"/>
            <a:ext cx="457200" cy="4572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69" name="直接连接符 143368"/>
          <p:cNvSpPr/>
          <p:nvPr/>
        </p:nvSpPr>
        <p:spPr>
          <a:xfrm>
            <a:off x="1447800" y="2273300"/>
            <a:ext cx="6096000" cy="1588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71" name="椭圆 143370"/>
          <p:cNvSpPr/>
          <p:nvPr/>
        </p:nvSpPr>
        <p:spPr>
          <a:xfrm>
            <a:off x="2209800" y="3263900"/>
            <a:ext cx="457200" cy="4572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72" name="直接连接符 143371"/>
          <p:cNvSpPr/>
          <p:nvPr/>
        </p:nvSpPr>
        <p:spPr>
          <a:xfrm>
            <a:off x="1447800" y="3492500"/>
            <a:ext cx="6096000" cy="1588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74" name="直接连接符 143373"/>
          <p:cNvSpPr/>
          <p:nvPr/>
        </p:nvSpPr>
        <p:spPr>
          <a:xfrm>
            <a:off x="1447800" y="4406900"/>
            <a:ext cx="6096000" cy="1588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75" name="直接连接符 143374"/>
          <p:cNvSpPr/>
          <p:nvPr/>
        </p:nvSpPr>
        <p:spPr>
          <a:xfrm>
            <a:off x="1447800" y="977900"/>
            <a:ext cx="1588" cy="342900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76" name="直接连接符 143375"/>
          <p:cNvSpPr/>
          <p:nvPr/>
        </p:nvSpPr>
        <p:spPr>
          <a:xfrm>
            <a:off x="7543800" y="977900"/>
            <a:ext cx="1588" cy="342900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377" name="对象 143376"/>
          <p:cNvGraphicFramePr/>
          <p:nvPr/>
        </p:nvGraphicFramePr>
        <p:xfrm>
          <a:off x="1998663" y="23813"/>
          <a:ext cx="657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r:id="rId9" imgW="241300" imgH="279400" progId="Equation.3">
                  <p:embed/>
                </p:oleObj>
              </mc:Choice>
              <mc:Fallback>
                <p:oleObj r:id="rId9" imgW="241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98663" y="23813"/>
                        <a:ext cx="65722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8" name="对象 143377"/>
          <p:cNvGraphicFramePr/>
          <p:nvPr/>
        </p:nvGraphicFramePr>
        <p:xfrm>
          <a:off x="2074863" y="2452688"/>
          <a:ext cx="6556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r:id="rId11" imgW="241300" imgH="279400" progId="Equation.3">
                  <p:embed/>
                </p:oleObj>
              </mc:Choice>
              <mc:Fallback>
                <p:oleObj r:id="rId11" imgW="241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74863" y="2452688"/>
                        <a:ext cx="655637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9" name="对象 143378"/>
          <p:cNvGraphicFramePr/>
          <p:nvPr/>
        </p:nvGraphicFramePr>
        <p:xfrm>
          <a:off x="2027238" y="1187450"/>
          <a:ext cx="6778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r:id="rId13" imgW="228600" imgH="279400" progId="Equation.3">
                  <p:embed/>
                </p:oleObj>
              </mc:Choice>
              <mc:Fallback>
                <p:oleObj r:id="rId13" imgW="228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27238" y="1187450"/>
                        <a:ext cx="677862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0" name="文本框 143379"/>
          <p:cNvSpPr txBox="1"/>
          <p:nvPr/>
        </p:nvSpPr>
        <p:spPr>
          <a:xfrm>
            <a:off x="914400" y="19685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</a:p>
        </p:txBody>
      </p:sp>
      <p:sp>
        <p:nvSpPr>
          <p:cNvPr id="143381" name="文本框 143380"/>
          <p:cNvSpPr txBox="1"/>
          <p:nvPr/>
        </p:nvSpPr>
        <p:spPr>
          <a:xfrm>
            <a:off x="7620000" y="1998663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N'</a:t>
            </a:r>
          </a:p>
        </p:txBody>
      </p:sp>
      <p:sp>
        <p:nvSpPr>
          <p:cNvPr id="143383" name="文本框 143382"/>
          <p:cNvSpPr txBox="1"/>
          <p:nvPr/>
        </p:nvSpPr>
        <p:spPr>
          <a:xfrm>
            <a:off x="6629400" y="28829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</a:p>
        </p:txBody>
      </p:sp>
      <p:sp>
        <p:nvSpPr>
          <p:cNvPr id="143384" name="椭圆 143383"/>
          <p:cNvSpPr/>
          <p:nvPr/>
        </p:nvSpPr>
        <p:spPr>
          <a:xfrm>
            <a:off x="1371600" y="2197100"/>
            <a:ext cx="152400" cy="152400"/>
          </a:xfrm>
          <a:prstGeom prst="ellipse">
            <a:avLst/>
          </a:prstGeom>
          <a:solidFill>
            <a:schemeClr val="accent2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85" name="椭圆 143384"/>
          <p:cNvSpPr/>
          <p:nvPr/>
        </p:nvSpPr>
        <p:spPr>
          <a:xfrm>
            <a:off x="7467600" y="2197100"/>
            <a:ext cx="152400" cy="152400"/>
          </a:xfrm>
          <a:prstGeom prst="ellipse">
            <a:avLst/>
          </a:prstGeom>
          <a:solidFill>
            <a:schemeClr val="accent2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86" name="直接连接符 143385"/>
          <p:cNvSpPr/>
          <p:nvPr/>
        </p:nvSpPr>
        <p:spPr>
          <a:xfrm>
            <a:off x="2667000" y="3263900"/>
            <a:ext cx="304800" cy="1588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87" name="直接连接符 143386"/>
          <p:cNvSpPr/>
          <p:nvPr/>
        </p:nvSpPr>
        <p:spPr>
          <a:xfrm>
            <a:off x="2819400" y="3111500"/>
            <a:ext cx="1588" cy="30480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88" name="直接连接符 143387"/>
          <p:cNvSpPr/>
          <p:nvPr/>
        </p:nvSpPr>
        <p:spPr>
          <a:xfrm>
            <a:off x="1828800" y="3263900"/>
            <a:ext cx="304800" cy="1588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89" name="直接连接符 143388"/>
          <p:cNvSpPr/>
          <p:nvPr/>
        </p:nvSpPr>
        <p:spPr>
          <a:xfrm>
            <a:off x="2667000" y="2044700"/>
            <a:ext cx="304800" cy="1588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90" name="直接连接符 143389"/>
          <p:cNvSpPr/>
          <p:nvPr/>
        </p:nvSpPr>
        <p:spPr>
          <a:xfrm>
            <a:off x="2819400" y="1892300"/>
            <a:ext cx="1588" cy="30480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91" name="直接连接符 143390"/>
          <p:cNvSpPr/>
          <p:nvPr/>
        </p:nvSpPr>
        <p:spPr>
          <a:xfrm>
            <a:off x="1828800" y="2044700"/>
            <a:ext cx="304800" cy="1588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92" name="直接连接符 143391"/>
          <p:cNvSpPr/>
          <p:nvPr/>
        </p:nvSpPr>
        <p:spPr>
          <a:xfrm>
            <a:off x="2590800" y="749300"/>
            <a:ext cx="304800" cy="1588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93" name="直接连接符 143392"/>
          <p:cNvSpPr/>
          <p:nvPr/>
        </p:nvSpPr>
        <p:spPr>
          <a:xfrm>
            <a:off x="2743200" y="596900"/>
            <a:ext cx="1588" cy="304800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94" name="直接连接符 143393"/>
          <p:cNvSpPr/>
          <p:nvPr/>
        </p:nvSpPr>
        <p:spPr>
          <a:xfrm>
            <a:off x="1752600" y="749300"/>
            <a:ext cx="304800" cy="1588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95" name="矩形 143394"/>
          <p:cNvSpPr/>
          <p:nvPr/>
        </p:nvSpPr>
        <p:spPr>
          <a:xfrm>
            <a:off x="6629400" y="34163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6" name="文本框 143395"/>
          <p:cNvSpPr txBox="1"/>
          <p:nvPr/>
        </p:nvSpPr>
        <p:spPr>
          <a:xfrm>
            <a:off x="6629400" y="16637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</a:p>
        </p:txBody>
      </p:sp>
      <p:sp>
        <p:nvSpPr>
          <p:cNvPr id="143397" name="矩形 143396"/>
          <p:cNvSpPr/>
          <p:nvPr/>
        </p:nvSpPr>
        <p:spPr>
          <a:xfrm>
            <a:off x="6629400" y="21971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8" name="文本框 143397"/>
          <p:cNvSpPr txBox="1"/>
          <p:nvPr/>
        </p:nvSpPr>
        <p:spPr>
          <a:xfrm>
            <a:off x="6629400" y="3683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</a:p>
        </p:txBody>
      </p:sp>
      <p:sp>
        <p:nvSpPr>
          <p:cNvPr id="143399" name="矩形 143398"/>
          <p:cNvSpPr/>
          <p:nvPr/>
        </p:nvSpPr>
        <p:spPr>
          <a:xfrm>
            <a:off x="6629400" y="9017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2" name="椭圆 143401"/>
          <p:cNvSpPr/>
          <p:nvPr/>
        </p:nvSpPr>
        <p:spPr>
          <a:xfrm>
            <a:off x="6019800" y="901700"/>
            <a:ext cx="152400" cy="1524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3" name="椭圆 143402"/>
          <p:cNvSpPr/>
          <p:nvPr/>
        </p:nvSpPr>
        <p:spPr>
          <a:xfrm>
            <a:off x="6019800" y="2197100"/>
            <a:ext cx="152400" cy="1524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4" name="椭圆 143403"/>
          <p:cNvSpPr/>
          <p:nvPr/>
        </p:nvSpPr>
        <p:spPr>
          <a:xfrm>
            <a:off x="6019800" y="3416300"/>
            <a:ext cx="152400" cy="1524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5" name="直接连接符 143404"/>
          <p:cNvSpPr/>
          <p:nvPr/>
        </p:nvSpPr>
        <p:spPr>
          <a:xfrm>
            <a:off x="4899025" y="841375"/>
            <a:ext cx="381000" cy="1588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43406" name="椭圆 143405"/>
          <p:cNvSpPr/>
          <p:nvPr/>
        </p:nvSpPr>
        <p:spPr>
          <a:xfrm>
            <a:off x="4003675" y="901700"/>
            <a:ext cx="152400" cy="1524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7" name="椭圆 143406"/>
          <p:cNvSpPr/>
          <p:nvPr/>
        </p:nvSpPr>
        <p:spPr>
          <a:xfrm>
            <a:off x="4003675" y="2197100"/>
            <a:ext cx="152400" cy="1524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8" name="椭圆 143407"/>
          <p:cNvSpPr/>
          <p:nvPr/>
        </p:nvSpPr>
        <p:spPr>
          <a:xfrm>
            <a:off x="4003675" y="3416300"/>
            <a:ext cx="152400" cy="1524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409" name="对象 143408"/>
          <p:cNvGraphicFramePr/>
          <p:nvPr/>
        </p:nvGraphicFramePr>
        <p:xfrm>
          <a:off x="4810125" y="-77787"/>
          <a:ext cx="6254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r:id="rId15" imgW="203200" imgH="279400" progId="Equation.3">
                  <p:embed/>
                </p:oleObj>
              </mc:Choice>
              <mc:Fallback>
                <p:oleObj r:id="rId15" imgW="203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10125" y="-77787"/>
                        <a:ext cx="62547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0" name="对象 143409"/>
          <p:cNvGraphicFramePr/>
          <p:nvPr/>
        </p:nvGraphicFramePr>
        <p:xfrm>
          <a:off x="4864100" y="1204913"/>
          <a:ext cx="6254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r:id="rId17" imgW="203200" imgH="279400" progId="Equation.3">
                  <p:embed/>
                </p:oleObj>
              </mc:Choice>
              <mc:Fallback>
                <p:oleObj r:id="rId17" imgW="203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64100" y="1204913"/>
                        <a:ext cx="62547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1" name="对象 143410"/>
          <p:cNvGraphicFramePr/>
          <p:nvPr/>
        </p:nvGraphicFramePr>
        <p:xfrm>
          <a:off x="4864100" y="2436813"/>
          <a:ext cx="6254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r:id="rId19" imgW="203200" imgH="279400" progId="Equation.3">
                  <p:embed/>
                </p:oleObj>
              </mc:Choice>
              <mc:Fallback>
                <p:oleObj r:id="rId19" imgW="203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64100" y="2436813"/>
                        <a:ext cx="62547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2" name="直接连接符 143411"/>
          <p:cNvSpPr/>
          <p:nvPr/>
        </p:nvSpPr>
        <p:spPr>
          <a:xfrm>
            <a:off x="4899025" y="2136775"/>
            <a:ext cx="381000" cy="1588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43413" name="直接连接符 143412"/>
          <p:cNvSpPr/>
          <p:nvPr/>
        </p:nvSpPr>
        <p:spPr>
          <a:xfrm>
            <a:off x="4899025" y="3355975"/>
            <a:ext cx="381000" cy="1588"/>
          </a:xfrm>
          <a:prstGeom prst="line">
            <a:avLst/>
          </a:prstGeom>
          <a:ln w="4445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43414" name="文本框 143413"/>
          <p:cNvSpPr txBox="1"/>
          <p:nvPr/>
        </p:nvSpPr>
        <p:spPr>
          <a:xfrm>
            <a:off x="3851275" y="398463"/>
            <a:ext cx="9906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</a:p>
        </p:txBody>
      </p:sp>
      <p:sp>
        <p:nvSpPr>
          <p:cNvPr id="143415" name="文本框 143414"/>
          <p:cNvSpPr txBox="1"/>
          <p:nvPr/>
        </p:nvSpPr>
        <p:spPr>
          <a:xfrm>
            <a:off x="3851275" y="1693863"/>
            <a:ext cx="9906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</a:p>
        </p:txBody>
      </p:sp>
      <p:sp>
        <p:nvSpPr>
          <p:cNvPr id="143416" name="文本框 143415"/>
          <p:cNvSpPr txBox="1"/>
          <p:nvPr/>
        </p:nvSpPr>
        <p:spPr>
          <a:xfrm>
            <a:off x="3851275" y="2913063"/>
            <a:ext cx="9906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</a:p>
        </p:txBody>
      </p:sp>
      <p:sp>
        <p:nvSpPr>
          <p:cNvPr id="143417" name="文本框 143416"/>
          <p:cNvSpPr txBox="1"/>
          <p:nvPr/>
        </p:nvSpPr>
        <p:spPr>
          <a:xfrm>
            <a:off x="5867400" y="368300"/>
            <a:ext cx="9906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A'</a:t>
            </a:r>
          </a:p>
        </p:txBody>
      </p:sp>
      <p:sp>
        <p:nvSpPr>
          <p:cNvPr id="143418" name="文本框 143417"/>
          <p:cNvSpPr txBox="1"/>
          <p:nvPr/>
        </p:nvSpPr>
        <p:spPr>
          <a:xfrm>
            <a:off x="5867400" y="1663700"/>
            <a:ext cx="9906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B'</a:t>
            </a:r>
          </a:p>
        </p:txBody>
      </p:sp>
      <p:sp>
        <p:nvSpPr>
          <p:cNvPr id="143419" name="文本框 143418"/>
          <p:cNvSpPr txBox="1"/>
          <p:nvPr/>
        </p:nvSpPr>
        <p:spPr>
          <a:xfrm>
            <a:off x="5867400" y="2882900"/>
            <a:ext cx="9906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C'</a:t>
            </a:r>
          </a:p>
        </p:txBody>
      </p:sp>
      <p:grpSp>
        <p:nvGrpSpPr>
          <p:cNvPr id="143420" name="组合 143419"/>
          <p:cNvGrpSpPr/>
          <p:nvPr/>
        </p:nvGrpSpPr>
        <p:grpSpPr>
          <a:xfrm>
            <a:off x="1752600" y="2578100"/>
            <a:ext cx="5486400" cy="1524000"/>
            <a:chOff x="1104" y="1680"/>
            <a:chExt cx="3456" cy="960"/>
          </a:xfrm>
        </p:grpSpPr>
        <p:sp>
          <p:nvSpPr>
            <p:cNvPr id="143421" name="直接连接符 143420"/>
            <p:cNvSpPr/>
            <p:nvPr/>
          </p:nvSpPr>
          <p:spPr>
            <a:xfrm flipV="1">
              <a:off x="1104" y="1680"/>
              <a:ext cx="0" cy="960"/>
            </a:xfrm>
            <a:prstGeom prst="line">
              <a:avLst/>
            </a:prstGeom>
            <a:ln w="4445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22" name="直接连接符 143421"/>
            <p:cNvSpPr/>
            <p:nvPr/>
          </p:nvSpPr>
          <p:spPr>
            <a:xfrm flipV="1">
              <a:off x="4560" y="1680"/>
              <a:ext cx="0" cy="960"/>
            </a:xfrm>
            <a:prstGeom prst="line">
              <a:avLst/>
            </a:prstGeom>
            <a:ln w="4445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23" name="直接连接符 143422"/>
            <p:cNvSpPr/>
            <p:nvPr/>
          </p:nvSpPr>
          <p:spPr>
            <a:xfrm>
              <a:off x="1104" y="1680"/>
              <a:ext cx="3456" cy="0"/>
            </a:xfrm>
            <a:prstGeom prst="line">
              <a:avLst/>
            </a:prstGeom>
            <a:ln w="4445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24" name="直接连接符 143423"/>
            <p:cNvSpPr/>
            <p:nvPr/>
          </p:nvSpPr>
          <p:spPr>
            <a:xfrm flipH="1">
              <a:off x="1296" y="2640"/>
              <a:ext cx="3264" cy="0"/>
            </a:xfrm>
            <a:prstGeom prst="line">
              <a:avLst/>
            </a:prstGeom>
            <a:ln w="44450" cap="flat" cmpd="sng">
              <a:solidFill>
                <a:srgbClr val="006600"/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143425" name="任意多边形 143424"/>
          <p:cNvSpPr/>
          <p:nvPr/>
        </p:nvSpPr>
        <p:spPr>
          <a:xfrm>
            <a:off x="2743200" y="3644900"/>
            <a:ext cx="3505200" cy="304800"/>
          </a:xfrm>
          <a:custGeom>
            <a:avLst/>
            <a:gdLst>
              <a:gd name="txL" fmla="*/ 0 w 43200"/>
              <a:gd name="txT" fmla="*/ 0 h 43200"/>
              <a:gd name="txR" fmla="*/ 43200 w 43200"/>
              <a:gd name="txB" fmla="*/ 43200 h 43200"/>
            </a:gdLst>
            <a:ahLst/>
            <a:cxnLst>
              <a:cxn ang="90">
                <a:pos x="72" y="23368"/>
              </a:cxn>
              <a:cxn ang="90">
                <a:pos x="11558" y="40724"/>
              </a:cxn>
              <a:cxn ang="90">
                <a:pos x="21600" y="21600"/>
              </a:cxn>
            </a:cxnLst>
            <a:rect l="txL" t="txT" r="txR" b="txB"/>
            <a:pathLst>
              <a:path w="43200" h="43200" fill="none">
                <a:moveTo>
                  <a:pt x="72" y="23368"/>
                </a:moveTo>
                <a:arcTo wR="21600" hR="21600" stAng="-11081695" swAng="18143931"/>
              </a:path>
              <a:path w="43200" h="43200" stroke="0">
                <a:moveTo>
                  <a:pt x="72" y="23368"/>
                </a:moveTo>
                <a:arcTo wR="21600" hR="21600" stAng="-11081695" swAng="18143931"/>
                <a:lnTo>
                  <a:pt x="21600" y="21600"/>
                </a:lnTo>
                <a:close/>
              </a:path>
            </a:pathLst>
          </a:custGeom>
          <a:noFill/>
          <a:ln w="44450" cap="sq" cmpd="sng">
            <a:solidFill>
              <a:srgbClr val="663300"/>
            </a:solidFill>
            <a:prstDash val="solid"/>
            <a:headEnd type="none"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426" name="对象 143425"/>
          <p:cNvGraphicFramePr/>
          <p:nvPr/>
        </p:nvGraphicFramePr>
        <p:xfrm>
          <a:off x="4730750" y="4235450"/>
          <a:ext cx="190182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r:id="rId21" imgW="673100" imgH="495300" progId="Equation.3">
                  <p:embed/>
                </p:oleObj>
              </mc:Choice>
              <mc:Fallback>
                <p:oleObj r:id="rId21" imgW="673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30750" y="4235450"/>
                        <a:ext cx="1901825" cy="1454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7" name="对象 143426"/>
          <p:cNvGraphicFramePr/>
          <p:nvPr/>
        </p:nvGraphicFramePr>
        <p:xfrm>
          <a:off x="7007225" y="4237038"/>
          <a:ext cx="1885950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r:id="rId23" imgW="647700" imgH="495300" progId="Equation.3">
                  <p:embed/>
                </p:oleObj>
              </mc:Choice>
              <mc:Fallback>
                <p:oleObj r:id="rId23" imgW="647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07225" y="4237038"/>
                        <a:ext cx="1885950" cy="1497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8" name="对象 143427"/>
          <p:cNvGraphicFramePr/>
          <p:nvPr/>
        </p:nvGraphicFramePr>
        <p:xfrm>
          <a:off x="5435600" y="5172075"/>
          <a:ext cx="1736725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r:id="rId25" imgW="596900" imgH="495300" progId="Equation.3">
                  <p:embed/>
                </p:oleObj>
              </mc:Choice>
              <mc:Fallback>
                <p:oleObj r:id="rId25" imgW="596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435600" y="5172075"/>
                        <a:ext cx="1736725" cy="1497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2" name="矩形 143431"/>
          <p:cNvSpPr/>
          <p:nvPr/>
        </p:nvSpPr>
        <p:spPr>
          <a:xfrm>
            <a:off x="7380288" y="5761038"/>
            <a:ext cx="1287462" cy="579437"/>
          </a:xfrm>
          <a:prstGeom prst="rect">
            <a:avLst/>
          </a:prstGeom>
          <a:noFill/>
          <a:ln w="34925">
            <a:noFill/>
          </a:ln>
        </p:spPr>
        <p:txBody>
          <a:bodyPr anchor="ctr">
            <a:spAutoFit/>
          </a:bodyPr>
          <a:lstStyle/>
          <a:p>
            <a:pPr algn="ctr">
              <a:buClr>
                <a:schemeClr val="bg1"/>
              </a:buClr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对称</a:t>
            </a:r>
          </a:p>
        </p:txBody>
      </p:sp>
      <p:grpSp>
        <p:nvGrpSpPr>
          <p:cNvPr id="143435" name="组合 143434"/>
          <p:cNvGrpSpPr/>
          <p:nvPr/>
        </p:nvGrpSpPr>
        <p:grpSpPr>
          <a:xfrm>
            <a:off x="1600200" y="1282700"/>
            <a:ext cx="5791200" cy="2971800"/>
            <a:chOff x="1008" y="864"/>
            <a:chExt cx="3648" cy="1872"/>
          </a:xfrm>
        </p:grpSpPr>
        <p:sp>
          <p:nvSpPr>
            <p:cNvPr id="143436" name="直接连接符 143435"/>
            <p:cNvSpPr/>
            <p:nvPr/>
          </p:nvSpPr>
          <p:spPr>
            <a:xfrm flipV="1">
              <a:off x="1008" y="864"/>
              <a:ext cx="0" cy="1872"/>
            </a:xfrm>
            <a:prstGeom prst="line">
              <a:avLst/>
            </a:prstGeom>
            <a:ln w="4445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37" name="直接连接符 143436"/>
            <p:cNvSpPr/>
            <p:nvPr/>
          </p:nvSpPr>
          <p:spPr>
            <a:xfrm>
              <a:off x="1008" y="864"/>
              <a:ext cx="3648" cy="0"/>
            </a:xfrm>
            <a:prstGeom prst="line">
              <a:avLst/>
            </a:prstGeom>
            <a:ln w="4445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38" name="直接连接符 143437"/>
            <p:cNvSpPr/>
            <p:nvPr/>
          </p:nvSpPr>
          <p:spPr>
            <a:xfrm flipV="1">
              <a:off x="4656" y="864"/>
              <a:ext cx="0" cy="1872"/>
            </a:xfrm>
            <a:prstGeom prst="line">
              <a:avLst/>
            </a:prstGeom>
            <a:ln w="4445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39" name="直接连接符 143438"/>
            <p:cNvSpPr/>
            <p:nvPr/>
          </p:nvSpPr>
          <p:spPr>
            <a:xfrm>
              <a:off x="1152" y="2736"/>
              <a:ext cx="3504" cy="0"/>
            </a:xfrm>
            <a:prstGeom prst="line">
              <a:avLst/>
            </a:prstGeom>
            <a:ln w="44450" cap="flat" cmpd="sng">
              <a:solidFill>
                <a:srgbClr val="D60093"/>
              </a:solidFill>
              <a:prstDash val="solid"/>
              <a:headEnd type="triangle" w="med" len="lg"/>
              <a:tailEnd type="none" w="med" len="med"/>
            </a:ln>
          </p:spPr>
        </p:sp>
      </p:grpSp>
      <p:sp>
        <p:nvSpPr>
          <p:cNvPr id="143440" name="椭圆 143439"/>
          <p:cNvSpPr/>
          <p:nvPr/>
        </p:nvSpPr>
        <p:spPr>
          <a:xfrm>
            <a:off x="1371600" y="3429000"/>
            <a:ext cx="152400" cy="152400"/>
          </a:xfrm>
          <a:prstGeom prst="ellipse">
            <a:avLst/>
          </a:prstGeom>
          <a:solidFill>
            <a:schemeClr val="accent2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41" name="椭圆 143440"/>
          <p:cNvSpPr/>
          <p:nvPr/>
        </p:nvSpPr>
        <p:spPr>
          <a:xfrm>
            <a:off x="7467600" y="3429000"/>
            <a:ext cx="152400" cy="152400"/>
          </a:xfrm>
          <a:prstGeom prst="ellipse">
            <a:avLst/>
          </a:prstGeom>
          <a:solidFill>
            <a:schemeClr val="accent2"/>
          </a:solidFill>
          <a:ln w="444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445" name="组合 143444"/>
          <p:cNvGrpSpPr/>
          <p:nvPr/>
        </p:nvGrpSpPr>
        <p:grpSpPr>
          <a:xfrm>
            <a:off x="395288" y="4724400"/>
            <a:ext cx="3927475" cy="1566863"/>
            <a:chOff x="249" y="2976"/>
            <a:chExt cx="2474" cy="987"/>
          </a:xfrm>
        </p:grpSpPr>
        <p:sp>
          <p:nvSpPr>
            <p:cNvPr id="143433" name="矩形 143432"/>
            <p:cNvSpPr/>
            <p:nvPr/>
          </p:nvSpPr>
          <p:spPr>
            <a:xfrm>
              <a:off x="249" y="2976"/>
              <a:ext cx="2086" cy="365"/>
            </a:xfrm>
            <a:prstGeom prst="rect">
              <a:avLst/>
            </a:prstGeom>
            <a:noFill/>
            <a:ln w="349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zh-CN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负载电压对称：</a:t>
              </a:r>
            </a:p>
          </p:txBody>
        </p:sp>
        <p:graphicFrame>
          <p:nvGraphicFramePr>
            <p:cNvPr id="143444" name="对象 143443"/>
            <p:cNvGraphicFramePr/>
            <p:nvPr/>
          </p:nvGraphicFramePr>
          <p:xfrm>
            <a:off x="1267" y="3496"/>
            <a:ext cx="1456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1" r:id="rId27" imgW="748665" imgH="241300" progId="Equation.3">
                    <p:embed/>
                  </p:oleObj>
                </mc:Choice>
                <mc:Fallback>
                  <p:oleObj r:id="rId27" imgW="748665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67" y="3496"/>
                          <a:ext cx="1456" cy="467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12700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  <a:effectLst>
                          <a:outerShdw dist="35921" dir="2699999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597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274913" y="2708920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6.2</a:t>
            </a:r>
            <a:r>
              <a:rPr kumimoji="1"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对称三相电路</a:t>
            </a:r>
            <a:endParaRPr kumimoji="1"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827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302905" y="3429000"/>
            <a:ext cx="518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6.3</a:t>
            </a:r>
            <a:r>
              <a:rPr kumimoji="1"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三相电路的功率</a:t>
            </a:r>
            <a:endParaRPr kumimoji="1"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82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295400" y="4242446"/>
            <a:ext cx="678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6.4</a:t>
            </a:r>
            <a:r>
              <a:rPr kumimoji="1"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不对称三相电路</a:t>
            </a:r>
            <a:endParaRPr kumimoji="1"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831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295400" y="1909763"/>
            <a:ext cx="6400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6.1</a:t>
            </a:r>
            <a:r>
              <a:rPr kumimoji="1"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三相电源</a:t>
            </a:r>
            <a:endParaRPr kumimoji="1"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7DFF53-B6AD-4245-A806-B405FF830A5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7DC5-F4C0-4B66-819E-FF569F414E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0" y="836712"/>
            <a:ext cx="9144000" cy="576064"/>
          </a:xfrm>
          <a:prstGeom prst="rect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kumimoji="1"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章 三相电路</a:t>
            </a:r>
            <a:endParaRPr kumimoji="1"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3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1" name="图片 145410" descr="006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6343650"/>
            <a:ext cx="714375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5412" name="图片 145411" descr="0063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825" y="6324600"/>
            <a:ext cx="714375" cy="400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5413" name="对象 145412">
            <a:hlinkClick r:id="" action="ppaction://hlinkshowjump?jump=firstslide"/>
          </p:cNvPr>
          <p:cNvGraphicFramePr/>
          <p:nvPr/>
        </p:nvGraphicFramePr>
        <p:xfrm>
          <a:off x="571500" y="6378575"/>
          <a:ext cx="7699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6" imgW="675640" imgH="304800" progId="Paint.Picture">
                  <p:embed/>
                </p:oleObj>
              </mc:Choice>
              <mc:Fallback>
                <p:oleObj r:id="rId6" imgW="675640" imgH="304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1500" y="6378575"/>
                        <a:ext cx="769938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4" name="文本框 145413"/>
          <p:cNvSpPr txBox="1"/>
          <p:nvPr/>
        </p:nvSpPr>
        <p:spPr>
          <a:xfrm>
            <a:off x="457200" y="590550"/>
            <a:ext cx="7239000" cy="750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单相计算电路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(Y-Y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对称电路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45415" name="文本框 145414"/>
          <p:cNvSpPr txBox="1"/>
          <p:nvPr/>
        </p:nvSpPr>
        <p:spPr>
          <a:xfrm>
            <a:off x="381000" y="1484313"/>
            <a:ext cx="4114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）短接中点 </a:t>
            </a:r>
          </a:p>
        </p:txBody>
      </p:sp>
      <p:sp>
        <p:nvSpPr>
          <p:cNvPr id="145416" name="文本框 145415"/>
          <p:cNvSpPr txBox="1"/>
          <p:nvPr/>
        </p:nvSpPr>
        <p:spPr>
          <a:xfrm>
            <a:off x="381000" y="2146300"/>
            <a:ext cx="853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）去掉</a:t>
            </a: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相，得</a:t>
            </a: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相的单相计算电路</a:t>
            </a:r>
          </a:p>
        </p:txBody>
      </p:sp>
      <p:sp>
        <p:nvSpPr>
          <p:cNvPr id="145417" name="文本框 145416"/>
          <p:cNvSpPr txBox="1"/>
          <p:nvPr/>
        </p:nvSpPr>
        <p:spPr>
          <a:xfrm>
            <a:off x="457200" y="4948238"/>
            <a:ext cx="4343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）求出</a:t>
            </a: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相变量</a:t>
            </a:r>
          </a:p>
        </p:txBody>
      </p:sp>
      <p:sp>
        <p:nvSpPr>
          <p:cNvPr id="145418" name="文本框 145417"/>
          <p:cNvSpPr txBox="1"/>
          <p:nvPr/>
        </p:nvSpPr>
        <p:spPr>
          <a:xfrm>
            <a:off x="457200" y="5595938"/>
            <a:ext cx="5181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）写出</a:t>
            </a: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相变量</a:t>
            </a:r>
          </a:p>
        </p:txBody>
      </p:sp>
      <p:grpSp>
        <p:nvGrpSpPr>
          <p:cNvPr id="145449" name="组合 145448"/>
          <p:cNvGrpSpPr/>
          <p:nvPr/>
        </p:nvGrpSpPr>
        <p:grpSpPr>
          <a:xfrm>
            <a:off x="914400" y="2565400"/>
            <a:ext cx="7543800" cy="2432050"/>
            <a:chOff x="576" y="1616"/>
            <a:chExt cx="4752" cy="1532"/>
          </a:xfrm>
        </p:grpSpPr>
        <p:sp>
          <p:nvSpPr>
            <p:cNvPr id="145420" name="椭圆 145419"/>
            <p:cNvSpPr/>
            <p:nvPr/>
          </p:nvSpPr>
          <p:spPr>
            <a:xfrm>
              <a:off x="1296" y="2120"/>
              <a:ext cx="288" cy="288"/>
            </a:xfrm>
            <a:prstGeom prst="ellipse">
              <a:avLst/>
            </a:prstGeom>
            <a:solidFill>
              <a:schemeClr val="bg1"/>
            </a:solidFill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1" name="直接连接符 145420"/>
            <p:cNvSpPr/>
            <p:nvPr/>
          </p:nvSpPr>
          <p:spPr>
            <a:xfrm>
              <a:off x="912" y="2264"/>
              <a:ext cx="3840" cy="1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45423" name="对象 145422"/>
            <p:cNvGraphicFramePr/>
            <p:nvPr/>
          </p:nvGraphicFramePr>
          <p:xfrm>
            <a:off x="1211" y="1619"/>
            <a:ext cx="444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r:id="rId8" imgW="241300" imgH="279400" progId="Equation.3">
                    <p:embed/>
                  </p:oleObj>
                </mc:Choice>
                <mc:Fallback>
                  <p:oleObj r:id="rId8" imgW="241300" imgH="279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11" y="1619"/>
                          <a:ext cx="444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24" name="文本框 145423"/>
            <p:cNvSpPr txBox="1"/>
            <p:nvPr/>
          </p:nvSpPr>
          <p:spPr>
            <a:xfrm>
              <a:off x="576" y="2744"/>
              <a:ext cx="528" cy="404"/>
            </a:xfrm>
            <a:prstGeom prst="rect">
              <a:avLst/>
            </a:prstGeom>
            <a:noFill/>
            <a:ln w="44450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 sz="360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N</a:t>
              </a:r>
            </a:p>
          </p:txBody>
        </p:sp>
        <p:sp>
          <p:nvSpPr>
            <p:cNvPr id="145425" name="文本框 145424"/>
            <p:cNvSpPr txBox="1"/>
            <p:nvPr/>
          </p:nvSpPr>
          <p:spPr>
            <a:xfrm>
              <a:off x="4800" y="2744"/>
              <a:ext cx="528" cy="404"/>
            </a:xfrm>
            <a:prstGeom prst="rect">
              <a:avLst/>
            </a:prstGeom>
            <a:noFill/>
            <a:ln w="44450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 sz="360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N'</a:t>
              </a:r>
            </a:p>
          </p:txBody>
        </p:sp>
        <p:sp>
          <p:nvSpPr>
            <p:cNvPr id="145426" name="直接连接符 145425"/>
            <p:cNvSpPr/>
            <p:nvPr/>
          </p:nvSpPr>
          <p:spPr>
            <a:xfrm>
              <a:off x="1632" y="2120"/>
              <a:ext cx="192" cy="1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427" name="直接连接符 145426"/>
            <p:cNvSpPr/>
            <p:nvPr/>
          </p:nvSpPr>
          <p:spPr>
            <a:xfrm>
              <a:off x="1728" y="2024"/>
              <a:ext cx="1" cy="192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428" name="直接连接符 145427"/>
            <p:cNvSpPr/>
            <p:nvPr/>
          </p:nvSpPr>
          <p:spPr>
            <a:xfrm>
              <a:off x="1104" y="2120"/>
              <a:ext cx="192" cy="1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429" name="文本框 145428"/>
            <p:cNvSpPr txBox="1"/>
            <p:nvPr/>
          </p:nvSpPr>
          <p:spPr>
            <a:xfrm>
              <a:off x="4176" y="1880"/>
              <a:ext cx="528" cy="404"/>
            </a:xfrm>
            <a:prstGeom prst="rect">
              <a:avLst/>
            </a:prstGeom>
            <a:noFill/>
            <a:ln w="44450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 sz="3600" i="1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Z</a:t>
              </a:r>
            </a:p>
          </p:txBody>
        </p:sp>
        <p:sp>
          <p:nvSpPr>
            <p:cNvPr id="145430" name="矩形 145429"/>
            <p:cNvSpPr/>
            <p:nvPr/>
          </p:nvSpPr>
          <p:spPr>
            <a:xfrm>
              <a:off x="4176" y="2216"/>
              <a:ext cx="288" cy="96"/>
            </a:xfrm>
            <a:prstGeom prst="rect">
              <a:avLst/>
            </a:prstGeom>
            <a:solidFill>
              <a:schemeClr val="bg1"/>
            </a:solidFill>
            <a:ln w="444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32" name="椭圆 145431"/>
            <p:cNvSpPr/>
            <p:nvPr/>
          </p:nvSpPr>
          <p:spPr>
            <a:xfrm>
              <a:off x="3792" y="2216"/>
              <a:ext cx="96" cy="96"/>
            </a:xfrm>
            <a:prstGeom prst="ellipse">
              <a:avLst/>
            </a:prstGeom>
            <a:solidFill>
              <a:schemeClr val="bg1"/>
            </a:solidFill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33" name="直接连接符 145432"/>
            <p:cNvSpPr/>
            <p:nvPr/>
          </p:nvSpPr>
          <p:spPr>
            <a:xfrm>
              <a:off x="3139" y="2195"/>
              <a:ext cx="240" cy="1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45434" name="椭圆 145433"/>
            <p:cNvSpPr/>
            <p:nvPr/>
          </p:nvSpPr>
          <p:spPr>
            <a:xfrm>
              <a:off x="2517" y="2216"/>
              <a:ext cx="96" cy="96"/>
            </a:xfrm>
            <a:prstGeom prst="ellipse">
              <a:avLst/>
            </a:prstGeom>
            <a:solidFill>
              <a:schemeClr val="bg1"/>
            </a:solidFill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5435" name="对象 145434"/>
            <p:cNvGraphicFramePr/>
            <p:nvPr/>
          </p:nvGraphicFramePr>
          <p:xfrm>
            <a:off x="3064" y="1616"/>
            <a:ext cx="394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1" r:id="rId10" imgW="203200" imgH="279400" progId="Equation.3">
                    <p:embed/>
                  </p:oleObj>
                </mc:Choice>
                <mc:Fallback>
                  <p:oleObj r:id="rId10" imgW="203200" imgH="279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64" y="1616"/>
                          <a:ext cx="394" cy="5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36" name="文本框 145435"/>
            <p:cNvSpPr txBox="1"/>
            <p:nvPr/>
          </p:nvSpPr>
          <p:spPr>
            <a:xfrm>
              <a:off x="2381" y="1899"/>
              <a:ext cx="624" cy="335"/>
            </a:xfrm>
            <a:prstGeom prst="rect">
              <a:avLst/>
            </a:prstGeom>
            <a:noFill/>
            <a:ln w="44450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buClr>
                  <a:schemeClr val="bg1"/>
                </a:buClr>
              </a:pPr>
              <a:r>
                <a:rPr lang="en-US" altLang="zh-CN" sz="360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145437" name="文本框 145436"/>
            <p:cNvSpPr txBox="1"/>
            <p:nvPr/>
          </p:nvSpPr>
          <p:spPr>
            <a:xfrm>
              <a:off x="3696" y="1880"/>
              <a:ext cx="624" cy="404"/>
            </a:xfrm>
            <a:prstGeom prst="rect">
              <a:avLst/>
            </a:prstGeom>
            <a:noFill/>
            <a:ln w="44450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 sz="360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A'</a:t>
              </a:r>
            </a:p>
          </p:txBody>
        </p:sp>
        <p:sp>
          <p:nvSpPr>
            <p:cNvPr id="145438" name="直接连接符 145437"/>
            <p:cNvSpPr/>
            <p:nvPr/>
          </p:nvSpPr>
          <p:spPr>
            <a:xfrm>
              <a:off x="912" y="2264"/>
              <a:ext cx="0" cy="720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145439" name="直接连接符 145438"/>
            <p:cNvSpPr/>
            <p:nvPr/>
          </p:nvSpPr>
          <p:spPr>
            <a:xfrm>
              <a:off x="4752" y="2264"/>
              <a:ext cx="0" cy="720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145440" name="直接连接符 145439"/>
            <p:cNvSpPr/>
            <p:nvPr/>
          </p:nvSpPr>
          <p:spPr>
            <a:xfrm>
              <a:off x="912" y="2984"/>
              <a:ext cx="3840" cy="1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444" name="直接连接符 145443"/>
            <p:cNvSpPr/>
            <p:nvPr/>
          </p:nvSpPr>
          <p:spPr>
            <a:xfrm>
              <a:off x="3936" y="2408"/>
              <a:ext cx="192" cy="1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445" name="直接连接符 145444"/>
            <p:cNvSpPr/>
            <p:nvPr/>
          </p:nvSpPr>
          <p:spPr>
            <a:xfrm>
              <a:off x="4032" y="2312"/>
              <a:ext cx="1" cy="192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446" name="直接连接符 145445"/>
            <p:cNvSpPr/>
            <p:nvPr/>
          </p:nvSpPr>
          <p:spPr>
            <a:xfrm>
              <a:off x="4512" y="2408"/>
              <a:ext cx="192" cy="1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16453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 build="p"/>
      <p:bldP spid="145415" grpId="0"/>
      <p:bldP spid="145416" grpId="0"/>
      <p:bldP spid="145417" grpId="0"/>
      <p:bldP spid="1454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椭圆 146433"/>
          <p:cNvSpPr/>
          <p:nvPr/>
        </p:nvSpPr>
        <p:spPr>
          <a:xfrm>
            <a:off x="4800600" y="3276600"/>
            <a:ext cx="152400" cy="152400"/>
          </a:xfrm>
          <a:prstGeom prst="ellipse">
            <a:avLst/>
          </a:prstGeom>
          <a:solidFill>
            <a:schemeClr val="tx1"/>
          </a:solidFill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35" name="椭圆 146434"/>
          <p:cNvSpPr/>
          <p:nvPr/>
        </p:nvSpPr>
        <p:spPr>
          <a:xfrm>
            <a:off x="3962400" y="4267200"/>
            <a:ext cx="152400" cy="152400"/>
          </a:xfrm>
          <a:prstGeom prst="ellipse">
            <a:avLst/>
          </a:prstGeom>
          <a:solidFill>
            <a:schemeClr val="tx1"/>
          </a:solidFill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36" name="椭圆 146435"/>
          <p:cNvSpPr/>
          <p:nvPr/>
        </p:nvSpPr>
        <p:spPr>
          <a:xfrm>
            <a:off x="4800600" y="5638800"/>
            <a:ext cx="152400" cy="152400"/>
          </a:xfrm>
          <a:prstGeom prst="ellipse">
            <a:avLst/>
          </a:prstGeom>
          <a:solidFill>
            <a:schemeClr val="tx1"/>
          </a:solidFill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37" name="椭圆 146436"/>
          <p:cNvSpPr/>
          <p:nvPr/>
        </p:nvSpPr>
        <p:spPr>
          <a:xfrm>
            <a:off x="3962400" y="5638800"/>
            <a:ext cx="152400" cy="152400"/>
          </a:xfrm>
          <a:prstGeom prst="ellipse">
            <a:avLst/>
          </a:prstGeom>
          <a:solidFill>
            <a:schemeClr val="tx1"/>
          </a:solidFill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6438" name="图片 146437" descr="006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343650"/>
            <a:ext cx="714375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6439" name="图片 146438" descr="0063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825" y="6324600"/>
            <a:ext cx="714375" cy="400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6440" name="对象 146439">
            <a:hlinkClick r:id="" action="ppaction://hlinkshowjump?jump=firstslide"/>
          </p:cNvPr>
          <p:cNvGraphicFramePr/>
          <p:nvPr/>
        </p:nvGraphicFramePr>
        <p:xfrm>
          <a:off x="571500" y="6378575"/>
          <a:ext cx="7699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r:id="rId5" imgW="675640" imgH="304800" progId="Paint.Picture">
                  <p:embed/>
                </p:oleObj>
              </mc:Choice>
              <mc:Fallback>
                <p:oleObj r:id="rId5" imgW="675640" imgH="304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" y="6378575"/>
                        <a:ext cx="769938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1" name="椭圆 146440"/>
          <p:cNvSpPr/>
          <p:nvPr/>
        </p:nvSpPr>
        <p:spPr>
          <a:xfrm>
            <a:off x="1828800" y="3124200"/>
            <a:ext cx="457200" cy="4572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42" name="直接连接符 146441"/>
          <p:cNvSpPr/>
          <p:nvPr/>
        </p:nvSpPr>
        <p:spPr>
          <a:xfrm>
            <a:off x="1371600" y="3352800"/>
            <a:ext cx="57912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43" name="矩形 146442"/>
          <p:cNvSpPr/>
          <p:nvPr/>
        </p:nvSpPr>
        <p:spPr>
          <a:xfrm>
            <a:off x="2971800" y="32766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44" name="椭圆 146443"/>
          <p:cNvSpPr/>
          <p:nvPr/>
        </p:nvSpPr>
        <p:spPr>
          <a:xfrm>
            <a:off x="1828800" y="4114800"/>
            <a:ext cx="457200" cy="4572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45" name="直接连接符 146444"/>
          <p:cNvSpPr/>
          <p:nvPr/>
        </p:nvSpPr>
        <p:spPr>
          <a:xfrm>
            <a:off x="1371600" y="4343400"/>
            <a:ext cx="57912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46" name="矩形 146445"/>
          <p:cNvSpPr/>
          <p:nvPr/>
        </p:nvSpPr>
        <p:spPr>
          <a:xfrm>
            <a:off x="2971800" y="42672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47" name="直接连接符 146446"/>
          <p:cNvSpPr/>
          <p:nvPr/>
        </p:nvSpPr>
        <p:spPr>
          <a:xfrm>
            <a:off x="1371600" y="5715000"/>
            <a:ext cx="42672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48" name="矩形 146447"/>
          <p:cNvSpPr/>
          <p:nvPr/>
        </p:nvSpPr>
        <p:spPr>
          <a:xfrm>
            <a:off x="2362200" y="56388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49" name="直接连接符 146448"/>
          <p:cNvSpPr/>
          <p:nvPr/>
        </p:nvSpPr>
        <p:spPr>
          <a:xfrm>
            <a:off x="1371600" y="2362200"/>
            <a:ext cx="0" cy="335280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50" name="直接连接符 146449"/>
          <p:cNvSpPr/>
          <p:nvPr/>
        </p:nvSpPr>
        <p:spPr>
          <a:xfrm>
            <a:off x="7162800" y="2362200"/>
            <a:ext cx="0" cy="198120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6451" name="对象 146450"/>
          <p:cNvGraphicFramePr/>
          <p:nvPr/>
        </p:nvGraphicFramePr>
        <p:xfrm>
          <a:off x="1693863" y="1349375"/>
          <a:ext cx="6937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r:id="rId7" imgW="241300" imgH="279400" progId="Equation.3">
                  <p:embed/>
                </p:oleObj>
              </mc:Choice>
              <mc:Fallback>
                <p:oleObj r:id="rId7" imgW="241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3863" y="1349375"/>
                        <a:ext cx="693737" cy="80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2" name="对象 146451"/>
          <p:cNvGraphicFramePr/>
          <p:nvPr/>
        </p:nvGraphicFramePr>
        <p:xfrm>
          <a:off x="1692275" y="3403600"/>
          <a:ext cx="6381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r:id="rId9" imgW="241300" imgH="279400" progId="Equation.3">
                  <p:embed/>
                </p:oleObj>
              </mc:Choice>
              <mc:Fallback>
                <p:oleObj r:id="rId9" imgW="241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2275" y="3403600"/>
                        <a:ext cx="638175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3" name="对象 146452"/>
          <p:cNvGraphicFramePr/>
          <p:nvPr/>
        </p:nvGraphicFramePr>
        <p:xfrm>
          <a:off x="1749425" y="2414588"/>
          <a:ext cx="63658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r:id="rId11" imgW="228600" imgH="279400" progId="Equation.3">
                  <p:embed/>
                </p:oleObj>
              </mc:Choice>
              <mc:Fallback>
                <p:oleObj r:id="rId11" imgW="228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425" y="2414588"/>
                        <a:ext cx="636588" cy="77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4" name="文本框 146453"/>
          <p:cNvSpPr txBox="1"/>
          <p:nvPr/>
        </p:nvSpPr>
        <p:spPr>
          <a:xfrm>
            <a:off x="762000" y="30480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</a:p>
        </p:txBody>
      </p:sp>
      <p:sp>
        <p:nvSpPr>
          <p:cNvPr id="146455" name="文本框 146454"/>
          <p:cNvSpPr txBox="1"/>
          <p:nvPr/>
        </p:nvSpPr>
        <p:spPr>
          <a:xfrm>
            <a:off x="4419600" y="5715000"/>
            <a:ext cx="1295400" cy="6413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en-US" altLang="zh-CN" sz="3600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'</a:t>
            </a:r>
          </a:p>
        </p:txBody>
      </p:sp>
      <p:sp>
        <p:nvSpPr>
          <p:cNvPr id="146456" name="文本框 146455"/>
          <p:cNvSpPr txBox="1"/>
          <p:nvPr/>
        </p:nvSpPr>
        <p:spPr>
          <a:xfrm>
            <a:off x="2286000" y="50292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3600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endParaRPr lang="en-US" altLang="zh-CN" sz="3600" i="1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46457" name="文本框 146456"/>
          <p:cNvSpPr txBox="1"/>
          <p:nvPr/>
        </p:nvSpPr>
        <p:spPr>
          <a:xfrm>
            <a:off x="3352800" y="48006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3600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endParaRPr lang="en-US" altLang="zh-CN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46458" name="文本框 146457"/>
          <p:cNvSpPr txBox="1"/>
          <p:nvPr/>
        </p:nvSpPr>
        <p:spPr>
          <a:xfrm>
            <a:off x="6400800" y="17526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</a:p>
        </p:txBody>
      </p:sp>
      <p:sp>
        <p:nvSpPr>
          <p:cNvPr id="146459" name="文本框 146458"/>
          <p:cNvSpPr txBox="1"/>
          <p:nvPr/>
        </p:nvSpPr>
        <p:spPr>
          <a:xfrm>
            <a:off x="2971800" y="1557338"/>
            <a:ext cx="914400" cy="7016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4000" i="1" baseline="-2500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endParaRPr lang="en-US" altLang="zh-CN" sz="3600" i="1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46460" name="矩形 146459"/>
          <p:cNvSpPr/>
          <p:nvPr/>
        </p:nvSpPr>
        <p:spPr>
          <a:xfrm>
            <a:off x="6400800" y="32766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61" name="矩形 146460"/>
          <p:cNvSpPr/>
          <p:nvPr/>
        </p:nvSpPr>
        <p:spPr>
          <a:xfrm>
            <a:off x="6400800" y="42672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62" name="文本框 146461"/>
          <p:cNvSpPr txBox="1"/>
          <p:nvPr/>
        </p:nvSpPr>
        <p:spPr>
          <a:xfrm>
            <a:off x="6400800" y="27432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</a:p>
        </p:txBody>
      </p:sp>
      <p:sp>
        <p:nvSpPr>
          <p:cNvPr id="146463" name="文本框 146462"/>
          <p:cNvSpPr txBox="1"/>
          <p:nvPr/>
        </p:nvSpPr>
        <p:spPr>
          <a:xfrm>
            <a:off x="6400800" y="37338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</a:p>
        </p:txBody>
      </p:sp>
      <p:sp>
        <p:nvSpPr>
          <p:cNvPr id="146464" name="文本框 146463"/>
          <p:cNvSpPr txBox="1"/>
          <p:nvPr/>
        </p:nvSpPr>
        <p:spPr>
          <a:xfrm>
            <a:off x="2971800" y="2667000"/>
            <a:ext cx="838200" cy="531813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bg1"/>
              </a:buClr>
            </a:pPr>
            <a:r>
              <a:rPr lang="en-US" altLang="zh-CN" sz="3600" i="1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4000" i="1" baseline="-2500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endParaRPr lang="en-US" altLang="zh-CN" sz="3600" i="1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46465" name="文本框 146464"/>
          <p:cNvSpPr txBox="1"/>
          <p:nvPr/>
        </p:nvSpPr>
        <p:spPr>
          <a:xfrm>
            <a:off x="2971800" y="3657600"/>
            <a:ext cx="838200" cy="531813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bg1"/>
              </a:buClr>
            </a:pPr>
            <a:r>
              <a:rPr lang="en-US" altLang="zh-CN" sz="3600" i="1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4000" i="1" baseline="-2500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endParaRPr lang="en-US" altLang="zh-CN" sz="3600" i="1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46466" name="直接连接符 146465"/>
          <p:cNvSpPr/>
          <p:nvPr/>
        </p:nvSpPr>
        <p:spPr>
          <a:xfrm>
            <a:off x="4038600" y="4343400"/>
            <a:ext cx="0" cy="60960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67" name="直接连接符 146466"/>
          <p:cNvSpPr/>
          <p:nvPr/>
        </p:nvSpPr>
        <p:spPr>
          <a:xfrm>
            <a:off x="3886200" y="4953000"/>
            <a:ext cx="3048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68" name="直接连接符 146467"/>
          <p:cNvSpPr/>
          <p:nvPr/>
        </p:nvSpPr>
        <p:spPr>
          <a:xfrm>
            <a:off x="3886200" y="5105400"/>
            <a:ext cx="3048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69" name="直接连接符 146468"/>
          <p:cNvSpPr/>
          <p:nvPr/>
        </p:nvSpPr>
        <p:spPr>
          <a:xfrm>
            <a:off x="4038600" y="5105400"/>
            <a:ext cx="0" cy="60960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70" name="文本框 146469"/>
          <p:cNvSpPr txBox="1"/>
          <p:nvPr/>
        </p:nvSpPr>
        <p:spPr>
          <a:xfrm>
            <a:off x="4191000" y="48006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3600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endParaRPr lang="en-US" altLang="zh-CN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46471" name="直接连接符 146470"/>
          <p:cNvSpPr/>
          <p:nvPr/>
        </p:nvSpPr>
        <p:spPr>
          <a:xfrm>
            <a:off x="4724400" y="4953000"/>
            <a:ext cx="3048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72" name="直接连接符 146471"/>
          <p:cNvSpPr/>
          <p:nvPr/>
        </p:nvSpPr>
        <p:spPr>
          <a:xfrm>
            <a:off x="4724400" y="5105400"/>
            <a:ext cx="3048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73" name="直接连接符 146472"/>
          <p:cNvSpPr/>
          <p:nvPr/>
        </p:nvSpPr>
        <p:spPr>
          <a:xfrm>
            <a:off x="4876800" y="5105400"/>
            <a:ext cx="0" cy="60960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74" name="直接连接符 146473"/>
          <p:cNvSpPr/>
          <p:nvPr/>
        </p:nvSpPr>
        <p:spPr>
          <a:xfrm>
            <a:off x="4876800" y="3352800"/>
            <a:ext cx="0" cy="160020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84" name="直接连接符 146483"/>
          <p:cNvSpPr/>
          <p:nvPr/>
        </p:nvSpPr>
        <p:spPr>
          <a:xfrm>
            <a:off x="5638800" y="5715000"/>
            <a:ext cx="15240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85" name="直接连接符 146484"/>
          <p:cNvSpPr/>
          <p:nvPr/>
        </p:nvSpPr>
        <p:spPr>
          <a:xfrm>
            <a:off x="7162800" y="4343400"/>
            <a:ext cx="0" cy="137160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89" name="直接连接符 146488"/>
          <p:cNvSpPr/>
          <p:nvPr/>
        </p:nvSpPr>
        <p:spPr>
          <a:xfrm>
            <a:off x="2362200" y="2133600"/>
            <a:ext cx="3048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90" name="直接连接符 146489"/>
          <p:cNvSpPr/>
          <p:nvPr/>
        </p:nvSpPr>
        <p:spPr>
          <a:xfrm>
            <a:off x="2514600" y="1981200"/>
            <a:ext cx="0" cy="30480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91" name="直接连接符 146490"/>
          <p:cNvSpPr/>
          <p:nvPr/>
        </p:nvSpPr>
        <p:spPr>
          <a:xfrm>
            <a:off x="1524000" y="2133600"/>
            <a:ext cx="3048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92" name="直接连接符 146491"/>
          <p:cNvSpPr/>
          <p:nvPr/>
        </p:nvSpPr>
        <p:spPr>
          <a:xfrm>
            <a:off x="2362200" y="3124200"/>
            <a:ext cx="3048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93" name="直接连接符 146492"/>
          <p:cNvSpPr/>
          <p:nvPr/>
        </p:nvSpPr>
        <p:spPr>
          <a:xfrm>
            <a:off x="2514600" y="2971800"/>
            <a:ext cx="0" cy="30480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94" name="直接连接符 146493"/>
          <p:cNvSpPr/>
          <p:nvPr/>
        </p:nvSpPr>
        <p:spPr>
          <a:xfrm>
            <a:off x="1524000" y="3124200"/>
            <a:ext cx="3048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95" name="直接连接符 146494"/>
          <p:cNvSpPr/>
          <p:nvPr/>
        </p:nvSpPr>
        <p:spPr>
          <a:xfrm>
            <a:off x="2362200" y="4114800"/>
            <a:ext cx="3048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96" name="直接连接符 146495"/>
          <p:cNvSpPr/>
          <p:nvPr/>
        </p:nvSpPr>
        <p:spPr>
          <a:xfrm>
            <a:off x="2514600" y="3962400"/>
            <a:ext cx="0" cy="30480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97" name="直接连接符 146496"/>
          <p:cNvSpPr/>
          <p:nvPr/>
        </p:nvSpPr>
        <p:spPr>
          <a:xfrm>
            <a:off x="1524000" y="4114800"/>
            <a:ext cx="3048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509" name="椭圆 146508"/>
          <p:cNvSpPr/>
          <p:nvPr/>
        </p:nvSpPr>
        <p:spPr>
          <a:xfrm>
            <a:off x="1828800" y="2133600"/>
            <a:ext cx="457200" cy="457200"/>
          </a:xfrm>
          <a:prstGeom prst="ellipse">
            <a:avLst/>
          </a:prstGeom>
          <a:solidFill>
            <a:schemeClr val="bg1"/>
          </a:solidFill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510" name="直接连接符 146509"/>
          <p:cNvSpPr/>
          <p:nvPr/>
        </p:nvSpPr>
        <p:spPr>
          <a:xfrm>
            <a:off x="1371600" y="2362200"/>
            <a:ext cx="5791200" cy="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511" name="矩形 146510"/>
          <p:cNvSpPr/>
          <p:nvPr/>
        </p:nvSpPr>
        <p:spPr>
          <a:xfrm>
            <a:off x="2971800" y="22860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512" name="矩形 146511"/>
          <p:cNvSpPr/>
          <p:nvPr/>
        </p:nvSpPr>
        <p:spPr>
          <a:xfrm>
            <a:off x="6400800" y="2286000"/>
            <a:ext cx="457200" cy="152400"/>
          </a:xfrm>
          <a:prstGeom prst="rect">
            <a:avLst/>
          </a:prstGeom>
          <a:solidFill>
            <a:schemeClr val="bg1"/>
          </a:solidFill>
          <a:ln w="444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513" name="矩形 146512"/>
          <p:cNvSpPr/>
          <p:nvPr/>
        </p:nvSpPr>
        <p:spPr>
          <a:xfrm>
            <a:off x="1219200" y="404813"/>
            <a:ext cx="7924800" cy="8604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chemeClr val="bg1"/>
              </a:buClr>
            </a:pPr>
            <a:r>
              <a:rPr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作下图的单相计算电路。</a:t>
            </a:r>
            <a:endParaRPr lang="zh-CN" altLang="en-US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46517" name="椭圆 146516"/>
          <p:cNvSpPr/>
          <p:nvPr/>
        </p:nvSpPr>
        <p:spPr>
          <a:xfrm>
            <a:off x="304800" y="304800"/>
            <a:ext cx="762000" cy="1524000"/>
          </a:xfrm>
          <a:prstGeom prst="ellipse">
            <a:avLst/>
          </a:prstGeom>
          <a:solidFill>
            <a:srgbClr val="FFFF99"/>
          </a:solidFill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补</a:t>
            </a:r>
          </a:p>
          <a:p>
            <a:pPr algn="ctr">
              <a:buClr>
                <a:schemeClr val="bg1"/>
              </a:buClr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</a:p>
          <a:p>
            <a:pPr algn="ctr">
              <a:buClr>
                <a:schemeClr val="bg1"/>
              </a:buClr>
            </a:pPr>
            <a:r>
              <a:rPr lang="en-US" altLang="zh-CN" sz="320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</a:p>
        </p:txBody>
      </p:sp>
      <p:grpSp>
        <p:nvGrpSpPr>
          <p:cNvPr id="146518" name="组合 146517"/>
          <p:cNvGrpSpPr/>
          <p:nvPr/>
        </p:nvGrpSpPr>
        <p:grpSpPr>
          <a:xfrm>
            <a:off x="2133600" y="4953000"/>
            <a:ext cx="1143000" cy="990600"/>
            <a:chOff x="1344" y="3120"/>
            <a:chExt cx="720" cy="624"/>
          </a:xfrm>
        </p:grpSpPr>
        <p:sp>
          <p:nvSpPr>
            <p:cNvPr id="146519" name="矩形 146518"/>
            <p:cNvSpPr/>
            <p:nvPr/>
          </p:nvSpPr>
          <p:spPr>
            <a:xfrm>
              <a:off x="1392" y="3120"/>
              <a:ext cx="624" cy="624"/>
            </a:xfrm>
            <a:prstGeom prst="rect">
              <a:avLst/>
            </a:prstGeom>
            <a:solidFill>
              <a:srgbClr val="FFFFFF"/>
            </a:solidFill>
            <a:ln w="444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520" name="直接连接符 146519"/>
            <p:cNvSpPr/>
            <p:nvPr/>
          </p:nvSpPr>
          <p:spPr>
            <a:xfrm>
              <a:off x="1344" y="3600"/>
              <a:ext cx="720" cy="0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</p:grpSp>
      <p:sp>
        <p:nvSpPr>
          <p:cNvPr id="146521" name="椭圆 146520"/>
          <p:cNvSpPr/>
          <p:nvPr/>
        </p:nvSpPr>
        <p:spPr>
          <a:xfrm>
            <a:off x="1295400" y="3276600"/>
            <a:ext cx="152400" cy="152400"/>
          </a:xfrm>
          <a:prstGeom prst="ellipse">
            <a:avLst/>
          </a:prstGeom>
          <a:solidFill>
            <a:schemeClr val="tx1"/>
          </a:solidFill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523" name="椭圆 146522"/>
          <p:cNvSpPr/>
          <p:nvPr/>
        </p:nvSpPr>
        <p:spPr>
          <a:xfrm>
            <a:off x="1295400" y="4267200"/>
            <a:ext cx="152400" cy="152400"/>
          </a:xfrm>
          <a:prstGeom prst="ellipse">
            <a:avLst/>
          </a:prstGeom>
          <a:solidFill>
            <a:schemeClr val="tx1"/>
          </a:solidFill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524" name="椭圆 146523"/>
          <p:cNvSpPr/>
          <p:nvPr/>
        </p:nvSpPr>
        <p:spPr>
          <a:xfrm>
            <a:off x="5562600" y="2286000"/>
            <a:ext cx="152400" cy="152400"/>
          </a:xfrm>
          <a:prstGeom prst="ellipse">
            <a:avLst/>
          </a:prstGeom>
          <a:solidFill>
            <a:schemeClr val="tx1"/>
          </a:solidFill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6529" name="组合 146528"/>
          <p:cNvGrpSpPr/>
          <p:nvPr/>
        </p:nvGrpSpPr>
        <p:grpSpPr>
          <a:xfrm>
            <a:off x="1476375" y="2636838"/>
            <a:ext cx="5638800" cy="2819400"/>
            <a:chOff x="768" y="1488"/>
            <a:chExt cx="3552" cy="1776"/>
          </a:xfrm>
        </p:grpSpPr>
        <p:sp>
          <p:nvSpPr>
            <p:cNvPr id="146530" name="矩形 146529"/>
            <p:cNvSpPr/>
            <p:nvPr/>
          </p:nvSpPr>
          <p:spPr>
            <a:xfrm>
              <a:off x="768" y="1488"/>
              <a:ext cx="2352" cy="1776"/>
            </a:xfrm>
            <a:prstGeom prst="rect">
              <a:avLst/>
            </a:prstGeom>
            <a:solidFill>
              <a:srgbClr val="FFFFFF"/>
            </a:solidFill>
            <a:ln w="444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531" name="矩形 146530"/>
            <p:cNvSpPr/>
            <p:nvPr/>
          </p:nvSpPr>
          <p:spPr>
            <a:xfrm>
              <a:off x="1968" y="1488"/>
              <a:ext cx="2352" cy="1584"/>
            </a:xfrm>
            <a:prstGeom prst="rect">
              <a:avLst/>
            </a:prstGeom>
            <a:solidFill>
              <a:srgbClr val="FFFFFF"/>
            </a:solidFill>
            <a:ln w="444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508" name="文本框 146507"/>
          <p:cNvSpPr txBox="1"/>
          <p:nvPr/>
        </p:nvSpPr>
        <p:spPr>
          <a:xfrm>
            <a:off x="4953000" y="4800600"/>
            <a:ext cx="838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3600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endParaRPr lang="en-US" altLang="zh-CN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46532" name="组合 146531"/>
          <p:cNvGrpSpPr/>
          <p:nvPr/>
        </p:nvGrpSpPr>
        <p:grpSpPr>
          <a:xfrm>
            <a:off x="5486400" y="4953000"/>
            <a:ext cx="304800" cy="762000"/>
            <a:chOff x="3456" y="3120"/>
            <a:chExt cx="192" cy="480"/>
          </a:xfrm>
        </p:grpSpPr>
        <p:sp>
          <p:nvSpPr>
            <p:cNvPr id="146504" name="直接连接符 146503"/>
            <p:cNvSpPr/>
            <p:nvPr/>
          </p:nvSpPr>
          <p:spPr>
            <a:xfrm>
              <a:off x="3456" y="3120"/>
              <a:ext cx="192" cy="0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6505" name="直接连接符 146504"/>
            <p:cNvSpPr/>
            <p:nvPr/>
          </p:nvSpPr>
          <p:spPr>
            <a:xfrm>
              <a:off x="3456" y="3216"/>
              <a:ext cx="192" cy="0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6506" name="直接连接符 146505"/>
            <p:cNvSpPr/>
            <p:nvPr/>
          </p:nvSpPr>
          <p:spPr>
            <a:xfrm>
              <a:off x="3552" y="3216"/>
              <a:ext cx="0" cy="384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6507" name="直接连接符 146506"/>
          <p:cNvSpPr/>
          <p:nvPr/>
        </p:nvSpPr>
        <p:spPr>
          <a:xfrm>
            <a:off x="5638800" y="2349500"/>
            <a:ext cx="0" cy="259080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75" name="文本框 146474"/>
          <p:cNvSpPr txBox="1"/>
          <p:nvPr/>
        </p:nvSpPr>
        <p:spPr>
          <a:xfrm>
            <a:off x="7162800" y="3048000"/>
            <a:ext cx="1219200" cy="641350"/>
          </a:xfrm>
          <a:prstGeom prst="rect">
            <a:avLst/>
          </a:prstGeom>
          <a:noFill/>
          <a:ln w="44450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en-US" altLang="zh-CN" sz="3600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'</a:t>
            </a:r>
          </a:p>
        </p:txBody>
      </p:sp>
      <p:sp>
        <p:nvSpPr>
          <p:cNvPr id="146522" name="椭圆 146521"/>
          <p:cNvSpPr/>
          <p:nvPr/>
        </p:nvSpPr>
        <p:spPr>
          <a:xfrm>
            <a:off x="7086600" y="3276600"/>
            <a:ext cx="152400" cy="152400"/>
          </a:xfrm>
          <a:prstGeom prst="ellipse">
            <a:avLst/>
          </a:prstGeom>
          <a:solidFill>
            <a:schemeClr val="tx1"/>
          </a:solidFill>
          <a:ln w="444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2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图片 147457" descr="006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343650"/>
            <a:ext cx="714375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7459" name="图片 147458" descr="0063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825" y="6324600"/>
            <a:ext cx="714375" cy="400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7460" name="对象 147459">
            <a:hlinkClick r:id="" action="ppaction://hlinkshowjump?jump=firstslide"/>
          </p:cNvPr>
          <p:cNvGraphicFramePr/>
          <p:nvPr/>
        </p:nvGraphicFramePr>
        <p:xfrm>
          <a:off x="571500" y="6378575"/>
          <a:ext cx="7699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5" imgW="675640" imgH="304800" progId="Paint.Picture">
                  <p:embed/>
                </p:oleObj>
              </mc:Choice>
              <mc:Fallback>
                <p:oleObj r:id="rId5" imgW="675640" imgH="304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" y="6378575"/>
                        <a:ext cx="769938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1" name="文本框 147460"/>
          <p:cNvSpPr txBox="1"/>
          <p:nvPr/>
        </p:nvSpPr>
        <p:spPr>
          <a:xfrm>
            <a:off x="755650" y="1203325"/>
            <a:ext cx="1371600" cy="6413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解：</a:t>
            </a:r>
            <a:endParaRPr lang="zh-CN" altLang="en-US" sz="3600" i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47463" name="文本框 147462"/>
          <p:cNvSpPr txBox="1"/>
          <p:nvPr/>
        </p:nvSpPr>
        <p:spPr>
          <a:xfrm>
            <a:off x="1835150" y="1196975"/>
            <a:ext cx="48974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单相计算电路如图</a:t>
            </a:r>
          </a:p>
        </p:txBody>
      </p:sp>
      <p:grpSp>
        <p:nvGrpSpPr>
          <p:cNvPr id="147506" name="组合 147505"/>
          <p:cNvGrpSpPr/>
          <p:nvPr/>
        </p:nvGrpSpPr>
        <p:grpSpPr>
          <a:xfrm>
            <a:off x="1763713" y="2276475"/>
            <a:ext cx="5013325" cy="2698750"/>
            <a:chOff x="1111" y="1434"/>
            <a:chExt cx="3158" cy="1700"/>
          </a:xfrm>
        </p:grpSpPr>
        <p:sp>
          <p:nvSpPr>
            <p:cNvPr id="147472" name="椭圆 147471"/>
            <p:cNvSpPr/>
            <p:nvPr/>
          </p:nvSpPr>
          <p:spPr>
            <a:xfrm>
              <a:off x="1533" y="2086"/>
              <a:ext cx="288" cy="288"/>
            </a:xfrm>
            <a:prstGeom prst="ellipse">
              <a:avLst/>
            </a:prstGeom>
            <a:solidFill>
              <a:schemeClr val="bg1"/>
            </a:solidFill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3" name="直接连接符 147472"/>
            <p:cNvSpPr/>
            <p:nvPr/>
          </p:nvSpPr>
          <p:spPr>
            <a:xfrm>
              <a:off x="1677" y="1846"/>
              <a:ext cx="2112" cy="0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7474" name="矩形 147473"/>
            <p:cNvSpPr/>
            <p:nvPr/>
          </p:nvSpPr>
          <p:spPr>
            <a:xfrm>
              <a:off x="1821" y="1798"/>
              <a:ext cx="288" cy="96"/>
            </a:xfrm>
            <a:prstGeom prst="rect">
              <a:avLst/>
            </a:prstGeom>
            <a:solidFill>
              <a:schemeClr val="bg1"/>
            </a:solidFill>
            <a:ln w="444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5" name="直接连接符 147474"/>
            <p:cNvSpPr/>
            <p:nvPr/>
          </p:nvSpPr>
          <p:spPr>
            <a:xfrm>
              <a:off x="1677" y="1846"/>
              <a:ext cx="0" cy="912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7476" name="直接连接符 147475"/>
            <p:cNvSpPr/>
            <p:nvPr/>
          </p:nvSpPr>
          <p:spPr>
            <a:xfrm>
              <a:off x="3789" y="1846"/>
              <a:ext cx="0" cy="912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47477" name="对象 147476"/>
            <p:cNvGraphicFramePr/>
            <p:nvPr/>
          </p:nvGraphicFramePr>
          <p:xfrm>
            <a:off x="1111" y="1900"/>
            <a:ext cx="408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1" r:id="rId7" imgW="241300" imgH="279400" progId="Equation.3">
                    <p:embed/>
                  </p:oleObj>
                </mc:Choice>
                <mc:Fallback>
                  <p:oleObj r:id="rId7" imgW="241300" imgH="279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11" y="1900"/>
                          <a:ext cx="408" cy="5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78" name="文本框 147477"/>
            <p:cNvSpPr txBox="1"/>
            <p:nvPr/>
          </p:nvSpPr>
          <p:spPr>
            <a:xfrm>
              <a:off x="1485" y="2730"/>
              <a:ext cx="528" cy="404"/>
            </a:xfrm>
            <a:prstGeom prst="rect">
              <a:avLst/>
            </a:prstGeom>
            <a:noFill/>
            <a:ln w="44450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 sz="360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N</a:t>
              </a:r>
            </a:p>
          </p:txBody>
        </p:sp>
        <p:sp>
          <p:nvSpPr>
            <p:cNvPr id="147479" name="文本框 147478"/>
            <p:cNvSpPr txBox="1"/>
            <p:nvPr/>
          </p:nvSpPr>
          <p:spPr>
            <a:xfrm>
              <a:off x="2445" y="2730"/>
              <a:ext cx="672" cy="404"/>
            </a:xfrm>
            <a:prstGeom prst="rect">
              <a:avLst/>
            </a:prstGeom>
            <a:noFill/>
            <a:ln w="44450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 sz="360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N</a:t>
              </a:r>
              <a:r>
                <a:rPr lang="en-US" altLang="zh-CN" sz="36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r>
                <a:rPr lang="en-US" altLang="zh-CN" sz="360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'</a:t>
              </a:r>
            </a:p>
          </p:txBody>
        </p:sp>
        <p:sp>
          <p:nvSpPr>
            <p:cNvPr id="147480" name="文本框 147479"/>
            <p:cNvSpPr txBox="1"/>
            <p:nvPr/>
          </p:nvSpPr>
          <p:spPr>
            <a:xfrm>
              <a:off x="3309" y="1434"/>
              <a:ext cx="528" cy="404"/>
            </a:xfrm>
            <a:prstGeom prst="rect">
              <a:avLst/>
            </a:prstGeom>
            <a:noFill/>
            <a:ln w="44450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 sz="3600" i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Z</a:t>
              </a:r>
            </a:p>
          </p:txBody>
        </p:sp>
        <p:sp>
          <p:nvSpPr>
            <p:cNvPr id="147481" name="文本框 147480"/>
            <p:cNvSpPr txBox="1"/>
            <p:nvPr/>
          </p:nvSpPr>
          <p:spPr>
            <a:xfrm>
              <a:off x="1821" y="1434"/>
              <a:ext cx="528" cy="335"/>
            </a:xfrm>
            <a:prstGeom prst="rect">
              <a:avLst/>
            </a:prstGeom>
            <a:noFill/>
            <a:ln w="44450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buClr>
                  <a:schemeClr val="bg1"/>
                </a:buClr>
              </a:pPr>
              <a:r>
                <a:rPr lang="en-US" altLang="zh-CN" sz="3600" i="1" err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Z</a:t>
              </a:r>
              <a:r>
                <a:rPr lang="en-US" altLang="zh-CN" sz="3600" i="1" baseline="-25000" err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l</a:t>
              </a:r>
              <a:endPara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47482" name="矩形 147481"/>
            <p:cNvSpPr/>
            <p:nvPr/>
          </p:nvSpPr>
          <p:spPr>
            <a:xfrm>
              <a:off x="3309" y="1798"/>
              <a:ext cx="288" cy="96"/>
            </a:xfrm>
            <a:prstGeom prst="rect">
              <a:avLst/>
            </a:prstGeom>
            <a:solidFill>
              <a:schemeClr val="bg1"/>
            </a:solidFill>
            <a:ln w="444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3" name="直接连接符 147482"/>
            <p:cNvSpPr/>
            <p:nvPr/>
          </p:nvSpPr>
          <p:spPr>
            <a:xfrm>
              <a:off x="2637" y="1846"/>
              <a:ext cx="0" cy="528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7484" name="文本框 147483"/>
            <p:cNvSpPr txBox="1"/>
            <p:nvPr/>
          </p:nvSpPr>
          <p:spPr>
            <a:xfrm>
              <a:off x="3501" y="2730"/>
              <a:ext cx="768" cy="404"/>
            </a:xfrm>
            <a:prstGeom prst="rect">
              <a:avLst/>
            </a:prstGeom>
            <a:noFill/>
            <a:ln w="44450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 sz="360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N</a:t>
              </a:r>
              <a:r>
                <a:rPr lang="en-US" altLang="zh-CN" sz="36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r>
                <a:rPr lang="en-US" altLang="zh-CN" sz="360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'</a:t>
              </a:r>
            </a:p>
          </p:txBody>
        </p:sp>
        <p:sp>
          <p:nvSpPr>
            <p:cNvPr id="147485" name="直接连接符 147484"/>
            <p:cNvSpPr/>
            <p:nvPr/>
          </p:nvSpPr>
          <p:spPr>
            <a:xfrm>
              <a:off x="2829" y="1752"/>
              <a:ext cx="192" cy="0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47486" name="直接连接符 147485"/>
            <p:cNvSpPr/>
            <p:nvPr/>
          </p:nvSpPr>
          <p:spPr>
            <a:xfrm>
              <a:off x="2301" y="1752"/>
              <a:ext cx="192" cy="0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47487" name="直接连接符 147486"/>
            <p:cNvSpPr/>
            <p:nvPr/>
          </p:nvSpPr>
          <p:spPr>
            <a:xfrm>
              <a:off x="2744" y="2038"/>
              <a:ext cx="0" cy="192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47492" name="直接连接符 147491"/>
            <p:cNvSpPr/>
            <p:nvPr/>
          </p:nvSpPr>
          <p:spPr>
            <a:xfrm>
              <a:off x="2541" y="2374"/>
              <a:ext cx="192" cy="0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7493" name="直接连接符 147492"/>
            <p:cNvSpPr/>
            <p:nvPr/>
          </p:nvSpPr>
          <p:spPr>
            <a:xfrm>
              <a:off x="2541" y="2470"/>
              <a:ext cx="192" cy="0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7494" name="直接连接符 147493"/>
            <p:cNvSpPr/>
            <p:nvPr/>
          </p:nvSpPr>
          <p:spPr>
            <a:xfrm>
              <a:off x="2637" y="2470"/>
              <a:ext cx="0" cy="288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7495" name="直接连接符 147494"/>
            <p:cNvSpPr/>
            <p:nvPr/>
          </p:nvSpPr>
          <p:spPr>
            <a:xfrm>
              <a:off x="1677" y="2758"/>
              <a:ext cx="2112" cy="0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7496" name="文本框 147495"/>
            <p:cNvSpPr txBox="1"/>
            <p:nvPr/>
          </p:nvSpPr>
          <p:spPr>
            <a:xfrm>
              <a:off x="2157" y="2298"/>
              <a:ext cx="528" cy="404"/>
            </a:xfrm>
            <a:prstGeom prst="rect">
              <a:avLst/>
            </a:prstGeom>
            <a:noFill/>
            <a:ln w="44450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 sz="3600" i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Z</a:t>
              </a:r>
              <a:r>
                <a:rPr lang="en-US" altLang="zh-CN" sz="36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C</a:t>
              </a:r>
              <a:endPara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47497" name="直接连接符 147496"/>
            <p:cNvSpPr/>
            <p:nvPr/>
          </p:nvSpPr>
          <p:spPr>
            <a:xfrm>
              <a:off x="1437" y="1990"/>
              <a:ext cx="192" cy="0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7498" name="直接连接符 147497"/>
            <p:cNvSpPr/>
            <p:nvPr/>
          </p:nvSpPr>
          <p:spPr>
            <a:xfrm>
              <a:off x="1533" y="1894"/>
              <a:ext cx="0" cy="192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7499" name="直接连接符 147498"/>
            <p:cNvSpPr/>
            <p:nvPr/>
          </p:nvSpPr>
          <p:spPr>
            <a:xfrm>
              <a:off x="1437" y="2470"/>
              <a:ext cx="192" cy="0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7503" name="椭圆 147502"/>
            <p:cNvSpPr/>
            <p:nvPr/>
          </p:nvSpPr>
          <p:spPr>
            <a:xfrm>
              <a:off x="2589" y="1799"/>
              <a:ext cx="96" cy="96"/>
            </a:xfrm>
            <a:prstGeom prst="ellipse">
              <a:avLst/>
            </a:prstGeom>
            <a:solidFill>
              <a:schemeClr val="tx1"/>
            </a:solidFill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04" name="椭圆 147503"/>
            <p:cNvSpPr/>
            <p:nvPr/>
          </p:nvSpPr>
          <p:spPr>
            <a:xfrm>
              <a:off x="2589" y="2711"/>
              <a:ext cx="96" cy="96"/>
            </a:xfrm>
            <a:prstGeom prst="ellipse">
              <a:avLst/>
            </a:prstGeom>
            <a:solidFill>
              <a:schemeClr val="tx1"/>
            </a:solidFill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1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1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标题 148482"/>
          <p:cNvSpPr>
            <a:spLocks noGrp="1"/>
          </p:cNvSpPr>
          <p:nvPr>
            <p:ph type="ctrTitle" idx="4294967295"/>
          </p:nvPr>
        </p:nvSpPr>
        <p:spPr>
          <a:xfrm>
            <a:off x="0" y="476250"/>
            <a:ext cx="1471613" cy="8810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sz="3200" b="1" dirty="0">
                <a:solidFill>
                  <a:srgbClr val="CC0000"/>
                </a:solidFill>
                <a:ea typeface="黑体" panose="02010609060101010101" pitchFamily="2" charset="-122"/>
              </a:rPr>
              <a:t>例</a:t>
            </a:r>
            <a:r>
              <a:rPr lang="en-US" altLang="zh-CN" sz="3200" b="1" dirty="0" smtClean="0">
                <a:solidFill>
                  <a:srgbClr val="CC0000"/>
                </a:solidFill>
                <a:ea typeface="黑体" panose="02010609060101010101" pitchFamily="2" charset="-122"/>
              </a:rPr>
              <a:t>6.2.1</a:t>
            </a:r>
            <a:endParaRPr lang="zh-CN" altLang="en-US" sz="3200" b="1" dirty="0">
              <a:solidFill>
                <a:srgbClr val="CC0000"/>
              </a:solidFill>
              <a:ea typeface="黑体" panose="02010609060101010101" pitchFamily="2" charset="-122"/>
            </a:endParaRPr>
          </a:p>
        </p:txBody>
      </p:sp>
      <p:sp>
        <p:nvSpPr>
          <p:cNvPr id="148484" name="文本框 148483"/>
          <p:cNvSpPr txBox="1"/>
          <p:nvPr/>
        </p:nvSpPr>
        <p:spPr>
          <a:xfrm>
            <a:off x="609600" y="1287463"/>
            <a:ext cx="8267700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灯组，若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 = 100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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求线电流及中性线电流</a:t>
            </a:r>
          </a:p>
        </p:txBody>
      </p:sp>
      <p:sp>
        <p:nvSpPr>
          <p:cNvPr id="148485" name="文本框 148484"/>
          <p:cNvSpPr txBox="1"/>
          <p:nvPr/>
        </p:nvSpPr>
        <p:spPr>
          <a:xfrm>
            <a:off x="539750" y="1760538"/>
            <a:ext cx="8267700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     ;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若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=200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 , 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=100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 , 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=50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 ,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求线电流及中性线电流 。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8486" name="文本框 148485"/>
          <p:cNvSpPr txBox="1"/>
          <p:nvPr/>
        </p:nvSpPr>
        <p:spPr>
          <a:xfrm>
            <a:off x="571500" y="404813"/>
            <a:ext cx="8229600" cy="1031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一星形联结的三相电路，电源电压对称。设电源线电压                                                     。负载为电</a:t>
            </a:r>
          </a:p>
        </p:txBody>
      </p:sp>
      <p:graphicFrame>
        <p:nvGraphicFramePr>
          <p:cNvPr id="148487" name="对象 148486"/>
          <p:cNvGraphicFramePr/>
          <p:nvPr/>
        </p:nvGraphicFramePr>
        <p:xfrm>
          <a:off x="2170113" y="831850"/>
          <a:ext cx="4800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r:id="rId3" imgW="1955165" imgH="241300" progId="Equation.3">
                  <p:embed/>
                </p:oleObj>
              </mc:Choice>
              <mc:Fallback>
                <p:oleObj r:id="rId3" imgW="1955165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70113" y="831850"/>
                        <a:ext cx="480060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729" name="组合 148728"/>
          <p:cNvGrpSpPr/>
          <p:nvPr/>
        </p:nvGrpSpPr>
        <p:grpSpPr>
          <a:xfrm>
            <a:off x="1476375" y="2349500"/>
            <a:ext cx="6786563" cy="4005263"/>
            <a:chOff x="238" y="2340"/>
            <a:chExt cx="2098" cy="1225"/>
          </a:xfrm>
        </p:grpSpPr>
        <p:sp>
          <p:nvSpPr>
            <p:cNvPr id="148675" name="直接连接符 148674"/>
            <p:cNvSpPr/>
            <p:nvPr/>
          </p:nvSpPr>
          <p:spPr>
            <a:xfrm>
              <a:off x="374" y="2568"/>
              <a:ext cx="1723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676" name="矩形 148675"/>
            <p:cNvSpPr/>
            <p:nvPr/>
          </p:nvSpPr>
          <p:spPr>
            <a:xfrm>
              <a:off x="1691" y="2522"/>
              <a:ext cx="180" cy="91"/>
            </a:xfrm>
            <a:prstGeom prst="rect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677" name="直接连接符 148676"/>
            <p:cNvSpPr/>
            <p:nvPr/>
          </p:nvSpPr>
          <p:spPr>
            <a:xfrm>
              <a:off x="2097" y="2568"/>
              <a:ext cx="0" cy="726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678" name="椭圆 148677"/>
            <p:cNvSpPr/>
            <p:nvPr/>
          </p:nvSpPr>
          <p:spPr>
            <a:xfrm>
              <a:off x="657" y="2477"/>
              <a:ext cx="181" cy="181"/>
            </a:xfrm>
            <a:prstGeom prst="ellipse">
              <a:avLst/>
            </a:prstGeom>
            <a:noFill/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679" name="直接连接符 148678"/>
            <p:cNvSpPr/>
            <p:nvPr/>
          </p:nvSpPr>
          <p:spPr>
            <a:xfrm flipV="1">
              <a:off x="929" y="2476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680" name="直接连接符 148679"/>
            <p:cNvSpPr/>
            <p:nvPr/>
          </p:nvSpPr>
          <p:spPr>
            <a:xfrm>
              <a:off x="974" y="2431"/>
              <a:ext cx="0" cy="91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681" name="椭圆 148680"/>
            <p:cNvSpPr/>
            <p:nvPr/>
          </p:nvSpPr>
          <p:spPr>
            <a:xfrm>
              <a:off x="350" y="2906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8682" name="对象 148681"/>
            <p:cNvGraphicFramePr/>
            <p:nvPr/>
          </p:nvGraphicFramePr>
          <p:xfrm>
            <a:off x="739" y="23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" r:id="rId5" imgW="228600" imgH="228600" progId="Equation.3">
                    <p:embed/>
                  </p:oleObj>
                </mc:Choice>
                <mc:Fallback>
                  <p:oleObj r:id="rId5" imgW="2286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9" y="23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683" name="直接连接符 148682"/>
            <p:cNvSpPr/>
            <p:nvPr/>
          </p:nvSpPr>
          <p:spPr>
            <a:xfrm flipV="1">
              <a:off x="521" y="2476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684" name="直接连接符 148683"/>
            <p:cNvSpPr/>
            <p:nvPr/>
          </p:nvSpPr>
          <p:spPr>
            <a:xfrm>
              <a:off x="238" y="2930"/>
              <a:ext cx="1996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685" name="矩形 148684"/>
            <p:cNvSpPr/>
            <p:nvPr/>
          </p:nvSpPr>
          <p:spPr>
            <a:xfrm>
              <a:off x="1702" y="2885"/>
              <a:ext cx="180" cy="91"/>
            </a:xfrm>
            <a:prstGeom prst="rect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686" name="椭圆 148685"/>
            <p:cNvSpPr/>
            <p:nvPr/>
          </p:nvSpPr>
          <p:spPr>
            <a:xfrm>
              <a:off x="668" y="2840"/>
              <a:ext cx="181" cy="181"/>
            </a:xfrm>
            <a:prstGeom prst="ellipse">
              <a:avLst/>
            </a:prstGeom>
            <a:noFill/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687" name="直接连接符 148686"/>
            <p:cNvSpPr/>
            <p:nvPr/>
          </p:nvSpPr>
          <p:spPr>
            <a:xfrm flipV="1">
              <a:off x="940" y="2839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688" name="直接连接符 148687"/>
            <p:cNvSpPr/>
            <p:nvPr/>
          </p:nvSpPr>
          <p:spPr>
            <a:xfrm>
              <a:off x="985" y="2794"/>
              <a:ext cx="0" cy="91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689" name="直接连接符 148688"/>
            <p:cNvSpPr/>
            <p:nvPr/>
          </p:nvSpPr>
          <p:spPr>
            <a:xfrm flipV="1">
              <a:off x="532" y="2839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690" name="直接连接符 148689"/>
            <p:cNvSpPr/>
            <p:nvPr/>
          </p:nvSpPr>
          <p:spPr>
            <a:xfrm>
              <a:off x="374" y="3293"/>
              <a:ext cx="1723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691" name="矩形 148690"/>
            <p:cNvSpPr/>
            <p:nvPr/>
          </p:nvSpPr>
          <p:spPr>
            <a:xfrm>
              <a:off x="1702" y="3248"/>
              <a:ext cx="180" cy="91"/>
            </a:xfrm>
            <a:prstGeom prst="rect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692" name="椭圆 148691"/>
            <p:cNvSpPr/>
            <p:nvPr/>
          </p:nvSpPr>
          <p:spPr>
            <a:xfrm>
              <a:off x="668" y="3203"/>
              <a:ext cx="181" cy="181"/>
            </a:xfrm>
            <a:prstGeom prst="ellipse">
              <a:avLst/>
            </a:prstGeom>
            <a:noFill/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693" name="直接连接符 148692"/>
            <p:cNvSpPr/>
            <p:nvPr/>
          </p:nvSpPr>
          <p:spPr>
            <a:xfrm flipV="1">
              <a:off x="940" y="3202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694" name="直接连接符 148693"/>
            <p:cNvSpPr/>
            <p:nvPr/>
          </p:nvSpPr>
          <p:spPr>
            <a:xfrm>
              <a:off x="985" y="3157"/>
              <a:ext cx="0" cy="91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695" name="直接连接符 148694"/>
            <p:cNvSpPr/>
            <p:nvPr/>
          </p:nvSpPr>
          <p:spPr>
            <a:xfrm flipV="1">
              <a:off x="532" y="3202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48696" name="对象 148695"/>
            <p:cNvGraphicFramePr/>
            <p:nvPr/>
          </p:nvGraphicFramePr>
          <p:xfrm>
            <a:off x="747" y="2695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9" r:id="rId7" imgW="228600" imgH="228600" progId="Equation.3">
                    <p:embed/>
                  </p:oleObj>
                </mc:Choice>
                <mc:Fallback>
                  <p:oleObj r:id="rId7" imgW="2286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7" y="2695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697" name="对象 148696"/>
            <p:cNvGraphicFramePr/>
            <p:nvPr/>
          </p:nvGraphicFramePr>
          <p:xfrm>
            <a:off x="743" y="306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0" r:id="rId9" imgW="228600" imgH="241300" progId="Equation.3">
                    <p:embed/>
                  </p:oleObj>
                </mc:Choice>
                <mc:Fallback>
                  <p:oleObj r:id="rId9" imgW="2286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43" y="306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698" name="对象 148697"/>
            <p:cNvGraphicFramePr/>
            <p:nvPr/>
          </p:nvGraphicFramePr>
          <p:xfrm>
            <a:off x="1731" y="2386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1" r:id="rId11" imgW="228600" imgH="215900" progId="Equation.3">
                    <p:embed/>
                  </p:oleObj>
                </mc:Choice>
                <mc:Fallback>
                  <p:oleObj r:id="rId11" imgW="2286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31" y="2386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699" name="对象 148698"/>
            <p:cNvGraphicFramePr/>
            <p:nvPr/>
          </p:nvGraphicFramePr>
          <p:xfrm>
            <a:off x="1739" y="2749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2" r:id="rId13" imgW="215900" imgH="215900" progId="Equation.3">
                    <p:embed/>
                  </p:oleObj>
                </mc:Choice>
                <mc:Fallback>
                  <p:oleObj r:id="rId13" imgW="215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39" y="2749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700" name="对象 148699"/>
            <p:cNvGraphicFramePr/>
            <p:nvPr/>
          </p:nvGraphicFramePr>
          <p:xfrm>
            <a:off x="1731" y="3107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3" r:id="rId15" imgW="215900" imgH="228600" progId="Equation.3">
                    <p:embed/>
                  </p:oleObj>
                </mc:Choice>
                <mc:Fallback>
                  <p:oleObj r:id="rId15" imgW="2159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31" y="3107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701" name="直接连接符 148700"/>
            <p:cNvSpPr/>
            <p:nvPr/>
          </p:nvSpPr>
          <p:spPr>
            <a:xfrm>
              <a:off x="238" y="3565"/>
              <a:ext cx="1996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702" name="直接连接符 148701"/>
            <p:cNvSpPr/>
            <p:nvPr/>
          </p:nvSpPr>
          <p:spPr>
            <a:xfrm>
              <a:off x="374" y="2568"/>
              <a:ext cx="0" cy="726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703" name="直接连接符 148702"/>
            <p:cNvSpPr/>
            <p:nvPr/>
          </p:nvSpPr>
          <p:spPr>
            <a:xfrm>
              <a:off x="2234" y="2930"/>
              <a:ext cx="0" cy="635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704" name="直接连接符 148703"/>
            <p:cNvSpPr/>
            <p:nvPr/>
          </p:nvSpPr>
          <p:spPr>
            <a:xfrm>
              <a:off x="238" y="2930"/>
              <a:ext cx="0" cy="635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705" name="椭圆 148704"/>
            <p:cNvSpPr/>
            <p:nvPr/>
          </p:nvSpPr>
          <p:spPr>
            <a:xfrm>
              <a:off x="2080" y="2906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706" name="椭圆 148705"/>
            <p:cNvSpPr/>
            <p:nvPr/>
          </p:nvSpPr>
          <p:spPr>
            <a:xfrm>
              <a:off x="1157" y="2551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707" name="椭圆 148706"/>
            <p:cNvSpPr/>
            <p:nvPr/>
          </p:nvSpPr>
          <p:spPr>
            <a:xfrm>
              <a:off x="1156" y="2907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708" name="椭圆 148707"/>
            <p:cNvSpPr/>
            <p:nvPr/>
          </p:nvSpPr>
          <p:spPr>
            <a:xfrm>
              <a:off x="1156" y="3270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709" name="椭圆 148708"/>
            <p:cNvSpPr/>
            <p:nvPr/>
          </p:nvSpPr>
          <p:spPr>
            <a:xfrm>
              <a:off x="1519" y="2551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710" name="椭圆 148709"/>
            <p:cNvSpPr/>
            <p:nvPr/>
          </p:nvSpPr>
          <p:spPr>
            <a:xfrm>
              <a:off x="1519" y="2907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711" name="椭圆 148710"/>
            <p:cNvSpPr/>
            <p:nvPr/>
          </p:nvSpPr>
          <p:spPr>
            <a:xfrm>
              <a:off x="1520" y="3270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712" name="矩形 148711"/>
            <p:cNvSpPr/>
            <p:nvPr/>
          </p:nvSpPr>
          <p:spPr>
            <a:xfrm>
              <a:off x="1156" y="3158"/>
              <a:ext cx="182" cy="117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8713" name="矩形 148712"/>
            <p:cNvSpPr/>
            <p:nvPr/>
          </p:nvSpPr>
          <p:spPr>
            <a:xfrm>
              <a:off x="1156" y="2795"/>
              <a:ext cx="128" cy="116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8714" name="矩形 148713"/>
            <p:cNvSpPr/>
            <p:nvPr/>
          </p:nvSpPr>
          <p:spPr>
            <a:xfrm>
              <a:off x="1156" y="2417"/>
              <a:ext cx="182" cy="117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8715" name="矩形 148714"/>
            <p:cNvSpPr/>
            <p:nvPr/>
          </p:nvSpPr>
          <p:spPr>
            <a:xfrm>
              <a:off x="1519" y="2417"/>
              <a:ext cx="182" cy="117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8716" name="矩形 148715"/>
            <p:cNvSpPr/>
            <p:nvPr/>
          </p:nvSpPr>
          <p:spPr>
            <a:xfrm>
              <a:off x="295" y="2825"/>
              <a:ext cx="128" cy="117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8717" name="矩形 148716"/>
            <p:cNvSpPr/>
            <p:nvPr/>
          </p:nvSpPr>
          <p:spPr>
            <a:xfrm>
              <a:off x="1519" y="2795"/>
              <a:ext cx="182" cy="116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8718" name="矩形 148717"/>
            <p:cNvSpPr/>
            <p:nvPr/>
          </p:nvSpPr>
          <p:spPr>
            <a:xfrm>
              <a:off x="1519" y="3158"/>
              <a:ext cx="182" cy="117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8719" name="矩形 148718"/>
            <p:cNvSpPr/>
            <p:nvPr/>
          </p:nvSpPr>
          <p:spPr>
            <a:xfrm>
              <a:off x="2154" y="2825"/>
              <a:ext cx="182" cy="117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48721" name="对象 148720"/>
            <p:cNvGraphicFramePr/>
            <p:nvPr/>
          </p:nvGraphicFramePr>
          <p:xfrm>
            <a:off x="1288" y="2379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4" r:id="rId17" imgW="190500" imgH="228600" progId="Equation.3">
                    <p:embed/>
                  </p:oleObj>
                </mc:Choice>
                <mc:Fallback>
                  <p:oleObj r:id="rId17" imgW="1905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88" y="2379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722" name="对象 148721"/>
            <p:cNvGraphicFramePr/>
            <p:nvPr/>
          </p:nvGraphicFramePr>
          <p:xfrm>
            <a:off x="1288" y="2742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5" r:id="rId19" imgW="190500" imgH="228600" progId="Equation.3">
                    <p:embed/>
                  </p:oleObj>
                </mc:Choice>
                <mc:Fallback>
                  <p:oleObj r:id="rId19" imgW="1905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88" y="2742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723" name="对象 148722"/>
            <p:cNvGraphicFramePr/>
            <p:nvPr/>
          </p:nvGraphicFramePr>
          <p:xfrm>
            <a:off x="1288" y="3097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6" r:id="rId21" imgW="190500" imgH="241300" progId="Equation.3">
                    <p:embed/>
                  </p:oleObj>
                </mc:Choice>
                <mc:Fallback>
                  <p:oleObj r:id="rId21" imgW="1905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288" y="3097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724" name="直接连接符 148723"/>
            <p:cNvSpPr/>
            <p:nvPr/>
          </p:nvSpPr>
          <p:spPr>
            <a:xfrm>
              <a:off x="1292" y="2523"/>
              <a:ext cx="182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8725" name="直接连接符 148724"/>
            <p:cNvSpPr/>
            <p:nvPr/>
          </p:nvSpPr>
          <p:spPr>
            <a:xfrm>
              <a:off x="1292" y="2886"/>
              <a:ext cx="182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8726" name="直接连接符 148725"/>
            <p:cNvSpPr/>
            <p:nvPr/>
          </p:nvSpPr>
          <p:spPr>
            <a:xfrm>
              <a:off x="1292" y="3249"/>
              <a:ext cx="182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48727" name="对象 148726"/>
            <p:cNvGraphicFramePr/>
            <p:nvPr/>
          </p:nvGraphicFramePr>
          <p:xfrm>
            <a:off x="1474" y="336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7" r:id="rId23" imgW="190500" imgH="241300" progId="Equation.3">
                    <p:embed/>
                  </p:oleObj>
                </mc:Choice>
                <mc:Fallback>
                  <p:oleObj r:id="rId23" imgW="1905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474" y="3369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728" name="直接连接符 148727"/>
            <p:cNvSpPr/>
            <p:nvPr/>
          </p:nvSpPr>
          <p:spPr>
            <a:xfrm rot="10800000">
              <a:off x="1413" y="3521"/>
              <a:ext cx="182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872346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6" name="组合 149505"/>
          <p:cNvGrpSpPr/>
          <p:nvPr/>
        </p:nvGrpSpPr>
        <p:grpSpPr>
          <a:xfrm>
            <a:off x="1219200" y="5859463"/>
            <a:ext cx="5541963" cy="693737"/>
            <a:chOff x="768" y="3691"/>
            <a:chExt cx="3491" cy="437"/>
          </a:xfrm>
        </p:grpSpPr>
        <p:sp>
          <p:nvSpPr>
            <p:cNvPr id="149507" name="文本框 149506"/>
            <p:cNvSpPr txBox="1"/>
            <p:nvPr/>
          </p:nvSpPr>
          <p:spPr>
            <a:xfrm>
              <a:off x="768" y="3705"/>
              <a:ext cx="128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中性线电流</a:t>
              </a:r>
            </a:p>
          </p:txBody>
        </p:sp>
        <p:graphicFrame>
          <p:nvGraphicFramePr>
            <p:cNvPr id="149508" name="对象 149507"/>
            <p:cNvGraphicFramePr/>
            <p:nvPr/>
          </p:nvGraphicFramePr>
          <p:xfrm>
            <a:off x="1961" y="3691"/>
            <a:ext cx="2298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6" r:id="rId3" imgW="1345565" imgH="241300" progId="Equation.3">
                    <p:embed/>
                  </p:oleObj>
                </mc:Choice>
                <mc:Fallback>
                  <p:oleObj r:id="rId3" imgW="1345565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1" y="3691"/>
                          <a:ext cx="2298" cy="4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09" name="组合 149508"/>
          <p:cNvGrpSpPr/>
          <p:nvPr/>
        </p:nvGrpSpPr>
        <p:grpSpPr>
          <a:xfrm>
            <a:off x="517525" y="3538538"/>
            <a:ext cx="4279900" cy="590550"/>
            <a:chOff x="326" y="2229"/>
            <a:chExt cx="2696" cy="372"/>
          </a:xfrm>
        </p:grpSpPr>
        <p:sp>
          <p:nvSpPr>
            <p:cNvPr id="149510" name="文本框 149509"/>
            <p:cNvSpPr txBox="1"/>
            <p:nvPr/>
          </p:nvSpPr>
          <p:spPr>
            <a:xfrm>
              <a:off x="326" y="2234"/>
              <a:ext cx="5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解：</a:t>
              </a:r>
            </a:p>
          </p:txBody>
        </p:sp>
        <p:sp>
          <p:nvSpPr>
            <p:cNvPr id="149511" name="文本框 149510"/>
            <p:cNvSpPr txBox="1"/>
            <p:nvPr/>
          </p:nvSpPr>
          <p:spPr>
            <a:xfrm>
              <a:off x="671" y="2237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已知：</a:t>
              </a:r>
            </a:p>
          </p:txBody>
        </p:sp>
        <p:grpSp>
          <p:nvGrpSpPr>
            <p:cNvPr id="149512" name="组合 149511"/>
            <p:cNvGrpSpPr/>
            <p:nvPr/>
          </p:nvGrpSpPr>
          <p:grpSpPr>
            <a:xfrm>
              <a:off x="1267" y="2229"/>
              <a:ext cx="1755" cy="372"/>
              <a:chOff x="1267" y="2229"/>
              <a:chExt cx="1755" cy="372"/>
            </a:xfrm>
          </p:grpSpPr>
          <p:graphicFrame>
            <p:nvGraphicFramePr>
              <p:cNvPr id="149513" name="对象 149512"/>
              <p:cNvGraphicFramePr/>
              <p:nvPr/>
            </p:nvGraphicFramePr>
            <p:xfrm>
              <a:off x="1267" y="2229"/>
              <a:ext cx="175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47" r:id="rId5" imgW="1129665" imgH="228600" progId="Equation.3">
                      <p:embed/>
                    </p:oleObj>
                  </mc:Choice>
                  <mc:Fallback>
                    <p:oleObj r:id="rId5" imgW="1129665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67" y="2229"/>
                            <a:ext cx="1755" cy="3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9514" name="组合 149513"/>
              <p:cNvGrpSpPr/>
              <p:nvPr/>
            </p:nvGrpSpPr>
            <p:grpSpPr>
              <a:xfrm>
                <a:off x="2286" y="2325"/>
                <a:ext cx="432" cy="192"/>
                <a:chOff x="4560" y="2064"/>
                <a:chExt cx="432" cy="192"/>
              </a:xfrm>
            </p:grpSpPr>
            <p:sp>
              <p:nvSpPr>
                <p:cNvPr id="149515" name="直接连接符 149514"/>
                <p:cNvSpPr/>
                <p:nvPr/>
              </p:nvSpPr>
              <p:spPr>
                <a:xfrm flipH="1">
                  <a:off x="4560" y="2064"/>
                  <a:ext cx="96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9516" name="直接连接符 149515"/>
                <p:cNvSpPr/>
                <p:nvPr/>
              </p:nvSpPr>
              <p:spPr>
                <a:xfrm>
                  <a:off x="4560" y="2256"/>
                  <a:ext cx="43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149517" name="组合 149516"/>
          <p:cNvGrpSpPr/>
          <p:nvPr/>
        </p:nvGrpSpPr>
        <p:grpSpPr>
          <a:xfrm>
            <a:off x="5421313" y="3535363"/>
            <a:ext cx="2444750" cy="588962"/>
            <a:chOff x="3423" y="2243"/>
            <a:chExt cx="1540" cy="371"/>
          </a:xfrm>
        </p:grpSpPr>
        <p:graphicFrame>
          <p:nvGraphicFramePr>
            <p:cNvPr id="149518" name="对象 149517"/>
            <p:cNvGraphicFramePr/>
            <p:nvPr/>
          </p:nvGraphicFramePr>
          <p:xfrm>
            <a:off x="3423" y="2243"/>
            <a:ext cx="154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8" r:id="rId7" imgW="1040765" imgH="228600" progId="Equation.3">
                    <p:embed/>
                  </p:oleObj>
                </mc:Choice>
                <mc:Fallback>
                  <p:oleObj r:id="rId7" imgW="1040765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23" y="2243"/>
                          <a:ext cx="1540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9519" name="组合 149518"/>
            <p:cNvGrpSpPr/>
            <p:nvPr/>
          </p:nvGrpSpPr>
          <p:grpSpPr>
            <a:xfrm>
              <a:off x="4335" y="2333"/>
              <a:ext cx="265" cy="192"/>
              <a:chOff x="4343" y="2325"/>
              <a:chExt cx="265" cy="192"/>
            </a:xfrm>
          </p:grpSpPr>
          <p:sp>
            <p:nvSpPr>
              <p:cNvPr id="149520" name="直接连接符 149519"/>
              <p:cNvSpPr/>
              <p:nvPr/>
            </p:nvSpPr>
            <p:spPr>
              <a:xfrm flipH="1">
                <a:off x="4343" y="2325"/>
                <a:ext cx="96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21" name="直接连接符 149520"/>
              <p:cNvSpPr/>
              <p:nvPr/>
            </p:nvSpPr>
            <p:spPr>
              <a:xfrm>
                <a:off x="4343" y="2517"/>
                <a:ext cx="26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9522" name="组合 149521"/>
          <p:cNvGrpSpPr/>
          <p:nvPr/>
        </p:nvGrpSpPr>
        <p:grpSpPr>
          <a:xfrm>
            <a:off x="971550" y="4010025"/>
            <a:ext cx="7867650" cy="1144588"/>
            <a:chOff x="708" y="2518"/>
            <a:chExt cx="4618" cy="721"/>
          </a:xfrm>
        </p:grpSpPr>
        <p:graphicFrame>
          <p:nvGraphicFramePr>
            <p:cNvPr id="149523" name="对象 149522"/>
            <p:cNvGraphicFramePr/>
            <p:nvPr/>
          </p:nvGraphicFramePr>
          <p:xfrm>
            <a:off x="1748" y="2518"/>
            <a:ext cx="3578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9" r:id="rId9" imgW="2425700" imgH="457200" progId="Equation.3">
                    <p:embed/>
                  </p:oleObj>
                </mc:Choice>
                <mc:Fallback>
                  <p:oleObj r:id="rId9" imgW="24257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8" y="2518"/>
                          <a:ext cx="3578" cy="7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24" name="矩形 149523"/>
            <p:cNvSpPr/>
            <p:nvPr/>
          </p:nvSpPr>
          <p:spPr>
            <a:xfrm>
              <a:off x="708" y="2703"/>
              <a:ext cx="108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(1)  </a:t>
              </a:r>
              <a:r>
                <a:rPr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线电流</a:t>
              </a:r>
            </a:p>
          </p:txBody>
        </p:sp>
        <p:sp>
          <p:nvSpPr>
            <p:cNvPr id="149525" name="直接连接符 149524"/>
            <p:cNvSpPr/>
            <p:nvPr/>
          </p:nvSpPr>
          <p:spPr>
            <a:xfrm flipH="1">
              <a:off x="3247" y="2618"/>
              <a:ext cx="96" cy="192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49526" name="直接连接符 149525"/>
            <p:cNvSpPr/>
            <p:nvPr/>
          </p:nvSpPr>
          <p:spPr>
            <a:xfrm>
              <a:off x="3247" y="2810"/>
              <a:ext cx="266" cy="0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49527" name="直接连接符 149526"/>
            <p:cNvSpPr/>
            <p:nvPr/>
          </p:nvSpPr>
          <p:spPr>
            <a:xfrm flipH="1">
              <a:off x="4232" y="2758"/>
              <a:ext cx="96" cy="192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49528" name="直接连接符 149527"/>
            <p:cNvSpPr/>
            <p:nvPr/>
          </p:nvSpPr>
          <p:spPr>
            <a:xfrm>
              <a:off x="4232" y="2950"/>
              <a:ext cx="266" cy="0"/>
            </a:xfrm>
            <a:prstGeom prst="line">
              <a:avLst/>
            </a:prstGeom>
            <a:ln w="19050">
              <a:noFill/>
            </a:ln>
          </p:spPr>
        </p:sp>
      </p:grpSp>
      <p:grpSp>
        <p:nvGrpSpPr>
          <p:cNvPr id="149529" name="组合 149528"/>
          <p:cNvGrpSpPr/>
          <p:nvPr/>
        </p:nvGrpSpPr>
        <p:grpSpPr>
          <a:xfrm>
            <a:off x="798513" y="4800600"/>
            <a:ext cx="8015287" cy="1054100"/>
            <a:chOff x="503" y="3024"/>
            <a:chExt cx="5049" cy="664"/>
          </a:xfrm>
        </p:grpSpPr>
        <p:sp>
          <p:nvSpPr>
            <p:cNvPr id="149530" name="文本框 149529"/>
            <p:cNvSpPr txBox="1"/>
            <p:nvPr/>
          </p:nvSpPr>
          <p:spPr>
            <a:xfrm>
              <a:off x="503" y="3024"/>
              <a:ext cx="13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三相对称</a:t>
              </a:r>
            </a:p>
          </p:txBody>
        </p:sp>
        <p:graphicFrame>
          <p:nvGraphicFramePr>
            <p:cNvPr id="149531" name="对象 149530"/>
            <p:cNvGraphicFramePr/>
            <p:nvPr/>
          </p:nvGraphicFramePr>
          <p:xfrm>
            <a:off x="1530" y="3295"/>
            <a:ext cx="207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0" r:id="rId11" imgW="1257300" imgH="228600" progId="Equation.3">
                    <p:embed/>
                  </p:oleObj>
                </mc:Choice>
                <mc:Fallback>
                  <p:oleObj r:id="rId11" imgW="12573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0" y="3295"/>
                          <a:ext cx="2074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32" name="对象 149531"/>
            <p:cNvGraphicFramePr/>
            <p:nvPr/>
          </p:nvGraphicFramePr>
          <p:xfrm>
            <a:off x="3586" y="3284"/>
            <a:ext cx="1966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1" r:id="rId13" imgW="1243965" imgH="241300" progId="Equation.3">
                    <p:embed/>
                  </p:oleObj>
                </mc:Choice>
                <mc:Fallback>
                  <p:oleObj r:id="rId13" imgW="1243965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86" y="3284"/>
                          <a:ext cx="1966" cy="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33" name="直接连接符 149532"/>
            <p:cNvSpPr/>
            <p:nvPr/>
          </p:nvSpPr>
          <p:spPr>
            <a:xfrm flipH="1">
              <a:off x="2448" y="3382"/>
              <a:ext cx="96" cy="192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49534" name="直接连接符 149533"/>
            <p:cNvSpPr/>
            <p:nvPr/>
          </p:nvSpPr>
          <p:spPr>
            <a:xfrm>
              <a:off x="2448" y="3574"/>
              <a:ext cx="768" cy="0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49535" name="直接连接符 149534"/>
            <p:cNvSpPr/>
            <p:nvPr/>
          </p:nvSpPr>
          <p:spPr>
            <a:xfrm flipH="1">
              <a:off x="4464" y="3382"/>
              <a:ext cx="96" cy="192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49536" name="直接连接符 149535"/>
            <p:cNvSpPr/>
            <p:nvPr/>
          </p:nvSpPr>
          <p:spPr>
            <a:xfrm>
              <a:off x="4464" y="3574"/>
              <a:ext cx="768" cy="0"/>
            </a:xfrm>
            <a:prstGeom prst="line">
              <a:avLst/>
            </a:prstGeom>
            <a:ln w="19050">
              <a:noFill/>
            </a:ln>
          </p:spPr>
        </p:sp>
      </p:grpSp>
      <p:grpSp>
        <p:nvGrpSpPr>
          <p:cNvPr id="149724" name="组合 149723"/>
          <p:cNvGrpSpPr/>
          <p:nvPr/>
        </p:nvGrpSpPr>
        <p:grpSpPr>
          <a:xfrm>
            <a:off x="1762125" y="333375"/>
            <a:ext cx="5905500" cy="3168650"/>
            <a:chOff x="238" y="2340"/>
            <a:chExt cx="2098" cy="1225"/>
          </a:xfrm>
        </p:grpSpPr>
        <p:sp>
          <p:nvSpPr>
            <p:cNvPr id="149725" name="直接连接符 149724"/>
            <p:cNvSpPr/>
            <p:nvPr/>
          </p:nvSpPr>
          <p:spPr>
            <a:xfrm>
              <a:off x="374" y="2568"/>
              <a:ext cx="1723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26" name="矩形 149725"/>
            <p:cNvSpPr/>
            <p:nvPr/>
          </p:nvSpPr>
          <p:spPr>
            <a:xfrm>
              <a:off x="1691" y="2522"/>
              <a:ext cx="180" cy="91"/>
            </a:xfrm>
            <a:prstGeom prst="rect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27" name="直接连接符 149726"/>
            <p:cNvSpPr/>
            <p:nvPr/>
          </p:nvSpPr>
          <p:spPr>
            <a:xfrm>
              <a:off x="2097" y="2568"/>
              <a:ext cx="0" cy="726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28" name="椭圆 149727"/>
            <p:cNvSpPr/>
            <p:nvPr/>
          </p:nvSpPr>
          <p:spPr>
            <a:xfrm>
              <a:off x="657" y="2477"/>
              <a:ext cx="181" cy="181"/>
            </a:xfrm>
            <a:prstGeom prst="ellipse">
              <a:avLst/>
            </a:prstGeom>
            <a:noFill/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29" name="直接连接符 149728"/>
            <p:cNvSpPr/>
            <p:nvPr/>
          </p:nvSpPr>
          <p:spPr>
            <a:xfrm flipV="1">
              <a:off x="929" y="2476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0" name="直接连接符 149729"/>
            <p:cNvSpPr/>
            <p:nvPr/>
          </p:nvSpPr>
          <p:spPr>
            <a:xfrm>
              <a:off x="974" y="2431"/>
              <a:ext cx="0" cy="91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1" name="椭圆 149730"/>
            <p:cNvSpPr/>
            <p:nvPr/>
          </p:nvSpPr>
          <p:spPr>
            <a:xfrm>
              <a:off x="350" y="2906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9732" name="对象 149731"/>
            <p:cNvGraphicFramePr/>
            <p:nvPr/>
          </p:nvGraphicFramePr>
          <p:xfrm>
            <a:off x="739" y="23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2" r:id="rId15" imgW="228600" imgH="228600" progId="Equation.3">
                    <p:embed/>
                  </p:oleObj>
                </mc:Choice>
                <mc:Fallback>
                  <p:oleObj r:id="rId15" imgW="2286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39" y="23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733" name="直接连接符 149732"/>
            <p:cNvSpPr/>
            <p:nvPr/>
          </p:nvSpPr>
          <p:spPr>
            <a:xfrm flipV="1">
              <a:off x="521" y="2476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4" name="直接连接符 149733"/>
            <p:cNvSpPr/>
            <p:nvPr/>
          </p:nvSpPr>
          <p:spPr>
            <a:xfrm>
              <a:off x="238" y="2930"/>
              <a:ext cx="1996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5" name="矩形 149734"/>
            <p:cNvSpPr/>
            <p:nvPr/>
          </p:nvSpPr>
          <p:spPr>
            <a:xfrm>
              <a:off x="1702" y="2885"/>
              <a:ext cx="180" cy="91"/>
            </a:xfrm>
            <a:prstGeom prst="rect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36" name="椭圆 149735"/>
            <p:cNvSpPr/>
            <p:nvPr/>
          </p:nvSpPr>
          <p:spPr>
            <a:xfrm>
              <a:off x="668" y="2840"/>
              <a:ext cx="181" cy="181"/>
            </a:xfrm>
            <a:prstGeom prst="ellipse">
              <a:avLst/>
            </a:prstGeom>
            <a:noFill/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37" name="直接连接符 149736"/>
            <p:cNvSpPr/>
            <p:nvPr/>
          </p:nvSpPr>
          <p:spPr>
            <a:xfrm flipV="1">
              <a:off x="940" y="2839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8" name="直接连接符 149737"/>
            <p:cNvSpPr/>
            <p:nvPr/>
          </p:nvSpPr>
          <p:spPr>
            <a:xfrm>
              <a:off x="985" y="2794"/>
              <a:ext cx="0" cy="91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9" name="直接连接符 149738"/>
            <p:cNvSpPr/>
            <p:nvPr/>
          </p:nvSpPr>
          <p:spPr>
            <a:xfrm flipV="1">
              <a:off x="532" y="2839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40" name="直接连接符 149739"/>
            <p:cNvSpPr/>
            <p:nvPr/>
          </p:nvSpPr>
          <p:spPr>
            <a:xfrm>
              <a:off x="374" y="3293"/>
              <a:ext cx="1723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41" name="矩形 149740"/>
            <p:cNvSpPr/>
            <p:nvPr/>
          </p:nvSpPr>
          <p:spPr>
            <a:xfrm>
              <a:off x="1702" y="3248"/>
              <a:ext cx="180" cy="91"/>
            </a:xfrm>
            <a:prstGeom prst="rect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42" name="椭圆 149741"/>
            <p:cNvSpPr/>
            <p:nvPr/>
          </p:nvSpPr>
          <p:spPr>
            <a:xfrm>
              <a:off x="668" y="3203"/>
              <a:ext cx="181" cy="181"/>
            </a:xfrm>
            <a:prstGeom prst="ellipse">
              <a:avLst/>
            </a:prstGeom>
            <a:noFill/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43" name="直接连接符 149742"/>
            <p:cNvSpPr/>
            <p:nvPr/>
          </p:nvSpPr>
          <p:spPr>
            <a:xfrm flipV="1">
              <a:off x="940" y="3202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44" name="直接连接符 149743"/>
            <p:cNvSpPr/>
            <p:nvPr/>
          </p:nvSpPr>
          <p:spPr>
            <a:xfrm>
              <a:off x="985" y="3157"/>
              <a:ext cx="0" cy="91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45" name="直接连接符 149744"/>
            <p:cNvSpPr/>
            <p:nvPr/>
          </p:nvSpPr>
          <p:spPr>
            <a:xfrm flipV="1">
              <a:off x="532" y="3202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49746" name="对象 149745"/>
            <p:cNvGraphicFramePr/>
            <p:nvPr/>
          </p:nvGraphicFramePr>
          <p:xfrm>
            <a:off x="747" y="2695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3" r:id="rId17" imgW="228600" imgH="228600" progId="Equation.3">
                    <p:embed/>
                  </p:oleObj>
                </mc:Choice>
                <mc:Fallback>
                  <p:oleObj r:id="rId17" imgW="2286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47" y="2695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747" name="对象 149746"/>
            <p:cNvGraphicFramePr/>
            <p:nvPr/>
          </p:nvGraphicFramePr>
          <p:xfrm>
            <a:off x="743" y="306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4" r:id="rId19" imgW="228600" imgH="241300" progId="Equation.3">
                    <p:embed/>
                  </p:oleObj>
                </mc:Choice>
                <mc:Fallback>
                  <p:oleObj r:id="rId19" imgW="2286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43" y="306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748" name="对象 149747"/>
            <p:cNvGraphicFramePr/>
            <p:nvPr/>
          </p:nvGraphicFramePr>
          <p:xfrm>
            <a:off x="1731" y="2386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5" r:id="rId21" imgW="228600" imgH="215900" progId="Equation.3">
                    <p:embed/>
                  </p:oleObj>
                </mc:Choice>
                <mc:Fallback>
                  <p:oleObj r:id="rId21" imgW="2286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731" y="2386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749" name="对象 149748"/>
            <p:cNvGraphicFramePr/>
            <p:nvPr/>
          </p:nvGraphicFramePr>
          <p:xfrm>
            <a:off x="1739" y="2749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6" r:id="rId23" imgW="215900" imgH="215900" progId="Equation.3">
                    <p:embed/>
                  </p:oleObj>
                </mc:Choice>
                <mc:Fallback>
                  <p:oleObj r:id="rId23" imgW="215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739" y="2749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750" name="对象 149749"/>
            <p:cNvGraphicFramePr/>
            <p:nvPr/>
          </p:nvGraphicFramePr>
          <p:xfrm>
            <a:off x="1731" y="3107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7" r:id="rId25" imgW="215900" imgH="228600" progId="Equation.3">
                    <p:embed/>
                  </p:oleObj>
                </mc:Choice>
                <mc:Fallback>
                  <p:oleObj r:id="rId25" imgW="2159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731" y="3107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751" name="直接连接符 149750"/>
            <p:cNvSpPr/>
            <p:nvPr/>
          </p:nvSpPr>
          <p:spPr>
            <a:xfrm>
              <a:off x="238" y="3565"/>
              <a:ext cx="1996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52" name="直接连接符 149751"/>
            <p:cNvSpPr/>
            <p:nvPr/>
          </p:nvSpPr>
          <p:spPr>
            <a:xfrm>
              <a:off x="374" y="2568"/>
              <a:ext cx="0" cy="726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53" name="直接连接符 149752"/>
            <p:cNvSpPr/>
            <p:nvPr/>
          </p:nvSpPr>
          <p:spPr>
            <a:xfrm>
              <a:off x="2234" y="2930"/>
              <a:ext cx="0" cy="635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54" name="直接连接符 149753"/>
            <p:cNvSpPr/>
            <p:nvPr/>
          </p:nvSpPr>
          <p:spPr>
            <a:xfrm>
              <a:off x="238" y="2930"/>
              <a:ext cx="0" cy="635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55" name="椭圆 149754"/>
            <p:cNvSpPr/>
            <p:nvPr/>
          </p:nvSpPr>
          <p:spPr>
            <a:xfrm>
              <a:off x="2080" y="2906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56" name="椭圆 149755"/>
            <p:cNvSpPr/>
            <p:nvPr/>
          </p:nvSpPr>
          <p:spPr>
            <a:xfrm>
              <a:off x="1157" y="2551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57" name="椭圆 149756"/>
            <p:cNvSpPr/>
            <p:nvPr/>
          </p:nvSpPr>
          <p:spPr>
            <a:xfrm>
              <a:off x="1156" y="2907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58" name="椭圆 149757"/>
            <p:cNvSpPr/>
            <p:nvPr/>
          </p:nvSpPr>
          <p:spPr>
            <a:xfrm>
              <a:off x="1156" y="3270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59" name="椭圆 149758"/>
            <p:cNvSpPr/>
            <p:nvPr/>
          </p:nvSpPr>
          <p:spPr>
            <a:xfrm>
              <a:off x="1519" y="2551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60" name="椭圆 149759"/>
            <p:cNvSpPr/>
            <p:nvPr/>
          </p:nvSpPr>
          <p:spPr>
            <a:xfrm>
              <a:off x="1519" y="2907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61" name="椭圆 149760"/>
            <p:cNvSpPr/>
            <p:nvPr/>
          </p:nvSpPr>
          <p:spPr>
            <a:xfrm>
              <a:off x="1520" y="3270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62" name="矩形 149761"/>
            <p:cNvSpPr/>
            <p:nvPr/>
          </p:nvSpPr>
          <p:spPr>
            <a:xfrm>
              <a:off x="1156" y="3158"/>
              <a:ext cx="182" cy="133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763" name="矩形 149762"/>
            <p:cNvSpPr/>
            <p:nvPr/>
          </p:nvSpPr>
          <p:spPr>
            <a:xfrm>
              <a:off x="1156" y="2795"/>
              <a:ext cx="128" cy="132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764" name="矩形 149763"/>
            <p:cNvSpPr/>
            <p:nvPr/>
          </p:nvSpPr>
          <p:spPr>
            <a:xfrm>
              <a:off x="1156" y="2417"/>
              <a:ext cx="182" cy="147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765" name="矩形 149764"/>
            <p:cNvSpPr/>
            <p:nvPr/>
          </p:nvSpPr>
          <p:spPr>
            <a:xfrm>
              <a:off x="1519" y="2417"/>
              <a:ext cx="182" cy="147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9766" name="矩形 149765"/>
            <p:cNvSpPr/>
            <p:nvPr/>
          </p:nvSpPr>
          <p:spPr>
            <a:xfrm>
              <a:off x="295" y="2825"/>
              <a:ext cx="128" cy="103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767" name="矩形 149766"/>
            <p:cNvSpPr/>
            <p:nvPr/>
          </p:nvSpPr>
          <p:spPr>
            <a:xfrm>
              <a:off x="1519" y="2795"/>
              <a:ext cx="182" cy="132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9768" name="矩形 149767"/>
            <p:cNvSpPr/>
            <p:nvPr/>
          </p:nvSpPr>
          <p:spPr>
            <a:xfrm>
              <a:off x="1519" y="3158"/>
              <a:ext cx="182" cy="133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9769" name="矩形 149768"/>
            <p:cNvSpPr/>
            <p:nvPr/>
          </p:nvSpPr>
          <p:spPr>
            <a:xfrm>
              <a:off x="2154" y="2825"/>
              <a:ext cx="182" cy="103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49770" name="对象 149769"/>
            <p:cNvGraphicFramePr/>
            <p:nvPr/>
          </p:nvGraphicFramePr>
          <p:xfrm>
            <a:off x="1288" y="2379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8" r:id="rId27" imgW="190500" imgH="228600" progId="Equation.3">
                    <p:embed/>
                  </p:oleObj>
                </mc:Choice>
                <mc:Fallback>
                  <p:oleObj r:id="rId27" imgW="1905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288" y="2379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771" name="对象 149770"/>
            <p:cNvGraphicFramePr/>
            <p:nvPr/>
          </p:nvGraphicFramePr>
          <p:xfrm>
            <a:off x="1288" y="2742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9" r:id="rId29" imgW="190500" imgH="228600" progId="Equation.3">
                    <p:embed/>
                  </p:oleObj>
                </mc:Choice>
                <mc:Fallback>
                  <p:oleObj r:id="rId29" imgW="1905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288" y="2742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772" name="对象 149771"/>
            <p:cNvGraphicFramePr/>
            <p:nvPr/>
          </p:nvGraphicFramePr>
          <p:xfrm>
            <a:off x="1288" y="3097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0" r:id="rId31" imgW="190500" imgH="241300" progId="Equation.3">
                    <p:embed/>
                  </p:oleObj>
                </mc:Choice>
                <mc:Fallback>
                  <p:oleObj r:id="rId31" imgW="1905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288" y="3097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773" name="直接连接符 149772"/>
            <p:cNvSpPr/>
            <p:nvPr/>
          </p:nvSpPr>
          <p:spPr>
            <a:xfrm>
              <a:off x="1292" y="2523"/>
              <a:ext cx="182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774" name="直接连接符 149773"/>
            <p:cNvSpPr/>
            <p:nvPr/>
          </p:nvSpPr>
          <p:spPr>
            <a:xfrm>
              <a:off x="1292" y="2886"/>
              <a:ext cx="182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775" name="直接连接符 149774"/>
            <p:cNvSpPr/>
            <p:nvPr/>
          </p:nvSpPr>
          <p:spPr>
            <a:xfrm>
              <a:off x="1292" y="3249"/>
              <a:ext cx="182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49776" name="对象 149775"/>
            <p:cNvGraphicFramePr/>
            <p:nvPr/>
          </p:nvGraphicFramePr>
          <p:xfrm>
            <a:off x="1474" y="336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1" r:id="rId33" imgW="190500" imgH="241300" progId="Equation.3">
                    <p:embed/>
                  </p:oleObj>
                </mc:Choice>
                <mc:Fallback>
                  <p:oleObj r:id="rId33" imgW="1905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474" y="3369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777" name="直接连接符 149776"/>
            <p:cNvSpPr/>
            <p:nvPr/>
          </p:nvSpPr>
          <p:spPr>
            <a:xfrm rot="10800000">
              <a:off x="1413" y="3521"/>
              <a:ext cx="182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503004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矩形 150529"/>
          <p:cNvSpPr/>
          <p:nvPr/>
        </p:nvSpPr>
        <p:spPr>
          <a:xfrm>
            <a:off x="457200" y="638175"/>
            <a:ext cx="7339013" cy="9890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三相负载不对称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=200</a:t>
            </a:r>
            <a:r>
              <a:rPr lang="en-US" altLang="en-US" sz="28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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=100 </a:t>
            </a:r>
            <a:r>
              <a:rPr lang="en-US" altLang="en-US" sz="28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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=50 </a:t>
            </a:r>
            <a:r>
              <a:rPr lang="en-US" altLang="en-US" sz="28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）</a:t>
            </a:r>
            <a:r>
              <a:rPr lang="en-US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分别计算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各线电流</a:t>
            </a:r>
          </a:p>
        </p:txBody>
      </p:sp>
      <p:sp>
        <p:nvSpPr>
          <p:cNvPr id="150531" name="文本框 150530"/>
          <p:cNvSpPr txBox="1"/>
          <p:nvPr/>
        </p:nvSpPr>
        <p:spPr>
          <a:xfrm>
            <a:off x="282575" y="458787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中性线电流</a:t>
            </a:r>
          </a:p>
        </p:txBody>
      </p:sp>
      <p:grpSp>
        <p:nvGrpSpPr>
          <p:cNvPr id="150532" name="组合 150531"/>
          <p:cNvGrpSpPr/>
          <p:nvPr/>
        </p:nvGrpSpPr>
        <p:grpSpPr>
          <a:xfrm>
            <a:off x="1057275" y="3644900"/>
            <a:ext cx="6770688" cy="1160463"/>
            <a:chOff x="666" y="2330"/>
            <a:chExt cx="4265" cy="731"/>
          </a:xfrm>
        </p:grpSpPr>
        <p:graphicFrame>
          <p:nvGraphicFramePr>
            <p:cNvPr id="150533" name="对象 150532"/>
            <p:cNvGraphicFramePr/>
            <p:nvPr/>
          </p:nvGraphicFramePr>
          <p:xfrm>
            <a:off x="666" y="2330"/>
            <a:ext cx="4265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3" r:id="rId3" imgW="2730500" imgH="457200" progId="Equation.3">
                    <p:embed/>
                  </p:oleObj>
                </mc:Choice>
                <mc:Fallback>
                  <p:oleObj r:id="rId3" imgW="27305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6" y="2330"/>
                          <a:ext cx="4265" cy="7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34" name="直接连接符 150533"/>
            <p:cNvSpPr/>
            <p:nvPr/>
          </p:nvSpPr>
          <p:spPr>
            <a:xfrm flipH="1">
              <a:off x="2352" y="2425"/>
              <a:ext cx="96" cy="192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35" name="直接连接符 150534"/>
            <p:cNvSpPr/>
            <p:nvPr/>
          </p:nvSpPr>
          <p:spPr>
            <a:xfrm>
              <a:off x="2352" y="2617"/>
              <a:ext cx="768" cy="0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36" name="直接连接符 150535"/>
            <p:cNvSpPr/>
            <p:nvPr/>
          </p:nvSpPr>
          <p:spPr>
            <a:xfrm flipH="1">
              <a:off x="3792" y="2592"/>
              <a:ext cx="96" cy="192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37" name="直接连接符 150536"/>
            <p:cNvSpPr/>
            <p:nvPr/>
          </p:nvSpPr>
          <p:spPr>
            <a:xfrm>
              <a:off x="3792" y="2784"/>
              <a:ext cx="768" cy="0"/>
            </a:xfrm>
            <a:prstGeom prst="line">
              <a:avLst/>
            </a:prstGeom>
            <a:ln w="19050">
              <a:noFill/>
            </a:ln>
          </p:spPr>
        </p:sp>
      </p:grpSp>
      <p:grpSp>
        <p:nvGrpSpPr>
          <p:cNvPr id="150538" name="组合 150537"/>
          <p:cNvGrpSpPr/>
          <p:nvPr/>
        </p:nvGrpSpPr>
        <p:grpSpPr>
          <a:xfrm>
            <a:off x="1074738" y="2632075"/>
            <a:ext cx="6734175" cy="1160463"/>
            <a:chOff x="677" y="1658"/>
            <a:chExt cx="4242" cy="731"/>
          </a:xfrm>
        </p:grpSpPr>
        <p:graphicFrame>
          <p:nvGraphicFramePr>
            <p:cNvPr id="150539" name="对象 150538"/>
            <p:cNvGraphicFramePr/>
            <p:nvPr/>
          </p:nvGraphicFramePr>
          <p:xfrm>
            <a:off x="677" y="1658"/>
            <a:ext cx="4242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4" r:id="rId5" imgW="2705100" imgH="457200" progId="Equation.3">
                    <p:embed/>
                  </p:oleObj>
                </mc:Choice>
                <mc:Fallback>
                  <p:oleObj r:id="rId5" imgW="27051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7" y="1658"/>
                          <a:ext cx="4242" cy="7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40" name="直接连接符 150539"/>
            <p:cNvSpPr/>
            <p:nvPr/>
          </p:nvSpPr>
          <p:spPr>
            <a:xfrm flipH="1">
              <a:off x="3792" y="1897"/>
              <a:ext cx="96" cy="192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41" name="直接连接符 150540"/>
            <p:cNvSpPr/>
            <p:nvPr/>
          </p:nvSpPr>
          <p:spPr>
            <a:xfrm>
              <a:off x="3792" y="2089"/>
              <a:ext cx="768" cy="0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42" name="直接连接符 150541"/>
            <p:cNvSpPr/>
            <p:nvPr/>
          </p:nvSpPr>
          <p:spPr>
            <a:xfrm flipH="1">
              <a:off x="2352" y="1750"/>
              <a:ext cx="96" cy="192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43" name="直接连接符 150542"/>
            <p:cNvSpPr/>
            <p:nvPr/>
          </p:nvSpPr>
          <p:spPr>
            <a:xfrm>
              <a:off x="2352" y="1942"/>
              <a:ext cx="768" cy="0"/>
            </a:xfrm>
            <a:prstGeom prst="line">
              <a:avLst/>
            </a:prstGeom>
            <a:ln w="19050">
              <a:noFill/>
            </a:ln>
          </p:spPr>
        </p:sp>
      </p:grpSp>
      <p:grpSp>
        <p:nvGrpSpPr>
          <p:cNvPr id="150544" name="组合 150543"/>
          <p:cNvGrpSpPr/>
          <p:nvPr/>
        </p:nvGrpSpPr>
        <p:grpSpPr>
          <a:xfrm>
            <a:off x="912813" y="5867400"/>
            <a:ext cx="2065337" cy="476250"/>
            <a:chOff x="1163" y="3600"/>
            <a:chExt cx="1465" cy="337"/>
          </a:xfrm>
        </p:grpSpPr>
        <p:graphicFrame>
          <p:nvGraphicFramePr>
            <p:cNvPr id="150545" name="对象 150544"/>
            <p:cNvGraphicFramePr/>
            <p:nvPr/>
          </p:nvGraphicFramePr>
          <p:xfrm>
            <a:off x="1163" y="3600"/>
            <a:ext cx="146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r:id="rId7" imgW="913765" imgH="203200" progId="Equation.3">
                    <p:embed/>
                  </p:oleObj>
                </mc:Choice>
                <mc:Fallback>
                  <p:oleObj r:id="rId7" imgW="913765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63" y="3600"/>
                          <a:ext cx="1465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0546" name="组合 150545"/>
            <p:cNvGrpSpPr/>
            <p:nvPr/>
          </p:nvGrpSpPr>
          <p:grpSpPr>
            <a:xfrm>
              <a:off x="1680" y="3648"/>
              <a:ext cx="672" cy="192"/>
              <a:chOff x="1680" y="3648"/>
              <a:chExt cx="672" cy="192"/>
            </a:xfrm>
          </p:grpSpPr>
          <p:sp>
            <p:nvSpPr>
              <p:cNvPr id="150547" name="直接连接符 150546"/>
              <p:cNvSpPr/>
              <p:nvPr/>
            </p:nvSpPr>
            <p:spPr>
              <a:xfrm flipH="1">
                <a:off x="1680" y="3648"/>
                <a:ext cx="96" cy="192"/>
              </a:xfrm>
              <a:prstGeom prst="line">
                <a:avLst/>
              </a:prstGeom>
              <a:ln w="19050">
                <a:noFill/>
              </a:ln>
            </p:spPr>
          </p:sp>
          <p:sp>
            <p:nvSpPr>
              <p:cNvPr id="150548" name="直接连接符 150547"/>
              <p:cNvSpPr/>
              <p:nvPr/>
            </p:nvSpPr>
            <p:spPr>
              <a:xfrm>
                <a:off x="1680" y="3840"/>
                <a:ext cx="672" cy="0"/>
              </a:xfrm>
              <a:prstGeom prst="line">
                <a:avLst/>
              </a:prstGeom>
              <a:ln w="19050">
                <a:noFill/>
              </a:ln>
            </p:spPr>
          </p:sp>
        </p:grpSp>
      </p:grpSp>
      <p:grpSp>
        <p:nvGrpSpPr>
          <p:cNvPr id="150549" name="组合 150548"/>
          <p:cNvGrpSpPr/>
          <p:nvPr/>
        </p:nvGrpSpPr>
        <p:grpSpPr>
          <a:xfrm>
            <a:off x="625475" y="5105400"/>
            <a:ext cx="8077200" cy="609600"/>
            <a:chOff x="477" y="3179"/>
            <a:chExt cx="5236" cy="421"/>
          </a:xfrm>
        </p:grpSpPr>
        <p:graphicFrame>
          <p:nvGraphicFramePr>
            <p:cNvPr id="150550" name="对象 150549"/>
            <p:cNvGraphicFramePr/>
            <p:nvPr/>
          </p:nvGraphicFramePr>
          <p:xfrm>
            <a:off x="477" y="3179"/>
            <a:ext cx="5236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6" r:id="rId9" imgW="3998595" imgH="241300" progId="Equation.3">
                    <p:embed/>
                  </p:oleObj>
                </mc:Choice>
                <mc:Fallback>
                  <p:oleObj r:id="rId9" imgW="3998595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7" y="3179"/>
                          <a:ext cx="5236" cy="4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51" name="直接连接符 150550"/>
            <p:cNvSpPr/>
            <p:nvPr/>
          </p:nvSpPr>
          <p:spPr>
            <a:xfrm flipH="1">
              <a:off x="3408" y="3289"/>
              <a:ext cx="96" cy="192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52" name="直接连接符 150551"/>
            <p:cNvSpPr/>
            <p:nvPr/>
          </p:nvSpPr>
          <p:spPr>
            <a:xfrm>
              <a:off x="3408" y="3481"/>
              <a:ext cx="720" cy="0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53" name="直接连接符 150552"/>
            <p:cNvSpPr/>
            <p:nvPr/>
          </p:nvSpPr>
          <p:spPr>
            <a:xfrm flipH="1">
              <a:off x="4726" y="3287"/>
              <a:ext cx="96" cy="192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54" name="直接连接符 150553"/>
            <p:cNvSpPr/>
            <p:nvPr/>
          </p:nvSpPr>
          <p:spPr>
            <a:xfrm>
              <a:off x="4726" y="3479"/>
              <a:ext cx="720" cy="0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55" name="直接连接符 150554"/>
            <p:cNvSpPr/>
            <p:nvPr/>
          </p:nvSpPr>
          <p:spPr>
            <a:xfrm flipH="1">
              <a:off x="2518" y="3287"/>
              <a:ext cx="96" cy="192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56" name="直接连接符 150555"/>
            <p:cNvSpPr/>
            <p:nvPr/>
          </p:nvSpPr>
          <p:spPr>
            <a:xfrm>
              <a:off x="2518" y="3479"/>
              <a:ext cx="314" cy="0"/>
            </a:xfrm>
            <a:prstGeom prst="line">
              <a:avLst/>
            </a:prstGeom>
            <a:ln w="19050">
              <a:noFill/>
            </a:ln>
          </p:spPr>
        </p:sp>
      </p:grpSp>
      <p:grpSp>
        <p:nvGrpSpPr>
          <p:cNvPr id="150557" name="组合 150556"/>
          <p:cNvGrpSpPr/>
          <p:nvPr/>
        </p:nvGrpSpPr>
        <p:grpSpPr>
          <a:xfrm>
            <a:off x="1116013" y="1541463"/>
            <a:ext cx="5834062" cy="1196975"/>
            <a:chOff x="676" y="971"/>
            <a:chExt cx="3367" cy="754"/>
          </a:xfrm>
        </p:grpSpPr>
        <p:graphicFrame>
          <p:nvGraphicFramePr>
            <p:cNvPr id="150558" name="对象 150557"/>
            <p:cNvGraphicFramePr/>
            <p:nvPr/>
          </p:nvGraphicFramePr>
          <p:xfrm>
            <a:off x="676" y="971"/>
            <a:ext cx="3367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7" r:id="rId11" imgW="2108200" imgH="457200" progId="Equation.3">
                    <p:embed/>
                  </p:oleObj>
                </mc:Choice>
                <mc:Fallback>
                  <p:oleObj r:id="rId11" imgW="21082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6" y="971"/>
                          <a:ext cx="3367" cy="7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59" name="直接连接符 150558"/>
            <p:cNvSpPr/>
            <p:nvPr/>
          </p:nvSpPr>
          <p:spPr>
            <a:xfrm flipH="1">
              <a:off x="2277" y="1079"/>
              <a:ext cx="96" cy="192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60" name="直接连接符 150559"/>
            <p:cNvSpPr/>
            <p:nvPr/>
          </p:nvSpPr>
          <p:spPr>
            <a:xfrm>
              <a:off x="2277" y="1271"/>
              <a:ext cx="314" cy="0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61" name="直接连接符 150560"/>
            <p:cNvSpPr/>
            <p:nvPr/>
          </p:nvSpPr>
          <p:spPr>
            <a:xfrm flipH="1">
              <a:off x="3344" y="1240"/>
              <a:ext cx="96" cy="192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50562" name="直接连接符 150561"/>
            <p:cNvSpPr/>
            <p:nvPr/>
          </p:nvSpPr>
          <p:spPr>
            <a:xfrm>
              <a:off x="3344" y="1432"/>
              <a:ext cx="314" cy="0"/>
            </a:xfrm>
            <a:prstGeom prst="line">
              <a:avLst/>
            </a:prstGeom>
            <a:ln w="19050"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974001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9" name="组合 16448"/>
          <p:cNvGrpSpPr/>
          <p:nvPr/>
        </p:nvGrpSpPr>
        <p:grpSpPr>
          <a:xfrm>
            <a:off x="1403350" y="1916113"/>
            <a:ext cx="6048375" cy="3595687"/>
            <a:chOff x="1544" y="1790"/>
            <a:chExt cx="1764" cy="981"/>
          </a:xfrm>
        </p:grpSpPr>
        <p:sp>
          <p:nvSpPr>
            <p:cNvPr id="16412" name="直接连接符 16411"/>
            <p:cNvSpPr/>
            <p:nvPr/>
          </p:nvSpPr>
          <p:spPr>
            <a:xfrm>
              <a:off x="1791" y="1850"/>
              <a:ext cx="99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3" name="直接连接符 16412"/>
            <p:cNvSpPr/>
            <p:nvPr/>
          </p:nvSpPr>
          <p:spPr>
            <a:xfrm>
              <a:off x="1791" y="2712"/>
              <a:ext cx="145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4" name="椭圆 16413"/>
            <p:cNvSpPr/>
            <p:nvPr/>
          </p:nvSpPr>
          <p:spPr>
            <a:xfrm>
              <a:off x="1746" y="1826"/>
              <a:ext cx="45" cy="45"/>
            </a:xfrm>
            <a:prstGeom prst="ellipse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椭圆 16414"/>
            <p:cNvSpPr/>
            <p:nvPr/>
          </p:nvSpPr>
          <p:spPr>
            <a:xfrm>
              <a:off x="1746" y="2688"/>
              <a:ext cx="45" cy="45"/>
            </a:xfrm>
            <a:prstGeom prst="ellipse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直接连接符 16415"/>
            <p:cNvSpPr/>
            <p:nvPr/>
          </p:nvSpPr>
          <p:spPr>
            <a:xfrm>
              <a:off x="1791" y="2485"/>
              <a:ext cx="145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7" name="椭圆 16416"/>
            <p:cNvSpPr/>
            <p:nvPr/>
          </p:nvSpPr>
          <p:spPr>
            <a:xfrm>
              <a:off x="1746" y="2461"/>
              <a:ext cx="45" cy="45"/>
            </a:xfrm>
            <a:prstGeom prst="ellipse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直接连接符 16417"/>
            <p:cNvSpPr/>
            <p:nvPr/>
          </p:nvSpPr>
          <p:spPr>
            <a:xfrm flipH="1">
              <a:off x="2381" y="1850"/>
              <a:ext cx="408" cy="635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9" name="直接连接符 16418"/>
            <p:cNvSpPr/>
            <p:nvPr/>
          </p:nvSpPr>
          <p:spPr>
            <a:xfrm>
              <a:off x="2789" y="1850"/>
              <a:ext cx="453" cy="635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0" name="直接连接符 16419"/>
            <p:cNvSpPr/>
            <p:nvPr/>
          </p:nvSpPr>
          <p:spPr>
            <a:xfrm>
              <a:off x="3242" y="2485"/>
              <a:ext cx="0" cy="227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1" name="椭圆 16420"/>
            <p:cNvSpPr/>
            <p:nvPr/>
          </p:nvSpPr>
          <p:spPr>
            <a:xfrm>
              <a:off x="2356" y="2461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椭圆 16421"/>
            <p:cNvSpPr/>
            <p:nvPr/>
          </p:nvSpPr>
          <p:spPr>
            <a:xfrm>
              <a:off x="2764" y="1826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椭圆 16422"/>
            <p:cNvSpPr/>
            <p:nvPr/>
          </p:nvSpPr>
          <p:spPr>
            <a:xfrm>
              <a:off x="3218" y="2461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矩形 16423"/>
            <p:cNvSpPr/>
            <p:nvPr/>
          </p:nvSpPr>
          <p:spPr>
            <a:xfrm>
              <a:off x="2745" y="2440"/>
              <a:ext cx="180" cy="91"/>
            </a:xfrm>
            <a:prstGeom prst="rect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矩形 16424"/>
            <p:cNvSpPr/>
            <p:nvPr/>
          </p:nvSpPr>
          <p:spPr>
            <a:xfrm rot="3300000">
              <a:off x="2835" y="1985"/>
              <a:ext cx="180" cy="91"/>
            </a:xfrm>
            <a:prstGeom prst="rect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矩形 16425"/>
            <p:cNvSpPr/>
            <p:nvPr/>
          </p:nvSpPr>
          <p:spPr>
            <a:xfrm rot="18300000">
              <a:off x="2426" y="2213"/>
              <a:ext cx="180" cy="91"/>
            </a:xfrm>
            <a:prstGeom prst="rect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0" vert="eaVert" wrap="none" anchor="ctr"/>
            <a:lstStyle/>
            <a:p>
              <a:pPr algn="ctr">
                <a:buClr>
                  <a:schemeClr val="bg1"/>
                </a:buClr>
              </a:pPr>
              <a:endParaRPr lang="zh-CN" altLang="en-US" sz="80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6427" name="直接连接符 16426"/>
            <p:cNvSpPr/>
            <p:nvPr/>
          </p:nvSpPr>
          <p:spPr>
            <a:xfrm>
              <a:off x="2471" y="2531"/>
              <a:ext cx="22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8" name="直接连接符 16427"/>
            <p:cNvSpPr/>
            <p:nvPr/>
          </p:nvSpPr>
          <p:spPr>
            <a:xfrm>
              <a:off x="1882" y="2440"/>
              <a:ext cx="22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9" name="直接连接符 16428"/>
            <p:cNvSpPr/>
            <p:nvPr/>
          </p:nvSpPr>
          <p:spPr>
            <a:xfrm>
              <a:off x="1882" y="1896"/>
              <a:ext cx="22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30" name="直接连接符 16429"/>
            <p:cNvSpPr/>
            <p:nvPr/>
          </p:nvSpPr>
          <p:spPr>
            <a:xfrm>
              <a:off x="1882" y="2667"/>
              <a:ext cx="22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31" name="直接连接符 16430"/>
            <p:cNvSpPr/>
            <p:nvPr/>
          </p:nvSpPr>
          <p:spPr>
            <a:xfrm rot="7500000">
              <a:off x="2493" y="2010"/>
              <a:ext cx="22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32" name="直接连接符 16431"/>
            <p:cNvSpPr/>
            <p:nvPr/>
          </p:nvSpPr>
          <p:spPr>
            <a:xfrm rot="14100000">
              <a:off x="3038" y="2282"/>
              <a:ext cx="22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6433" name="对象 16432"/>
            <p:cNvGraphicFramePr/>
            <p:nvPr/>
          </p:nvGraphicFramePr>
          <p:xfrm>
            <a:off x="1544" y="2069"/>
            <a:ext cx="18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2" r:id="rId4" imgW="292100" imgH="228600" progId="Equation.3">
                    <p:embed/>
                  </p:oleObj>
                </mc:Choice>
                <mc:Fallback>
                  <p:oleObj r:id="rId4" imgW="292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44" y="2069"/>
                          <a:ext cx="18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4" name="对象 16433"/>
            <p:cNvGraphicFramePr/>
            <p:nvPr/>
          </p:nvGraphicFramePr>
          <p:xfrm>
            <a:off x="2377" y="1896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3" r:id="rId6" imgW="254000" imgH="228600" progId="Equation.3">
                    <p:embed/>
                  </p:oleObj>
                </mc:Choice>
                <mc:Fallback>
                  <p:oleObj r:id="rId6" imgW="254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77" y="1896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5" name="对象 16434"/>
            <p:cNvGraphicFramePr/>
            <p:nvPr/>
          </p:nvGraphicFramePr>
          <p:xfrm>
            <a:off x="2513" y="256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4" r:id="rId8" imgW="254000" imgH="241300" progId="Equation.3">
                    <p:embed/>
                  </p:oleObj>
                </mc:Choice>
                <mc:Fallback>
                  <p:oleObj r:id="rId8" imgW="2540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513" y="256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6" name="对象 16435"/>
            <p:cNvGraphicFramePr/>
            <p:nvPr/>
          </p:nvGraphicFramePr>
          <p:xfrm>
            <a:off x="3148" y="216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5" r:id="rId10" imgW="254000" imgH="241300" progId="Equation.3">
                    <p:embed/>
                  </p:oleObj>
                </mc:Choice>
                <mc:Fallback>
                  <p:oleObj r:id="rId10" imgW="2540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48" y="216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7" name="对象 16436"/>
            <p:cNvGraphicFramePr/>
            <p:nvPr/>
          </p:nvGraphicFramePr>
          <p:xfrm>
            <a:off x="1923" y="1941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6" r:id="rId12" imgW="190500" imgH="228600" progId="Equation.3">
                    <p:embed/>
                  </p:oleObj>
                </mc:Choice>
                <mc:Fallback>
                  <p:oleObj r:id="rId12" imgW="1905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23" y="1941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8" name="对象 16437"/>
            <p:cNvGraphicFramePr/>
            <p:nvPr/>
          </p:nvGraphicFramePr>
          <p:xfrm>
            <a:off x="1923" y="2296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7" r:id="rId14" imgW="190500" imgH="228600" progId="Equation.3">
                    <p:embed/>
                  </p:oleObj>
                </mc:Choice>
                <mc:Fallback>
                  <p:oleObj r:id="rId14" imgW="1905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923" y="2296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9" name="对象 16438"/>
            <p:cNvGraphicFramePr/>
            <p:nvPr/>
          </p:nvGraphicFramePr>
          <p:xfrm>
            <a:off x="1923" y="2515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8" r:id="rId16" imgW="190500" imgH="241300" progId="Equation.3">
                    <p:embed/>
                  </p:oleObj>
                </mc:Choice>
                <mc:Fallback>
                  <p:oleObj r:id="rId16" imgW="1905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923" y="2515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0" name="对象 16439"/>
            <p:cNvGraphicFramePr/>
            <p:nvPr/>
          </p:nvGraphicFramePr>
          <p:xfrm>
            <a:off x="2286" y="2127"/>
            <a:ext cx="18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" r:id="rId18" imgW="291465" imgH="215900" progId="Equation.3">
                    <p:embed/>
                  </p:oleObj>
                </mc:Choice>
                <mc:Fallback>
                  <p:oleObj r:id="rId18" imgW="291465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286" y="2127"/>
                          <a:ext cx="184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1" name="对象 16440"/>
            <p:cNvGraphicFramePr/>
            <p:nvPr/>
          </p:nvGraphicFramePr>
          <p:xfrm>
            <a:off x="2739" y="2296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0" r:id="rId20" imgW="279400" imgH="228600" progId="Equation.3">
                    <p:embed/>
                  </p:oleObj>
                </mc:Choice>
                <mc:Fallback>
                  <p:oleObj r:id="rId20" imgW="2794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739" y="2296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2" name="对象 16441"/>
            <p:cNvGraphicFramePr/>
            <p:nvPr/>
          </p:nvGraphicFramePr>
          <p:xfrm>
            <a:off x="2976" y="1941"/>
            <a:ext cx="18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1" r:id="rId22" imgW="292100" imgH="228600" progId="Equation.3">
                    <p:embed/>
                  </p:oleObj>
                </mc:Choice>
                <mc:Fallback>
                  <p:oleObj r:id="rId22" imgW="292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976" y="1941"/>
                          <a:ext cx="18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3" name="矩形 16442"/>
            <p:cNvSpPr/>
            <p:nvPr/>
          </p:nvSpPr>
          <p:spPr>
            <a:xfrm>
              <a:off x="1654" y="2667"/>
              <a:ext cx="182" cy="104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4" name="矩形 16443"/>
            <p:cNvSpPr/>
            <p:nvPr/>
          </p:nvSpPr>
          <p:spPr>
            <a:xfrm>
              <a:off x="1663" y="2425"/>
              <a:ext cx="128" cy="104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5" name="矩形 16444"/>
            <p:cNvSpPr/>
            <p:nvPr/>
          </p:nvSpPr>
          <p:spPr>
            <a:xfrm>
              <a:off x="1654" y="1790"/>
              <a:ext cx="182" cy="104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6" name="直接连接符 16445"/>
            <p:cNvSpPr/>
            <p:nvPr/>
          </p:nvSpPr>
          <p:spPr>
            <a:xfrm flipV="1">
              <a:off x="1621" y="1967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47" name="直接连接符 16446"/>
            <p:cNvSpPr/>
            <p:nvPr/>
          </p:nvSpPr>
          <p:spPr>
            <a:xfrm>
              <a:off x="1666" y="1922"/>
              <a:ext cx="0" cy="91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48" name="直接连接符 16447"/>
            <p:cNvSpPr/>
            <p:nvPr/>
          </p:nvSpPr>
          <p:spPr>
            <a:xfrm flipV="1">
              <a:off x="1616" y="2390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41338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8" name="图片 154627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88" y="1628775"/>
            <a:ext cx="6337300" cy="45624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098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矩形 156676"/>
          <p:cNvSpPr/>
          <p:nvPr/>
        </p:nvSpPr>
        <p:spPr>
          <a:xfrm>
            <a:off x="0" y="2633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6676" name="对象 156675"/>
          <p:cNvGraphicFramePr/>
          <p:nvPr/>
        </p:nvGraphicFramePr>
        <p:xfrm>
          <a:off x="5940425" y="1412875"/>
          <a:ext cx="2160588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r:id="rId5" imgW="698500" imgH="1587500" progId="Equation.DSMT4">
                  <p:embed/>
                </p:oleObj>
              </mc:Choice>
              <mc:Fallback>
                <p:oleObj r:id="rId5" imgW="698500" imgH="158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425" y="1412875"/>
                        <a:ext cx="2160588" cy="453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9" name="矩形 156678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680" name="文本框 156679"/>
          <p:cNvSpPr txBox="1"/>
          <p:nvPr/>
        </p:nvSpPr>
        <p:spPr>
          <a:xfrm>
            <a:off x="2484438" y="5157788"/>
            <a:ext cx="3200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对称三相电流</a:t>
            </a:r>
          </a:p>
        </p:txBody>
      </p:sp>
      <p:grpSp>
        <p:nvGrpSpPr>
          <p:cNvPr id="156681" name="组合 156680"/>
          <p:cNvGrpSpPr/>
          <p:nvPr/>
        </p:nvGrpSpPr>
        <p:grpSpPr>
          <a:xfrm>
            <a:off x="179388" y="1125538"/>
            <a:ext cx="5761037" cy="3403600"/>
            <a:chOff x="1544" y="1790"/>
            <a:chExt cx="1764" cy="987"/>
          </a:xfrm>
        </p:grpSpPr>
        <p:sp>
          <p:nvSpPr>
            <p:cNvPr id="156682" name="直接连接符 156681"/>
            <p:cNvSpPr/>
            <p:nvPr/>
          </p:nvSpPr>
          <p:spPr>
            <a:xfrm>
              <a:off x="1791" y="1850"/>
              <a:ext cx="99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83" name="直接连接符 156682"/>
            <p:cNvSpPr/>
            <p:nvPr/>
          </p:nvSpPr>
          <p:spPr>
            <a:xfrm>
              <a:off x="1791" y="2712"/>
              <a:ext cx="145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84" name="椭圆 156683"/>
            <p:cNvSpPr/>
            <p:nvPr/>
          </p:nvSpPr>
          <p:spPr>
            <a:xfrm>
              <a:off x="1746" y="1826"/>
              <a:ext cx="45" cy="45"/>
            </a:xfrm>
            <a:prstGeom prst="ellipse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85" name="椭圆 156684"/>
            <p:cNvSpPr/>
            <p:nvPr/>
          </p:nvSpPr>
          <p:spPr>
            <a:xfrm>
              <a:off x="1746" y="2688"/>
              <a:ext cx="45" cy="45"/>
            </a:xfrm>
            <a:prstGeom prst="ellipse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86" name="直接连接符 156685"/>
            <p:cNvSpPr/>
            <p:nvPr/>
          </p:nvSpPr>
          <p:spPr>
            <a:xfrm>
              <a:off x="1791" y="2485"/>
              <a:ext cx="145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87" name="椭圆 156686"/>
            <p:cNvSpPr/>
            <p:nvPr/>
          </p:nvSpPr>
          <p:spPr>
            <a:xfrm>
              <a:off x="1746" y="2461"/>
              <a:ext cx="45" cy="45"/>
            </a:xfrm>
            <a:prstGeom prst="ellipse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88" name="直接连接符 156687"/>
            <p:cNvSpPr/>
            <p:nvPr/>
          </p:nvSpPr>
          <p:spPr>
            <a:xfrm flipH="1">
              <a:off x="2381" y="1850"/>
              <a:ext cx="408" cy="635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89" name="直接连接符 156688"/>
            <p:cNvSpPr/>
            <p:nvPr/>
          </p:nvSpPr>
          <p:spPr>
            <a:xfrm>
              <a:off x="2789" y="1850"/>
              <a:ext cx="453" cy="635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0" name="直接连接符 156689"/>
            <p:cNvSpPr/>
            <p:nvPr/>
          </p:nvSpPr>
          <p:spPr>
            <a:xfrm>
              <a:off x="3242" y="2485"/>
              <a:ext cx="0" cy="227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1" name="椭圆 156690"/>
            <p:cNvSpPr/>
            <p:nvPr/>
          </p:nvSpPr>
          <p:spPr>
            <a:xfrm>
              <a:off x="2356" y="2461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92" name="椭圆 156691"/>
            <p:cNvSpPr/>
            <p:nvPr/>
          </p:nvSpPr>
          <p:spPr>
            <a:xfrm>
              <a:off x="2764" y="1826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93" name="椭圆 156692"/>
            <p:cNvSpPr/>
            <p:nvPr/>
          </p:nvSpPr>
          <p:spPr>
            <a:xfrm>
              <a:off x="3218" y="2461"/>
              <a:ext cx="45" cy="45"/>
            </a:xfrm>
            <a:prstGeom prst="ellipse">
              <a:avLst/>
            </a:prstGeom>
            <a:solidFill>
              <a:schemeClr val="tx1"/>
            </a:solidFill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94" name="矩形 156693"/>
            <p:cNvSpPr/>
            <p:nvPr/>
          </p:nvSpPr>
          <p:spPr>
            <a:xfrm>
              <a:off x="2745" y="2440"/>
              <a:ext cx="180" cy="91"/>
            </a:xfrm>
            <a:prstGeom prst="rect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95" name="矩形 156694"/>
            <p:cNvSpPr/>
            <p:nvPr/>
          </p:nvSpPr>
          <p:spPr>
            <a:xfrm rot="3300000">
              <a:off x="2835" y="1985"/>
              <a:ext cx="180" cy="91"/>
            </a:xfrm>
            <a:prstGeom prst="rect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96" name="矩形 156695"/>
            <p:cNvSpPr/>
            <p:nvPr/>
          </p:nvSpPr>
          <p:spPr>
            <a:xfrm rot="18300000">
              <a:off x="2426" y="2213"/>
              <a:ext cx="180" cy="91"/>
            </a:xfrm>
            <a:prstGeom prst="rect">
              <a:avLst/>
            </a:prstGeom>
            <a:solidFill>
              <a:schemeClr val="bg1"/>
            </a:solidFill>
            <a:ln w="349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0" vert="eaVert" wrap="none" anchor="ctr"/>
            <a:lstStyle/>
            <a:p>
              <a:pPr algn="ctr">
                <a:buClr>
                  <a:schemeClr val="bg1"/>
                </a:buClr>
              </a:pPr>
              <a:endParaRPr lang="zh-CN" altLang="en-US" sz="80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6697" name="直接连接符 156696"/>
            <p:cNvSpPr/>
            <p:nvPr/>
          </p:nvSpPr>
          <p:spPr>
            <a:xfrm>
              <a:off x="2471" y="2531"/>
              <a:ext cx="22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6698" name="直接连接符 156697"/>
            <p:cNvSpPr/>
            <p:nvPr/>
          </p:nvSpPr>
          <p:spPr>
            <a:xfrm>
              <a:off x="1882" y="2440"/>
              <a:ext cx="22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6699" name="直接连接符 156698"/>
            <p:cNvSpPr/>
            <p:nvPr/>
          </p:nvSpPr>
          <p:spPr>
            <a:xfrm>
              <a:off x="1882" y="1896"/>
              <a:ext cx="22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6700" name="直接连接符 156699"/>
            <p:cNvSpPr/>
            <p:nvPr/>
          </p:nvSpPr>
          <p:spPr>
            <a:xfrm>
              <a:off x="1882" y="2667"/>
              <a:ext cx="22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6701" name="直接连接符 156700"/>
            <p:cNvSpPr/>
            <p:nvPr/>
          </p:nvSpPr>
          <p:spPr>
            <a:xfrm rot="7500000">
              <a:off x="2493" y="2010"/>
              <a:ext cx="22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6702" name="直接连接符 156701"/>
            <p:cNvSpPr/>
            <p:nvPr/>
          </p:nvSpPr>
          <p:spPr>
            <a:xfrm rot="14100000">
              <a:off x="3038" y="2282"/>
              <a:ext cx="228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56703" name="对象 156702"/>
            <p:cNvGraphicFramePr/>
            <p:nvPr/>
          </p:nvGraphicFramePr>
          <p:xfrm>
            <a:off x="1544" y="2069"/>
            <a:ext cx="18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1" r:id="rId7" imgW="292100" imgH="228600" progId="Equation.3">
                    <p:embed/>
                  </p:oleObj>
                </mc:Choice>
                <mc:Fallback>
                  <p:oleObj r:id="rId7" imgW="292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44" y="2069"/>
                          <a:ext cx="18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4" name="对象 156703"/>
            <p:cNvGraphicFramePr/>
            <p:nvPr/>
          </p:nvGraphicFramePr>
          <p:xfrm>
            <a:off x="2377" y="1896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2" r:id="rId9" imgW="254000" imgH="228600" progId="Equation.3">
                    <p:embed/>
                  </p:oleObj>
                </mc:Choice>
                <mc:Fallback>
                  <p:oleObj r:id="rId9" imgW="254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77" y="1896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5" name="对象 156704"/>
            <p:cNvGraphicFramePr/>
            <p:nvPr/>
          </p:nvGraphicFramePr>
          <p:xfrm>
            <a:off x="2513" y="256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3" r:id="rId11" imgW="254000" imgH="241300" progId="Equation.3">
                    <p:embed/>
                  </p:oleObj>
                </mc:Choice>
                <mc:Fallback>
                  <p:oleObj r:id="rId11" imgW="2540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13" y="256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6" name="对象 156705"/>
            <p:cNvGraphicFramePr/>
            <p:nvPr/>
          </p:nvGraphicFramePr>
          <p:xfrm>
            <a:off x="3148" y="216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4" r:id="rId13" imgW="254000" imgH="241300" progId="Equation.3">
                    <p:embed/>
                  </p:oleObj>
                </mc:Choice>
                <mc:Fallback>
                  <p:oleObj r:id="rId13" imgW="2540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48" y="216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7" name="对象 156706"/>
            <p:cNvGraphicFramePr/>
            <p:nvPr/>
          </p:nvGraphicFramePr>
          <p:xfrm>
            <a:off x="1923" y="1941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5" r:id="rId15" imgW="190500" imgH="228600" progId="Equation.3">
                    <p:embed/>
                  </p:oleObj>
                </mc:Choice>
                <mc:Fallback>
                  <p:oleObj r:id="rId15" imgW="1905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923" y="1941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8" name="对象 156707"/>
            <p:cNvGraphicFramePr/>
            <p:nvPr/>
          </p:nvGraphicFramePr>
          <p:xfrm>
            <a:off x="1923" y="2296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6" r:id="rId17" imgW="190500" imgH="228600" progId="Equation.3">
                    <p:embed/>
                  </p:oleObj>
                </mc:Choice>
                <mc:Fallback>
                  <p:oleObj r:id="rId17" imgW="1905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923" y="2296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9" name="对象 156708"/>
            <p:cNvGraphicFramePr/>
            <p:nvPr/>
          </p:nvGraphicFramePr>
          <p:xfrm>
            <a:off x="1923" y="2515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7" r:id="rId19" imgW="190500" imgH="241300" progId="Equation.3">
                    <p:embed/>
                  </p:oleObj>
                </mc:Choice>
                <mc:Fallback>
                  <p:oleObj r:id="rId19" imgW="1905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923" y="2515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10" name="对象 156709"/>
            <p:cNvGraphicFramePr/>
            <p:nvPr/>
          </p:nvGraphicFramePr>
          <p:xfrm>
            <a:off x="2286" y="2127"/>
            <a:ext cx="18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8" r:id="rId21" imgW="291465" imgH="215900" progId="Equation.3">
                    <p:embed/>
                  </p:oleObj>
                </mc:Choice>
                <mc:Fallback>
                  <p:oleObj r:id="rId21" imgW="291465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86" y="2127"/>
                          <a:ext cx="184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11" name="对象 156710"/>
            <p:cNvGraphicFramePr/>
            <p:nvPr/>
          </p:nvGraphicFramePr>
          <p:xfrm>
            <a:off x="2739" y="2296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9" r:id="rId23" imgW="279400" imgH="228600" progId="Equation.3">
                    <p:embed/>
                  </p:oleObj>
                </mc:Choice>
                <mc:Fallback>
                  <p:oleObj r:id="rId23" imgW="2794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739" y="2296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12" name="对象 156711"/>
            <p:cNvGraphicFramePr/>
            <p:nvPr/>
          </p:nvGraphicFramePr>
          <p:xfrm>
            <a:off x="2976" y="1941"/>
            <a:ext cx="18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0" r:id="rId25" imgW="292100" imgH="228600" progId="Equation.3">
                    <p:embed/>
                  </p:oleObj>
                </mc:Choice>
                <mc:Fallback>
                  <p:oleObj r:id="rId25" imgW="292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976" y="1941"/>
                          <a:ext cx="18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713" name="矩形 156712"/>
            <p:cNvSpPr/>
            <p:nvPr/>
          </p:nvSpPr>
          <p:spPr>
            <a:xfrm>
              <a:off x="1654" y="2667"/>
              <a:ext cx="182" cy="110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714" name="矩形 156713"/>
            <p:cNvSpPr/>
            <p:nvPr/>
          </p:nvSpPr>
          <p:spPr>
            <a:xfrm>
              <a:off x="1663" y="2425"/>
              <a:ext cx="128" cy="110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715" name="矩形 156714"/>
            <p:cNvSpPr/>
            <p:nvPr/>
          </p:nvSpPr>
          <p:spPr>
            <a:xfrm>
              <a:off x="1654" y="1790"/>
              <a:ext cx="182" cy="110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716" name="直接连接符 156715"/>
            <p:cNvSpPr/>
            <p:nvPr/>
          </p:nvSpPr>
          <p:spPr>
            <a:xfrm flipV="1">
              <a:off x="1621" y="1967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717" name="直接连接符 156716"/>
            <p:cNvSpPr/>
            <p:nvPr/>
          </p:nvSpPr>
          <p:spPr>
            <a:xfrm>
              <a:off x="1666" y="1922"/>
              <a:ext cx="0" cy="91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718" name="直接连接符 156717"/>
            <p:cNvSpPr/>
            <p:nvPr/>
          </p:nvSpPr>
          <p:spPr>
            <a:xfrm flipV="1">
              <a:off x="1616" y="2390"/>
              <a:ext cx="91" cy="0"/>
            </a:xfrm>
            <a:prstGeom prst="line">
              <a:avLst/>
            </a:prstGeom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56721" name="对象 156720"/>
          <p:cNvGraphicFramePr/>
          <p:nvPr/>
        </p:nvGraphicFramePr>
        <p:xfrm>
          <a:off x="6011863" y="620713"/>
          <a:ext cx="17637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r:id="rId27" imgW="570865" imgH="215900" progId="Equation.3">
                  <p:embed/>
                </p:oleObj>
              </mc:Choice>
              <mc:Fallback>
                <p:oleObj r:id="rId27" imgW="570865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1863" y="620713"/>
                        <a:ext cx="1763712" cy="6635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127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  <a:effectLst>
                        <a:outerShdw dist="35921" dir="2699999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59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6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55" name="对象 17454"/>
          <p:cNvGraphicFramePr/>
          <p:nvPr/>
        </p:nvGraphicFramePr>
        <p:xfrm>
          <a:off x="611188" y="1785938"/>
          <a:ext cx="41767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r:id="rId4" imgW="1231265" imgH="292100" progId="Equation.3">
                  <p:embed/>
                </p:oleObj>
              </mc:Choice>
              <mc:Fallback>
                <p:oleObj r:id="rId4" imgW="1231265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1785938"/>
                        <a:ext cx="4176712" cy="9874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127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  <a:effectLst>
                        <a:outerShdw dist="35921" dir="2699999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6" name="文本框 17455"/>
          <p:cNvSpPr txBox="1"/>
          <p:nvPr/>
        </p:nvSpPr>
        <p:spPr>
          <a:xfrm>
            <a:off x="539750" y="981075"/>
            <a:ext cx="5326063" cy="579438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线电流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3200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相电流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的关系：</a:t>
            </a:r>
            <a:endParaRPr lang="zh-CN" altLang="en-US" sz="320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7457" name="图片 17456" descr="三角形连接电流相量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713" y="1052513"/>
            <a:ext cx="5189537" cy="50561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9980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585788" y="1548656"/>
            <a:ext cx="2919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6.1.1 </a:t>
            </a: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三相电源</a:t>
            </a:r>
            <a:endParaRPr kumimoji="1" lang="zh-CN" altLang="en-US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E06D25-8752-46E8-B94B-4836BD439805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E9838-5C72-4F93-8D5F-4110619E91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gray">
          <a:xfrm>
            <a:off x="0" y="836712"/>
            <a:ext cx="9144000" cy="576064"/>
          </a:xfrm>
          <a:prstGeom prst="rect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6.1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三相电源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900113" y="2636838"/>
            <a:ext cx="6119812" cy="3671887"/>
            <a:chOff x="567" y="1661"/>
            <a:chExt cx="3855" cy="2313"/>
          </a:xfrm>
        </p:grpSpPr>
        <p:pic>
          <p:nvPicPr>
            <p:cNvPr id="33" name="图片 32" descr="未命名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4" y="1661"/>
              <a:ext cx="2268" cy="23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4" name="矩形 33"/>
            <p:cNvSpPr/>
            <p:nvPr/>
          </p:nvSpPr>
          <p:spPr>
            <a:xfrm>
              <a:off x="567" y="2432"/>
              <a:ext cx="1406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zh-CN" altLang="en-US" sz="3200" dirty="0">
                  <a:solidFill>
                    <a:schemeClr val="accent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三相发电机截面原理图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104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68313" y="836613"/>
            <a:ext cx="8208963" cy="1190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对称三相电路中不同连接方式下线、相电压和线、相电流之间的关系总结</a:t>
            </a: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400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8448" name="对象 18447"/>
          <p:cNvGraphicFramePr/>
          <p:nvPr/>
        </p:nvGraphicFramePr>
        <p:xfrm>
          <a:off x="2263775" y="2341563"/>
          <a:ext cx="23082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r:id="rId3" imgW="799465" imgH="241300" progId="Equation.3">
                  <p:embed/>
                </p:oleObj>
              </mc:Choice>
              <mc:Fallback>
                <p:oleObj r:id="rId3" imgW="799465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3775" y="2341563"/>
                        <a:ext cx="2308225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矩形 18448"/>
          <p:cNvSpPr/>
          <p:nvPr/>
        </p:nvSpPr>
        <p:spPr>
          <a:xfrm>
            <a:off x="827088" y="3429000"/>
            <a:ext cx="1676400" cy="579438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>
              <a:buClr>
                <a:schemeClr val="bg1"/>
              </a:buClr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形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18450" name="矩形 18449"/>
          <p:cNvSpPr/>
          <p:nvPr/>
        </p:nvSpPr>
        <p:spPr>
          <a:xfrm>
            <a:off x="842963" y="2417763"/>
            <a:ext cx="1676400" cy="579437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形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</a:p>
        </p:txBody>
      </p:sp>
      <p:graphicFrame>
        <p:nvGraphicFramePr>
          <p:cNvPr id="18451" name="对象 18450"/>
          <p:cNvGraphicFramePr/>
          <p:nvPr/>
        </p:nvGraphicFramePr>
        <p:xfrm>
          <a:off x="4583113" y="2424113"/>
          <a:ext cx="14287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r:id="rId5" imgW="494665" imgH="215900" progId="Equation.3">
                  <p:embed/>
                </p:oleObj>
              </mc:Choice>
              <mc:Fallback>
                <p:oleObj r:id="rId5" imgW="494665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3113" y="2424113"/>
                        <a:ext cx="1428750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对象 18451"/>
          <p:cNvGraphicFramePr/>
          <p:nvPr/>
        </p:nvGraphicFramePr>
        <p:xfrm>
          <a:off x="4356100" y="3395663"/>
          <a:ext cx="18684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r:id="rId7" imgW="673100" imgH="241300" progId="Equation.3">
                  <p:embed/>
                </p:oleObj>
              </mc:Choice>
              <mc:Fallback>
                <p:oleObj r:id="rId7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100" y="3395663"/>
                        <a:ext cx="1868488" cy="735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对象 18452"/>
          <p:cNvGraphicFramePr/>
          <p:nvPr/>
        </p:nvGraphicFramePr>
        <p:xfrm>
          <a:off x="2254250" y="3421063"/>
          <a:ext cx="18129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r:id="rId9" imgW="621665" imgH="215900" progId="Equation.3">
                  <p:embed/>
                </p:oleObj>
              </mc:Choice>
              <mc:Fallback>
                <p:oleObj r:id="rId9" imgW="621665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4250" y="3421063"/>
                        <a:ext cx="1812925" cy="687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8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build="p"/>
      <p:bldP spid="1845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64865"/>
          <p:cNvSpPr>
            <a:spLocks noGrp="1"/>
          </p:cNvSpPr>
          <p:nvPr>
            <p:ph type="title"/>
          </p:nvPr>
        </p:nvSpPr>
        <p:spPr>
          <a:xfrm>
            <a:off x="304800" y="1600200"/>
            <a:ext cx="4495800" cy="609600"/>
          </a:xfrm>
          <a:noFill/>
          <a:ln>
            <a:noFill/>
          </a:ln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三相负载的连接原则</a:t>
            </a:r>
          </a:p>
        </p:txBody>
      </p:sp>
      <p:sp>
        <p:nvSpPr>
          <p:cNvPr id="164867" name="矩形 164866"/>
          <p:cNvSpPr/>
          <p:nvPr/>
        </p:nvSpPr>
        <p:spPr>
          <a:xfrm>
            <a:off x="304800" y="3406775"/>
            <a:ext cx="5365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负载的额定电压 </a:t>
            </a:r>
            <a:r>
              <a:rPr lang="en-US" altLang="zh-CN" sz="2800">
                <a:latin typeface="黑体" panose="02010609060101010101" pitchFamily="2" charset="-122"/>
                <a:ea typeface="黑体" panose="02010609060101010101" pitchFamily="2" charset="-122"/>
              </a:rPr>
              <a:t>=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电源的线电压</a:t>
            </a:r>
          </a:p>
        </p:txBody>
      </p:sp>
      <p:grpSp>
        <p:nvGrpSpPr>
          <p:cNvPr id="164868" name="组合 164867"/>
          <p:cNvGrpSpPr/>
          <p:nvPr/>
        </p:nvGrpSpPr>
        <p:grpSpPr>
          <a:xfrm>
            <a:off x="4648200" y="3962400"/>
            <a:ext cx="2592388" cy="747713"/>
            <a:chOff x="3024" y="1728"/>
            <a:chExt cx="1633" cy="471"/>
          </a:xfrm>
        </p:grpSpPr>
        <p:sp>
          <p:nvSpPr>
            <p:cNvPr id="164869" name="燕尾形箭头 164868"/>
            <p:cNvSpPr/>
            <p:nvPr/>
          </p:nvSpPr>
          <p:spPr>
            <a:xfrm rot="1401334">
              <a:off x="3024" y="1728"/>
              <a:ext cx="576" cy="288"/>
            </a:xfrm>
            <a:prstGeom prst="notched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FFFF00"/>
                </a:gs>
                <a:gs pos="100000">
                  <a:srgbClr val="FF0000"/>
                </a:gs>
              </a:gsLst>
              <a:lin ang="0" scaled="1"/>
              <a:tileRect/>
            </a:gradFill>
            <a:ln w="952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0" name="矩形 164869"/>
            <p:cNvSpPr/>
            <p:nvPr/>
          </p:nvSpPr>
          <p:spPr>
            <a:xfrm>
              <a:off x="3504" y="1872"/>
              <a:ext cx="11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应作</a:t>
              </a:r>
              <a:r>
                <a:rPr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</a:t>
              </a:r>
              <a:r>
                <a:rPr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联结</a:t>
              </a:r>
            </a:p>
          </p:txBody>
        </p:sp>
      </p:grpSp>
      <p:grpSp>
        <p:nvGrpSpPr>
          <p:cNvPr id="164871" name="组合 164870"/>
          <p:cNvGrpSpPr/>
          <p:nvPr/>
        </p:nvGrpSpPr>
        <p:grpSpPr>
          <a:xfrm>
            <a:off x="304800" y="4419600"/>
            <a:ext cx="5546725" cy="1066800"/>
            <a:chOff x="192" y="2784"/>
            <a:chExt cx="3494" cy="672"/>
          </a:xfrm>
        </p:grpSpPr>
        <p:sp>
          <p:nvSpPr>
            <p:cNvPr id="164872" name="矩形 164871"/>
            <p:cNvSpPr/>
            <p:nvPr/>
          </p:nvSpPr>
          <p:spPr>
            <a:xfrm>
              <a:off x="192" y="2926"/>
              <a:ext cx="34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dirty="0">
                  <a:latin typeface="黑体" panose="02010609060101010101" pitchFamily="2" charset="-122"/>
                  <a:ea typeface="黑体" panose="02010609060101010101" pitchFamily="2" charset="-122"/>
                </a:rPr>
                <a:t>负载的额定电压 </a:t>
              </a:r>
              <a:r>
                <a:rPr lang="en-US" altLang="zh-CN" sz="2800">
                  <a:latin typeface="黑体" panose="02010609060101010101" pitchFamily="2" charset="-122"/>
                  <a:ea typeface="黑体" panose="02010609060101010101" pitchFamily="2" charset="-122"/>
                </a:rPr>
                <a:t>=</a:t>
              </a:r>
              <a:r>
                <a:rPr lang="en-US" altLang="zh-CN" sz="28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sz="2800" dirty="0">
                  <a:latin typeface="黑体" panose="02010609060101010101" pitchFamily="2" charset="-122"/>
                  <a:ea typeface="黑体" panose="02010609060101010101" pitchFamily="2" charset="-122"/>
                </a:rPr>
                <a:t>电源线电压</a:t>
              </a:r>
            </a:p>
          </p:txBody>
        </p:sp>
        <p:graphicFrame>
          <p:nvGraphicFramePr>
            <p:cNvPr id="164873" name="对象 164872"/>
            <p:cNvGraphicFramePr/>
            <p:nvPr/>
          </p:nvGraphicFramePr>
          <p:xfrm>
            <a:off x="2009" y="2784"/>
            <a:ext cx="439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5" r:id="rId3" imgW="266065" imgH="418465" progId="Equation.3">
                    <p:embed/>
                  </p:oleObj>
                </mc:Choice>
                <mc:Fallback>
                  <p:oleObj r:id="rId3" imgW="266065" imgH="418465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09" y="2784"/>
                          <a:ext cx="439" cy="6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874" name="组合 164873"/>
          <p:cNvGrpSpPr/>
          <p:nvPr/>
        </p:nvGrpSpPr>
        <p:grpSpPr>
          <a:xfrm>
            <a:off x="4648200" y="5272088"/>
            <a:ext cx="2651125" cy="595312"/>
            <a:chOff x="3072" y="2976"/>
            <a:chExt cx="1670" cy="375"/>
          </a:xfrm>
        </p:grpSpPr>
        <p:sp>
          <p:nvSpPr>
            <p:cNvPr id="164875" name="燕尾形箭头 164874"/>
            <p:cNvSpPr/>
            <p:nvPr/>
          </p:nvSpPr>
          <p:spPr>
            <a:xfrm rot="1401334">
              <a:off x="3072" y="2976"/>
              <a:ext cx="576" cy="288"/>
            </a:xfrm>
            <a:prstGeom prst="notched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FFFF00"/>
                </a:gs>
                <a:gs pos="100000">
                  <a:srgbClr val="FF0000"/>
                </a:gs>
              </a:gsLst>
              <a:lin ang="0" scaled="1"/>
              <a:tileRect/>
            </a:gradFill>
            <a:ln w="952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6" name="矩形 164875"/>
            <p:cNvSpPr/>
            <p:nvPr/>
          </p:nvSpPr>
          <p:spPr>
            <a:xfrm>
              <a:off x="3564" y="3024"/>
              <a:ext cx="1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应作</a:t>
              </a:r>
              <a:r>
                <a:rPr lang="en-US" altLang="zh-CN" sz="28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Y</a:t>
              </a:r>
              <a:r>
                <a:rPr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联结</a:t>
              </a:r>
            </a:p>
          </p:txBody>
        </p:sp>
      </p:grpSp>
      <p:grpSp>
        <p:nvGrpSpPr>
          <p:cNvPr id="164877" name="组合 164876"/>
          <p:cNvGrpSpPr/>
          <p:nvPr/>
        </p:nvGrpSpPr>
        <p:grpSpPr>
          <a:xfrm>
            <a:off x="3733800" y="5857875"/>
            <a:ext cx="4876800" cy="161925"/>
            <a:chOff x="0" y="912"/>
            <a:chExt cx="3072" cy="102"/>
          </a:xfrm>
        </p:grpSpPr>
        <p:pic>
          <p:nvPicPr>
            <p:cNvPr id="164878" name="图片 164877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79" name="图片 164878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80" name="图片 164879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81" name="图片 164880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82" name="图片 164881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83" name="图片 164882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84" name="图片 164883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85" name="图片 164884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86" name="图片 164885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87" name="图片 164886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88" name="图片 164887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2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89" name="图片 164888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90" name="图片 164889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91" name="图片 164890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92" name="图片 164891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4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93" name="图片 164892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94" name="图片 164893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95" name="图片 164894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2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96" name="图片 164895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8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97" name="图片 164896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8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98" name="图片 164897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899" name="图片 164898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6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00" name="图片 164899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8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01" name="图片 164900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4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02" name="图片 164901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4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03" name="图片 164902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6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04" name="图片 164903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2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05" name="图片 164904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4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06" name="图片 164905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07" name="图片 164906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08" name="图片 164907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6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09" name="图片 164908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92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64910" name="组合 164909"/>
          <p:cNvGrpSpPr/>
          <p:nvPr/>
        </p:nvGrpSpPr>
        <p:grpSpPr>
          <a:xfrm>
            <a:off x="304800" y="2209800"/>
            <a:ext cx="4876800" cy="161925"/>
            <a:chOff x="0" y="912"/>
            <a:chExt cx="3072" cy="102"/>
          </a:xfrm>
        </p:grpSpPr>
        <p:pic>
          <p:nvPicPr>
            <p:cNvPr id="164911" name="图片 164910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12" name="图片 164911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13" name="图片 164912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14" name="图片 164913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15" name="图片 164914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16" name="图片 164915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17" name="图片 164916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18" name="图片 164917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19" name="图片 164918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20" name="图片 164919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21" name="图片 164920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2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22" name="图片 164921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23" name="图片 164922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24" name="图片 164923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25" name="图片 164924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4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26" name="图片 164925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27" name="图片 164926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28" name="图片 164927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2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29" name="图片 164928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8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30" name="图片 164929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8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31" name="图片 164930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32" name="图片 164931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6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33" name="图片 164932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8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34" name="图片 164933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4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35" name="图片 164934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4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36" name="图片 164935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6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37" name="图片 164936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2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38" name="图片 164937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4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39" name="图片 164938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40" name="图片 164939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0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41" name="图片 164940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6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942" name="图片 164941" descr="Green and Black Diamo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92" y="912"/>
              <a:ext cx="102" cy="10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4943" name="矩形 164942"/>
          <p:cNvSpPr/>
          <p:nvPr/>
        </p:nvSpPr>
        <p:spPr>
          <a:xfrm>
            <a:off x="304800" y="2403475"/>
            <a:ext cx="85344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应使加于每相负载上的电压等于其额定电压，而与电源的连接方式无关。</a:t>
            </a:r>
          </a:p>
        </p:txBody>
      </p:sp>
      <p:sp>
        <p:nvSpPr>
          <p:cNvPr id="164944" name="文本框 164943"/>
          <p:cNvSpPr txBox="1"/>
          <p:nvPr/>
        </p:nvSpPr>
        <p:spPr>
          <a:xfrm>
            <a:off x="261938" y="620713"/>
            <a:ext cx="8815387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三相电动机绕组可以连接成星形，也可以连接成三角形，而照明负载一般都连接成星形</a:t>
            </a:r>
            <a:r>
              <a:rPr lang="en-US" altLang="zh-CN" sz="280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具有中性线</a:t>
            </a:r>
            <a:r>
              <a:rPr lang="en-US" altLang="zh-CN" sz="280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7356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/>
      <p:bldP spid="164867" grpId="0"/>
      <p:bldP spid="1649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 idx="4294967295"/>
          </p:nvPr>
        </p:nvSpPr>
        <p:spPr>
          <a:xfrm>
            <a:off x="500063" y="714375"/>
            <a:ext cx="8229600" cy="8461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6.5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三相功率</a:t>
            </a:r>
            <a:r>
              <a:rPr lang="zh-CN" altLang="en-US" dirty="0"/>
              <a:t> </a:t>
            </a:r>
          </a:p>
        </p:txBody>
      </p:sp>
      <p:sp>
        <p:nvSpPr>
          <p:cNvPr id="60477" name="标题 1"/>
          <p:cNvSpPr txBox="1"/>
          <p:nvPr/>
        </p:nvSpPr>
        <p:spPr>
          <a:xfrm>
            <a:off x="32253" y="1544735"/>
            <a:ext cx="3243603" cy="660129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6.3.1 </a:t>
            </a: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有功功率</a:t>
            </a:r>
          </a:p>
        </p:txBody>
      </p:sp>
      <p:graphicFrame>
        <p:nvGraphicFramePr>
          <p:cNvPr id="60478" name="对象 60477"/>
          <p:cNvGraphicFramePr/>
          <p:nvPr/>
        </p:nvGraphicFramePr>
        <p:xfrm>
          <a:off x="998538" y="2262188"/>
          <a:ext cx="34877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r:id="rId6" imgW="1040765" imgH="228600" progId="Equation.3">
                  <p:embed/>
                </p:oleObj>
              </mc:Choice>
              <mc:Fallback>
                <p:oleObj r:id="rId6" imgW="1040765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8538" y="2262188"/>
                        <a:ext cx="3487737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79" name="对象 60478"/>
          <p:cNvGraphicFramePr/>
          <p:nvPr/>
        </p:nvGraphicFramePr>
        <p:xfrm>
          <a:off x="309563" y="3217863"/>
          <a:ext cx="83661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r:id="rId8" imgW="2692400" imgH="228600" progId="Equation.3">
                  <p:embed/>
                </p:oleObj>
              </mc:Choice>
              <mc:Fallback>
                <p:oleObj r:id="rId8" imgW="269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563" y="3217863"/>
                        <a:ext cx="8366125" cy="74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80" name="对象 60479"/>
          <p:cNvGraphicFramePr/>
          <p:nvPr/>
        </p:nvGraphicFramePr>
        <p:xfrm>
          <a:off x="2219325" y="4772025"/>
          <a:ext cx="393223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r:id="rId10" imgW="1052830" imgH="215900" progId="Equation.3">
                  <p:embed/>
                </p:oleObj>
              </mc:Choice>
              <mc:Fallback>
                <p:oleObj r:id="rId10" imgW="105283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19325" y="4772025"/>
                        <a:ext cx="3932238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81" name="组合 60480"/>
          <p:cNvGrpSpPr/>
          <p:nvPr/>
        </p:nvGrpSpPr>
        <p:grpSpPr>
          <a:xfrm>
            <a:off x="685800" y="3979863"/>
            <a:ext cx="6172200" cy="838200"/>
            <a:chOff x="432" y="1968"/>
            <a:chExt cx="3888" cy="528"/>
          </a:xfrm>
        </p:grpSpPr>
        <p:graphicFrame>
          <p:nvGraphicFramePr>
            <p:cNvPr id="60482" name="对象 60481"/>
            <p:cNvGraphicFramePr/>
            <p:nvPr/>
          </p:nvGraphicFramePr>
          <p:xfrm>
            <a:off x="432" y="2016"/>
            <a:ext cx="469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4" r:id="rId12" imgW="241300" imgH="241300" progId="Equation.3">
                    <p:embed/>
                  </p:oleObj>
                </mc:Choice>
                <mc:Fallback>
                  <p:oleObj r:id="rId12" imgW="2413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D6009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" y="2016"/>
                          <a:ext cx="469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83" name="直接连接符 60482"/>
            <p:cNvSpPr/>
            <p:nvPr/>
          </p:nvSpPr>
          <p:spPr>
            <a:xfrm>
              <a:off x="432" y="1968"/>
              <a:ext cx="384" cy="0"/>
            </a:xfrm>
            <a:prstGeom prst="line">
              <a:avLst/>
            </a:prstGeom>
            <a:ln w="34925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84" name="直接连接符 60483"/>
            <p:cNvSpPr/>
            <p:nvPr/>
          </p:nvSpPr>
          <p:spPr>
            <a:xfrm>
              <a:off x="2208" y="1968"/>
              <a:ext cx="384" cy="0"/>
            </a:xfrm>
            <a:prstGeom prst="line">
              <a:avLst/>
            </a:prstGeom>
            <a:ln w="34925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85" name="直接连接符 60484"/>
            <p:cNvSpPr/>
            <p:nvPr/>
          </p:nvSpPr>
          <p:spPr>
            <a:xfrm>
              <a:off x="3936" y="1968"/>
              <a:ext cx="384" cy="0"/>
            </a:xfrm>
            <a:prstGeom prst="line">
              <a:avLst/>
            </a:prstGeom>
            <a:ln w="34925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0486" name="组合 60485"/>
          <p:cNvGrpSpPr/>
          <p:nvPr/>
        </p:nvGrpSpPr>
        <p:grpSpPr>
          <a:xfrm>
            <a:off x="1371600" y="3979863"/>
            <a:ext cx="6172200" cy="762000"/>
            <a:chOff x="864" y="1968"/>
            <a:chExt cx="3888" cy="480"/>
          </a:xfrm>
        </p:grpSpPr>
        <p:graphicFrame>
          <p:nvGraphicFramePr>
            <p:cNvPr id="60487" name="对象 60486"/>
            <p:cNvGraphicFramePr/>
            <p:nvPr/>
          </p:nvGraphicFramePr>
          <p:xfrm>
            <a:off x="2640" y="1968"/>
            <a:ext cx="395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5" r:id="rId14" imgW="203200" imgH="241300" progId="Equation.3">
                    <p:embed/>
                  </p:oleObj>
                </mc:Choice>
                <mc:Fallback>
                  <p:oleObj r:id="rId14" imgW="2032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008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0" y="1968"/>
                          <a:ext cx="395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88" name="直接连接符 60487"/>
            <p:cNvSpPr/>
            <p:nvPr/>
          </p:nvSpPr>
          <p:spPr>
            <a:xfrm>
              <a:off x="864" y="1968"/>
              <a:ext cx="384" cy="0"/>
            </a:xfrm>
            <a:prstGeom prst="line">
              <a:avLst/>
            </a:prstGeom>
            <a:ln w="349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89" name="直接连接符 60488"/>
            <p:cNvSpPr/>
            <p:nvPr/>
          </p:nvSpPr>
          <p:spPr>
            <a:xfrm>
              <a:off x="2640" y="1968"/>
              <a:ext cx="384" cy="0"/>
            </a:xfrm>
            <a:prstGeom prst="line">
              <a:avLst/>
            </a:prstGeom>
            <a:ln w="349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90" name="直接连接符 60489"/>
            <p:cNvSpPr/>
            <p:nvPr/>
          </p:nvSpPr>
          <p:spPr>
            <a:xfrm>
              <a:off x="4368" y="1968"/>
              <a:ext cx="384" cy="0"/>
            </a:xfrm>
            <a:prstGeom prst="line">
              <a:avLst/>
            </a:prstGeom>
            <a:ln w="349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0491" name="组合 60490"/>
          <p:cNvGrpSpPr/>
          <p:nvPr/>
        </p:nvGrpSpPr>
        <p:grpSpPr>
          <a:xfrm>
            <a:off x="2590800" y="3903663"/>
            <a:ext cx="6021388" cy="592137"/>
            <a:chOff x="1632" y="1920"/>
            <a:chExt cx="3793" cy="373"/>
          </a:xfrm>
        </p:grpSpPr>
        <p:graphicFrame>
          <p:nvGraphicFramePr>
            <p:cNvPr id="60492" name="对象 60491"/>
            <p:cNvGraphicFramePr/>
            <p:nvPr/>
          </p:nvGraphicFramePr>
          <p:xfrm>
            <a:off x="5088" y="1920"/>
            <a:ext cx="337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6" r:id="rId16" imgW="152400" imgH="165100" progId="Equation.3">
                    <p:embed/>
                  </p:oleObj>
                </mc:Choice>
                <mc:Fallback>
                  <p:oleObj r:id="rId16" imgW="1524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66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88" y="1920"/>
                          <a:ext cx="337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93" name="直接连接符 60492"/>
            <p:cNvSpPr/>
            <p:nvPr/>
          </p:nvSpPr>
          <p:spPr>
            <a:xfrm>
              <a:off x="5136" y="1920"/>
              <a:ext cx="240" cy="0"/>
            </a:xfrm>
            <a:prstGeom prst="line">
              <a:avLst/>
            </a:prstGeom>
            <a:ln w="34925" cap="flat" cmpd="sng">
              <a:solidFill>
                <a:srgbClr val="66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94" name="直接连接符 60493"/>
            <p:cNvSpPr/>
            <p:nvPr/>
          </p:nvSpPr>
          <p:spPr>
            <a:xfrm>
              <a:off x="3408" y="1920"/>
              <a:ext cx="240" cy="0"/>
            </a:xfrm>
            <a:prstGeom prst="line">
              <a:avLst/>
            </a:prstGeom>
            <a:ln w="34925" cap="flat" cmpd="sng">
              <a:solidFill>
                <a:srgbClr val="66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95" name="直接连接符 60494"/>
            <p:cNvSpPr/>
            <p:nvPr/>
          </p:nvSpPr>
          <p:spPr>
            <a:xfrm>
              <a:off x="1632" y="1920"/>
              <a:ext cx="240" cy="0"/>
            </a:xfrm>
            <a:prstGeom prst="line">
              <a:avLst/>
            </a:prstGeom>
            <a:ln w="34925" cap="flat" cmpd="sng">
              <a:solidFill>
                <a:srgbClr val="66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0496" name="矩形 60495"/>
          <p:cNvSpPr/>
          <p:nvPr/>
        </p:nvSpPr>
        <p:spPr>
          <a:xfrm>
            <a:off x="631825" y="4743450"/>
            <a:ext cx="1708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对称：</a:t>
            </a:r>
          </a:p>
        </p:txBody>
      </p:sp>
      <p:graphicFrame>
        <p:nvGraphicFramePr>
          <p:cNvPr id="60497" name="对象 60496"/>
          <p:cNvGraphicFramePr/>
          <p:nvPr/>
        </p:nvGraphicFramePr>
        <p:xfrm>
          <a:off x="2651125" y="5507038"/>
          <a:ext cx="364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r:id="rId18" imgW="1028065" imgH="241300" progId="Equation.3">
                  <p:embed/>
                </p:oleObj>
              </mc:Choice>
              <mc:Fallback>
                <p:oleObj r:id="rId18" imgW="1028065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51125" y="5507038"/>
                        <a:ext cx="3644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6"/>
          <p:cNvSpPr>
            <a:spLocks noChangeArrowheads="1"/>
          </p:cNvSpPr>
          <p:nvPr/>
        </p:nvSpPr>
        <p:spPr bwMode="gray">
          <a:xfrm>
            <a:off x="0" y="836712"/>
            <a:ext cx="9144000" cy="576064"/>
          </a:xfrm>
          <a:prstGeom prst="rect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kumimoji="1"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三相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功率</a:t>
            </a:r>
            <a:endParaRPr kumimoji="1"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05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0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60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60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标题 1"/>
          <p:cNvSpPr txBox="1"/>
          <p:nvPr/>
        </p:nvSpPr>
        <p:spPr>
          <a:xfrm>
            <a:off x="34925" y="998538"/>
            <a:ext cx="3168923" cy="8461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6.3.2 </a:t>
            </a: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无功功率</a:t>
            </a:r>
          </a:p>
        </p:txBody>
      </p:sp>
      <p:graphicFrame>
        <p:nvGraphicFramePr>
          <p:cNvPr id="158724" name="对象 158723"/>
          <p:cNvGraphicFramePr/>
          <p:nvPr/>
        </p:nvGraphicFramePr>
        <p:xfrm>
          <a:off x="935038" y="1773238"/>
          <a:ext cx="36147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r:id="rId6" imgW="1079500" imgH="228600" progId="Equation.3">
                  <p:embed/>
                </p:oleObj>
              </mc:Choice>
              <mc:Fallback>
                <p:oleObj r:id="rId6" imgW="1079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35038" y="1773238"/>
                        <a:ext cx="3614737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对象 158724"/>
          <p:cNvGraphicFramePr/>
          <p:nvPr/>
        </p:nvGraphicFramePr>
        <p:xfrm>
          <a:off x="387350" y="2684463"/>
          <a:ext cx="820896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r:id="rId8" imgW="2641600" imgH="228600" progId="Equation.3">
                  <p:embed/>
                </p:oleObj>
              </mc:Choice>
              <mc:Fallback>
                <p:oleObj r:id="rId8" imgW="2641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7350" y="2684463"/>
                        <a:ext cx="8208963" cy="74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2" name="矩形 158741"/>
          <p:cNvSpPr/>
          <p:nvPr/>
        </p:nvSpPr>
        <p:spPr>
          <a:xfrm>
            <a:off x="539750" y="3644900"/>
            <a:ext cx="1708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对称：</a:t>
            </a:r>
          </a:p>
        </p:txBody>
      </p:sp>
      <p:graphicFrame>
        <p:nvGraphicFramePr>
          <p:cNvPr id="158746" name="对象 158745"/>
          <p:cNvGraphicFramePr/>
          <p:nvPr/>
        </p:nvGraphicFramePr>
        <p:xfrm>
          <a:off x="2219325" y="3706813"/>
          <a:ext cx="388461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r:id="rId10" imgW="1040130" imgH="215900" progId="Equation.3">
                  <p:embed/>
                </p:oleObj>
              </mc:Choice>
              <mc:Fallback>
                <p:oleObj r:id="rId10" imgW="104013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19325" y="3706813"/>
                        <a:ext cx="3884613" cy="80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7" name="对象 158746"/>
          <p:cNvGraphicFramePr/>
          <p:nvPr/>
        </p:nvGraphicFramePr>
        <p:xfrm>
          <a:off x="2671763" y="4665663"/>
          <a:ext cx="35544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r:id="rId12" imgW="1002665" imgH="241300" progId="Equation.3">
                  <p:embed/>
                </p:oleObj>
              </mc:Choice>
              <mc:Fallback>
                <p:oleObj r:id="rId12" imgW="1002665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71763" y="4665663"/>
                        <a:ext cx="35544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7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"/>
          <p:cNvSpPr txBox="1"/>
          <p:nvPr/>
        </p:nvSpPr>
        <p:spPr>
          <a:xfrm>
            <a:off x="34925" y="981075"/>
            <a:ext cx="3889003" cy="71973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6.3.3 </a:t>
            </a: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视在功率</a:t>
            </a:r>
          </a:p>
        </p:txBody>
      </p:sp>
      <p:graphicFrame>
        <p:nvGraphicFramePr>
          <p:cNvPr id="160771" name="对象 160770"/>
          <p:cNvGraphicFramePr/>
          <p:nvPr/>
        </p:nvGraphicFramePr>
        <p:xfrm>
          <a:off x="1190625" y="1822450"/>
          <a:ext cx="31035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r:id="rId6" imgW="927100" imgH="279400" progId="Equation.3">
                  <p:embed/>
                </p:oleObj>
              </mc:Choice>
              <mc:Fallback>
                <p:oleObj r:id="rId6" imgW="927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90625" y="1822450"/>
                        <a:ext cx="3103563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6" name="对象 160775"/>
          <p:cNvGraphicFramePr/>
          <p:nvPr/>
        </p:nvGraphicFramePr>
        <p:xfrm>
          <a:off x="1758950" y="2889250"/>
          <a:ext cx="198278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r:id="rId8" imgW="558165" imgH="215900" progId="Equation.3">
                  <p:embed/>
                </p:oleObj>
              </mc:Choice>
              <mc:Fallback>
                <p:oleObj r:id="rId8" imgW="558165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8950" y="2889250"/>
                        <a:ext cx="1982788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7" name="对象 160776"/>
          <p:cNvGraphicFramePr/>
          <p:nvPr/>
        </p:nvGraphicFramePr>
        <p:xfrm>
          <a:off x="3781425" y="2803525"/>
          <a:ext cx="250348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r:id="rId10" imgW="673100" imgH="241300" progId="Equation.3">
                  <p:embed/>
                </p:oleObj>
              </mc:Choice>
              <mc:Fallback>
                <p:oleObj r:id="rId10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81425" y="2803525"/>
                        <a:ext cx="2503488" cy="896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780" name="组合 160779"/>
          <p:cNvGrpSpPr/>
          <p:nvPr/>
        </p:nvGrpSpPr>
        <p:grpSpPr>
          <a:xfrm>
            <a:off x="1187450" y="3789363"/>
            <a:ext cx="5184775" cy="1508125"/>
            <a:chOff x="748" y="2387"/>
            <a:chExt cx="3266" cy="950"/>
          </a:xfrm>
        </p:grpSpPr>
        <p:graphicFrame>
          <p:nvGraphicFramePr>
            <p:cNvPr id="160778" name="对象 160777"/>
            <p:cNvGraphicFramePr/>
            <p:nvPr/>
          </p:nvGraphicFramePr>
          <p:xfrm>
            <a:off x="2437" y="2387"/>
            <a:ext cx="1577" cy="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1" r:id="rId12" imgW="672465" imgH="405765" progId="Equation.3">
                    <p:embed/>
                  </p:oleObj>
                </mc:Choice>
                <mc:Fallback>
                  <p:oleObj r:id="rId12" imgW="672465" imgH="405765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37" y="2387"/>
                          <a:ext cx="1577" cy="9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79" name="矩形 160778"/>
            <p:cNvSpPr/>
            <p:nvPr/>
          </p:nvSpPr>
          <p:spPr>
            <a:xfrm>
              <a:off x="748" y="2625"/>
              <a:ext cx="178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zh-CN" altLang="en-US" sz="4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功率因数：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30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1"/>
          <p:cNvSpPr txBox="1"/>
          <p:nvPr/>
        </p:nvSpPr>
        <p:spPr>
          <a:xfrm>
            <a:off x="34925" y="981075"/>
            <a:ext cx="3240931" cy="8461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6.3.4 </a:t>
            </a: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瞬时功率</a:t>
            </a:r>
          </a:p>
        </p:txBody>
      </p:sp>
      <p:graphicFrame>
        <p:nvGraphicFramePr>
          <p:cNvPr id="162825" name="对象 162824"/>
          <p:cNvGraphicFramePr/>
          <p:nvPr/>
        </p:nvGraphicFramePr>
        <p:xfrm>
          <a:off x="1516063" y="1844675"/>
          <a:ext cx="37322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r:id="rId6" imgW="1040765" imgH="228600" progId="Equation.3">
                  <p:embed/>
                </p:oleObj>
              </mc:Choice>
              <mc:Fallback>
                <p:oleObj r:id="rId6" imgW="1040765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6063" y="1844675"/>
                        <a:ext cx="3732212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6" name="对象 162825"/>
          <p:cNvGraphicFramePr/>
          <p:nvPr/>
        </p:nvGraphicFramePr>
        <p:xfrm>
          <a:off x="2041525" y="2894013"/>
          <a:ext cx="39084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r:id="rId8" imgW="1179830" imgH="215900" progId="Equation.3">
                  <p:embed/>
                </p:oleObj>
              </mc:Choice>
              <mc:Fallback>
                <p:oleObj r:id="rId8" imgW="117983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41525" y="2894013"/>
                        <a:ext cx="3908425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7" name="文本框 162826"/>
          <p:cNvSpPr txBox="1"/>
          <p:nvPr/>
        </p:nvSpPr>
        <p:spPr>
          <a:xfrm>
            <a:off x="1549400" y="3860800"/>
            <a:ext cx="2438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恒定，</a:t>
            </a:r>
          </a:p>
        </p:txBody>
      </p:sp>
      <p:sp>
        <p:nvSpPr>
          <p:cNvPr id="162828" name="矩形 162827"/>
          <p:cNvSpPr/>
          <p:nvPr/>
        </p:nvSpPr>
        <p:spPr>
          <a:xfrm>
            <a:off x="2371725" y="3922713"/>
            <a:ext cx="3352800" cy="585787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则转矩恒定</a:t>
            </a:r>
          </a:p>
        </p:txBody>
      </p:sp>
    </p:spTree>
    <p:extLst>
      <p:ext uri="{BB962C8B-B14F-4D97-AF65-F5344CB8AC3E}">
        <p14:creationId xmlns:p14="http://schemas.microsoft.com/office/powerpoint/2010/main" val="2829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2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2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7" grpId="0" build="p"/>
      <p:bldP spid="16282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文本框 165889"/>
          <p:cNvSpPr txBox="1"/>
          <p:nvPr/>
        </p:nvSpPr>
        <p:spPr>
          <a:xfrm>
            <a:off x="481013" y="908050"/>
            <a:ext cx="8194675" cy="15017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设有一个三角形联结的电动机在运行时，  </a:t>
            </a:r>
            <a:r>
              <a:rPr lang="en-US" altLang="zh-CN" sz="2800" i="1" err="1">
                <a:latin typeface="Times New Roman" panose="02020603050405020304" pitchFamily="18" charset="0"/>
                <a:ea typeface="黑体" panose="02010609060101010101" pitchFamily="2" charset="-122"/>
              </a:rPr>
              <a:t>U</a:t>
            </a:r>
            <a:r>
              <a:rPr lang="en-US" altLang="zh-CN" sz="2800" i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=380V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，有功功率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 =5kW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，功率因数</a:t>
            </a:r>
            <a:r>
              <a:rPr lang="en-US" altLang="zh-CN" sz="2800" err="1">
                <a:latin typeface="Times New Roman" panose="02020603050405020304" pitchFamily="18" charset="0"/>
                <a:ea typeface="黑体" panose="02010609060101010101" pitchFamily="2" charset="-122"/>
              </a:rPr>
              <a:t>cos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 =0.8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，计算相电流和线电流的大小。</a:t>
            </a:r>
          </a:p>
        </p:txBody>
      </p:sp>
      <p:sp>
        <p:nvSpPr>
          <p:cNvPr id="165891" name="标题 165890"/>
          <p:cNvSpPr>
            <a:spLocks noGrp="1"/>
          </p:cNvSpPr>
          <p:nvPr>
            <p:ph type="title"/>
          </p:nvPr>
        </p:nvSpPr>
        <p:spPr>
          <a:xfrm>
            <a:off x="539750" y="908050"/>
            <a:ext cx="3743325" cy="719138"/>
          </a:xfrm>
          <a:noFill/>
          <a:ln>
            <a:noFill/>
          </a:ln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CC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6.3.1</a:t>
            </a:r>
            <a:endParaRPr lang="en-US" altLang="zh-CN" sz="2800" b="1" dirty="0">
              <a:solidFill>
                <a:srgbClr val="CC0000"/>
              </a:solidFill>
            </a:endParaRPr>
          </a:p>
        </p:txBody>
      </p:sp>
      <p:sp>
        <p:nvSpPr>
          <p:cNvPr id="165892" name="矩形 165891"/>
          <p:cNvSpPr/>
          <p:nvPr/>
        </p:nvSpPr>
        <p:spPr>
          <a:xfrm>
            <a:off x="468313" y="2781300"/>
            <a:ext cx="8778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65896" name="对象 165895"/>
          <p:cNvGraphicFramePr/>
          <p:nvPr/>
        </p:nvGraphicFramePr>
        <p:xfrm>
          <a:off x="1133475" y="2492375"/>
          <a:ext cx="6983413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r:id="rId3" imgW="2590800" imgH="457200" progId="Equation.3">
                  <p:embed/>
                </p:oleObj>
              </mc:Choice>
              <mc:Fallback>
                <p:oleObj r:id="rId3" imgW="2590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/>
                          </a:clrTo>
                        </a:clrChange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33475" y="2492375"/>
                        <a:ext cx="6983413" cy="1363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8" name="内容占位符 165897"/>
          <p:cNvGraphicFramePr>
            <a:graphicFrameLocks noGrp="1"/>
          </p:cNvGraphicFramePr>
          <p:nvPr>
            <p:ph idx="1"/>
          </p:nvPr>
        </p:nvGraphicFramePr>
        <p:xfrm>
          <a:off x="1187450" y="4076700"/>
          <a:ext cx="316865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r:id="rId5" imgW="1066165" imgH="431800" progId="Equation.3">
                  <p:embed/>
                </p:oleObj>
              </mc:Choice>
              <mc:Fallback>
                <p:oleObj r:id="rId5" imgW="1066165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4076700"/>
                        <a:ext cx="316865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824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文本框 178177"/>
          <p:cNvSpPr txBox="1"/>
          <p:nvPr/>
        </p:nvSpPr>
        <p:spPr>
          <a:xfrm>
            <a:off x="265113" y="762000"/>
            <a:ext cx="8628062" cy="24415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有一三相电动机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每相的等效电阻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R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=9.8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,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等效感抗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=5.36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,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试分别计算下列两种情况下电动机从电源获取的有功功率， 并比较所得的结果：</a:t>
            </a:r>
          </a:p>
          <a:p>
            <a:pPr algn="just"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三相电源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=220 V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，绕组连成三角形接入；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>
              <a:lnSpc>
                <a:spcPct val="110000"/>
              </a:lnSpc>
              <a:buClr>
                <a:schemeClr val="bg1"/>
              </a:buClr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    (2)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三相电源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=380 V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，绕组连成星形接入。</a:t>
            </a:r>
          </a:p>
        </p:txBody>
      </p:sp>
      <p:sp>
        <p:nvSpPr>
          <p:cNvPr id="178179" name="标题 178178"/>
          <p:cNvSpPr>
            <a:spLocks noGrp="1"/>
          </p:cNvSpPr>
          <p:nvPr>
            <p:ph type="title"/>
          </p:nvPr>
        </p:nvSpPr>
        <p:spPr>
          <a:xfrm>
            <a:off x="323850" y="765175"/>
            <a:ext cx="3743325" cy="719138"/>
          </a:xfrm>
          <a:noFill/>
          <a:ln>
            <a:noFill/>
          </a:ln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CC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6.3.2</a:t>
            </a:r>
            <a:endParaRPr lang="en-US" altLang="zh-CN" sz="2800" b="1" dirty="0">
              <a:solidFill>
                <a:srgbClr val="CC0000"/>
              </a:solidFill>
            </a:endParaRPr>
          </a:p>
        </p:txBody>
      </p:sp>
      <p:sp>
        <p:nvSpPr>
          <p:cNvPr id="178180" name="矩形 178179"/>
          <p:cNvSpPr/>
          <p:nvPr/>
        </p:nvSpPr>
        <p:spPr>
          <a:xfrm>
            <a:off x="381000" y="3522663"/>
            <a:ext cx="660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178181" name="组合 178180"/>
          <p:cNvGrpSpPr/>
          <p:nvPr/>
        </p:nvGrpSpPr>
        <p:grpSpPr>
          <a:xfrm>
            <a:off x="1116013" y="3225800"/>
            <a:ext cx="6076950" cy="1117600"/>
            <a:chOff x="672" y="2073"/>
            <a:chExt cx="3626" cy="664"/>
          </a:xfrm>
        </p:grpSpPr>
        <p:sp>
          <p:nvSpPr>
            <p:cNvPr id="178182" name="文本框 178181"/>
            <p:cNvSpPr txBox="1"/>
            <p:nvPr/>
          </p:nvSpPr>
          <p:spPr>
            <a:xfrm>
              <a:off x="672" y="2198"/>
              <a:ext cx="358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</a:p>
          </p:txBody>
        </p:sp>
        <p:graphicFrame>
          <p:nvGraphicFramePr>
            <p:cNvPr id="178183" name="对象 178182"/>
            <p:cNvGraphicFramePr/>
            <p:nvPr/>
          </p:nvGraphicFramePr>
          <p:xfrm>
            <a:off x="975" y="2073"/>
            <a:ext cx="3323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0" r:id="rId3" imgW="2286000" imgH="457200" progId="Equation.3">
                    <p:embed/>
                  </p:oleObj>
                </mc:Choice>
                <mc:Fallback>
                  <p:oleObj r:id="rId3" imgW="22860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75" y="2073"/>
                          <a:ext cx="3323" cy="6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8184" name="对象 178183"/>
          <p:cNvGraphicFramePr/>
          <p:nvPr/>
        </p:nvGraphicFramePr>
        <p:xfrm>
          <a:off x="1331913" y="4797425"/>
          <a:ext cx="73755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r:id="rId5" imgW="3415030" imgH="444500" progId="Equation.3">
                  <p:embed/>
                </p:oleObj>
              </mc:Choice>
              <mc:Fallback>
                <p:oleObj r:id="rId5" imgW="341503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/>
                          </a:clrTo>
                        </a:clrChange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4797425"/>
                        <a:ext cx="7375525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5" name="对象 178184"/>
          <p:cNvGraphicFramePr/>
          <p:nvPr/>
        </p:nvGraphicFramePr>
        <p:xfrm>
          <a:off x="1579563" y="5715000"/>
          <a:ext cx="50704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r:id="rId7" imgW="2272030" imgH="241300" progId="Equation.3">
                  <p:embed/>
                </p:oleObj>
              </mc:Choice>
              <mc:Fallback>
                <p:oleObj r:id="rId7" imgW="227203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9563" y="5715000"/>
                        <a:ext cx="5070475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6" name="内容占位符 178185"/>
          <p:cNvGraphicFramePr>
            <a:graphicFrameLocks noGrp="1"/>
          </p:cNvGraphicFramePr>
          <p:nvPr>
            <p:ph idx="1"/>
          </p:nvPr>
        </p:nvGraphicFramePr>
        <p:xfrm>
          <a:off x="1331913" y="4292600"/>
          <a:ext cx="32797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r:id="rId9" imgW="1256665" imgH="241300" progId="Equation.3">
                  <p:embed/>
                </p:oleObj>
              </mc:Choice>
              <mc:Fallback>
                <p:oleObj r:id="rId9" imgW="1256665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4292600"/>
                        <a:ext cx="327977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913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对象 166913"/>
          <p:cNvGraphicFramePr/>
          <p:nvPr/>
        </p:nvGraphicFramePr>
        <p:xfrm>
          <a:off x="1619250" y="1822450"/>
          <a:ext cx="65532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r:id="rId3" imgW="2578100" imgH="469900" progId="Equation.3">
                  <p:embed/>
                </p:oleObj>
              </mc:Choice>
              <mc:Fallback>
                <p:oleObj r:id="rId3" imgW="2578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/>
                          </a:clrTo>
                        </a:clrChange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1822450"/>
                        <a:ext cx="6553200" cy="1319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对象 166914"/>
          <p:cNvGraphicFramePr/>
          <p:nvPr/>
        </p:nvGraphicFramePr>
        <p:xfrm>
          <a:off x="1165225" y="600075"/>
          <a:ext cx="735330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r:id="rId5" imgW="2578100" imgH="457200" progId="Equation.DSMT4">
                  <p:embed/>
                </p:oleObj>
              </mc:Choice>
              <mc:Fallback>
                <p:oleObj r:id="rId5" imgW="25781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5225" y="600075"/>
                        <a:ext cx="7353300" cy="1296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矩形 166915"/>
          <p:cNvSpPr/>
          <p:nvPr/>
        </p:nvSpPr>
        <p:spPr>
          <a:xfrm>
            <a:off x="611188" y="869950"/>
            <a:ext cx="600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166918" name="文本框 166917"/>
          <p:cNvSpPr txBox="1"/>
          <p:nvPr/>
        </p:nvSpPr>
        <p:spPr>
          <a:xfrm>
            <a:off x="457200" y="2982913"/>
            <a:ext cx="35433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比较</a:t>
            </a:r>
            <a:r>
              <a:rPr lang="en-US" altLang="zh-CN" sz="28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(1),  (2)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的结果</a:t>
            </a:r>
            <a:r>
              <a:rPr lang="en-US" altLang="zh-CN" sz="28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</a:p>
        </p:txBody>
      </p:sp>
      <p:sp>
        <p:nvSpPr>
          <p:cNvPr id="166919" name="文本框 166918"/>
          <p:cNvSpPr txBox="1"/>
          <p:nvPr/>
        </p:nvSpPr>
        <p:spPr>
          <a:xfrm>
            <a:off x="228600" y="3425825"/>
            <a:ext cx="8709025" cy="1501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有的电动机有两种额定电压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如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220/380 V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当电源电压为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380 V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电动机的绕组应连接成星形；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当电源电压为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220 V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电动机的绕组应连接成三角形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</p:txBody>
      </p:sp>
      <p:grpSp>
        <p:nvGrpSpPr>
          <p:cNvPr id="166920" name="组合 166919"/>
          <p:cNvGrpSpPr/>
          <p:nvPr/>
        </p:nvGrpSpPr>
        <p:grpSpPr>
          <a:xfrm>
            <a:off x="274638" y="4918075"/>
            <a:ext cx="8396287" cy="1535113"/>
            <a:chOff x="295" y="2751"/>
            <a:chExt cx="5289" cy="967"/>
          </a:xfrm>
        </p:grpSpPr>
        <p:sp>
          <p:nvSpPr>
            <p:cNvPr id="166921" name="文本框 166920"/>
            <p:cNvSpPr txBox="1"/>
            <p:nvPr/>
          </p:nvSpPr>
          <p:spPr>
            <a:xfrm>
              <a:off x="295" y="2751"/>
              <a:ext cx="5289" cy="9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110000"/>
                </a:lnSpc>
                <a:buClr>
                  <a:schemeClr val="bg1"/>
                </a:buClr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　    在三角形和星形两种联结法中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2" charset="-122"/>
                </a:rPr>
                <a:t>,   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相电压、相电流</a:t>
              </a:r>
            </a:p>
            <a:p>
              <a:pPr>
                <a:lnSpc>
                  <a:spcPct val="110000"/>
                </a:lnSpc>
                <a:buClr>
                  <a:schemeClr val="bg1"/>
                </a:buClr>
              </a:pP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以及功率都未改变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，仅</a:t>
              </a:r>
              <a:r>
                <a:rPr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三角形联结情况下的线电流</a:t>
              </a:r>
            </a:p>
            <a:p>
              <a:pPr>
                <a:lnSpc>
                  <a:spcPct val="110000"/>
                </a:lnSpc>
                <a:buClr>
                  <a:schemeClr val="bg1"/>
                </a:buClr>
              </a:pPr>
              <a:r>
                <a:rPr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比星形联结情况下的线电流增大　  倍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。</a:t>
              </a:r>
            </a:p>
          </p:txBody>
        </p:sp>
        <p:graphicFrame>
          <p:nvGraphicFramePr>
            <p:cNvPr id="166922" name="对象 166921"/>
            <p:cNvGraphicFramePr/>
            <p:nvPr/>
          </p:nvGraphicFramePr>
          <p:xfrm>
            <a:off x="3456" y="3360"/>
            <a:ext cx="38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9" r:id="rId7" imgW="241300" imgH="228600" progId="Equation.3">
                    <p:embed/>
                  </p:oleObj>
                </mc:Choice>
                <mc:Fallback>
                  <p:oleObj r:id="rId7" imgW="2413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6" y="3360"/>
                          <a:ext cx="380" cy="3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83289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  <p:bldP spid="1669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04" name="组合 106503"/>
          <p:cNvGrpSpPr/>
          <p:nvPr/>
        </p:nvGrpSpPr>
        <p:grpSpPr>
          <a:xfrm>
            <a:off x="2813050" y="3429000"/>
            <a:ext cx="4206875" cy="2952750"/>
            <a:chOff x="2726" y="2181"/>
            <a:chExt cx="2650" cy="1860"/>
          </a:xfrm>
        </p:grpSpPr>
        <p:sp>
          <p:nvSpPr>
            <p:cNvPr id="106505" name="文本框 106504"/>
            <p:cNvSpPr txBox="1"/>
            <p:nvPr/>
          </p:nvSpPr>
          <p:spPr>
            <a:xfrm>
              <a:off x="2726" y="3162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zh-CN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endPara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06" name="直接连接符 106505"/>
            <p:cNvSpPr/>
            <p:nvPr/>
          </p:nvSpPr>
          <p:spPr>
            <a:xfrm>
              <a:off x="4702" y="2348"/>
              <a:ext cx="0" cy="18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07" name="椭圆 106506"/>
            <p:cNvSpPr/>
            <p:nvPr/>
          </p:nvSpPr>
          <p:spPr>
            <a:xfrm>
              <a:off x="3050" y="3577"/>
              <a:ext cx="49" cy="4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8" name="矩形 106507"/>
            <p:cNvSpPr/>
            <p:nvPr/>
          </p:nvSpPr>
          <p:spPr>
            <a:xfrm>
              <a:off x="4716" y="2713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09" name="直接连接符 106508"/>
            <p:cNvSpPr/>
            <p:nvPr/>
          </p:nvSpPr>
          <p:spPr>
            <a:xfrm>
              <a:off x="4714" y="2697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10" name="直接连接符 106509"/>
            <p:cNvSpPr/>
            <p:nvPr/>
          </p:nvSpPr>
          <p:spPr>
            <a:xfrm>
              <a:off x="5356" y="3455"/>
              <a:ext cx="0" cy="14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11" name="直接连接符 106510"/>
            <p:cNvSpPr/>
            <p:nvPr/>
          </p:nvSpPr>
          <p:spPr>
            <a:xfrm>
              <a:off x="3083" y="3900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12" name="矩形 106511"/>
            <p:cNvSpPr/>
            <p:nvPr/>
          </p:nvSpPr>
          <p:spPr>
            <a:xfrm>
              <a:off x="4773" y="245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13" name="矩形 106512"/>
            <p:cNvSpPr/>
            <p:nvPr/>
          </p:nvSpPr>
          <p:spPr>
            <a:xfrm>
              <a:off x="3989" y="2906"/>
              <a:ext cx="36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6514" name="组合 106513"/>
            <p:cNvGrpSpPr/>
            <p:nvPr/>
          </p:nvGrpSpPr>
          <p:grpSpPr>
            <a:xfrm>
              <a:off x="4615" y="2524"/>
              <a:ext cx="181" cy="177"/>
              <a:chOff x="4896" y="2537"/>
              <a:chExt cx="192" cy="187"/>
            </a:xfrm>
          </p:grpSpPr>
          <p:sp>
            <p:nvSpPr>
              <p:cNvPr id="106515" name="椭圆 106514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16" name="直接连接符 106515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517" name="直接连接符 106516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6518" name="直接连接符 106517"/>
            <p:cNvSpPr/>
            <p:nvPr/>
          </p:nvSpPr>
          <p:spPr>
            <a:xfrm>
              <a:off x="3084" y="2915"/>
              <a:ext cx="1641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19" name="直接连接符 106518"/>
            <p:cNvSpPr/>
            <p:nvPr/>
          </p:nvSpPr>
          <p:spPr>
            <a:xfrm>
              <a:off x="4076" y="3461"/>
              <a:ext cx="0" cy="45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20" name="矩形 106519"/>
            <p:cNvSpPr/>
            <p:nvPr/>
          </p:nvSpPr>
          <p:spPr>
            <a:xfrm>
              <a:off x="5047" y="2861"/>
              <a:ext cx="3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21" name="椭圆 106520"/>
            <p:cNvSpPr/>
            <p:nvPr/>
          </p:nvSpPr>
          <p:spPr>
            <a:xfrm>
              <a:off x="3038" y="2906"/>
              <a:ext cx="49" cy="5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2" name="椭圆 106521"/>
            <p:cNvSpPr/>
            <p:nvPr/>
          </p:nvSpPr>
          <p:spPr>
            <a:xfrm>
              <a:off x="3035" y="2305"/>
              <a:ext cx="49" cy="4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3" name="椭圆 106522"/>
            <p:cNvSpPr/>
            <p:nvPr/>
          </p:nvSpPr>
          <p:spPr>
            <a:xfrm>
              <a:off x="3046" y="3878"/>
              <a:ext cx="49" cy="4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4" name="文本框 106523"/>
            <p:cNvSpPr txBox="1"/>
            <p:nvPr/>
          </p:nvSpPr>
          <p:spPr>
            <a:xfrm>
              <a:off x="2786" y="218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25" name="文本框 106524"/>
            <p:cNvSpPr txBox="1"/>
            <p:nvPr/>
          </p:nvSpPr>
          <p:spPr>
            <a:xfrm>
              <a:off x="2798" y="340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26" name="文本框 106525"/>
            <p:cNvSpPr txBox="1"/>
            <p:nvPr/>
          </p:nvSpPr>
          <p:spPr>
            <a:xfrm>
              <a:off x="2799" y="277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06527" name="直接连接符 106526"/>
            <p:cNvSpPr/>
            <p:nvPr/>
          </p:nvSpPr>
          <p:spPr>
            <a:xfrm>
              <a:off x="3080" y="2343"/>
              <a:ext cx="163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28" name="文本框 106527"/>
            <p:cNvSpPr txBox="1"/>
            <p:nvPr/>
          </p:nvSpPr>
          <p:spPr>
            <a:xfrm>
              <a:off x="2787" y="375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29" name="直接连接符 106528"/>
            <p:cNvSpPr/>
            <p:nvPr/>
          </p:nvSpPr>
          <p:spPr>
            <a:xfrm flipH="1">
              <a:off x="3084" y="3600"/>
              <a:ext cx="22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6530" name="组合 106529"/>
            <p:cNvGrpSpPr/>
            <p:nvPr/>
          </p:nvGrpSpPr>
          <p:grpSpPr>
            <a:xfrm>
              <a:off x="4319" y="3086"/>
              <a:ext cx="182" cy="176"/>
              <a:chOff x="4896" y="2537"/>
              <a:chExt cx="192" cy="187"/>
            </a:xfrm>
          </p:grpSpPr>
          <p:sp>
            <p:nvSpPr>
              <p:cNvPr id="106531" name="椭圆 106530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2" name="直接连接符 106531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533" name="直接连接符 106532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6534" name="直接连接符 106533"/>
            <p:cNvSpPr/>
            <p:nvPr/>
          </p:nvSpPr>
          <p:spPr>
            <a:xfrm flipH="1">
              <a:off x="4455" y="2908"/>
              <a:ext cx="272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35" name="直接连接符 106534"/>
            <p:cNvSpPr/>
            <p:nvPr/>
          </p:nvSpPr>
          <p:spPr>
            <a:xfrm flipH="1">
              <a:off x="4073" y="3245"/>
              <a:ext cx="272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6536" name="组合 106535"/>
            <p:cNvGrpSpPr/>
            <p:nvPr/>
          </p:nvGrpSpPr>
          <p:grpSpPr>
            <a:xfrm flipH="1">
              <a:off x="4933" y="3083"/>
              <a:ext cx="182" cy="177"/>
              <a:chOff x="4896" y="2537"/>
              <a:chExt cx="192" cy="187"/>
            </a:xfrm>
          </p:grpSpPr>
          <p:sp>
            <p:nvSpPr>
              <p:cNvPr id="106537" name="椭圆 106536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8" name="直接连接符 106537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539" name="直接连接符 106538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6540" name="直接连接符 106539"/>
            <p:cNvSpPr/>
            <p:nvPr/>
          </p:nvSpPr>
          <p:spPr>
            <a:xfrm>
              <a:off x="4707" y="2906"/>
              <a:ext cx="272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41" name="直接连接符 106540"/>
            <p:cNvSpPr/>
            <p:nvPr/>
          </p:nvSpPr>
          <p:spPr>
            <a:xfrm>
              <a:off x="5089" y="3243"/>
              <a:ext cx="272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42" name="矩形 106541"/>
            <p:cNvSpPr/>
            <p:nvPr/>
          </p:nvSpPr>
          <p:spPr>
            <a:xfrm>
              <a:off x="4743" y="2742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6546" name="矩形 10654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549" name="矩形 106548"/>
          <p:cNvSpPr/>
          <p:nvPr/>
        </p:nvSpPr>
        <p:spPr>
          <a:xfrm>
            <a:off x="395288" y="1196975"/>
            <a:ext cx="8388350" cy="26543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indent="285750" algn="just">
              <a:buClr>
                <a:schemeClr val="bg1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有一栋三层楼的学生宿舍，其照明系统为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形联结方式，每层楼都安装了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100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盏额定电压为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220V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的日光灯，一楼、二楼、三楼的日光灯分别接在电源的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ABC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三相上（线电压为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380V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）。电路如图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6.6.1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所示，其中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分别为一楼、二楼和三楼日光灯的等效电阻。</a:t>
            </a: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gray">
          <a:xfrm>
            <a:off x="0" y="548680"/>
            <a:ext cx="9144000" cy="648295"/>
          </a:xfrm>
          <a:prstGeom prst="rect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6.4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不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对称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三相电路 </a:t>
            </a:r>
          </a:p>
        </p:txBody>
      </p:sp>
    </p:spTree>
    <p:extLst>
      <p:ext uri="{BB962C8B-B14F-4D97-AF65-F5344CB8AC3E}">
        <p14:creationId xmlns:p14="http://schemas.microsoft.com/office/powerpoint/2010/main" val="1479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图片 130049" descr="006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343650"/>
            <a:ext cx="714375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0051" name="图片 130050" descr="0063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6324600"/>
            <a:ext cx="714375" cy="400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0053" name="文本框 130052"/>
          <p:cNvSpPr txBox="1"/>
          <p:nvPr/>
        </p:nvSpPr>
        <p:spPr>
          <a:xfrm>
            <a:off x="2057400" y="1249363"/>
            <a:ext cx="5410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发电机组</a:t>
            </a:r>
            <a:endParaRPr lang="zh-CN" altLang="en-US" sz="320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30054" name="图片 130053" descr="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79413"/>
            <a:ext cx="4740275" cy="3201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0055" name="图片 130054" descr="fdjzhuanz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2667000"/>
            <a:ext cx="47625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0056" name="文本框 130055"/>
          <p:cNvSpPr txBox="1"/>
          <p:nvPr/>
        </p:nvSpPr>
        <p:spPr>
          <a:xfrm>
            <a:off x="1371600" y="4906963"/>
            <a:ext cx="3200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发电机转子</a:t>
            </a:r>
            <a:endParaRPr lang="zh-CN" altLang="en-US" sz="320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4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45" name="矩形 179244"/>
          <p:cNvSpPr/>
          <p:nvPr/>
        </p:nvSpPr>
        <p:spPr>
          <a:xfrm>
            <a:off x="661988" y="908050"/>
            <a:ext cx="7942262" cy="5216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indent="285750" algn="just">
              <a:buClr>
                <a:schemeClr val="bg1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分析下列情况：</a:t>
            </a:r>
          </a:p>
          <a:p>
            <a:pPr indent="285750" algn="just">
              <a:buClr>
                <a:schemeClr val="bg1"/>
              </a:buClr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(1) 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相短路时，分别在电路的中性线未断和断开时，求各相负载电压。</a:t>
            </a:r>
          </a:p>
          <a:p>
            <a:pPr indent="285750" algn="just">
              <a:buClr>
                <a:schemeClr val="bg1"/>
              </a:buClr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(2) 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相断路时（一楼的灯全灭）， 二楼和三楼的灯全开，分别在电路的中性线未断和断开时，求各相负载电压。</a:t>
            </a:r>
          </a:p>
          <a:p>
            <a:pPr indent="285750" algn="just">
              <a:buClr>
                <a:schemeClr val="bg1"/>
              </a:buClr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(3) 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相断路时（一楼的灯全灭）， 二楼的灯开了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盏，三楼的灯开了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100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盏，分别在电路的中性线未断和断开时，求各相负载电压。</a:t>
            </a:r>
          </a:p>
          <a:p>
            <a:pPr indent="285750" algn="just">
              <a:buClr>
                <a:schemeClr val="bg1"/>
              </a:buClr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(4) 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相断路时（一楼的灯全灭）， 二楼的灯开了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盏，三楼的灯开了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100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盏，分别在电路的中性线未断和断开时，求各相负载电压。</a:t>
            </a:r>
          </a:p>
        </p:txBody>
      </p:sp>
    </p:spTree>
    <p:extLst>
      <p:ext uri="{BB962C8B-B14F-4D97-AF65-F5344CB8AC3E}">
        <p14:creationId xmlns:p14="http://schemas.microsoft.com/office/powerpoint/2010/main" val="35159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文本框 171010"/>
          <p:cNvSpPr txBox="1"/>
          <p:nvPr/>
        </p:nvSpPr>
        <p:spPr>
          <a:xfrm>
            <a:off x="611188" y="14097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663575" indent="-663575">
              <a:spcBef>
                <a:spcPct val="50000"/>
              </a:spcBef>
              <a:buClr>
                <a:schemeClr val="bg1"/>
              </a:buClr>
            </a:pPr>
            <a:r>
              <a:rPr lang="zh-CN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解</a:t>
            </a:r>
            <a:r>
              <a:rPr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: (</a:t>
            </a:r>
            <a:r>
              <a:rPr lang="zh-CN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320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320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A相短路</a:t>
            </a:r>
            <a:endParaRPr lang="zh-CN" altLang="zh-CN" sz="36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1012" name="矩形 171011"/>
          <p:cNvSpPr/>
          <p:nvPr/>
        </p:nvSpPr>
        <p:spPr>
          <a:xfrm>
            <a:off x="900113" y="2420938"/>
            <a:ext cx="3311525" cy="5794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</a:pPr>
            <a:r>
              <a:rPr lang="en-US" altLang="zh-CN" sz="3200">
                <a:solidFill>
                  <a:srgbClr val="00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1) </a:t>
            </a:r>
            <a:r>
              <a:rPr lang="zh-CN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中性线未断</a:t>
            </a:r>
          </a:p>
        </p:txBody>
      </p:sp>
      <p:sp>
        <p:nvSpPr>
          <p:cNvPr id="171013" name="矩形 171012"/>
          <p:cNvSpPr/>
          <p:nvPr/>
        </p:nvSpPr>
        <p:spPr>
          <a:xfrm>
            <a:off x="684213" y="3908425"/>
            <a:ext cx="7705725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      此时 </a:t>
            </a:r>
            <a:r>
              <a:rPr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相短路电流很大</a:t>
            </a:r>
            <a:r>
              <a:rPr lang="en-US" altLang="zh-CN" sz="320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lang="zh-CN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将</a:t>
            </a:r>
            <a:r>
              <a:rPr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相熔断丝熔断</a:t>
            </a:r>
            <a:r>
              <a:rPr lang="en-US" altLang="zh-CN" sz="320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,  </a:t>
            </a:r>
            <a:r>
              <a:rPr lang="zh-CN" altLang="en-US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由于中性线未断，</a:t>
            </a:r>
            <a:r>
              <a:rPr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相和 </a:t>
            </a:r>
            <a:r>
              <a:rPr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相未受影响，其相电压仍为</a:t>
            </a:r>
            <a:r>
              <a:rPr lang="en-US" altLang="zh-CN" sz="320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220V, </a:t>
            </a:r>
            <a:r>
              <a:rPr lang="zh-CN" altLang="en-US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正常工作。</a:t>
            </a:r>
            <a:r>
              <a:rPr lang="zh-CN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</a:t>
            </a:r>
          </a:p>
        </p:txBody>
      </p:sp>
      <p:grpSp>
        <p:nvGrpSpPr>
          <p:cNvPr id="171015" name="组合 171014"/>
          <p:cNvGrpSpPr/>
          <p:nvPr/>
        </p:nvGrpSpPr>
        <p:grpSpPr>
          <a:xfrm>
            <a:off x="4284663" y="620713"/>
            <a:ext cx="4206875" cy="2952750"/>
            <a:chOff x="2726" y="2181"/>
            <a:chExt cx="2650" cy="1860"/>
          </a:xfrm>
        </p:grpSpPr>
        <p:sp>
          <p:nvSpPr>
            <p:cNvPr id="171016" name="文本框 171015"/>
            <p:cNvSpPr txBox="1"/>
            <p:nvPr/>
          </p:nvSpPr>
          <p:spPr>
            <a:xfrm>
              <a:off x="2726" y="3162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zh-CN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endPara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1017" name="直接连接符 171016"/>
            <p:cNvSpPr/>
            <p:nvPr/>
          </p:nvSpPr>
          <p:spPr>
            <a:xfrm>
              <a:off x="4702" y="2348"/>
              <a:ext cx="0" cy="18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18" name="椭圆 171017"/>
            <p:cNvSpPr/>
            <p:nvPr/>
          </p:nvSpPr>
          <p:spPr>
            <a:xfrm>
              <a:off x="3050" y="3577"/>
              <a:ext cx="49" cy="4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19" name="矩形 171018"/>
            <p:cNvSpPr/>
            <p:nvPr/>
          </p:nvSpPr>
          <p:spPr>
            <a:xfrm>
              <a:off x="4716" y="2713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1020" name="直接连接符 171019"/>
            <p:cNvSpPr/>
            <p:nvPr/>
          </p:nvSpPr>
          <p:spPr>
            <a:xfrm>
              <a:off x="4714" y="2697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21" name="直接连接符 171020"/>
            <p:cNvSpPr/>
            <p:nvPr/>
          </p:nvSpPr>
          <p:spPr>
            <a:xfrm>
              <a:off x="5356" y="3455"/>
              <a:ext cx="0" cy="14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22" name="直接连接符 171021"/>
            <p:cNvSpPr/>
            <p:nvPr/>
          </p:nvSpPr>
          <p:spPr>
            <a:xfrm>
              <a:off x="3083" y="3900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23" name="矩形 171022"/>
            <p:cNvSpPr/>
            <p:nvPr/>
          </p:nvSpPr>
          <p:spPr>
            <a:xfrm>
              <a:off x="4773" y="245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1024" name="矩形 171023"/>
            <p:cNvSpPr/>
            <p:nvPr/>
          </p:nvSpPr>
          <p:spPr>
            <a:xfrm>
              <a:off x="3989" y="2906"/>
              <a:ext cx="36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1025" name="组合 171024"/>
            <p:cNvGrpSpPr/>
            <p:nvPr/>
          </p:nvGrpSpPr>
          <p:grpSpPr>
            <a:xfrm>
              <a:off x="4615" y="2524"/>
              <a:ext cx="181" cy="177"/>
              <a:chOff x="4896" y="2537"/>
              <a:chExt cx="192" cy="187"/>
            </a:xfrm>
          </p:grpSpPr>
          <p:sp>
            <p:nvSpPr>
              <p:cNvPr id="171026" name="椭圆 171025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27" name="直接连接符 171026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1028" name="直接连接符 171027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1029" name="直接连接符 171028"/>
            <p:cNvSpPr/>
            <p:nvPr/>
          </p:nvSpPr>
          <p:spPr>
            <a:xfrm>
              <a:off x="3084" y="2915"/>
              <a:ext cx="1641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30" name="直接连接符 171029"/>
            <p:cNvSpPr/>
            <p:nvPr/>
          </p:nvSpPr>
          <p:spPr>
            <a:xfrm>
              <a:off x="4076" y="3461"/>
              <a:ext cx="0" cy="45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31" name="矩形 171030"/>
            <p:cNvSpPr/>
            <p:nvPr/>
          </p:nvSpPr>
          <p:spPr>
            <a:xfrm>
              <a:off x="5047" y="2861"/>
              <a:ext cx="3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1032" name="椭圆 171031"/>
            <p:cNvSpPr/>
            <p:nvPr/>
          </p:nvSpPr>
          <p:spPr>
            <a:xfrm>
              <a:off x="3038" y="2906"/>
              <a:ext cx="49" cy="5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3" name="椭圆 171032"/>
            <p:cNvSpPr/>
            <p:nvPr/>
          </p:nvSpPr>
          <p:spPr>
            <a:xfrm>
              <a:off x="3035" y="2305"/>
              <a:ext cx="49" cy="4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4" name="椭圆 171033"/>
            <p:cNvSpPr/>
            <p:nvPr/>
          </p:nvSpPr>
          <p:spPr>
            <a:xfrm>
              <a:off x="3046" y="3878"/>
              <a:ext cx="49" cy="4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5" name="文本框 171034"/>
            <p:cNvSpPr txBox="1"/>
            <p:nvPr/>
          </p:nvSpPr>
          <p:spPr>
            <a:xfrm>
              <a:off x="2786" y="218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1036" name="文本框 171035"/>
            <p:cNvSpPr txBox="1"/>
            <p:nvPr/>
          </p:nvSpPr>
          <p:spPr>
            <a:xfrm>
              <a:off x="2798" y="340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1037" name="文本框 171036"/>
            <p:cNvSpPr txBox="1"/>
            <p:nvPr/>
          </p:nvSpPr>
          <p:spPr>
            <a:xfrm>
              <a:off x="2799" y="277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71038" name="直接连接符 171037"/>
            <p:cNvSpPr/>
            <p:nvPr/>
          </p:nvSpPr>
          <p:spPr>
            <a:xfrm>
              <a:off x="3080" y="2343"/>
              <a:ext cx="163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39" name="文本框 171038"/>
            <p:cNvSpPr txBox="1"/>
            <p:nvPr/>
          </p:nvSpPr>
          <p:spPr>
            <a:xfrm>
              <a:off x="2787" y="375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1040" name="直接连接符 171039"/>
            <p:cNvSpPr/>
            <p:nvPr/>
          </p:nvSpPr>
          <p:spPr>
            <a:xfrm flipH="1">
              <a:off x="3084" y="3600"/>
              <a:ext cx="22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71041" name="组合 171040"/>
            <p:cNvGrpSpPr/>
            <p:nvPr/>
          </p:nvGrpSpPr>
          <p:grpSpPr>
            <a:xfrm>
              <a:off x="4319" y="3086"/>
              <a:ext cx="182" cy="176"/>
              <a:chOff x="4896" y="2537"/>
              <a:chExt cx="192" cy="187"/>
            </a:xfrm>
          </p:grpSpPr>
          <p:sp>
            <p:nvSpPr>
              <p:cNvPr id="171042" name="椭圆 171041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3" name="直接连接符 171042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1044" name="直接连接符 171043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1045" name="直接连接符 171044"/>
            <p:cNvSpPr/>
            <p:nvPr/>
          </p:nvSpPr>
          <p:spPr>
            <a:xfrm flipH="1">
              <a:off x="4455" y="2908"/>
              <a:ext cx="272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46" name="直接连接符 171045"/>
            <p:cNvSpPr/>
            <p:nvPr/>
          </p:nvSpPr>
          <p:spPr>
            <a:xfrm flipH="1">
              <a:off x="4073" y="3245"/>
              <a:ext cx="272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71047" name="组合 171046"/>
            <p:cNvGrpSpPr/>
            <p:nvPr/>
          </p:nvGrpSpPr>
          <p:grpSpPr>
            <a:xfrm flipH="1">
              <a:off x="4933" y="3083"/>
              <a:ext cx="182" cy="177"/>
              <a:chOff x="4896" y="2537"/>
              <a:chExt cx="192" cy="187"/>
            </a:xfrm>
          </p:grpSpPr>
          <p:sp>
            <p:nvSpPr>
              <p:cNvPr id="171048" name="椭圆 171047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9" name="直接连接符 171048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1050" name="直接连接符 171049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1051" name="直接连接符 171050"/>
            <p:cNvSpPr/>
            <p:nvPr/>
          </p:nvSpPr>
          <p:spPr>
            <a:xfrm>
              <a:off x="4707" y="2906"/>
              <a:ext cx="272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52" name="直接连接符 171051"/>
            <p:cNvSpPr/>
            <p:nvPr/>
          </p:nvSpPr>
          <p:spPr>
            <a:xfrm>
              <a:off x="5089" y="3243"/>
              <a:ext cx="272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53" name="矩形 171052"/>
            <p:cNvSpPr/>
            <p:nvPr/>
          </p:nvSpPr>
          <p:spPr>
            <a:xfrm>
              <a:off x="4743" y="2742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1054" name="组合 171053"/>
          <p:cNvGrpSpPr/>
          <p:nvPr/>
        </p:nvGrpSpPr>
        <p:grpSpPr>
          <a:xfrm>
            <a:off x="6357938" y="587375"/>
            <a:ext cx="620712" cy="1219200"/>
            <a:chOff x="4032" y="2304"/>
            <a:chExt cx="624" cy="1266"/>
          </a:xfrm>
        </p:grpSpPr>
        <p:sp>
          <p:nvSpPr>
            <p:cNvPr id="171055" name="直接连接符 171054"/>
            <p:cNvSpPr/>
            <p:nvPr/>
          </p:nvSpPr>
          <p:spPr>
            <a:xfrm flipH="1">
              <a:off x="4272" y="2304"/>
              <a:ext cx="384" cy="52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56" name="直接连接符 171055"/>
            <p:cNvSpPr/>
            <p:nvPr/>
          </p:nvSpPr>
          <p:spPr>
            <a:xfrm flipV="1">
              <a:off x="4224" y="2784"/>
              <a:ext cx="312" cy="7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57" name="直接连接符 171056"/>
            <p:cNvSpPr/>
            <p:nvPr/>
          </p:nvSpPr>
          <p:spPr>
            <a:xfrm flipH="1">
              <a:off x="4032" y="2790"/>
              <a:ext cx="492" cy="7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71058" name="直接连接符 171057"/>
          <p:cNvSpPr/>
          <p:nvPr/>
        </p:nvSpPr>
        <p:spPr>
          <a:xfrm>
            <a:off x="5519738" y="879475"/>
            <a:ext cx="838200" cy="0"/>
          </a:xfrm>
          <a:prstGeom prst="line">
            <a:avLst/>
          </a:prstGeom>
          <a:ln w="38100" cap="flat" cmpd="sng">
            <a:solidFill>
              <a:srgbClr val="FCF7DC"/>
            </a:solidFill>
            <a:prstDash val="solid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32623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7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  <p:bldP spid="171012" grpId="0"/>
      <p:bldP spid="1710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58" name="组合 173057"/>
          <p:cNvGrpSpPr/>
          <p:nvPr/>
        </p:nvGrpSpPr>
        <p:grpSpPr>
          <a:xfrm>
            <a:off x="4257675" y="1066800"/>
            <a:ext cx="4467225" cy="3352800"/>
            <a:chOff x="2706" y="672"/>
            <a:chExt cx="2814" cy="2112"/>
          </a:xfrm>
        </p:grpSpPr>
        <p:sp>
          <p:nvSpPr>
            <p:cNvPr id="173059" name="直接连接符 173058"/>
            <p:cNvSpPr/>
            <p:nvPr/>
          </p:nvSpPr>
          <p:spPr>
            <a:xfrm>
              <a:off x="3085" y="2655"/>
              <a:ext cx="100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060" name="直接连接符 173059"/>
            <p:cNvSpPr/>
            <p:nvPr/>
          </p:nvSpPr>
          <p:spPr>
            <a:xfrm>
              <a:off x="3096" y="840"/>
              <a:ext cx="170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061" name="文本框 173060"/>
            <p:cNvSpPr txBox="1"/>
            <p:nvPr/>
          </p:nvSpPr>
          <p:spPr>
            <a:xfrm>
              <a:off x="2706" y="1772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zh-CN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endPara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062" name="椭圆 173061"/>
            <p:cNvSpPr/>
            <p:nvPr/>
          </p:nvSpPr>
          <p:spPr>
            <a:xfrm>
              <a:off x="3049" y="212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3" name="椭圆 173062"/>
            <p:cNvSpPr/>
            <p:nvPr/>
          </p:nvSpPr>
          <p:spPr>
            <a:xfrm>
              <a:off x="3037" y="1492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4" name="椭圆 173063"/>
            <p:cNvSpPr/>
            <p:nvPr/>
          </p:nvSpPr>
          <p:spPr>
            <a:xfrm>
              <a:off x="3043" y="832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5" name="椭圆 173064"/>
            <p:cNvSpPr/>
            <p:nvPr/>
          </p:nvSpPr>
          <p:spPr>
            <a:xfrm>
              <a:off x="3045" y="2615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6" name="文本框 173065"/>
            <p:cNvSpPr txBox="1"/>
            <p:nvPr/>
          </p:nvSpPr>
          <p:spPr>
            <a:xfrm>
              <a:off x="2816" y="67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067" name="文本框 173066"/>
            <p:cNvSpPr txBox="1"/>
            <p:nvPr/>
          </p:nvSpPr>
          <p:spPr>
            <a:xfrm>
              <a:off x="2805" y="1989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068" name="文本框 173067"/>
            <p:cNvSpPr txBox="1"/>
            <p:nvPr/>
          </p:nvSpPr>
          <p:spPr>
            <a:xfrm>
              <a:off x="2790" y="135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73069" name="文本框 173068"/>
            <p:cNvSpPr txBox="1"/>
            <p:nvPr/>
          </p:nvSpPr>
          <p:spPr>
            <a:xfrm>
              <a:off x="2832" y="249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070" name="直接连接符 173069"/>
            <p:cNvSpPr/>
            <p:nvPr/>
          </p:nvSpPr>
          <p:spPr>
            <a:xfrm flipH="1">
              <a:off x="3072" y="2160"/>
              <a:ext cx="24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071" name="直接连接符 173070"/>
            <p:cNvSpPr/>
            <p:nvPr/>
          </p:nvSpPr>
          <p:spPr>
            <a:xfrm>
              <a:off x="4080" y="2038"/>
              <a:ext cx="0" cy="61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072" name="矩形 173071"/>
            <p:cNvSpPr/>
            <p:nvPr/>
          </p:nvSpPr>
          <p:spPr>
            <a:xfrm>
              <a:off x="4778" y="1267"/>
              <a:ext cx="5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´</a:t>
              </a:r>
              <a:endParaRPr lang="en-US" altLang="zh-CN" sz="320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3073" name="组合 173072"/>
            <p:cNvGrpSpPr/>
            <p:nvPr/>
          </p:nvGrpSpPr>
          <p:grpSpPr>
            <a:xfrm>
              <a:off x="4800" y="844"/>
              <a:ext cx="1" cy="692"/>
              <a:chOff x="4800" y="604"/>
              <a:chExt cx="1" cy="692"/>
            </a:xfrm>
          </p:grpSpPr>
          <p:sp>
            <p:nvSpPr>
              <p:cNvPr id="173074" name="直接连接符 173073"/>
              <p:cNvSpPr/>
              <p:nvPr/>
            </p:nvSpPr>
            <p:spPr>
              <a:xfrm>
                <a:off x="4801" y="604"/>
                <a:ext cx="0" cy="25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75" name="直接连接符 173074"/>
              <p:cNvSpPr/>
              <p:nvPr/>
            </p:nvSpPr>
            <p:spPr>
              <a:xfrm>
                <a:off x="4800" y="1056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3076" name="直接连接符 173075"/>
            <p:cNvSpPr/>
            <p:nvPr/>
          </p:nvSpPr>
          <p:spPr>
            <a:xfrm>
              <a:off x="5472" y="2010"/>
              <a:ext cx="0" cy="15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077" name="矩形 173076"/>
            <p:cNvSpPr/>
            <p:nvPr/>
          </p:nvSpPr>
          <p:spPr>
            <a:xfrm>
              <a:off x="4947" y="939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 err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err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078" name="矩形 173077"/>
            <p:cNvSpPr/>
            <p:nvPr/>
          </p:nvSpPr>
          <p:spPr>
            <a:xfrm>
              <a:off x="3984" y="1488"/>
              <a:ext cx="3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 err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3079" name="组合 173078"/>
            <p:cNvGrpSpPr/>
            <p:nvPr/>
          </p:nvGrpSpPr>
          <p:grpSpPr>
            <a:xfrm>
              <a:off x="4683" y="1096"/>
              <a:ext cx="213" cy="204"/>
              <a:chOff x="4896" y="2537"/>
              <a:chExt cx="192" cy="187"/>
            </a:xfrm>
          </p:grpSpPr>
          <p:sp>
            <p:nvSpPr>
              <p:cNvPr id="173080" name="椭圆 173079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81" name="直接连接符 173080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3082" name="直接连接符 173081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73083" name="组合 173082"/>
            <p:cNvGrpSpPr/>
            <p:nvPr/>
          </p:nvGrpSpPr>
          <p:grpSpPr>
            <a:xfrm>
              <a:off x="4032" y="1641"/>
              <a:ext cx="797" cy="279"/>
              <a:chOff x="2880" y="1065"/>
              <a:chExt cx="797" cy="279"/>
            </a:xfrm>
          </p:grpSpPr>
          <p:grpSp>
            <p:nvGrpSpPr>
              <p:cNvPr id="173084" name="组合 173083"/>
              <p:cNvGrpSpPr/>
              <p:nvPr/>
            </p:nvGrpSpPr>
            <p:grpSpPr>
              <a:xfrm rot="-459681">
                <a:off x="2880" y="1065"/>
                <a:ext cx="797" cy="279"/>
                <a:chOff x="2912" y="1000"/>
                <a:chExt cx="797" cy="279"/>
              </a:xfrm>
            </p:grpSpPr>
            <p:sp>
              <p:nvSpPr>
                <p:cNvPr id="173085" name="直接连接符 173084"/>
                <p:cNvSpPr/>
                <p:nvPr/>
              </p:nvSpPr>
              <p:spPr>
                <a:xfrm rot="-7079317" flipH="1" flipV="1">
                  <a:off x="3535" y="838"/>
                  <a:ext cx="12" cy="33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3086" name="直接连接符 173085"/>
                <p:cNvSpPr/>
                <p:nvPr/>
              </p:nvSpPr>
              <p:spPr>
                <a:xfrm rot="-7079317" flipH="1" flipV="1">
                  <a:off x="3080" y="1111"/>
                  <a:ext cx="0" cy="33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73087" name="组合 173086"/>
              <p:cNvGrpSpPr/>
              <p:nvPr/>
            </p:nvGrpSpPr>
            <p:grpSpPr>
              <a:xfrm>
                <a:off x="3168" y="1104"/>
                <a:ext cx="213" cy="204"/>
                <a:chOff x="4896" y="2537"/>
                <a:chExt cx="192" cy="187"/>
              </a:xfrm>
            </p:grpSpPr>
            <p:sp>
              <p:nvSpPr>
                <p:cNvPr id="173088" name="椭圆 173087"/>
                <p:cNvSpPr/>
                <p:nvPr/>
              </p:nvSpPr>
              <p:spPr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89" name="直接连接符 173088"/>
                <p:cNvSpPr/>
                <p:nvPr/>
              </p:nvSpPr>
              <p:spPr>
                <a:xfrm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3090" name="直接连接符 173089"/>
                <p:cNvSpPr/>
                <p:nvPr/>
              </p:nvSpPr>
              <p:spPr>
                <a:xfrm flipH="1"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73091" name="矩形 173090"/>
            <p:cNvSpPr/>
            <p:nvPr/>
          </p:nvSpPr>
          <p:spPr>
            <a:xfrm>
              <a:off x="5218" y="1404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 err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err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3092" name="组合 173091"/>
            <p:cNvGrpSpPr/>
            <p:nvPr/>
          </p:nvGrpSpPr>
          <p:grpSpPr>
            <a:xfrm flipH="1">
              <a:off x="4752" y="1632"/>
              <a:ext cx="768" cy="288"/>
              <a:chOff x="2880" y="1065"/>
              <a:chExt cx="797" cy="279"/>
            </a:xfrm>
          </p:grpSpPr>
          <p:grpSp>
            <p:nvGrpSpPr>
              <p:cNvPr id="173093" name="组合 173092"/>
              <p:cNvGrpSpPr/>
              <p:nvPr/>
            </p:nvGrpSpPr>
            <p:grpSpPr>
              <a:xfrm rot="-459681">
                <a:off x="2880" y="1065"/>
                <a:ext cx="797" cy="279"/>
                <a:chOff x="2912" y="1000"/>
                <a:chExt cx="797" cy="279"/>
              </a:xfrm>
            </p:grpSpPr>
            <p:sp>
              <p:nvSpPr>
                <p:cNvPr id="173094" name="直接连接符 173093"/>
                <p:cNvSpPr/>
                <p:nvPr/>
              </p:nvSpPr>
              <p:spPr>
                <a:xfrm rot="-7079317" flipH="1" flipV="1">
                  <a:off x="3535" y="838"/>
                  <a:ext cx="12" cy="33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3095" name="直接连接符 173094"/>
                <p:cNvSpPr/>
                <p:nvPr/>
              </p:nvSpPr>
              <p:spPr>
                <a:xfrm rot="-7079317" flipH="1" flipV="1">
                  <a:off x="3080" y="1111"/>
                  <a:ext cx="0" cy="33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73096" name="组合 173095"/>
              <p:cNvGrpSpPr/>
              <p:nvPr/>
            </p:nvGrpSpPr>
            <p:grpSpPr>
              <a:xfrm>
                <a:off x="3168" y="1104"/>
                <a:ext cx="213" cy="204"/>
                <a:chOff x="4896" y="2537"/>
                <a:chExt cx="192" cy="187"/>
              </a:xfrm>
            </p:grpSpPr>
            <p:sp>
              <p:nvSpPr>
                <p:cNvPr id="173097" name="椭圆 173096"/>
                <p:cNvSpPr/>
                <p:nvPr/>
              </p:nvSpPr>
              <p:spPr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98" name="直接连接符 173097"/>
                <p:cNvSpPr/>
                <p:nvPr/>
              </p:nvSpPr>
              <p:spPr>
                <a:xfrm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3099" name="直接连接符 173098"/>
                <p:cNvSpPr/>
                <p:nvPr/>
              </p:nvSpPr>
              <p:spPr>
                <a:xfrm flipH="1">
                  <a:off x="4928" y="2568"/>
                  <a:ext cx="128" cy="12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73100" name="文本框 173099"/>
            <p:cNvSpPr txBox="1"/>
            <p:nvPr/>
          </p:nvSpPr>
          <p:spPr>
            <a:xfrm>
              <a:off x="4239" y="1824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101" name="文本框 173100"/>
            <p:cNvSpPr txBox="1"/>
            <p:nvPr/>
          </p:nvSpPr>
          <p:spPr>
            <a:xfrm>
              <a:off x="5136" y="1824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102" name="文本框 173101"/>
            <p:cNvSpPr txBox="1"/>
            <p:nvPr/>
          </p:nvSpPr>
          <p:spPr>
            <a:xfrm>
              <a:off x="4424" y="816"/>
              <a:ext cx="2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103" name="文本框 173102"/>
            <p:cNvSpPr txBox="1"/>
            <p:nvPr/>
          </p:nvSpPr>
          <p:spPr>
            <a:xfrm>
              <a:off x="4828" y="153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104" name="文本框 173103"/>
            <p:cNvSpPr txBox="1"/>
            <p:nvPr/>
          </p:nvSpPr>
          <p:spPr>
            <a:xfrm>
              <a:off x="4560" y="1536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105" name="文本框 173104"/>
            <p:cNvSpPr txBox="1"/>
            <p:nvPr/>
          </p:nvSpPr>
          <p:spPr>
            <a:xfrm>
              <a:off x="4424" y="1248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3106" name="对象 173105"/>
            <p:cNvGraphicFramePr/>
            <p:nvPr/>
          </p:nvGraphicFramePr>
          <p:xfrm>
            <a:off x="4480" y="1776"/>
            <a:ext cx="25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8" r:id="rId3" imgW="203200" imgH="241300" progId="Equation.3">
                    <p:embed/>
                  </p:oleObj>
                </mc:Choice>
                <mc:Fallback>
                  <p:oleObj r:id="rId3" imgW="2032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80" y="1776"/>
                          <a:ext cx="259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107" name="直接连接符 173106"/>
            <p:cNvSpPr/>
            <p:nvPr/>
          </p:nvSpPr>
          <p:spPr>
            <a:xfrm>
              <a:off x="4968" y="939"/>
              <a:ext cx="0" cy="38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3108" name="直接连接符 173107"/>
            <p:cNvSpPr/>
            <p:nvPr/>
          </p:nvSpPr>
          <p:spPr>
            <a:xfrm flipH="1" flipV="1">
              <a:off x="5136" y="1536"/>
              <a:ext cx="240" cy="2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3109" name="直接连接符 173108"/>
            <p:cNvSpPr/>
            <p:nvPr/>
          </p:nvSpPr>
          <p:spPr>
            <a:xfrm flipV="1">
              <a:off x="4176" y="1584"/>
              <a:ext cx="240" cy="2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3110" name="直接连接符 173109"/>
            <p:cNvSpPr/>
            <p:nvPr/>
          </p:nvSpPr>
          <p:spPr>
            <a:xfrm>
              <a:off x="3094" y="1514"/>
              <a:ext cx="170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73111" name="对象 173110"/>
            <p:cNvGraphicFramePr/>
            <p:nvPr/>
          </p:nvGraphicFramePr>
          <p:xfrm>
            <a:off x="4819" y="1763"/>
            <a:ext cx="25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9" r:id="rId5" imgW="203200" imgH="228600" progId="Equation.3">
                    <p:embed/>
                  </p:oleObj>
                </mc:Choice>
                <mc:Fallback>
                  <p:oleObj r:id="rId5" imgW="2032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19" y="1763"/>
                          <a:ext cx="259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112" name="对象 173111"/>
            <p:cNvGraphicFramePr/>
            <p:nvPr/>
          </p:nvGraphicFramePr>
          <p:xfrm>
            <a:off x="4400" y="1055"/>
            <a:ext cx="27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0" r:id="rId7" imgW="215900" imgH="228600" progId="Equation.3">
                    <p:embed/>
                  </p:oleObj>
                </mc:Choice>
                <mc:Fallback>
                  <p:oleObj r:id="rId7" imgW="2159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00" y="1055"/>
                          <a:ext cx="275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3113" name="燕尾形箭头 173112"/>
          <p:cNvSpPr/>
          <p:nvPr/>
        </p:nvSpPr>
        <p:spPr>
          <a:xfrm rot="-5400000">
            <a:off x="5638800" y="2590800"/>
            <a:ext cx="609600" cy="4572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rgbClr val="FFFF66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114" name="矩形 173113"/>
          <p:cNvSpPr/>
          <p:nvPr/>
        </p:nvSpPr>
        <p:spPr>
          <a:xfrm>
            <a:off x="457200" y="4368800"/>
            <a:ext cx="8305800" cy="197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r>
              <a:rPr lang="en-US" altLang="zh-CN" sz="280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相和</a:t>
            </a:r>
            <a:r>
              <a:rPr lang="en-US" altLang="zh-CN" sz="280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相负载的相电压和其负载大小无关，因此二楼和三楼的全部处于接通状态的电灯组，其承受电压都等于线电压</a:t>
            </a:r>
            <a:r>
              <a:rPr lang="en-US" altLang="zh-CN" sz="280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380V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，远远超过额定电压</a:t>
            </a:r>
            <a:r>
              <a:rPr lang="en-US" altLang="zh-CN" sz="280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(220V) </a:t>
            </a:r>
            <a:r>
              <a:rPr lang="zh-CN" altLang="en-US" sz="280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这是不允许的。       </a:t>
            </a:r>
          </a:p>
        </p:txBody>
      </p:sp>
      <p:sp>
        <p:nvSpPr>
          <p:cNvPr id="173115" name="矩形 173114"/>
          <p:cNvSpPr/>
          <p:nvPr/>
        </p:nvSpPr>
        <p:spPr>
          <a:xfrm>
            <a:off x="392113" y="539750"/>
            <a:ext cx="51165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zh-CN" sz="2800" dirty="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2) </a:t>
            </a:r>
            <a:r>
              <a:rPr lang="en-US" altLang="zh-CN" sz="2800">
                <a:solidFill>
                  <a:srgbClr val="00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zh-CN" sz="2800" dirty="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相短路</a:t>
            </a:r>
            <a:r>
              <a:rPr lang="en-US" altLang="zh-CN" sz="280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lang="zh-CN" altLang="zh-CN" sz="2800" dirty="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中性线断开</a:t>
            </a:r>
            <a:r>
              <a:rPr lang="zh-CN" altLang="en-US" sz="2800" dirty="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时</a:t>
            </a:r>
            <a:r>
              <a:rPr lang="en-US" altLang="zh-CN" sz="280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</a:p>
        </p:txBody>
      </p:sp>
      <p:grpSp>
        <p:nvGrpSpPr>
          <p:cNvPr id="173116" name="组合 173115"/>
          <p:cNvGrpSpPr/>
          <p:nvPr/>
        </p:nvGrpSpPr>
        <p:grpSpPr>
          <a:xfrm>
            <a:off x="6248400" y="1200150"/>
            <a:ext cx="849313" cy="1219200"/>
            <a:chOff x="4032" y="2304"/>
            <a:chExt cx="624" cy="1266"/>
          </a:xfrm>
        </p:grpSpPr>
        <p:sp>
          <p:nvSpPr>
            <p:cNvPr id="173117" name="直接连接符 173116"/>
            <p:cNvSpPr/>
            <p:nvPr/>
          </p:nvSpPr>
          <p:spPr>
            <a:xfrm flipH="1">
              <a:off x="4272" y="2304"/>
              <a:ext cx="384" cy="52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118" name="直接连接符 173117"/>
            <p:cNvSpPr/>
            <p:nvPr/>
          </p:nvSpPr>
          <p:spPr>
            <a:xfrm flipV="1">
              <a:off x="4224" y="2784"/>
              <a:ext cx="312" cy="78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119" name="直接连接符 173118"/>
            <p:cNvSpPr/>
            <p:nvPr/>
          </p:nvSpPr>
          <p:spPr>
            <a:xfrm flipH="1">
              <a:off x="4032" y="2790"/>
              <a:ext cx="492" cy="78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73120" name="文本框 173119"/>
          <p:cNvSpPr txBox="1"/>
          <p:nvPr/>
        </p:nvSpPr>
        <p:spPr>
          <a:xfrm>
            <a:off x="696913" y="990600"/>
            <a:ext cx="3581400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此时负载中性点</a:t>
            </a:r>
            <a:r>
              <a:rPr lang="en-US" altLang="zh-CN" sz="280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N´</a:t>
            </a:r>
            <a:r>
              <a:rPr lang="zh-CN" altLang="en-US" sz="28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即为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,  </a:t>
            </a:r>
            <a:r>
              <a:rPr lang="zh-CN" altLang="en-US" sz="28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因此负载各相电压为</a:t>
            </a:r>
          </a:p>
        </p:txBody>
      </p:sp>
      <p:graphicFrame>
        <p:nvGraphicFramePr>
          <p:cNvPr id="173121" name="对象 173120"/>
          <p:cNvGraphicFramePr/>
          <p:nvPr/>
        </p:nvGraphicFramePr>
        <p:xfrm>
          <a:off x="663575" y="2652713"/>
          <a:ext cx="3679825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r:id="rId9" imgW="1498600" imgH="685800" progId="Equation.3">
                  <p:embed/>
                </p:oleObj>
              </mc:Choice>
              <mc:Fallback>
                <p:oleObj r:id="rId9" imgW="14986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3575" y="2652713"/>
                        <a:ext cx="3679825" cy="169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3122" name="组合 173121"/>
          <p:cNvGrpSpPr/>
          <p:nvPr/>
        </p:nvGrpSpPr>
        <p:grpSpPr>
          <a:xfrm>
            <a:off x="7620000" y="1447800"/>
            <a:ext cx="228600" cy="762000"/>
            <a:chOff x="4800" y="672"/>
            <a:chExt cx="144" cy="480"/>
          </a:xfrm>
        </p:grpSpPr>
        <p:sp>
          <p:nvSpPr>
            <p:cNvPr id="173123" name="直接连接符 173122"/>
            <p:cNvSpPr/>
            <p:nvPr/>
          </p:nvSpPr>
          <p:spPr>
            <a:xfrm>
              <a:off x="4800" y="672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124" name="直接连接符 173123"/>
            <p:cNvSpPr/>
            <p:nvPr/>
          </p:nvSpPr>
          <p:spPr>
            <a:xfrm>
              <a:off x="4800" y="1152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125" name="直接连接符 173124"/>
            <p:cNvSpPr/>
            <p:nvPr/>
          </p:nvSpPr>
          <p:spPr>
            <a:xfrm>
              <a:off x="4944" y="672"/>
              <a:ext cx="0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3126" name="组合 173125"/>
          <p:cNvGrpSpPr/>
          <p:nvPr/>
        </p:nvGrpSpPr>
        <p:grpSpPr>
          <a:xfrm>
            <a:off x="7620000" y="1447800"/>
            <a:ext cx="228600" cy="762000"/>
            <a:chOff x="4800" y="672"/>
            <a:chExt cx="144" cy="480"/>
          </a:xfrm>
        </p:grpSpPr>
        <p:sp>
          <p:nvSpPr>
            <p:cNvPr id="173127" name="直接连接符 173126"/>
            <p:cNvSpPr/>
            <p:nvPr/>
          </p:nvSpPr>
          <p:spPr>
            <a:xfrm>
              <a:off x="4800" y="672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128" name="直接连接符 173127"/>
            <p:cNvSpPr/>
            <p:nvPr/>
          </p:nvSpPr>
          <p:spPr>
            <a:xfrm>
              <a:off x="4800" y="1152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129" name="直接连接符 173128"/>
            <p:cNvSpPr/>
            <p:nvPr/>
          </p:nvSpPr>
          <p:spPr>
            <a:xfrm>
              <a:off x="4944" y="672"/>
              <a:ext cx="0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3130" name="组合 173129"/>
          <p:cNvGrpSpPr/>
          <p:nvPr/>
        </p:nvGrpSpPr>
        <p:grpSpPr>
          <a:xfrm>
            <a:off x="7620000" y="1447800"/>
            <a:ext cx="228600" cy="762000"/>
            <a:chOff x="4800" y="672"/>
            <a:chExt cx="144" cy="480"/>
          </a:xfrm>
        </p:grpSpPr>
        <p:sp>
          <p:nvSpPr>
            <p:cNvPr id="173131" name="直接连接符 173130"/>
            <p:cNvSpPr/>
            <p:nvPr/>
          </p:nvSpPr>
          <p:spPr>
            <a:xfrm>
              <a:off x="4800" y="672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132" name="直接连接符 173131"/>
            <p:cNvSpPr/>
            <p:nvPr/>
          </p:nvSpPr>
          <p:spPr>
            <a:xfrm>
              <a:off x="4800" y="1152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133" name="直接连接符 173132"/>
            <p:cNvSpPr/>
            <p:nvPr/>
          </p:nvSpPr>
          <p:spPr>
            <a:xfrm>
              <a:off x="4944" y="672"/>
              <a:ext cx="0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3134" name="直接连接符 173133"/>
          <p:cNvSpPr/>
          <p:nvPr/>
        </p:nvSpPr>
        <p:spPr>
          <a:xfrm>
            <a:off x="5638800" y="2406650"/>
            <a:ext cx="488950" cy="0"/>
          </a:xfrm>
          <a:prstGeom prst="line">
            <a:avLst/>
          </a:prstGeom>
          <a:ln w="57150" cap="flat" cmpd="sng">
            <a:solidFill>
              <a:srgbClr val="FCF7DC"/>
            </a:solidFill>
            <a:prstDash val="solid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0339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3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3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14" grpId="0"/>
      <p:bldP spid="1731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文本框 174081"/>
          <p:cNvSpPr txBox="1"/>
          <p:nvPr/>
        </p:nvSpPr>
        <p:spPr>
          <a:xfrm>
            <a:off x="539750" y="1120775"/>
            <a:ext cx="3457575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320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320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(2) </a:t>
            </a:r>
            <a:r>
              <a:rPr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32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相断路  </a:t>
            </a:r>
            <a:endParaRPr lang="zh-CN" altLang="zh-CN" sz="3200" dirty="0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4084" name="矩形 174083"/>
          <p:cNvSpPr/>
          <p:nvPr/>
        </p:nvSpPr>
        <p:spPr>
          <a:xfrm>
            <a:off x="971550" y="3213100"/>
            <a:ext cx="6913563" cy="2508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不管是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=R</a:t>
            </a:r>
            <a:r>
              <a:rPr lang="en-US" altLang="zh-CN" sz="2800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二楼和三楼的灯全开</a:t>
            </a:r>
            <a:r>
              <a:rPr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 i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i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=2R</a:t>
            </a:r>
            <a:r>
              <a:rPr lang="en-US" altLang="zh-CN" sz="2800" baseline="-250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>
                <a:solidFill>
                  <a:srgbClr val="99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二楼的灯开了</a:t>
            </a:r>
            <a:r>
              <a:rPr lang="en-US" altLang="zh-CN" sz="2800">
                <a:solidFill>
                  <a:srgbClr val="99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50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盏，三楼的灯开了</a:t>
            </a:r>
            <a:r>
              <a:rPr lang="en-US" altLang="zh-CN" sz="2800">
                <a:solidFill>
                  <a:srgbClr val="99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100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盏</a:t>
            </a:r>
            <a:r>
              <a:rPr lang="en-US" altLang="zh-CN" sz="2800">
                <a:solidFill>
                  <a:srgbClr val="99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还是</a:t>
            </a:r>
            <a:r>
              <a:rPr lang="en-US" altLang="zh-CN" sz="2800" i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i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=10R</a:t>
            </a:r>
            <a:r>
              <a:rPr lang="en-US" altLang="zh-CN" sz="2800" baseline="-25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en-US" altLang="zh-CN" sz="2800">
                <a:solidFill>
                  <a:srgbClr val="6600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二楼的灯开了</a:t>
            </a:r>
            <a:r>
              <a:rPr lang="en-US" altLang="zh-CN" sz="2800">
                <a:solidFill>
                  <a:srgbClr val="6600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</a:t>
            </a: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盏，三楼的灯开了</a:t>
            </a:r>
            <a:r>
              <a:rPr lang="en-US" altLang="zh-CN" sz="2800">
                <a:solidFill>
                  <a:srgbClr val="6600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100</a:t>
            </a: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盏</a:t>
            </a:r>
            <a:r>
              <a:rPr lang="en-US" altLang="zh-CN" sz="2800">
                <a:solidFill>
                  <a:srgbClr val="6600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sz="2800" baseline="-25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相灯仍承受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220V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电压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正常工作。</a:t>
            </a:r>
          </a:p>
        </p:txBody>
      </p:sp>
      <p:sp>
        <p:nvSpPr>
          <p:cNvPr id="174085" name="文本框 174084"/>
          <p:cNvSpPr txBox="1"/>
          <p:nvPr/>
        </p:nvSpPr>
        <p:spPr>
          <a:xfrm>
            <a:off x="1331913" y="2060575"/>
            <a:ext cx="265588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1) </a:t>
            </a: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中性线未断</a:t>
            </a:r>
          </a:p>
        </p:txBody>
      </p:sp>
      <p:grpSp>
        <p:nvGrpSpPr>
          <p:cNvPr id="174120" name="组合 174119"/>
          <p:cNvGrpSpPr/>
          <p:nvPr/>
        </p:nvGrpSpPr>
        <p:grpSpPr>
          <a:xfrm>
            <a:off x="4648200" y="381000"/>
            <a:ext cx="4206875" cy="3502025"/>
            <a:chOff x="2726" y="2181"/>
            <a:chExt cx="2650" cy="2206"/>
          </a:xfrm>
        </p:grpSpPr>
        <p:sp>
          <p:nvSpPr>
            <p:cNvPr id="174121" name="文本框 174120"/>
            <p:cNvSpPr txBox="1"/>
            <p:nvPr/>
          </p:nvSpPr>
          <p:spPr>
            <a:xfrm>
              <a:off x="2726" y="3162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zh-CN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endPara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22" name="直接连接符 174121"/>
            <p:cNvSpPr/>
            <p:nvPr/>
          </p:nvSpPr>
          <p:spPr>
            <a:xfrm>
              <a:off x="4702" y="2348"/>
              <a:ext cx="0" cy="18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23" name="椭圆 174122"/>
            <p:cNvSpPr/>
            <p:nvPr/>
          </p:nvSpPr>
          <p:spPr>
            <a:xfrm>
              <a:off x="3050" y="3577"/>
              <a:ext cx="49" cy="4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24" name="矩形 174123"/>
            <p:cNvSpPr/>
            <p:nvPr/>
          </p:nvSpPr>
          <p:spPr>
            <a:xfrm>
              <a:off x="4716" y="2713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25" name="直接连接符 174124"/>
            <p:cNvSpPr/>
            <p:nvPr/>
          </p:nvSpPr>
          <p:spPr>
            <a:xfrm>
              <a:off x="4714" y="2697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26" name="直接连接符 174125"/>
            <p:cNvSpPr/>
            <p:nvPr/>
          </p:nvSpPr>
          <p:spPr>
            <a:xfrm>
              <a:off x="5356" y="3455"/>
              <a:ext cx="0" cy="14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27" name="直接连接符 174126"/>
            <p:cNvSpPr/>
            <p:nvPr/>
          </p:nvSpPr>
          <p:spPr>
            <a:xfrm>
              <a:off x="3083" y="3900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28" name="矩形 174127"/>
            <p:cNvSpPr/>
            <p:nvPr/>
          </p:nvSpPr>
          <p:spPr>
            <a:xfrm>
              <a:off x="4773" y="245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29" name="矩形 174128"/>
            <p:cNvSpPr/>
            <p:nvPr/>
          </p:nvSpPr>
          <p:spPr>
            <a:xfrm>
              <a:off x="3989" y="2906"/>
              <a:ext cx="36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4130" name="组合 174129"/>
            <p:cNvGrpSpPr/>
            <p:nvPr/>
          </p:nvGrpSpPr>
          <p:grpSpPr>
            <a:xfrm>
              <a:off x="4615" y="2524"/>
              <a:ext cx="181" cy="177"/>
              <a:chOff x="4896" y="2537"/>
              <a:chExt cx="192" cy="187"/>
            </a:xfrm>
          </p:grpSpPr>
          <p:sp>
            <p:nvSpPr>
              <p:cNvPr id="174131" name="椭圆 174130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32" name="直接连接符 174131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133" name="直接连接符 174132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4134" name="直接连接符 174133"/>
            <p:cNvSpPr/>
            <p:nvPr/>
          </p:nvSpPr>
          <p:spPr>
            <a:xfrm>
              <a:off x="3084" y="2915"/>
              <a:ext cx="1641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35" name="直接连接符 174134"/>
            <p:cNvSpPr/>
            <p:nvPr/>
          </p:nvSpPr>
          <p:spPr>
            <a:xfrm>
              <a:off x="4076" y="3461"/>
              <a:ext cx="0" cy="45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36" name="矩形 174135"/>
            <p:cNvSpPr/>
            <p:nvPr/>
          </p:nvSpPr>
          <p:spPr>
            <a:xfrm>
              <a:off x="5047" y="2861"/>
              <a:ext cx="3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37" name="椭圆 174136"/>
            <p:cNvSpPr/>
            <p:nvPr/>
          </p:nvSpPr>
          <p:spPr>
            <a:xfrm>
              <a:off x="3038" y="2906"/>
              <a:ext cx="49" cy="5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38" name="椭圆 174137"/>
            <p:cNvSpPr/>
            <p:nvPr/>
          </p:nvSpPr>
          <p:spPr>
            <a:xfrm>
              <a:off x="3035" y="2305"/>
              <a:ext cx="49" cy="4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39" name="椭圆 174138"/>
            <p:cNvSpPr/>
            <p:nvPr/>
          </p:nvSpPr>
          <p:spPr>
            <a:xfrm>
              <a:off x="3046" y="3878"/>
              <a:ext cx="49" cy="4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0" name="文本框 174139"/>
            <p:cNvSpPr txBox="1"/>
            <p:nvPr/>
          </p:nvSpPr>
          <p:spPr>
            <a:xfrm>
              <a:off x="2787" y="218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41" name="文本框 174140"/>
            <p:cNvSpPr txBox="1"/>
            <p:nvPr/>
          </p:nvSpPr>
          <p:spPr>
            <a:xfrm>
              <a:off x="2798" y="3404"/>
              <a:ext cx="244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42" name="文本框 174141"/>
            <p:cNvSpPr txBox="1"/>
            <p:nvPr/>
          </p:nvSpPr>
          <p:spPr>
            <a:xfrm>
              <a:off x="2799" y="277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74143" name="直接连接符 174142"/>
            <p:cNvSpPr/>
            <p:nvPr/>
          </p:nvSpPr>
          <p:spPr>
            <a:xfrm>
              <a:off x="3080" y="2343"/>
              <a:ext cx="163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44" name="文本框 174143"/>
            <p:cNvSpPr txBox="1"/>
            <p:nvPr/>
          </p:nvSpPr>
          <p:spPr>
            <a:xfrm>
              <a:off x="2787" y="3409"/>
              <a:ext cx="255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45" name="直接连接符 174144"/>
            <p:cNvSpPr/>
            <p:nvPr/>
          </p:nvSpPr>
          <p:spPr>
            <a:xfrm flipH="1">
              <a:off x="3084" y="3600"/>
              <a:ext cx="22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74146" name="组合 174145"/>
            <p:cNvGrpSpPr/>
            <p:nvPr/>
          </p:nvGrpSpPr>
          <p:grpSpPr>
            <a:xfrm>
              <a:off x="4319" y="3086"/>
              <a:ext cx="182" cy="176"/>
              <a:chOff x="4896" y="2537"/>
              <a:chExt cx="192" cy="187"/>
            </a:xfrm>
          </p:grpSpPr>
          <p:sp>
            <p:nvSpPr>
              <p:cNvPr id="174147" name="椭圆 174146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48" name="直接连接符 174147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149" name="直接连接符 174148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4150" name="直接连接符 174149"/>
            <p:cNvSpPr/>
            <p:nvPr/>
          </p:nvSpPr>
          <p:spPr>
            <a:xfrm flipH="1">
              <a:off x="4455" y="2908"/>
              <a:ext cx="272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51" name="直接连接符 174150"/>
            <p:cNvSpPr/>
            <p:nvPr/>
          </p:nvSpPr>
          <p:spPr>
            <a:xfrm flipH="1">
              <a:off x="4073" y="3245"/>
              <a:ext cx="272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74152" name="组合 174151"/>
            <p:cNvGrpSpPr/>
            <p:nvPr/>
          </p:nvGrpSpPr>
          <p:grpSpPr>
            <a:xfrm flipH="1">
              <a:off x="4933" y="3083"/>
              <a:ext cx="182" cy="177"/>
              <a:chOff x="4896" y="2537"/>
              <a:chExt cx="192" cy="187"/>
            </a:xfrm>
          </p:grpSpPr>
          <p:sp>
            <p:nvSpPr>
              <p:cNvPr id="174153" name="椭圆 174152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54" name="直接连接符 174153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155" name="直接连接符 174154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4156" name="直接连接符 174155"/>
            <p:cNvSpPr/>
            <p:nvPr/>
          </p:nvSpPr>
          <p:spPr>
            <a:xfrm>
              <a:off x="4707" y="2906"/>
              <a:ext cx="272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57" name="直接连接符 174156"/>
            <p:cNvSpPr/>
            <p:nvPr/>
          </p:nvSpPr>
          <p:spPr>
            <a:xfrm>
              <a:off x="5089" y="3243"/>
              <a:ext cx="272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58" name="矩形 174157"/>
            <p:cNvSpPr/>
            <p:nvPr/>
          </p:nvSpPr>
          <p:spPr>
            <a:xfrm>
              <a:off x="4743" y="2742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59" name="直接连接符 174158"/>
          <p:cNvSpPr/>
          <p:nvPr/>
        </p:nvSpPr>
        <p:spPr>
          <a:xfrm>
            <a:off x="5638800" y="633413"/>
            <a:ext cx="762000" cy="0"/>
          </a:xfrm>
          <a:prstGeom prst="line">
            <a:avLst/>
          </a:prstGeom>
          <a:ln w="38100" cap="flat" cmpd="sng">
            <a:solidFill>
              <a:srgbClr val="FCF7DC"/>
            </a:solidFill>
            <a:prstDash val="solid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46104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/>
      <p:bldP spid="17408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文本框 180225"/>
          <p:cNvSpPr txBox="1"/>
          <p:nvPr/>
        </p:nvSpPr>
        <p:spPr>
          <a:xfrm>
            <a:off x="179388" y="647700"/>
            <a:ext cx="3457575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320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320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(2) </a:t>
            </a:r>
            <a:r>
              <a:rPr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32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相断路  </a:t>
            </a:r>
            <a:endParaRPr lang="zh-CN" altLang="zh-CN" sz="3200" dirty="0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80227" name="矩形 180226"/>
          <p:cNvSpPr/>
          <p:nvPr/>
        </p:nvSpPr>
        <p:spPr>
          <a:xfrm>
            <a:off x="827088" y="1341438"/>
            <a:ext cx="3024187" cy="5794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2) </a:t>
            </a: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中性线断开</a:t>
            </a:r>
          </a:p>
        </p:txBody>
      </p:sp>
      <p:sp>
        <p:nvSpPr>
          <p:cNvPr id="180230" name="矩形 180229"/>
          <p:cNvSpPr/>
          <p:nvPr/>
        </p:nvSpPr>
        <p:spPr>
          <a:xfrm>
            <a:off x="1258888" y="2133600"/>
            <a:ext cx="3028950" cy="628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变为单相电路</a:t>
            </a:r>
            <a:endParaRPr lang="zh-CN" altLang="en-US" sz="3200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80231" name="组合 180230"/>
          <p:cNvGrpSpPr/>
          <p:nvPr/>
        </p:nvGrpSpPr>
        <p:grpSpPr>
          <a:xfrm>
            <a:off x="971550" y="2997200"/>
            <a:ext cx="2284413" cy="2905125"/>
            <a:chOff x="3792" y="2045"/>
            <a:chExt cx="1439" cy="1830"/>
          </a:xfrm>
        </p:grpSpPr>
        <p:sp>
          <p:nvSpPr>
            <p:cNvPr id="180232" name="文本框 180231"/>
            <p:cNvSpPr txBox="1"/>
            <p:nvPr/>
          </p:nvSpPr>
          <p:spPr>
            <a:xfrm>
              <a:off x="3969" y="2725"/>
              <a:ext cx="11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endParaRPr lang="en-US" altLang="x-none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3" name="直接连接符 180232"/>
            <p:cNvSpPr/>
            <p:nvPr/>
          </p:nvSpPr>
          <p:spPr>
            <a:xfrm flipH="1" flipV="1">
              <a:off x="4197" y="2431"/>
              <a:ext cx="576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0234" name="椭圆 180233"/>
            <p:cNvSpPr/>
            <p:nvPr/>
          </p:nvSpPr>
          <p:spPr>
            <a:xfrm>
              <a:off x="4136" y="2411"/>
              <a:ext cx="54" cy="53"/>
            </a:xfrm>
            <a:prstGeom prst="ellipse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5" name="直接连接符 180234"/>
            <p:cNvSpPr/>
            <p:nvPr/>
          </p:nvSpPr>
          <p:spPr>
            <a:xfrm flipH="1" flipV="1">
              <a:off x="4192" y="3583"/>
              <a:ext cx="588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0236" name="椭圆 180235"/>
            <p:cNvSpPr/>
            <p:nvPr/>
          </p:nvSpPr>
          <p:spPr>
            <a:xfrm>
              <a:off x="4143" y="3564"/>
              <a:ext cx="55" cy="52"/>
            </a:xfrm>
            <a:prstGeom prst="ellipse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7" name="文本框 180236"/>
            <p:cNvSpPr txBox="1"/>
            <p:nvPr/>
          </p:nvSpPr>
          <p:spPr>
            <a:xfrm>
              <a:off x="4184" y="2209"/>
              <a:ext cx="11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endParaRPr lang="en-US" altLang="x-none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8" name="直接连接符 180237"/>
            <p:cNvSpPr/>
            <p:nvPr/>
          </p:nvSpPr>
          <p:spPr>
            <a:xfrm>
              <a:off x="4244" y="2252"/>
              <a:ext cx="321" cy="56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80239" name="直接连接符 180238"/>
            <p:cNvSpPr/>
            <p:nvPr/>
          </p:nvSpPr>
          <p:spPr>
            <a:xfrm>
              <a:off x="4288" y="2337"/>
              <a:ext cx="375" cy="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0240" name="文本框 180239"/>
            <p:cNvSpPr txBox="1"/>
            <p:nvPr/>
          </p:nvSpPr>
          <p:spPr>
            <a:xfrm>
              <a:off x="4335" y="2045"/>
              <a:ext cx="2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sz="2800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80241" name="文本框 180240"/>
            <p:cNvSpPr txBox="1"/>
            <p:nvPr/>
          </p:nvSpPr>
          <p:spPr>
            <a:xfrm>
              <a:off x="3792" y="2269"/>
              <a:ext cx="4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42" name="矩形 180241"/>
            <p:cNvSpPr/>
            <p:nvPr/>
          </p:nvSpPr>
          <p:spPr>
            <a:xfrm>
              <a:off x="3878" y="3373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80243" name="组合 180242"/>
            <p:cNvGrpSpPr/>
            <p:nvPr/>
          </p:nvGrpSpPr>
          <p:grpSpPr>
            <a:xfrm>
              <a:off x="4661" y="2433"/>
              <a:ext cx="224" cy="1166"/>
              <a:chOff x="4510" y="2544"/>
              <a:chExt cx="231" cy="1201"/>
            </a:xfrm>
          </p:grpSpPr>
          <p:sp>
            <p:nvSpPr>
              <p:cNvPr id="180244" name="椭圆 180243"/>
              <p:cNvSpPr/>
              <p:nvPr/>
            </p:nvSpPr>
            <p:spPr>
              <a:xfrm flipV="1">
                <a:off x="4510" y="2784"/>
                <a:ext cx="231" cy="224"/>
              </a:xfrm>
              <a:prstGeom prst="ellipse">
                <a:avLst/>
              </a:prstGeom>
              <a:noFill/>
              <a:ln w="381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45" name="直接连接符 180244"/>
              <p:cNvSpPr/>
              <p:nvPr/>
            </p:nvSpPr>
            <p:spPr>
              <a:xfrm flipH="1">
                <a:off x="4626" y="3024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0246" name="直接连接符 180245"/>
              <p:cNvSpPr/>
              <p:nvPr/>
            </p:nvSpPr>
            <p:spPr>
              <a:xfrm flipH="1">
                <a:off x="4626" y="2544"/>
                <a:ext cx="0" cy="266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0247" name="直接连接符 180246"/>
              <p:cNvSpPr/>
              <p:nvPr/>
            </p:nvSpPr>
            <p:spPr>
              <a:xfrm>
                <a:off x="4539" y="2812"/>
                <a:ext cx="173" cy="168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0248" name="直接连接符 180247"/>
              <p:cNvSpPr/>
              <p:nvPr/>
            </p:nvSpPr>
            <p:spPr>
              <a:xfrm flipV="1">
                <a:off x="4539" y="2812"/>
                <a:ext cx="173" cy="168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0249" name="直接连接符 180248"/>
              <p:cNvSpPr/>
              <p:nvPr/>
            </p:nvSpPr>
            <p:spPr>
              <a:xfrm flipV="1">
                <a:off x="4626" y="3470"/>
                <a:ext cx="0" cy="275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80250" name="组合 180249"/>
              <p:cNvGrpSpPr/>
              <p:nvPr/>
            </p:nvGrpSpPr>
            <p:grpSpPr>
              <a:xfrm>
                <a:off x="4510" y="3264"/>
                <a:ext cx="231" cy="224"/>
                <a:chOff x="4510" y="3280"/>
                <a:chExt cx="231" cy="224"/>
              </a:xfrm>
            </p:grpSpPr>
            <p:sp>
              <p:nvSpPr>
                <p:cNvPr id="180251" name="椭圆 180250"/>
                <p:cNvSpPr/>
                <p:nvPr/>
              </p:nvSpPr>
              <p:spPr>
                <a:xfrm>
                  <a:off x="4510" y="3280"/>
                  <a:ext cx="231" cy="224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0252" name="直接连接符 180251"/>
                <p:cNvSpPr/>
                <p:nvPr/>
              </p:nvSpPr>
              <p:spPr>
                <a:xfrm flipV="1">
                  <a:off x="4539" y="3308"/>
                  <a:ext cx="173" cy="168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0253" name="直接连接符 180252"/>
                <p:cNvSpPr/>
                <p:nvPr/>
              </p:nvSpPr>
              <p:spPr>
                <a:xfrm>
                  <a:off x="4531" y="3288"/>
                  <a:ext cx="173" cy="168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80254" name="文本框 180253"/>
            <p:cNvSpPr txBox="1"/>
            <p:nvPr/>
          </p:nvSpPr>
          <p:spPr>
            <a:xfrm>
              <a:off x="4842" y="2564"/>
              <a:ext cx="3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sz="2800" i="1" err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err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r>
                <a:rPr lang="en-US" altLang="zh-CN" baseline="-25000" err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55" name="文本框 180254"/>
            <p:cNvSpPr txBox="1"/>
            <p:nvPr/>
          </p:nvSpPr>
          <p:spPr>
            <a:xfrm>
              <a:off x="4845" y="3047"/>
              <a:ext cx="38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sz="2800" i="1" err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err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'</a:t>
              </a:r>
              <a:r>
                <a:rPr lang="en-US" altLang="zh-CN" baseline="-25000" err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aseline="-250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56" name="文本框 180255"/>
            <p:cNvSpPr txBox="1"/>
            <p:nvPr/>
          </p:nvSpPr>
          <p:spPr>
            <a:xfrm>
              <a:off x="4840" y="2447"/>
              <a:ext cx="2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57" name="文本框 180256"/>
            <p:cNvSpPr txBox="1"/>
            <p:nvPr/>
          </p:nvSpPr>
          <p:spPr>
            <a:xfrm>
              <a:off x="4867" y="2759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58" name="文本框 180257"/>
            <p:cNvSpPr txBox="1"/>
            <p:nvPr/>
          </p:nvSpPr>
          <p:spPr>
            <a:xfrm>
              <a:off x="4849" y="3225"/>
              <a:ext cx="212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59" name="文本框 180258"/>
            <p:cNvSpPr txBox="1"/>
            <p:nvPr/>
          </p:nvSpPr>
          <p:spPr>
            <a:xfrm>
              <a:off x="4853" y="2946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60" name="文本框 180259"/>
            <p:cNvSpPr txBox="1"/>
            <p:nvPr/>
          </p:nvSpPr>
          <p:spPr>
            <a:xfrm>
              <a:off x="4320" y="3587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Clr>
                  <a:schemeClr val="bg1"/>
                </a:buClr>
              </a:pPr>
              <a:endPara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0261" name="组合 180260"/>
          <p:cNvGrpSpPr/>
          <p:nvPr/>
        </p:nvGrpSpPr>
        <p:grpSpPr>
          <a:xfrm>
            <a:off x="4648200" y="381000"/>
            <a:ext cx="4206875" cy="3502025"/>
            <a:chOff x="2726" y="2181"/>
            <a:chExt cx="2650" cy="2206"/>
          </a:xfrm>
        </p:grpSpPr>
        <p:sp>
          <p:nvSpPr>
            <p:cNvPr id="180262" name="文本框 180261"/>
            <p:cNvSpPr txBox="1"/>
            <p:nvPr/>
          </p:nvSpPr>
          <p:spPr>
            <a:xfrm>
              <a:off x="2726" y="3162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zh-CN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endPara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63" name="直接连接符 180262"/>
            <p:cNvSpPr/>
            <p:nvPr/>
          </p:nvSpPr>
          <p:spPr>
            <a:xfrm>
              <a:off x="4702" y="2348"/>
              <a:ext cx="0" cy="18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0264" name="椭圆 180263"/>
            <p:cNvSpPr/>
            <p:nvPr/>
          </p:nvSpPr>
          <p:spPr>
            <a:xfrm>
              <a:off x="3050" y="3577"/>
              <a:ext cx="49" cy="4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5" name="矩形 180264"/>
            <p:cNvSpPr/>
            <p:nvPr/>
          </p:nvSpPr>
          <p:spPr>
            <a:xfrm>
              <a:off x="4716" y="2713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66" name="直接连接符 180265"/>
            <p:cNvSpPr/>
            <p:nvPr/>
          </p:nvSpPr>
          <p:spPr>
            <a:xfrm>
              <a:off x="4714" y="2697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0267" name="直接连接符 180266"/>
            <p:cNvSpPr/>
            <p:nvPr/>
          </p:nvSpPr>
          <p:spPr>
            <a:xfrm>
              <a:off x="5356" y="3455"/>
              <a:ext cx="0" cy="14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0268" name="直接连接符 180267"/>
            <p:cNvSpPr/>
            <p:nvPr/>
          </p:nvSpPr>
          <p:spPr>
            <a:xfrm>
              <a:off x="3083" y="3900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0269" name="矩形 180268"/>
            <p:cNvSpPr/>
            <p:nvPr/>
          </p:nvSpPr>
          <p:spPr>
            <a:xfrm>
              <a:off x="4773" y="245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70" name="矩形 180269"/>
            <p:cNvSpPr/>
            <p:nvPr/>
          </p:nvSpPr>
          <p:spPr>
            <a:xfrm>
              <a:off x="3989" y="2906"/>
              <a:ext cx="36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80271" name="组合 180270"/>
            <p:cNvGrpSpPr/>
            <p:nvPr/>
          </p:nvGrpSpPr>
          <p:grpSpPr>
            <a:xfrm>
              <a:off x="4615" y="2524"/>
              <a:ext cx="181" cy="177"/>
              <a:chOff x="4896" y="2537"/>
              <a:chExt cx="192" cy="187"/>
            </a:xfrm>
          </p:grpSpPr>
          <p:sp>
            <p:nvSpPr>
              <p:cNvPr id="180272" name="椭圆 180271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73" name="直接连接符 180272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0274" name="直接连接符 180273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0275" name="直接连接符 180274"/>
            <p:cNvSpPr/>
            <p:nvPr/>
          </p:nvSpPr>
          <p:spPr>
            <a:xfrm>
              <a:off x="3084" y="2915"/>
              <a:ext cx="1641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0276" name="直接连接符 180275"/>
            <p:cNvSpPr/>
            <p:nvPr/>
          </p:nvSpPr>
          <p:spPr>
            <a:xfrm>
              <a:off x="4076" y="3461"/>
              <a:ext cx="0" cy="45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0277" name="矩形 180276"/>
            <p:cNvSpPr/>
            <p:nvPr/>
          </p:nvSpPr>
          <p:spPr>
            <a:xfrm>
              <a:off x="5047" y="2861"/>
              <a:ext cx="3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i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78" name="椭圆 180277"/>
            <p:cNvSpPr/>
            <p:nvPr/>
          </p:nvSpPr>
          <p:spPr>
            <a:xfrm>
              <a:off x="3038" y="2906"/>
              <a:ext cx="49" cy="5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9" name="椭圆 180278"/>
            <p:cNvSpPr/>
            <p:nvPr/>
          </p:nvSpPr>
          <p:spPr>
            <a:xfrm>
              <a:off x="3035" y="2305"/>
              <a:ext cx="49" cy="4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0" name="椭圆 180279"/>
            <p:cNvSpPr/>
            <p:nvPr/>
          </p:nvSpPr>
          <p:spPr>
            <a:xfrm>
              <a:off x="3046" y="3878"/>
              <a:ext cx="49" cy="4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1" name="文本框 180280"/>
            <p:cNvSpPr txBox="1"/>
            <p:nvPr/>
          </p:nvSpPr>
          <p:spPr>
            <a:xfrm>
              <a:off x="2787" y="218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82" name="文本框 180281"/>
            <p:cNvSpPr txBox="1"/>
            <p:nvPr/>
          </p:nvSpPr>
          <p:spPr>
            <a:xfrm>
              <a:off x="2798" y="3404"/>
              <a:ext cx="244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83" name="文本框 180282"/>
            <p:cNvSpPr txBox="1"/>
            <p:nvPr/>
          </p:nvSpPr>
          <p:spPr>
            <a:xfrm>
              <a:off x="2799" y="277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80284" name="直接连接符 180283"/>
            <p:cNvSpPr/>
            <p:nvPr/>
          </p:nvSpPr>
          <p:spPr>
            <a:xfrm>
              <a:off x="3080" y="2343"/>
              <a:ext cx="163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0285" name="文本框 180284"/>
            <p:cNvSpPr txBox="1"/>
            <p:nvPr/>
          </p:nvSpPr>
          <p:spPr>
            <a:xfrm>
              <a:off x="2787" y="3409"/>
              <a:ext cx="255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86" name="直接连接符 180285"/>
            <p:cNvSpPr/>
            <p:nvPr/>
          </p:nvSpPr>
          <p:spPr>
            <a:xfrm flipH="1">
              <a:off x="3084" y="3600"/>
              <a:ext cx="22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80287" name="组合 180286"/>
            <p:cNvGrpSpPr/>
            <p:nvPr/>
          </p:nvGrpSpPr>
          <p:grpSpPr>
            <a:xfrm>
              <a:off x="4319" y="3086"/>
              <a:ext cx="182" cy="176"/>
              <a:chOff x="4896" y="2537"/>
              <a:chExt cx="192" cy="187"/>
            </a:xfrm>
          </p:grpSpPr>
          <p:sp>
            <p:nvSpPr>
              <p:cNvPr id="180288" name="椭圆 180287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89" name="直接连接符 180288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0290" name="直接连接符 180289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0291" name="直接连接符 180290"/>
            <p:cNvSpPr/>
            <p:nvPr/>
          </p:nvSpPr>
          <p:spPr>
            <a:xfrm flipH="1">
              <a:off x="4455" y="2908"/>
              <a:ext cx="272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0292" name="直接连接符 180291"/>
            <p:cNvSpPr/>
            <p:nvPr/>
          </p:nvSpPr>
          <p:spPr>
            <a:xfrm flipH="1">
              <a:off x="4073" y="3245"/>
              <a:ext cx="272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80293" name="组合 180292"/>
            <p:cNvGrpSpPr/>
            <p:nvPr/>
          </p:nvGrpSpPr>
          <p:grpSpPr>
            <a:xfrm flipH="1">
              <a:off x="4933" y="3083"/>
              <a:ext cx="182" cy="177"/>
              <a:chOff x="4896" y="2537"/>
              <a:chExt cx="192" cy="187"/>
            </a:xfrm>
          </p:grpSpPr>
          <p:sp>
            <p:nvSpPr>
              <p:cNvPr id="180294" name="椭圆 180293"/>
              <p:cNvSpPr/>
              <p:nvPr/>
            </p:nvSpPr>
            <p:spPr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95" name="直接连接符 180294"/>
              <p:cNvSpPr/>
              <p:nvPr/>
            </p:nvSpPr>
            <p:spPr>
              <a:xfrm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0296" name="直接连接符 180295"/>
              <p:cNvSpPr/>
              <p:nvPr/>
            </p:nvSpPr>
            <p:spPr>
              <a:xfrm flipH="1">
                <a:off x="4928" y="2568"/>
                <a:ext cx="128" cy="1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0297" name="直接连接符 180296"/>
            <p:cNvSpPr/>
            <p:nvPr/>
          </p:nvSpPr>
          <p:spPr>
            <a:xfrm>
              <a:off x="4707" y="2906"/>
              <a:ext cx="272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0298" name="直接连接符 180297"/>
            <p:cNvSpPr/>
            <p:nvPr/>
          </p:nvSpPr>
          <p:spPr>
            <a:xfrm>
              <a:off x="5089" y="3243"/>
              <a:ext cx="272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0299" name="矩形 180298"/>
            <p:cNvSpPr/>
            <p:nvPr/>
          </p:nvSpPr>
          <p:spPr>
            <a:xfrm>
              <a:off x="4743" y="2742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0300" name="直接连接符 180299"/>
          <p:cNvSpPr/>
          <p:nvPr/>
        </p:nvSpPr>
        <p:spPr>
          <a:xfrm>
            <a:off x="5638800" y="633413"/>
            <a:ext cx="762000" cy="0"/>
          </a:xfrm>
          <a:prstGeom prst="line">
            <a:avLst/>
          </a:prstGeom>
          <a:ln w="38100" cap="flat" cmpd="sng">
            <a:solidFill>
              <a:srgbClr val="FCF7D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301" name="直接连接符 180300"/>
          <p:cNvSpPr/>
          <p:nvPr/>
        </p:nvSpPr>
        <p:spPr>
          <a:xfrm>
            <a:off x="5676900" y="1552575"/>
            <a:ext cx="762000" cy="0"/>
          </a:xfrm>
          <a:prstGeom prst="line">
            <a:avLst/>
          </a:prstGeom>
          <a:ln w="57150" cap="flat" cmpd="sng">
            <a:solidFill>
              <a:srgbClr val="FCF7DC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0302" name="对象 180301"/>
          <p:cNvGraphicFramePr/>
          <p:nvPr/>
        </p:nvGraphicFramePr>
        <p:xfrm>
          <a:off x="3851275" y="3860800"/>
          <a:ext cx="4681538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r:id="rId3" imgW="1942465" imgH="444500" progId="Equation.3">
                  <p:embed/>
                </p:oleObj>
              </mc:Choice>
              <mc:Fallback>
                <p:oleObj r:id="rId3" imgW="1942465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275" y="3860800"/>
                        <a:ext cx="4681538" cy="115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303" name="矩形 180302"/>
          <p:cNvSpPr/>
          <p:nvPr/>
        </p:nvSpPr>
        <p:spPr>
          <a:xfrm>
            <a:off x="3348038" y="3284538"/>
            <a:ext cx="4759325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当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=R</a:t>
            </a:r>
            <a:r>
              <a:rPr lang="en-US" altLang="zh-CN" sz="2800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时：</a:t>
            </a:r>
          </a:p>
        </p:txBody>
      </p:sp>
      <p:graphicFrame>
        <p:nvGraphicFramePr>
          <p:cNvPr id="180304" name="对象 180303"/>
          <p:cNvGraphicFramePr/>
          <p:nvPr/>
        </p:nvGraphicFramePr>
        <p:xfrm>
          <a:off x="3806825" y="4938713"/>
          <a:ext cx="465296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r:id="rId5" imgW="1942465" imgH="444500" progId="Equation.3">
                  <p:embed/>
                </p:oleObj>
              </mc:Choice>
              <mc:Fallback>
                <p:oleObj r:id="rId5" imgW="1942465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6825" y="4938713"/>
                        <a:ext cx="4652963" cy="115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502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/>
      <p:bldP spid="180230" grpId="0"/>
      <p:bldP spid="18030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5" name="对象 176134"/>
          <p:cNvGraphicFramePr/>
          <p:nvPr/>
        </p:nvGraphicFramePr>
        <p:xfrm>
          <a:off x="873125" y="1268413"/>
          <a:ext cx="521176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r:id="rId3" imgW="2107565" imgH="444500" progId="Equation.3">
                  <p:embed/>
                </p:oleObj>
              </mc:Choice>
              <mc:Fallback>
                <p:oleObj r:id="rId3" imgW="2107565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3125" y="1268413"/>
                        <a:ext cx="5211763" cy="115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138" name="组合 176137"/>
          <p:cNvGrpSpPr/>
          <p:nvPr/>
        </p:nvGrpSpPr>
        <p:grpSpPr>
          <a:xfrm>
            <a:off x="6227763" y="404813"/>
            <a:ext cx="2289175" cy="2905125"/>
            <a:chOff x="3792" y="2045"/>
            <a:chExt cx="1442" cy="1830"/>
          </a:xfrm>
        </p:grpSpPr>
        <p:sp>
          <p:nvSpPr>
            <p:cNvPr id="176139" name="文本框 176138"/>
            <p:cNvSpPr txBox="1"/>
            <p:nvPr/>
          </p:nvSpPr>
          <p:spPr>
            <a:xfrm>
              <a:off x="3969" y="2725"/>
              <a:ext cx="11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endParaRPr lang="en-US" altLang="x-none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140" name="直接连接符 176139"/>
            <p:cNvSpPr/>
            <p:nvPr/>
          </p:nvSpPr>
          <p:spPr>
            <a:xfrm flipH="1" flipV="1">
              <a:off x="4197" y="2431"/>
              <a:ext cx="576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41" name="椭圆 176140"/>
            <p:cNvSpPr/>
            <p:nvPr/>
          </p:nvSpPr>
          <p:spPr>
            <a:xfrm>
              <a:off x="4136" y="2411"/>
              <a:ext cx="54" cy="53"/>
            </a:xfrm>
            <a:prstGeom prst="ellipse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2" name="直接连接符 176141"/>
            <p:cNvSpPr/>
            <p:nvPr/>
          </p:nvSpPr>
          <p:spPr>
            <a:xfrm flipH="1" flipV="1">
              <a:off x="4192" y="3583"/>
              <a:ext cx="588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43" name="椭圆 176142"/>
            <p:cNvSpPr/>
            <p:nvPr/>
          </p:nvSpPr>
          <p:spPr>
            <a:xfrm>
              <a:off x="4143" y="3564"/>
              <a:ext cx="55" cy="52"/>
            </a:xfrm>
            <a:prstGeom prst="ellipse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4" name="文本框 176143"/>
            <p:cNvSpPr txBox="1"/>
            <p:nvPr/>
          </p:nvSpPr>
          <p:spPr>
            <a:xfrm>
              <a:off x="4184" y="2209"/>
              <a:ext cx="11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endParaRPr lang="en-US" altLang="x-none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145" name="直接连接符 176144"/>
            <p:cNvSpPr/>
            <p:nvPr/>
          </p:nvSpPr>
          <p:spPr>
            <a:xfrm>
              <a:off x="4244" y="2252"/>
              <a:ext cx="321" cy="56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76146" name="直接连接符 176145"/>
            <p:cNvSpPr/>
            <p:nvPr/>
          </p:nvSpPr>
          <p:spPr>
            <a:xfrm>
              <a:off x="4288" y="2337"/>
              <a:ext cx="375" cy="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6147" name="文本框 176146"/>
            <p:cNvSpPr txBox="1"/>
            <p:nvPr/>
          </p:nvSpPr>
          <p:spPr>
            <a:xfrm>
              <a:off x="4335" y="2045"/>
              <a:ext cx="2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sz="2800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76148" name="文本框 176147"/>
            <p:cNvSpPr txBox="1"/>
            <p:nvPr/>
          </p:nvSpPr>
          <p:spPr>
            <a:xfrm>
              <a:off x="3792" y="2269"/>
              <a:ext cx="4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149" name="矩形 176148"/>
            <p:cNvSpPr/>
            <p:nvPr/>
          </p:nvSpPr>
          <p:spPr>
            <a:xfrm>
              <a:off x="3878" y="3373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6150" name="组合 176149"/>
            <p:cNvGrpSpPr/>
            <p:nvPr/>
          </p:nvGrpSpPr>
          <p:grpSpPr>
            <a:xfrm>
              <a:off x="4661" y="2433"/>
              <a:ext cx="224" cy="1166"/>
              <a:chOff x="4510" y="2544"/>
              <a:chExt cx="231" cy="1201"/>
            </a:xfrm>
          </p:grpSpPr>
          <p:sp>
            <p:nvSpPr>
              <p:cNvPr id="176151" name="椭圆 176150"/>
              <p:cNvSpPr/>
              <p:nvPr/>
            </p:nvSpPr>
            <p:spPr>
              <a:xfrm flipV="1">
                <a:off x="4510" y="2784"/>
                <a:ext cx="231" cy="224"/>
              </a:xfrm>
              <a:prstGeom prst="ellipse">
                <a:avLst/>
              </a:prstGeom>
              <a:noFill/>
              <a:ln w="381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52" name="直接连接符 176151"/>
              <p:cNvSpPr/>
              <p:nvPr/>
            </p:nvSpPr>
            <p:spPr>
              <a:xfrm flipH="1">
                <a:off x="4626" y="3024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53" name="直接连接符 176152"/>
              <p:cNvSpPr/>
              <p:nvPr/>
            </p:nvSpPr>
            <p:spPr>
              <a:xfrm flipH="1">
                <a:off x="4626" y="2544"/>
                <a:ext cx="0" cy="266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54" name="直接连接符 176153"/>
              <p:cNvSpPr/>
              <p:nvPr/>
            </p:nvSpPr>
            <p:spPr>
              <a:xfrm>
                <a:off x="4539" y="2812"/>
                <a:ext cx="173" cy="168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55" name="直接连接符 176154"/>
              <p:cNvSpPr/>
              <p:nvPr/>
            </p:nvSpPr>
            <p:spPr>
              <a:xfrm flipV="1">
                <a:off x="4539" y="2812"/>
                <a:ext cx="173" cy="168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56" name="直接连接符 176155"/>
              <p:cNvSpPr/>
              <p:nvPr/>
            </p:nvSpPr>
            <p:spPr>
              <a:xfrm flipV="1">
                <a:off x="4626" y="3470"/>
                <a:ext cx="0" cy="275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76157" name="组合 176156"/>
              <p:cNvGrpSpPr/>
              <p:nvPr/>
            </p:nvGrpSpPr>
            <p:grpSpPr>
              <a:xfrm>
                <a:off x="4510" y="3264"/>
                <a:ext cx="231" cy="224"/>
                <a:chOff x="4510" y="3280"/>
                <a:chExt cx="231" cy="224"/>
              </a:xfrm>
            </p:grpSpPr>
            <p:sp>
              <p:nvSpPr>
                <p:cNvPr id="176158" name="椭圆 176157"/>
                <p:cNvSpPr/>
                <p:nvPr/>
              </p:nvSpPr>
              <p:spPr>
                <a:xfrm>
                  <a:off x="4510" y="3280"/>
                  <a:ext cx="231" cy="224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59" name="直接连接符 176158"/>
                <p:cNvSpPr/>
                <p:nvPr/>
              </p:nvSpPr>
              <p:spPr>
                <a:xfrm flipV="1">
                  <a:off x="4539" y="3308"/>
                  <a:ext cx="173" cy="168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6160" name="直接连接符 176159"/>
                <p:cNvSpPr/>
                <p:nvPr/>
              </p:nvSpPr>
              <p:spPr>
                <a:xfrm>
                  <a:off x="4531" y="3288"/>
                  <a:ext cx="173" cy="168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76161" name="文本框 176160"/>
            <p:cNvSpPr txBox="1"/>
            <p:nvPr/>
          </p:nvSpPr>
          <p:spPr>
            <a:xfrm>
              <a:off x="4843" y="2564"/>
              <a:ext cx="3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sz="2800" i="1" err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err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'</a:t>
              </a:r>
              <a:r>
                <a:rPr lang="en-US" altLang="zh-CN" baseline="-25000" err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aseline="-250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162" name="文本框 176161"/>
            <p:cNvSpPr txBox="1"/>
            <p:nvPr/>
          </p:nvSpPr>
          <p:spPr>
            <a:xfrm>
              <a:off x="4848" y="3047"/>
              <a:ext cx="38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altLang="zh-CN" sz="2800" i="1" err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err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'</a:t>
              </a:r>
              <a:r>
                <a:rPr lang="en-US" altLang="zh-CN" baseline="-25000" err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aseline="-250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163" name="文本框 176162"/>
            <p:cNvSpPr txBox="1"/>
            <p:nvPr/>
          </p:nvSpPr>
          <p:spPr>
            <a:xfrm>
              <a:off x="4840" y="2447"/>
              <a:ext cx="2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164" name="文本框 176163"/>
            <p:cNvSpPr txBox="1"/>
            <p:nvPr/>
          </p:nvSpPr>
          <p:spPr>
            <a:xfrm>
              <a:off x="4867" y="2759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165" name="文本框 176164"/>
            <p:cNvSpPr txBox="1"/>
            <p:nvPr/>
          </p:nvSpPr>
          <p:spPr>
            <a:xfrm>
              <a:off x="4849" y="3225"/>
              <a:ext cx="212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166" name="文本框 176165"/>
            <p:cNvSpPr txBox="1"/>
            <p:nvPr/>
          </p:nvSpPr>
          <p:spPr>
            <a:xfrm>
              <a:off x="4853" y="2946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167" name="文本框 176166"/>
            <p:cNvSpPr txBox="1"/>
            <p:nvPr/>
          </p:nvSpPr>
          <p:spPr>
            <a:xfrm>
              <a:off x="4320" y="3587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Clr>
                  <a:schemeClr val="bg1"/>
                </a:buClr>
              </a:pPr>
              <a:endPara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6209" name="矩形 176208"/>
          <p:cNvSpPr/>
          <p:nvPr/>
        </p:nvSpPr>
        <p:spPr>
          <a:xfrm>
            <a:off x="395288" y="692150"/>
            <a:ext cx="4759325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当</a:t>
            </a:r>
            <a:r>
              <a:rPr lang="en-US" altLang="zh-CN" sz="2800" i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i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=2R</a:t>
            </a:r>
            <a:r>
              <a:rPr lang="en-US" altLang="zh-CN" sz="2800" baseline="-250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时：</a:t>
            </a:r>
          </a:p>
        </p:txBody>
      </p:sp>
      <p:sp>
        <p:nvSpPr>
          <p:cNvPr id="176210" name="矩形 176209"/>
          <p:cNvSpPr/>
          <p:nvPr/>
        </p:nvSpPr>
        <p:spPr>
          <a:xfrm>
            <a:off x="388938" y="3429000"/>
            <a:ext cx="4759325" cy="628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当</a:t>
            </a:r>
            <a:r>
              <a:rPr lang="en-US" altLang="zh-CN" sz="2800" i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i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=10R</a:t>
            </a:r>
            <a:r>
              <a:rPr lang="en-US" altLang="zh-CN" sz="2800" baseline="-25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32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时：</a:t>
            </a:r>
          </a:p>
        </p:txBody>
      </p:sp>
      <p:graphicFrame>
        <p:nvGraphicFramePr>
          <p:cNvPr id="176214" name="对象 176213"/>
          <p:cNvGraphicFramePr/>
          <p:nvPr/>
        </p:nvGraphicFramePr>
        <p:xfrm>
          <a:off x="900113" y="2346325"/>
          <a:ext cx="5040312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r:id="rId5" imgW="1955165" imgH="444500" progId="Equation.3">
                  <p:embed/>
                </p:oleObj>
              </mc:Choice>
              <mc:Fallback>
                <p:oleObj r:id="rId5" imgW="1955165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2346325"/>
                        <a:ext cx="5040312" cy="115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215" name="对象 176214"/>
          <p:cNvGraphicFramePr/>
          <p:nvPr/>
        </p:nvGraphicFramePr>
        <p:xfrm>
          <a:off x="788988" y="4151313"/>
          <a:ext cx="52228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r:id="rId7" imgW="2183765" imgH="444500" progId="Equation.3">
                  <p:embed/>
                </p:oleObj>
              </mc:Choice>
              <mc:Fallback>
                <p:oleObj r:id="rId7" imgW="2183765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8988" y="4151313"/>
                        <a:ext cx="5222875" cy="115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216" name="对象 176215"/>
          <p:cNvGraphicFramePr/>
          <p:nvPr/>
        </p:nvGraphicFramePr>
        <p:xfrm>
          <a:off x="900113" y="5229225"/>
          <a:ext cx="5040312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r:id="rId9" imgW="1955165" imgH="444500" progId="Equation.3">
                  <p:embed/>
                </p:oleObj>
              </mc:Choice>
              <mc:Fallback>
                <p:oleObj r:id="rId9" imgW="1955165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113" y="5229225"/>
                        <a:ext cx="5040312" cy="115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361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75105"/>
          <p:cNvSpPr>
            <a:spLocks noGrp="1"/>
          </p:cNvSpPr>
          <p:nvPr>
            <p:ph type="title"/>
          </p:nvPr>
        </p:nvSpPr>
        <p:spPr>
          <a:xfrm>
            <a:off x="3779838" y="115888"/>
            <a:ext cx="1600200" cy="609600"/>
          </a:xfrm>
          <a:noFill/>
          <a:ln>
            <a:noFill/>
          </a:ln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华文新魏" panose="02010800040101010101" pitchFamily="2" charset="-122"/>
              </a:rPr>
              <a:t>结论</a:t>
            </a:r>
          </a:p>
        </p:txBody>
      </p:sp>
      <p:sp>
        <p:nvSpPr>
          <p:cNvPr id="175107" name="文本框 175106"/>
          <p:cNvSpPr txBox="1"/>
          <p:nvPr/>
        </p:nvSpPr>
        <p:spPr>
          <a:xfrm>
            <a:off x="169863" y="735013"/>
            <a:ext cx="8794750" cy="59340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）不对称负载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联结又未接中性线时，当一相负载短路时，另外两相负载承受线电压，其大小为正常工作时额定电压的    倍。</a:t>
            </a:r>
          </a:p>
          <a:p>
            <a:pPr algn="just">
              <a:buClr>
                <a:schemeClr val="bg1"/>
              </a:buClr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）负载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形联结又未接中性线时，当一相负载断路时，若另外两相负载相同，则另外两相负载的相电压相同，为线电压的一半，略低于额定电压。</a:t>
            </a:r>
          </a:p>
          <a:p>
            <a:pPr algn="just">
              <a:buClr>
                <a:schemeClr val="bg1"/>
              </a:buClr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）不对称负载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形联结又未接中性线时，当一相负载断路时，另外两相负载相电压不再相等，且负载相电阻越大，该相负载承受的电压越高，明显高于额定电压，而另一相的相电压远远低于正常工作电压；另外两相负载的不平衡性越大，两相电压之间的差距也越大。</a:t>
            </a:r>
          </a:p>
          <a:p>
            <a:pPr algn="just">
              <a:buClr>
                <a:schemeClr val="bg1"/>
              </a:buClr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）照明电路中的中性线具有重要作用，能保证星形联结三相不对称负载在发生负载相开路或短路故障时，其余的负载相相电压对称，处于正常工作状态。</a:t>
            </a:r>
          </a:p>
          <a:p>
            <a:pPr algn="just">
              <a:buClr>
                <a:schemeClr val="bg1"/>
              </a:buClr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）照明负载在一般情况下都是三相不对称的，因此照明电路必须采用三相四线制供电方式，且中性线（指干线）内不允许接熔断器或刀闸开关。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75109" name="矩形 17510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5108" name="对象 175107"/>
          <p:cNvGraphicFramePr/>
          <p:nvPr/>
        </p:nvGraphicFramePr>
        <p:xfrm>
          <a:off x="7740650" y="1052513"/>
          <a:ext cx="5318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r:id="rId3" imgW="241300" imgH="228600" progId="Equation.3">
                  <p:embed/>
                </p:oleObj>
              </mc:Choice>
              <mc:Fallback>
                <p:oleObj r:id="rId3" imgW="241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0650" y="1052513"/>
                        <a:ext cx="53181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463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图片 131073" descr="006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343650"/>
            <a:ext cx="714375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1075" name="图片 131074" descr="0063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6324600"/>
            <a:ext cx="714375" cy="40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1076" name="图片 1310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6378575"/>
            <a:ext cx="769938" cy="346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1077" name="文本框 131076"/>
          <p:cNvSpPr txBox="1"/>
          <p:nvPr/>
        </p:nvSpPr>
        <p:spPr>
          <a:xfrm>
            <a:off x="827088" y="4495800"/>
            <a:ext cx="3429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水轮机转子</a:t>
            </a:r>
            <a:endParaRPr lang="zh-CN" altLang="en-US" sz="320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31078" name="图片 131077" descr="fdjslzhuanz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475" y="1498600"/>
            <a:ext cx="5362575" cy="5243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1079" name="图片 131078" descr="0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5" y="188913"/>
            <a:ext cx="3970338" cy="2719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1080" name="文本框 131079"/>
          <p:cNvSpPr txBox="1"/>
          <p:nvPr/>
        </p:nvSpPr>
        <p:spPr>
          <a:xfrm>
            <a:off x="3733800" y="609600"/>
            <a:ext cx="3429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水轮机组</a:t>
            </a:r>
            <a:endParaRPr lang="zh-CN" altLang="en-US" sz="320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0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57238" y="1628775"/>
            <a:ext cx="8207375" cy="1152525"/>
          </a:xfrm>
          <a:prstGeom prst="rect">
            <a:avLst/>
          </a:prstGeom>
          <a:ln>
            <a:noFill/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三相发动机产生对称三相正弦电压</a:t>
            </a:r>
            <a:b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瞬时表示式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14375"/>
            <a:ext cx="4572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6.1.2  </a:t>
            </a: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对称三相电压</a:t>
            </a:r>
            <a:endParaRPr kumimoji="1" lang="en-US" altLang="zh-CN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1208" name="矩形 51207"/>
          <p:cNvSpPr/>
          <p:nvPr/>
        </p:nvSpPr>
        <p:spPr>
          <a:xfrm>
            <a:off x="0" y="27701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1215" name="组合 51214"/>
          <p:cNvGrpSpPr/>
          <p:nvPr/>
        </p:nvGrpSpPr>
        <p:grpSpPr>
          <a:xfrm>
            <a:off x="1692275" y="2833688"/>
            <a:ext cx="4967288" cy="2971800"/>
            <a:chOff x="1066" y="1525"/>
            <a:chExt cx="3129" cy="1872"/>
          </a:xfrm>
        </p:grpSpPr>
        <p:graphicFrame>
          <p:nvGraphicFramePr>
            <p:cNvPr id="51212" name="对象 51211"/>
            <p:cNvGraphicFramePr/>
            <p:nvPr/>
          </p:nvGraphicFramePr>
          <p:xfrm>
            <a:off x="1066" y="1525"/>
            <a:ext cx="2099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r:id="rId3" imgW="989330" imgH="215900" progId="Equation.3">
                    <p:embed/>
                  </p:oleObj>
                </mc:Choice>
                <mc:Fallback>
                  <p:oleObj r:id="rId3" imgW="98933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6" y="1525"/>
                          <a:ext cx="2099" cy="4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3" name="对象 51212"/>
            <p:cNvGraphicFramePr/>
            <p:nvPr/>
          </p:nvGraphicFramePr>
          <p:xfrm>
            <a:off x="1066" y="1933"/>
            <a:ext cx="3129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" r:id="rId5" imgW="1509395" imgH="215900" progId="Equation.3">
                    <p:embed/>
                  </p:oleObj>
                </mc:Choice>
                <mc:Fallback>
                  <p:oleObj r:id="rId5" imgW="1509395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66" y="1933"/>
                          <a:ext cx="3129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4" name="对象 51213"/>
            <p:cNvGraphicFramePr/>
            <p:nvPr/>
          </p:nvGraphicFramePr>
          <p:xfrm>
            <a:off x="1066" y="2432"/>
            <a:ext cx="3084" cy="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r:id="rId7" imgW="1524000" imgH="457200" progId="Equation.3">
                    <p:embed/>
                  </p:oleObj>
                </mc:Choice>
                <mc:Fallback>
                  <p:oleObj r:id="rId7" imgW="15240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66" y="2432"/>
                          <a:ext cx="3084" cy="9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257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3074" name="ShockwaveFlash1" r:id="rId2" imgW="8982075" imgH="6072188"/>
        </mc:Choice>
        <mc:Fallback>
          <p:control name="ShockwaveFlash1" r:id="rId2" imgW="8982075" imgH="6072188">
            <p:pic>
              <p:nvPicPr>
                <p:cNvPr id="0" name="ShockwaveFlash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925" y="260350"/>
                  <a:ext cx="8982075" cy="6072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365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57238" y="1628775"/>
            <a:ext cx="3598863" cy="1152525"/>
          </a:xfrm>
          <a:prstGeom prst="rect">
            <a:avLst/>
          </a:prstGeom>
          <a:ln>
            <a:noFill/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相量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20" y="836712"/>
            <a:ext cx="42046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6.1.2  </a:t>
            </a: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对称三相电压</a:t>
            </a:r>
            <a:endParaRPr kumimoji="1" lang="en-US" altLang="zh-CN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148" name="矩形 134147"/>
          <p:cNvSpPr/>
          <p:nvPr/>
        </p:nvSpPr>
        <p:spPr>
          <a:xfrm>
            <a:off x="0" y="27701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4185" name="组合 134184"/>
          <p:cNvGrpSpPr/>
          <p:nvPr/>
        </p:nvGrpSpPr>
        <p:grpSpPr>
          <a:xfrm>
            <a:off x="684213" y="2565400"/>
            <a:ext cx="3365500" cy="2789238"/>
            <a:chOff x="612" y="1570"/>
            <a:chExt cx="2120" cy="1757"/>
          </a:xfrm>
        </p:grpSpPr>
        <p:graphicFrame>
          <p:nvGraphicFramePr>
            <p:cNvPr id="134154" name="对象 134153"/>
            <p:cNvGraphicFramePr/>
            <p:nvPr/>
          </p:nvGraphicFramePr>
          <p:xfrm>
            <a:off x="612" y="1570"/>
            <a:ext cx="152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" r:id="rId4" imgW="761365" imgH="228600" progId="Equation.3">
                    <p:embed/>
                  </p:oleObj>
                </mc:Choice>
                <mc:Fallback>
                  <p:oleObj r:id="rId4" imgW="761365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12" y="1570"/>
                          <a:ext cx="1524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5" name="对象 134154"/>
            <p:cNvGraphicFramePr/>
            <p:nvPr/>
          </p:nvGraphicFramePr>
          <p:xfrm>
            <a:off x="612" y="2478"/>
            <a:ext cx="2120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6" r:id="rId6" imgW="1053465" imgH="431800" progId="Equation.3">
                    <p:embed/>
                  </p:oleObj>
                </mc:Choice>
                <mc:Fallback>
                  <p:oleObj r:id="rId6" imgW="1053465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12" y="2478"/>
                          <a:ext cx="2120" cy="8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9" name="对象 134158"/>
            <p:cNvGraphicFramePr/>
            <p:nvPr/>
          </p:nvGraphicFramePr>
          <p:xfrm>
            <a:off x="612" y="1984"/>
            <a:ext cx="209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7" r:id="rId8" imgW="1040765" imgH="228600" progId="Equation.3">
                    <p:embed/>
                  </p:oleObj>
                </mc:Choice>
                <mc:Fallback>
                  <p:oleObj r:id="rId8" imgW="1040765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12" y="1984"/>
                          <a:ext cx="2094" cy="4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180" name="组合 134179"/>
          <p:cNvGrpSpPr/>
          <p:nvPr/>
        </p:nvGrpSpPr>
        <p:grpSpPr>
          <a:xfrm rot="1680000">
            <a:off x="4681538" y="2160588"/>
            <a:ext cx="3006725" cy="2781300"/>
            <a:chOff x="458" y="762"/>
            <a:chExt cx="1894" cy="1752"/>
          </a:xfrm>
        </p:grpSpPr>
        <p:sp>
          <p:nvSpPr>
            <p:cNvPr id="134181" name="任意多边形 134180"/>
            <p:cNvSpPr/>
            <p:nvPr/>
          </p:nvSpPr>
          <p:spPr>
            <a:xfrm>
              <a:off x="1794" y="1428"/>
              <a:ext cx="558" cy="1051"/>
            </a:xfrm>
            <a:custGeom>
              <a:avLst/>
              <a:gdLst/>
              <a:ahLst/>
              <a:cxnLst/>
              <a:rect l="0" t="0" r="0" b="0"/>
              <a:pathLst>
                <a:path w="558" h="1051">
                  <a:moveTo>
                    <a:pt x="534" y="0"/>
                  </a:moveTo>
                  <a:cubicBezTo>
                    <a:pt x="547" y="38"/>
                    <a:pt x="553" y="67"/>
                    <a:pt x="558" y="108"/>
                  </a:cubicBezTo>
                  <a:cubicBezTo>
                    <a:pt x="553" y="275"/>
                    <a:pt x="552" y="353"/>
                    <a:pt x="504" y="498"/>
                  </a:cubicBezTo>
                  <a:cubicBezTo>
                    <a:pt x="494" y="527"/>
                    <a:pt x="491" y="556"/>
                    <a:pt x="474" y="582"/>
                  </a:cubicBezTo>
                  <a:cubicBezTo>
                    <a:pt x="462" y="644"/>
                    <a:pt x="434" y="689"/>
                    <a:pt x="396" y="738"/>
                  </a:cubicBezTo>
                  <a:cubicBezTo>
                    <a:pt x="387" y="749"/>
                    <a:pt x="384" y="766"/>
                    <a:pt x="372" y="774"/>
                  </a:cubicBezTo>
                  <a:cubicBezTo>
                    <a:pt x="354" y="786"/>
                    <a:pt x="333" y="801"/>
                    <a:pt x="318" y="816"/>
                  </a:cubicBezTo>
                  <a:cubicBezTo>
                    <a:pt x="299" y="835"/>
                    <a:pt x="285" y="854"/>
                    <a:pt x="264" y="870"/>
                  </a:cubicBezTo>
                  <a:cubicBezTo>
                    <a:pt x="230" y="897"/>
                    <a:pt x="191" y="913"/>
                    <a:pt x="156" y="936"/>
                  </a:cubicBezTo>
                  <a:cubicBezTo>
                    <a:pt x="142" y="958"/>
                    <a:pt x="129" y="958"/>
                    <a:pt x="108" y="972"/>
                  </a:cubicBezTo>
                  <a:cubicBezTo>
                    <a:pt x="88" y="1002"/>
                    <a:pt x="54" y="1018"/>
                    <a:pt x="24" y="1038"/>
                  </a:cubicBezTo>
                  <a:cubicBezTo>
                    <a:pt x="4" y="1051"/>
                    <a:pt x="13" y="1050"/>
                    <a:pt x="0" y="1050"/>
                  </a:cubicBezTo>
                </a:path>
              </a:pathLst>
            </a:custGeom>
            <a:noFill/>
            <a:ln w="44450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82" name="任意多边形 134181"/>
            <p:cNvSpPr/>
            <p:nvPr/>
          </p:nvSpPr>
          <p:spPr>
            <a:xfrm>
              <a:off x="458" y="1308"/>
              <a:ext cx="754" cy="1206"/>
            </a:xfrm>
            <a:custGeom>
              <a:avLst/>
              <a:gdLst/>
              <a:ahLst/>
              <a:cxnLst/>
              <a:rect l="0" t="0" r="0" b="0"/>
              <a:pathLst>
                <a:path w="754" h="1206">
                  <a:moveTo>
                    <a:pt x="754" y="1206"/>
                  </a:moveTo>
                  <a:cubicBezTo>
                    <a:pt x="730" y="1204"/>
                    <a:pt x="706" y="1203"/>
                    <a:pt x="682" y="1200"/>
                  </a:cubicBezTo>
                  <a:cubicBezTo>
                    <a:pt x="668" y="1198"/>
                    <a:pt x="653" y="1187"/>
                    <a:pt x="640" y="1182"/>
                  </a:cubicBezTo>
                  <a:cubicBezTo>
                    <a:pt x="581" y="1158"/>
                    <a:pt x="531" y="1128"/>
                    <a:pt x="478" y="1092"/>
                  </a:cubicBezTo>
                  <a:cubicBezTo>
                    <a:pt x="452" y="1075"/>
                    <a:pt x="430" y="1057"/>
                    <a:pt x="406" y="1038"/>
                  </a:cubicBezTo>
                  <a:cubicBezTo>
                    <a:pt x="395" y="1029"/>
                    <a:pt x="370" y="1014"/>
                    <a:pt x="370" y="1014"/>
                  </a:cubicBezTo>
                  <a:cubicBezTo>
                    <a:pt x="351" y="985"/>
                    <a:pt x="261" y="887"/>
                    <a:pt x="226" y="864"/>
                  </a:cubicBezTo>
                  <a:cubicBezTo>
                    <a:pt x="216" y="824"/>
                    <a:pt x="189" y="795"/>
                    <a:pt x="166" y="762"/>
                  </a:cubicBezTo>
                  <a:cubicBezTo>
                    <a:pt x="142" y="729"/>
                    <a:pt x="123" y="693"/>
                    <a:pt x="100" y="660"/>
                  </a:cubicBezTo>
                  <a:cubicBezTo>
                    <a:pt x="80" y="631"/>
                    <a:pt x="78" y="594"/>
                    <a:pt x="58" y="564"/>
                  </a:cubicBezTo>
                  <a:cubicBezTo>
                    <a:pt x="38" y="466"/>
                    <a:pt x="13" y="376"/>
                    <a:pt x="4" y="276"/>
                  </a:cubicBezTo>
                  <a:cubicBezTo>
                    <a:pt x="8" y="212"/>
                    <a:pt x="0" y="52"/>
                    <a:pt x="52" y="0"/>
                  </a:cubicBezTo>
                </a:path>
              </a:pathLst>
            </a:custGeom>
            <a:noFill/>
            <a:ln w="44450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83" name="任意多边形 134182"/>
            <p:cNvSpPr/>
            <p:nvPr/>
          </p:nvSpPr>
          <p:spPr>
            <a:xfrm>
              <a:off x="864" y="762"/>
              <a:ext cx="1380" cy="336"/>
            </a:xfrm>
            <a:custGeom>
              <a:avLst/>
              <a:gdLst/>
              <a:ahLst/>
              <a:cxnLst/>
              <a:rect l="0" t="0" r="0" b="0"/>
              <a:pathLst>
                <a:path w="1380" h="336">
                  <a:moveTo>
                    <a:pt x="0" y="168"/>
                  </a:moveTo>
                  <a:cubicBezTo>
                    <a:pt x="29" y="125"/>
                    <a:pt x="91" y="100"/>
                    <a:pt x="138" y="84"/>
                  </a:cubicBezTo>
                  <a:cubicBezTo>
                    <a:pt x="145" y="82"/>
                    <a:pt x="149" y="75"/>
                    <a:pt x="156" y="72"/>
                  </a:cubicBezTo>
                  <a:cubicBezTo>
                    <a:pt x="244" y="33"/>
                    <a:pt x="349" y="9"/>
                    <a:pt x="444" y="0"/>
                  </a:cubicBezTo>
                  <a:cubicBezTo>
                    <a:pt x="502" y="2"/>
                    <a:pt x="560" y="3"/>
                    <a:pt x="618" y="6"/>
                  </a:cubicBezTo>
                  <a:cubicBezTo>
                    <a:pt x="662" y="9"/>
                    <a:pt x="707" y="30"/>
                    <a:pt x="750" y="42"/>
                  </a:cubicBezTo>
                  <a:cubicBezTo>
                    <a:pt x="824" y="63"/>
                    <a:pt x="899" y="84"/>
                    <a:pt x="972" y="108"/>
                  </a:cubicBezTo>
                  <a:cubicBezTo>
                    <a:pt x="1017" y="123"/>
                    <a:pt x="1090" y="130"/>
                    <a:pt x="1128" y="156"/>
                  </a:cubicBezTo>
                  <a:cubicBezTo>
                    <a:pt x="1165" y="181"/>
                    <a:pt x="1204" y="204"/>
                    <a:pt x="1242" y="228"/>
                  </a:cubicBezTo>
                  <a:cubicBezTo>
                    <a:pt x="1274" y="248"/>
                    <a:pt x="1301" y="276"/>
                    <a:pt x="1338" y="288"/>
                  </a:cubicBezTo>
                  <a:cubicBezTo>
                    <a:pt x="1346" y="300"/>
                    <a:pt x="1354" y="312"/>
                    <a:pt x="1362" y="324"/>
                  </a:cubicBezTo>
                  <a:cubicBezTo>
                    <a:pt x="1366" y="330"/>
                    <a:pt x="1380" y="336"/>
                    <a:pt x="1380" y="336"/>
                  </a:cubicBezTo>
                </a:path>
              </a:pathLst>
            </a:custGeom>
            <a:noFill/>
            <a:ln w="44450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186" name="组合 134185"/>
          <p:cNvGrpSpPr/>
          <p:nvPr/>
        </p:nvGrpSpPr>
        <p:grpSpPr>
          <a:xfrm>
            <a:off x="4826000" y="1412875"/>
            <a:ext cx="3867150" cy="4171950"/>
            <a:chOff x="3040" y="890"/>
            <a:chExt cx="2436" cy="2628"/>
          </a:xfrm>
        </p:grpSpPr>
        <p:sp>
          <p:nvSpPr>
            <p:cNvPr id="134167" name="直接连接符 134166"/>
            <p:cNvSpPr/>
            <p:nvPr/>
          </p:nvSpPr>
          <p:spPr>
            <a:xfrm rot="1680000" flipV="1">
              <a:off x="4038" y="2069"/>
              <a:ext cx="816" cy="432"/>
            </a:xfrm>
            <a:prstGeom prst="line">
              <a:avLst/>
            </a:prstGeom>
            <a:ln w="44450" cap="flat" cmpd="sng">
              <a:solidFill>
                <a:srgbClr val="D60093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34168" name="直接连接符 134167"/>
            <p:cNvSpPr/>
            <p:nvPr/>
          </p:nvSpPr>
          <p:spPr>
            <a:xfrm rot="8880000" flipV="1">
              <a:off x="3357" y="2478"/>
              <a:ext cx="816" cy="432"/>
            </a:xfrm>
            <a:prstGeom prst="line">
              <a:avLst/>
            </a:prstGeom>
            <a:ln w="44450" cap="flat" cmpd="sng">
              <a:solidFill>
                <a:srgbClr val="0066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34169" name="直接连接符 134168"/>
            <p:cNvSpPr/>
            <p:nvPr/>
          </p:nvSpPr>
          <p:spPr>
            <a:xfrm rot="16080000" flipV="1">
              <a:off x="3368" y="1672"/>
              <a:ext cx="816" cy="432"/>
            </a:xfrm>
            <a:prstGeom prst="line">
              <a:avLst/>
            </a:prstGeom>
            <a:ln w="44450" cap="flat" cmpd="sng">
              <a:solidFill>
                <a:srgbClr val="663300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134172" name="对象 134171"/>
            <p:cNvGraphicFramePr/>
            <p:nvPr/>
          </p:nvGraphicFramePr>
          <p:xfrm>
            <a:off x="5002" y="1930"/>
            <a:ext cx="474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8" r:id="rId10" imgW="241300" imgH="279400" progId="Equation.3">
                    <p:embed/>
                  </p:oleObj>
                </mc:Choice>
                <mc:Fallback>
                  <p:oleObj r:id="rId10" imgW="241300" imgH="279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D6009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02" y="1930"/>
                          <a:ext cx="474" cy="6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73" name="对象 134172"/>
            <p:cNvGraphicFramePr/>
            <p:nvPr/>
          </p:nvGraphicFramePr>
          <p:xfrm>
            <a:off x="3246" y="2926"/>
            <a:ext cx="46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" r:id="rId12" imgW="228600" imgH="279400" progId="Equation.3">
                    <p:embed/>
                  </p:oleObj>
                </mc:Choice>
                <mc:Fallback>
                  <p:oleObj r:id="rId12" imgW="228600" imgH="279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00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46" y="2926"/>
                          <a:ext cx="466" cy="5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74" name="任意多边形 134173"/>
            <p:cNvSpPr/>
            <p:nvPr/>
          </p:nvSpPr>
          <p:spPr>
            <a:xfrm rot="1680000">
              <a:off x="3947" y="2105"/>
              <a:ext cx="240" cy="373"/>
            </a:xfrm>
            <a:custGeom>
              <a:avLst/>
              <a:gdLst>
                <a:gd name="txL" fmla="*/ 0 w 20260"/>
                <a:gd name="txT" fmla="*/ 0 h 21274"/>
                <a:gd name="txR" fmla="*/ 20260 w 20260"/>
                <a:gd name="txB" fmla="*/ 21274 h 21274"/>
              </a:gdLst>
              <a:ahLst/>
              <a:cxnLst>
                <a:cxn ang="0">
                  <a:pos x="20260" y="7489"/>
                </a:cxn>
                <a:cxn ang="90">
                  <a:pos x="3737" y="21274"/>
                </a:cxn>
                <a:cxn ang="270">
                  <a:pos x="0" y="0"/>
                </a:cxn>
              </a:cxnLst>
              <a:rect l="txL" t="txT" r="txR" b="txB"/>
              <a:pathLst>
                <a:path w="20260" h="21274" fill="none">
                  <a:moveTo>
                    <a:pt x="20260" y="7489"/>
                  </a:moveTo>
                  <a:arcTo wR="21600" hR="21600" stAng="-20382806" swAng="3585029"/>
                </a:path>
                <a:path w="20260" h="21274" stroke="0">
                  <a:moveTo>
                    <a:pt x="20260" y="7489"/>
                  </a:moveTo>
                  <a:arcTo wR="21600" hR="21600" stAng="-20382806" swAng="3585029"/>
                  <a:lnTo>
                    <a:pt x="0" y="0"/>
                  </a:lnTo>
                  <a:close/>
                </a:path>
              </a:pathLst>
            </a:custGeom>
            <a:noFill/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4175" name="对象 134174"/>
            <p:cNvGraphicFramePr/>
            <p:nvPr/>
          </p:nvGraphicFramePr>
          <p:xfrm>
            <a:off x="4174" y="2523"/>
            <a:ext cx="55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" r:id="rId14" imgW="329565" imgH="177800" progId="Equation.3">
                    <p:embed/>
                  </p:oleObj>
                </mc:Choice>
                <mc:Fallback>
                  <p:oleObj r:id="rId14" imgW="329565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74" y="2523"/>
                          <a:ext cx="550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76" name="任意多边形 134175"/>
            <p:cNvSpPr/>
            <p:nvPr/>
          </p:nvSpPr>
          <p:spPr>
            <a:xfrm rot="1680000">
              <a:off x="3931" y="2160"/>
              <a:ext cx="288" cy="49"/>
            </a:xfrm>
            <a:custGeom>
              <a:avLst/>
              <a:gdLst>
                <a:gd name="txL" fmla="*/ 0 w 43052"/>
                <a:gd name="txT" fmla="*/ 0 h 21600"/>
                <a:gd name="txR" fmla="*/ 43052 w 43052"/>
                <a:gd name="txB" fmla="*/ 21600 h 21600"/>
              </a:gdLst>
              <a:ahLst/>
              <a:cxnLst>
                <a:cxn ang="180">
                  <a:pos x="0" y="19076"/>
                </a:cxn>
                <a:cxn ang="0">
                  <a:pos x="43052" y="21600"/>
                </a:cxn>
                <a:cxn ang="90">
                  <a:pos x="21452" y="21600"/>
                </a:cxn>
              </a:cxnLst>
              <a:rect l="txL" t="txT" r="txR" b="txB"/>
              <a:pathLst>
                <a:path w="43052" h="21600" fill="none">
                  <a:moveTo>
                    <a:pt x="0" y="19076"/>
                  </a:moveTo>
                  <a:arcTo wR="21600" hR="21600" stAng="-10397373" swAng="10397373"/>
                </a:path>
                <a:path w="43052" h="21600" stroke="0">
                  <a:moveTo>
                    <a:pt x="0" y="19076"/>
                  </a:moveTo>
                  <a:arcTo wR="21600" hR="21600" stAng="-10397373" swAng="10397373"/>
                  <a:lnTo>
                    <a:pt x="21452" y="21600"/>
                  </a:lnTo>
                  <a:close/>
                </a:path>
              </a:pathLst>
            </a:custGeom>
            <a:noFill/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4177" name="对象 134176"/>
            <p:cNvGraphicFramePr/>
            <p:nvPr/>
          </p:nvGraphicFramePr>
          <p:xfrm>
            <a:off x="3947" y="1570"/>
            <a:ext cx="52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1" r:id="rId16" imgW="329565" imgH="177800" progId="Equation.3">
                    <p:embed/>
                  </p:oleObj>
                </mc:Choice>
                <mc:Fallback>
                  <p:oleObj r:id="rId16" imgW="329565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47" y="1570"/>
                          <a:ext cx="528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78" name="任意多边形 134177"/>
            <p:cNvSpPr/>
            <p:nvPr/>
          </p:nvSpPr>
          <p:spPr>
            <a:xfrm rot="1680000" flipH="1">
              <a:off x="3841" y="2024"/>
              <a:ext cx="242" cy="402"/>
            </a:xfrm>
            <a:custGeom>
              <a:avLst/>
              <a:gdLst>
                <a:gd name="txL" fmla="*/ 0 w 20586"/>
                <a:gd name="txT" fmla="*/ 0 h 20574"/>
                <a:gd name="txR" fmla="*/ 20586 w 20586"/>
                <a:gd name="txB" fmla="*/ 20574 h 20574"/>
              </a:gdLst>
              <a:ahLst/>
              <a:cxnLst>
                <a:cxn ang="0">
                  <a:pos x="20585" y="6541"/>
                </a:cxn>
                <a:cxn ang="90">
                  <a:pos x="6579" y="20573"/>
                </a:cxn>
                <a:cxn ang="270">
                  <a:pos x="0" y="0"/>
                </a:cxn>
              </a:cxnLst>
              <a:rect l="txL" t="txT" r="txR" b="txB"/>
              <a:pathLst>
                <a:path w="20586" h="20574" fill="none">
                  <a:moveTo>
                    <a:pt x="20585" y="6541"/>
                  </a:moveTo>
                  <a:arcTo wR="21600" hR="21600" stAng="-20542323" swAng="3278304"/>
                </a:path>
                <a:path w="20586" h="20574" stroke="0">
                  <a:moveTo>
                    <a:pt x="20585" y="6541"/>
                  </a:moveTo>
                  <a:arcTo wR="21600" hR="21600" stAng="-20542323" swAng="3278304"/>
                  <a:lnTo>
                    <a:pt x="0" y="0"/>
                  </a:lnTo>
                  <a:close/>
                </a:path>
              </a:pathLst>
            </a:custGeom>
            <a:noFill/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4179" name="对象 134178"/>
            <p:cNvGraphicFramePr/>
            <p:nvPr/>
          </p:nvGraphicFramePr>
          <p:xfrm>
            <a:off x="3040" y="2251"/>
            <a:ext cx="55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" r:id="rId17" imgW="329565" imgH="177800" progId="Equation.3">
                    <p:embed/>
                  </p:oleObj>
                </mc:Choice>
                <mc:Fallback>
                  <p:oleObj r:id="rId17" imgW="329565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40" y="2251"/>
                          <a:ext cx="550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84" name="对象 134183"/>
            <p:cNvGraphicFramePr/>
            <p:nvPr/>
          </p:nvGraphicFramePr>
          <p:xfrm>
            <a:off x="3176" y="890"/>
            <a:ext cx="456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" r:id="rId18" imgW="241300" imgH="279400" progId="Equation.3">
                    <p:embed/>
                  </p:oleObj>
                </mc:Choice>
                <mc:Fallback>
                  <p:oleObj r:id="rId18" imgW="241300" imgH="279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66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76" y="890"/>
                          <a:ext cx="456" cy="6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6900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4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549275"/>
            <a:ext cx="91440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</a:p>
        </p:txBody>
      </p:sp>
      <p:grpSp>
        <p:nvGrpSpPr>
          <p:cNvPr id="136230" name="组合 136229"/>
          <p:cNvGrpSpPr/>
          <p:nvPr/>
        </p:nvGrpSpPr>
        <p:grpSpPr>
          <a:xfrm>
            <a:off x="1116013" y="1268413"/>
            <a:ext cx="7056437" cy="2584450"/>
            <a:chOff x="839" y="799"/>
            <a:chExt cx="4173" cy="1628"/>
          </a:xfrm>
        </p:grpSpPr>
        <p:grpSp>
          <p:nvGrpSpPr>
            <p:cNvPr id="136227" name="组合 136226"/>
            <p:cNvGrpSpPr/>
            <p:nvPr/>
          </p:nvGrpSpPr>
          <p:grpSpPr>
            <a:xfrm>
              <a:off x="1484" y="1265"/>
              <a:ext cx="1921" cy="1162"/>
              <a:chOff x="930" y="1265"/>
              <a:chExt cx="1921" cy="1162"/>
            </a:xfrm>
          </p:grpSpPr>
          <p:sp>
            <p:nvSpPr>
              <p:cNvPr id="136222" name="文本框 136221"/>
              <p:cNvSpPr txBox="1"/>
              <p:nvPr/>
            </p:nvSpPr>
            <p:spPr>
              <a:xfrm>
                <a:off x="1166" y="1265"/>
                <a:ext cx="1685" cy="11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20000"/>
                  </a:lnSpc>
                  <a:buClr>
                    <a:schemeClr val="bg1"/>
                  </a:buClr>
                </a:pPr>
                <a:r>
                  <a:rPr lang="zh-CN" altLang="en-US" sz="3200" dirty="0">
                    <a:solidFill>
                      <a:srgbClr val="0000FF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最大值相等</a:t>
                </a:r>
              </a:p>
              <a:p>
                <a:pPr>
                  <a:lnSpc>
                    <a:spcPct val="120000"/>
                  </a:lnSpc>
                  <a:buClr>
                    <a:schemeClr val="bg1"/>
                  </a:buClr>
                </a:pPr>
                <a:r>
                  <a:rPr lang="zh-CN" altLang="en-US" sz="3200" dirty="0">
                    <a:solidFill>
                      <a:srgbClr val="0000FF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频率相同</a:t>
                </a:r>
              </a:p>
              <a:p>
                <a:pPr>
                  <a:lnSpc>
                    <a:spcPct val="120000"/>
                  </a:lnSpc>
                  <a:buClr>
                    <a:schemeClr val="bg1"/>
                  </a:buClr>
                </a:pPr>
                <a:r>
                  <a:rPr lang="zh-CN" altLang="en-US" sz="3200" dirty="0">
                    <a:solidFill>
                      <a:srgbClr val="0000FF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相位互差</a:t>
                </a:r>
                <a:r>
                  <a:rPr lang="en-US" altLang="zh-CN" sz="3200">
                    <a:solidFill>
                      <a:srgbClr val="0000FF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120</a:t>
                </a:r>
                <a:r>
                  <a:rPr lang="en-US" altLang="zh-CN" sz="3200">
                    <a:solidFill>
                      <a:srgbClr val="0000FF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°</a:t>
                </a:r>
                <a:endParaRPr lang="en-US" altLang="zh-CN" sz="3200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36224" name="右大括号 136223"/>
              <p:cNvSpPr/>
              <p:nvPr/>
            </p:nvSpPr>
            <p:spPr>
              <a:xfrm flipH="1">
                <a:off x="930" y="1525"/>
                <a:ext cx="233" cy="764"/>
              </a:xfrm>
              <a:prstGeom prst="rightBrace">
                <a:avLst>
                  <a:gd name="adj1" fmla="val 27324"/>
                  <a:gd name="adj2" fmla="val 50000"/>
                </a:avLst>
              </a:prstGeom>
              <a:noFill/>
              <a:ln w="38100" cap="flat" cmpd="sng">
                <a:solidFill>
                  <a:srgbClr val="0000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6225" name="矩形 136224"/>
            <p:cNvSpPr/>
            <p:nvPr/>
          </p:nvSpPr>
          <p:spPr>
            <a:xfrm>
              <a:off x="839" y="799"/>
              <a:ext cx="4173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4000" dirty="0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对称三相电压满足以下特征：</a:t>
              </a:r>
            </a:p>
          </p:txBody>
        </p:sp>
      </p:grpSp>
      <p:grpSp>
        <p:nvGrpSpPr>
          <p:cNvPr id="136231" name="组合 136230"/>
          <p:cNvGrpSpPr/>
          <p:nvPr/>
        </p:nvGrpSpPr>
        <p:grpSpPr>
          <a:xfrm>
            <a:off x="900113" y="4125913"/>
            <a:ext cx="7704137" cy="1679575"/>
            <a:chOff x="567" y="2599"/>
            <a:chExt cx="4853" cy="1058"/>
          </a:xfrm>
        </p:grpSpPr>
        <p:sp>
          <p:nvSpPr>
            <p:cNvPr id="136226" name="矩形 136225"/>
            <p:cNvSpPr/>
            <p:nvPr/>
          </p:nvSpPr>
          <p:spPr>
            <a:xfrm>
              <a:off x="703" y="2599"/>
              <a:ext cx="4173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4000" dirty="0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对称三相电压之和为</a:t>
              </a:r>
              <a:r>
                <a:rPr lang="en-US" altLang="zh-CN" sz="4000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r>
                <a:rPr lang="zh-CN" altLang="en-US" sz="4000" dirty="0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：</a:t>
              </a:r>
            </a:p>
          </p:txBody>
        </p:sp>
        <p:graphicFrame>
          <p:nvGraphicFramePr>
            <p:cNvPr id="136228" name="对象 136227"/>
            <p:cNvGraphicFramePr/>
            <p:nvPr/>
          </p:nvGraphicFramePr>
          <p:xfrm>
            <a:off x="3016" y="3053"/>
            <a:ext cx="2404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r:id="rId3" imgW="1129665" imgH="279400" progId="Equation.3">
                    <p:embed/>
                  </p:oleObj>
                </mc:Choice>
                <mc:Fallback>
                  <p:oleObj r:id="rId3" imgW="1129665" imgH="279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16" y="3053"/>
                          <a:ext cx="2404" cy="5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29" name="对象 136228"/>
            <p:cNvGraphicFramePr/>
            <p:nvPr/>
          </p:nvGraphicFramePr>
          <p:xfrm>
            <a:off x="567" y="3143"/>
            <a:ext cx="2249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r:id="rId5" imgW="1054100" imgH="228600" progId="Equation.3">
                    <p:embed/>
                  </p:oleObj>
                </mc:Choice>
                <mc:Fallback>
                  <p:oleObj r:id="rId5" imgW="1054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7" y="3143"/>
                          <a:ext cx="2249" cy="514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  <a:effectLst>
                          <a:outerShdw dist="35921" dir="2699999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9862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四川大学">
  <a:themeElements>
    <a:clrScheme name="四川大学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四川大学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sy="50000" kx="2453608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sy="50000" kx="2453608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四川大学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四川大学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四川大学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四川大学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四川大学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四川大学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四川大学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四川大学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四川大学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四川大学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四川大学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四川大学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2125</Words>
  <Application>Microsoft Office PowerPoint</Application>
  <PresentationFormat>全屏显示(4:3)</PresentationFormat>
  <Paragraphs>349</Paragraphs>
  <Slides>46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Office 主题</vt:lpstr>
      <vt:lpstr>四川大学</vt:lpstr>
      <vt:lpstr>Office 主题​​</vt:lpstr>
      <vt:lpstr>1_Office 主题​​</vt:lpstr>
      <vt:lpstr>2_Office 主题​​</vt:lpstr>
      <vt:lpstr>Microsoft 公式 3.0</vt:lpstr>
      <vt:lpstr>Bitmap Image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三相发动机产生对称三相正弦电压 瞬时表示式:</vt:lpstr>
      <vt:lpstr>PowerPoint 演示文稿</vt:lpstr>
      <vt:lpstr>相量: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 对称三相电路 </vt:lpstr>
      <vt:lpstr>PowerPoint 演示文稿</vt:lpstr>
      <vt:lpstr>Y-Y形三相电路：电源Y形，负载Y形</vt:lpstr>
      <vt:lpstr>PowerPoint 演示文稿</vt:lpstr>
      <vt:lpstr>PowerPoint 演示文稿</vt:lpstr>
      <vt:lpstr>PowerPoint 演示文稿</vt:lpstr>
      <vt:lpstr>PowerPoint 演示文稿</vt:lpstr>
      <vt:lpstr>例6.2.1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三相负载的连接原则</vt:lpstr>
      <vt:lpstr>6.5 三相功率 </vt:lpstr>
      <vt:lpstr>PowerPoint 演示文稿</vt:lpstr>
      <vt:lpstr>PowerPoint 演示文稿</vt:lpstr>
      <vt:lpstr>PowerPoint 演示文稿</vt:lpstr>
      <vt:lpstr>例6.3.1</vt:lpstr>
      <vt:lpstr>例6.3.2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Kennex Lo</dc:creator>
  <cp:lastModifiedBy>scu_sxd</cp:lastModifiedBy>
  <cp:revision>13</cp:revision>
  <dcterms:created xsi:type="dcterms:W3CDTF">2017-11-20T09:22:50Z</dcterms:created>
  <dcterms:modified xsi:type="dcterms:W3CDTF">2017-11-27T08:22:23Z</dcterms:modified>
</cp:coreProperties>
</file>