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87" r:id="rId4"/>
    <p:sldMasterId id="2147483699" r:id="rId5"/>
  </p:sldMasterIdLst>
  <p:sldIdLst>
    <p:sldId id="256" r:id="rId6"/>
    <p:sldId id="257" r:id="rId7"/>
    <p:sldId id="258" r:id="rId8"/>
    <p:sldId id="259" r:id="rId9"/>
    <p:sldId id="260" r:id="rId10"/>
    <p:sldId id="261" r:id="rId11"/>
    <p:sldId id="262" r:id="rId12"/>
    <p:sldId id="310" r:id="rId13"/>
    <p:sldId id="263" r:id="rId14"/>
    <p:sldId id="264" r:id="rId15"/>
    <p:sldId id="311" r:id="rId16"/>
    <p:sldId id="265" r:id="rId17"/>
    <p:sldId id="294" r:id="rId18"/>
    <p:sldId id="266" r:id="rId19"/>
    <p:sldId id="295" r:id="rId20"/>
    <p:sldId id="267" r:id="rId21"/>
    <p:sldId id="268" r:id="rId22"/>
    <p:sldId id="269" r:id="rId23"/>
    <p:sldId id="270" r:id="rId24"/>
    <p:sldId id="296" r:id="rId25"/>
    <p:sldId id="297" r:id="rId26"/>
    <p:sldId id="298" r:id="rId27"/>
    <p:sldId id="271" r:id="rId28"/>
    <p:sldId id="272" r:id="rId29"/>
    <p:sldId id="273" r:id="rId30"/>
    <p:sldId id="312" r:id="rId31"/>
    <p:sldId id="274" r:id="rId32"/>
    <p:sldId id="275" r:id="rId33"/>
    <p:sldId id="276" r:id="rId34"/>
    <p:sldId id="277" r:id="rId35"/>
    <p:sldId id="278" r:id="rId36"/>
    <p:sldId id="299" r:id="rId37"/>
    <p:sldId id="300" r:id="rId38"/>
    <p:sldId id="301" r:id="rId39"/>
    <p:sldId id="279" r:id="rId40"/>
    <p:sldId id="280" r:id="rId41"/>
    <p:sldId id="281" r:id="rId42"/>
    <p:sldId id="285" r:id="rId43"/>
    <p:sldId id="302" r:id="rId44"/>
    <p:sldId id="303" r:id="rId45"/>
    <p:sldId id="313" r:id="rId46"/>
    <p:sldId id="304" r:id="rId47"/>
    <p:sldId id="305" r:id="rId48"/>
    <p:sldId id="306" r:id="rId49"/>
    <p:sldId id="307" r:id="rId50"/>
    <p:sldId id="308" r:id="rId51"/>
    <p:sldId id="286" r:id="rId52"/>
    <p:sldId id="314" r:id="rId53"/>
    <p:sldId id="287" r:id="rId54"/>
    <p:sldId id="288" r:id="rId55"/>
    <p:sldId id="289" r:id="rId56"/>
    <p:sldId id="293" r:id="rId57"/>
    <p:sldId id="315" r:id="rId58"/>
    <p:sldId id="309" r:id="rId59"/>
    <p:sldId id="316" r:id="rId60"/>
    <p:sldId id="317" r:id="rId61"/>
    <p:sldId id="318" r:id="rId62"/>
    <p:sldId id="319"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e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emf"/><Relationship Id="rId5" Type="http://schemas.openxmlformats.org/officeDocument/2006/relationships/image" Target="../media/image90.wmf"/><Relationship Id="rId4" Type="http://schemas.openxmlformats.org/officeDocument/2006/relationships/image" Target="../media/image8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emf"/><Relationship Id="rId4"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学校封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4515" name="Rectangle 3"/>
          <p:cNvSpPr>
            <a:spLocks noGrp="1" noChangeArrowheads="1"/>
          </p:cNvSpPr>
          <p:nvPr>
            <p:ph type="ctrTitle"/>
          </p:nvPr>
        </p:nvSpPr>
        <p:spPr>
          <a:xfrm>
            <a:off x="755650" y="1268413"/>
            <a:ext cx="7772400" cy="1470025"/>
          </a:xfrm>
        </p:spPr>
        <p:txBody>
          <a:bodyPr/>
          <a:lstStyle>
            <a:lvl1pPr>
              <a:defRPr sz="4800"/>
            </a:lvl1pPr>
          </a:lstStyle>
          <a:p>
            <a:r>
              <a:rPr lang="zh-CN" altLang="en-US"/>
              <a:t>单击此处编辑母版标题样式</a:t>
            </a:r>
          </a:p>
        </p:txBody>
      </p:sp>
      <p:sp>
        <p:nvSpPr>
          <p:cNvPr id="704516" name="Rectangle 4"/>
          <p:cNvSpPr>
            <a:spLocks noGrp="1" noChangeArrowheads="1"/>
          </p:cNvSpPr>
          <p:nvPr>
            <p:ph type="subTitle" idx="1"/>
          </p:nvPr>
        </p:nvSpPr>
        <p:spPr>
          <a:xfrm>
            <a:off x="1476375" y="3141663"/>
            <a:ext cx="6400800" cy="175260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203979257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02E69FEC-1688-457A-8279-F76ED36EB5ED}" type="slidenum">
              <a:rPr lang="en-US" altLang="zh-CN"/>
              <a:pPr>
                <a:defRPr/>
              </a:pPr>
              <a:t>‹#›</a:t>
            </a:fld>
            <a:endParaRPr lang="en-US" altLang="zh-CN"/>
          </a:p>
        </p:txBody>
      </p:sp>
    </p:spTree>
    <p:extLst>
      <p:ext uri="{BB962C8B-B14F-4D97-AF65-F5344CB8AC3E}">
        <p14:creationId xmlns:p14="http://schemas.microsoft.com/office/powerpoint/2010/main" val="15914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E0A64BD1-164C-440D-B78A-4B621FB8773A}" type="slidenum">
              <a:rPr lang="en-US" altLang="zh-CN"/>
              <a:pPr>
                <a:defRPr/>
              </a:pPr>
              <a:t>‹#›</a:t>
            </a:fld>
            <a:endParaRPr lang="en-US" altLang="zh-CN"/>
          </a:p>
        </p:txBody>
      </p:sp>
    </p:spTree>
    <p:extLst>
      <p:ext uri="{BB962C8B-B14F-4D97-AF65-F5344CB8AC3E}">
        <p14:creationId xmlns:p14="http://schemas.microsoft.com/office/powerpoint/2010/main" val="275092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395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586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E5BE2EBE-D288-4134-8A2F-354AC6F8AB18}" type="slidenum">
              <a:rPr lang="en-US" altLang="zh-CN"/>
              <a:pPr>
                <a:defRPr/>
              </a:pPr>
              <a:t>‹#›</a:t>
            </a:fld>
            <a:endParaRPr lang="en-US" altLang="zh-CN"/>
          </a:p>
        </p:txBody>
      </p:sp>
    </p:spTree>
    <p:extLst>
      <p:ext uri="{BB962C8B-B14F-4D97-AF65-F5344CB8AC3E}">
        <p14:creationId xmlns:p14="http://schemas.microsoft.com/office/powerpoint/2010/main" val="994825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kumimoji="1"/>
            </a:lvl1pPr>
          </a:lstStyle>
          <a:p>
            <a:pPr>
              <a:defRPr/>
            </a:pPr>
            <a:fld id="{6DA6FD0B-B302-4E31-B856-A3EF76DC1F4C}" type="slidenum">
              <a:rPr lang="en-US" altLang="zh-CN"/>
              <a:pPr>
                <a:defRPr/>
              </a:pPr>
              <a:t>‹#›</a:t>
            </a:fld>
            <a:endParaRPr lang="en-US" altLang="zh-CN"/>
          </a:p>
        </p:txBody>
      </p:sp>
    </p:spTree>
    <p:extLst>
      <p:ext uri="{BB962C8B-B14F-4D97-AF65-F5344CB8AC3E}">
        <p14:creationId xmlns:p14="http://schemas.microsoft.com/office/powerpoint/2010/main" val="362835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kumimoji="1"/>
            </a:lvl1pPr>
          </a:lstStyle>
          <a:p>
            <a:pPr>
              <a:defRPr/>
            </a:pPr>
            <a:fld id="{A31E40CE-145D-4C14-B4F1-024584ABF982}" type="slidenum">
              <a:rPr lang="en-US" altLang="zh-CN"/>
              <a:pPr>
                <a:defRPr/>
              </a:pPr>
              <a:t>‹#›</a:t>
            </a:fld>
            <a:endParaRPr lang="en-US" altLang="zh-CN"/>
          </a:p>
        </p:txBody>
      </p:sp>
    </p:spTree>
    <p:extLst>
      <p:ext uri="{BB962C8B-B14F-4D97-AF65-F5344CB8AC3E}">
        <p14:creationId xmlns:p14="http://schemas.microsoft.com/office/powerpoint/2010/main" val="872421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kumimoji="1"/>
            </a:lvl1pPr>
          </a:lstStyle>
          <a:p>
            <a:pPr>
              <a:defRPr/>
            </a:pPr>
            <a:fld id="{3314D4EB-59F1-4422-847F-E2DD8F5D6998}" type="slidenum">
              <a:rPr lang="en-US" altLang="zh-CN"/>
              <a:pPr>
                <a:defRPr/>
              </a:pPr>
              <a:t>‹#›</a:t>
            </a:fld>
            <a:endParaRPr lang="en-US" altLang="zh-CN"/>
          </a:p>
        </p:txBody>
      </p:sp>
    </p:spTree>
    <p:extLst>
      <p:ext uri="{BB962C8B-B14F-4D97-AF65-F5344CB8AC3E}">
        <p14:creationId xmlns:p14="http://schemas.microsoft.com/office/powerpoint/2010/main" val="517192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19E041A6-486C-4466-A68B-8898B2B7E002}" type="slidenum">
              <a:rPr lang="en-US" altLang="zh-CN"/>
              <a:pPr>
                <a:defRPr/>
              </a:pPr>
              <a:t>‹#›</a:t>
            </a:fld>
            <a:endParaRPr lang="en-US" altLang="zh-CN"/>
          </a:p>
        </p:txBody>
      </p:sp>
    </p:spTree>
    <p:extLst>
      <p:ext uri="{BB962C8B-B14F-4D97-AF65-F5344CB8AC3E}">
        <p14:creationId xmlns:p14="http://schemas.microsoft.com/office/powerpoint/2010/main" val="406186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5BD128E0-6B30-4FC4-8CA7-6F683639BCC8}" type="slidenum">
              <a:rPr lang="en-US" altLang="zh-CN"/>
              <a:pPr>
                <a:defRPr/>
              </a:pPr>
              <a:t>‹#›</a:t>
            </a:fld>
            <a:endParaRPr lang="en-US" altLang="zh-CN"/>
          </a:p>
        </p:txBody>
      </p:sp>
    </p:spTree>
    <p:extLst>
      <p:ext uri="{BB962C8B-B14F-4D97-AF65-F5344CB8AC3E}">
        <p14:creationId xmlns:p14="http://schemas.microsoft.com/office/powerpoint/2010/main" val="3461209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B6EBC3C8-9F30-4F35-B58A-B1069058AFD1}" type="slidenum">
              <a:rPr lang="en-US" altLang="zh-CN"/>
              <a:pPr>
                <a:defRPr/>
              </a:pPr>
              <a:t>‹#›</a:t>
            </a:fld>
            <a:endParaRPr lang="en-US" altLang="zh-CN"/>
          </a:p>
        </p:txBody>
      </p:sp>
    </p:spTree>
    <p:extLst>
      <p:ext uri="{BB962C8B-B14F-4D97-AF65-F5344CB8AC3E}">
        <p14:creationId xmlns:p14="http://schemas.microsoft.com/office/powerpoint/2010/main" val="1694903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1196975"/>
            <a:ext cx="2057400" cy="43529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395288" y="1196975"/>
            <a:ext cx="6019800" cy="43529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42AA9EF-1860-49A5-AB27-3B14BAC135A1}" type="slidenum">
              <a:rPr lang="en-US" altLang="zh-CN"/>
              <a:pPr>
                <a:defRPr/>
              </a:pPr>
              <a:t>‹#›</a:t>
            </a:fld>
            <a:endParaRPr lang="en-US" altLang="zh-CN"/>
          </a:p>
        </p:txBody>
      </p:sp>
    </p:spTree>
    <p:extLst>
      <p:ext uri="{BB962C8B-B14F-4D97-AF65-F5344CB8AC3E}">
        <p14:creationId xmlns:p14="http://schemas.microsoft.com/office/powerpoint/2010/main" val="55103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86DA76E7-198A-47A9-8216-2966565122FA}" type="slidenum">
              <a:rPr lang="en-US" altLang="zh-CN"/>
              <a:pPr>
                <a:defRPr/>
              </a:pPr>
              <a:t>‹#›</a:t>
            </a:fld>
            <a:endParaRPr lang="en-US" altLang="zh-CN"/>
          </a:p>
        </p:txBody>
      </p:sp>
    </p:spTree>
    <p:extLst>
      <p:ext uri="{BB962C8B-B14F-4D97-AF65-F5344CB8AC3E}">
        <p14:creationId xmlns:p14="http://schemas.microsoft.com/office/powerpoint/2010/main" val="3707526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915EDC8-DA7D-4B65-8C8A-A6F322ACA322}" type="slidenum">
              <a:rPr lang="en-US" altLang="zh-CN"/>
              <a:pPr>
                <a:defRPr/>
              </a:pPr>
              <a:t>‹#›</a:t>
            </a:fld>
            <a:endParaRPr lang="en-US" altLang="zh-CN"/>
          </a:p>
        </p:txBody>
      </p:sp>
    </p:spTree>
    <p:extLst>
      <p:ext uri="{BB962C8B-B14F-4D97-AF65-F5344CB8AC3E}">
        <p14:creationId xmlns:p14="http://schemas.microsoft.com/office/powerpoint/2010/main" val="3960121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979613" y="2205038"/>
            <a:ext cx="5324475" cy="1150937"/>
          </a:xfrm>
        </p:spPr>
        <p:txBody>
          <a:bodyPr/>
          <a:lstStyle>
            <a:lvl1pPr marL="0" indent="0" algn="ctr">
              <a:defRPr sz="2200"/>
            </a:lvl1pPr>
          </a:lstStyle>
          <a:p>
            <a:r>
              <a:rPr lang="zh-CN" altLang="en-US"/>
              <a:t>单击此处编辑母版副标题样式</a:t>
            </a:r>
          </a:p>
        </p:txBody>
      </p:sp>
    </p:spTree>
    <p:extLst>
      <p:ext uri="{BB962C8B-B14F-4D97-AF65-F5344CB8AC3E}">
        <p14:creationId xmlns:p14="http://schemas.microsoft.com/office/powerpoint/2010/main" val="4280071212"/>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93470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70056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5515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06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2020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19456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5611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48917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8366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57615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02637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3546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44628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828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555391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62121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9262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85053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3620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630632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863892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78545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794381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2573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7087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77761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482809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13332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963108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94408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207619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3240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7837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6.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pic>
        <p:nvPicPr>
          <p:cNvPr id="2050" name="Picture 2" descr="学校封面"/>
          <p:cNvPicPr>
            <a:picLocks noChangeAspect="1" noChangeArrowheads="1"/>
          </p:cNvPicPr>
          <p:nvPr/>
        </p:nvPicPr>
        <p:blipFill>
          <a:blip r:embed="rId16">
            <a:lum bright="70000" contrast="-70000"/>
            <a:grayscl/>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95288" y="1196975"/>
            <a:ext cx="8229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395288" y="2205038"/>
            <a:ext cx="8229600"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3493" name="Rectangle 5"/>
          <p:cNvSpPr>
            <a:spLocks noGrp="1" noChangeArrowheads="1"/>
          </p:cNvSpPr>
          <p:nvPr>
            <p:ph type="dt" sz="half" idx="2"/>
          </p:nvPr>
        </p:nvSpPr>
        <p:spPr bwMode="auto">
          <a:xfrm>
            <a:off x="32385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400">
                <a:solidFill>
                  <a:srgbClr val="FFFFFF"/>
                </a:solidFill>
                <a:latin typeface="Arial" charset="0"/>
                <a:ea typeface="+mn-ea"/>
              </a:defRPr>
            </a:lvl1pPr>
          </a:lstStyle>
          <a:p>
            <a:pPr fontAlgn="base">
              <a:spcBef>
                <a:spcPct val="0"/>
              </a:spcBef>
              <a:spcAft>
                <a:spcPct val="0"/>
              </a:spcAft>
              <a:defRPr/>
            </a:pPr>
            <a:endParaRPr lang="en-US" altLang="zh-CN"/>
          </a:p>
        </p:txBody>
      </p:sp>
      <p:sp>
        <p:nvSpPr>
          <p:cNvPr id="703494" name="Rectangle 6"/>
          <p:cNvSpPr>
            <a:spLocks noGrp="1" noChangeArrowheads="1"/>
          </p:cNvSpPr>
          <p:nvPr>
            <p:ph type="ftr" sz="quarter" idx="3"/>
          </p:nvPr>
        </p:nvSpPr>
        <p:spPr bwMode="auto">
          <a:xfrm>
            <a:off x="2987675"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FFFFFF"/>
                </a:solidFill>
                <a:latin typeface="Arial" charset="0"/>
                <a:ea typeface="+mn-ea"/>
              </a:defRPr>
            </a:lvl1pPr>
          </a:lstStyle>
          <a:p>
            <a:pPr fontAlgn="base">
              <a:spcBef>
                <a:spcPct val="0"/>
              </a:spcBef>
              <a:spcAft>
                <a:spcPct val="0"/>
              </a:spcAft>
              <a:defRPr/>
            </a:pPr>
            <a:endParaRPr lang="en-US" altLang="zh-CN"/>
          </a:p>
        </p:txBody>
      </p:sp>
      <p:sp>
        <p:nvSpPr>
          <p:cNvPr id="703495" name="Rectangle 7"/>
          <p:cNvSpPr>
            <a:spLocks noGrp="1" noChangeArrowheads="1"/>
          </p:cNvSpPr>
          <p:nvPr>
            <p:ph type="sldNum" sz="quarter" idx="4"/>
          </p:nvPr>
        </p:nvSpPr>
        <p:spPr bwMode="auto">
          <a:xfrm>
            <a:off x="65166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FFFFFF"/>
                </a:solidFill>
                <a:latin typeface="Arial" charset="0"/>
                <a:ea typeface="宋体" pitchFamily="2" charset="-122"/>
              </a:defRPr>
            </a:lvl1pPr>
          </a:lstStyle>
          <a:p>
            <a:pPr fontAlgn="base">
              <a:spcBef>
                <a:spcPct val="0"/>
              </a:spcBef>
              <a:spcAft>
                <a:spcPct val="0"/>
              </a:spcAft>
              <a:defRPr/>
            </a:pPr>
            <a:fld id="{3E5CB657-4CFA-4A66-A9F3-67AE7AC3972A}" type="slidenum">
              <a:rPr lang="en-US" altLang="zh-CN"/>
              <a:pPr fontAlgn="base">
                <a:spcBef>
                  <a:spcPct val="0"/>
                </a:spcBef>
                <a:spcAft>
                  <a:spcPct val="0"/>
                </a:spcAft>
                <a:defRPr/>
              </a:pPr>
              <a:t>‹#›</a:t>
            </a:fld>
            <a:endParaRPr lang="en-US" altLang="zh-CN"/>
          </a:p>
        </p:txBody>
      </p:sp>
      <p:pic>
        <p:nvPicPr>
          <p:cNvPr id="2056" name="Picture 8" descr="blu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blu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453188"/>
            <a:ext cx="9144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sc"/>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860425" y="115888"/>
            <a:ext cx="9747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scu"/>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92075" y="44450"/>
            <a:ext cx="6635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Text Box 12"/>
          <p:cNvSpPr txBox="1">
            <a:spLocks noChangeArrowheads="1"/>
          </p:cNvSpPr>
          <p:nvPr/>
        </p:nvSpPr>
        <p:spPr bwMode="auto">
          <a:xfrm>
            <a:off x="682625" y="417513"/>
            <a:ext cx="1512888" cy="274637"/>
          </a:xfrm>
          <a:prstGeom prst="rect">
            <a:avLst/>
          </a:prstGeom>
          <a:noFill/>
          <a:ln>
            <a:noFill/>
          </a:ln>
          <a:effectLst>
            <a:outerShdw sy="50000" kx="2453608"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fontAlgn="base" hangingPunct="1">
              <a:spcBef>
                <a:spcPct val="50000"/>
              </a:spcBef>
              <a:spcAft>
                <a:spcPct val="0"/>
              </a:spcAft>
              <a:defRPr/>
            </a:pPr>
            <a:r>
              <a:rPr lang="en-US" altLang="zh-CN" sz="1200" b="1" smtClean="0">
                <a:solidFill>
                  <a:srgbClr val="FFFFFF"/>
                </a:solidFill>
                <a:latin typeface="Arial Narrow" panose="020B0606020202030204" pitchFamily="34" charset="0"/>
                <a:ea typeface="宋体" panose="02010600030101010101" pitchFamily="2" charset="-122"/>
              </a:rPr>
              <a:t>Sichuan University</a:t>
            </a:r>
          </a:p>
        </p:txBody>
      </p:sp>
    </p:spTree>
    <p:extLst>
      <p:ext uri="{BB962C8B-B14F-4D97-AF65-F5344CB8AC3E}">
        <p14:creationId xmlns:p14="http://schemas.microsoft.com/office/powerpoint/2010/main" val="1418930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b="1">
          <a:solidFill>
            <a:srgbClr val="FF0000"/>
          </a:solidFill>
          <a:latin typeface="Arial" charset="0"/>
          <a:ea typeface="黑体" pitchFamily="2" charset="-122"/>
        </a:defRPr>
      </a:lvl2pPr>
      <a:lvl3pPr algn="ctr" rtl="0" eaLnBrk="0" fontAlgn="base" hangingPunct="0">
        <a:spcBef>
          <a:spcPct val="0"/>
        </a:spcBef>
        <a:spcAft>
          <a:spcPct val="0"/>
        </a:spcAft>
        <a:defRPr sz="4400" b="1">
          <a:solidFill>
            <a:srgbClr val="FF0000"/>
          </a:solidFill>
          <a:latin typeface="Arial" charset="0"/>
          <a:ea typeface="黑体" pitchFamily="2" charset="-122"/>
        </a:defRPr>
      </a:lvl3pPr>
      <a:lvl4pPr algn="ctr" rtl="0" eaLnBrk="0" fontAlgn="base" hangingPunct="0">
        <a:spcBef>
          <a:spcPct val="0"/>
        </a:spcBef>
        <a:spcAft>
          <a:spcPct val="0"/>
        </a:spcAft>
        <a:defRPr sz="4400" b="1">
          <a:solidFill>
            <a:srgbClr val="FF0000"/>
          </a:solidFill>
          <a:latin typeface="Arial" charset="0"/>
          <a:ea typeface="黑体" pitchFamily="2" charset="-122"/>
        </a:defRPr>
      </a:lvl4pPr>
      <a:lvl5pPr algn="ctr" rtl="0" eaLnBrk="0" fontAlgn="base" hangingPunct="0">
        <a:spcBef>
          <a:spcPct val="0"/>
        </a:spcBef>
        <a:spcAft>
          <a:spcPct val="0"/>
        </a:spcAft>
        <a:defRPr sz="4400" b="1">
          <a:solidFill>
            <a:srgbClr val="FF0000"/>
          </a:solidFill>
          <a:latin typeface="Arial" charset="0"/>
          <a:ea typeface="黑体" pitchFamily="2" charset="-122"/>
        </a:defRPr>
      </a:lvl5pPr>
      <a:lvl6pPr marL="457200" algn="ctr" rtl="0" fontAlgn="base">
        <a:spcBef>
          <a:spcPct val="0"/>
        </a:spcBef>
        <a:spcAft>
          <a:spcPct val="0"/>
        </a:spcAft>
        <a:defRPr sz="4400" b="1">
          <a:solidFill>
            <a:srgbClr val="FF0000"/>
          </a:solidFill>
          <a:latin typeface="Arial" charset="0"/>
          <a:ea typeface="黑体" pitchFamily="2" charset="-122"/>
        </a:defRPr>
      </a:lvl6pPr>
      <a:lvl7pPr marL="914400" algn="ctr" rtl="0" fontAlgn="base">
        <a:spcBef>
          <a:spcPct val="0"/>
        </a:spcBef>
        <a:spcAft>
          <a:spcPct val="0"/>
        </a:spcAft>
        <a:defRPr sz="4400" b="1">
          <a:solidFill>
            <a:srgbClr val="FF0000"/>
          </a:solidFill>
          <a:latin typeface="Arial" charset="0"/>
          <a:ea typeface="黑体" pitchFamily="2" charset="-122"/>
        </a:defRPr>
      </a:lvl7pPr>
      <a:lvl8pPr marL="1371600" algn="ctr" rtl="0" fontAlgn="base">
        <a:spcBef>
          <a:spcPct val="0"/>
        </a:spcBef>
        <a:spcAft>
          <a:spcPct val="0"/>
        </a:spcAft>
        <a:defRPr sz="4400" b="1">
          <a:solidFill>
            <a:srgbClr val="FF0000"/>
          </a:solidFill>
          <a:latin typeface="Arial" charset="0"/>
          <a:ea typeface="黑体" pitchFamily="2" charset="-122"/>
        </a:defRPr>
      </a:lvl8pPr>
      <a:lvl9pPr marL="1828800" algn="ctr" rtl="0" fontAlgn="base">
        <a:spcBef>
          <a:spcPct val="0"/>
        </a:spcBef>
        <a:spcAft>
          <a:spcPct val="0"/>
        </a:spcAft>
        <a:defRPr sz="4400" b="1">
          <a:solidFill>
            <a:srgbClr val="FF0000"/>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b="1">
          <a:solidFill>
            <a:srgbClr val="FF0000"/>
          </a:solidFill>
          <a:latin typeface="+mn-lt"/>
          <a:ea typeface="+mn-ea"/>
          <a:cs typeface="+mn-cs"/>
        </a:defRPr>
      </a:lvl1pPr>
      <a:lvl2pPr marL="742950" indent="-285750" algn="l" rtl="0" eaLnBrk="0" fontAlgn="base" hangingPunct="0">
        <a:spcBef>
          <a:spcPct val="20000"/>
        </a:spcBef>
        <a:spcAft>
          <a:spcPct val="0"/>
        </a:spcAft>
        <a:buChar char="–"/>
        <a:defRPr sz="2800" b="1">
          <a:solidFill>
            <a:srgbClr val="FF0000"/>
          </a:solidFill>
          <a:latin typeface="+mn-lt"/>
          <a:ea typeface="+mn-ea"/>
        </a:defRPr>
      </a:lvl2pPr>
      <a:lvl3pPr marL="1143000" indent="-228600" algn="l" rtl="0" eaLnBrk="0" fontAlgn="base" hangingPunct="0">
        <a:spcBef>
          <a:spcPct val="20000"/>
        </a:spcBef>
        <a:spcAft>
          <a:spcPct val="0"/>
        </a:spcAft>
        <a:buChar char="•"/>
        <a:defRPr sz="2400" b="1">
          <a:solidFill>
            <a:srgbClr val="FF0000"/>
          </a:solidFill>
          <a:latin typeface="+mn-lt"/>
          <a:ea typeface="+mn-ea"/>
        </a:defRPr>
      </a:lvl3pPr>
      <a:lvl4pPr marL="1600200" indent="-228600" algn="l" rtl="0" eaLnBrk="0" fontAlgn="base" hangingPunct="0">
        <a:spcBef>
          <a:spcPct val="20000"/>
        </a:spcBef>
        <a:spcAft>
          <a:spcPct val="0"/>
        </a:spcAft>
        <a:buChar char="–"/>
        <a:defRPr sz="2000" b="1">
          <a:solidFill>
            <a:srgbClr val="FF0000"/>
          </a:solidFill>
          <a:latin typeface="+mn-lt"/>
          <a:ea typeface="+mn-ea"/>
        </a:defRPr>
      </a:lvl4pPr>
      <a:lvl5pPr marL="2057400" indent="-228600" algn="l" rtl="0" eaLnBrk="0" fontAlgn="base" hangingPunct="0">
        <a:spcBef>
          <a:spcPct val="20000"/>
        </a:spcBef>
        <a:spcAft>
          <a:spcPct val="0"/>
        </a:spcAft>
        <a:buChar char="»"/>
        <a:defRPr sz="2000" b="1">
          <a:solidFill>
            <a:srgbClr val="FF0000"/>
          </a:solidFill>
          <a:latin typeface="+mn-lt"/>
          <a:ea typeface="+mn-ea"/>
        </a:defRPr>
      </a:lvl5pPr>
      <a:lvl6pPr marL="2514600" indent="-228600" algn="l" rtl="0" fontAlgn="base">
        <a:spcBef>
          <a:spcPct val="20000"/>
        </a:spcBef>
        <a:spcAft>
          <a:spcPct val="0"/>
        </a:spcAft>
        <a:buChar char="»"/>
        <a:defRPr sz="2000" b="1">
          <a:solidFill>
            <a:srgbClr val="FF0000"/>
          </a:solidFill>
          <a:latin typeface="+mn-lt"/>
          <a:ea typeface="+mn-ea"/>
        </a:defRPr>
      </a:lvl6pPr>
      <a:lvl7pPr marL="2971800" indent="-228600" algn="l" rtl="0" fontAlgn="base">
        <a:spcBef>
          <a:spcPct val="20000"/>
        </a:spcBef>
        <a:spcAft>
          <a:spcPct val="0"/>
        </a:spcAft>
        <a:buChar char="»"/>
        <a:defRPr sz="2000" b="1">
          <a:solidFill>
            <a:srgbClr val="FF0000"/>
          </a:solidFill>
          <a:latin typeface="+mn-lt"/>
          <a:ea typeface="+mn-ea"/>
        </a:defRPr>
      </a:lvl7pPr>
      <a:lvl8pPr marL="3429000" indent="-228600" algn="l" rtl="0" fontAlgn="base">
        <a:spcBef>
          <a:spcPct val="20000"/>
        </a:spcBef>
        <a:spcAft>
          <a:spcPct val="0"/>
        </a:spcAft>
        <a:buChar char="»"/>
        <a:defRPr sz="2000" b="1">
          <a:solidFill>
            <a:srgbClr val="FF0000"/>
          </a:solidFill>
          <a:latin typeface="+mn-lt"/>
          <a:ea typeface="+mn-ea"/>
        </a:defRPr>
      </a:lvl8pPr>
      <a:lvl9pPr marL="3886200" indent="-228600" algn="l" rtl="0" fontAlgn="base">
        <a:spcBef>
          <a:spcPct val="20000"/>
        </a:spcBef>
        <a:spcAft>
          <a:spcPct val="0"/>
        </a:spcAft>
        <a:buChar char="»"/>
        <a:defRPr sz="2000" b="1">
          <a:solidFill>
            <a:srgbClr val="FF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2018/5/2</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5390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2018/5/2</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5205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2018/5/2</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4083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3.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4.wmf"/><Relationship Id="rId2" Type="http://schemas.openxmlformats.org/officeDocument/2006/relationships/slideLayout" Target="../slideLayouts/slideLayout53.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 Id="rId14"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3.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4.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4.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0.bin"/><Relationship Id="rId4" Type="http://schemas.openxmlformats.org/officeDocument/2006/relationships/image" Target="../media/image2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3.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3.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53.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25.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53.xml"/><Relationship Id="rId1" Type="http://schemas.openxmlformats.org/officeDocument/2006/relationships/vmlDrawing" Target="../drawings/vmlDrawing12.vml"/><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44.png"/><Relationship Id="rId2" Type="http://schemas.openxmlformats.org/officeDocument/2006/relationships/slideLayout" Target="../slideLayouts/slideLayout53.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29.bin"/><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53.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31.bin"/><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3.xml"/><Relationship Id="rId1" Type="http://schemas.openxmlformats.org/officeDocument/2006/relationships/vmlDrawing" Target="../drawings/vmlDrawing15.vml"/><Relationship Id="rId4" Type="http://schemas.openxmlformats.org/officeDocument/2006/relationships/image" Target="../media/image48.wmf"/></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53.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35.bin"/><Relationship Id="rId4" Type="http://schemas.openxmlformats.org/officeDocument/2006/relationships/image" Target="../media/image4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53.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37.bin"/><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7.wmf"/><Relationship Id="rId2" Type="http://schemas.openxmlformats.org/officeDocument/2006/relationships/slideLayout" Target="../slideLayouts/slideLayout53.xml"/><Relationship Id="rId1" Type="http://schemas.openxmlformats.org/officeDocument/2006/relationships/vmlDrawing" Target="../drawings/vmlDrawing18.vml"/><Relationship Id="rId6" Type="http://schemas.openxmlformats.org/officeDocument/2006/relationships/image" Target="../media/image54.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62.wmf"/><Relationship Id="rId3" Type="http://schemas.openxmlformats.org/officeDocument/2006/relationships/image" Target="../media/image67.png"/><Relationship Id="rId7" Type="http://schemas.openxmlformats.org/officeDocument/2006/relationships/image" Target="../media/image59.wmf"/><Relationship Id="rId12" Type="http://schemas.openxmlformats.org/officeDocument/2006/relationships/oleObject" Target="../embeddings/oleObject47.bin"/><Relationship Id="rId2" Type="http://schemas.openxmlformats.org/officeDocument/2006/relationships/slideLayout" Target="../slideLayouts/slideLayout53.xml"/><Relationship Id="rId1" Type="http://schemas.openxmlformats.org/officeDocument/2006/relationships/vmlDrawing" Target="../drawings/vmlDrawing19.vml"/><Relationship Id="rId6" Type="http://schemas.openxmlformats.org/officeDocument/2006/relationships/oleObject" Target="../embeddings/oleObject44.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60.wmf"/><Relationship Id="rId14" Type="http://schemas.openxmlformats.org/officeDocument/2006/relationships/oleObject" Target="../embeddings/oleObject4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53.xml"/><Relationship Id="rId1" Type="http://schemas.openxmlformats.org/officeDocument/2006/relationships/vmlDrawing" Target="../drawings/vmlDrawing20.vml"/><Relationship Id="rId6" Type="http://schemas.openxmlformats.org/officeDocument/2006/relationships/image" Target="../media/image65.wmf"/><Relationship Id="rId5" Type="http://schemas.openxmlformats.org/officeDocument/2006/relationships/oleObject" Target="../embeddings/oleObject50.bin"/><Relationship Id="rId4" Type="http://schemas.openxmlformats.org/officeDocument/2006/relationships/image" Target="../media/image64.wmf"/></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53.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52.bin"/><Relationship Id="rId4" Type="http://schemas.openxmlformats.org/officeDocument/2006/relationships/image" Target="../media/image6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53.xml"/><Relationship Id="rId1" Type="http://schemas.openxmlformats.org/officeDocument/2006/relationships/vmlDrawing" Target="../drawings/vmlDrawing22.vml"/><Relationship Id="rId6" Type="http://schemas.openxmlformats.org/officeDocument/2006/relationships/image" Target="../media/image70.wmf"/><Relationship Id="rId5" Type="http://schemas.openxmlformats.org/officeDocument/2006/relationships/oleObject" Target="../embeddings/oleObject54.bin"/><Relationship Id="rId4" Type="http://schemas.openxmlformats.org/officeDocument/2006/relationships/image" Target="../media/image69.wmf"/></Relationships>
</file>

<file path=ppt/slides/_rels/slide38.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73.wmf"/><Relationship Id="rId2" Type="http://schemas.openxmlformats.org/officeDocument/2006/relationships/slideLayout" Target="../slideLayouts/slideLayout53.xml"/><Relationship Id="rId1" Type="http://schemas.openxmlformats.org/officeDocument/2006/relationships/vmlDrawing" Target="../drawings/vmlDrawing23.vml"/><Relationship Id="rId6" Type="http://schemas.openxmlformats.org/officeDocument/2006/relationships/image" Target="../media/image54.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72.wmf"/><Relationship Id="rId4" Type="http://schemas.openxmlformats.org/officeDocument/2006/relationships/image" Target="../media/image53.wmf"/><Relationship Id="rId9" Type="http://schemas.openxmlformats.org/officeDocument/2006/relationships/oleObject" Target="../embeddings/oleObject58.bin"/></Relationships>
</file>

<file path=ppt/slides/_rels/slide3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80.png"/><Relationship Id="rId7" Type="http://schemas.openxmlformats.org/officeDocument/2006/relationships/oleObject" Target="../embeddings/oleObject61.bin"/><Relationship Id="rId2" Type="http://schemas.openxmlformats.org/officeDocument/2006/relationships/slideLayout" Target="../slideLayouts/slideLayout53.xml"/><Relationship Id="rId1" Type="http://schemas.openxmlformats.org/officeDocument/2006/relationships/vmlDrawing" Target="../drawings/vmlDrawing24.vml"/><Relationship Id="rId6" Type="http://schemas.openxmlformats.org/officeDocument/2006/relationships/image" Target="../media/image81.png"/><Relationship Id="rId5" Type="http://schemas.openxmlformats.org/officeDocument/2006/relationships/image" Target="../media/image74.wmf"/><Relationship Id="rId4" Type="http://schemas.openxmlformats.org/officeDocument/2006/relationships/oleObject" Target="../embeddings/oleObject60.bin"/></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53.xml"/></Relationships>
</file>

<file path=ppt/slides/_rels/slide40.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2.png"/><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80.wmf"/><Relationship Id="rId2" Type="http://schemas.openxmlformats.org/officeDocument/2006/relationships/slideLayout" Target="../slideLayouts/slideLayout53.xml"/><Relationship Id="rId1" Type="http://schemas.openxmlformats.org/officeDocument/2006/relationships/vmlDrawing" Target="../drawings/vmlDrawing25.vml"/><Relationship Id="rId6" Type="http://schemas.openxmlformats.org/officeDocument/2006/relationships/image" Target="../media/image77.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53.xml"/><Relationship Id="rId1" Type="http://schemas.openxmlformats.org/officeDocument/2006/relationships/vmlDrawing" Target="../drawings/vmlDrawing26.vml"/><Relationship Id="rId5" Type="http://schemas.openxmlformats.org/officeDocument/2006/relationships/image" Target="../media/image82.png"/><Relationship Id="rId4" Type="http://schemas.openxmlformats.org/officeDocument/2006/relationships/image" Target="../media/image8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53.xml"/><Relationship Id="rId1" Type="http://schemas.openxmlformats.org/officeDocument/2006/relationships/vmlDrawing" Target="../drawings/vmlDrawing27.vml"/><Relationship Id="rId6" Type="http://schemas.openxmlformats.org/officeDocument/2006/relationships/image" Target="../media/image85.wmf"/><Relationship Id="rId5" Type="http://schemas.openxmlformats.org/officeDocument/2006/relationships/oleObject" Target="../embeddings/oleObject69.bin"/><Relationship Id="rId4" Type="http://schemas.openxmlformats.org/officeDocument/2006/relationships/image" Target="../media/image8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4.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package" Target="../embeddings/Microsoft_Visio___1.vsdx"/><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90.wmf"/><Relationship Id="rId2" Type="http://schemas.openxmlformats.org/officeDocument/2006/relationships/slideLayout" Target="../slideLayouts/slideLayout53.xml"/><Relationship Id="rId16" Type="http://schemas.openxmlformats.org/officeDocument/2006/relationships/image" Target="../media/image92.wmf"/><Relationship Id="rId1" Type="http://schemas.openxmlformats.org/officeDocument/2006/relationships/vmlDrawing" Target="../drawings/vmlDrawing28.vml"/><Relationship Id="rId6" Type="http://schemas.openxmlformats.org/officeDocument/2006/relationships/image" Target="../media/image87.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5.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73.bin"/><Relationship Id="rId14" Type="http://schemas.openxmlformats.org/officeDocument/2006/relationships/image" Target="../media/image91.emf"/></Relationships>
</file>

<file path=ppt/slides/_rels/slide4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package" Target="../embeddings/Microsoft_Visio___2.vsdx"/><Relationship Id="rId7" Type="http://schemas.openxmlformats.org/officeDocument/2006/relationships/oleObject" Target="../embeddings/oleObject77.bin"/><Relationship Id="rId2" Type="http://schemas.openxmlformats.org/officeDocument/2006/relationships/slideLayout" Target="../slideLayouts/slideLayout53.xml"/><Relationship Id="rId1" Type="http://schemas.openxmlformats.org/officeDocument/2006/relationships/vmlDrawing" Target="../drawings/vmlDrawing29.vml"/><Relationship Id="rId6" Type="http://schemas.openxmlformats.org/officeDocument/2006/relationships/image" Target="../media/image94.wmf"/><Relationship Id="rId5" Type="http://schemas.openxmlformats.org/officeDocument/2006/relationships/oleObject" Target="../embeddings/oleObject76.bin"/><Relationship Id="rId10" Type="http://schemas.openxmlformats.org/officeDocument/2006/relationships/image" Target="../media/image96.wmf"/><Relationship Id="rId4" Type="http://schemas.openxmlformats.org/officeDocument/2006/relationships/image" Target="../media/image93.emf"/><Relationship Id="rId9" Type="http://schemas.openxmlformats.org/officeDocument/2006/relationships/oleObject" Target="../embeddings/oleObject7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54.xml"/><Relationship Id="rId1" Type="http://schemas.openxmlformats.org/officeDocument/2006/relationships/vmlDrawing" Target="../drawings/vmlDrawing30.vml"/><Relationship Id="rId6" Type="http://schemas.openxmlformats.org/officeDocument/2006/relationships/image" Target="../media/image98.wmf"/><Relationship Id="rId5" Type="http://schemas.openxmlformats.org/officeDocument/2006/relationships/oleObject" Target="../embeddings/oleObject79.bin"/><Relationship Id="rId4" Type="http://schemas.openxmlformats.org/officeDocument/2006/relationships/image" Target="../media/image97.emf"/></Relationships>
</file>

<file path=ppt/slides/_rels/slide49.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53.xml"/><Relationship Id="rId1" Type="http://schemas.openxmlformats.org/officeDocument/2006/relationships/vmlDrawing" Target="../drawings/vmlDrawing31.vml"/><Relationship Id="rId6" Type="http://schemas.openxmlformats.org/officeDocument/2006/relationships/image" Target="../media/image100.wmf"/><Relationship Id="rId5" Type="http://schemas.openxmlformats.org/officeDocument/2006/relationships/oleObject" Target="../embeddings/oleObject81.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8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107.wmf"/><Relationship Id="rId2" Type="http://schemas.openxmlformats.org/officeDocument/2006/relationships/slideLayout" Target="../slideLayouts/slideLayout53.xml"/><Relationship Id="rId16" Type="http://schemas.openxmlformats.org/officeDocument/2006/relationships/image" Target="../media/image109.wmf"/><Relationship Id="rId1" Type="http://schemas.openxmlformats.org/officeDocument/2006/relationships/vmlDrawing" Target="../drawings/vmlDrawing32.vml"/><Relationship Id="rId6" Type="http://schemas.openxmlformats.org/officeDocument/2006/relationships/image" Target="../media/image104.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87.bin"/><Relationship Id="rId14" Type="http://schemas.openxmlformats.org/officeDocument/2006/relationships/image" Target="../media/image10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2.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14.wmf"/><Relationship Id="rId2" Type="http://schemas.openxmlformats.org/officeDocument/2006/relationships/slideLayout" Target="../slideLayouts/slideLayout53.xml"/><Relationship Id="rId1" Type="http://schemas.openxmlformats.org/officeDocument/2006/relationships/vmlDrawing" Target="../drawings/vmlDrawing33.vml"/><Relationship Id="rId6" Type="http://schemas.openxmlformats.org/officeDocument/2006/relationships/image" Target="../media/image111.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94.bin"/><Relationship Id="rId14" Type="http://schemas.openxmlformats.org/officeDocument/2006/relationships/image" Target="../media/image11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53.xml"/><Relationship Id="rId1" Type="http://schemas.openxmlformats.org/officeDocument/2006/relationships/vmlDrawing" Target="../drawings/vmlDrawing34.vml"/><Relationship Id="rId6" Type="http://schemas.openxmlformats.org/officeDocument/2006/relationships/image" Target="../media/image117.wmf"/><Relationship Id="rId5" Type="http://schemas.openxmlformats.org/officeDocument/2006/relationships/oleObject" Target="../embeddings/oleObject98.bin"/><Relationship Id="rId4" Type="http://schemas.openxmlformats.org/officeDocument/2006/relationships/image" Target="../media/image116.wmf"/></Relationships>
</file>

<file path=ppt/slides/_rels/slide54.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22.wmf"/><Relationship Id="rId2" Type="http://schemas.openxmlformats.org/officeDocument/2006/relationships/slideLayout" Target="../slideLayouts/slideLayout53.xml"/><Relationship Id="rId1" Type="http://schemas.openxmlformats.org/officeDocument/2006/relationships/vmlDrawing" Target="../drawings/vmlDrawing35.vml"/><Relationship Id="rId6" Type="http://schemas.openxmlformats.org/officeDocument/2006/relationships/image" Target="../media/image119.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02.bin"/></Relationships>
</file>

<file path=ppt/slides/_rels/slide55.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53.xml"/><Relationship Id="rId1" Type="http://schemas.openxmlformats.org/officeDocument/2006/relationships/vmlDrawing" Target="../drawings/vmlDrawing36.vml"/><Relationship Id="rId6" Type="http://schemas.openxmlformats.org/officeDocument/2006/relationships/image" Target="../media/image124.wmf"/><Relationship Id="rId5" Type="http://schemas.openxmlformats.org/officeDocument/2006/relationships/oleObject" Target="../embeddings/oleObject106.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0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53.xml"/><Relationship Id="rId1" Type="http://schemas.openxmlformats.org/officeDocument/2006/relationships/vmlDrawing" Target="../drawings/vmlDrawing37.vml"/><Relationship Id="rId6" Type="http://schemas.openxmlformats.org/officeDocument/2006/relationships/image" Target="../media/image128.wmf"/><Relationship Id="rId5" Type="http://schemas.openxmlformats.org/officeDocument/2006/relationships/oleObject" Target="../embeddings/oleObject110.bin"/><Relationship Id="rId4" Type="http://schemas.openxmlformats.org/officeDocument/2006/relationships/image" Target="../media/image12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53.xml"/><Relationship Id="rId1" Type="http://schemas.openxmlformats.org/officeDocument/2006/relationships/vmlDrawing" Target="../drawings/vmlDrawing38.vml"/><Relationship Id="rId5" Type="http://schemas.openxmlformats.org/officeDocument/2006/relationships/image" Target="../media/image130.png"/><Relationship Id="rId4" Type="http://schemas.openxmlformats.org/officeDocument/2006/relationships/image" Target="../media/image129.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Microsoft_Visio_2003-2010___1.vsd"/><Relationship Id="rId7" Type="http://schemas.openxmlformats.org/officeDocument/2006/relationships/oleObject" Target="../embeddings/oleObject4.bin"/><Relationship Id="rId2" Type="http://schemas.openxmlformats.org/officeDocument/2006/relationships/slideLayout" Target="../slideLayouts/slideLayout53.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image" Target="../media/image14.jpeg"/><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0.e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7.png"/><Relationship Id="rId2" Type="http://schemas.openxmlformats.org/officeDocument/2006/relationships/slideLayout" Target="../slideLayouts/slideLayout5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txBox="1">
            <a:spLocks/>
          </p:cNvSpPr>
          <p:nvPr/>
        </p:nvSpPr>
        <p:spPr bwMode="auto">
          <a:xfrm>
            <a:off x="612775" y="1281113"/>
            <a:ext cx="8062913"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sz="4400" dirty="0" smtClean="0">
                <a:latin typeface="华文新魏" panose="02010800040101010101" pitchFamily="2" charset="-122"/>
                <a:ea typeface="华文新魏" panose="02010800040101010101" pitchFamily="2" charset="-122"/>
              </a:rPr>
              <a:t>电工原理</a:t>
            </a:r>
          </a:p>
        </p:txBody>
      </p:sp>
      <p:sp>
        <p:nvSpPr>
          <p:cNvPr id="3" name="标题 1"/>
          <p:cNvSpPr txBox="1">
            <a:spLocks/>
          </p:cNvSpPr>
          <p:nvPr/>
        </p:nvSpPr>
        <p:spPr bwMode="auto">
          <a:xfrm>
            <a:off x="612774" y="2564904"/>
            <a:ext cx="8062913"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dirty="0">
                <a:latin typeface="华文新魏" panose="02010800040101010101" pitchFamily="2" charset="-122"/>
                <a:ea typeface="华文新魏" panose="02010800040101010101" pitchFamily="2" charset="-122"/>
              </a:rPr>
              <a:t>第七</a:t>
            </a:r>
            <a:r>
              <a:rPr lang="zh-CN" altLang="en-US" dirty="0" smtClean="0">
                <a:latin typeface="华文新魏" panose="02010800040101010101" pitchFamily="2" charset="-122"/>
                <a:ea typeface="华文新魏" panose="02010800040101010101" pitchFamily="2" charset="-122"/>
              </a:rPr>
              <a:t>章  含有</a:t>
            </a:r>
            <a:r>
              <a:rPr lang="zh-CN" altLang="en-US" dirty="0">
                <a:latin typeface="华文新魏" panose="02010800040101010101" pitchFamily="2" charset="-122"/>
                <a:ea typeface="华文新魏" panose="02010800040101010101" pitchFamily="2" charset="-122"/>
              </a:rPr>
              <a:t>耦合电感的电路</a:t>
            </a:r>
            <a:endParaRPr lang="zh-CN" altLang="en-US"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59508424"/>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87871" y="693277"/>
            <a:ext cx="8134350" cy="5694509"/>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effectLst>
                  <a:outerShdw blurRad="38100" dist="38100" dir="2700000" algn="tl">
                    <a:srgbClr val="C0C0C0"/>
                  </a:outerShdw>
                </a:effectLst>
              </a:rPr>
              <a:t>        </a:t>
            </a:r>
            <a:r>
              <a:rPr lang="zh-CN" altLang="zh-CN" sz="2800" b="1" dirty="0">
                <a:solidFill>
                  <a:srgbClr val="CC0000"/>
                </a:solidFill>
                <a:effectLst>
                  <a:outerShdw blurRad="38100" dist="38100" dir="2700000" algn="tl">
                    <a:srgbClr val="C0C0C0"/>
                  </a:outerShdw>
                </a:effectLst>
              </a:rPr>
              <a:t>当有两个以上电感相互之间存在耦合时，同名端应一对一对地加以标记，每一对应采用不</a:t>
            </a:r>
            <a:r>
              <a:rPr lang="zh-CN" altLang="en-US" sz="2800" b="1" dirty="0">
                <a:solidFill>
                  <a:srgbClr val="CC0000"/>
                </a:solidFill>
                <a:effectLst>
                  <a:outerShdw blurRad="38100" dist="38100" dir="2700000" algn="tl">
                    <a:srgbClr val="C0C0C0"/>
                  </a:outerShdw>
                </a:effectLst>
              </a:rPr>
              <a:t>同</a:t>
            </a:r>
            <a:r>
              <a:rPr lang="zh-CN" altLang="zh-CN" sz="2800" b="1" dirty="0">
                <a:solidFill>
                  <a:srgbClr val="CC0000"/>
                </a:solidFill>
                <a:effectLst>
                  <a:outerShdw blurRad="38100" dist="38100" dir="2700000" algn="tl">
                    <a:srgbClr val="C0C0C0"/>
                  </a:outerShdw>
                </a:effectLst>
              </a:rPr>
              <a:t>符号标记。</a:t>
            </a:r>
            <a:r>
              <a:rPr lang="zh-CN" altLang="zh-CN" sz="2800" b="1" dirty="0">
                <a:effectLst>
                  <a:outerShdw blurRad="38100" dist="38100" dir="2700000" algn="tl">
                    <a:srgbClr val="C0C0C0"/>
                  </a:outerShdw>
                </a:effectLst>
              </a:rPr>
              <a:t>例如图</a:t>
            </a:r>
            <a:r>
              <a:rPr lang="en-US" altLang="zh-CN" sz="2800" b="1" dirty="0">
                <a:effectLst>
                  <a:outerShdw blurRad="38100" dist="38100" dir="2700000" algn="tl">
                    <a:srgbClr val="C0C0C0"/>
                  </a:outerShdw>
                </a:effectLst>
              </a:rPr>
              <a:t>7.1.3</a:t>
            </a:r>
            <a:r>
              <a:rPr lang="zh-CN" altLang="zh-CN" sz="2800" b="1" dirty="0">
                <a:effectLst>
                  <a:outerShdw blurRad="38100" dist="38100" dir="2700000" algn="tl">
                    <a:srgbClr val="C0C0C0"/>
                  </a:outerShdw>
                </a:effectLst>
              </a:rPr>
              <a:t>中，共有三个耦合线圈，判断同名端时，应该一对、一对的线圈用不同符号加以标记，结果如图所示。其中“</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”号表示线圈</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2</a:t>
            </a:r>
            <a:r>
              <a:rPr lang="zh-CN" altLang="zh-CN" sz="2800" b="1" dirty="0">
                <a:effectLst>
                  <a:outerShdw blurRad="38100" dist="38100" dir="2700000" algn="tl">
                    <a:srgbClr val="C0C0C0"/>
                  </a:outerShdw>
                </a:effectLst>
              </a:rPr>
              <a:t>的同名端，“△”号表示线圈</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3</a:t>
            </a:r>
            <a:r>
              <a:rPr lang="zh-CN" altLang="zh-CN" sz="2800" b="1" dirty="0">
                <a:effectLst>
                  <a:outerShdw blurRad="38100" dist="38100" dir="2700000" algn="tl">
                    <a:srgbClr val="C0C0C0"/>
                  </a:outerShdw>
                </a:effectLst>
              </a:rPr>
              <a:t>的同名端，“</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”号表示线圈</a:t>
            </a:r>
            <a:r>
              <a:rPr lang="en-US" altLang="zh-CN" sz="2800" b="1" dirty="0">
                <a:effectLst>
                  <a:outerShdw blurRad="38100" dist="38100" dir="2700000" algn="tl">
                    <a:srgbClr val="C0C0C0"/>
                  </a:outerShdw>
                </a:effectLst>
              </a:rPr>
              <a:t>2</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3</a:t>
            </a:r>
            <a:r>
              <a:rPr lang="zh-CN" altLang="zh-CN" sz="2800" b="1" dirty="0">
                <a:effectLst>
                  <a:outerShdw blurRad="38100" dist="38100" dir="2700000" algn="tl">
                    <a:srgbClr val="C0C0C0"/>
                  </a:outerShdw>
                </a:effectLst>
              </a:rPr>
              <a:t>的同名端。同名端可以用实验方法得到。</a:t>
            </a:r>
            <a:endParaRPr lang="en-US" altLang="zh-CN" sz="2800" b="1" dirty="0">
              <a:effectLst>
                <a:outerShdw blurRad="38100" dist="38100" dir="2700000" algn="tl">
                  <a:srgbClr val="C0C0C0"/>
                </a:outerShdw>
              </a:effectLst>
            </a:endParaRPr>
          </a:p>
          <a:p>
            <a:r>
              <a:rPr lang="en-US" altLang="zh-CN" sz="2800" b="1" dirty="0" smtClean="0">
                <a:effectLst>
                  <a:outerShdw blurRad="38100" dist="38100" dir="2700000" algn="tl">
                    <a:srgbClr val="C0C0C0"/>
                  </a:outerShdw>
                </a:effectLst>
              </a:rPr>
              <a:t>         </a:t>
            </a:r>
            <a:r>
              <a:rPr lang="zh-CN" altLang="zh-CN" sz="2800" b="1" dirty="0">
                <a:solidFill>
                  <a:srgbClr val="006600"/>
                </a:solidFill>
                <a:effectLst>
                  <a:outerShdw blurRad="38100" dist="38100" dir="2700000" algn="tl">
                    <a:srgbClr val="C0C0C0"/>
                  </a:outerShdw>
                </a:effectLst>
              </a:rPr>
              <a:t>引入同名端的概念后，可以用带有互感</a:t>
            </a:r>
            <a:r>
              <a:rPr lang="en-US" altLang="zh-CN" sz="2800" b="1" dirty="0">
                <a:solidFill>
                  <a:srgbClr val="006600"/>
                </a:solidFill>
                <a:effectLst>
                  <a:outerShdw blurRad="38100" dist="38100" dir="2700000" algn="tl">
                    <a:srgbClr val="C0C0C0"/>
                  </a:outerShdw>
                </a:effectLst>
              </a:rPr>
              <a:t>M</a:t>
            </a:r>
            <a:r>
              <a:rPr lang="zh-CN" altLang="zh-CN" sz="2800" b="1" dirty="0">
                <a:solidFill>
                  <a:srgbClr val="006600"/>
                </a:solidFill>
                <a:effectLst>
                  <a:outerShdw blurRad="38100" dist="38100" dir="2700000" algn="tl">
                    <a:srgbClr val="C0C0C0"/>
                  </a:outerShdw>
                </a:effectLst>
              </a:rPr>
              <a:t>和同名端标记的电感</a:t>
            </a:r>
            <a:r>
              <a:rPr lang="en-US" altLang="zh-CN" sz="2800" b="1" dirty="0">
                <a:solidFill>
                  <a:srgbClr val="006600"/>
                </a:solidFill>
                <a:effectLst>
                  <a:outerShdw blurRad="38100" dist="38100" dir="2700000" algn="tl">
                    <a:srgbClr val="C0C0C0"/>
                  </a:outerShdw>
                </a:effectLst>
              </a:rPr>
              <a:t>L1</a:t>
            </a:r>
            <a:r>
              <a:rPr lang="zh-CN" altLang="zh-CN" sz="2800" b="1" dirty="0">
                <a:solidFill>
                  <a:srgbClr val="006600"/>
                </a:solidFill>
                <a:effectLst>
                  <a:outerShdw blurRad="38100" dist="38100" dir="2700000" algn="tl">
                    <a:srgbClr val="C0C0C0"/>
                  </a:outerShdw>
                </a:effectLst>
              </a:rPr>
              <a:t>和</a:t>
            </a:r>
            <a:r>
              <a:rPr lang="en-US" altLang="zh-CN" sz="2800" b="1" dirty="0">
                <a:solidFill>
                  <a:srgbClr val="006600"/>
                </a:solidFill>
                <a:effectLst>
                  <a:outerShdw blurRad="38100" dist="38100" dir="2700000" algn="tl">
                    <a:srgbClr val="C0C0C0"/>
                  </a:outerShdw>
                </a:effectLst>
              </a:rPr>
              <a:t>L2</a:t>
            </a:r>
            <a:r>
              <a:rPr lang="zh-CN" altLang="zh-CN" sz="2800" b="1" dirty="0">
                <a:solidFill>
                  <a:srgbClr val="006600"/>
                </a:solidFill>
                <a:effectLst>
                  <a:outerShdw blurRad="38100" dist="38100" dir="2700000" algn="tl">
                    <a:srgbClr val="C0C0C0"/>
                  </a:outerShdw>
                </a:effectLst>
              </a:rPr>
              <a:t>表示耦合电感，</a:t>
            </a:r>
            <a:r>
              <a:rPr lang="zh-CN" altLang="zh-CN" sz="2800" b="1" dirty="0">
                <a:effectLst>
                  <a:outerShdw blurRad="38100" dist="38100" dir="2700000" algn="tl">
                    <a:srgbClr val="C0C0C0"/>
                  </a:outerShdw>
                </a:effectLst>
              </a:rPr>
              <a:t>如图</a:t>
            </a:r>
            <a:r>
              <a:rPr lang="en-US" altLang="zh-CN" sz="2800" b="1" dirty="0">
                <a:effectLst>
                  <a:outerShdw blurRad="38100" dist="38100" dir="2700000" algn="tl">
                    <a:srgbClr val="C0C0C0"/>
                  </a:outerShdw>
                </a:effectLst>
              </a:rPr>
              <a:t>7.1.1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zh-CN" sz="2800" b="1" dirty="0">
                <a:effectLst>
                  <a:outerShdw blurRad="38100" dist="38100" dir="2700000" algn="tl">
                    <a:srgbClr val="C0C0C0"/>
                  </a:outerShdw>
                </a:effectLst>
              </a:rPr>
              <a:t>）所示。由于图中为同向耦合，则式中</a:t>
            </a:r>
            <a:r>
              <a:rPr lang="en-US" altLang="zh-CN" sz="2800" b="1" dirty="0">
                <a:effectLst>
                  <a:outerShdw blurRad="38100" dist="38100" dir="2700000" algn="tl">
                    <a:srgbClr val="C0C0C0"/>
                  </a:outerShdw>
                </a:effectLst>
              </a:rPr>
              <a:t>M</a:t>
            </a:r>
            <a:r>
              <a:rPr lang="zh-CN" altLang="zh-CN" sz="2800" b="1" dirty="0">
                <a:effectLst>
                  <a:outerShdw blurRad="38100" dist="38100" dir="2700000" algn="tl">
                    <a:srgbClr val="C0C0C0"/>
                  </a:outerShdw>
                </a:effectLst>
              </a:rPr>
              <a:t>前取</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号，图中的磁链关系可表示为：</a:t>
            </a:r>
          </a:p>
          <a:p>
            <a:endParaRPr lang="zh-CN" altLang="zh-CN" sz="2800" dirty="0"/>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2766901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11</a:t>
            </a:fld>
            <a:endParaRPr lang="en-US">
              <a:solidFill>
                <a:prstClr val="black">
                  <a:tint val="75000"/>
                </a:prstClr>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88372920"/>
              </p:ext>
            </p:extLst>
          </p:nvPr>
        </p:nvGraphicFramePr>
        <p:xfrm>
          <a:off x="2768601" y="1571625"/>
          <a:ext cx="2468563" cy="514350"/>
        </p:xfrm>
        <a:graphic>
          <a:graphicData uri="http://schemas.openxmlformats.org/presentationml/2006/ole">
            <mc:AlternateContent xmlns:mc="http://schemas.openxmlformats.org/markup-compatibility/2006">
              <mc:Choice xmlns:v="urn:schemas-microsoft-com:vml" Requires="v">
                <p:oleObj spid="_x0000_s44477" name="Equation" r:id="rId3" imgW="1790640" imgH="380880" progId="Equation.DSMT4">
                  <p:embed/>
                </p:oleObj>
              </mc:Choice>
              <mc:Fallback>
                <p:oleObj name="Equation" r:id="rId3" imgW="1790640" imgH="380880" progId="Equation.DSMT4">
                  <p:embed/>
                  <p:pic>
                    <p:nvPicPr>
                      <p:cNvPr id="0" name="Object 2"/>
                      <p:cNvPicPr>
                        <a:picLocks noChangeAspect="1" noChangeArrowheads="1"/>
                      </p:cNvPicPr>
                      <p:nvPr/>
                    </p:nvPicPr>
                    <p:blipFill>
                      <a:blip r:embed="rId4"/>
                      <a:srcRect/>
                      <a:stretch>
                        <a:fillRect/>
                      </a:stretch>
                    </p:blipFill>
                    <p:spPr bwMode="auto">
                      <a:xfrm>
                        <a:off x="2768601" y="1571625"/>
                        <a:ext cx="24685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91220902"/>
              </p:ext>
            </p:extLst>
          </p:nvPr>
        </p:nvGraphicFramePr>
        <p:xfrm>
          <a:off x="2768601" y="2276872"/>
          <a:ext cx="2481262" cy="552450"/>
        </p:xfrm>
        <a:graphic>
          <a:graphicData uri="http://schemas.openxmlformats.org/presentationml/2006/ole">
            <mc:AlternateContent xmlns:mc="http://schemas.openxmlformats.org/markup-compatibility/2006">
              <mc:Choice xmlns:v="urn:schemas-microsoft-com:vml" Requires="v">
                <p:oleObj spid="_x0000_s44478" name="Equation" r:id="rId5" imgW="1854000" imgH="380880" progId="Equation.DSMT4">
                  <p:embed/>
                </p:oleObj>
              </mc:Choice>
              <mc:Fallback>
                <p:oleObj name="Equation" r:id="rId5" imgW="1854000" imgH="380880" progId="Equation.DSMT4">
                  <p:embed/>
                  <p:pic>
                    <p:nvPicPr>
                      <p:cNvPr id="0" name="Object 1"/>
                      <p:cNvPicPr>
                        <a:picLocks noChangeAspect="1" noChangeArrowheads="1"/>
                      </p:cNvPicPr>
                      <p:nvPr/>
                    </p:nvPicPr>
                    <p:blipFill>
                      <a:blip r:embed="rId6"/>
                      <a:srcRect/>
                      <a:stretch>
                        <a:fillRect/>
                      </a:stretch>
                    </p:blipFill>
                    <p:spPr bwMode="auto">
                      <a:xfrm>
                        <a:off x="2768601" y="2276872"/>
                        <a:ext cx="2481262"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759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340768"/>
            <a:ext cx="8134350" cy="954750"/>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7.1.1</a:t>
            </a:r>
            <a:r>
              <a:rPr lang="en-US" altLang="zh-CN" sz="2800" dirty="0"/>
              <a:t> </a:t>
            </a:r>
            <a:r>
              <a:rPr lang="en-US" altLang="zh-CN" sz="2800" dirty="0" smtClean="0"/>
              <a:t> </a:t>
            </a:r>
            <a:r>
              <a:rPr lang="zh-CN" altLang="en-US" sz="2800" b="1" dirty="0" smtClean="0">
                <a:effectLst>
                  <a:outerShdw blurRad="38100" dist="38100" dir="2700000" algn="tl">
                    <a:srgbClr val="C0C0C0"/>
                  </a:outerShdw>
                </a:effectLst>
              </a:rPr>
              <a:t>图</a:t>
            </a:r>
            <a:r>
              <a:rPr lang="en-US" altLang="zh-CN" sz="2800" b="1" dirty="0">
                <a:effectLst>
                  <a:outerShdw blurRad="38100" dist="38100" dir="2700000" algn="tl">
                    <a:srgbClr val="C0C0C0"/>
                  </a:outerShdw>
                </a:effectLst>
              </a:rPr>
              <a:t>7.1.1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en-US" sz="2800" b="1" dirty="0">
                <a:effectLst>
                  <a:outerShdw blurRad="38100" dist="38100" dir="2700000" algn="tl">
                    <a:srgbClr val="C0C0C0"/>
                  </a:outerShdw>
                </a:effectLst>
              </a:rPr>
              <a:t>）中 </a:t>
            </a:r>
            <a:r>
              <a:rPr lang="en-US" altLang="zh-CN" sz="2800" b="1" dirty="0" smtClean="0">
                <a:effectLst>
                  <a:outerShdw blurRad="38100" dist="38100" dir="2700000" algn="tl">
                    <a:srgbClr val="C0C0C0"/>
                  </a:outerShdw>
                </a:effectLst>
              </a:rPr>
              <a:t>,                                          </a:t>
            </a:r>
            <a:r>
              <a:rPr lang="en-US" altLang="zh-CN" sz="2800" b="1" dirty="0">
                <a:effectLst>
                  <a:outerShdw blurRad="38100" dist="38100" dir="2700000" algn="tl">
                    <a:srgbClr val="C0C0C0"/>
                  </a:outerShdw>
                </a:effectLst>
              </a:rPr>
              <a:t>i1=2A</a:t>
            </a:r>
            <a:r>
              <a:rPr lang="zh-CN" altLang="en-US" sz="2800" b="1" dirty="0">
                <a:effectLst>
                  <a:outerShdw blurRad="38100" dist="38100" dir="2700000" algn="tl">
                    <a:srgbClr val="C0C0C0"/>
                  </a:outerShdw>
                </a:effectLst>
              </a:rPr>
              <a:t>（</a:t>
            </a:r>
            <a:r>
              <a:rPr lang="zh-CN" altLang="en-US" sz="2800" b="1" dirty="0" smtClean="0">
                <a:effectLst>
                  <a:outerShdw blurRad="38100" dist="38100" dir="2700000" algn="tl">
                    <a:srgbClr val="C0C0C0"/>
                  </a:outerShdw>
                </a:effectLst>
              </a:rPr>
              <a:t>直流），                        </a:t>
            </a:r>
            <a:r>
              <a:rPr lang="en-US" altLang="zh-CN" sz="2800" b="1" dirty="0" smtClean="0">
                <a:effectLst>
                  <a:outerShdw blurRad="38100" dist="38100" dir="2700000" algn="tl">
                    <a:srgbClr val="C0C0C0"/>
                  </a:outerShdw>
                </a:effectLst>
              </a:rPr>
              <a:t>,</a:t>
            </a:r>
            <a:r>
              <a:rPr lang="zh-CN" altLang="en-US" sz="2800" b="1" dirty="0">
                <a:effectLst>
                  <a:outerShdw blurRad="38100" dist="38100" dir="2700000" algn="tl">
                    <a:srgbClr val="C0C0C0"/>
                  </a:outerShdw>
                </a:effectLst>
              </a:rPr>
              <a:t>求耦合电感中的磁链。</a:t>
            </a:r>
            <a:endParaRPr lang="zh-CN" altLang="zh-CN" sz="2800" b="1" dirty="0">
              <a:effectLst>
                <a:outerShdw blurRad="38100" dist="38100" dir="2700000" algn="tl">
                  <a:srgbClr val="C0C0C0"/>
                </a:outerShdw>
              </a:effectLst>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12</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1109700"/>
              </p:ext>
            </p:extLst>
          </p:nvPr>
        </p:nvGraphicFramePr>
        <p:xfrm>
          <a:off x="4499992" y="1436688"/>
          <a:ext cx="3600450" cy="381000"/>
        </p:xfrm>
        <a:graphic>
          <a:graphicData uri="http://schemas.openxmlformats.org/presentationml/2006/ole">
            <mc:AlternateContent xmlns:mc="http://schemas.openxmlformats.org/markup-compatibility/2006">
              <mc:Choice xmlns:v="urn:schemas-microsoft-com:vml" Requires="v">
                <p:oleObj spid="_x0000_s63699" name="Equation" r:id="rId3" imgW="3606480" imgH="380880" progId="Equation.DSMT4">
                  <p:embed/>
                </p:oleObj>
              </mc:Choice>
              <mc:Fallback>
                <p:oleObj name="Equation" r:id="rId3" imgW="3606480" imgH="380880" progId="Equation.DSMT4">
                  <p:embed/>
                  <p:pic>
                    <p:nvPicPr>
                      <p:cNvPr id="0" name="Object 1"/>
                      <p:cNvPicPr>
                        <a:picLocks noChangeAspect="1" noChangeArrowheads="1"/>
                      </p:cNvPicPr>
                      <p:nvPr/>
                    </p:nvPicPr>
                    <p:blipFill>
                      <a:blip r:embed="rId4"/>
                      <a:srcRect/>
                      <a:stretch>
                        <a:fillRect/>
                      </a:stretch>
                    </p:blipFill>
                    <p:spPr bwMode="auto">
                      <a:xfrm>
                        <a:off x="4499992" y="1436688"/>
                        <a:ext cx="36004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5534968"/>
              </p:ext>
            </p:extLst>
          </p:nvPr>
        </p:nvGraphicFramePr>
        <p:xfrm>
          <a:off x="3071168" y="1879600"/>
          <a:ext cx="2220912" cy="381000"/>
        </p:xfrm>
        <a:graphic>
          <a:graphicData uri="http://schemas.openxmlformats.org/presentationml/2006/ole">
            <mc:AlternateContent xmlns:mc="http://schemas.openxmlformats.org/markup-compatibility/2006">
              <mc:Choice xmlns:v="urn:schemas-microsoft-com:vml" Requires="v">
                <p:oleObj spid="_x0000_s63700" name="Equation" r:id="rId5" imgW="2234880" imgH="380880" progId="Equation.DSMT4">
                  <p:embed/>
                </p:oleObj>
              </mc:Choice>
              <mc:Fallback>
                <p:oleObj name="Equation" r:id="rId5" imgW="2234880" imgH="380880" progId="Equation.DSMT4">
                  <p:embed/>
                  <p:pic>
                    <p:nvPicPr>
                      <p:cNvPr id="0" name="Object 3"/>
                      <p:cNvPicPr>
                        <a:picLocks noChangeAspect="1" noChangeArrowheads="1"/>
                      </p:cNvPicPr>
                      <p:nvPr/>
                    </p:nvPicPr>
                    <p:blipFill>
                      <a:blip r:embed="rId6"/>
                      <a:srcRect/>
                      <a:stretch>
                        <a:fillRect/>
                      </a:stretch>
                    </p:blipFill>
                    <p:spPr bwMode="auto">
                      <a:xfrm>
                        <a:off x="3071168" y="1879600"/>
                        <a:ext cx="22209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
          <p:cNvSpPr txBox="1">
            <a:spLocks noChangeArrowheads="1"/>
          </p:cNvSpPr>
          <p:nvPr/>
        </p:nvSpPr>
        <p:spPr bwMode="auto">
          <a:xfrm>
            <a:off x="552450" y="2835013"/>
            <a:ext cx="8134350" cy="954750"/>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C00000"/>
                </a:solidFill>
              </a:rPr>
              <a:t>解</a:t>
            </a:r>
            <a:r>
              <a:rPr lang="en-US" altLang="zh-CN" sz="2800" b="1" dirty="0">
                <a:solidFill>
                  <a:srgbClr val="C00000"/>
                </a:solidFill>
              </a:rPr>
              <a:t>: </a:t>
            </a:r>
            <a:r>
              <a:rPr lang="zh-CN" altLang="en-US" sz="2800" b="1" dirty="0">
                <a:effectLst>
                  <a:outerShdw blurRad="38100" dist="38100" dir="2700000" algn="tl">
                    <a:srgbClr val="C0C0C0"/>
                  </a:outerShdw>
                </a:effectLst>
              </a:rPr>
              <a:t>因电流</a:t>
            </a:r>
            <a:r>
              <a:rPr lang="en-US" altLang="zh-CN" sz="2800" b="1" dirty="0">
                <a:effectLst>
                  <a:outerShdw blurRad="38100" dist="38100" dir="2700000" algn="tl">
                    <a:srgbClr val="C0C0C0"/>
                  </a:outerShdw>
                </a:effectLst>
              </a:rPr>
              <a:t>i1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i2</a:t>
            </a:r>
            <a:r>
              <a:rPr lang="zh-CN" altLang="en-US" sz="2800" b="1" dirty="0">
                <a:effectLst>
                  <a:outerShdw blurRad="38100" dist="38100" dir="2700000" algn="tl">
                    <a:srgbClr val="C0C0C0"/>
                  </a:outerShdw>
                </a:effectLst>
              </a:rPr>
              <a:t>都是从同名端流进线圈，为同向耦合，则各磁链计算如下：</a:t>
            </a:r>
            <a:endParaRPr lang="zh-CN" altLang="zh-CN" sz="2800" b="1" dirty="0">
              <a:effectLst>
                <a:outerShdw blurRad="38100" dist="38100" dir="2700000" algn="tl">
                  <a:srgbClr val="C0C0C0"/>
                </a:outerShdw>
              </a:effectLs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35058390"/>
              </p:ext>
            </p:extLst>
          </p:nvPr>
        </p:nvGraphicFramePr>
        <p:xfrm>
          <a:off x="2987824" y="3933056"/>
          <a:ext cx="2258607" cy="468001"/>
        </p:xfrm>
        <a:graphic>
          <a:graphicData uri="http://schemas.openxmlformats.org/presentationml/2006/ole">
            <mc:AlternateContent xmlns:mc="http://schemas.openxmlformats.org/markup-compatibility/2006">
              <mc:Choice xmlns:v="urn:schemas-microsoft-com:vml" Requires="v">
                <p:oleObj spid="_x0000_s63701" name="Equation" r:id="rId7" imgW="889000" imgH="190500" progId="Equation.DSMT4">
                  <p:embed/>
                </p:oleObj>
              </mc:Choice>
              <mc:Fallback>
                <p:oleObj name="Equation" r:id="rId7" imgW="889000" imgH="190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3933056"/>
                        <a:ext cx="2258607" cy="468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949181325"/>
              </p:ext>
            </p:extLst>
          </p:nvPr>
        </p:nvGraphicFramePr>
        <p:xfrm>
          <a:off x="2987824" y="4521139"/>
          <a:ext cx="3549000" cy="468001"/>
        </p:xfrm>
        <a:graphic>
          <a:graphicData uri="http://schemas.openxmlformats.org/presentationml/2006/ole">
            <mc:AlternateContent xmlns:mc="http://schemas.openxmlformats.org/markup-compatibility/2006">
              <mc:Choice xmlns:v="urn:schemas-microsoft-com:vml" Requires="v">
                <p:oleObj spid="_x0000_s63702" name="Equation" r:id="rId9" imgW="1435100" imgH="190500" progId="Equation.DSMT4">
                  <p:embed/>
                </p:oleObj>
              </mc:Choice>
              <mc:Fallback>
                <p:oleObj name="Equation" r:id="rId9" imgW="1435100" imgH="1905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4521139"/>
                        <a:ext cx="3549000" cy="468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028085531"/>
              </p:ext>
            </p:extLst>
          </p:nvPr>
        </p:nvGraphicFramePr>
        <p:xfrm>
          <a:off x="2987824" y="5109222"/>
          <a:ext cx="3446183" cy="468001"/>
        </p:xfrm>
        <a:graphic>
          <a:graphicData uri="http://schemas.openxmlformats.org/presentationml/2006/ole">
            <mc:AlternateContent xmlns:mc="http://schemas.openxmlformats.org/markup-compatibility/2006">
              <mc:Choice xmlns:v="urn:schemas-microsoft-com:vml" Requires="v">
                <p:oleObj spid="_x0000_s63703" name="Equation" r:id="rId11" imgW="1422400" imgH="190500" progId="Equation.DSMT4">
                  <p:embed/>
                </p:oleObj>
              </mc:Choice>
              <mc:Fallback>
                <p:oleObj name="Equation" r:id="rId11" imgW="1422400" imgH="1905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5109222"/>
                        <a:ext cx="3446183" cy="468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045210886"/>
              </p:ext>
            </p:extLst>
          </p:nvPr>
        </p:nvGraphicFramePr>
        <p:xfrm>
          <a:off x="2987824" y="5697304"/>
          <a:ext cx="2262000" cy="468001"/>
        </p:xfrm>
        <a:graphic>
          <a:graphicData uri="http://schemas.openxmlformats.org/presentationml/2006/ole">
            <mc:AlternateContent xmlns:mc="http://schemas.openxmlformats.org/markup-compatibility/2006">
              <mc:Choice xmlns:v="urn:schemas-microsoft-com:vml" Requires="v">
                <p:oleObj spid="_x0000_s63704" name="Equation" r:id="rId13" imgW="914400" imgH="190500" progId="Equation.DSMT4">
                  <p:embed/>
                </p:oleObj>
              </mc:Choice>
              <mc:Fallback>
                <p:oleObj name="Equation" r:id="rId13" imgW="914400" imgH="1905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824" y="5697304"/>
                        <a:ext cx="2262000" cy="468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85581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556212"/>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effectLst>
                  <a:outerShdw blurRad="38100" dist="38100" dir="2700000" algn="tl">
                    <a:srgbClr val="C0C0C0"/>
                  </a:outerShdw>
                </a:effectLst>
              </a:rPr>
              <a:t>按右手螺旋法则确定磁链的参考方向，则</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13</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0"/>
          <p:cNvSpPr>
            <a:spLocks noChangeArrowheads="1"/>
          </p:cNvSpPr>
          <p:nvPr/>
        </p:nvSpPr>
        <p:spPr bwMode="auto">
          <a:xfrm>
            <a:off x="3779912" y="39330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2"/>
          <p:cNvSpPr>
            <a:spLocks noChangeArrowheads="1"/>
          </p:cNvSpPr>
          <p:nvPr/>
        </p:nvSpPr>
        <p:spPr bwMode="auto">
          <a:xfrm>
            <a:off x="3563888" y="43846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8"/>
          <p:cNvSpPr>
            <a:spLocks noChangeArrowheads="1"/>
          </p:cNvSpPr>
          <p:nvPr/>
        </p:nvSpPr>
        <p:spPr bwMode="auto">
          <a:xfrm>
            <a:off x="3724151" y="48363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20"/>
          <p:cNvSpPr>
            <a:spLocks noChangeArrowheads="1"/>
          </p:cNvSpPr>
          <p:nvPr/>
        </p:nvSpPr>
        <p:spPr bwMode="auto">
          <a:xfrm>
            <a:off x="3779912" y="5482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256218247"/>
              </p:ext>
            </p:extLst>
          </p:nvPr>
        </p:nvGraphicFramePr>
        <p:xfrm>
          <a:off x="1403648" y="2559605"/>
          <a:ext cx="6458400" cy="468000"/>
        </p:xfrm>
        <a:graphic>
          <a:graphicData uri="http://schemas.openxmlformats.org/presentationml/2006/ole">
            <mc:AlternateContent xmlns:mc="http://schemas.openxmlformats.org/markup-compatibility/2006">
              <mc:Choice xmlns:v="urn:schemas-microsoft-com:vml" Requires="v">
                <p:oleObj spid="_x0000_s25325" name="Equation" r:id="rId3" imgW="2438400" imgH="190500" progId="Equation.DSMT4">
                  <p:embed/>
                </p:oleObj>
              </mc:Choice>
              <mc:Fallback>
                <p:oleObj name="Equation" r:id="rId3" imgW="2438400" imgH="190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559605"/>
                        <a:ext cx="64584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607133870"/>
              </p:ext>
            </p:extLst>
          </p:nvPr>
        </p:nvGraphicFramePr>
        <p:xfrm>
          <a:off x="1403648" y="3353343"/>
          <a:ext cx="6825000" cy="468000"/>
        </p:xfrm>
        <a:graphic>
          <a:graphicData uri="http://schemas.openxmlformats.org/presentationml/2006/ole">
            <mc:AlternateContent xmlns:mc="http://schemas.openxmlformats.org/markup-compatibility/2006">
              <mc:Choice xmlns:v="urn:schemas-microsoft-com:vml" Requires="v">
                <p:oleObj spid="_x0000_s25326" name="Equation" r:id="rId5" imgW="2489200" imgH="190500" progId="Equation.DSMT4">
                  <p:embed/>
                </p:oleObj>
              </mc:Choice>
              <mc:Fallback>
                <p:oleObj name="Equation" r:id="rId5" imgW="2489200" imgH="190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353343"/>
                        <a:ext cx="68250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637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585787" y="1548656"/>
            <a:ext cx="2834085"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7.1.3</a:t>
            </a:r>
            <a:r>
              <a:rPr kumimoji="1" lang="zh-CN" altLang="en-US" sz="3200" b="1" dirty="0">
                <a:solidFill>
                  <a:srgbClr val="000099"/>
                </a:solidFill>
                <a:effectLst>
                  <a:outerShdw blurRad="38100" dist="38100" dir="2700000" algn="tl">
                    <a:srgbClr val="C0C0C0"/>
                  </a:outerShdw>
                </a:effectLst>
                <a:latin typeface="Times New Roman" pitchFamily="18" charset="0"/>
              </a:rPr>
              <a:t>互感电压</a:t>
            </a:r>
          </a:p>
        </p:txBody>
      </p:sp>
      <p:sp>
        <p:nvSpPr>
          <p:cNvPr id="80907" name="Text Box 11"/>
          <p:cNvSpPr txBox="1">
            <a:spLocks noChangeArrowheads="1"/>
          </p:cNvSpPr>
          <p:nvPr/>
        </p:nvSpPr>
        <p:spPr bwMode="auto">
          <a:xfrm>
            <a:off x="-8062" y="2294463"/>
            <a:ext cx="9194825" cy="2678298"/>
          </a:xfrm>
          <a:prstGeom prst="rect">
            <a:avLst/>
          </a:prstGeom>
          <a:noFill/>
          <a:ln w="9525">
            <a:noFill/>
            <a:miter lim="800000"/>
            <a:headEnd/>
            <a:tailEnd/>
          </a:ln>
          <a:effectLst/>
        </p:spPr>
        <p:txBody>
          <a:bodyPr wrap="non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设</a:t>
            </a:r>
            <a:r>
              <a:rPr lang="zh-CN" altLang="en-US" sz="2800" b="1" dirty="0">
                <a:effectLst>
                  <a:outerShdw blurRad="38100" dist="38100" dir="2700000" algn="tl">
                    <a:srgbClr val="C0C0C0"/>
                  </a:outerShdw>
                </a:effectLst>
              </a:rPr>
              <a:t>耦合电感</a:t>
            </a:r>
            <a:r>
              <a:rPr lang="en-US" altLang="zh-CN" sz="2800" b="1" dirty="0">
                <a:effectLst>
                  <a:outerShdw blurRad="38100" dist="38100" dir="2700000" algn="tl">
                    <a:srgbClr val="C0C0C0"/>
                  </a:outerShdw>
                </a:effectLst>
              </a:rPr>
              <a:t>L1</a:t>
            </a:r>
            <a:r>
              <a:rPr lang="zh-CN" altLang="en-US" sz="2800" b="1" dirty="0">
                <a:effectLst>
                  <a:outerShdw blurRad="38100" dist="38100" dir="2700000" algn="tl">
                    <a:srgbClr val="C0C0C0"/>
                  </a:outerShdw>
                </a:effectLst>
              </a:rPr>
              <a:t>和</a:t>
            </a:r>
            <a:r>
              <a:rPr lang="en-US" altLang="zh-CN" sz="2800" b="1" dirty="0">
                <a:effectLst>
                  <a:outerShdw blurRad="38100" dist="38100" dir="2700000" algn="tl">
                    <a:srgbClr val="C0C0C0"/>
                  </a:outerShdw>
                </a:effectLst>
              </a:rPr>
              <a:t>L2</a:t>
            </a:r>
            <a:r>
              <a:rPr lang="zh-CN" altLang="en-US" sz="2800" b="1" dirty="0">
                <a:effectLst>
                  <a:outerShdw blurRad="38100" dist="38100" dir="2700000" algn="tl">
                    <a:srgbClr val="C0C0C0"/>
                  </a:outerShdw>
                </a:effectLst>
              </a:rPr>
              <a:t>中为时变电流</a:t>
            </a:r>
            <a:r>
              <a:rPr lang="zh-CN" altLang="en-US" sz="2800" b="1" dirty="0" smtClean="0">
                <a:effectLst>
                  <a:outerShdw blurRad="38100" dist="38100" dir="2700000" algn="tl">
                    <a:srgbClr val="C0C0C0"/>
                  </a:outerShdw>
                </a:effectLst>
              </a:rPr>
              <a:t>，根据</a:t>
            </a:r>
            <a:r>
              <a:rPr lang="zh-CN" altLang="en-US" sz="2800" b="1" dirty="0">
                <a:effectLst>
                  <a:outerShdw blurRad="38100" dist="38100" dir="2700000" algn="tl">
                    <a:srgbClr val="C0C0C0"/>
                  </a:outerShdw>
                </a:effectLst>
              </a:rPr>
              <a:t>法拉第</a:t>
            </a:r>
            <a:r>
              <a:rPr lang="zh-CN" altLang="en-US" sz="2800" b="1" dirty="0" smtClean="0">
                <a:effectLst>
                  <a:outerShdw blurRad="38100" dist="38100" dir="2700000" algn="tl">
                    <a:srgbClr val="C0C0C0"/>
                  </a:outerShdw>
                </a:effectLst>
              </a:rPr>
              <a:t>电磁</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zh-CN" altLang="en-US" sz="2800" b="1" dirty="0" smtClean="0">
                <a:effectLst>
                  <a:outerShdw blurRad="38100" dist="38100" dir="2700000" algn="tl">
                    <a:srgbClr val="C0C0C0"/>
                  </a:outerShdw>
                </a:effectLst>
              </a:rPr>
              <a:t>感应</a:t>
            </a:r>
            <a:r>
              <a:rPr lang="zh-CN" altLang="en-US" sz="2800" b="1" dirty="0">
                <a:effectLst>
                  <a:outerShdw blurRad="38100" dist="38100" dir="2700000" algn="tl">
                    <a:srgbClr val="C0C0C0"/>
                  </a:outerShdw>
                </a:effectLst>
              </a:rPr>
              <a:t>定律，耦合电感的两</a:t>
            </a:r>
            <a:r>
              <a:rPr lang="zh-CN" altLang="en-US" sz="2800" b="1" dirty="0" smtClean="0">
                <a:effectLst>
                  <a:outerShdw blurRad="38100" dist="38100" dir="2700000" algn="tl">
                    <a:srgbClr val="C0C0C0"/>
                  </a:outerShdw>
                </a:effectLst>
              </a:rPr>
              <a:t>个端口</a:t>
            </a:r>
            <a:r>
              <a:rPr lang="zh-CN" altLang="en-US" sz="2800" b="1" dirty="0">
                <a:effectLst>
                  <a:outerShdw blurRad="38100" dist="38100" dir="2700000" algn="tl">
                    <a:srgbClr val="C0C0C0"/>
                  </a:outerShdw>
                </a:effectLst>
              </a:rPr>
              <a:t>将产生感应电压。设</a:t>
            </a:r>
            <a:r>
              <a:rPr lang="en-US" altLang="zh-CN" sz="2800" b="1" dirty="0" smtClean="0">
                <a:effectLst>
                  <a:outerShdw blurRad="38100" dist="38100" dir="2700000" algn="tl">
                    <a:srgbClr val="C0C0C0"/>
                  </a:outerShdw>
                </a:effectLst>
              </a:rPr>
              <a:t>L1</a:t>
            </a:r>
          </a:p>
          <a:p>
            <a:pPr fontAlgn="base">
              <a:spcBef>
                <a:spcPct val="0"/>
              </a:spcBef>
              <a:spcAft>
                <a:spcPct val="0"/>
              </a:spcAft>
              <a:defRPr/>
            </a:pPr>
            <a:r>
              <a:rPr lang="zh-CN" altLang="en-US" sz="2800" b="1" dirty="0" smtClean="0">
                <a:effectLst>
                  <a:outerShdw blurRad="38100" dist="38100" dir="2700000" algn="tl">
                    <a:srgbClr val="C0C0C0"/>
                  </a:outerShdw>
                </a:effectLst>
              </a:rPr>
              <a:t>和</a:t>
            </a:r>
            <a:r>
              <a:rPr lang="en-US" altLang="zh-CN" sz="2800" b="1" dirty="0">
                <a:effectLst>
                  <a:outerShdw blurRad="38100" dist="38100" dir="2700000" algn="tl">
                    <a:srgbClr val="C0C0C0"/>
                  </a:outerShdw>
                </a:effectLst>
              </a:rPr>
              <a:t>L2</a:t>
            </a:r>
            <a:r>
              <a:rPr lang="zh-CN" altLang="en-US" sz="2800" b="1" dirty="0">
                <a:effectLst>
                  <a:outerShdw blurRad="38100" dist="38100" dir="2700000" algn="tl">
                    <a:srgbClr val="C0C0C0"/>
                  </a:outerShdw>
                </a:effectLst>
              </a:rPr>
              <a:t>端口的</a:t>
            </a:r>
            <a:r>
              <a:rPr lang="zh-CN" altLang="en-US" sz="2800" b="1" dirty="0" smtClean="0">
                <a:effectLst>
                  <a:outerShdw blurRad="38100" dist="38100" dir="2700000" algn="tl">
                    <a:srgbClr val="C0C0C0"/>
                  </a:outerShdw>
                </a:effectLst>
              </a:rPr>
              <a:t>电压和</a:t>
            </a:r>
            <a:r>
              <a:rPr lang="zh-CN" altLang="en-US" sz="2800" b="1" dirty="0">
                <a:effectLst>
                  <a:outerShdw blurRad="38100" dist="38100" dir="2700000" algn="tl">
                    <a:srgbClr val="C0C0C0"/>
                  </a:outerShdw>
                </a:effectLst>
              </a:rPr>
              <a:t>电流分别为</a:t>
            </a:r>
            <a:r>
              <a:rPr lang="en-US" altLang="zh-CN" sz="2800" b="1" dirty="0">
                <a:effectLst>
                  <a:outerShdw blurRad="38100" dist="38100" dir="2700000" algn="tl">
                    <a:srgbClr val="C0C0C0"/>
                  </a:outerShdw>
                </a:effectLst>
              </a:rPr>
              <a:t>u1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i1</a:t>
            </a:r>
            <a:r>
              <a:rPr lang="zh-CN" altLang="en-US" sz="2800" b="1" dirty="0">
                <a:effectLst>
                  <a:outerShdw blurRad="38100" dist="38100" dir="2700000" algn="tl">
                    <a:srgbClr val="C0C0C0"/>
                  </a:outerShdw>
                </a:effectLst>
              </a:rPr>
              <a:t>和</a:t>
            </a:r>
            <a:r>
              <a:rPr lang="en-US" altLang="zh-CN" sz="2800" b="1" dirty="0">
                <a:effectLst>
                  <a:outerShdw blurRad="38100" dist="38100" dir="2700000" algn="tl">
                    <a:srgbClr val="C0C0C0"/>
                  </a:outerShdw>
                </a:effectLst>
              </a:rPr>
              <a:t>u2</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i2</a:t>
            </a:r>
            <a:r>
              <a:rPr lang="zh-CN" altLang="en-US" sz="2800" b="1" dirty="0">
                <a:effectLst>
                  <a:outerShdw blurRad="38100" dist="38100" dir="2700000" algn="tl">
                    <a:srgbClr val="C0C0C0"/>
                  </a:outerShdw>
                </a:effectLst>
              </a:rPr>
              <a:t>，且都取</a:t>
            </a:r>
            <a:r>
              <a:rPr lang="zh-CN" altLang="en-US" sz="2800" b="1" dirty="0" smtClean="0">
                <a:effectLst>
                  <a:outerShdw blurRad="38100" dist="38100" dir="2700000" algn="tl">
                    <a:srgbClr val="C0C0C0"/>
                  </a:outerShdw>
                </a:effectLst>
              </a:rPr>
              <a:t>关</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zh-CN" altLang="en-US" sz="2800" b="1" dirty="0" smtClean="0">
                <a:effectLst>
                  <a:outerShdw blurRad="38100" dist="38100" dir="2700000" algn="tl">
                    <a:srgbClr val="C0C0C0"/>
                  </a:outerShdw>
                </a:effectLst>
              </a:rPr>
              <a:t>联参考</a:t>
            </a:r>
            <a:r>
              <a:rPr lang="zh-CN" altLang="en-US" sz="2800" b="1" dirty="0">
                <a:effectLst>
                  <a:outerShdw blurRad="38100" dist="38100" dir="2700000" algn="tl">
                    <a:srgbClr val="C0C0C0"/>
                  </a:outerShdw>
                </a:effectLst>
              </a:rPr>
              <a:t>方向，互感为</a:t>
            </a:r>
            <a:r>
              <a:rPr lang="en-US" altLang="zh-CN" sz="2800" b="1" dirty="0">
                <a:effectLst>
                  <a:outerShdw blurRad="38100" dist="38100" dir="2700000" algn="tl">
                    <a:srgbClr val="C0C0C0"/>
                  </a:outerShdw>
                </a:effectLst>
              </a:rPr>
              <a:t>M</a:t>
            </a:r>
            <a:r>
              <a:rPr lang="zh-CN" altLang="en-US" sz="2800" b="1" dirty="0">
                <a:effectLst>
                  <a:outerShdw blurRad="38100" dist="38100" dir="2700000" algn="tl">
                    <a:srgbClr val="C0C0C0"/>
                  </a:outerShdw>
                </a:effectLst>
              </a:rPr>
              <a:t>，则将式（</a:t>
            </a:r>
            <a:r>
              <a:rPr lang="en-US" altLang="zh-CN" sz="2800" b="1" dirty="0">
                <a:effectLst>
                  <a:outerShdw blurRad="38100" dist="38100" dir="2700000" algn="tl">
                    <a:srgbClr val="C0C0C0"/>
                  </a:outerShdw>
                </a:effectLst>
              </a:rPr>
              <a:t>7.1.3</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7.1.4</a:t>
            </a:r>
            <a:r>
              <a:rPr lang="zh-CN" altLang="en-US" sz="2800" b="1" dirty="0">
                <a:effectLst>
                  <a:outerShdw blurRad="38100" dist="38100" dir="2700000" algn="tl">
                    <a:srgbClr val="C0C0C0"/>
                  </a:outerShdw>
                </a:effectLst>
              </a:rPr>
              <a:t>）</a:t>
            </a:r>
            <a:r>
              <a:rPr lang="zh-CN" altLang="en-US" sz="2800" b="1" dirty="0" smtClean="0">
                <a:effectLst>
                  <a:outerShdw blurRad="38100" dist="38100" dir="2700000" algn="tl">
                    <a:srgbClr val="C0C0C0"/>
                  </a:outerShdw>
                </a:effectLst>
              </a:rPr>
              <a:t>微分</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zh-CN" altLang="en-US" sz="2800" b="1" dirty="0" smtClean="0">
                <a:effectLst>
                  <a:outerShdw blurRad="38100" dist="38100" dir="2700000" algn="tl">
                    <a:srgbClr val="C0C0C0"/>
                  </a:outerShdw>
                </a:effectLst>
              </a:rPr>
              <a:t>后</a:t>
            </a:r>
            <a:r>
              <a:rPr lang="zh-CN" altLang="en-US" sz="2800" b="1" dirty="0">
                <a:effectLst>
                  <a:outerShdw blurRad="38100" dist="38100" dir="2700000" algn="tl">
                    <a:srgbClr val="C0C0C0"/>
                  </a:outerShdw>
                </a:effectLst>
              </a:rPr>
              <a:t>有</a:t>
            </a:r>
            <a:endParaRPr lang="en-US" altLang="zh-CN" sz="2800" b="1" dirty="0">
              <a:effectLst>
                <a:outerShdw blurRad="38100" dist="38100" dir="2700000" algn="tl">
                  <a:srgbClr val="C0C0C0"/>
                </a:outerShdw>
              </a:effectLst>
            </a:endParaRPr>
          </a:p>
          <a:p>
            <a:pPr fontAlgn="base">
              <a:spcBef>
                <a:spcPct val="0"/>
              </a:spcBef>
              <a:spcAft>
                <a:spcPct val="0"/>
              </a:spcAft>
              <a:defRPr/>
            </a:pPr>
            <a:endParaRPr lang="en-US" altLang="zh-CN" sz="2800" b="1" dirty="0">
              <a:effectLst>
                <a:outerShdw blurRad="38100" dist="38100" dir="2700000" algn="tl">
                  <a:srgbClr val="C0C0C0"/>
                </a:outerShdw>
              </a:effectLst>
            </a:endParaRP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14</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7.1</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696904455"/>
              </p:ext>
            </p:extLst>
          </p:nvPr>
        </p:nvGraphicFramePr>
        <p:xfrm>
          <a:off x="3059832" y="4305793"/>
          <a:ext cx="3357368" cy="1656000"/>
        </p:xfrm>
        <a:graphic>
          <a:graphicData uri="http://schemas.openxmlformats.org/presentationml/2006/ole">
            <mc:AlternateContent xmlns:mc="http://schemas.openxmlformats.org/markup-compatibility/2006">
              <mc:Choice xmlns:v="urn:schemas-microsoft-com:vml" Requires="v">
                <p:oleObj spid="_x0000_s46290" name="Equation" r:id="rId3" imgW="1409700" imgH="698500" progId="Equation.DSMT4">
                  <p:embed/>
                </p:oleObj>
              </mc:Choice>
              <mc:Fallback>
                <p:oleObj name="Equation" r:id="rId3" imgW="1409700" imgH="698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305793"/>
                        <a:ext cx="3357368" cy="16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9147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7"/>
                                        </p:tgtEl>
                                        <p:attrNameLst>
                                          <p:attrName>style.visibility</p:attrName>
                                        </p:attrNameLst>
                                      </p:cBhvr>
                                      <p:to>
                                        <p:strVal val="visible"/>
                                      </p:to>
                                    </p:set>
                                    <p:animEffect transition="in" filter="wipe(left)">
                                      <p:cBhvr>
                                        <p:cTn id="12"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0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7" name="Text Box 11"/>
          <p:cNvSpPr txBox="1">
            <a:spLocks noChangeArrowheads="1"/>
          </p:cNvSpPr>
          <p:nvPr/>
        </p:nvSpPr>
        <p:spPr bwMode="auto">
          <a:xfrm>
            <a:off x="224569" y="764704"/>
            <a:ext cx="8694862" cy="3109185"/>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endParaRPr kumimoji="1" lang="en-US" altLang="zh-CN" sz="2800" b="1" dirty="0" smtClean="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r>
              <a:rPr lang="zh-CN" altLang="en-US" sz="2800" b="1" dirty="0" smtClean="0">
                <a:effectLst>
                  <a:outerShdw blurRad="38100" dist="38100" dir="2700000" algn="tl">
                    <a:srgbClr val="C0C0C0"/>
                  </a:outerShdw>
                </a:effectLst>
              </a:rPr>
              <a:t>        上</a:t>
            </a:r>
            <a:r>
              <a:rPr lang="zh-CN" altLang="en-US" sz="2800" b="1" dirty="0">
                <a:effectLst>
                  <a:outerShdw blurRad="38100" dist="38100" dir="2700000" algn="tl">
                    <a:srgbClr val="C0C0C0"/>
                  </a:outerShdw>
                </a:effectLst>
              </a:rPr>
              <a:t>式表示耦合电感的电压电流关系。由上式可见，</a:t>
            </a:r>
            <a:r>
              <a:rPr lang="zh-CN" altLang="en-US" sz="2800" b="1" dirty="0">
                <a:solidFill>
                  <a:srgbClr val="006600"/>
                </a:solidFill>
                <a:effectLst>
                  <a:outerShdw blurRad="38100" dist="38100" dir="2700000" algn="tl">
                    <a:srgbClr val="C0C0C0"/>
                  </a:outerShdw>
                </a:effectLst>
              </a:rPr>
              <a:t>耦合电感的电压是自感电压和互感电压叠加的结果，其中 </a:t>
            </a:r>
            <a:r>
              <a:rPr lang="zh-CN" altLang="en-US" sz="2800" b="1" dirty="0" smtClean="0">
                <a:solidFill>
                  <a:srgbClr val="006600"/>
                </a:solidFill>
                <a:effectLst>
                  <a:outerShdw blurRad="38100" dist="38100" dir="2700000" algn="tl">
                    <a:srgbClr val="C0C0C0"/>
                  </a:outerShdw>
                </a:effectLst>
              </a:rPr>
              <a:t>                         称为</a:t>
            </a:r>
            <a:r>
              <a:rPr lang="zh-CN" altLang="en-US" sz="2800" b="1" dirty="0">
                <a:solidFill>
                  <a:srgbClr val="CC0000"/>
                </a:solidFill>
                <a:effectLst>
                  <a:outerShdw blurRad="38100" dist="38100" dir="2700000" algn="tl">
                    <a:srgbClr val="C0C0C0"/>
                  </a:outerShdw>
                </a:effectLst>
              </a:rPr>
              <a:t>自感电压</a:t>
            </a:r>
            <a:r>
              <a:rPr lang="zh-CN" altLang="en-US" sz="2800" b="1" dirty="0" smtClean="0">
                <a:solidFill>
                  <a:srgbClr val="CC0000"/>
                </a:solidFill>
                <a:effectLst>
                  <a:outerShdw blurRad="38100" dist="38100" dir="2700000" algn="tl">
                    <a:srgbClr val="C0C0C0"/>
                  </a:outerShdw>
                </a:effectLst>
              </a:rPr>
              <a:t>，                        </a:t>
            </a:r>
            <a:r>
              <a:rPr lang="zh-CN" altLang="en-US" sz="2800" b="1" dirty="0">
                <a:solidFill>
                  <a:srgbClr val="006600"/>
                </a:solidFill>
                <a:effectLst>
                  <a:outerShdw blurRad="38100" dist="38100" dir="2700000" algn="tl">
                    <a:srgbClr val="C0C0C0"/>
                  </a:outerShdw>
                </a:effectLst>
              </a:rPr>
              <a:t>称为</a:t>
            </a:r>
            <a:r>
              <a:rPr lang="zh-CN" altLang="en-US" sz="2800" b="1" dirty="0">
                <a:solidFill>
                  <a:srgbClr val="CC0000"/>
                </a:solidFill>
                <a:effectLst>
                  <a:outerShdw blurRad="38100" dist="38100" dir="2700000" algn="tl">
                    <a:srgbClr val="C0C0C0"/>
                  </a:outerShdw>
                </a:effectLst>
              </a:rPr>
              <a:t>互感电压。</a:t>
            </a:r>
            <a:r>
              <a:rPr lang="en-US" altLang="zh-CN" sz="2800" b="1" dirty="0">
                <a:effectLst>
                  <a:outerShdw blurRad="38100" dist="38100" dir="2700000" algn="tl">
                    <a:srgbClr val="C0C0C0"/>
                  </a:outerShdw>
                </a:effectLst>
              </a:rPr>
              <a:t>u12</a:t>
            </a:r>
            <a:r>
              <a:rPr lang="zh-CN" altLang="en-US" sz="2800" b="1" dirty="0">
                <a:effectLst>
                  <a:outerShdw blurRad="38100" dist="38100" dir="2700000" algn="tl">
                    <a:srgbClr val="C0C0C0"/>
                  </a:outerShdw>
                </a:effectLst>
              </a:rPr>
              <a:t>是时变电流</a:t>
            </a:r>
            <a:r>
              <a:rPr lang="en-US" altLang="zh-CN" sz="2800" b="1" dirty="0">
                <a:effectLst>
                  <a:outerShdw blurRad="38100" dist="38100" dir="2700000" algn="tl">
                    <a:srgbClr val="C0C0C0"/>
                  </a:outerShdw>
                </a:effectLst>
              </a:rPr>
              <a:t>i2</a:t>
            </a:r>
            <a:r>
              <a:rPr lang="zh-CN" altLang="en-US" sz="2800" b="1" dirty="0">
                <a:effectLst>
                  <a:outerShdw blurRad="38100" dist="38100" dir="2700000" algn="tl">
                    <a:srgbClr val="C0C0C0"/>
                  </a:outerShdw>
                </a:effectLst>
              </a:rPr>
              <a:t>在线圈</a:t>
            </a:r>
            <a:r>
              <a:rPr lang="en-US" altLang="zh-CN" sz="2800" b="1" dirty="0">
                <a:effectLst>
                  <a:outerShdw blurRad="38100" dist="38100" dir="2700000" algn="tl">
                    <a:srgbClr val="C0C0C0"/>
                  </a:outerShdw>
                </a:effectLst>
              </a:rPr>
              <a:t>L1</a:t>
            </a:r>
            <a:r>
              <a:rPr lang="zh-CN" altLang="en-US" sz="2800" b="1" dirty="0">
                <a:effectLst>
                  <a:outerShdw blurRad="38100" dist="38100" dir="2700000" algn="tl">
                    <a:srgbClr val="C0C0C0"/>
                  </a:outerShdw>
                </a:effectLst>
              </a:rPr>
              <a:t>中</a:t>
            </a:r>
            <a:r>
              <a:rPr lang="zh-CN" altLang="en-US" sz="2800" b="1" dirty="0" smtClean="0">
                <a:effectLst>
                  <a:outerShdw blurRad="38100" dist="38100" dir="2700000" algn="tl">
                    <a:srgbClr val="C0C0C0"/>
                  </a:outerShdw>
                </a:effectLst>
              </a:rPr>
              <a:t>产生的</a:t>
            </a:r>
            <a:r>
              <a:rPr lang="zh-CN" altLang="en-US" sz="2800" b="1" dirty="0">
                <a:effectLst>
                  <a:outerShdw blurRad="38100" dist="38100" dir="2700000" algn="tl">
                    <a:srgbClr val="C0C0C0"/>
                  </a:outerShdw>
                </a:effectLst>
              </a:rPr>
              <a:t>互感电压，</a:t>
            </a:r>
            <a:r>
              <a:rPr lang="en-US" altLang="zh-CN" sz="2800" b="1" dirty="0">
                <a:effectLst>
                  <a:outerShdw blurRad="38100" dist="38100" dir="2700000" algn="tl">
                    <a:srgbClr val="C0C0C0"/>
                  </a:outerShdw>
                </a:effectLst>
              </a:rPr>
              <a:t>u21</a:t>
            </a:r>
            <a:r>
              <a:rPr lang="zh-CN" altLang="en-US" sz="2800" b="1" dirty="0">
                <a:effectLst>
                  <a:outerShdw blurRad="38100" dist="38100" dir="2700000" algn="tl">
                    <a:srgbClr val="C0C0C0"/>
                  </a:outerShdw>
                </a:effectLst>
              </a:rPr>
              <a:t>是时变电流</a:t>
            </a:r>
            <a:r>
              <a:rPr lang="en-US" altLang="zh-CN" sz="2800" b="1" dirty="0">
                <a:effectLst>
                  <a:outerShdw blurRad="38100" dist="38100" dir="2700000" algn="tl">
                    <a:srgbClr val="C0C0C0"/>
                  </a:outerShdw>
                </a:effectLst>
              </a:rPr>
              <a:t>i1</a:t>
            </a:r>
            <a:r>
              <a:rPr lang="zh-CN" altLang="en-US" sz="2800" b="1" dirty="0">
                <a:effectLst>
                  <a:outerShdw blurRad="38100" dist="38100" dir="2700000" algn="tl">
                    <a:srgbClr val="C0C0C0"/>
                  </a:outerShdw>
                </a:effectLst>
              </a:rPr>
              <a:t>在线圈</a:t>
            </a:r>
            <a:r>
              <a:rPr lang="en-US" altLang="zh-CN" sz="2800" b="1" dirty="0">
                <a:effectLst>
                  <a:outerShdw blurRad="38100" dist="38100" dir="2700000" algn="tl">
                    <a:srgbClr val="C0C0C0"/>
                  </a:outerShdw>
                </a:effectLst>
              </a:rPr>
              <a:t>L2</a:t>
            </a:r>
            <a:r>
              <a:rPr lang="zh-CN" altLang="en-US" sz="2800" b="1" dirty="0">
                <a:effectLst>
                  <a:outerShdw blurRad="38100" dist="38100" dir="2700000" algn="tl">
                    <a:srgbClr val="C0C0C0"/>
                  </a:outerShdw>
                </a:effectLst>
              </a:rPr>
              <a:t>中产生的互感电压。</a:t>
            </a:r>
            <a:endParaRPr lang="en-US" altLang="zh-CN" sz="2800" b="1" dirty="0">
              <a:effectLst>
                <a:outerShdw blurRad="38100" dist="38100" dir="2700000" algn="tl">
                  <a:srgbClr val="C0C0C0"/>
                </a:outerShdw>
              </a:effectLst>
            </a:endParaRPr>
          </a:p>
          <a:p>
            <a:pPr fontAlgn="base">
              <a:spcBef>
                <a:spcPct val="0"/>
              </a:spcBef>
              <a:spcAft>
                <a:spcPct val="0"/>
              </a:spcAft>
              <a:defRPr/>
            </a:pPr>
            <a:endParaRPr kumimoji="1" lang="en-US" altLang="zh-CN" sz="2800" b="1" dirty="0" smtClean="0">
              <a:solidFill>
                <a:srgbClr val="006600"/>
              </a:solidFill>
              <a:effectLst>
                <a:outerShdw blurRad="38100" dist="38100" dir="2700000" algn="tl">
                  <a:srgbClr val="C0C0C0"/>
                </a:outerShdw>
              </a:effectLst>
              <a:latin typeface="Times New Roman" pitchFamily="18" charset="0"/>
            </a:endParaRP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15</a:t>
            </a:fld>
            <a:endParaRPr lang="en-US" dirty="0">
              <a:solidFill>
                <a:prstClr val="black">
                  <a:tint val="75000"/>
                </a:prstClr>
              </a:solidFill>
            </a:endParaRPr>
          </a:p>
        </p:txBody>
      </p:sp>
      <p:sp>
        <p:nvSpPr>
          <p:cNvPr id="4" name="Rectangle 163"/>
          <p:cNvSpPr>
            <a:spLocks noChangeArrowheads="1"/>
          </p:cNvSpPr>
          <p:nvPr/>
        </p:nvSpPr>
        <p:spPr bwMode="auto">
          <a:xfrm>
            <a:off x="0" y="0"/>
            <a:ext cx="9144000" cy="46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09064194"/>
              </p:ext>
            </p:extLst>
          </p:nvPr>
        </p:nvGraphicFramePr>
        <p:xfrm>
          <a:off x="1100682" y="2031296"/>
          <a:ext cx="2031159" cy="576000"/>
        </p:xfrm>
        <a:graphic>
          <a:graphicData uri="http://schemas.openxmlformats.org/presentationml/2006/ole">
            <mc:AlternateContent xmlns:mc="http://schemas.openxmlformats.org/markup-compatibility/2006">
              <mc:Choice xmlns:v="urn:schemas-microsoft-com:vml" Requires="v">
                <p:oleObj spid="_x0000_s26173" name="Equation" r:id="rId3" imgW="1269449" imgH="355446" progId="Equation.DSMT4">
                  <p:embed/>
                </p:oleObj>
              </mc:Choice>
              <mc:Fallback>
                <p:oleObj name="Equation" r:id="rId3" imgW="1269449" imgH="355446" progId="Equation.DSMT4">
                  <p:embed/>
                  <p:pic>
                    <p:nvPicPr>
                      <p:cNvPr id="0" name="Object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682" y="2031296"/>
                        <a:ext cx="2031159" cy="576000"/>
                      </a:xfrm>
                      <a:prstGeom prst="rect">
                        <a:avLst/>
                      </a:prstGeom>
                      <a:noFill/>
                    </p:spPr>
                  </p:pic>
                </p:oleObj>
              </mc:Fallback>
            </mc:AlternateContent>
          </a:graphicData>
        </a:graphic>
      </p:graphicFrame>
      <p:sp>
        <p:nvSpPr>
          <p:cNvPr id="8" name="Rectangle 16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38300458"/>
              </p:ext>
            </p:extLst>
          </p:nvPr>
        </p:nvGraphicFramePr>
        <p:xfrm>
          <a:off x="5493170" y="2031296"/>
          <a:ext cx="2031158" cy="576000"/>
        </p:xfrm>
        <a:graphic>
          <a:graphicData uri="http://schemas.openxmlformats.org/presentationml/2006/ole">
            <mc:AlternateContent xmlns:mc="http://schemas.openxmlformats.org/markup-compatibility/2006">
              <mc:Choice xmlns:v="urn:schemas-microsoft-com:vml" Requires="v">
                <p:oleObj spid="_x0000_s26174" name="Equation" r:id="rId5" imgW="1269449" imgH="355446" progId="Equation.DSMT4">
                  <p:embed/>
                </p:oleObj>
              </mc:Choice>
              <mc:Fallback>
                <p:oleObj name="Equation" r:id="rId5" imgW="1269449" imgH="355446" progId="Equation.DSMT4">
                  <p:embed/>
                  <p:pic>
                    <p:nvPicPr>
                      <p:cNvPr id="0" name="Object 1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3170" y="2031296"/>
                        <a:ext cx="2031158"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3997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wipe(left)">
                                      <p:cBhvr>
                                        <p:cTn id="7"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04825" y="1339608"/>
            <a:ext cx="8134350" cy="4401847"/>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smtClean="0">
                <a:effectLst>
                  <a:outerShdw blurRad="38100" dist="38100" dir="2700000" algn="tl">
                    <a:srgbClr val="C0C0C0"/>
                  </a:outerShdw>
                </a:effectLst>
              </a:rPr>
              <a:t>         互感</a:t>
            </a:r>
            <a:r>
              <a:rPr lang="zh-CN" altLang="en-US" sz="2800" b="1" dirty="0">
                <a:effectLst>
                  <a:outerShdw blurRad="38100" dist="38100" dir="2700000" algn="tl">
                    <a:srgbClr val="C0C0C0"/>
                  </a:outerShdw>
                </a:effectLst>
              </a:rPr>
              <a:t>电压前的“</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或“</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号的确定方法有两种：</a:t>
            </a:r>
            <a:r>
              <a:rPr lang="zh-CN" altLang="en-US" sz="2800" b="1" dirty="0">
                <a:solidFill>
                  <a:srgbClr val="006600"/>
                </a:solidFill>
                <a:effectLst>
                  <a:outerShdw blurRad="38100" dist="38100" dir="2700000" algn="tl">
                    <a:srgbClr val="C0C0C0"/>
                  </a:outerShdw>
                </a:effectLst>
              </a:rPr>
              <a:t>一种方法是根据耦合电感的耦合状态和自感电压正负号来确定，即</a:t>
            </a:r>
            <a:r>
              <a:rPr lang="zh-CN" altLang="en-US" sz="2800" b="1" dirty="0">
                <a:solidFill>
                  <a:srgbClr val="CC0000"/>
                </a:solidFill>
                <a:effectLst>
                  <a:outerShdw blurRad="38100" dist="38100" dir="2700000" algn="tl">
                    <a:srgbClr val="C0C0C0"/>
                  </a:outerShdw>
                </a:effectLst>
              </a:rPr>
              <a:t>当耦合电感同向耦合时，则互感电压与自感电压同号，反向耦合时，与自感电压异号；</a:t>
            </a:r>
            <a:r>
              <a:rPr lang="zh-CN" altLang="en-US" sz="2800" b="1" dirty="0">
                <a:solidFill>
                  <a:srgbClr val="006600"/>
                </a:solidFill>
                <a:effectLst>
                  <a:outerShdw blurRad="38100" dist="38100" dir="2700000" algn="tl">
                    <a:srgbClr val="C0C0C0"/>
                  </a:outerShdw>
                </a:effectLst>
              </a:rPr>
              <a:t>另一种方法是设定互感电压的“</a:t>
            </a:r>
            <a:r>
              <a:rPr lang="en-US" altLang="zh-CN" sz="2800" b="1" dirty="0">
                <a:solidFill>
                  <a:srgbClr val="006600"/>
                </a:solidFill>
                <a:effectLst>
                  <a:outerShdw blurRad="38100" dist="38100" dir="2700000" algn="tl">
                    <a:srgbClr val="C0C0C0"/>
                  </a:outerShdw>
                </a:effectLst>
              </a:rPr>
              <a:t>+”</a:t>
            </a:r>
            <a:r>
              <a:rPr lang="zh-CN" altLang="en-US" sz="2800" b="1" dirty="0">
                <a:solidFill>
                  <a:srgbClr val="006600"/>
                </a:solidFill>
                <a:effectLst>
                  <a:outerShdw blurRad="38100" dist="38100" dir="2700000" algn="tl">
                    <a:srgbClr val="C0C0C0"/>
                  </a:outerShdw>
                </a:effectLst>
              </a:rPr>
              <a:t>极性端与施感电流的流入端相对于耦合电感的同名端保持一致，即当</a:t>
            </a:r>
            <a:r>
              <a:rPr lang="zh-CN" altLang="en-US" sz="2800" b="1" dirty="0">
                <a:solidFill>
                  <a:srgbClr val="CC0000"/>
                </a:solidFill>
                <a:effectLst>
                  <a:outerShdw blurRad="38100" dist="38100" dir="2700000" algn="tl">
                    <a:srgbClr val="C0C0C0"/>
                  </a:outerShdw>
                </a:effectLst>
              </a:rPr>
              <a:t>施感电流从耦合线圈</a:t>
            </a:r>
            <a:r>
              <a:rPr lang="en-US" altLang="zh-CN" sz="2800" b="1" dirty="0">
                <a:solidFill>
                  <a:srgbClr val="CC0000"/>
                </a:solidFill>
                <a:effectLst>
                  <a:outerShdw blurRad="38100" dist="38100" dir="2700000" algn="tl">
                    <a:srgbClr val="C0C0C0"/>
                  </a:outerShdw>
                </a:effectLst>
              </a:rPr>
              <a:t>1</a:t>
            </a:r>
            <a:r>
              <a:rPr lang="zh-CN" altLang="en-US" sz="2800" b="1" dirty="0">
                <a:solidFill>
                  <a:srgbClr val="CC0000"/>
                </a:solidFill>
                <a:effectLst>
                  <a:outerShdw blurRad="38100" dist="38100" dir="2700000" algn="tl">
                    <a:srgbClr val="C0C0C0"/>
                  </a:outerShdw>
                </a:effectLst>
              </a:rPr>
              <a:t>的同名端的标记端流进线圈（流入端）时，则由其在耦合线圈</a:t>
            </a:r>
            <a:r>
              <a:rPr lang="en-US" altLang="zh-CN" sz="2800" b="1" dirty="0">
                <a:solidFill>
                  <a:srgbClr val="CC0000"/>
                </a:solidFill>
                <a:effectLst>
                  <a:outerShdw blurRad="38100" dist="38100" dir="2700000" algn="tl">
                    <a:srgbClr val="C0C0C0"/>
                  </a:outerShdw>
                </a:effectLst>
              </a:rPr>
              <a:t>2</a:t>
            </a:r>
            <a:r>
              <a:rPr lang="zh-CN" altLang="en-US" sz="2800" b="1" dirty="0">
                <a:solidFill>
                  <a:srgbClr val="CC0000"/>
                </a:solidFill>
                <a:effectLst>
                  <a:outerShdw blurRad="38100" dist="38100" dir="2700000" algn="tl">
                    <a:srgbClr val="C0C0C0"/>
                  </a:outerShdw>
                </a:effectLst>
              </a:rPr>
              <a:t>中产生的互感电压的“</a:t>
            </a:r>
            <a:r>
              <a:rPr lang="en-US" altLang="zh-CN" sz="2800" b="1" dirty="0">
                <a:solidFill>
                  <a:srgbClr val="CC0000"/>
                </a:solidFill>
                <a:effectLst>
                  <a:outerShdw blurRad="38100" dist="38100" dir="2700000" algn="tl">
                    <a:srgbClr val="C0C0C0"/>
                  </a:outerShdw>
                </a:effectLst>
              </a:rPr>
              <a:t>+”</a:t>
            </a:r>
            <a:r>
              <a:rPr lang="zh-CN" altLang="en-US" sz="2800" b="1" dirty="0">
                <a:solidFill>
                  <a:srgbClr val="CC0000"/>
                </a:solidFill>
                <a:effectLst>
                  <a:outerShdw blurRad="38100" dist="38100" dir="2700000" algn="tl">
                    <a:srgbClr val="C0C0C0"/>
                  </a:outerShdw>
                </a:effectLst>
              </a:rPr>
              <a:t>极性端就设在线圈</a:t>
            </a:r>
            <a:r>
              <a:rPr lang="en-US" altLang="zh-CN" sz="2800" b="1" dirty="0">
                <a:solidFill>
                  <a:srgbClr val="CC0000"/>
                </a:solidFill>
                <a:effectLst>
                  <a:outerShdw blurRad="38100" dist="38100" dir="2700000" algn="tl">
                    <a:srgbClr val="C0C0C0"/>
                  </a:outerShdw>
                </a:effectLst>
              </a:rPr>
              <a:t>2</a:t>
            </a:r>
            <a:r>
              <a:rPr lang="zh-CN" altLang="en-US" sz="2800" b="1" dirty="0">
                <a:solidFill>
                  <a:srgbClr val="CC0000"/>
                </a:solidFill>
                <a:effectLst>
                  <a:outerShdw blurRad="38100" dist="38100" dir="2700000" algn="tl">
                    <a:srgbClr val="C0C0C0"/>
                  </a:outerShdw>
                </a:effectLst>
              </a:rPr>
              <a:t>的同名端的标记端，反之亦然。</a:t>
            </a:r>
            <a:endParaRPr lang="zh-CN" altLang="zh-CN" sz="2800" b="1" dirty="0">
              <a:solidFill>
                <a:srgbClr val="CC0000"/>
              </a:solidFill>
              <a:effectLst>
                <a:outerShdw blurRad="38100" dist="38100" dir="2700000" algn="tl">
                  <a:srgbClr val="C0C0C0"/>
                </a:outerShdw>
              </a:effectLst>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16</a:t>
            </a:fld>
            <a:endParaRPr lang="en-US">
              <a:solidFill>
                <a:prstClr val="black">
                  <a:tint val="75000"/>
                </a:prstClr>
              </a:solidFill>
            </a:endParaRPr>
          </a:p>
        </p:txBody>
      </p:sp>
    </p:spTree>
    <p:extLst>
      <p:ext uri="{BB962C8B-B14F-4D97-AF65-F5344CB8AC3E}">
        <p14:creationId xmlns:p14="http://schemas.microsoft.com/office/powerpoint/2010/main" val="25356318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87871" y="1985939"/>
            <a:ext cx="8134350" cy="3109185"/>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smtClean="0">
                <a:effectLst>
                  <a:outerShdw blurRad="38100" dist="38100" dir="2700000" algn="tl">
                    <a:srgbClr val="C0C0C0"/>
                  </a:outerShdw>
                </a:effectLst>
              </a:rPr>
              <a:t>         如</a:t>
            </a:r>
            <a:r>
              <a:rPr lang="zh-CN" altLang="en-US" sz="2800" b="1" dirty="0">
                <a:effectLst>
                  <a:outerShdw blurRad="38100" dist="38100" dir="2700000" algn="tl">
                    <a:srgbClr val="C0C0C0"/>
                  </a:outerShdw>
                </a:effectLst>
              </a:rPr>
              <a:t>图</a:t>
            </a:r>
            <a:r>
              <a:rPr lang="en-US" altLang="zh-CN" sz="2800" b="1" dirty="0">
                <a:effectLst>
                  <a:outerShdw blurRad="38100" dist="38100" dir="2700000" algn="tl">
                    <a:srgbClr val="C0C0C0"/>
                  </a:outerShdw>
                </a:effectLst>
              </a:rPr>
              <a:t>7.1.1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en-US" sz="2800" b="1" dirty="0">
                <a:effectLst>
                  <a:outerShdw blurRad="38100" dist="38100" dir="2700000" algn="tl">
                    <a:srgbClr val="C0C0C0"/>
                  </a:outerShdw>
                </a:effectLst>
              </a:rPr>
              <a:t>）中</a:t>
            </a:r>
            <a:r>
              <a:rPr lang="zh-CN" altLang="en-US" sz="2800" b="1" dirty="0">
                <a:solidFill>
                  <a:srgbClr val="006600"/>
                </a:solidFill>
                <a:effectLst>
                  <a:outerShdw blurRad="38100" dist="38100" dir="2700000" algn="tl">
                    <a:srgbClr val="C0C0C0"/>
                  </a:outerShdw>
                </a:effectLst>
              </a:rPr>
              <a:t>由于两个耦合线圈同向耦合，所以互感电压和与自感电压同号</a:t>
            </a:r>
            <a:r>
              <a:rPr lang="zh-CN" altLang="en-US" sz="2800" b="1" dirty="0">
                <a:effectLst>
                  <a:outerShdw blurRad="38100" dist="38100" dir="2700000" algn="tl">
                    <a:srgbClr val="C0C0C0"/>
                  </a:outerShdw>
                </a:effectLst>
              </a:rPr>
              <a:t>，即自感电压根据编写</a:t>
            </a:r>
            <a:r>
              <a:rPr lang="en-US" altLang="zh-CN" sz="2800" b="1" dirty="0">
                <a:effectLst>
                  <a:outerShdw blurRad="38100" dist="38100" dir="2700000" algn="tl">
                    <a:srgbClr val="C0C0C0"/>
                  </a:outerShdw>
                </a:effectLst>
              </a:rPr>
              <a:t>KVL</a:t>
            </a:r>
            <a:r>
              <a:rPr lang="zh-CN" altLang="en-US" sz="2800" b="1" dirty="0">
                <a:effectLst>
                  <a:outerShdw blurRad="38100" dist="38100" dir="2700000" algn="tl">
                    <a:srgbClr val="C0C0C0"/>
                  </a:outerShdw>
                </a:effectLst>
              </a:rPr>
              <a:t>方程的取号方法取“</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号，则互感电压</a:t>
            </a:r>
            <a:r>
              <a:rPr lang="en-US" altLang="zh-CN" sz="2800" b="1" dirty="0">
                <a:effectLst>
                  <a:outerShdw blurRad="38100" dist="38100" dir="2700000" algn="tl">
                    <a:srgbClr val="C0C0C0"/>
                  </a:outerShdw>
                </a:effectLst>
              </a:rPr>
              <a:t>u12</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u21</a:t>
            </a:r>
            <a:r>
              <a:rPr lang="zh-CN" altLang="en-US" sz="2800" b="1" dirty="0">
                <a:effectLst>
                  <a:outerShdw blurRad="38100" dist="38100" dir="2700000" algn="tl">
                    <a:srgbClr val="C0C0C0"/>
                  </a:outerShdw>
                </a:effectLst>
              </a:rPr>
              <a:t>在</a:t>
            </a:r>
            <a:r>
              <a:rPr lang="en-US" altLang="zh-CN" sz="2800" b="1" dirty="0">
                <a:effectLst>
                  <a:outerShdw blurRad="38100" dist="38100" dir="2700000" algn="tl">
                    <a:srgbClr val="C0C0C0"/>
                  </a:outerShdw>
                </a:effectLst>
              </a:rPr>
              <a:t>KVL</a:t>
            </a:r>
            <a:r>
              <a:rPr lang="zh-CN" altLang="en-US" sz="2800" b="1" dirty="0">
                <a:effectLst>
                  <a:outerShdw blurRad="38100" dist="38100" dir="2700000" algn="tl">
                    <a:srgbClr val="C0C0C0"/>
                  </a:outerShdw>
                </a:effectLst>
              </a:rPr>
              <a:t>方程中，也取“</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号。此外，</a:t>
            </a:r>
            <a:r>
              <a:rPr lang="zh-CN" altLang="en-US" sz="2800" b="1" dirty="0">
                <a:solidFill>
                  <a:srgbClr val="006600"/>
                </a:solidFill>
                <a:effectLst>
                  <a:outerShdw blurRad="38100" dist="38100" dir="2700000" algn="tl">
                    <a:srgbClr val="C0C0C0"/>
                  </a:outerShdw>
                </a:effectLst>
              </a:rPr>
              <a:t>如果用与施感电流的流入端保持同名端一致的原则，则互感电压和的“</a:t>
            </a:r>
            <a:r>
              <a:rPr lang="en-US" altLang="zh-CN" sz="2800" b="1" dirty="0">
                <a:solidFill>
                  <a:srgbClr val="006600"/>
                </a:solidFill>
                <a:effectLst>
                  <a:outerShdw blurRad="38100" dist="38100" dir="2700000" algn="tl">
                    <a:srgbClr val="C0C0C0"/>
                  </a:outerShdw>
                </a:effectLst>
              </a:rPr>
              <a:t>+”</a:t>
            </a:r>
            <a:r>
              <a:rPr lang="zh-CN" altLang="en-US" sz="2800" b="1" dirty="0">
                <a:solidFill>
                  <a:srgbClr val="006600"/>
                </a:solidFill>
                <a:effectLst>
                  <a:outerShdw blurRad="38100" dist="38100" dir="2700000" algn="tl">
                    <a:srgbClr val="C0C0C0"/>
                  </a:outerShdw>
                </a:effectLst>
              </a:rPr>
              <a:t>极性端则设在与施感电流</a:t>
            </a:r>
            <a:r>
              <a:rPr lang="en-US" altLang="zh-CN" sz="2800" b="1" dirty="0">
                <a:solidFill>
                  <a:srgbClr val="006600"/>
                </a:solidFill>
                <a:effectLst>
                  <a:outerShdw blurRad="38100" dist="38100" dir="2700000" algn="tl">
                    <a:srgbClr val="C0C0C0"/>
                  </a:outerShdw>
                </a:effectLst>
              </a:rPr>
              <a:t>i1</a:t>
            </a:r>
            <a:r>
              <a:rPr lang="zh-CN" altLang="en-US" sz="2800" b="1" dirty="0">
                <a:solidFill>
                  <a:srgbClr val="006600"/>
                </a:solidFill>
                <a:effectLst>
                  <a:outerShdw blurRad="38100" dist="38100" dir="2700000" algn="tl">
                    <a:srgbClr val="C0C0C0"/>
                  </a:outerShdw>
                </a:effectLst>
              </a:rPr>
              <a:t>和</a:t>
            </a:r>
            <a:r>
              <a:rPr lang="en-US" altLang="zh-CN" sz="2800" b="1" dirty="0">
                <a:solidFill>
                  <a:srgbClr val="006600"/>
                </a:solidFill>
                <a:effectLst>
                  <a:outerShdw blurRad="38100" dist="38100" dir="2700000" algn="tl">
                    <a:srgbClr val="C0C0C0"/>
                  </a:outerShdw>
                </a:effectLst>
              </a:rPr>
              <a:t>i2</a:t>
            </a:r>
            <a:r>
              <a:rPr lang="zh-CN" altLang="en-US" sz="2800" b="1" dirty="0">
                <a:solidFill>
                  <a:srgbClr val="006600"/>
                </a:solidFill>
                <a:effectLst>
                  <a:outerShdw blurRad="38100" dist="38100" dir="2700000" algn="tl">
                    <a:srgbClr val="C0C0C0"/>
                  </a:outerShdw>
                </a:effectLst>
              </a:rPr>
              <a:t>的流入端有相同同名端标记的端子上。</a:t>
            </a:r>
            <a:endParaRPr lang="zh-CN" altLang="zh-CN" sz="2800" b="1" dirty="0">
              <a:solidFill>
                <a:srgbClr val="006600"/>
              </a:solidFill>
              <a:effectLst>
                <a:outerShdw blurRad="38100" dist="38100" dir="2700000" algn="tl">
                  <a:srgbClr val="C0C0C0"/>
                </a:outerShdw>
              </a:effectLst>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17</a:t>
            </a:fld>
            <a:endParaRPr lang="en-US">
              <a:solidFill>
                <a:prstClr val="black">
                  <a:tint val="75000"/>
                </a:prstClr>
              </a:solidFill>
            </a:endParaRPr>
          </a:p>
        </p:txBody>
      </p:sp>
    </p:spTree>
    <p:extLst>
      <p:ext uri="{BB962C8B-B14F-4D97-AF65-F5344CB8AC3E}">
        <p14:creationId xmlns:p14="http://schemas.microsoft.com/office/powerpoint/2010/main" val="169498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909300"/>
            <a:ext cx="8134350" cy="954750"/>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7.1.2  </a:t>
            </a:r>
            <a:r>
              <a:rPr lang="zh-CN" altLang="zh-CN" sz="2800" b="1" dirty="0" smtClean="0">
                <a:effectLst>
                  <a:outerShdw blurRad="38100" dist="38100" dir="2700000" algn="tl">
                    <a:srgbClr val="C0C0C0"/>
                  </a:outerShdw>
                </a:effectLst>
              </a:rPr>
              <a:t>求</a:t>
            </a:r>
            <a:r>
              <a:rPr lang="zh-CN" altLang="zh-CN" sz="2800" b="1" dirty="0">
                <a:effectLst>
                  <a:outerShdw blurRad="38100" dist="38100" dir="2700000" algn="tl">
                    <a:srgbClr val="C0C0C0"/>
                  </a:outerShdw>
                </a:effectLst>
              </a:rPr>
              <a:t>例</a:t>
            </a:r>
            <a:r>
              <a:rPr lang="en-US" altLang="zh-CN" sz="2800" b="1" dirty="0">
                <a:effectLst>
                  <a:outerShdw blurRad="38100" dist="38100" dir="2700000" algn="tl">
                    <a:srgbClr val="C0C0C0"/>
                  </a:outerShdw>
                </a:effectLst>
              </a:rPr>
              <a:t>7. 1.1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zh-CN" sz="2800" b="1" dirty="0">
                <a:effectLst>
                  <a:outerShdw blurRad="38100" dist="38100" dir="2700000" algn="tl">
                    <a:srgbClr val="C0C0C0"/>
                  </a:outerShdw>
                </a:effectLst>
              </a:rPr>
              <a:t>）中耦合电感的端电压</a:t>
            </a:r>
            <a:r>
              <a:rPr lang="en-US" altLang="zh-CN" sz="2800" b="1" dirty="0">
                <a:effectLst>
                  <a:outerShdw blurRad="38100" dist="38100" dir="2700000" algn="tl">
                    <a:srgbClr val="C0C0C0"/>
                  </a:outerShdw>
                </a:effectLst>
              </a:rPr>
              <a:t>u1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u2</a:t>
            </a:r>
            <a:r>
              <a:rPr lang="zh-CN" altLang="zh-CN" sz="2800" b="1" dirty="0">
                <a:effectLst>
                  <a:outerShdw blurRad="38100" dist="38100" dir="2700000" algn="tl">
                    <a:srgbClr val="C0C0C0"/>
                  </a:outerShdw>
                </a:effectLst>
              </a:rPr>
              <a:t>。</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18</a:t>
            </a:fld>
            <a:endParaRPr lang="en-US">
              <a:solidFill>
                <a:prstClr val="black">
                  <a:tint val="75000"/>
                </a:prstClr>
              </a:solidFill>
            </a:endParaRPr>
          </a:p>
        </p:txBody>
      </p:sp>
      <p:sp>
        <p:nvSpPr>
          <p:cNvPr id="5" name="Text Box 2"/>
          <p:cNvSpPr txBox="1">
            <a:spLocks noChangeArrowheads="1"/>
          </p:cNvSpPr>
          <p:nvPr/>
        </p:nvSpPr>
        <p:spPr bwMode="auto">
          <a:xfrm>
            <a:off x="552450" y="2198831"/>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en-US" altLang="zh-CN" sz="2800" b="1" dirty="0">
                <a:solidFill>
                  <a:srgbClr val="C00000"/>
                </a:solidFill>
              </a:rPr>
              <a:t>:</a:t>
            </a:r>
            <a:r>
              <a:rPr lang="zh-CN" altLang="zh-CN" sz="2800" b="1" dirty="0" smtClean="0">
                <a:effectLst>
                  <a:outerShdw blurRad="38100" dist="38100" dir="2700000" algn="tl">
                    <a:srgbClr val="C0C0C0"/>
                  </a:outerShdw>
                </a:effectLst>
              </a:rPr>
              <a:t>按</a:t>
            </a:r>
            <a:r>
              <a:rPr lang="zh-CN" altLang="zh-CN" sz="2800" b="1" dirty="0">
                <a:effectLst>
                  <a:outerShdw blurRad="38100" dist="38100" dir="2700000" algn="tl">
                    <a:srgbClr val="C0C0C0"/>
                  </a:outerShdw>
                </a:effectLst>
              </a:rPr>
              <a:t>图</a:t>
            </a:r>
            <a:r>
              <a:rPr lang="en-US" altLang="zh-CN" sz="2800" b="1" dirty="0">
                <a:effectLst>
                  <a:outerShdw blurRad="38100" dist="38100" dir="2700000" algn="tl">
                    <a:srgbClr val="C0C0C0"/>
                  </a:outerShdw>
                </a:effectLst>
              </a:rPr>
              <a:t>7.1.1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zh-CN" sz="2800" b="1" dirty="0">
                <a:effectLst>
                  <a:outerShdw blurRad="38100" dist="38100" dir="2700000" algn="tl">
                    <a:srgbClr val="C0C0C0"/>
                  </a:outerShdw>
                </a:effectLst>
              </a:rPr>
              <a:t>）得</a:t>
            </a:r>
          </a:p>
        </p:txBody>
      </p:sp>
      <p:sp>
        <p:nvSpPr>
          <p:cNvPr id="2" name="Rectangle 2"/>
          <p:cNvSpPr>
            <a:spLocks noChangeArrowheads="1"/>
          </p:cNvSpPr>
          <p:nvPr/>
        </p:nvSpPr>
        <p:spPr bwMode="auto">
          <a:xfrm>
            <a:off x="3203848" y="29969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93774476"/>
              </p:ext>
            </p:extLst>
          </p:nvPr>
        </p:nvGraphicFramePr>
        <p:xfrm>
          <a:off x="1749983" y="2847285"/>
          <a:ext cx="5739284" cy="1656000"/>
        </p:xfrm>
        <a:graphic>
          <a:graphicData uri="http://schemas.openxmlformats.org/presentationml/2006/ole">
            <mc:AlternateContent xmlns:mc="http://schemas.openxmlformats.org/markup-compatibility/2006">
              <mc:Choice xmlns:v="urn:schemas-microsoft-com:vml" Requires="v">
                <p:oleObj spid="_x0000_s26992" name="Equation" r:id="rId3" imgW="2413000" imgH="698500" progId="Equation.DSMT4">
                  <p:embed/>
                </p:oleObj>
              </mc:Choice>
              <mc:Fallback>
                <p:oleObj name="Equation" r:id="rId3" imgW="2413000" imgH="698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983" y="2847285"/>
                        <a:ext cx="5739284" cy="16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
          <p:cNvSpPr txBox="1">
            <a:spLocks noChangeArrowheads="1"/>
          </p:cNvSpPr>
          <p:nvPr/>
        </p:nvSpPr>
        <p:spPr bwMode="auto">
          <a:xfrm>
            <a:off x="552450" y="4635651"/>
            <a:ext cx="8134350" cy="1385637"/>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effectLst>
                  <a:outerShdw blurRad="38100" dist="38100" dir="2700000" algn="tl">
                    <a:srgbClr val="C0C0C0"/>
                  </a:outerShdw>
                </a:effectLst>
              </a:rPr>
              <a:t>注意，由于直流电流</a:t>
            </a:r>
            <a:r>
              <a:rPr lang="en-US" altLang="zh-CN" sz="2800" b="1" dirty="0">
                <a:effectLst>
                  <a:outerShdw blurRad="38100" dist="38100" dir="2700000" algn="tl">
                    <a:srgbClr val="C0C0C0"/>
                  </a:outerShdw>
                </a:effectLst>
              </a:rPr>
              <a:t>i1</a:t>
            </a:r>
            <a:r>
              <a:rPr lang="zh-CN" altLang="zh-CN" sz="2800" b="1" dirty="0">
                <a:effectLst>
                  <a:outerShdw blurRad="38100" dist="38100" dir="2700000" algn="tl">
                    <a:srgbClr val="C0C0C0"/>
                  </a:outerShdw>
                </a:effectLst>
              </a:rPr>
              <a:t>只产生自感和互感磁链，但不产生自感电压和互感电压，所以电压</a:t>
            </a:r>
            <a:r>
              <a:rPr lang="en-US" altLang="zh-CN" sz="2800" b="1" dirty="0">
                <a:effectLst>
                  <a:outerShdw blurRad="38100" dist="38100" dir="2700000" algn="tl">
                    <a:srgbClr val="C0C0C0"/>
                  </a:outerShdw>
                </a:effectLst>
              </a:rPr>
              <a:t>u1</a:t>
            </a:r>
            <a:r>
              <a:rPr lang="zh-CN" altLang="zh-CN" sz="2800" b="1" dirty="0">
                <a:effectLst>
                  <a:outerShdw blurRad="38100" dist="38100" dir="2700000" algn="tl">
                    <a:srgbClr val="C0C0C0"/>
                  </a:outerShdw>
                </a:effectLst>
              </a:rPr>
              <a:t>中只含有互感电压</a:t>
            </a:r>
            <a:r>
              <a:rPr lang="en-US" altLang="zh-CN" sz="2800" b="1" dirty="0">
                <a:effectLst>
                  <a:outerShdw blurRad="38100" dist="38100" dir="2700000" algn="tl">
                    <a:srgbClr val="C0C0C0"/>
                  </a:outerShdw>
                </a:effectLst>
              </a:rPr>
              <a:t>u12</a:t>
            </a:r>
            <a:r>
              <a:rPr lang="zh-CN" altLang="zh-CN" sz="2800" b="1" dirty="0">
                <a:effectLst>
                  <a:outerShdw blurRad="38100" dist="38100" dir="2700000" algn="tl">
                    <a:srgbClr val="C0C0C0"/>
                  </a:outerShdw>
                </a:effectLst>
              </a:rPr>
              <a:t>，电压</a:t>
            </a:r>
            <a:r>
              <a:rPr lang="en-US" altLang="zh-CN" sz="2800" b="1" dirty="0">
                <a:effectLst>
                  <a:outerShdw blurRad="38100" dist="38100" dir="2700000" algn="tl">
                    <a:srgbClr val="C0C0C0"/>
                  </a:outerShdw>
                </a:effectLst>
              </a:rPr>
              <a:t>u2</a:t>
            </a:r>
            <a:r>
              <a:rPr lang="zh-CN" altLang="zh-CN" sz="2800" b="1" dirty="0">
                <a:effectLst>
                  <a:outerShdw blurRad="38100" dist="38100" dir="2700000" algn="tl">
                    <a:srgbClr val="C0C0C0"/>
                  </a:outerShdw>
                </a:effectLst>
              </a:rPr>
              <a:t>中只含有自感电压</a:t>
            </a:r>
            <a:r>
              <a:rPr lang="en-US" altLang="zh-CN" sz="2800" b="1" dirty="0">
                <a:effectLst>
                  <a:outerShdw blurRad="38100" dist="38100" dir="2700000" algn="tl">
                    <a:srgbClr val="C0C0C0"/>
                  </a:outerShdw>
                </a:effectLst>
              </a:rPr>
              <a:t>u22</a:t>
            </a:r>
            <a:r>
              <a:rPr lang="zh-CN" altLang="zh-CN" sz="2800" b="1" dirty="0">
                <a:effectLst>
                  <a:outerShdw blurRad="38100" dist="38100" dir="2700000" algn="tl">
                    <a:srgbClr val="C0C0C0"/>
                  </a:outerShdw>
                </a:effectLst>
              </a:rPr>
              <a:t>。</a:t>
            </a:r>
          </a:p>
        </p:txBody>
      </p:sp>
    </p:spTree>
    <p:extLst>
      <p:ext uri="{BB962C8B-B14F-4D97-AF65-F5344CB8AC3E}">
        <p14:creationId xmlns:p14="http://schemas.microsoft.com/office/powerpoint/2010/main" val="11210276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5" grpId="0" autoUpdateAnimBg="0"/>
      <p:bldP spid="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038734"/>
            <a:ext cx="8134350" cy="2678298"/>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7.1.3  </a:t>
            </a:r>
            <a:r>
              <a:rPr lang="zh-CN" altLang="zh-CN" sz="2800" b="1" dirty="0">
                <a:effectLst>
                  <a:outerShdw blurRad="38100" dist="38100" dir="2700000" algn="tl">
                    <a:srgbClr val="C0C0C0"/>
                  </a:outerShdw>
                </a:effectLst>
              </a:rPr>
              <a:t>图</a:t>
            </a:r>
            <a:r>
              <a:rPr lang="en-US" altLang="zh-CN" sz="2800" b="1" dirty="0">
                <a:effectLst>
                  <a:outerShdw blurRad="38100" dist="38100" dir="2700000" algn="tl">
                    <a:srgbClr val="C0C0C0"/>
                  </a:outerShdw>
                </a:effectLst>
              </a:rPr>
              <a:t>7.1.4</a:t>
            </a:r>
            <a:r>
              <a:rPr lang="zh-CN" altLang="zh-CN" sz="2800" b="1" dirty="0">
                <a:effectLst>
                  <a:outerShdw blurRad="38100" dist="38100" dir="2700000" algn="tl">
                    <a:srgbClr val="C0C0C0"/>
                  </a:outerShdw>
                </a:effectLst>
              </a:rPr>
              <a:t>是测定同名端的实验电路。其中线圈</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的</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端与直流电压源（例如干电池）的正极相连，</a:t>
            </a:r>
            <a:r>
              <a:rPr lang="en-US" altLang="zh-CN" sz="2800" b="1" dirty="0">
                <a:effectLst>
                  <a:outerShdw blurRad="38100" dist="38100" dir="2700000" algn="tl">
                    <a:srgbClr val="C0C0C0"/>
                  </a:outerShdw>
                </a:effectLst>
              </a:rPr>
              <a:t>2</a:t>
            </a:r>
            <a:r>
              <a:rPr lang="zh-CN" altLang="zh-CN" sz="2800" b="1" dirty="0">
                <a:effectLst>
                  <a:outerShdw blurRad="38100" dist="38100" dir="2700000" algn="tl">
                    <a:srgbClr val="C0C0C0"/>
                  </a:outerShdw>
                </a:effectLst>
              </a:rPr>
              <a:t>端与负极连接。线圈</a:t>
            </a:r>
            <a:r>
              <a:rPr lang="en-US" altLang="zh-CN" sz="2800" b="1" dirty="0">
                <a:effectLst>
                  <a:outerShdw blurRad="38100" dist="38100" dir="2700000" algn="tl">
                    <a:srgbClr val="C0C0C0"/>
                  </a:outerShdw>
                </a:effectLst>
              </a:rPr>
              <a:t>2</a:t>
            </a:r>
            <a:r>
              <a:rPr lang="zh-CN" altLang="zh-CN" sz="2800" b="1" dirty="0">
                <a:effectLst>
                  <a:outerShdw blurRad="38100" dist="38100" dir="2700000" algn="tl">
                    <a:srgbClr val="C0C0C0"/>
                  </a:outerShdw>
                </a:effectLst>
              </a:rPr>
              <a:t>与一直流毫伏表相接，设</a:t>
            </a:r>
            <a:r>
              <a:rPr lang="en-US" altLang="zh-CN" sz="2800" b="1" dirty="0">
                <a:effectLst>
                  <a:outerShdw blurRad="38100" dist="38100" dir="2700000" algn="tl">
                    <a:srgbClr val="C0C0C0"/>
                  </a:outerShdw>
                </a:effectLst>
              </a:rPr>
              <a:t>3</a:t>
            </a:r>
            <a:r>
              <a:rPr lang="zh-CN" altLang="zh-CN" sz="2800" b="1" dirty="0">
                <a:effectLst>
                  <a:outerShdw blurRad="38100" dist="38100" dir="2700000" algn="tl">
                    <a:srgbClr val="C0C0C0"/>
                  </a:outerShdw>
                </a:effectLst>
              </a:rPr>
              <a:t>端接毫伏表的“</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”端，</a:t>
            </a:r>
            <a:r>
              <a:rPr lang="en-US" altLang="zh-CN" sz="2800" b="1" dirty="0">
                <a:effectLst>
                  <a:outerShdw blurRad="38100" dist="38100" dir="2700000" algn="tl">
                    <a:srgbClr val="C0C0C0"/>
                  </a:outerShdw>
                </a:effectLst>
              </a:rPr>
              <a:t>4</a:t>
            </a:r>
            <a:r>
              <a:rPr lang="zh-CN" altLang="zh-CN" sz="2800" b="1" dirty="0">
                <a:effectLst>
                  <a:outerShdw blurRad="38100" dist="38100" dir="2700000" algn="tl">
                    <a:srgbClr val="C0C0C0"/>
                  </a:outerShdw>
                </a:effectLst>
              </a:rPr>
              <a:t>端接毫伏表的“</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”端。当图中开关</a:t>
            </a:r>
            <a:r>
              <a:rPr lang="en-US" altLang="zh-CN" sz="2800" b="1" dirty="0">
                <a:effectLst>
                  <a:outerShdw blurRad="38100" dist="38100" dir="2700000" algn="tl">
                    <a:srgbClr val="C0C0C0"/>
                  </a:outerShdw>
                </a:effectLst>
              </a:rPr>
              <a:t>K</a:t>
            </a:r>
            <a:r>
              <a:rPr lang="zh-CN" altLang="zh-CN" sz="2800" b="1" dirty="0">
                <a:effectLst>
                  <a:outerShdw blurRad="38100" dist="38100" dir="2700000" algn="tl">
                    <a:srgbClr val="C0C0C0"/>
                  </a:outerShdw>
                </a:effectLst>
              </a:rPr>
              <a:t>闭合时，试根据毫伏表的偏转方向来确定同名端。</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19</a:t>
            </a:fld>
            <a:endParaRPr lang="en-US">
              <a:solidFill>
                <a:prstClr val="black">
                  <a:tint val="75000"/>
                </a:prstClr>
              </a:solidFill>
            </a:endParaRPr>
          </a:p>
        </p:txBody>
      </p:sp>
      <p:pic>
        <p:nvPicPr>
          <p:cNvPr id="6" name="图片 5" descr="7t1t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4077072"/>
            <a:ext cx="2952328" cy="1320289"/>
          </a:xfrm>
          <a:prstGeom prst="rect">
            <a:avLst/>
          </a:prstGeom>
          <a:noFill/>
          <a:ln>
            <a:noFill/>
          </a:ln>
        </p:spPr>
      </p:pic>
      <p:sp>
        <p:nvSpPr>
          <p:cNvPr id="2" name="矩形 1"/>
          <p:cNvSpPr/>
          <p:nvPr/>
        </p:nvSpPr>
        <p:spPr>
          <a:xfrm>
            <a:off x="2459883" y="5733256"/>
            <a:ext cx="4224233" cy="369332"/>
          </a:xfrm>
          <a:prstGeom prst="rect">
            <a:avLst/>
          </a:prstGeom>
        </p:spPr>
        <p:txBody>
          <a:bodyPr wrap="none">
            <a:spAutoFit/>
          </a:bodyPr>
          <a:lstStyle/>
          <a:p>
            <a:pPr algn="ctr">
              <a:spcBef>
                <a:spcPts val="700"/>
              </a:spcBef>
              <a:spcAft>
                <a:spcPts val="800"/>
              </a:spcAft>
            </a:pP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cs typeface="Times New Roman" panose="02020603050405020304" pitchFamily="18" charset="0"/>
              </a:rPr>
              <a:t>7.1.4  </a:t>
            </a:r>
            <a:r>
              <a:rPr lang="zh-CN" altLang="zh-CN" kern="1000" dirty="0">
                <a:latin typeface="Times New Roman" panose="02020603050405020304" pitchFamily="18" charset="0"/>
                <a:cs typeface="Times New Roman" panose="02020603050405020304" pitchFamily="18" charset="0"/>
              </a:rPr>
              <a:t>测定耦合线圈同名端的实验电路</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965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hlinkClick r:id="" action="ppaction://noaction"/>
          </p:cNvPr>
          <p:cNvSpPr>
            <a:spLocks noChangeArrowheads="1"/>
          </p:cNvSpPr>
          <p:nvPr/>
        </p:nvSpPr>
        <p:spPr bwMode="auto">
          <a:xfrm>
            <a:off x="1295400" y="2466975"/>
            <a:ext cx="5724872" cy="523220"/>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7.2  </a:t>
            </a:r>
            <a:r>
              <a:rPr kumimoji="1" lang="zh-CN" altLang="en-US" sz="2800" b="1" dirty="0" smtClean="0">
                <a:solidFill>
                  <a:prstClr val="black"/>
                </a:solidFill>
                <a:effectLst>
                  <a:outerShdw blurRad="38100" dist="38100" dir="2700000" algn="tl">
                    <a:srgbClr val="C0C0C0"/>
                  </a:outerShdw>
                </a:effectLst>
                <a:latin typeface="Times New Roman" pitchFamily="18" charset="0"/>
              </a:rPr>
              <a:t>含有</a:t>
            </a:r>
            <a:r>
              <a:rPr kumimoji="1" lang="zh-CN" altLang="en-US" sz="2800" b="1" dirty="0">
                <a:solidFill>
                  <a:prstClr val="black"/>
                </a:solidFill>
                <a:effectLst>
                  <a:outerShdw blurRad="38100" dist="38100" dir="2700000" algn="tl">
                    <a:srgbClr val="C0C0C0"/>
                  </a:outerShdw>
                </a:effectLst>
                <a:latin typeface="Times New Roman" pitchFamily="18" charset="0"/>
              </a:rPr>
              <a:t>耦合电感电路的计算</a:t>
            </a:r>
          </a:p>
        </p:txBody>
      </p:sp>
      <p:sp>
        <p:nvSpPr>
          <p:cNvPr id="77827" name="Rectangle 3">
            <a:hlinkClick r:id="" action="ppaction://noaction"/>
          </p:cNvPr>
          <p:cNvSpPr>
            <a:spLocks noChangeArrowheads="1"/>
          </p:cNvSpPr>
          <p:nvPr/>
        </p:nvSpPr>
        <p:spPr bwMode="auto">
          <a:xfrm>
            <a:off x="1295400" y="3052763"/>
            <a:ext cx="51816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7.3  </a:t>
            </a:r>
            <a:r>
              <a:rPr kumimoji="1" lang="zh-CN" altLang="en-US" sz="2800" b="1" dirty="0" smtClean="0">
                <a:solidFill>
                  <a:prstClr val="black"/>
                </a:solidFill>
                <a:effectLst>
                  <a:outerShdw blurRad="38100" dist="38100" dir="2700000" algn="tl">
                    <a:srgbClr val="C0C0C0"/>
                  </a:outerShdw>
                </a:effectLst>
                <a:latin typeface="Times New Roman" pitchFamily="18" charset="0"/>
              </a:rPr>
              <a:t>耦合</a:t>
            </a:r>
            <a:r>
              <a:rPr kumimoji="1" lang="zh-CN" altLang="en-US" sz="2800" b="1" dirty="0">
                <a:solidFill>
                  <a:prstClr val="black"/>
                </a:solidFill>
                <a:effectLst>
                  <a:outerShdw blurRad="38100" dist="38100" dir="2700000" algn="tl">
                    <a:srgbClr val="C0C0C0"/>
                  </a:outerShdw>
                </a:effectLst>
                <a:latin typeface="Times New Roman" pitchFamily="18" charset="0"/>
              </a:rPr>
              <a:t>电感的功率</a:t>
            </a:r>
          </a:p>
        </p:txBody>
      </p:sp>
      <p:sp>
        <p:nvSpPr>
          <p:cNvPr id="77831" name="Rectangle 7">
            <a:hlinkClick r:id="" action="ppaction://noaction"/>
          </p:cNvPr>
          <p:cNvSpPr>
            <a:spLocks noChangeArrowheads="1"/>
          </p:cNvSpPr>
          <p:nvPr/>
        </p:nvSpPr>
        <p:spPr bwMode="auto">
          <a:xfrm>
            <a:off x="1295400" y="1909763"/>
            <a:ext cx="6400800"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7.1  </a:t>
            </a:r>
            <a:r>
              <a:rPr kumimoji="1" lang="zh-CN" altLang="en-US" sz="2800" b="1" dirty="0" smtClean="0">
                <a:solidFill>
                  <a:prstClr val="black"/>
                </a:solidFill>
                <a:effectLst>
                  <a:outerShdw blurRad="38100" dist="38100" dir="2700000" algn="tl">
                    <a:srgbClr val="C0C0C0"/>
                  </a:outerShdw>
                </a:effectLst>
                <a:latin typeface="Times New Roman" pitchFamily="18" charset="0"/>
              </a:rPr>
              <a:t>耦合电感</a:t>
            </a:r>
          </a:p>
        </p:txBody>
      </p:sp>
      <p:sp>
        <p:nvSpPr>
          <p:cNvPr id="18441" name="Text Box 9"/>
          <p:cNvSpPr txBox="1">
            <a:spLocks noChangeArrowheads="1"/>
          </p:cNvSpPr>
          <p:nvPr/>
        </p:nvSpPr>
        <p:spPr bwMode="auto">
          <a:xfrm>
            <a:off x="683568" y="5589588"/>
            <a:ext cx="7776864" cy="523220"/>
          </a:xfrm>
          <a:prstGeom prst="rect">
            <a:avLst/>
          </a:prstGeom>
          <a:solidFill>
            <a:srgbClr val="FFCC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base" hangingPunct="1">
              <a:spcBef>
                <a:spcPct val="50000"/>
              </a:spcBef>
              <a:spcAft>
                <a:spcPct val="0"/>
              </a:spcAft>
              <a:buFontTx/>
              <a:buNone/>
            </a:pPr>
            <a:r>
              <a:rPr kumimoji="1" lang="zh-CN" altLang="en-US" sz="2800" b="1" dirty="0" smtClean="0">
                <a:solidFill>
                  <a:prstClr val="black"/>
                </a:solidFill>
                <a:latin typeface="Times New Roman" pitchFamily="18" charset="0"/>
              </a:rPr>
              <a:t>习题</a:t>
            </a:r>
            <a:r>
              <a:rPr kumimoji="1" lang="en-US" altLang="zh-CN" sz="2800" b="1" dirty="0" smtClean="0">
                <a:solidFill>
                  <a:prstClr val="black"/>
                </a:solidFill>
                <a:latin typeface="Times New Roman" pitchFamily="18" charset="0"/>
              </a:rPr>
              <a:t>:7.1.1;7.1.2;7.2.1;7.2.2;7.2.3;7.2.4;7.2.5;7.3.1</a:t>
            </a:r>
          </a:p>
        </p:txBody>
      </p:sp>
      <p:sp>
        <p:nvSpPr>
          <p:cNvPr id="2" name="日期占位符 1"/>
          <p:cNvSpPr>
            <a:spLocks noGrp="1"/>
          </p:cNvSpPr>
          <p:nvPr>
            <p:ph type="dt" sz="quarter" idx="10"/>
          </p:nvPr>
        </p:nvSpPr>
        <p:spPr/>
        <p:txBody>
          <a:bodyPr/>
          <a:lstStyle/>
          <a:p>
            <a:pPr>
              <a:defRPr/>
            </a:pPr>
            <a:fld id="{DA7DFF53-B6AD-4245-A806-B405FF830A50}"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D5377DC5-F4C0-4B66-819E-FF569F414E6E}" type="slidenum">
              <a:rPr lang="en-US">
                <a:solidFill>
                  <a:prstClr val="black">
                    <a:tint val="75000"/>
                  </a:prstClr>
                </a:solidFill>
              </a:rPr>
              <a:pPr>
                <a:defRPr/>
              </a:pPr>
              <a:t>2</a:t>
            </a:fld>
            <a:endParaRPr lang="en-US" dirty="0">
              <a:solidFill>
                <a:prstClr val="black">
                  <a:tint val="75000"/>
                </a:prstClr>
              </a:solidFill>
            </a:endParaRPr>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a:t>
            </a:r>
            <a:r>
              <a:rPr kumimoji="1" lang="en-US" altLang="zh-CN" sz="4000" b="1" dirty="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7</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章  含有</a:t>
            </a:r>
            <a:r>
              <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耦合电感的电路</a:t>
            </a:r>
          </a:p>
        </p:txBody>
      </p:sp>
    </p:spTree>
    <p:extLst>
      <p:ext uri="{BB962C8B-B14F-4D97-AF65-F5344CB8AC3E}">
        <p14:creationId xmlns:p14="http://schemas.microsoft.com/office/powerpoint/2010/main" val="3018302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196752"/>
            <a:ext cx="8134350" cy="1385637"/>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zh-CN" altLang="zh-CN" sz="2800" b="1" dirty="0">
                <a:effectLst>
                  <a:outerShdw blurRad="38100" dist="38100" dir="2700000" algn="tl">
                    <a:srgbClr val="C0C0C0"/>
                  </a:outerShdw>
                </a:effectLst>
              </a:rPr>
              <a:t>当开关闭合时，设有电流</a:t>
            </a:r>
            <a:r>
              <a:rPr lang="en-US" altLang="zh-CN" sz="2800" b="1" dirty="0">
                <a:effectLst>
                  <a:outerShdw blurRad="38100" dist="38100" dir="2700000" algn="tl">
                    <a:srgbClr val="C0C0C0"/>
                  </a:outerShdw>
                </a:effectLst>
              </a:rPr>
              <a:t>i1</a:t>
            </a:r>
            <a:r>
              <a:rPr lang="zh-CN" altLang="zh-CN" sz="2800" b="1" dirty="0">
                <a:effectLst>
                  <a:outerShdw blurRad="38100" dist="38100" dir="2700000" algn="tl">
                    <a:srgbClr val="C0C0C0"/>
                  </a:outerShdw>
                </a:effectLst>
              </a:rPr>
              <a:t>由线圈</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的</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端流入，且</a:t>
            </a:r>
            <a:r>
              <a:rPr lang="en-US" altLang="zh-CN" sz="2800" b="1" dirty="0">
                <a:effectLst>
                  <a:outerShdw blurRad="38100" dist="38100" dir="2700000" algn="tl">
                    <a:srgbClr val="C0C0C0"/>
                  </a:outerShdw>
                </a:effectLst>
              </a:rPr>
              <a:t>    </a:t>
            </a:r>
            <a:r>
              <a:rPr lang="en-US" altLang="zh-CN" sz="2800" b="1" dirty="0" smtClean="0">
                <a:effectLst>
                  <a:outerShdw blurRad="38100" dist="38100" dir="2700000" algn="tl">
                    <a:srgbClr val="C0C0C0"/>
                  </a:outerShdw>
                </a:effectLst>
              </a:rPr>
              <a:t>      </a:t>
            </a:r>
            <a:r>
              <a:rPr lang="zh-CN" altLang="zh-CN" sz="2800" b="1" dirty="0" smtClean="0">
                <a:effectLst>
                  <a:outerShdw blurRad="38100" dist="38100" dir="2700000" algn="tl">
                    <a:srgbClr val="C0C0C0"/>
                  </a:outerShdw>
                </a:effectLst>
              </a:rPr>
              <a:t>，</a:t>
            </a:r>
            <a:r>
              <a:rPr lang="zh-CN" altLang="zh-CN" sz="2800" b="1" dirty="0">
                <a:effectLst>
                  <a:outerShdw blurRad="38100" dist="38100" dir="2700000" algn="tl">
                    <a:srgbClr val="C0C0C0"/>
                  </a:outerShdw>
                </a:effectLst>
              </a:rPr>
              <a:t>根据电流</a:t>
            </a:r>
            <a:r>
              <a:rPr lang="en-US" altLang="zh-CN" sz="2800" b="1" dirty="0">
                <a:effectLst>
                  <a:outerShdw blurRad="38100" dist="38100" dir="2700000" algn="tl">
                    <a:srgbClr val="C0C0C0"/>
                  </a:outerShdw>
                </a:effectLst>
              </a:rPr>
              <a:t>i1</a:t>
            </a:r>
            <a:r>
              <a:rPr lang="zh-CN" altLang="zh-CN" sz="2800" b="1" dirty="0">
                <a:effectLst>
                  <a:outerShdw blurRad="38100" dist="38100" dir="2700000" algn="tl">
                    <a:srgbClr val="C0C0C0"/>
                  </a:outerShdw>
                </a:effectLst>
              </a:rPr>
              <a:t>与它产生的互感电压</a:t>
            </a:r>
            <a:r>
              <a:rPr lang="en-US" altLang="zh-CN" sz="2800" b="1" dirty="0">
                <a:effectLst>
                  <a:outerShdw blurRad="38100" dist="38100" dir="2700000" algn="tl">
                    <a:srgbClr val="C0C0C0"/>
                  </a:outerShdw>
                </a:effectLst>
              </a:rPr>
              <a:t>u21</a:t>
            </a:r>
            <a:r>
              <a:rPr lang="zh-CN" altLang="zh-CN" sz="2800" b="1" dirty="0">
                <a:effectLst>
                  <a:outerShdw blurRad="38100" dist="38100" dir="2700000" algn="tl">
                    <a:srgbClr val="C0C0C0"/>
                  </a:outerShdw>
                </a:effectLst>
              </a:rPr>
              <a:t>相对于同名端一致的原则，有：</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20</a:t>
            </a:fld>
            <a:endParaRPr lang="en-US">
              <a:solidFill>
                <a:prstClr val="black">
                  <a:tint val="75000"/>
                </a:prstClr>
              </a:solidFill>
            </a:endParaRPr>
          </a:p>
        </p:txBody>
      </p:sp>
      <p:sp>
        <p:nvSpPr>
          <p:cNvPr id="2" name="Rectangle 2"/>
          <p:cNvSpPr>
            <a:spLocks noChangeArrowheads="1"/>
          </p:cNvSpPr>
          <p:nvPr/>
        </p:nvSpPr>
        <p:spPr bwMode="auto">
          <a:xfrm>
            <a:off x="1043608" y="242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873097078"/>
              </p:ext>
            </p:extLst>
          </p:nvPr>
        </p:nvGraphicFramePr>
        <p:xfrm>
          <a:off x="1158194" y="1571174"/>
          <a:ext cx="731611" cy="648000"/>
        </p:xfrm>
        <a:graphic>
          <a:graphicData uri="http://schemas.openxmlformats.org/presentationml/2006/ole">
            <mc:AlternateContent xmlns:mc="http://schemas.openxmlformats.org/markup-compatibility/2006">
              <mc:Choice xmlns:v="urn:schemas-microsoft-com:vml" Requires="v">
                <p:oleObj spid="_x0000_s28371" name="Equation" r:id="rId3" imgW="393359" imgH="355292" progId="Equation.DSMT4">
                  <p:embed/>
                </p:oleObj>
              </mc:Choice>
              <mc:Fallback>
                <p:oleObj name="Equation" r:id="rId3" imgW="393359" imgH="35529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194" y="1571174"/>
                        <a:ext cx="731611"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6"/>
          <p:cNvSpPr>
            <a:spLocks noChangeArrowheads="1"/>
          </p:cNvSpPr>
          <p:nvPr/>
        </p:nvSpPr>
        <p:spPr bwMode="auto">
          <a:xfrm>
            <a:off x="3635896" y="315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30738016"/>
              </p:ext>
            </p:extLst>
          </p:nvPr>
        </p:nvGraphicFramePr>
        <p:xfrm>
          <a:off x="3275856" y="2853024"/>
          <a:ext cx="1813263" cy="792000"/>
        </p:xfrm>
        <a:graphic>
          <a:graphicData uri="http://schemas.openxmlformats.org/presentationml/2006/ole">
            <mc:AlternateContent xmlns:mc="http://schemas.openxmlformats.org/markup-compatibility/2006">
              <mc:Choice xmlns:v="urn:schemas-microsoft-com:vml" Requires="v">
                <p:oleObj spid="_x0000_s28372" name="Equation" r:id="rId5" imgW="825142" imgH="355446" progId="Equation.DSMT4">
                  <p:embed/>
                </p:oleObj>
              </mc:Choice>
              <mc:Fallback>
                <p:oleObj name="Equation" r:id="rId5" imgW="825142"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853024"/>
                        <a:ext cx="1813263" cy="79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2"/>
          <p:cNvSpPr txBox="1">
            <a:spLocks noChangeArrowheads="1"/>
          </p:cNvSpPr>
          <p:nvPr/>
        </p:nvSpPr>
        <p:spPr bwMode="auto">
          <a:xfrm>
            <a:off x="552450" y="3917893"/>
            <a:ext cx="8134350" cy="2247411"/>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effectLst>
                  <a:outerShdw blurRad="38100" dist="38100" dir="2700000" algn="tl">
                    <a:srgbClr val="C0C0C0"/>
                  </a:outerShdw>
                </a:effectLst>
              </a:rPr>
              <a:t>说明</a:t>
            </a:r>
            <a:r>
              <a:rPr lang="en-US" altLang="zh-CN" sz="2800" b="1" dirty="0">
                <a:effectLst>
                  <a:outerShdw blurRad="38100" dist="38100" dir="2700000" algn="tl">
                    <a:srgbClr val="C0C0C0"/>
                  </a:outerShdw>
                </a:effectLst>
              </a:rPr>
              <a:t>u21</a:t>
            </a:r>
            <a:r>
              <a:rPr lang="zh-CN" altLang="zh-CN" sz="2800" b="1" dirty="0">
                <a:effectLst>
                  <a:outerShdw blurRad="38100" dist="38100" dir="2700000" algn="tl">
                    <a:srgbClr val="C0C0C0"/>
                  </a:outerShdw>
                </a:effectLst>
              </a:rPr>
              <a:t>的真实方向与参考方向一致，则可判断出互感电压的正极性端与线圈</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的</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端为同名端。</a:t>
            </a:r>
            <a:r>
              <a:rPr lang="zh-CN" altLang="zh-CN" sz="2800" b="1" dirty="0" smtClean="0">
                <a:effectLst>
                  <a:outerShdw blurRad="38100" dist="38100" dir="2700000" algn="tl">
                    <a:srgbClr val="C0C0C0"/>
                  </a:outerShdw>
                </a:effectLst>
              </a:rPr>
              <a:t>因此</a:t>
            </a:r>
            <a:endParaRPr lang="en-US" altLang="zh-CN" sz="2800" b="1" dirty="0" smtClean="0">
              <a:effectLst>
                <a:outerShdw blurRad="38100" dist="38100" dir="2700000" algn="tl">
                  <a:srgbClr val="C0C0C0"/>
                </a:outerShdw>
              </a:effectLst>
            </a:endParaRPr>
          </a:p>
          <a:p>
            <a:r>
              <a:rPr lang="zh-CN" altLang="zh-CN" sz="2800" b="1" dirty="0" smtClean="0">
                <a:effectLst>
                  <a:outerShdw blurRad="38100" dist="38100" dir="2700000" algn="tl">
                    <a:srgbClr val="C0C0C0"/>
                  </a:outerShdw>
                </a:effectLst>
              </a:rPr>
              <a:t>，</a:t>
            </a:r>
            <a:r>
              <a:rPr lang="zh-CN" altLang="zh-CN" sz="2800" b="1" dirty="0">
                <a:effectLst>
                  <a:outerShdw blurRad="38100" dist="38100" dir="2700000" algn="tl">
                    <a:srgbClr val="C0C0C0"/>
                  </a:outerShdw>
                </a:effectLst>
              </a:rPr>
              <a:t>如毫伏表正传时</a:t>
            </a:r>
            <a:r>
              <a:rPr lang="en-US" altLang="zh-CN" sz="2800" b="1" dirty="0">
                <a:effectLst>
                  <a:outerShdw blurRad="38100" dist="38100" dir="2700000" algn="tl">
                    <a:srgbClr val="C0C0C0"/>
                  </a:outerShdw>
                </a:effectLst>
              </a:rPr>
              <a:t>3</a:t>
            </a:r>
            <a:r>
              <a:rPr lang="zh-CN" altLang="zh-CN" sz="2800" b="1" dirty="0">
                <a:effectLst>
                  <a:outerShdw blurRad="38100" dist="38100" dir="2700000" algn="tl">
                    <a:srgbClr val="C0C0C0"/>
                  </a:outerShdw>
                </a:effectLst>
              </a:rPr>
              <a:t>端为正极性端，则</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端与</a:t>
            </a:r>
            <a:r>
              <a:rPr lang="en-US" altLang="zh-CN" sz="2800" b="1" dirty="0">
                <a:effectLst>
                  <a:outerShdw blurRad="38100" dist="38100" dir="2700000" algn="tl">
                    <a:srgbClr val="C0C0C0"/>
                  </a:outerShdw>
                </a:effectLst>
              </a:rPr>
              <a:t>3</a:t>
            </a:r>
            <a:r>
              <a:rPr lang="zh-CN" altLang="zh-CN" sz="2800" b="1" dirty="0">
                <a:effectLst>
                  <a:outerShdw blurRad="38100" dist="38100" dir="2700000" algn="tl">
                    <a:srgbClr val="C0C0C0"/>
                  </a:outerShdw>
                </a:effectLst>
              </a:rPr>
              <a:t>端为同名端，反转时，</a:t>
            </a:r>
            <a:r>
              <a:rPr lang="en-US" altLang="zh-CN" sz="2800" b="1" dirty="0">
                <a:effectLst>
                  <a:outerShdw blurRad="38100" dist="38100" dir="2700000" algn="tl">
                    <a:srgbClr val="C0C0C0"/>
                  </a:outerShdw>
                </a:effectLst>
              </a:rPr>
              <a:t>4</a:t>
            </a:r>
            <a:r>
              <a:rPr lang="zh-CN" altLang="zh-CN" sz="2800" b="1" dirty="0">
                <a:effectLst>
                  <a:outerShdw blurRad="38100" dist="38100" dir="2700000" algn="tl">
                    <a:srgbClr val="C0C0C0"/>
                  </a:outerShdw>
                </a:effectLst>
              </a:rPr>
              <a:t>端为正极性端，则</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端与</a:t>
            </a:r>
            <a:r>
              <a:rPr lang="en-US" altLang="zh-CN" sz="2800" b="1" dirty="0">
                <a:effectLst>
                  <a:outerShdw blurRad="38100" dist="38100" dir="2700000" algn="tl">
                    <a:srgbClr val="C0C0C0"/>
                  </a:outerShdw>
                </a:effectLst>
              </a:rPr>
              <a:t>4</a:t>
            </a:r>
            <a:r>
              <a:rPr lang="zh-CN" altLang="zh-CN" sz="2800" b="1" dirty="0">
                <a:effectLst>
                  <a:outerShdw blurRad="38100" dist="38100" dir="2700000" algn="tl">
                    <a:srgbClr val="C0C0C0"/>
                  </a:outerShdw>
                </a:effectLst>
              </a:rPr>
              <a:t>端为同名端。</a:t>
            </a:r>
          </a:p>
        </p:txBody>
      </p:sp>
    </p:spTree>
    <p:extLst>
      <p:ext uri="{BB962C8B-B14F-4D97-AF65-F5344CB8AC3E}">
        <p14:creationId xmlns:p14="http://schemas.microsoft.com/office/powerpoint/2010/main" val="1770631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469622"/>
            <a:ext cx="8134350" cy="1816524"/>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effectLst>
                  <a:outerShdw blurRad="38100" dist="38100" dir="2700000" algn="tl">
                    <a:srgbClr val="C0C0C0"/>
                  </a:outerShdw>
                </a:effectLst>
              </a:rPr>
              <a:t>在正弦稳态下，当施感电流为正弦量时，电压、电流方程可用相量形式表示。以图</a:t>
            </a:r>
            <a:r>
              <a:rPr lang="en-US" altLang="zh-CN" sz="2800" b="1" dirty="0">
                <a:effectLst>
                  <a:outerShdw blurRad="38100" dist="38100" dir="2700000" algn="tl">
                    <a:srgbClr val="C0C0C0"/>
                  </a:outerShdw>
                </a:effectLst>
              </a:rPr>
              <a:t>7.1.1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zh-CN" sz="2800" b="1" dirty="0">
                <a:effectLst>
                  <a:outerShdw blurRad="38100" dist="38100" dir="2700000" algn="tl">
                    <a:srgbClr val="C0C0C0"/>
                  </a:outerShdw>
                </a:effectLst>
              </a:rPr>
              <a:t>）所示电路为例，有</a:t>
            </a:r>
          </a:p>
          <a:p>
            <a:endParaRPr lang="zh-CN" altLang="zh-CN" sz="2800" dirty="0"/>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21</a:t>
            </a:fld>
            <a:endParaRPr lang="en-US">
              <a:solidFill>
                <a:prstClr val="black">
                  <a:tint val="75000"/>
                </a:prstClr>
              </a:solidFill>
            </a:endParaRPr>
          </a:p>
        </p:txBody>
      </p:sp>
      <p:sp>
        <p:nvSpPr>
          <p:cNvPr id="2" name="Rectangle 2"/>
          <p:cNvSpPr>
            <a:spLocks noChangeArrowheads="1"/>
          </p:cNvSpPr>
          <p:nvPr/>
        </p:nvSpPr>
        <p:spPr bwMode="auto">
          <a:xfrm>
            <a:off x="1043608" y="242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3635896" y="315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52450" y="4662074"/>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effectLst>
                  <a:outerShdw blurRad="38100" dist="38100" dir="2700000" algn="tl">
                    <a:srgbClr val="C0C0C0"/>
                  </a:outerShdw>
                </a:effectLst>
              </a:rPr>
              <a:t>如令</a:t>
            </a:r>
            <a:r>
              <a:rPr lang="en-US" altLang="zh-CN" sz="2800" b="1" dirty="0">
                <a:effectLst>
                  <a:outerShdw blurRad="38100" dist="38100" dir="2700000" algn="tl">
                    <a:srgbClr val="C0C0C0"/>
                  </a:outerShdw>
                </a:effectLst>
              </a:rPr>
              <a:t>        </a:t>
            </a:r>
            <a:r>
              <a:rPr lang="en-US" altLang="zh-CN" sz="2800" b="1" dirty="0" smtClean="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a:t>
            </a:r>
            <a:r>
              <a:rPr lang="en-US" altLang="zh-CN" sz="2800" b="1" dirty="0" smtClean="0">
                <a:effectLst>
                  <a:outerShdw blurRad="38100" dist="38100" dir="2700000" algn="tl">
                    <a:srgbClr val="C0C0C0"/>
                  </a:outerShdw>
                </a:effectLst>
              </a:rPr>
              <a:t>         </a:t>
            </a:r>
            <a:r>
              <a:rPr lang="zh-CN" altLang="zh-CN" sz="2800" b="1" dirty="0" smtClean="0">
                <a:effectLst>
                  <a:outerShdw blurRad="38100" dist="38100" dir="2700000" algn="tl">
                    <a:srgbClr val="C0C0C0"/>
                  </a:outerShdw>
                </a:effectLst>
              </a:rPr>
              <a:t>称为</a:t>
            </a:r>
            <a:r>
              <a:rPr lang="zh-CN" altLang="zh-CN" sz="2800" b="1" dirty="0">
                <a:effectLst>
                  <a:outerShdw blurRad="38100" dist="38100" dir="2700000" algn="tl">
                    <a:srgbClr val="C0C0C0"/>
                  </a:outerShdw>
                </a:effectLst>
              </a:rPr>
              <a:t>互感抗。</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00851236"/>
              </p:ext>
            </p:extLst>
          </p:nvPr>
        </p:nvGraphicFramePr>
        <p:xfrm>
          <a:off x="2760816" y="3042058"/>
          <a:ext cx="3805530" cy="1224000"/>
        </p:xfrm>
        <a:graphic>
          <a:graphicData uri="http://schemas.openxmlformats.org/presentationml/2006/ole">
            <mc:AlternateContent xmlns:mc="http://schemas.openxmlformats.org/markup-compatibility/2006">
              <mc:Choice xmlns:v="urn:schemas-microsoft-com:vml" Requires="v">
                <p:oleObj spid="_x0000_s68654" name="Equation" r:id="rId3" imgW="1143000" imgH="419100" progId="Equation.DSMT4">
                  <p:embed/>
                </p:oleObj>
              </mc:Choice>
              <mc:Fallback>
                <p:oleObj name="Equation" r:id="rId3" imgW="11430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816" y="3042058"/>
                        <a:ext cx="3805530" cy="12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1475656" y="48417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599427790"/>
              </p:ext>
            </p:extLst>
          </p:nvPr>
        </p:nvGraphicFramePr>
        <p:xfrm>
          <a:off x="1331640" y="4717936"/>
          <a:ext cx="1567800" cy="468000"/>
        </p:xfrm>
        <a:graphic>
          <a:graphicData uri="http://schemas.openxmlformats.org/presentationml/2006/ole">
            <mc:AlternateContent xmlns:mc="http://schemas.openxmlformats.org/markup-compatibility/2006">
              <mc:Choice xmlns:v="urn:schemas-microsoft-com:vml" Requires="v">
                <p:oleObj spid="_x0000_s68655" name="Equation" r:id="rId5" imgW="634725" imgH="190417" progId="Equation.DSMT4">
                  <p:embed/>
                </p:oleObj>
              </mc:Choice>
              <mc:Fallback>
                <p:oleObj name="Equation" r:id="rId5" imgW="634725" imgH="190417"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717936"/>
                        <a:ext cx="15678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267658555"/>
              </p:ext>
            </p:extLst>
          </p:nvPr>
        </p:nvGraphicFramePr>
        <p:xfrm>
          <a:off x="3269130" y="4690005"/>
          <a:ext cx="819000" cy="468000"/>
        </p:xfrm>
        <a:graphic>
          <a:graphicData uri="http://schemas.openxmlformats.org/presentationml/2006/ole">
            <mc:AlternateContent xmlns:mc="http://schemas.openxmlformats.org/markup-compatibility/2006">
              <mc:Choice xmlns:v="urn:schemas-microsoft-com:vml" Requires="v">
                <p:oleObj spid="_x0000_s68656" name="Equation" r:id="rId7" imgW="266469" imgH="152268" progId="Equation.DSMT4">
                  <p:embed/>
                </p:oleObj>
              </mc:Choice>
              <mc:Fallback>
                <p:oleObj name="Equation" r:id="rId7" imgW="266469" imgH="152268"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9130" y="4690005"/>
                        <a:ext cx="8190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5366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62279" y="761748"/>
            <a:ext cx="8134350" cy="1816524"/>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effectLst>
                  <a:outerShdw blurRad="38100" dist="38100" dir="2700000" algn="tl">
                    <a:srgbClr val="C0C0C0"/>
                  </a:outerShdw>
                </a:effectLst>
              </a:rPr>
              <a:t>此外，也可根据施感电流产生互感电压的特点，用电流控制电压源的受控源类型（</a:t>
            </a:r>
            <a:r>
              <a:rPr lang="en-US" altLang="zh-CN" sz="2800" b="1" dirty="0">
                <a:effectLst>
                  <a:outerShdw blurRad="38100" dist="38100" dir="2700000" algn="tl">
                    <a:srgbClr val="C0C0C0"/>
                  </a:outerShdw>
                </a:effectLst>
              </a:rPr>
              <a:t>CCVS</a:t>
            </a:r>
            <a:r>
              <a:rPr lang="zh-CN" altLang="zh-CN" sz="2800" b="1" dirty="0">
                <a:effectLst>
                  <a:outerShdw blurRad="38100" dist="38100" dir="2700000" algn="tl">
                    <a:srgbClr val="C0C0C0"/>
                  </a:outerShdw>
                </a:effectLst>
              </a:rPr>
              <a:t>）表示互感电压的作用。对图同向耦合和反向耦合的两种情况，用</a:t>
            </a:r>
            <a:r>
              <a:rPr lang="en-US" altLang="zh-CN" sz="2800" b="1" dirty="0">
                <a:effectLst>
                  <a:outerShdw blurRad="38100" dist="38100" dir="2700000" algn="tl">
                    <a:srgbClr val="C0C0C0"/>
                  </a:outerShdw>
                </a:effectLst>
              </a:rPr>
              <a:t>CCVS</a:t>
            </a:r>
            <a:r>
              <a:rPr lang="zh-CN" altLang="zh-CN" sz="2800" b="1" dirty="0">
                <a:effectLst>
                  <a:outerShdw blurRad="38100" dist="38100" dir="2700000" algn="tl">
                    <a:srgbClr val="C0C0C0"/>
                  </a:outerShdw>
                </a:effectLst>
              </a:rPr>
              <a:t>表示的等效电路的相量形式如图</a:t>
            </a:r>
            <a:r>
              <a:rPr lang="en-US" altLang="zh-CN" sz="2800" b="1" dirty="0">
                <a:effectLst>
                  <a:outerShdw blurRad="38100" dist="38100" dir="2700000" algn="tl">
                    <a:srgbClr val="C0C0C0"/>
                  </a:outerShdw>
                </a:effectLst>
              </a:rPr>
              <a:t>7.1.5</a:t>
            </a:r>
            <a:r>
              <a:rPr lang="zh-CN" altLang="zh-CN" sz="2800" b="1" dirty="0">
                <a:effectLst>
                  <a:outerShdw blurRad="38100" dist="38100" dir="2700000" algn="tl">
                    <a:srgbClr val="C0C0C0"/>
                  </a:outerShdw>
                </a:effectLst>
              </a:rPr>
              <a:t>所示。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22</a:t>
            </a:fld>
            <a:endParaRPr lang="en-US">
              <a:solidFill>
                <a:prstClr val="black">
                  <a:tint val="75000"/>
                </a:prstClr>
              </a:solidFill>
            </a:endParaRPr>
          </a:p>
        </p:txBody>
      </p:sp>
      <p:sp>
        <p:nvSpPr>
          <p:cNvPr id="2" name="Rectangle 2"/>
          <p:cNvSpPr>
            <a:spLocks noChangeArrowheads="1"/>
          </p:cNvSpPr>
          <p:nvPr/>
        </p:nvSpPr>
        <p:spPr bwMode="auto">
          <a:xfrm>
            <a:off x="1043608" y="242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3635896" y="315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1475656" y="48417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7t1t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0599" y="2780928"/>
            <a:ext cx="3730618" cy="3126049"/>
          </a:xfrm>
          <a:prstGeom prst="rect">
            <a:avLst/>
          </a:prstGeom>
          <a:noFill/>
          <a:ln>
            <a:noFill/>
          </a:ln>
        </p:spPr>
      </p:pic>
      <p:sp>
        <p:nvSpPr>
          <p:cNvPr id="3" name="矩形 2"/>
          <p:cNvSpPr/>
          <p:nvPr/>
        </p:nvSpPr>
        <p:spPr>
          <a:xfrm>
            <a:off x="2966432" y="6070245"/>
            <a:ext cx="3211135" cy="369332"/>
          </a:xfrm>
          <a:prstGeom prst="rect">
            <a:avLst/>
          </a:prstGeom>
        </p:spPr>
        <p:txBody>
          <a:bodyPr wrap="none">
            <a:spAutoFit/>
          </a:bodyPr>
          <a:lstStyle/>
          <a:p>
            <a:pPr algn="ctr">
              <a:spcBef>
                <a:spcPts val="700"/>
              </a:spcBef>
              <a:spcAft>
                <a:spcPts val="800"/>
              </a:spcAft>
            </a:pP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cs typeface="Times New Roman" panose="02020603050405020304" pitchFamily="18" charset="0"/>
              </a:rPr>
              <a:t>7.1.5  </a:t>
            </a:r>
            <a:r>
              <a:rPr lang="zh-CN" altLang="zh-CN" kern="1000" dirty="0">
                <a:latin typeface="Times New Roman" panose="02020603050405020304" pitchFamily="18" charset="0"/>
                <a:cs typeface="Times New Roman" panose="02020603050405020304" pitchFamily="18" charset="0"/>
              </a:rPr>
              <a:t>用</a:t>
            </a:r>
            <a:r>
              <a:rPr lang="en-US" altLang="zh-CN" kern="1000" dirty="0">
                <a:latin typeface="Times New Roman" panose="02020603050405020304" pitchFamily="18" charset="0"/>
                <a:cs typeface="Times New Roman" panose="02020603050405020304" pitchFamily="18" charset="0"/>
              </a:rPr>
              <a:t>CCVS</a:t>
            </a:r>
            <a:r>
              <a:rPr lang="zh-CN" altLang="zh-CN" kern="1000" dirty="0">
                <a:latin typeface="Times New Roman" panose="02020603050405020304" pitchFamily="18" charset="0"/>
                <a:cs typeface="Times New Roman" panose="02020603050405020304" pitchFamily="18" charset="0"/>
              </a:rPr>
              <a:t>表示互感电压</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091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556212"/>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练习与思考</a:t>
            </a:r>
            <a:endParaRPr lang="zh-CN"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23</a:t>
            </a:fld>
            <a:endParaRPr lang="en-US">
              <a:solidFill>
                <a:prstClr val="black">
                  <a:tint val="75000"/>
                </a:prstClr>
              </a:solidFill>
            </a:endParaRPr>
          </a:p>
        </p:txBody>
      </p:sp>
      <p:sp>
        <p:nvSpPr>
          <p:cNvPr id="5" name="Text Box 2"/>
          <p:cNvSpPr txBox="1">
            <a:spLocks noChangeArrowheads="1"/>
          </p:cNvSpPr>
          <p:nvPr/>
        </p:nvSpPr>
        <p:spPr bwMode="auto">
          <a:xfrm>
            <a:off x="552450" y="2420888"/>
            <a:ext cx="8134350" cy="1385637"/>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a:effectLst>
                  <a:outerShdw blurRad="38100" dist="38100" dir="2700000" algn="tl">
                    <a:srgbClr val="C0C0C0"/>
                  </a:outerShdw>
                </a:effectLst>
              </a:rPr>
              <a:t>7.1.1 </a:t>
            </a:r>
            <a:r>
              <a:rPr lang="zh-CN" altLang="zh-CN" sz="2800" b="1" dirty="0">
                <a:effectLst>
                  <a:outerShdw blurRad="38100" dist="38100" dir="2700000" algn="tl">
                    <a:srgbClr val="C0C0C0"/>
                  </a:outerShdw>
                </a:effectLst>
              </a:rPr>
              <a:t>试分析两个耦合线圈中，互感系数和两线圈自感系数的算术平均值的关系。</a:t>
            </a:r>
          </a:p>
          <a:p>
            <a:r>
              <a:rPr lang="en-US" altLang="zh-CN" sz="2800" b="1" dirty="0">
                <a:effectLst>
                  <a:outerShdw blurRad="38100" dist="38100" dir="2700000" algn="tl">
                    <a:srgbClr val="C0C0C0"/>
                  </a:outerShdw>
                </a:effectLst>
              </a:rPr>
              <a:t>7.1.2</a:t>
            </a:r>
            <a:r>
              <a:rPr lang="zh-CN" altLang="zh-CN" sz="2800" b="1" dirty="0">
                <a:effectLst>
                  <a:outerShdw blurRad="38100" dist="38100" dir="2700000" algn="tl">
                    <a:srgbClr val="C0C0C0"/>
                  </a:outerShdw>
                </a:effectLst>
              </a:rPr>
              <a:t>试判断图</a:t>
            </a:r>
            <a:r>
              <a:rPr lang="en-US" altLang="zh-CN" sz="2800" b="1" dirty="0">
                <a:effectLst>
                  <a:outerShdw blurRad="38100" dist="38100" dir="2700000" algn="tl">
                    <a:srgbClr val="C0C0C0"/>
                  </a:outerShdw>
                </a:effectLst>
              </a:rPr>
              <a:t>7.1.6</a:t>
            </a:r>
            <a:r>
              <a:rPr lang="zh-CN" altLang="zh-CN" sz="2800" b="1" dirty="0">
                <a:effectLst>
                  <a:outerShdw blurRad="38100" dist="38100" dir="2700000" algn="tl">
                    <a:srgbClr val="C0C0C0"/>
                  </a:outerShdw>
                </a:effectLst>
              </a:rPr>
              <a:t>中的同名端，并作上标记。</a:t>
            </a:r>
          </a:p>
        </p:txBody>
      </p:sp>
      <p:pic>
        <p:nvPicPr>
          <p:cNvPr id="7" name="图片 6" descr="7t1t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4171367"/>
            <a:ext cx="2664296" cy="1172676"/>
          </a:xfrm>
          <a:prstGeom prst="rect">
            <a:avLst/>
          </a:prstGeom>
          <a:noFill/>
          <a:ln>
            <a:noFill/>
          </a:ln>
        </p:spPr>
      </p:pic>
      <p:sp>
        <p:nvSpPr>
          <p:cNvPr id="2" name="矩形 1"/>
          <p:cNvSpPr/>
          <p:nvPr/>
        </p:nvSpPr>
        <p:spPr>
          <a:xfrm>
            <a:off x="2900352" y="5708885"/>
            <a:ext cx="2839239" cy="369332"/>
          </a:xfrm>
          <a:prstGeom prst="rect">
            <a:avLst/>
          </a:prstGeom>
        </p:spPr>
        <p:txBody>
          <a:bodyPr wrap="none">
            <a:spAutoFit/>
          </a:bodyPr>
          <a:lstStyle/>
          <a:p>
            <a:pPr algn="ctr">
              <a:spcBef>
                <a:spcPts val="700"/>
              </a:spcBef>
              <a:spcAft>
                <a:spcPts val="800"/>
              </a:spcAft>
            </a:pP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cs typeface="Times New Roman" panose="02020603050405020304" pitchFamily="18" charset="0"/>
              </a:rPr>
              <a:t>7.1.6  </a:t>
            </a:r>
            <a:r>
              <a:rPr lang="zh-CN" altLang="zh-CN" kern="1000" dirty="0">
                <a:latin typeface="Times New Roman" panose="02020603050405020304" pitchFamily="18" charset="0"/>
                <a:cs typeface="Times New Roman" panose="02020603050405020304" pitchFamily="18" charset="0"/>
              </a:rPr>
              <a:t>练习与思考</a:t>
            </a:r>
            <a:r>
              <a:rPr lang="en-US" altLang="zh-CN" kern="1000" dirty="0">
                <a:latin typeface="Times New Roman" panose="02020603050405020304" pitchFamily="18" charset="0"/>
                <a:cs typeface="Times New Roman" panose="02020603050405020304" pitchFamily="18" charset="0"/>
              </a:rPr>
              <a:t>7.1.2</a:t>
            </a:r>
            <a:r>
              <a:rPr lang="zh-CN" altLang="zh-CN" kern="1000" dirty="0">
                <a:latin typeface="Times New Roman" panose="02020603050405020304" pitchFamily="18" charset="0"/>
                <a:cs typeface="Times New Roman" panose="02020603050405020304" pitchFamily="18" charset="0"/>
              </a:rPr>
              <a:t>图</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8932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7" name="Text Box 11"/>
          <p:cNvSpPr txBox="1">
            <a:spLocks noChangeArrowheads="1"/>
          </p:cNvSpPr>
          <p:nvPr/>
        </p:nvSpPr>
        <p:spPr bwMode="auto">
          <a:xfrm>
            <a:off x="122865" y="2329971"/>
            <a:ext cx="8481583" cy="3109185"/>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本</a:t>
            </a:r>
            <a:r>
              <a:rPr lang="zh-CN" altLang="en-US" sz="2800" b="1" dirty="0">
                <a:effectLst>
                  <a:outerShdw blurRad="38100" dist="38100" dir="2700000" algn="tl">
                    <a:srgbClr val="C0C0C0"/>
                  </a:outerShdw>
                </a:effectLst>
              </a:rPr>
              <a:t>节将讨论耦合电感的串联和并联的电路计算。</a:t>
            </a:r>
            <a:r>
              <a:rPr lang="zh-CN" altLang="en-US" sz="2800" b="1" dirty="0" smtClean="0">
                <a:effectLst>
                  <a:outerShdw blurRad="38100" dist="38100" dir="2700000" algn="tl">
                    <a:srgbClr val="C0C0C0"/>
                  </a:outerShdw>
                </a:effectLst>
              </a:rPr>
              <a:t>耦合电感</a:t>
            </a:r>
            <a:r>
              <a:rPr lang="zh-CN" altLang="en-US" sz="2800" b="1" dirty="0">
                <a:effectLst>
                  <a:outerShdw blurRad="38100" dist="38100" dir="2700000" algn="tl">
                    <a:srgbClr val="C0C0C0"/>
                  </a:outerShdw>
                </a:effectLst>
              </a:rPr>
              <a:t>的电路计算通常可以采用去耦等效的计算方法。</a:t>
            </a:r>
            <a:endParaRPr lang="en-US" altLang="zh-CN" sz="2800" b="1" dirty="0">
              <a:effectLst>
                <a:outerShdw blurRad="38100" dist="38100" dir="2700000" algn="tl">
                  <a:srgbClr val="C0C0C0"/>
                </a:outerShdw>
              </a:effectLst>
            </a:endParaRPr>
          </a:p>
          <a:p>
            <a:pPr fontAlgn="base">
              <a:spcBef>
                <a:spcPct val="0"/>
              </a:spcBef>
              <a:spcAft>
                <a:spcPct val="0"/>
              </a:spcAft>
              <a:defRPr/>
            </a:pPr>
            <a:r>
              <a:rPr lang="zh-CN" altLang="en-US" sz="2800" b="1" dirty="0" smtClean="0">
                <a:effectLst>
                  <a:outerShdw blurRad="38100" dist="38100" dir="2700000" algn="tl">
                    <a:srgbClr val="C0C0C0"/>
                  </a:outerShdw>
                </a:effectLst>
              </a:rPr>
              <a:t>         含有</a:t>
            </a:r>
            <a:r>
              <a:rPr lang="zh-CN" altLang="en-US" sz="2800" b="1" dirty="0">
                <a:effectLst>
                  <a:outerShdw blurRad="38100" dist="38100" dir="2700000" algn="tl">
                    <a:srgbClr val="C0C0C0"/>
                  </a:outerShdw>
                </a:effectLst>
              </a:rPr>
              <a:t>耦合电感电路的计算需要注意以下两点：第一</a:t>
            </a:r>
            <a:r>
              <a:rPr lang="zh-CN" altLang="en-US" sz="2800" b="1" dirty="0" smtClean="0">
                <a:effectLst>
                  <a:outerShdw blurRad="38100" dist="38100" dir="2700000" algn="tl">
                    <a:srgbClr val="C0C0C0"/>
                  </a:outerShdw>
                </a:effectLst>
              </a:rPr>
              <a:t>是耦合</a:t>
            </a:r>
            <a:r>
              <a:rPr lang="zh-CN" altLang="en-US" sz="2800" b="1" dirty="0">
                <a:effectLst>
                  <a:outerShdw blurRad="38100" dist="38100" dir="2700000" algn="tl">
                    <a:srgbClr val="C0C0C0"/>
                  </a:outerShdw>
                </a:effectLst>
              </a:rPr>
              <a:t>电感支路的电压不仅与本支路电流有关，还</a:t>
            </a:r>
            <a:r>
              <a:rPr lang="zh-CN" altLang="en-US" sz="2800" b="1" dirty="0" smtClean="0">
                <a:effectLst>
                  <a:outerShdw blurRad="38100" dist="38100" dir="2700000" algn="tl">
                    <a:srgbClr val="C0C0C0"/>
                  </a:outerShdw>
                </a:effectLst>
              </a:rPr>
              <a:t>与其耦合</a:t>
            </a:r>
            <a:r>
              <a:rPr lang="zh-CN" altLang="en-US" sz="2800" b="1" dirty="0">
                <a:effectLst>
                  <a:outerShdw blurRad="38100" dist="38100" dir="2700000" algn="tl">
                    <a:srgbClr val="C0C0C0"/>
                  </a:outerShdw>
                </a:effectLst>
              </a:rPr>
              <a:t>的其他支路电流有关。第二是要分清互感电压</a:t>
            </a:r>
            <a:r>
              <a:rPr lang="zh-CN" altLang="en-US" sz="2800" b="1" dirty="0" smtClean="0">
                <a:effectLst>
                  <a:outerShdw blurRad="38100" dist="38100" dir="2700000" algn="tl">
                    <a:srgbClr val="C0C0C0"/>
                  </a:outerShdw>
                </a:effectLst>
              </a:rPr>
              <a:t>的正</a:t>
            </a:r>
            <a:r>
              <a:rPr lang="zh-CN" altLang="en-US" sz="2800" b="1" dirty="0">
                <a:effectLst>
                  <a:outerShdw blurRad="38100" dist="38100" dir="2700000" algn="tl">
                    <a:srgbClr val="C0C0C0"/>
                  </a:outerShdw>
                </a:effectLst>
              </a:rPr>
              <a:t>负号。</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24</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7.2</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含有</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耦合电感电路的计算</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725146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wipe(left)">
                                      <p:cBhvr>
                                        <p:cTn id="7"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2721075"/>
            <a:ext cx="8134350" cy="3540073"/>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kumimoji="1" lang="zh-CN" altLang="en-US" sz="2800" b="1" dirty="0" smtClean="0">
                <a:solidFill>
                  <a:srgbClr val="005200"/>
                </a:solidFill>
                <a:latin typeface="Times New Roman" pitchFamily="18" charset="0"/>
              </a:rPr>
              <a:t>        </a:t>
            </a:r>
            <a:r>
              <a:rPr lang="zh-CN" altLang="en-US" sz="2800" b="1" dirty="0">
                <a:solidFill>
                  <a:srgbClr val="CC0000"/>
                </a:solidFill>
                <a:effectLst>
                  <a:outerShdw blurRad="38100" dist="38100" dir="2700000" algn="tl">
                    <a:srgbClr val="C0C0C0"/>
                  </a:outerShdw>
                </a:effectLst>
              </a:rPr>
              <a:t>耦合电感的串联连</a:t>
            </a:r>
            <a:endParaRPr lang="en-US" altLang="zh-CN" sz="2800" b="1" dirty="0">
              <a:solidFill>
                <a:srgbClr val="CC0000"/>
              </a:solidFill>
              <a:effectLst>
                <a:outerShdw blurRad="38100" dist="38100" dir="2700000" algn="tl">
                  <a:srgbClr val="C0C0C0"/>
                </a:outerShdw>
              </a:effectLst>
            </a:endParaRPr>
          </a:p>
          <a:p>
            <a:pPr fontAlgn="base">
              <a:spcBef>
                <a:spcPct val="0"/>
              </a:spcBef>
              <a:spcAft>
                <a:spcPct val="0"/>
              </a:spcAft>
              <a:defRPr/>
            </a:pPr>
            <a:r>
              <a:rPr lang="zh-CN" altLang="en-US" sz="2800" b="1" dirty="0">
                <a:solidFill>
                  <a:srgbClr val="CC0000"/>
                </a:solidFill>
                <a:effectLst>
                  <a:outerShdw blurRad="38100" dist="38100" dir="2700000" algn="tl">
                    <a:srgbClr val="C0C0C0"/>
                  </a:outerShdw>
                </a:effectLst>
              </a:rPr>
              <a:t>接分为两种情况，同向</a:t>
            </a:r>
            <a:endParaRPr lang="en-US" altLang="zh-CN" sz="2800" b="1" dirty="0">
              <a:solidFill>
                <a:srgbClr val="CC0000"/>
              </a:solidFill>
              <a:effectLst>
                <a:outerShdw blurRad="38100" dist="38100" dir="2700000" algn="tl">
                  <a:srgbClr val="C0C0C0"/>
                </a:outerShdw>
              </a:effectLst>
            </a:endParaRPr>
          </a:p>
          <a:p>
            <a:pPr fontAlgn="base">
              <a:spcBef>
                <a:spcPct val="0"/>
              </a:spcBef>
              <a:spcAft>
                <a:spcPct val="0"/>
              </a:spcAft>
              <a:defRPr/>
            </a:pPr>
            <a:r>
              <a:rPr lang="zh-CN" altLang="en-US" sz="2800" b="1" dirty="0">
                <a:solidFill>
                  <a:srgbClr val="CC0000"/>
                </a:solidFill>
                <a:effectLst>
                  <a:outerShdw blurRad="38100" dist="38100" dir="2700000" algn="tl">
                    <a:srgbClr val="C0C0C0"/>
                  </a:outerShdw>
                </a:effectLst>
              </a:rPr>
              <a:t>串联和反向串联。</a:t>
            </a:r>
            <a:r>
              <a:rPr kumimoji="1" lang="zh-CN" altLang="en-US" sz="2800" b="1" dirty="0">
                <a:solidFill>
                  <a:srgbClr val="005200"/>
                </a:solidFill>
                <a:latin typeface="Times New Roman" pitchFamily="18" charset="0"/>
              </a:rPr>
              <a:t>电流从耦合电感的同名端流入或流出，称为同向串联，反之称为反向</a:t>
            </a:r>
            <a:r>
              <a:rPr kumimoji="1" lang="zh-CN" altLang="en-US" sz="2800" b="1" dirty="0" smtClean="0">
                <a:solidFill>
                  <a:srgbClr val="005200"/>
                </a:solidFill>
                <a:latin typeface="Times New Roman" pitchFamily="18" charset="0"/>
              </a:rPr>
              <a:t>串联。</a:t>
            </a:r>
            <a:r>
              <a:rPr lang="zh-CN" altLang="en-US" sz="2800" b="1" dirty="0">
                <a:effectLst>
                  <a:outerShdw blurRad="38100" dist="38100" dir="2700000" algn="tl">
                    <a:srgbClr val="C0C0C0"/>
                  </a:outerShdw>
                </a:effectLst>
              </a:rPr>
              <a:t>如图</a:t>
            </a:r>
            <a:r>
              <a:rPr lang="en-US" altLang="zh-CN" sz="2800" b="1" dirty="0">
                <a:effectLst>
                  <a:outerShdw blurRad="38100" dist="38100" dir="2700000" algn="tl">
                    <a:srgbClr val="C0C0C0"/>
                  </a:outerShdw>
                </a:effectLst>
              </a:rPr>
              <a:t>7.2.1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en-US" sz="2800" b="1" dirty="0">
                <a:effectLst>
                  <a:outerShdw blurRad="38100" dist="38100" dir="2700000" algn="tl">
                    <a:srgbClr val="C0C0C0"/>
                  </a:outerShdw>
                </a:effectLst>
              </a:rPr>
              <a:t>）和（</a:t>
            </a:r>
            <a:r>
              <a:rPr lang="en-US" altLang="zh-CN" sz="2800" b="1" dirty="0">
                <a:effectLst>
                  <a:outerShdw blurRad="38100" dist="38100" dir="2700000" algn="tl">
                    <a:srgbClr val="C0C0C0"/>
                  </a:outerShdw>
                </a:effectLst>
              </a:rPr>
              <a:t>b</a:t>
            </a:r>
            <a:r>
              <a:rPr lang="zh-CN" altLang="en-US" sz="2800" b="1" dirty="0">
                <a:effectLst>
                  <a:outerShdw blurRad="38100" dist="38100" dir="2700000" algn="tl">
                    <a:srgbClr val="C0C0C0"/>
                  </a:outerShdw>
                </a:effectLst>
              </a:rPr>
              <a:t>）即分别为偶和电感的同向和反向串联电路。</a:t>
            </a:r>
            <a:endParaRPr lang="en-US" altLang="zh-CN" sz="2800" b="1" dirty="0">
              <a:effectLst>
                <a:outerShdw blurRad="38100" dist="38100" dir="2700000" algn="tl">
                  <a:srgbClr val="C0C0C0"/>
                </a:outerShdw>
              </a:effectLst>
            </a:endParaRPr>
          </a:p>
          <a:p>
            <a:pPr fontAlgn="base">
              <a:spcBef>
                <a:spcPct val="0"/>
              </a:spcBef>
              <a:spcAft>
                <a:spcPct val="0"/>
              </a:spcAft>
              <a:defRPr/>
            </a:pPr>
            <a:r>
              <a:rPr lang="zh-CN" altLang="en-US" sz="2800" b="1" dirty="0" smtClean="0">
                <a:effectLst>
                  <a:outerShdw blurRad="38100" dist="38100" dir="2700000" algn="tl">
                    <a:srgbClr val="C0C0C0"/>
                  </a:outerShdw>
                </a:effectLst>
              </a:rPr>
              <a:t>        以</a:t>
            </a:r>
            <a:r>
              <a:rPr lang="zh-CN" altLang="en-US" sz="2800" b="1" dirty="0">
                <a:effectLst>
                  <a:outerShdw blurRad="38100" dist="38100" dir="2700000" algn="tl">
                    <a:srgbClr val="C0C0C0"/>
                  </a:outerShdw>
                </a:effectLst>
              </a:rPr>
              <a:t>图</a:t>
            </a:r>
            <a:r>
              <a:rPr lang="en-US" altLang="zh-CN" sz="2800" b="1" dirty="0">
                <a:effectLst>
                  <a:outerShdw blurRad="38100" dist="38100" dir="2700000" algn="tl">
                    <a:srgbClr val="C0C0C0"/>
                  </a:outerShdw>
                </a:effectLst>
              </a:rPr>
              <a:t>7.2.1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b</a:t>
            </a:r>
            <a:r>
              <a:rPr lang="zh-CN" altLang="en-US" sz="2800" b="1" dirty="0">
                <a:effectLst>
                  <a:outerShdw blurRad="38100" dist="38100" dir="2700000" algn="tl">
                    <a:srgbClr val="C0C0C0"/>
                  </a:outerShdw>
                </a:effectLst>
              </a:rPr>
              <a:t>）所示耦合电感的反向串联电路为例，按图示参考方向，</a:t>
            </a:r>
            <a:r>
              <a:rPr lang="en-US" altLang="zh-CN" sz="2800" b="1" dirty="0">
                <a:effectLst>
                  <a:outerShdw blurRad="38100" dist="38100" dir="2700000" algn="tl">
                    <a:srgbClr val="C0C0C0"/>
                  </a:outerShdw>
                </a:effectLst>
              </a:rPr>
              <a:t>KVL</a:t>
            </a:r>
            <a:r>
              <a:rPr lang="zh-CN" altLang="en-US" sz="2800" b="1" dirty="0">
                <a:effectLst>
                  <a:outerShdw blurRad="38100" dist="38100" dir="2700000" algn="tl">
                    <a:srgbClr val="C0C0C0"/>
                  </a:outerShdw>
                </a:effectLst>
              </a:rPr>
              <a:t>方程为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25</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69121" y="5799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85787" y="1548656"/>
            <a:ext cx="3936223" cy="1077218"/>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7.2.1</a:t>
            </a:r>
            <a:r>
              <a:rPr kumimoji="1" lang="zh-CN" altLang="en-US" sz="3200" b="1" dirty="0">
                <a:solidFill>
                  <a:srgbClr val="000099"/>
                </a:solidFill>
                <a:effectLst>
                  <a:outerShdw blurRad="38100" dist="38100" dir="2700000" algn="tl">
                    <a:srgbClr val="C0C0C0"/>
                  </a:outerShdw>
                </a:effectLst>
                <a:latin typeface="Times New Roman" pitchFamily="18" charset="0"/>
              </a:rPr>
              <a:t>耦合电感的串联电路计算</a:t>
            </a:r>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7.2</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含有</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耦合电感电路的计算</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14" name="图片 13" descr="7t2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2051018"/>
            <a:ext cx="4952237" cy="1001749"/>
          </a:xfrm>
          <a:prstGeom prst="rect">
            <a:avLst/>
          </a:prstGeom>
          <a:noFill/>
          <a:ln>
            <a:noFill/>
          </a:ln>
        </p:spPr>
      </p:pic>
      <p:sp>
        <p:nvSpPr>
          <p:cNvPr id="3" name="矩形 2"/>
          <p:cNvSpPr/>
          <p:nvPr/>
        </p:nvSpPr>
        <p:spPr>
          <a:xfrm>
            <a:off x="4837770" y="3147970"/>
            <a:ext cx="3070071" cy="369332"/>
          </a:xfrm>
          <a:prstGeom prst="rect">
            <a:avLst/>
          </a:prstGeom>
        </p:spPr>
        <p:txBody>
          <a:bodyPr wrap="none">
            <a:spAutoFit/>
          </a:bodyPr>
          <a:lstStyle/>
          <a:p>
            <a:pPr algn="ctr">
              <a:spcBef>
                <a:spcPts val="700"/>
              </a:spcBef>
              <a:spcAft>
                <a:spcPts val="800"/>
              </a:spcAft>
            </a:pP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cs typeface="Times New Roman" panose="02020603050405020304" pitchFamily="18" charset="0"/>
              </a:rPr>
              <a:t>7.2.1  </a:t>
            </a:r>
            <a:r>
              <a:rPr lang="zh-CN" altLang="zh-CN" kern="1000" dirty="0">
                <a:latin typeface="Times New Roman" panose="02020603050405020304" pitchFamily="18" charset="0"/>
                <a:cs typeface="Times New Roman" panose="02020603050405020304" pitchFamily="18" charset="0"/>
              </a:rPr>
              <a:t>耦合电感的串联电路</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637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26</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69121" y="5799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7.2</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含有</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耦合电感电路的计算</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6" name="Rectangle 21"/>
          <p:cNvSpPr>
            <a:spLocks noChangeArrowheads="1"/>
          </p:cNvSpPr>
          <p:nvPr/>
        </p:nvSpPr>
        <p:spPr bwMode="auto">
          <a:xfrm>
            <a:off x="2771800" y="52528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71045564"/>
              </p:ext>
            </p:extLst>
          </p:nvPr>
        </p:nvGraphicFramePr>
        <p:xfrm>
          <a:off x="1547664" y="2280468"/>
          <a:ext cx="5411788" cy="1751013"/>
        </p:xfrm>
        <a:graphic>
          <a:graphicData uri="http://schemas.openxmlformats.org/presentationml/2006/ole">
            <mc:AlternateContent xmlns:mc="http://schemas.openxmlformats.org/markup-compatibility/2006">
              <mc:Choice xmlns:v="urn:schemas-microsoft-com:vml" Requires="v">
                <p:oleObj spid="_x0000_s49321" name="Equation" r:id="rId3" imgW="5486400" imgH="1701720" progId="Equation.DSMT4">
                  <p:embed/>
                </p:oleObj>
              </mc:Choice>
              <mc:Fallback>
                <p:oleObj name="Equation" r:id="rId3" imgW="5486400" imgH="1701720" progId="Equation.DSMT4">
                  <p:embed/>
                  <p:pic>
                    <p:nvPicPr>
                      <p:cNvPr id="0" name=""/>
                      <p:cNvPicPr>
                        <a:picLocks noChangeAspect="1" noChangeArrowheads="1"/>
                      </p:cNvPicPr>
                      <p:nvPr/>
                    </p:nvPicPr>
                    <p:blipFill>
                      <a:blip r:embed="rId4"/>
                      <a:srcRect/>
                      <a:stretch>
                        <a:fillRect/>
                      </a:stretch>
                    </p:blipFill>
                    <p:spPr bwMode="auto">
                      <a:xfrm>
                        <a:off x="1547664" y="2280468"/>
                        <a:ext cx="5411788" cy="175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683568" y="4578483"/>
            <a:ext cx="8003232" cy="954107"/>
          </a:xfrm>
          <a:prstGeom prst="rect">
            <a:avLst/>
          </a:prstGeom>
        </p:spPr>
        <p:txBody>
          <a:bodyPr wrap="square">
            <a:spAutoFit/>
          </a:bodyPr>
          <a:lstStyle/>
          <a:p>
            <a:pPr lvl="0" fontAlgn="base">
              <a:spcBef>
                <a:spcPct val="0"/>
              </a:spcBef>
              <a:spcAft>
                <a:spcPct val="0"/>
              </a:spcAft>
              <a:defRPr/>
            </a:pPr>
            <a:r>
              <a:rPr lang="zh-CN" altLang="en-US" sz="2800" b="1" dirty="0">
                <a:effectLst>
                  <a:outerShdw blurRad="38100" dist="38100" dir="2700000" algn="tl">
                    <a:srgbClr val="C0C0C0"/>
                  </a:outerShdw>
                </a:effectLst>
              </a:rPr>
              <a:t>根据上述方程可以对应得到一个如图所示的去耦等效电路。</a:t>
            </a:r>
            <a:endParaRPr lang="en-US" altLang="zh-CN" sz="2800" b="1" dirty="0">
              <a:effectLst>
                <a:outerShdw blurRad="38100" dist="38100" dir="2700000" algn="tl">
                  <a:srgbClr val="C0C0C0"/>
                </a:outerShdw>
              </a:effectLst>
            </a:endParaRPr>
          </a:p>
        </p:txBody>
      </p:sp>
    </p:spTree>
    <p:extLst>
      <p:ext uri="{BB962C8B-B14F-4D97-AF65-F5344CB8AC3E}">
        <p14:creationId xmlns:p14="http://schemas.microsoft.com/office/powerpoint/2010/main" val="12355321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827583" y="3173446"/>
            <a:ext cx="7879081" cy="3109185"/>
          </a:xfrm>
          <a:prstGeom prst="rect">
            <a:avLst/>
          </a:prstGeom>
          <a:noFill/>
          <a:ln w="9525">
            <a:noFill/>
            <a:miter lim="800000"/>
            <a:headEnd/>
            <a:tailEnd/>
          </a:ln>
          <a:effectLst/>
        </p:spPr>
        <p:txBody>
          <a:bodyPr wrap="square" lIns="92075" tIns="46038" rIns="92075" bIns="46038" anchor="ctr">
            <a:spAutoFit/>
          </a:bodyPr>
          <a:lstStyle/>
          <a:p>
            <a:pPr lvl="0" fontAlgn="base">
              <a:spcBef>
                <a:spcPct val="0"/>
              </a:spcBef>
              <a:spcAft>
                <a:spcPct val="0"/>
              </a:spcAft>
              <a:defRPr/>
            </a:pPr>
            <a:r>
              <a:rPr lang="zh-CN" altLang="en-US" sz="2800" b="1" dirty="0">
                <a:effectLst>
                  <a:outerShdw blurRad="38100" dist="38100" dir="2700000" algn="tl">
                    <a:srgbClr val="C0C0C0"/>
                  </a:outerShdw>
                </a:effectLst>
              </a:rPr>
              <a:t>根据</a:t>
            </a:r>
            <a:r>
              <a:rPr lang="en-US" altLang="zh-CN" sz="2800" b="1" dirty="0">
                <a:effectLst>
                  <a:outerShdw blurRad="38100" dist="38100" dir="2700000" algn="tl">
                    <a:srgbClr val="C0C0C0"/>
                  </a:outerShdw>
                </a:effectLst>
              </a:rPr>
              <a:t>KVL</a:t>
            </a:r>
            <a:r>
              <a:rPr lang="zh-CN" altLang="en-US" sz="2800" b="1" dirty="0">
                <a:effectLst>
                  <a:outerShdw blurRad="38100" dist="38100" dir="2700000" algn="tl">
                    <a:srgbClr val="C0C0C0"/>
                  </a:outerShdw>
                </a:effectLst>
              </a:rPr>
              <a:t>有：</a:t>
            </a:r>
            <a:endParaRPr lang="en-US" altLang="zh-CN" sz="2800" b="1" dirty="0">
              <a:effectLst>
                <a:outerShdw blurRad="38100" dist="38100" dir="2700000" algn="tl">
                  <a:srgbClr val="C0C0C0"/>
                </a:outerShdw>
              </a:effectLst>
            </a:endParaRPr>
          </a:p>
          <a:p>
            <a:pPr fontAlgn="base">
              <a:spcBef>
                <a:spcPct val="0"/>
              </a:spcBef>
              <a:spcAft>
                <a:spcPct val="0"/>
              </a:spcAft>
              <a:defRPr/>
            </a:pPr>
            <a:endParaRPr kumimoji="1" lang="en-US" altLang="zh-CN" sz="2800" b="1" dirty="0" smtClean="0">
              <a:solidFill>
                <a:srgbClr val="005200"/>
              </a:solidFill>
              <a:latin typeface="Times New Roman" pitchFamily="18" charset="0"/>
            </a:endParaRPr>
          </a:p>
          <a:p>
            <a:pPr fontAlgn="base">
              <a:spcBef>
                <a:spcPct val="0"/>
              </a:spcBef>
              <a:spcAft>
                <a:spcPct val="0"/>
              </a:spcAft>
              <a:defRPr/>
            </a:pPr>
            <a:endParaRPr kumimoji="1" lang="en-US" altLang="zh-CN" sz="2800" b="1" dirty="0">
              <a:solidFill>
                <a:srgbClr val="005200"/>
              </a:solidFill>
              <a:latin typeface="Times New Roman" pitchFamily="18" charset="0"/>
            </a:endParaRPr>
          </a:p>
          <a:p>
            <a:pPr fontAlgn="base">
              <a:spcBef>
                <a:spcPct val="0"/>
              </a:spcBef>
              <a:spcAft>
                <a:spcPct val="0"/>
              </a:spcAft>
              <a:defRPr/>
            </a:pPr>
            <a:endParaRPr kumimoji="1" lang="en-US" altLang="zh-CN" sz="2800" b="1" dirty="0" smtClean="0">
              <a:solidFill>
                <a:srgbClr val="005200"/>
              </a:solidFill>
              <a:latin typeface="Times New Roman" pitchFamily="18" charset="0"/>
            </a:endParaRPr>
          </a:p>
          <a:p>
            <a:pPr fontAlgn="base">
              <a:spcBef>
                <a:spcPct val="0"/>
              </a:spcBef>
              <a:spcAft>
                <a:spcPct val="0"/>
              </a:spcAft>
              <a:defRPr/>
            </a:pPr>
            <a:r>
              <a:rPr lang="zh-CN" altLang="en-US" sz="2800" b="1" dirty="0" smtClean="0">
                <a:effectLst>
                  <a:outerShdw blurRad="38100" dist="38100" dir="2700000" algn="tl">
                    <a:srgbClr val="C0C0C0"/>
                  </a:outerShdw>
                </a:effectLst>
              </a:rPr>
              <a:t>         由</a:t>
            </a:r>
            <a:r>
              <a:rPr lang="zh-CN" altLang="en-US" sz="2800" b="1" dirty="0">
                <a:effectLst>
                  <a:outerShdw blurRad="38100" dist="38100" dir="2700000" algn="tl">
                    <a:srgbClr val="C0C0C0"/>
                  </a:outerShdw>
                </a:effectLst>
              </a:rPr>
              <a:t>式（</a:t>
            </a:r>
            <a:r>
              <a:rPr lang="en-US" altLang="zh-CN" sz="2800" b="1" dirty="0">
                <a:effectLst>
                  <a:outerShdw blurRad="38100" dist="38100" dir="2700000" algn="tl">
                    <a:srgbClr val="C0C0C0"/>
                  </a:outerShdw>
                </a:effectLst>
              </a:rPr>
              <a:t>7.2.2</a:t>
            </a:r>
            <a:r>
              <a:rPr lang="zh-CN" altLang="en-US" sz="2800" b="1" dirty="0">
                <a:effectLst>
                  <a:outerShdw blurRad="38100" dist="38100" dir="2700000" algn="tl">
                    <a:srgbClr val="C0C0C0"/>
                  </a:outerShdw>
                </a:effectLst>
              </a:rPr>
              <a:t>）可见，</a:t>
            </a:r>
            <a:r>
              <a:rPr kumimoji="1" lang="zh-CN" altLang="en-US" sz="2800" b="1" dirty="0">
                <a:solidFill>
                  <a:srgbClr val="005200"/>
                </a:solidFill>
                <a:latin typeface="Times New Roman" pitchFamily="18" charset="0"/>
              </a:rPr>
              <a:t>反向耦合的去耦等效电路可以认为是等效电阻</a:t>
            </a:r>
            <a:r>
              <a:rPr kumimoji="1" lang="zh-CN" altLang="en-US" sz="2800" b="1" dirty="0" smtClean="0">
                <a:solidFill>
                  <a:srgbClr val="005200"/>
                </a:solidFill>
                <a:latin typeface="Times New Roman" pitchFamily="18" charset="0"/>
              </a:rPr>
              <a:t>为（</a:t>
            </a:r>
            <a:r>
              <a:rPr kumimoji="1" lang="en-US" altLang="zh-CN" sz="2800" b="1" dirty="0" smtClean="0">
                <a:solidFill>
                  <a:srgbClr val="005200"/>
                </a:solidFill>
                <a:latin typeface="Times New Roman" pitchFamily="18" charset="0"/>
              </a:rPr>
              <a:t>R</a:t>
            </a:r>
            <a:r>
              <a:rPr kumimoji="1" lang="en-US" altLang="zh-CN" sz="2800" b="1" baseline="-25000" dirty="0" smtClean="0">
                <a:solidFill>
                  <a:srgbClr val="005200"/>
                </a:solidFill>
                <a:latin typeface="Times New Roman" pitchFamily="18" charset="0"/>
              </a:rPr>
              <a:t>1</a:t>
            </a:r>
            <a:r>
              <a:rPr kumimoji="1" lang="en-US" altLang="zh-CN" sz="2800" b="1" dirty="0" smtClean="0">
                <a:solidFill>
                  <a:srgbClr val="005200"/>
                </a:solidFill>
                <a:latin typeface="Times New Roman" pitchFamily="18" charset="0"/>
              </a:rPr>
              <a:t>+R</a:t>
            </a:r>
            <a:r>
              <a:rPr kumimoji="1" lang="en-US" altLang="zh-CN" sz="2800" b="1" baseline="-25000" dirty="0" smtClean="0">
                <a:solidFill>
                  <a:srgbClr val="005200"/>
                </a:solidFill>
                <a:latin typeface="Times New Roman" pitchFamily="18" charset="0"/>
              </a:rPr>
              <a:t>2</a:t>
            </a:r>
            <a:r>
              <a:rPr kumimoji="1" lang="zh-CN" altLang="en-US" sz="2800" b="1" dirty="0" smtClean="0">
                <a:solidFill>
                  <a:srgbClr val="005200"/>
                </a:solidFill>
                <a:latin typeface="Times New Roman" pitchFamily="18" charset="0"/>
              </a:rPr>
              <a:t>）和</a:t>
            </a:r>
            <a:r>
              <a:rPr kumimoji="1" lang="zh-CN" altLang="en-US" sz="2800" b="1" dirty="0">
                <a:solidFill>
                  <a:srgbClr val="005200"/>
                </a:solidFill>
                <a:latin typeface="Times New Roman" pitchFamily="18" charset="0"/>
              </a:rPr>
              <a:t>等效电感</a:t>
            </a:r>
            <a:r>
              <a:rPr kumimoji="1" lang="zh-CN" altLang="en-US" sz="2800" b="1" dirty="0" smtClean="0">
                <a:solidFill>
                  <a:srgbClr val="005200"/>
                </a:solidFill>
                <a:latin typeface="Times New Roman" pitchFamily="18" charset="0"/>
              </a:rPr>
              <a:t>为                        的</a:t>
            </a:r>
            <a:r>
              <a:rPr kumimoji="1" lang="zh-CN" altLang="en-US" sz="2800" b="1" dirty="0">
                <a:solidFill>
                  <a:srgbClr val="005200"/>
                </a:solidFill>
                <a:latin typeface="Times New Roman" pitchFamily="18" charset="0"/>
              </a:rPr>
              <a:t>串联电路</a:t>
            </a:r>
            <a:r>
              <a:rPr kumimoji="1" lang="zh-CN" altLang="en-US" sz="2800" b="1" dirty="0" smtClean="0">
                <a:solidFill>
                  <a:srgbClr val="005200"/>
                </a:solidFill>
                <a:latin typeface="Times New Roman" pitchFamily="18" charset="0"/>
              </a:rPr>
              <a:t>。</a:t>
            </a:r>
            <a:endParaRPr kumimoji="1" lang="en-US" altLang="zh-CN" sz="2800" b="1" dirty="0" smtClean="0">
              <a:solidFill>
                <a:srgbClr val="005200"/>
              </a:solidFill>
              <a:latin typeface="Times New Roman"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27</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5"/>
          <p:cNvSpPr>
            <a:spLocks noChangeArrowheads="1"/>
          </p:cNvSpPr>
          <p:nvPr/>
        </p:nvSpPr>
        <p:spPr bwMode="auto">
          <a:xfrm>
            <a:off x="2843808" y="38768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037669016"/>
              </p:ext>
            </p:extLst>
          </p:nvPr>
        </p:nvGraphicFramePr>
        <p:xfrm>
          <a:off x="1470793" y="3844734"/>
          <a:ext cx="5886338" cy="1188000"/>
        </p:xfrm>
        <a:graphic>
          <a:graphicData uri="http://schemas.openxmlformats.org/presentationml/2006/ole">
            <mc:AlternateContent xmlns:mc="http://schemas.openxmlformats.org/markup-compatibility/2006">
              <mc:Choice xmlns:v="urn:schemas-microsoft-com:vml" Requires="v">
                <p:oleObj spid="_x0000_s7792" name="Equation" r:id="rId3" imgW="5181480" imgH="1117440" progId="Equation.DSMT4">
                  <p:embed/>
                </p:oleObj>
              </mc:Choice>
              <mc:Fallback>
                <p:oleObj name="Equation" r:id="rId3" imgW="5181480" imgH="1117440" progId="Equation.DSMT4">
                  <p:embed/>
                  <p:pic>
                    <p:nvPicPr>
                      <p:cNvPr id="0" name="Object 14"/>
                      <p:cNvPicPr>
                        <a:picLocks noChangeAspect="1" noChangeArrowheads="1"/>
                      </p:cNvPicPr>
                      <p:nvPr/>
                    </p:nvPicPr>
                    <p:blipFill>
                      <a:blip r:embed="rId4"/>
                      <a:srcRect/>
                      <a:stretch>
                        <a:fillRect/>
                      </a:stretch>
                    </p:blipFill>
                    <p:spPr bwMode="auto">
                      <a:xfrm>
                        <a:off x="1470793" y="3844734"/>
                        <a:ext cx="5886338" cy="11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306"/>
          <p:cNvSpPr>
            <a:spLocks noChangeArrowheads="1"/>
          </p:cNvSpPr>
          <p:nvPr/>
        </p:nvSpPr>
        <p:spPr bwMode="auto">
          <a:xfrm>
            <a:off x="6704751" y="6025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364180226"/>
              </p:ext>
            </p:extLst>
          </p:nvPr>
        </p:nvGraphicFramePr>
        <p:xfrm>
          <a:off x="1311275" y="5815013"/>
          <a:ext cx="2136775" cy="468312"/>
        </p:xfrm>
        <a:graphic>
          <a:graphicData uri="http://schemas.openxmlformats.org/presentationml/2006/ole">
            <mc:AlternateContent xmlns:mc="http://schemas.openxmlformats.org/markup-compatibility/2006">
              <mc:Choice xmlns:v="urn:schemas-microsoft-com:vml" Requires="v">
                <p:oleObj spid="_x0000_s7793" name="Equation" r:id="rId5" imgW="1231560" imgH="253800" progId="Equation.DSMT4">
                  <p:embed/>
                </p:oleObj>
              </mc:Choice>
              <mc:Fallback>
                <p:oleObj name="Equation" r:id="rId5" imgW="1231560" imgH="253800" progId="Equation.DSMT4">
                  <p:embed/>
                  <p:pic>
                    <p:nvPicPr>
                      <p:cNvPr id="0" name="Object 305"/>
                      <p:cNvPicPr>
                        <a:picLocks noChangeAspect="1" noChangeArrowheads="1"/>
                      </p:cNvPicPr>
                      <p:nvPr/>
                    </p:nvPicPr>
                    <p:blipFill>
                      <a:blip r:embed="rId6"/>
                      <a:srcRect/>
                      <a:stretch>
                        <a:fillRect/>
                      </a:stretch>
                    </p:blipFill>
                    <p:spPr bwMode="auto">
                      <a:xfrm>
                        <a:off x="1311275" y="5815013"/>
                        <a:ext cx="213677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789" name="图片 15" descr="7t2t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4137" y="1024830"/>
            <a:ext cx="4342984" cy="14865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23"/>
          <p:cNvSpPr>
            <a:spLocks noChangeArrowheads="1"/>
          </p:cNvSpPr>
          <p:nvPr/>
        </p:nvSpPr>
        <p:spPr bwMode="auto">
          <a:xfrm>
            <a:off x="57152" y="28463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7.2.2  </a:t>
            </a: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耦合电感串联电路的去耦等效电路</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97814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1268760"/>
            <a:ext cx="8134350" cy="523862"/>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a:effectLst>
                  <a:outerShdw blurRad="38100" dist="38100" dir="2700000" algn="tl">
                    <a:srgbClr val="C0C0C0"/>
                  </a:outerShdw>
                </a:effectLst>
              </a:rPr>
              <a:t>对正弦稳态电路，可采用相量形式表示如下：</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28</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820944045"/>
              </p:ext>
            </p:extLst>
          </p:nvPr>
        </p:nvGraphicFramePr>
        <p:xfrm>
          <a:off x="1797993" y="1951149"/>
          <a:ext cx="4159250" cy="1966912"/>
        </p:xfrm>
        <a:graphic>
          <a:graphicData uri="http://schemas.openxmlformats.org/presentationml/2006/ole">
            <mc:AlternateContent xmlns:mc="http://schemas.openxmlformats.org/markup-compatibility/2006">
              <mc:Choice xmlns:v="urn:schemas-microsoft-com:vml" Requires="v">
                <p:oleObj spid="_x0000_s59667" name="Equation" r:id="rId3" imgW="4241520" imgH="1930320" progId="Equation.DSMT4">
                  <p:embed/>
                </p:oleObj>
              </mc:Choice>
              <mc:Fallback>
                <p:oleObj name="Equation" r:id="rId3" imgW="4241520" imgH="1930320" progId="Equation.DSMT4">
                  <p:embed/>
                  <p:pic>
                    <p:nvPicPr>
                      <p:cNvPr id="0" name="Object 1"/>
                      <p:cNvPicPr>
                        <a:picLocks noChangeAspect="1" noChangeArrowheads="1"/>
                      </p:cNvPicPr>
                      <p:nvPr/>
                    </p:nvPicPr>
                    <p:blipFill>
                      <a:blip r:embed="rId4"/>
                      <a:srcRect/>
                      <a:stretch>
                        <a:fillRect/>
                      </a:stretch>
                    </p:blipFill>
                    <p:spPr bwMode="auto">
                      <a:xfrm>
                        <a:off x="1797993" y="1951149"/>
                        <a:ext cx="4159250" cy="196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2"/>
          <p:cNvSpPr txBox="1">
            <a:spLocks noChangeArrowheads="1"/>
          </p:cNvSpPr>
          <p:nvPr/>
        </p:nvSpPr>
        <p:spPr bwMode="auto">
          <a:xfrm>
            <a:off x="572315" y="4146360"/>
            <a:ext cx="8134350" cy="523862"/>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a:effectLst>
                  <a:outerShdw blurRad="38100" dist="38100" dir="2700000" algn="tl">
                    <a:srgbClr val="C0C0C0"/>
                  </a:outerShdw>
                </a:effectLst>
              </a:rPr>
              <a:t>电流 </a:t>
            </a:r>
            <a:r>
              <a:rPr lang="zh-CN" altLang="en-US" sz="2800" b="1" dirty="0" smtClean="0">
                <a:effectLst>
                  <a:outerShdw blurRad="38100" dist="38100" dir="2700000" algn="tl">
                    <a:srgbClr val="C0C0C0"/>
                  </a:outerShdw>
                </a:effectLst>
              </a:rPr>
              <a:t>   </a:t>
            </a:r>
            <a:r>
              <a:rPr lang="zh-CN" altLang="en-US" sz="2800" b="1" dirty="0">
                <a:effectLst>
                  <a:outerShdw blurRad="38100" dist="38100" dir="2700000" algn="tl">
                    <a:srgbClr val="C0C0C0"/>
                  </a:outerShdw>
                </a:effectLst>
              </a:rPr>
              <a:t>为</a:t>
            </a:r>
          </a:p>
        </p:txBody>
      </p:sp>
      <p:sp>
        <p:nvSpPr>
          <p:cNvPr id="20" name="Rectangle 16"/>
          <p:cNvSpPr>
            <a:spLocks noChangeArrowheads="1"/>
          </p:cNvSpPr>
          <p:nvPr/>
        </p:nvSpPr>
        <p:spPr bwMode="auto">
          <a:xfrm>
            <a:off x="1740446" y="42875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031707299"/>
              </p:ext>
            </p:extLst>
          </p:nvPr>
        </p:nvGraphicFramePr>
        <p:xfrm>
          <a:off x="1476797" y="4095353"/>
          <a:ext cx="142875" cy="485775"/>
        </p:xfrm>
        <a:graphic>
          <a:graphicData uri="http://schemas.openxmlformats.org/presentationml/2006/ole">
            <mc:AlternateContent xmlns:mc="http://schemas.openxmlformats.org/markup-compatibility/2006">
              <mc:Choice xmlns:v="urn:schemas-microsoft-com:vml" Requires="v">
                <p:oleObj spid="_x0000_s59668" name="Equation" r:id="rId5" imgW="190440" imgH="469800" progId="Equation.DSMT4">
                  <p:embed/>
                </p:oleObj>
              </mc:Choice>
              <mc:Fallback>
                <p:oleObj name="Equation" r:id="rId5" imgW="190440" imgH="469800" progId="Equation.DSMT4">
                  <p:embed/>
                  <p:pic>
                    <p:nvPicPr>
                      <p:cNvPr id="0" name="Object 15"/>
                      <p:cNvPicPr>
                        <a:picLocks noChangeAspect="1" noChangeArrowheads="1"/>
                      </p:cNvPicPr>
                      <p:nvPr/>
                    </p:nvPicPr>
                    <p:blipFill>
                      <a:blip r:embed="rId6"/>
                      <a:srcRect/>
                      <a:stretch>
                        <a:fillRect/>
                      </a:stretch>
                    </p:blipFill>
                    <p:spPr bwMode="auto">
                      <a:xfrm>
                        <a:off x="1476797" y="4095353"/>
                        <a:ext cx="1428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0"/>
          <p:cNvSpPr>
            <a:spLocks noChangeArrowheads="1"/>
          </p:cNvSpPr>
          <p:nvPr/>
        </p:nvSpPr>
        <p:spPr bwMode="auto">
          <a:xfrm>
            <a:off x="2267744" y="5026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279492964"/>
              </p:ext>
            </p:extLst>
          </p:nvPr>
        </p:nvGraphicFramePr>
        <p:xfrm>
          <a:off x="1740446" y="4898521"/>
          <a:ext cx="3977995" cy="1044000"/>
        </p:xfrm>
        <a:graphic>
          <a:graphicData uri="http://schemas.openxmlformats.org/presentationml/2006/ole">
            <mc:AlternateContent xmlns:mc="http://schemas.openxmlformats.org/markup-compatibility/2006">
              <mc:Choice xmlns:v="urn:schemas-microsoft-com:vml" Requires="v">
                <p:oleObj spid="_x0000_s59669" name="Equation" r:id="rId7" imgW="2070100" imgH="533400" progId="Equation.DSMT4">
                  <p:embed/>
                </p:oleObj>
              </mc:Choice>
              <mc:Fallback>
                <p:oleObj name="Equation" r:id="rId7" imgW="2070100" imgH="5334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446" y="4898521"/>
                        <a:ext cx="3977995" cy="104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97267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2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1053316"/>
            <a:ext cx="8134350" cy="954750"/>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每</a:t>
            </a:r>
            <a:r>
              <a:rPr lang="zh-CN" altLang="en-US" sz="2800" b="1" dirty="0">
                <a:effectLst>
                  <a:outerShdw blurRad="38100" dist="38100" dir="2700000" algn="tl">
                    <a:srgbClr val="C0C0C0"/>
                  </a:outerShdw>
                </a:effectLst>
              </a:rPr>
              <a:t>一条耦合电感支路的阻抗和电路的输入阻抗分别为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29</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1740446" y="42875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0"/>
          <p:cNvSpPr>
            <a:spLocks noChangeArrowheads="1"/>
          </p:cNvSpPr>
          <p:nvPr/>
        </p:nvSpPr>
        <p:spPr bwMode="auto">
          <a:xfrm>
            <a:off x="2267744" y="5026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915816" y="2199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4420493"/>
              </p:ext>
            </p:extLst>
          </p:nvPr>
        </p:nvGraphicFramePr>
        <p:xfrm>
          <a:off x="2037506" y="2053649"/>
          <a:ext cx="5198961" cy="1440000"/>
        </p:xfrm>
        <a:graphic>
          <a:graphicData uri="http://schemas.openxmlformats.org/presentationml/2006/ole">
            <mc:AlternateContent xmlns:mc="http://schemas.openxmlformats.org/markup-compatibility/2006">
              <mc:Choice xmlns:v="urn:schemas-microsoft-com:vml" Requires="v">
                <p:oleObj spid="_x0000_s9641" name="Equation" r:id="rId3" imgW="2654300" imgH="762000" progId="Equation.DSMT4">
                  <p:embed/>
                </p:oleObj>
              </mc:Choice>
              <mc:Fallback>
                <p:oleObj name="Equation" r:id="rId3" imgW="2654300" imgH="762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506" y="2053649"/>
                        <a:ext cx="5198961" cy="14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2"/>
          <p:cNvSpPr txBox="1">
            <a:spLocks noChangeArrowheads="1"/>
          </p:cNvSpPr>
          <p:nvPr/>
        </p:nvSpPr>
        <p:spPr bwMode="auto">
          <a:xfrm>
            <a:off x="572315" y="3668596"/>
            <a:ext cx="8134350" cy="138563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由</a:t>
            </a:r>
            <a:r>
              <a:rPr lang="zh-CN" altLang="en-US" sz="2800" b="1" dirty="0">
                <a:effectLst>
                  <a:outerShdw blurRad="38100" dist="38100" dir="2700000" algn="tl">
                    <a:srgbClr val="C0C0C0"/>
                  </a:outerShdw>
                </a:effectLst>
              </a:rPr>
              <a:t>式（</a:t>
            </a:r>
            <a:r>
              <a:rPr lang="en-US" altLang="zh-CN" sz="2800" b="1" dirty="0">
                <a:effectLst>
                  <a:outerShdw blurRad="38100" dist="38100" dir="2700000" algn="tl">
                    <a:srgbClr val="C0C0C0"/>
                  </a:outerShdw>
                </a:effectLst>
              </a:rPr>
              <a:t>7.2.5</a:t>
            </a:r>
            <a:r>
              <a:rPr lang="zh-CN" altLang="en-US" sz="2800" b="1" dirty="0">
                <a:effectLst>
                  <a:outerShdw blurRad="38100" dist="38100" dir="2700000" algn="tl">
                    <a:srgbClr val="C0C0C0"/>
                  </a:outerShdw>
                </a:effectLst>
              </a:rPr>
              <a:t>）可以看出，</a:t>
            </a:r>
            <a:r>
              <a:rPr lang="zh-CN" altLang="en-US" sz="2800" b="1" dirty="0">
                <a:solidFill>
                  <a:srgbClr val="CC0000"/>
                </a:solidFill>
                <a:effectLst>
                  <a:outerShdw blurRad="38100" dist="38100" dir="2700000" algn="tl">
                    <a:srgbClr val="C0C0C0"/>
                  </a:outerShdw>
                </a:effectLst>
              </a:rPr>
              <a:t>由于互感的反向耦合作用，使得每个耦合电感的等效电抗</a:t>
            </a:r>
            <a:r>
              <a:rPr lang="en-US" altLang="zh-CN" sz="2800" b="1" dirty="0">
                <a:solidFill>
                  <a:srgbClr val="CC0000"/>
                </a:solidFill>
                <a:effectLst>
                  <a:outerShdw blurRad="38100" dist="38100" dir="2700000" algn="tl">
                    <a:srgbClr val="C0C0C0"/>
                  </a:outerShdw>
                </a:effectLst>
              </a:rPr>
              <a:t>L</a:t>
            </a:r>
            <a:r>
              <a:rPr lang="en-US" altLang="zh-CN" sz="2800" b="1" baseline="-25000" dirty="0">
                <a:solidFill>
                  <a:srgbClr val="CC0000"/>
                </a:solidFill>
                <a:effectLst>
                  <a:outerShdw blurRad="38100" dist="38100" dir="2700000" algn="tl">
                    <a:srgbClr val="C0C0C0"/>
                  </a:outerShdw>
                </a:effectLst>
              </a:rPr>
              <a:t>1</a:t>
            </a:r>
            <a:r>
              <a:rPr lang="en-US" altLang="zh-CN" sz="2800" b="1" dirty="0">
                <a:solidFill>
                  <a:srgbClr val="CC0000"/>
                </a:solidFill>
                <a:effectLst>
                  <a:outerShdw blurRad="38100" dist="38100" dir="2700000" algn="tl">
                    <a:srgbClr val="C0C0C0"/>
                  </a:outerShdw>
                </a:effectLst>
              </a:rPr>
              <a:t>-M</a:t>
            </a:r>
            <a:r>
              <a:rPr lang="zh-CN" altLang="en-US" sz="2800" b="1" dirty="0">
                <a:solidFill>
                  <a:srgbClr val="CC0000"/>
                </a:solidFill>
                <a:effectLst>
                  <a:outerShdw blurRad="38100" dist="38100" dir="2700000" algn="tl">
                    <a:srgbClr val="C0C0C0"/>
                  </a:outerShdw>
                </a:effectLst>
              </a:rPr>
              <a:t>、</a:t>
            </a:r>
            <a:r>
              <a:rPr lang="en-US" altLang="zh-CN" sz="2800" b="1" dirty="0">
                <a:solidFill>
                  <a:srgbClr val="CC0000"/>
                </a:solidFill>
                <a:effectLst>
                  <a:outerShdw blurRad="38100" dist="38100" dir="2700000" algn="tl">
                    <a:srgbClr val="C0C0C0"/>
                  </a:outerShdw>
                </a:effectLst>
              </a:rPr>
              <a:t>L</a:t>
            </a:r>
            <a:r>
              <a:rPr lang="en-US" altLang="zh-CN" sz="2800" b="1" baseline="-25000" dirty="0">
                <a:solidFill>
                  <a:srgbClr val="CC0000"/>
                </a:solidFill>
                <a:effectLst>
                  <a:outerShdw blurRad="38100" dist="38100" dir="2700000" algn="tl">
                    <a:srgbClr val="C0C0C0"/>
                  </a:outerShdw>
                </a:effectLst>
              </a:rPr>
              <a:t>2</a:t>
            </a:r>
            <a:r>
              <a:rPr lang="en-US" altLang="zh-CN" sz="2800" b="1" dirty="0">
                <a:solidFill>
                  <a:srgbClr val="CC0000"/>
                </a:solidFill>
                <a:effectLst>
                  <a:outerShdw blurRad="38100" dist="38100" dir="2700000" algn="tl">
                    <a:srgbClr val="C0C0C0"/>
                  </a:outerShdw>
                </a:effectLst>
              </a:rPr>
              <a:t>-M</a:t>
            </a:r>
            <a:r>
              <a:rPr lang="zh-CN" altLang="en-US" sz="2800" b="1" dirty="0">
                <a:solidFill>
                  <a:srgbClr val="CC0000"/>
                </a:solidFill>
                <a:effectLst>
                  <a:outerShdw blurRad="38100" dist="38100" dir="2700000" algn="tl">
                    <a:srgbClr val="C0C0C0"/>
                  </a:outerShdw>
                </a:effectLst>
              </a:rPr>
              <a:t>、串联后的总的等效电抗都比无互感时的电抗小。</a:t>
            </a:r>
          </a:p>
        </p:txBody>
      </p:sp>
    </p:spTree>
    <p:extLst>
      <p:ext uri="{BB962C8B-B14F-4D97-AF65-F5344CB8AC3E}">
        <p14:creationId xmlns:p14="http://schemas.microsoft.com/office/powerpoint/2010/main" val="1832119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513779" y="1548656"/>
            <a:ext cx="3842197" cy="1077218"/>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7.1.1  </a:t>
            </a:r>
            <a:r>
              <a:rPr kumimoji="1" lang="zh-CN" altLang="en-US" sz="3200" b="1" dirty="0" smtClean="0">
                <a:solidFill>
                  <a:srgbClr val="000099"/>
                </a:solidFill>
                <a:effectLst>
                  <a:outerShdw blurRad="38100" dist="38100" dir="2700000" algn="tl">
                    <a:srgbClr val="C0C0C0"/>
                  </a:outerShdw>
                </a:effectLst>
                <a:latin typeface="Times New Roman" pitchFamily="18" charset="0"/>
              </a:rPr>
              <a:t>互感系数</a:t>
            </a:r>
            <a:r>
              <a:rPr kumimoji="1" lang="zh-CN" altLang="en-US" sz="3200" b="1" dirty="0">
                <a:solidFill>
                  <a:srgbClr val="000099"/>
                </a:solidFill>
                <a:effectLst>
                  <a:outerShdw blurRad="38100" dist="38100" dir="2700000" algn="tl">
                    <a:srgbClr val="C0C0C0"/>
                  </a:outerShdw>
                </a:effectLst>
                <a:latin typeface="Times New Roman" pitchFamily="18" charset="0"/>
              </a:rPr>
              <a:t>和耦合系数</a:t>
            </a:r>
          </a:p>
        </p:txBody>
      </p:sp>
      <mc:AlternateContent xmlns:mc="http://schemas.openxmlformats.org/markup-compatibility/2006" xmlns:a14="http://schemas.microsoft.com/office/drawing/2010/main">
        <mc:Choice Requires="a14">
          <p:sp>
            <p:nvSpPr>
              <p:cNvPr id="80907" name="Text Box 11"/>
              <p:cNvSpPr txBox="1">
                <a:spLocks noChangeArrowheads="1"/>
              </p:cNvSpPr>
              <p:nvPr/>
            </p:nvSpPr>
            <p:spPr bwMode="auto">
              <a:xfrm>
                <a:off x="104666" y="2804553"/>
                <a:ext cx="8468665" cy="3540073"/>
              </a:xfrm>
              <a:prstGeom prst="rect">
                <a:avLst/>
              </a:prstGeom>
              <a:noFill/>
              <a:ln w="9525">
                <a:noFill/>
                <a:miter lim="800000"/>
                <a:headEnd/>
                <a:tailEnd/>
              </a:ln>
              <a:effectLst/>
            </p:spPr>
            <p:txBody>
              <a:bodyPr wrap="none" lIns="92075" tIns="46038" rIns="92075" bIns="46038" anchor="ctr">
                <a:spAutoFit/>
              </a:bodyPr>
              <a:lstStyle/>
              <a:p>
                <a:pPr fontAlgn="base">
                  <a:spcBef>
                    <a:spcPct val="0"/>
                  </a:spcBef>
                  <a:spcAft>
                    <a:spcPct val="0"/>
                  </a:spcAft>
                  <a:defRPr/>
                </a:pPr>
                <a:r>
                  <a:rPr kumimoji="1" lang="zh-CN" altLang="en-US" sz="2800" b="1" dirty="0" smtClean="0">
                    <a:solidFill>
                      <a:srgbClr val="006600"/>
                    </a:solidFill>
                    <a:effectLst>
                      <a:outerShdw blurRad="38100" dist="38100" dir="2700000" algn="tl">
                        <a:srgbClr val="C0C0C0"/>
                      </a:outerShdw>
                    </a:effectLst>
                    <a:latin typeface="Times New Roman" pitchFamily="18" charset="0"/>
                  </a:rPr>
                  <a:t>        </a:t>
                </a:r>
                <a:r>
                  <a:rPr lang="zh-CN" altLang="en-US" sz="2800" b="1" dirty="0" smtClean="0">
                    <a:effectLst>
                      <a:outerShdw blurRad="38100" dist="38100" dir="2700000" algn="tl">
                        <a:srgbClr val="C0C0C0"/>
                      </a:outerShdw>
                    </a:effectLst>
                  </a:rPr>
                  <a:t>载</a:t>
                </a:r>
                <a:r>
                  <a:rPr lang="zh-CN" altLang="en-US" sz="2800" b="1" dirty="0">
                    <a:effectLst>
                      <a:outerShdw blurRad="38100" dist="38100" dir="2700000" algn="tl">
                        <a:srgbClr val="C0C0C0"/>
                      </a:outerShdw>
                    </a:effectLst>
                  </a:rPr>
                  <a:t>流线圈周围存在磁场，</a:t>
                </a:r>
                <a:endParaRPr lang="en-US" altLang="zh-CN" sz="2800" b="1" dirty="0">
                  <a:effectLst>
                    <a:outerShdw blurRad="38100" dist="38100" dir="2700000" algn="tl">
                      <a:srgbClr val="C0C0C0"/>
                    </a:outerShdw>
                  </a:effectLst>
                </a:endParaRPr>
              </a:p>
              <a:p>
                <a:pPr fontAlgn="base">
                  <a:spcBef>
                    <a:spcPct val="0"/>
                  </a:spcBef>
                  <a:spcAft>
                    <a:spcPct val="0"/>
                  </a:spcAft>
                  <a:defRPr/>
                </a:pPr>
                <a:r>
                  <a:rPr lang="zh-CN" altLang="en-US" sz="2800" b="1" dirty="0">
                    <a:effectLst>
                      <a:outerShdw blurRad="38100" dist="38100" dir="2700000" algn="tl">
                        <a:srgbClr val="C0C0C0"/>
                      </a:outerShdw>
                    </a:effectLst>
                  </a:rPr>
                  <a:t>载流线圈之间通过互相之间</a:t>
                </a:r>
                <a:endParaRPr lang="en-US" altLang="zh-CN" sz="2800" b="1" dirty="0">
                  <a:effectLst>
                    <a:outerShdw blurRad="38100" dist="38100" dir="2700000" algn="tl">
                      <a:srgbClr val="C0C0C0"/>
                    </a:outerShdw>
                  </a:effectLst>
                </a:endParaRPr>
              </a:p>
              <a:p>
                <a:pPr fontAlgn="base">
                  <a:spcBef>
                    <a:spcPct val="0"/>
                  </a:spcBef>
                  <a:spcAft>
                    <a:spcPct val="0"/>
                  </a:spcAft>
                  <a:defRPr/>
                </a:pPr>
                <a:r>
                  <a:rPr lang="zh-CN" altLang="en-US" sz="2800" b="1" dirty="0">
                    <a:effectLst>
                      <a:outerShdw blurRad="38100" dist="38100" dir="2700000" algn="tl">
                        <a:srgbClr val="C0C0C0"/>
                      </a:outerShdw>
                    </a:effectLst>
                  </a:rPr>
                  <a:t>的磁场建立联系的物理现象</a:t>
                </a:r>
                <a:endParaRPr lang="en-US" altLang="zh-CN" sz="2800" b="1" dirty="0">
                  <a:effectLst>
                    <a:outerShdw blurRad="38100" dist="38100" dir="2700000" algn="tl">
                      <a:srgbClr val="C0C0C0"/>
                    </a:outerShdw>
                  </a:effectLst>
                </a:endParaRPr>
              </a:p>
              <a:p>
                <a:pPr fontAlgn="base">
                  <a:spcBef>
                    <a:spcPct val="0"/>
                  </a:spcBef>
                  <a:spcAft>
                    <a:spcPct val="0"/>
                  </a:spcAft>
                  <a:defRPr/>
                </a:pPr>
                <a:r>
                  <a:rPr lang="zh-CN" altLang="en-US" sz="2800" b="1" dirty="0">
                    <a:effectLst>
                      <a:outerShdw blurRad="38100" dist="38100" dir="2700000" algn="tl">
                        <a:srgbClr val="C0C0C0"/>
                      </a:outerShdw>
                    </a:effectLst>
                  </a:rPr>
                  <a:t>称为</a:t>
                </a:r>
                <a:r>
                  <a:rPr kumimoji="1" lang="zh-CN" altLang="en-US" sz="2800" b="1" dirty="0">
                    <a:solidFill>
                      <a:srgbClr val="FF0000"/>
                    </a:solidFill>
                    <a:latin typeface="Times New Roman" pitchFamily="18" charset="0"/>
                    <a:ea typeface="宋体" pitchFamily="2" charset="-122"/>
                  </a:rPr>
                  <a:t>磁耦合</a:t>
                </a:r>
                <a:r>
                  <a:rPr kumimoji="1" lang="zh-CN" altLang="en-US" sz="2800" b="1" dirty="0" smtClean="0">
                    <a:solidFill>
                      <a:srgbClr val="006600"/>
                    </a:solidFill>
                    <a:effectLst>
                      <a:outerShdw blurRad="38100" dist="38100" dir="2700000" algn="tl">
                        <a:srgbClr val="C0C0C0"/>
                      </a:outerShdw>
                    </a:effectLst>
                    <a:latin typeface="Times New Roman" pitchFamily="18" charset="0"/>
                  </a:rPr>
                  <a:t>。</a:t>
                </a:r>
                <a:endParaRPr kumimoji="1" lang="zh-CN" altLang="en-US" sz="2800" b="1" dirty="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r>
                  <a:rPr kumimoji="1" lang="zh-CN" altLang="en-US" sz="2800" b="1" dirty="0">
                    <a:solidFill>
                      <a:srgbClr val="006600"/>
                    </a:solidFill>
                    <a:effectLst>
                      <a:outerShdw blurRad="38100" dist="38100" dir="2700000" algn="tl">
                        <a:srgbClr val="C0C0C0"/>
                      </a:outerShdw>
                    </a:effectLst>
                    <a:latin typeface="Times New Roman" pitchFamily="18" charset="0"/>
                  </a:rPr>
                  <a:t>    </a:t>
                </a:r>
                <a:r>
                  <a:rPr kumimoji="1" lang="zh-CN" altLang="en-US" sz="2800" b="1" dirty="0" smtClean="0">
                    <a:solidFill>
                      <a:srgbClr val="006600"/>
                    </a:solidFill>
                    <a:effectLst>
                      <a:outerShdw blurRad="38100" dist="38100" dir="2700000" algn="tl">
                        <a:srgbClr val="C0C0C0"/>
                      </a:outerShdw>
                    </a:effectLst>
                    <a:latin typeface="Times New Roman" pitchFamily="18" charset="0"/>
                  </a:rPr>
                  <a:t>    </a:t>
                </a:r>
                <a:r>
                  <a:rPr lang="zh-CN" altLang="en-US" sz="2800" b="1" dirty="0" smtClean="0">
                    <a:effectLst>
                      <a:outerShdw blurRad="38100" dist="38100" dir="2700000" algn="tl">
                        <a:srgbClr val="C0C0C0"/>
                      </a:outerShdw>
                    </a:effectLst>
                  </a:rPr>
                  <a:t>如</a:t>
                </a:r>
                <a:r>
                  <a:rPr lang="zh-CN" altLang="en-US" sz="2800" b="1" dirty="0">
                    <a:effectLst>
                      <a:outerShdw blurRad="38100" dist="38100" dir="2700000" algn="tl">
                        <a:srgbClr val="C0C0C0"/>
                      </a:outerShdw>
                    </a:effectLst>
                  </a:rPr>
                  <a:t>图为两个耦合的载流</a:t>
                </a:r>
                <a:r>
                  <a:rPr lang="zh-CN" altLang="en-US" sz="2800" b="1" dirty="0" smtClean="0">
                    <a:effectLst>
                      <a:outerShdw blurRad="38100" dist="38100" dir="2700000" algn="tl">
                        <a:srgbClr val="C0C0C0"/>
                      </a:outerShdw>
                    </a:effectLst>
                  </a:rPr>
                  <a:t>线圈</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L1</a:t>
                </a:r>
                <a:r>
                  <a:rPr lang="zh-CN" altLang="en-US" sz="2800" b="1" dirty="0" smtClean="0">
                    <a:effectLst>
                      <a:outerShdw blurRad="38100" dist="38100" dir="2700000" algn="tl">
                        <a:srgbClr val="C0C0C0"/>
                      </a:outerShdw>
                    </a:effectLst>
                  </a:rPr>
                  <a:t>和</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L2</a:t>
                </a:r>
                <a:r>
                  <a:rPr lang="zh-CN" altLang="en-US" sz="2800" b="1" dirty="0" smtClean="0">
                    <a:effectLst>
                      <a:outerShdw blurRad="38100" dist="38100" dir="2700000" algn="tl">
                        <a:srgbClr val="C0C0C0"/>
                      </a:outerShdw>
                    </a:effectLst>
                  </a:rPr>
                  <a:t>，</a:t>
                </a:r>
                <a:r>
                  <a:rPr lang="zh-CN" altLang="en-US" sz="2800" b="1" dirty="0">
                    <a:effectLst>
                      <a:outerShdw blurRad="38100" dist="38100" dir="2700000" algn="tl">
                        <a:srgbClr val="C0C0C0"/>
                      </a:outerShdw>
                    </a:effectLst>
                  </a:rPr>
                  <a:t>匝</a:t>
                </a:r>
                <a:r>
                  <a:rPr lang="zh-CN" altLang="en-US" sz="2800" b="1" dirty="0" smtClean="0">
                    <a:effectLst>
                      <a:outerShdw blurRad="38100" dist="38100" dir="2700000" algn="tl">
                        <a:srgbClr val="C0C0C0"/>
                      </a:outerShdw>
                    </a:effectLst>
                  </a:rPr>
                  <a:t>数分别</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zh-CN" altLang="en-US" sz="2800" b="1" dirty="0" smtClean="0">
                    <a:effectLst>
                      <a:outerShdw blurRad="38100" dist="38100" dir="2700000" algn="tl">
                        <a:srgbClr val="C0C0C0"/>
                      </a:outerShdw>
                    </a:effectLst>
                  </a:rPr>
                  <a:t>为</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N1</a:t>
                </a:r>
                <a:r>
                  <a:rPr lang="zh-CN" altLang="en-US" sz="2800" b="1" dirty="0" smtClean="0">
                    <a:effectLst>
                      <a:outerShdw blurRad="38100" dist="38100" dir="2700000" algn="tl">
                        <a:srgbClr val="C0C0C0"/>
                      </a:outerShdw>
                    </a:effectLst>
                  </a:rPr>
                  <a:t>和</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N2</a:t>
                </a:r>
                <a:r>
                  <a:rPr lang="zh-CN" altLang="en-US" sz="2800" b="1" dirty="0" smtClean="0">
                    <a:effectLst>
                      <a:outerShdw blurRad="38100" dist="38100" dir="2700000" algn="tl">
                        <a:srgbClr val="C0C0C0"/>
                      </a:outerShdw>
                    </a:effectLst>
                  </a:rPr>
                  <a:t>，</a:t>
                </a:r>
                <a:r>
                  <a:rPr lang="zh-CN" altLang="en-US" sz="2800" b="1" dirty="0">
                    <a:effectLst>
                      <a:outerShdw blurRad="38100" dist="38100" dir="2700000" algn="tl">
                        <a:srgbClr val="C0C0C0"/>
                      </a:outerShdw>
                    </a:effectLst>
                  </a:rPr>
                  <a:t>载流线圈中的电流</a:t>
                </a:r>
                <a14:m>
                  <m:oMath xmlns:m="http://schemas.openxmlformats.org/officeDocument/2006/math">
                    <m:r>
                      <a:rPr lang="en-US" altLang="zh-CN" sz="2800" b="1" i="1" dirty="0" smtClean="0">
                        <a:effectLst>
                          <a:outerShdw blurRad="38100" dist="38100" dir="2700000" algn="tl">
                            <a:srgbClr val="C0C0C0"/>
                          </a:outerShdw>
                        </a:effectLst>
                        <a:latin typeface="Cambria Math" panose="02040503050406030204" pitchFamily="18" charset="0"/>
                        <a:cs typeface="Times New Roman" panose="02020603050405020304" pitchFamily="18" charset="0"/>
                      </a:rPr>
                      <m:t>𝒊</m:t>
                    </m:r>
                    <m:r>
                      <a:rPr lang="en-US" altLang="zh-CN" sz="2800" b="1" i="1" baseline="-25000" dirty="0" smtClean="0">
                        <a:effectLst>
                          <a:outerShdw blurRad="38100" dist="38100" dir="2700000" algn="tl">
                            <a:srgbClr val="C0C0C0"/>
                          </a:outerShdw>
                        </a:effectLst>
                        <a:latin typeface="Cambria Math" panose="02040503050406030204" pitchFamily="18" charset="0"/>
                        <a:cs typeface="Times New Roman" panose="02020603050405020304" pitchFamily="18" charset="0"/>
                      </a:rPr>
                      <m:t>𝟏</m:t>
                    </m:r>
                  </m:oMath>
                </a14:m>
                <a:r>
                  <a:rPr lang="zh-CN" altLang="en-US" sz="2800" b="1" dirty="0">
                    <a:effectLst>
                      <a:outerShdw blurRad="38100" dist="38100" dir="2700000" algn="tl">
                        <a:srgbClr val="C0C0C0"/>
                      </a:outerShdw>
                    </a:effectLst>
                  </a:rPr>
                  <a:t>和</a:t>
                </a:r>
                <a14:m>
                  <m:oMath xmlns:m="http://schemas.openxmlformats.org/officeDocument/2006/math">
                    <m:r>
                      <a:rPr lang="en-US" altLang="zh-CN" sz="2800" b="1" i="1" dirty="0" smtClean="0">
                        <a:effectLst>
                          <a:outerShdw blurRad="38100" dist="38100" dir="2700000" algn="tl">
                            <a:srgbClr val="C0C0C0"/>
                          </a:outerShdw>
                        </a:effectLst>
                        <a:latin typeface="Cambria Math" panose="02040503050406030204" pitchFamily="18" charset="0"/>
                        <a:cs typeface="Times New Roman" panose="02020603050405020304" pitchFamily="18" charset="0"/>
                      </a:rPr>
                      <m:t>𝒊</m:t>
                    </m:r>
                    <m:r>
                      <a:rPr lang="en-US" altLang="zh-CN" sz="2800" b="1" i="1" baseline="-25000" dirty="0" smtClean="0">
                        <a:effectLst>
                          <a:outerShdw blurRad="38100" dist="38100" dir="2700000" algn="tl">
                            <a:srgbClr val="C0C0C0"/>
                          </a:outerShdw>
                        </a:effectLst>
                        <a:latin typeface="Cambria Math" panose="02040503050406030204" pitchFamily="18" charset="0"/>
                        <a:cs typeface="Times New Roman" panose="02020603050405020304" pitchFamily="18" charset="0"/>
                      </a:rPr>
                      <m:t>𝟐</m:t>
                    </m:r>
                  </m:oMath>
                </a14:m>
                <a:r>
                  <a:rPr lang="zh-CN" altLang="en-US" sz="2800" b="1" dirty="0">
                    <a:effectLst>
                      <a:outerShdw blurRad="38100" dist="38100" dir="2700000" algn="tl">
                        <a:srgbClr val="C0C0C0"/>
                      </a:outerShdw>
                    </a:effectLst>
                  </a:rPr>
                  <a:t>称为</a:t>
                </a:r>
                <a:r>
                  <a:rPr kumimoji="1" lang="zh-CN" altLang="en-US" sz="2800" b="1" dirty="0">
                    <a:solidFill>
                      <a:srgbClr val="FF0000"/>
                    </a:solidFill>
                    <a:latin typeface="Times New Roman" pitchFamily="18" charset="0"/>
                    <a:ea typeface="宋体" pitchFamily="2" charset="-122"/>
                  </a:rPr>
                  <a:t>施感</a:t>
                </a:r>
                <a:r>
                  <a:rPr kumimoji="1" lang="zh-CN" altLang="en-US" sz="2800" b="1" dirty="0" smtClean="0">
                    <a:solidFill>
                      <a:srgbClr val="FF0000"/>
                    </a:solidFill>
                    <a:latin typeface="Times New Roman" pitchFamily="18" charset="0"/>
                    <a:ea typeface="宋体" pitchFamily="2" charset="-122"/>
                  </a:rPr>
                  <a:t>电流</a:t>
                </a:r>
                <a:r>
                  <a:rPr kumimoji="1" lang="zh-CN" altLang="en-US" sz="2800" b="1" dirty="0" smtClean="0">
                    <a:solidFill>
                      <a:srgbClr val="006600"/>
                    </a:solidFill>
                    <a:effectLst>
                      <a:outerShdw blurRad="38100" dist="38100" dir="2700000" algn="tl">
                        <a:srgbClr val="C0C0C0"/>
                      </a:outerShdw>
                    </a:effectLst>
                    <a:latin typeface="Times New Roman" pitchFamily="18" charset="0"/>
                  </a:rPr>
                  <a:t>。</a:t>
                </a:r>
                <a:endParaRPr kumimoji="1" lang="en-US" altLang="zh-CN" sz="2800" b="1" dirty="0" smtClean="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r>
                  <a:rPr lang="zh-CN" altLang="en-US" sz="2800" b="1" dirty="0" smtClean="0">
                    <a:effectLst>
                      <a:outerShdw blurRad="38100" dist="38100" dir="2700000" algn="tl">
                        <a:srgbClr val="C0C0C0"/>
                      </a:outerShdw>
                    </a:effectLst>
                  </a:rPr>
                  <a:t>根据</a:t>
                </a:r>
                <a:r>
                  <a:rPr lang="zh-CN" altLang="en-US" sz="2800" b="1" dirty="0">
                    <a:solidFill>
                      <a:srgbClr val="006600"/>
                    </a:solidFill>
                    <a:effectLst>
                      <a:outerShdw blurRad="38100" dist="38100" dir="2700000" algn="tl">
                        <a:srgbClr val="C0C0C0"/>
                      </a:outerShdw>
                    </a:effectLst>
                  </a:rPr>
                  <a:t>右手螺旋法则可以确定由</a:t>
                </a:r>
                <a14:m>
                  <m:oMath xmlns:m="http://schemas.openxmlformats.org/officeDocument/2006/math">
                    <m:r>
                      <a:rPr lang="en-US" altLang="zh-CN" sz="2800" b="1" i="1" dirty="0" smtClean="0">
                        <a:solidFill>
                          <a:srgbClr val="006600"/>
                        </a:solidFill>
                        <a:effectLst>
                          <a:outerShdw blurRad="38100" dist="38100" dir="2700000" algn="tl">
                            <a:srgbClr val="C0C0C0"/>
                          </a:outerShdw>
                        </a:effectLst>
                        <a:latin typeface="Cambria Math" panose="02040503050406030204" pitchFamily="18" charset="0"/>
                      </a:rPr>
                      <m:t>𝒊</m:t>
                    </m:r>
                    <m:r>
                      <a:rPr lang="en-US" altLang="zh-CN" sz="2800" b="1" i="1" baseline="-25000" dirty="0" smtClean="0">
                        <a:solidFill>
                          <a:srgbClr val="006600"/>
                        </a:solidFill>
                        <a:effectLst>
                          <a:outerShdw blurRad="38100" dist="38100" dir="2700000" algn="tl">
                            <a:srgbClr val="C0C0C0"/>
                          </a:outerShdw>
                        </a:effectLst>
                        <a:latin typeface="Cambria Math" panose="02040503050406030204" pitchFamily="18" charset="0"/>
                      </a:rPr>
                      <m:t>𝟏</m:t>
                    </m:r>
                  </m:oMath>
                </a14:m>
                <a:r>
                  <a:rPr lang="zh-CN" altLang="en-US" sz="2800" b="1" dirty="0">
                    <a:solidFill>
                      <a:srgbClr val="006600"/>
                    </a:solidFill>
                    <a:effectLst>
                      <a:outerShdw blurRad="38100" dist="38100" dir="2700000" algn="tl">
                        <a:srgbClr val="C0C0C0"/>
                      </a:outerShdw>
                    </a:effectLst>
                  </a:rPr>
                  <a:t>和</a:t>
                </a:r>
                <a14:m>
                  <m:oMath xmlns:m="http://schemas.openxmlformats.org/officeDocument/2006/math">
                    <m:r>
                      <a:rPr lang="en-US" altLang="zh-CN" sz="2800" b="1" i="1" dirty="0" smtClean="0">
                        <a:solidFill>
                          <a:srgbClr val="006600"/>
                        </a:solidFill>
                        <a:effectLst>
                          <a:outerShdw blurRad="38100" dist="38100" dir="2700000" algn="tl">
                            <a:srgbClr val="C0C0C0"/>
                          </a:outerShdw>
                        </a:effectLst>
                        <a:latin typeface="Cambria Math" panose="02040503050406030204" pitchFamily="18" charset="0"/>
                      </a:rPr>
                      <m:t>𝒊</m:t>
                    </m:r>
                    <m:r>
                      <a:rPr lang="en-US" altLang="zh-CN" sz="2800" b="1" i="1" baseline="-25000" dirty="0" smtClean="0">
                        <a:solidFill>
                          <a:srgbClr val="006600"/>
                        </a:solidFill>
                        <a:effectLst>
                          <a:outerShdw blurRad="38100" dist="38100" dir="2700000" algn="tl">
                            <a:srgbClr val="C0C0C0"/>
                          </a:outerShdw>
                        </a:effectLst>
                        <a:latin typeface="Cambria Math" panose="02040503050406030204" pitchFamily="18" charset="0"/>
                      </a:rPr>
                      <m:t>𝟐</m:t>
                    </m:r>
                  </m:oMath>
                </a14:m>
                <a:r>
                  <a:rPr lang="zh-CN" altLang="en-US" sz="2800" b="1" dirty="0">
                    <a:solidFill>
                      <a:srgbClr val="006600"/>
                    </a:solidFill>
                    <a:effectLst>
                      <a:outerShdw blurRad="38100" dist="38100" dir="2700000" algn="tl">
                        <a:srgbClr val="C0C0C0"/>
                      </a:outerShdw>
                    </a:effectLst>
                  </a:rPr>
                  <a:t>产生的磁通</a:t>
                </a:r>
                <a:r>
                  <a:rPr lang="zh-CN" altLang="en-US" sz="2800" b="1" dirty="0" smtClean="0">
                    <a:solidFill>
                      <a:srgbClr val="006600"/>
                    </a:solidFill>
                    <a:effectLst>
                      <a:outerShdw blurRad="38100" dist="38100" dir="2700000" algn="tl">
                        <a:srgbClr val="C0C0C0"/>
                      </a:outerShdw>
                    </a:effectLst>
                  </a:rPr>
                  <a:t>方向</a:t>
                </a:r>
                <a:endParaRPr lang="en-US" altLang="zh-CN" sz="2800" b="1" dirty="0" smtClean="0">
                  <a:solidFill>
                    <a:srgbClr val="006600"/>
                  </a:solidFill>
                  <a:effectLst>
                    <a:outerShdw blurRad="38100" dist="38100" dir="2700000" algn="tl">
                      <a:srgbClr val="C0C0C0"/>
                    </a:outerShdw>
                  </a:effectLst>
                </a:endParaRPr>
              </a:p>
              <a:p>
                <a:pPr fontAlgn="base">
                  <a:spcBef>
                    <a:spcPct val="0"/>
                  </a:spcBef>
                  <a:spcAft>
                    <a:spcPct val="0"/>
                  </a:spcAft>
                  <a:defRPr/>
                </a:pPr>
                <a:r>
                  <a:rPr lang="zh-CN" altLang="en-US" sz="2800" b="1" dirty="0" smtClean="0">
                    <a:solidFill>
                      <a:srgbClr val="006600"/>
                    </a:solidFill>
                    <a:effectLst>
                      <a:outerShdw blurRad="38100" dist="38100" dir="2700000" algn="tl">
                        <a:srgbClr val="C0C0C0"/>
                      </a:outerShdw>
                    </a:effectLst>
                  </a:rPr>
                  <a:t>和彼此</a:t>
                </a:r>
                <a:r>
                  <a:rPr lang="zh-CN" altLang="en-US" sz="2800" b="1" dirty="0">
                    <a:solidFill>
                      <a:srgbClr val="006600"/>
                    </a:solidFill>
                    <a:effectLst>
                      <a:outerShdw blurRad="38100" dist="38100" dir="2700000" algn="tl">
                        <a:srgbClr val="C0C0C0"/>
                      </a:outerShdw>
                    </a:effectLst>
                  </a:rPr>
                  <a:t>交链的情况。</a:t>
                </a:r>
              </a:p>
            </p:txBody>
          </p:sp>
        </mc:Choice>
        <mc:Fallback xmlns="">
          <p:sp>
            <p:nvSpPr>
              <p:cNvPr id="80907" name="Text Box 11"/>
              <p:cNvSpPr txBox="1">
                <a:spLocks noRot="1" noChangeAspect="1" noMove="1" noResize="1" noEditPoints="1" noAdjustHandles="1" noChangeArrowheads="1" noChangeShapeType="1" noTextEdit="1"/>
              </p:cNvSpPr>
              <p:nvPr/>
            </p:nvSpPr>
            <p:spPr bwMode="auto">
              <a:xfrm>
                <a:off x="104666" y="2804553"/>
                <a:ext cx="8468665" cy="3540073"/>
              </a:xfrm>
              <a:prstGeom prst="rect">
                <a:avLst/>
              </a:prstGeom>
              <a:blipFill rotWithShape="0">
                <a:blip r:embed="rId2"/>
                <a:stretch>
                  <a:fillRect l="-1512" t="-2238" r="-1152" b="-4475"/>
                </a:stretch>
              </a:blipFill>
              <a:ln w="9525">
                <a:noFill/>
                <a:miter lim="800000"/>
                <a:headEnd/>
                <a:tailEnd/>
              </a:ln>
              <a:effectLst/>
            </p:spPr>
            <p:txBody>
              <a:bodyPr/>
              <a:lstStyle/>
              <a:p>
                <a:r>
                  <a:rPr lang="zh-CN" altLang="en-US">
                    <a:noFill/>
                  </a:rPr>
                  <a:t> </a:t>
                </a:r>
              </a:p>
            </p:txBody>
          </p:sp>
        </mc:Fallback>
      </mc:AlternateContent>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3</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7.1</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3" name="文本框 2"/>
          <p:cNvSpPr txBox="1"/>
          <p:nvPr/>
        </p:nvSpPr>
        <p:spPr>
          <a:xfrm>
            <a:off x="4143375" y="2971800"/>
            <a:ext cx="65" cy="276999"/>
          </a:xfrm>
          <a:prstGeom prst="rect">
            <a:avLst/>
          </a:prstGeom>
          <a:noFill/>
        </p:spPr>
        <p:txBody>
          <a:bodyPr wrap="none" lIns="0" tIns="0" rIns="0" bIns="0" rtlCol="0">
            <a:spAutoFit/>
          </a:bodyPr>
          <a:lstStyle/>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037" y="1412776"/>
            <a:ext cx="4285459" cy="2796028"/>
          </a:xfrm>
          <a:prstGeom prst="rect">
            <a:avLst/>
          </a:prstGeom>
        </p:spPr>
      </p:pic>
    </p:spTree>
    <p:extLst>
      <p:ext uri="{BB962C8B-B14F-4D97-AF65-F5344CB8AC3E}">
        <p14:creationId xmlns:p14="http://schemas.microsoft.com/office/powerpoint/2010/main" val="2897104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7"/>
                                        </p:tgtEl>
                                        <p:attrNameLst>
                                          <p:attrName>style.visibility</p:attrName>
                                        </p:attrNameLst>
                                      </p:cBhvr>
                                      <p:to>
                                        <p:strVal val="visible"/>
                                      </p:to>
                                    </p:set>
                                    <p:animEffect transition="in" filter="wipe(left)">
                                      <p:cBhvr>
                                        <p:cTn id="12"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0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837873"/>
            <a:ext cx="8134350" cy="138563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类似</a:t>
            </a:r>
            <a:r>
              <a:rPr lang="zh-CN" altLang="en-US" sz="2800" b="1" dirty="0">
                <a:effectLst>
                  <a:outerShdw blurRad="38100" dist="38100" dir="2700000" algn="tl">
                    <a:srgbClr val="C0C0C0"/>
                  </a:outerShdw>
                </a:effectLst>
              </a:rPr>
              <a:t>的，对同向串联电路，也可以对应得到一个如图</a:t>
            </a:r>
            <a:r>
              <a:rPr lang="en-US" altLang="zh-CN" sz="2800" b="1" dirty="0">
                <a:effectLst>
                  <a:outerShdw blurRad="38100" dist="38100" dir="2700000" algn="tl">
                    <a:srgbClr val="C0C0C0"/>
                  </a:outerShdw>
                </a:effectLst>
              </a:rPr>
              <a:t>7.2.2</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a:t>
            </a:r>
            <a:r>
              <a:rPr lang="zh-CN" altLang="en-US" sz="2800" b="1" dirty="0">
                <a:effectLst>
                  <a:outerShdw blurRad="38100" dist="38100" dir="2700000" algn="tl">
                    <a:srgbClr val="C0C0C0"/>
                  </a:outerShdw>
                </a:effectLst>
              </a:rPr>
              <a:t>）所示的去耦等效电路，其中每一耦合电感支路的阻抗为：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30</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1740446" y="42875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0"/>
          <p:cNvSpPr>
            <a:spLocks noChangeArrowheads="1"/>
          </p:cNvSpPr>
          <p:nvPr/>
        </p:nvSpPr>
        <p:spPr bwMode="auto">
          <a:xfrm>
            <a:off x="2267744" y="5026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915816" y="2199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 Box 2"/>
          <p:cNvSpPr txBox="1">
            <a:spLocks noChangeArrowheads="1"/>
          </p:cNvSpPr>
          <p:nvPr/>
        </p:nvSpPr>
        <p:spPr bwMode="auto">
          <a:xfrm>
            <a:off x="603523" y="3787959"/>
            <a:ext cx="8134350" cy="523862"/>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a:effectLst>
                  <a:outerShdw blurRad="38100" dist="38100" dir="2700000" algn="tl">
                    <a:srgbClr val="C0C0C0"/>
                  </a:outerShdw>
                </a:effectLst>
              </a:rPr>
              <a:t>总的等效阻抗为：</a:t>
            </a:r>
          </a:p>
        </p:txBody>
      </p:sp>
      <p:sp>
        <p:nvSpPr>
          <p:cNvPr id="4" name="Rectangle 4"/>
          <p:cNvSpPr>
            <a:spLocks noChangeArrowheads="1"/>
          </p:cNvSpPr>
          <p:nvPr/>
        </p:nvSpPr>
        <p:spPr bwMode="auto">
          <a:xfrm>
            <a:off x="3203848" y="23860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621941788"/>
              </p:ext>
            </p:extLst>
          </p:nvPr>
        </p:nvGraphicFramePr>
        <p:xfrm>
          <a:off x="3179266" y="2487275"/>
          <a:ext cx="2676411" cy="1008000"/>
        </p:xfrm>
        <a:graphic>
          <a:graphicData uri="http://schemas.openxmlformats.org/presentationml/2006/ole">
            <mc:AlternateContent xmlns:mc="http://schemas.openxmlformats.org/markup-compatibility/2006">
              <mc:Choice xmlns:v="urn:schemas-microsoft-com:vml" Requires="v">
                <p:oleObj spid="_x0000_s11086" name="Equation" r:id="rId3" imgW="1485900" imgH="508000" progId="Equation.DSMT4">
                  <p:embed/>
                </p:oleObj>
              </mc:Choice>
              <mc:Fallback>
                <p:oleObj name="Equation" r:id="rId3" imgW="1485900" imgH="508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266" y="2487275"/>
                        <a:ext cx="2676411" cy="10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2590800" y="48882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44191603"/>
              </p:ext>
            </p:extLst>
          </p:nvPr>
        </p:nvGraphicFramePr>
        <p:xfrm>
          <a:off x="2676452" y="4581184"/>
          <a:ext cx="4831452" cy="504000"/>
        </p:xfrm>
        <a:graphic>
          <a:graphicData uri="http://schemas.openxmlformats.org/presentationml/2006/ole">
            <mc:AlternateContent xmlns:mc="http://schemas.openxmlformats.org/markup-compatibility/2006">
              <mc:Choice xmlns:v="urn:schemas-microsoft-com:vml" Requires="v">
                <p:oleObj spid="_x0000_s11087" name="Equation" r:id="rId5" imgW="2654300" imgH="254000" progId="Equation.DSMT4">
                  <p:embed/>
                </p:oleObj>
              </mc:Choice>
              <mc:Fallback>
                <p:oleObj name="Equation" r:id="rId5" imgW="2654300" imgH="254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452" y="4581184"/>
                        <a:ext cx="4831452"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
          <p:cNvSpPr txBox="1">
            <a:spLocks noChangeArrowheads="1"/>
          </p:cNvSpPr>
          <p:nvPr/>
        </p:nvSpPr>
        <p:spPr bwMode="auto">
          <a:xfrm>
            <a:off x="572315" y="5234231"/>
            <a:ext cx="8134350" cy="138563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由</a:t>
            </a:r>
            <a:r>
              <a:rPr lang="zh-CN" altLang="en-US" sz="2800" b="1" dirty="0">
                <a:effectLst>
                  <a:outerShdw blurRad="38100" dist="38100" dir="2700000" algn="tl">
                    <a:srgbClr val="C0C0C0"/>
                  </a:outerShdw>
                </a:effectLst>
              </a:rPr>
              <a:t>式（</a:t>
            </a:r>
            <a:r>
              <a:rPr lang="en-US" altLang="zh-CN" sz="2800" b="1" dirty="0">
                <a:effectLst>
                  <a:outerShdw blurRad="38100" dist="38100" dir="2700000" algn="tl">
                    <a:srgbClr val="C0C0C0"/>
                  </a:outerShdw>
                </a:effectLst>
              </a:rPr>
              <a:t>7.2.7</a:t>
            </a:r>
            <a:r>
              <a:rPr lang="zh-CN" altLang="en-US" sz="2800" b="1" dirty="0">
                <a:effectLst>
                  <a:outerShdw blurRad="38100" dist="38100" dir="2700000" algn="tl">
                    <a:srgbClr val="C0C0C0"/>
                  </a:outerShdw>
                </a:effectLst>
              </a:rPr>
              <a:t>）可以看出，</a:t>
            </a:r>
            <a:r>
              <a:rPr lang="zh-CN" altLang="en-US" sz="2800" b="1" dirty="0">
                <a:solidFill>
                  <a:srgbClr val="CC0000"/>
                </a:solidFill>
                <a:effectLst>
                  <a:outerShdw blurRad="38100" dist="38100" dir="2700000" algn="tl">
                    <a:srgbClr val="C0C0C0"/>
                  </a:outerShdw>
                </a:effectLst>
              </a:rPr>
              <a:t>由于互感的同向耦合作用，使得每个耦合电感的等效电抗、串联后的总的等效电抗都比无互感时的电抗增大了。</a:t>
            </a:r>
          </a:p>
        </p:txBody>
      </p:sp>
    </p:spTree>
    <p:extLst>
      <p:ext uri="{BB962C8B-B14F-4D97-AF65-F5344CB8AC3E}">
        <p14:creationId xmlns:p14="http://schemas.microsoft.com/office/powerpoint/2010/main" val="2507676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6" grpId="0" autoUpdateAnimBg="0"/>
      <p:bldP spid="1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1268760"/>
            <a:ext cx="8134350" cy="3109185"/>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kumimoji="1" lang="zh-CN" altLang="en-US" sz="2800" b="1" dirty="0" smtClean="0">
                <a:solidFill>
                  <a:srgbClr val="005200"/>
                </a:solidFill>
                <a:latin typeface="Times New Roman" pitchFamily="18" charset="0"/>
              </a:rPr>
              <a:t>        </a:t>
            </a:r>
            <a:r>
              <a:rPr lang="zh-CN" altLang="en-US" sz="2800" b="1" dirty="0">
                <a:effectLst>
                  <a:outerShdw blurRad="38100" dist="38100" dir="2700000" algn="tl">
                    <a:srgbClr val="C0C0C0"/>
                  </a:outerShdw>
                </a:effectLst>
              </a:rPr>
              <a:t> 综合同向耦合和反向耦合的特点，可以看出同向耦合时，串联等效电抗为  </a:t>
            </a:r>
            <a:r>
              <a:rPr lang="zh-CN" altLang="en-US" sz="2800" b="1" dirty="0" smtClean="0">
                <a:effectLst>
                  <a:outerShdw blurRad="38100" dist="38100" dir="2700000" algn="tl">
                    <a:srgbClr val="C0C0C0"/>
                  </a:outerShdw>
                </a:effectLst>
              </a:rPr>
              <a:t>                                  ，</a:t>
            </a:r>
            <a:r>
              <a:rPr lang="zh-CN" altLang="en-US" sz="2800" b="1" dirty="0">
                <a:effectLst>
                  <a:outerShdw blurRad="38100" dist="38100" dir="2700000" algn="tl">
                    <a:srgbClr val="C0C0C0"/>
                  </a:outerShdw>
                </a:effectLst>
              </a:rPr>
              <a:t>反向耦合是串联等效电抗为  </a:t>
            </a:r>
            <a:r>
              <a:rPr lang="zh-CN" altLang="en-US" sz="2800" b="1" dirty="0" smtClean="0">
                <a:effectLst>
                  <a:outerShdw blurRad="38100" dist="38100" dir="2700000" algn="tl">
                    <a:srgbClr val="C0C0C0"/>
                  </a:outerShdw>
                </a:effectLst>
              </a:rPr>
              <a:t>                                  ，由于</a:t>
            </a:r>
            <a:r>
              <a:rPr lang="en-US" altLang="zh-CN" sz="2800" b="1" dirty="0" smtClean="0">
                <a:effectLst>
                  <a:outerShdw blurRad="38100" dist="38100" dir="2700000" algn="tl">
                    <a:srgbClr val="C0C0C0"/>
                  </a:outerShdw>
                </a:effectLst>
              </a:rPr>
              <a:t>X</a:t>
            </a:r>
            <a:r>
              <a:rPr lang="en-US" altLang="zh-CN" sz="2800" b="1" baseline="-25000" dirty="0" smtClean="0">
                <a:effectLst>
                  <a:outerShdw blurRad="38100" dist="38100" dir="2700000" algn="tl">
                    <a:srgbClr val="C0C0C0"/>
                  </a:outerShdw>
                </a:effectLst>
              </a:rPr>
              <a:t>1</a:t>
            </a:r>
            <a:r>
              <a:rPr lang="en-US" altLang="zh-CN" sz="2800" b="1" dirty="0" smtClean="0">
                <a:effectLst>
                  <a:outerShdw blurRad="38100" dist="38100" dir="2700000" algn="tl">
                    <a:srgbClr val="C0C0C0"/>
                  </a:outerShdw>
                </a:effectLst>
              </a:rPr>
              <a:t>&gt;X</a:t>
            </a:r>
            <a:r>
              <a:rPr lang="en-US" altLang="zh-CN" sz="2800" b="1" baseline="-25000" dirty="0" smtClean="0">
                <a:effectLst>
                  <a:outerShdw blurRad="38100" dist="38100" dir="2700000" algn="tl">
                    <a:srgbClr val="C0C0C0"/>
                  </a:outerShdw>
                </a:effectLst>
              </a:rPr>
              <a:t>2 </a:t>
            </a:r>
            <a:r>
              <a:rPr lang="en-US" altLang="zh-CN" sz="2800" b="1" dirty="0" smtClean="0">
                <a:effectLst>
                  <a:outerShdw blurRad="38100" dist="38100" dir="2700000" algn="tl">
                    <a:srgbClr val="C0C0C0"/>
                  </a:outerShdw>
                </a:effectLst>
              </a:rPr>
              <a:t>,</a:t>
            </a:r>
            <a:r>
              <a:rPr lang="zh-CN" altLang="en-US" sz="2800" b="1" dirty="0" smtClean="0">
                <a:effectLst>
                  <a:outerShdw blurRad="38100" dist="38100" dir="2700000" algn="tl">
                    <a:srgbClr val="C0C0C0"/>
                  </a:outerShdw>
                </a:effectLst>
              </a:rPr>
              <a:t>因此</a:t>
            </a:r>
            <a:r>
              <a:rPr lang="zh-CN" altLang="en-US" sz="2800" b="1" dirty="0">
                <a:effectLst>
                  <a:outerShdw blurRad="38100" dist="38100" dir="2700000" algn="tl">
                    <a:srgbClr val="C0C0C0"/>
                  </a:outerShdw>
                </a:effectLst>
              </a:rPr>
              <a:t>同向串联时线圈的总阻抗比反向串联时大。</a:t>
            </a:r>
            <a:r>
              <a:rPr lang="zh-CN" altLang="en-US" sz="2800" b="1" dirty="0">
                <a:solidFill>
                  <a:srgbClr val="CC0000"/>
                </a:solidFill>
                <a:effectLst>
                  <a:outerShdw blurRad="38100" dist="38100" dir="2700000" algn="tl">
                    <a:srgbClr val="C0C0C0"/>
                  </a:outerShdw>
                </a:effectLst>
              </a:rPr>
              <a:t>如果在两个串联的线圈上加一个正弦电压测电流，则可得出同向串联时电流比反向串联式电流小的结论，用这种方法可以判断出耦合线圈的同名端。</a:t>
            </a: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915816" y="2199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03848" y="23860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711128" y="5907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39304645"/>
              </p:ext>
            </p:extLst>
          </p:nvPr>
        </p:nvGraphicFramePr>
        <p:xfrm>
          <a:off x="4932040" y="1772872"/>
          <a:ext cx="3003000" cy="504000"/>
        </p:xfrm>
        <a:graphic>
          <a:graphicData uri="http://schemas.openxmlformats.org/presentationml/2006/ole">
            <mc:AlternateContent xmlns:mc="http://schemas.openxmlformats.org/markup-compatibility/2006">
              <mc:Choice xmlns:v="urn:schemas-microsoft-com:vml" Requires="v">
                <p:oleObj spid="_x0000_s55575" name="Equation" r:id="rId3" imgW="1358900" imgH="228600" progId="Equation.DSMT4">
                  <p:embed/>
                </p:oleObj>
              </mc:Choice>
              <mc:Fallback>
                <p:oleObj name="Equation" r:id="rId3" imgW="13589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772872"/>
                        <a:ext cx="3003000"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899592" y="12710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034991851"/>
              </p:ext>
            </p:extLst>
          </p:nvPr>
        </p:nvGraphicFramePr>
        <p:xfrm>
          <a:off x="4556478" y="2199590"/>
          <a:ext cx="3024000" cy="504000"/>
        </p:xfrm>
        <a:graphic>
          <a:graphicData uri="http://schemas.openxmlformats.org/presentationml/2006/ole">
            <mc:AlternateContent xmlns:mc="http://schemas.openxmlformats.org/markup-compatibility/2006">
              <mc:Choice xmlns:v="urn:schemas-microsoft-com:vml" Requires="v">
                <p:oleObj spid="_x0000_s55576" name="Equation" r:id="rId5" imgW="1371600" imgH="228600" progId="Equation.DSMT4">
                  <p:embed/>
                </p:oleObj>
              </mc:Choice>
              <mc:Fallback>
                <p:oleObj name="Equation" r:id="rId5" imgW="13716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478" y="2199590"/>
                        <a:ext cx="3024000"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25263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39552" y="1291328"/>
            <a:ext cx="8134350" cy="1816524"/>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7.2.1</a:t>
            </a:r>
            <a:r>
              <a:rPr lang="en-US" altLang="zh-CN" sz="2800" b="1" dirty="0" smtClean="0"/>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7.2.1</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）所示电路中的参数</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p>
          <a:p>
            <a:pPr fontAlgn="base">
              <a:spcBef>
                <a:spcPct val="0"/>
              </a:spcBef>
              <a:spcAft>
                <a:spcPct val="0"/>
              </a:spcAft>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正弦</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电压的</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u</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的有效值为</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100V</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，求串联电路的电流和电路中各支路吸收的复功率</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和</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915816" y="2199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2590800" y="48882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78962812"/>
              </p:ext>
            </p:extLst>
          </p:nvPr>
        </p:nvGraphicFramePr>
        <p:xfrm>
          <a:off x="7162800" y="1343640"/>
          <a:ext cx="947520" cy="504000"/>
        </p:xfrm>
        <a:graphic>
          <a:graphicData uri="http://schemas.openxmlformats.org/presentationml/2006/ole">
            <mc:AlternateContent xmlns:mc="http://schemas.openxmlformats.org/markup-compatibility/2006">
              <mc:Choice xmlns:v="urn:schemas-microsoft-com:vml" Requires="v">
                <p:oleObj spid="_x0000_s53971" name="Equation" r:id="rId3" imgW="533169" imgH="228501" progId="Equation.DSMT4">
                  <p:embed/>
                </p:oleObj>
              </mc:Choice>
              <mc:Fallback>
                <p:oleObj name="Equation" r:id="rId3" imgW="533169"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343640"/>
                        <a:ext cx="947520"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069777014"/>
              </p:ext>
            </p:extLst>
          </p:nvPr>
        </p:nvGraphicFramePr>
        <p:xfrm>
          <a:off x="685680" y="1773746"/>
          <a:ext cx="3810240" cy="504000"/>
        </p:xfrm>
        <a:graphic>
          <a:graphicData uri="http://schemas.openxmlformats.org/presentationml/2006/ole">
            <mc:AlternateContent xmlns:mc="http://schemas.openxmlformats.org/markup-compatibility/2006">
              <mc:Choice xmlns:v="urn:schemas-microsoft-com:vml" Requires="v">
                <p:oleObj spid="_x0000_s53972" name="Equation" r:id="rId5" imgW="2057400" imgH="228600" progId="Equation.DSMT4">
                  <p:embed/>
                </p:oleObj>
              </mc:Choice>
              <mc:Fallback>
                <p:oleObj name="Equation" r:id="rId5" imgW="20574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80" y="1773746"/>
                        <a:ext cx="3810240"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17520780"/>
              </p:ext>
            </p:extLst>
          </p:nvPr>
        </p:nvGraphicFramePr>
        <p:xfrm>
          <a:off x="1291968" y="2476305"/>
          <a:ext cx="471720" cy="720000"/>
        </p:xfrm>
        <a:graphic>
          <a:graphicData uri="http://schemas.openxmlformats.org/presentationml/2006/ole">
            <mc:AlternateContent xmlns:mc="http://schemas.openxmlformats.org/markup-compatibility/2006">
              <mc:Choice xmlns:v="urn:schemas-microsoft-com:vml" Requires="v">
                <p:oleObj spid="_x0000_s53973" name="Equation" r:id="rId7" imgW="177569" imgH="317087" progId="Equation.DSMT4">
                  <p:embed/>
                </p:oleObj>
              </mc:Choice>
              <mc:Fallback>
                <p:oleObj name="Equation" r:id="rId7" imgW="177569" imgH="31708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1968" y="2476305"/>
                        <a:ext cx="471720"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166616529"/>
              </p:ext>
            </p:extLst>
          </p:nvPr>
        </p:nvGraphicFramePr>
        <p:xfrm>
          <a:off x="2051720" y="2462444"/>
          <a:ext cx="471720" cy="720000"/>
        </p:xfrm>
        <a:graphic>
          <a:graphicData uri="http://schemas.openxmlformats.org/presentationml/2006/ole">
            <mc:AlternateContent xmlns:mc="http://schemas.openxmlformats.org/markup-compatibility/2006">
              <mc:Choice xmlns:v="urn:schemas-microsoft-com:vml" Requires="v">
                <p:oleObj spid="_x0000_s53974" name="Equation" r:id="rId9" imgW="190335" imgH="317225" progId="Equation.DSMT4">
                  <p:embed/>
                </p:oleObj>
              </mc:Choice>
              <mc:Fallback>
                <p:oleObj name="Equation" r:id="rId9" imgW="190335" imgH="317225"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2462444"/>
                        <a:ext cx="471720"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
          <p:cNvSpPr txBox="1">
            <a:spLocks noChangeArrowheads="1"/>
          </p:cNvSpPr>
          <p:nvPr/>
        </p:nvSpPr>
        <p:spPr bwMode="auto">
          <a:xfrm>
            <a:off x="572315" y="3756721"/>
            <a:ext cx="8134350" cy="954750"/>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zh-CN" altLang="en-US" sz="2800" b="1" dirty="0">
                <a:solidFill>
                  <a:srgbClr val="C00000"/>
                </a:solidFill>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由于耦合电感是反向串联，支路的等效阻抗分别为：</a:t>
            </a:r>
          </a:p>
        </p:txBody>
      </p:sp>
      <p:sp>
        <p:nvSpPr>
          <p:cNvPr id="1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864248897"/>
              </p:ext>
            </p:extLst>
          </p:nvPr>
        </p:nvGraphicFramePr>
        <p:xfrm>
          <a:off x="1118320" y="4888279"/>
          <a:ext cx="7042339" cy="1116000"/>
        </p:xfrm>
        <a:graphic>
          <a:graphicData uri="http://schemas.openxmlformats.org/presentationml/2006/ole">
            <mc:AlternateContent xmlns:mc="http://schemas.openxmlformats.org/markup-compatibility/2006">
              <mc:Choice xmlns:v="urn:schemas-microsoft-com:vml" Requires="v">
                <p:oleObj spid="_x0000_s53975" name="Equation" r:id="rId11" imgW="3517560" imgH="507960" progId="Equation.DSMT4">
                  <p:embed/>
                </p:oleObj>
              </mc:Choice>
              <mc:Fallback>
                <p:oleObj name="Equation" r:id="rId11" imgW="3517560" imgH="507960" progId="Equation.DSMT4">
                  <p:embed/>
                  <p:pic>
                    <p:nvPicPr>
                      <p:cNvPr id="0" name="Object 15"/>
                      <p:cNvPicPr>
                        <a:picLocks noChangeAspect="1" noChangeArrowheads="1"/>
                      </p:cNvPicPr>
                      <p:nvPr/>
                    </p:nvPicPr>
                    <p:blipFill>
                      <a:blip r:embed="rId12"/>
                      <a:srcRect/>
                      <a:stretch>
                        <a:fillRect/>
                      </a:stretch>
                    </p:blipFill>
                    <p:spPr bwMode="auto">
                      <a:xfrm>
                        <a:off x="1118320" y="4888279"/>
                        <a:ext cx="7042339" cy="11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23151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915816" y="2199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03848" y="23860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2590800" y="48882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7020272" y="30603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7" name="Text Box 2"/>
              <p:cNvSpPr txBox="1">
                <a:spLocks noChangeArrowheads="1"/>
              </p:cNvSpPr>
              <p:nvPr/>
            </p:nvSpPr>
            <p:spPr bwMode="auto">
              <a:xfrm>
                <a:off x="572315" y="969586"/>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输入阻抗</a:t>
                </a:r>
                <a14:m>
                  <m:oMath xmlns:m="http://schemas.openxmlformats.org/officeDocument/2006/math">
                    <m:r>
                      <a:rPr lang="en-US" altLang="zh-CN" sz="2800" b="1">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为</a:t>
                </a:r>
              </a:p>
            </p:txBody>
          </p:sp>
        </mc:Choice>
        <mc:Fallback xmlns="">
          <p:sp>
            <p:nvSpPr>
              <p:cNvPr id="17" name="Text Box 2"/>
              <p:cNvSpPr txBox="1">
                <a:spLocks noRot="1" noChangeAspect="1" noMove="1" noResize="1" noEditPoints="1" noAdjustHandles="1" noChangeArrowheads="1" noChangeShapeType="1" noTextEdit="1"/>
              </p:cNvSpPr>
              <p:nvPr/>
            </p:nvSpPr>
            <p:spPr bwMode="auto">
              <a:xfrm>
                <a:off x="572315" y="969586"/>
                <a:ext cx="8134350" cy="523862"/>
              </a:xfrm>
              <a:prstGeom prst="rect">
                <a:avLst/>
              </a:prstGeom>
              <a:blipFill rotWithShape="0">
                <a:blip r:embed="rId3"/>
                <a:stretch>
                  <a:fillRect l="-1574" t="-15116" b="-29070"/>
                </a:stretch>
              </a:blipFill>
              <a:ln w="9525">
                <a:noFill/>
                <a:miter lim="800000"/>
                <a:headEnd/>
                <a:tailEnd/>
              </a:ln>
              <a:effectLst/>
            </p:spPr>
            <p:txBody>
              <a:bodyPr/>
              <a:lstStyle/>
              <a:p>
                <a:r>
                  <a:rPr lang="zh-CN" altLang="en-US">
                    <a:noFill/>
                  </a:rPr>
                  <a:t> </a:t>
                </a:r>
              </a:p>
            </p:txBody>
          </p:sp>
        </mc:Fallback>
      </mc:AlternateContent>
      <p:sp>
        <p:nvSpPr>
          <p:cNvPr id="1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859755440"/>
              </p:ext>
            </p:extLst>
          </p:nvPr>
        </p:nvGraphicFramePr>
        <p:xfrm>
          <a:off x="1835696" y="1773325"/>
          <a:ext cx="4414343" cy="504000"/>
        </p:xfrm>
        <a:graphic>
          <a:graphicData uri="http://schemas.openxmlformats.org/presentationml/2006/ole">
            <mc:AlternateContent xmlns:mc="http://schemas.openxmlformats.org/markup-compatibility/2006">
              <mc:Choice xmlns:v="urn:schemas-microsoft-com:vml" Requires="v">
                <p:oleObj spid="_x0000_s70682" name="Equation" r:id="rId4" imgW="2413000" imgH="254000" progId="Equation.DSMT4">
                  <p:embed/>
                </p:oleObj>
              </mc:Choice>
              <mc:Fallback>
                <p:oleObj name="Equation" r:id="rId4" imgW="2413000" imgH="2540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773325"/>
                        <a:ext cx="4414343"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
          <p:cNvSpPr txBox="1">
            <a:spLocks noChangeArrowheads="1"/>
          </p:cNvSpPr>
          <p:nvPr/>
        </p:nvSpPr>
        <p:spPr bwMode="auto">
          <a:xfrm>
            <a:off x="572315" y="2560236"/>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令</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解得电流</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为</a:t>
            </a:r>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334596531"/>
              </p:ext>
            </p:extLst>
          </p:nvPr>
        </p:nvGraphicFramePr>
        <p:xfrm>
          <a:off x="1040078" y="2469479"/>
          <a:ext cx="1731722" cy="540000"/>
        </p:xfrm>
        <a:graphic>
          <a:graphicData uri="http://schemas.openxmlformats.org/presentationml/2006/ole">
            <mc:AlternateContent xmlns:mc="http://schemas.openxmlformats.org/markup-compatibility/2006">
              <mc:Choice xmlns:v="urn:schemas-microsoft-com:vml" Requires="v">
                <p:oleObj spid="_x0000_s70683" name="Equation" r:id="rId6" imgW="876300" imgH="279400" progId="Equation.DSMT4">
                  <p:embed/>
                </p:oleObj>
              </mc:Choice>
              <mc:Fallback>
                <p:oleObj name="Equation" r:id="rId6" imgW="876300" imgH="279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0078" y="2469479"/>
                        <a:ext cx="1731722" cy="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43984901"/>
              </p:ext>
            </p:extLst>
          </p:nvPr>
        </p:nvGraphicFramePr>
        <p:xfrm>
          <a:off x="4616724" y="2455073"/>
          <a:ext cx="186208" cy="540000"/>
        </p:xfrm>
        <a:graphic>
          <a:graphicData uri="http://schemas.openxmlformats.org/presentationml/2006/ole">
            <mc:AlternateContent xmlns:mc="http://schemas.openxmlformats.org/markup-compatibility/2006">
              <mc:Choice xmlns:v="urn:schemas-microsoft-com:vml" Requires="v">
                <p:oleObj spid="_x0000_s70684" name="Equation" r:id="rId8" imgW="126835" imgH="266353" progId="Equation.DSMT4">
                  <p:embed/>
                </p:oleObj>
              </mc:Choice>
              <mc:Fallback>
                <p:oleObj name="Equation" r:id="rId8" imgW="126835" imgH="266353"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6724" y="2455073"/>
                        <a:ext cx="186208" cy="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355532630"/>
              </p:ext>
            </p:extLst>
          </p:nvPr>
        </p:nvGraphicFramePr>
        <p:xfrm>
          <a:off x="1835200" y="3187227"/>
          <a:ext cx="4122000" cy="864000"/>
        </p:xfrm>
        <a:graphic>
          <a:graphicData uri="http://schemas.openxmlformats.org/presentationml/2006/ole">
            <mc:AlternateContent xmlns:mc="http://schemas.openxmlformats.org/markup-compatibility/2006">
              <mc:Choice xmlns:v="urn:schemas-microsoft-com:vml" Requires="v">
                <p:oleObj spid="_x0000_s70685" name="Equation" r:id="rId10" imgW="2184400" imgH="482600" progId="Equation.DSMT4">
                  <p:embed/>
                </p:oleObj>
              </mc:Choice>
              <mc:Fallback>
                <p:oleObj name="Equation" r:id="rId10" imgW="2184400" imgH="4826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200" y="3187227"/>
                        <a:ext cx="4122000" cy="8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2"/>
          <p:cNvSpPr txBox="1">
            <a:spLocks noChangeArrowheads="1"/>
          </p:cNvSpPr>
          <p:nvPr/>
        </p:nvSpPr>
        <p:spPr bwMode="auto">
          <a:xfrm>
            <a:off x="572315" y="4226078"/>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各支路吸收的复功率分别为</a:t>
            </a:r>
          </a:p>
        </p:txBody>
      </p:sp>
      <p:sp>
        <p:nvSpPr>
          <p:cNvPr id="2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1880084642"/>
              </p:ext>
            </p:extLst>
          </p:nvPr>
        </p:nvGraphicFramePr>
        <p:xfrm>
          <a:off x="1835696" y="4857957"/>
          <a:ext cx="3052422" cy="648000"/>
        </p:xfrm>
        <a:graphic>
          <a:graphicData uri="http://schemas.openxmlformats.org/presentationml/2006/ole">
            <mc:AlternateContent xmlns:mc="http://schemas.openxmlformats.org/markup-compatibility/2006">
              <mc:Choice xmlns:v="urn:schemas-microsoft-com:vml" Requires="v">
                <p:oleObj spid="_x0000_s70686" name="Equation" r:id="rId12" imgW="1701800" imgH="330200" progId="Equation.DSMT4">
                  <p:embed/>
                </p:oleObj>
              </mc:Choice>
              <mc:Fallback>
                <p:oleObj name="Equation" r:id="rId12" imgW="1701800" imgH="3302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696" y="4857957"/>
                        <a:ext cx="3052422"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1"/>
          <p:cNvSpPr>
            <a:spLocks noChangeArrowheads="1"/>
          </p:cNvSpPr>
          <p:nvPr/>
        </p:nvSpPr>
        <p:spPr bwMode="auto">
          <a:xfrm>
            <a:off x="2447925" y="57351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20" name="对象 81919"/>
          <p:cNvGraphicFramePr>
            <a:graphicFrameLocks noChangeAspect="1"/>
          </p:cNvGraphicFramePr>
          <p:nvPr>
            <p:extLst>
              <p:ext uri="{D42A27DB-BD31-4B8C-83A1-F6EECF244321}">
                <p14:modId xmlns:p14="http://schemas.microsoft.com/office/powerpoint/2010/main" val="3680927464"/>
              </p:ext>
            </p:extLst>
          </p:nvPr>
        </p:nvGraphicFramePr>
        <p:xfrm>
          <a:off x="1835696" y="5517304"/>
          <a:ext cx="3308202" cy="648000"/>
        </p:xfrm>
        <a:graphic>
          <a:graphicData uri="http://schemas.openxmlformats.org/presentationml/2006/ole">
            <mc:AlternateContent xmlns:mc="http://schemas.openxmlformats.org/markup-compatibility/2006">
              <mc:Choice xmlns:v="urn:schemas-microsoft-com:vml" Requires="v">
                <p:oleObj spid="_x0000_s70687" name="Equation" r:id="rId14" imgW="1841500" imgH="330200" progId="Equation.DSMT4">
                  <p:embed/>
                </p:oleObj>
              </mc:Choice>
              <mc:Fallback>
                <p:oleObj name="Equation" r:id="rId14" imgW="1841500" imgH="3302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696" y="5517304"/>
                        <a:ext cx="3308202"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7794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22" grpId="0" autoUpdateAnimBg="0"/>
      <p:bldP spid="2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915816" y="2199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03848" y="23860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7020272" y="30603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Text Box 2"/>
          <p:cNvSpPr txBox="1">
            <a:spLocks noChangeArrowheads="1"/>
          </p:cNvSpPr>
          <p:nvPr/>
        </p:nvSpPr>
        <p:spPr bwMode="auto">
          <a:xfrm>
            <a:off x="572315" y="1579992"/>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验算电源发出的复功率</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为</a:t>
            </a:r>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3"/>
          <p:cNvSpPr>
            <a:spLocks noChangeArrowheads="1"/>
          </p:cNvSpPr>
          <p:nvPr/>
        </p:nvSpPr>
        <p:spPr bwMode="auto">
          <a:xfrm>
            <a:off x="2073821" y="38119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1"/>
          <p:cNvSpPr>
            <a:spLocks noChangeArrowheads="1"/>
          </p:cNvSpPr>
          <p:nvPr/>
        </p:nvSpPr>
        <p:spPr bwMode="auto">
          <a:xfrm>
            <a:off x="2447925" y="57351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732439943"/>
              </p:ext>
            </p:extLst>
          </p:nvPr>
        </p:nvGraphicFramePr>
        <p:xfrm>
          <a:off x="4255411" y="1514546"/>
          <a:ext cx="353792" cy="540000"/>
        </p:xfrm>
        <a:graphic>
          <a:graphicData uri="http://schemas.openxmlformats.org/presentationml/2006/ole">
            <mc:AlternateContent xmlns:mc="http://schemas.openxmlformats.org/markup-compatibility/2006">
              <mc:Choice xmlns:v="urn:schemas-microsoft-com:vml" Requires="v">
                <p:oleObj spid="_x0000_s33676" name="Equation" r:id="rId3" imgW="139700" imgH="279400" progId="Equation.DSMT4">
                  <p:embed/>
                </p:oleObj>
              </mc:Choice>
              <mc:Fallback>
                <p:oleObj name="Equation" r:id="rId3" imgW="1397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411" y="1514546"/>
                        <a:ext cx="353792" cy="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5"/>
          <p:cNvSpPr>
            <a:spLocks noChangeArrowheads="1"/>
          </p:cNvSpPr>
          <p:nvPr/>
        </p:nvSpPr>
        <p:spPr bwMode="auto">
          <a:xfrm>
            <a:off x="2153071" y="26182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60913807"/>
              </p:ext>
            </p:extLst>
          </p:nvPr>
        </p:nvGraphicFramePr>
        <p:xfrm>
          <a:off x="1664696" y="2171675"/>
          <a:ext cx="4973683" cy="756000"/>
        </p:xfrm>
        <a:graphic>
          <a:graphicData uri="http://schemas.openxmlformats.org/presentationml/2006/ole">
            <mc:AlternateContent xmlns:mc="http://schemas.openxmlformats.org/markup-compatibility/2006">
              <mc:Choice xmlns:v="urn:schemas-microsoft-com:vml" Requires="v">
                <p:oleObj spid="_x0000_s33677" name="Equation" r:id="rId5" imgW="2336800" imgH="355600" progId="Equation.DSMT4">
                  <p:embed/>
                </p:oleObj>
              </mc:Choice>
              <mc:Fallback>
                <p:oleObj name="Equation" r:id="rId5" imgW="2336800" imgH="355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4696" y="2171675"/>
                        <a:ext cx="4973683" cy="7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4651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2915570"/>
            <a:ext cx="8134350" cy="3109185"/>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耦合电感的并联连</a:t>
            </a:r>
            <a:endParaRPr lang="en-US" altLang="zh-CN"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fontAlgn="base">
              <a:spcBef>
                <a:spcPct val="0"/>
              </a:spcBef>
              <a:spcAft>
                <a:spcPct val="0"/>
              </a:spcAft>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接也分为两种情况，同</a:t>
            </a:r>
            <a:endParaRPr lang="en-US" altLang="zh-CN"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fontAlgn="base">
              <a:spcBef>
                <a:spcPct val="0"/>
              </a:spcBef>
              <a:spcAft>
                <a:spcPct val="0"/>
              </a:spcAft>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侧并联和异侧并联。</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7.2.3</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）所示电路</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由于</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同名</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端连接在同一个结点上，因此为耦合电感的同侧并联电路。而图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7.2.3</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）所示则为异侧并联电路。</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35</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69121" y="5799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85787" y="1548656"/>
            <a:ext cx="3936223" cy="1077218"/>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7.2.2</a:t>
            </a:r>
            <a:r>
              <a:rPr kumimoji="1" lang="zh-CN" altLang="en-US" sz="3200" b="1" dirty="0" smtClean="0">
                <a:solidFill>
                  <a:srgbClr val="000099"/>
                </a:solidFill>
                <a:effectLst>
                  <a:outerShdw blurRad="38100" dist="38100" dir="2700000" algn="tl">
                    <a:srgbClr val="C0C0C0"/>
                  </a:outerShdw>
                </a:effectLst>
                <a:latin typeface="Times New Roman" pitchFamily="18" charset="0"/>
              </a:rPr>
              <a:t>耦合</a:t>
            </a:r>
            <a:r>
              <a:rPr kumimoji="1" lang="zh-CN" altLang="en-US" sz="3200" b="1" dirty="0">
                <a:solidFill>
                  <a:srgbClr val="000099"/>
                </a:solidFill>
                <a:effectLst>
                  <a:outerShdw blurRad="38100" dist="38100" dir="2700000" algn="tl">
                    <a:srgbClr val="C0C0C0"/>
                  </a:outerShdw>
                </a:effectLst>
                <a:latin typeface="Times New Roman" pitchFamily="18" charset="0"/>
              </a:rPr>
              <a:t>电感</a:t>
            </a:r>
            <a:r>
              <a:rPr kumimoji="1" lang="zh-CN" altLang="en-US" sz="3200" b="1" dirty="0" smtClean="0">
                <a:solidFill>
                  <a:srgbClr val="000099"/>
                </a:solidFill>
                <a:effectLst>
                  <a:outerShdw blurRad="38100" dist="38100" dir="2700000" algn="tl">
                    <a:srgbClr val="C0C0C0"/>
                  </a:outerShdw>
                </a:effectLst>
                <a:latin typeface="Times New Roman" pitchFamily="18" charset="0"/>
              </a:rPr>
              <a:t>的</a:t>
            </a:r>
            <a:r>
              <a:rPr kumimoji="1" lang="zh-CN" altLang="en-US" sz="3200" b="1" dirty="0">
                <a:solidFill>
                  <a:srgbClr val="000099"/>
                </a:solidFill>
                <a:effectLst>
                  <a:outerShdw blurRad="38100" dist="38100" dir="2700000" algn="tl">
                    <a:srgbClr val="C0C0C0"/>
                  </a:outerShdw>
                </a:effectLst>
                <a:latin typeface="Times New Roman" pitchFamily="18" charset="0"/>
              </a:rPr>
              <a:t>并联</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电路</a:t>
            </a:r>
            <a:r>
              <a:rPr kumimoji="1" lang="zh-CN" altLang="en-US" sz="3200" b="1" dirty="0">
                <a:solidFill>
                  <a:srgbClr val="000099"/>
                </a:solidFill>
                <a:effectLst>
                  <a:outerShdw blurRad="38100" dist="38100" dir="2700000" algn="tl">
                    <a:srgbClr val="C0C0C0"/>
                  </a:outerShdw>
                </a:effectLst>
                <a:latin typeface="Times New Roman" pitchFamily="18" charset="0"/>
              </a:rPr>
              <a:t>计算</a:t>
            </a:r>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7.2</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含有</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耦合电感电路的计算</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14" name="图片 13" descr="7.2.3..png"/>
          <p:cNvPicPr/>
          <p:nvPr/>
        </p:nvPicPr>
        <p:blipFill>
          <a:blip r:embed="rId2" cstate="print"/>
          <a:stretch>
            <a:fillRect/>
          </a:stretch>
        </p:blipFill>
        <p:spPr>
          <a:xfrm>
            <a:off x="4639490" y="2240929"/>
            <a:ext cx="4225290" cy="2045970"/>
          </a:xfrm>
          <a:prstGeom prst="rect">
            <a:avLst/>
          </a:prstGeom>
        </p:spPr>
      </p:pic>
    </p:spTree>
    <p:extLst>
      <p:ext uri="{BB962C8B-B14F-4D97-AF65-F5344CB8AC3E}">
        <p14:creationId xmlns:p14="http://schemas.microsoft.com/office/powerpoint/2010/main" val="8506125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1081783"/>
            <a:ext cx="8134350" cy="3540073"/>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设在正弦稳态情况下，根据耦合电感的电压电流关系，对同侧并联电路有：</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类似地对异侧并联电路可得：</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36</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5"/>
          <p:cNvSpPr>
            <a:spLocks noChangeArrowheads="1"/>
          </p:cNvSpPr>
          <p:nvPr/>
        </p:nvSpPr>
        <p:spPr bwMode="auto">
          <a:xfrm>
            <a:off x="2843808" y="38768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365859625"/>
              </p:ext>
            </p:extLst>
          </p:nvPr>
        </p:nvGraphicFramePr>
        <p:xfrm>
          <a:off x="2805221" y="2147971"/>
          <a:ext cx="3344250" cy="1764000"/>
        </p:xfrm>
        <a:graphic>
          <a:graphicData uri="http://schemas.openxmlformats.org/presentationml/2006/ole">
            <mc:AlternateContent xmlns:mc="http://schemas.openxmlformats.org/markup-compatibility/2006">
              <mc:Choice xmlns:v="urn:schemas-microsoft-com:vml" Requires="v">
                <p:oleObj spid="_x0000_s13113" name="Equation" r:id="rId3" imgW="1752600" imgH="952500" progId="Equation.DSMT4">
                  <p:embed/>
                </p:oleObj>
              </mc:Choice>
              <mc:Fallback>
                <p:oleObj name="Equation" r:id="rId3" imgW="1752600" imgH="9525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221" y="2147971"/>
                        <a:ext cx="3344250" cy="1764000"/>
                      </a:xfrm>
                      <a:prstGeom prst="rect">
                        <a:avLst/>
                      </a:prstGeom>
                      <a:noFill/>
                      <a:extLst/>
                    </p:spPr>
                  </p:pic>
                </p:oleObj>
              </mc:Fallback>
            </mc:AlternateContent>
          </a:graphicData>
        </a:graphic>
      </p:graphicFrame>
      <p:sp>
        <p:nvSpPr>
          <p:cNvPr id="12" name="Rectangle 12"/>
          <p:cNvSpPr>
            <a:spLocks noChangeArrowheads="1"/>
          </p:cNvSpPr>
          <p:nvPr/>
        </p:nvSpPr>
        <p:spPr bwMode="auto">
          <a:xfrm>
            <a:off x="3419872" y="44848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326004329"/>
              </p:ext>
            </p:extLst>
          </p:nvPr>
        </p:nvGraphicFramePr>
        <p:xfrm>
          <a:off x="2813233" y="4758839"/>
          <a:ext cx="3528000" cy="1764000"/>
        </p:xfrm>
        <a:graphic>
          <a:graphicData uri="http://schemas.openxmlformats.org/presentationml/2006/ole">
            <mc:AlternateContent xmlns:mc="http://schemas.openxmlformats.org/markup-compatibility/2006">
              <mc:Choice xmlns:v="urn:schemas-microsoft-com:vml" Requires="v">
                <p:oleObj spid="_x0000_s13114" name="Equation" r:id="rId5" imgW="1841500" imgH="952500" progId="Equation.DSMT4">
                  <p:embed/>
                </p:oleObj>
              </mc:Choice>
              <mc:Fallback>
                <p:oleObj name="Equation" r:id="rId5" imgW="1841500" imgH="9525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233" y="4758839"/>
                        <a:ext cx="3528000" cy="17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9245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1053316"/>
            <a:ext cx="8134350" cy="954750"/>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令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式（</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7.2.8</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）和式（</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7.2.9</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）可统一改写为：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37</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771800" y="18263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 Box 2"/>
          <p:cNvSpPr txBox="1">
            <a:spLocks noChangeArrowheads="1"/>
          </p:cNvSpPr>
          <p:nvPr/>
        </p:nvSpPr>
        <p:spPr bwMode="auto">
          <a:xfrm>
            <a:off x="572315" y="4241789"/>
            <a:ext cx="8134350" cy="138563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号对应同侧并联电路，“</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号对应异侧并联电路。根据上述的电路方程就可以对耦合电感的并联电路进行分析求解。</a:t>
            </a:r>
          </a:p>
        </p:txBody>
      </p:sp>
      <p:sp>
        <p:nvSpPr>
          <p:cNvPr id="20" name="Rectangle 16"/>
          <p:cNvSpPr>
            <a:spLocks noChangeArrowheads="1"/>
          </p:cNvSpPr>
          <p:nvPr/>
        </p:nvSpPr>
        <p:spPr bwMode="auto">
          <a:xfrm>
            <a:off x="1740446" y="42875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0"/>
          <p:cNvSpPr>
            <a:spLocks noChangeArrowheads="1"/>
          </p:cNvSpPr>
          <p:nvPr/>
        </p:nvSpPr>
        <p:spPr bwMode="auto">
          <a:xfrm>
            <a:off x="2267744" y="5026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57076412"/>
              </p:ext>
            </p:extLst>
          </p:nvPr>
        </p:nvGraphicFramePr>
        <p:xfrm>
          <a:off x="1022985" y="1088792"/>
          <a:ext cx="4341103" cy="468000"/>
        </p:xfrm>
        <a:graphic>
          <a:graphicData uri="http://schemas.openxmlformats.org/presentationml/2006/ole">
            <mc:AlternateContent xmlns:mc="http://schemas.openxmlformats.org/markup-compatibility/2006">
              <mc:Choice xmlns:v="urn:schemas-microsoft-com:vml" Requires="v">
                <p:oleObj spid="_x0000_s14156" name="Equation" r:id="rId3" imgW="2565400" imgH="228600" progId="Equation.DSMT4">
                  <p:embed/>
                </p:oleObj>
              </mc:Choice>
              <mc:Fallback>
                <p:oleObj name="Equation" r:id="rId3" imgW="2565400" imgH="2286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985" y="1088792"/>
                        <a:ext cx="4341103"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3"/>
          <p:cNvSpPr>
            <a:spLocks noChangeArrowheads="1"/>
          </p:cNvSpPr>
          <p:nvPr/>
        </p:nvSpPr>
        <p:spPr bwMode="auto">
          <a:xfrm>
            <a:off x="2729752" y="23592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922257982"/>
              </p:ext>
            </p:extLst>
          </p:nvPr>
        </p:nvGraphicFramePr>
        <p:xfrm>
          <a:off x="3050073" y="2204271"/>
          <a:ext cx="2296875" cy="1764000"/>
        </p:xfrm>
        <a:graphic>
          <a:graphicData uri="http://schemas.openxmlformats.org/presentationml/2006/ole">
            <mc:AlternateContent xmlns:mc="http://schemas.openxmlformats.org/markup-compatibility/2006">
              <mc:Choice xmlns:v="urn:schemas-microsoft-com:vml" Requires="v">
                <p:oleObj spid="_x0000_s14157" name="Equation" r:id="rId5" imgW="1155700" imgH="952500" progId="Equation.DSMT4">
                  <p:embed/>
                </p:oleObj>
              </mc:Choice>
              <mc:Fallback>
                <p:oleObj name="Equation" r:id="rId5" imgW="1155700" imgH="95250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0073" y="2204271"/>
                        <a:ext cx="2296875" cy="17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9881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2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87871" y="1052736"/>
            <a:ext cx="8134350" cy="2247411"/>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7.2.2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）所示电路中的参数为</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正弦</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电压的</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u</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的有效值为</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100V</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。求并联支路</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的电流和整个电路的输入阻抗</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p>
          <a:p>
            <a:endParaRPr lang="zh-CN" altLang="zh-CN" sz="2800" dirty="0"/>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38</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069517451"/>
              </p:ext>
            </p:extLst>
          </p:nvPr>
        </p:nvGraphicFramePr>
        <p:xfrm>
          <a:off x="7180080" y="1124744"/>
          <a:ext cx="879840" cy="468000"/>
        </p:xfrm>
        <a:graphic>
          <a:graphicData uri="http://schemas.openxmlformats.org/presentationml/2006/ole">
            <mc:AlternateContent xmlns:mc="http://schemas.openxmlformats.org/markup-compatibility/2006">
              <mc:Choice xmlns:v="urn:schemas-microsoft-com:vml" Requires="v">
                <p:oleObj spid="_x0000_s56983" name="Equation" r:id="rId3" imgW="533169" imgH="228501" progId="Equation.DSMT4">
                  <p:embed/>
                </p:oleObj>
              </mc:Choice>
              <mc:Fallback>
                <p:oleObj name="Equation" r:id="rId3" imgW="533169"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080" y="1124744"/>
                        <a:ext cx="87984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65021573"/>
              </p:ext>
            </p:extLst>
          </p:nvPr>
        </p:nvGraphicFramePr>
        <p:xfrm>
          <a:off x="790575" y="1556792"/>
          <a:ext cx="3538080" cy="468000"/>
        </p:xfrm>
        <a:graphic>
          <a:graphicData uri="http://schemas.openxmlformats.org/presentationml/2006/ole">
            <mc:AlternateContent xmlns:mc="http://schemas.openxmlformats.org/markup-compatibility/2006">
              <mc:Choice xmlns:v="urn:schemas-microsoft-com:vml" Requires="v">
                <p:oleObj spid="_x0000_s56984" name="Equation" r:id="rId5" imgW="2057400" imgH="228600" progId="Equation.DSMT4">
                  <p:embed/>
                </p:oleObj>
              </mc:Choice>
              <mc:Fallback>
                <p:oleObj name="Equation" r:id="rId5" imgW="20574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75" y="1556792"/>
                        <a:ext cx="353808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68771103"/>
              </p:ext>
            </p:extLst>
          </p:nvPr>
        </p:nvGraphicFramePr>
        <p:xfrm>
          <a:off x="4355976" y="1556792"/>
          <a:ext cx="1354738" cy="396000"/>
        </p:xfrm>
        <a:graphic>
          <a:graphicData uri="http://schemas.openxmlformats.org/presentationml/2006/ole">
            <mc:AlternateContent xmlns:mc="http://schemas.openxmlformats.org/markup-compatibility/2006">
              <mc:Choice xmlns:v="urn:schemas-microsoft-com:vml" Requires="v">
                <p:oleObj spid="_x0000_s56985" name="Equation" r:id="rId7" imgW="710891" imgH="177723" progId="Equation.DSMT4">
                  <p:embed/>
                </p:oleObj>
              </mc:Choice>
              <mc:Fallback>
                <p:oleObj name="Equation" r:id="rId7" imgW="710891" imgH="17772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1556792"/>
                        <a:ext cx="1354738"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2"/>
          <p:cNvSpPr txBox="1">
            <a:spLocks noChangeArrowheads="1"/>
          </p:cNvSpPr>
          <p:nvPr/>
        </p:nvSpPr>
        <p:spPr bwMode="auto">
          <a:xfrm>
            <a:off x="587871" y="3300147"/>
            <a:ext cx="8134350" cy="954750"/>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zh-CN" altLang="en-US" sz="2800" b="1" dirty="0">
                <a:solidFill>
                  <a:srgbClr val="C00000"/>
                </a:solidFill>
              </a:rPr>
              <a:t>：</a:t>
            </a:r>
            <a:r>
              <a:rPr lang="en-US" altLang="zh-CN" sz="2800" dirty="0" smtClean="0"/>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令</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由于耦合电感为同侧并联，根据式（</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7.2.10</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）解得</a:t>
            </a:r>
          </a:p>
        </p:txBody>
      </p:sp>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453927876"/>
              </p:ext>
            </p:extLst>
          </p:nvPr>
        </p:nvGraphicFramePr>
        <p:xfrm>
          <a:off x="1875606" y="3285040"/>
          <a:ext cx="1616274" cy="504000"/>
        </p:xfrm>
        <a:graphic>
          <a:graphicData uri="http://schemas.openxmlformats.org/presentationml/2006/ole">
            <mc:AlternateContent xmlns:mc="http://schemas.openxmlformats.org/markup-compatibility/2006">
              <mc:Choice xmlns:v="urn:schemas-microsoft-com:vml" Requires="v">
                <p:oleObj spid="_x0000_s56986" name="Equation" r:id="rId9" imgW="876300" imgH="279400" progId="Equation.DSMT4">
                  <p:embed/>
                </p:oleObj>
              </mc:Choice>
              <mc:Fallback>
                <p:oleObj name="Equation" r:id="rId9" imgW="876300" imgH="2794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5606" y="3285040"/>
                        <a:ext cx="1616274"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6"/>
          <p:cNvSpPr>
            <a:spLocks noChangeArrowheads="1"/>
          </p:cNvSpPr>
          <p:nvPr/>
        </p:nvSpPr>
        <p:spPr bwMode="auto">
          <a:xfrm>
            <a:off x="3203848" y="4797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103203507"/>
              </p:ext>
            </p:extLst>
          </p:nvPr>
        </p:nvGraphicFramePr>
        <p:xfrm>
          <a:off x="3103407" y="4527410"/>
          <a:ext cx="3859875" cy="1692000"/>
        </p:xfrm>
        <a:graphic>
          <a:graphicData uri="http://schemas.openxmlformats.org/presentationml/2006/ole">
            <mc:AlternateContent xmlns:mc="http://schemas.openxmlformats.org/markup-compatibility/2006">
              <mc:Choice xmlns:v="urn:schemas-microsoft-com:vml" Requires="v">
                <p:oleObj spid="_x0000_s56987" name="Equation" r:id="rId11" imgW="2057400" imgH="889000" progId="Equation.DSMT4">
                  <p:embed/>
                </p:oleObj>
              </mc:Choice>
              <mc:Fallback>
                <p:oleObj name="Equation" r:id="rId11" imgW="2057400" imgH="889000" progId="Equation.DSMT4">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3407" y="4527410"/>
                        <a:ext cx="3859875" cy="169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4834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39</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1" name="Text Box 2"/>
              <p:cNvSpPr txBox="1">
                <a:spLocks noChangeArrowheads="1"/>
              </p:cNvSpPr>
              <p:nvPr/>
            </p:nvSpPr>
            <p:spPr bwMode="auto">
              <a:xfrm>
                <a:off x="587871" y="1049769"/>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输入阻抗</a:t>
                </a:r>
                <a14:m>
                  <m:oMath xmlns:m="http://schemas.openxmlformats.org/officeDocument/2006/math">
                    <m:r>
                      <a:rPr lang="en-US" altLang="zh-CN" sz="2800" b="1">
                        <a:latin typeface="Cambria Math" panose="02040503050406030204" pitchFamily="18" charset="0"/>
                        <a:ea typeface="宋体" panose="02010600030101010101" pitchFamily="2" charset="-122"/>
                        <a:cs typeface="Times New Roman" panose="02020603050405020304" pitchFamily="18" charset="0"/>
                      </a:rPr>
                      <m:t>𝑍𝑖</m:t>
                    </m:r>
                  </m:oMath>
                </a14:m>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为</a:t>
                </a:r>
              </a:p>
            </p:txBody>
          </p:sp>
        </mc:Choice>
        <mc:Fallback xmlns="">
          <p:sp>
            <p:nvSpPr>
              <p:cNvPr id="11" name="Text Box 2"/>
              <p:cNvSpPr txBox="1">
                <a:spLocks noRot="1" noChangeAspect="1" noMove="1" noResize="1" noEditPoints="1" noAdjustHandles="1" noChangeArrowheads="1" noChangeShapeType="1" noTextEdit="1"/>
              </p:cNvSpPr>
              <p:nvPr/>
            </p:nvSpPr>
            <p:spPr bwMode="auto">
              <a:xfrm>
                <a:off x="587871" y="1049769"/>
                <a:ext cx="8134350" cy="523862"/>
              </a:xfrm>
              <a:prstGeom prst="rect">
                <a:avLst/>
              </a:prstGeom>
              <a:blipFill rotWithShape="0">
                <a:blip r:embed="rId3"/>
                <a:stretch>
                  <a:fillRect l="-1498" t="-15116" b="-29070"/>
                </a:stretch>
              </a:blipFill>
              <a:ln w="9525">
                <a:noFill/>
                <a:miter lim="800000"/>
                <a:headEnd/>
                <a:tailEnd/>
              </a:ln>
              <a:effectLst/>
            </p:spPr>
            <p:txBody>
              <a:bodyPr/>
              <a:lstStyle/>
              <a:p>
                <a:r>
                  <a:rPr lang="zh-CN" altLang="en-US">
                    <a:noFill/>
                  </a:rPr>
                  <a:t> </a:t>
                </a:r>
              </a:p>
            </p:txBody>
          </p:sp>
        </mc:Fallback>
      </mc:AlternateContent>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445791317"/>
              </p:ext>
            </p:extLst>
          </p:nvPr>
        </p:nvGraphicFramePr>
        <p:xfrm>
          <a:off x="1187624" y="1573631"/>
          <a:ext cx="7131722" cy="1080000"/>
        </p:xfrm>
        <a:graphic>
          <a:graphicData uri="http://schemas.openxmlformats.org/presentationml/2006/ole">
            <mc:AlternateContent xmlns:mc="http://schemas.openxmlformats.org/markup-compatibility/2006">
              <mc:Choice xmlns:v="urn:schemas-microsoft-com:vml" Requires="v">
                <p:oleObj spid="_x0000_s35477" name="Equation" r:id="rId4" imgW="3644900" imgH="584200" progId="Equation.DSMT4">
                  <p:embed/>
                </p:oleObj>
              </mc:Choice>
              <mc:Fallback>
                <p:oleObj name="Equation" r:id="rId4" imgW="3644900" imgH="584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573631"/>
                        <a:ext cx="7131722" cy="10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8" name="Text Box 2"/>
              <p:cNvSpPr txBox="1">
                <a:spLocks noChangeArrowheads="1"/>
              </p:cNvSpPr>
              <p:nvPr/>
            </p:nvSpPr>
            <p:spPr bwMode="auto">
              <a:xfrm>
                <a:off x="587871" y="2809505"/>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如</a:t>
                </a:r>
                <a14:m>
                  <m:oMath xmlns:m="http://schemas.openxmlformats.org/officeDocument/2006/math">
                    <m:r>
                      <a:rPr lang="en-US" altLang="zh-CN" sz="2800" b="1">
                        <a:latin typeface="Cambria Math" panose="02040503050406030204" pitchFamily="18" charset="0"/>
                        <a:ea typeface="宋体" panose="02010600030101010101" pitchFamily="2" charset="-122"/>
                        <a:cs typeface="Times New Roman" panose="02020603050405020304" pitchFamily="18" charset="0"/>
                      </a:rPr>
                      <m:t>𝑅</m:t>
                    </m:r>
                    <m:r>
                      <a:rPr lang="en-US" altLang="zh-CN" sz="2800" b="1">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800" b="1" dirty="0">
                        <a:latin typeface="Cambria Math" panose="02040503050406030204" pitchFamily="18" charset="0"/>
                        <a:ea typeface="宋体" panose="02010600030101010101" pitchFamily="2" charset="-122"/>
                        <a:cs typeface="Times New Roman" panose="02020603050405020304" pitchFamily="18" charset="0"/>
                      </a:rPr>
                      <m:t>𝑅</m:t>
                    </m:r>
                    <m:r>
                      <a:rPr lang="en-US" altLang="zh-CN" sz="2800" b="1" dirty="0">
                        <a:latin typeface="Cambria Math" panose="02040503050406030204" pitchFamily="18" charset="0"/>
                        <a:ea typeface="宋体" panose="02010600030101010101" pitchFamily="2" charset="-122"/>
                        <a:cs typeface="Times New Roman" panose="02020603050405020304" pitchFamily="18" charset="0"/>
                      </a:rPr>
                      <m:t>2</m:t>
                    </m:r>
                  </m:oMath>
                </a14:m>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=0, </a:t>
                </a:r>
                <a14:m>
                  <m:oMath xmlns:m="http://schemas.openxmlformats.org/officeDocument/2006/math">
                    <m:r>
                      <a:rPr lang="en-US" altLang="zh-CN" sz="2800" b="1">
                        <a:latin typeface="Cambria Math" panose="02040503050406030204" pitchFamily="18" charset="0"/>
                        <a:ea typeface="宋体" panose="02010600030101010101" pitchFamily="2" charset="-122"/>
                        <a:cs typeface="Times New Roman" panose="02020603050405020304" pitchFamily="18" charset="0"/>
                      </a:rPr>
                      <m:t>𝑍𝑖</m:t>
                    </m:r>
                  </m:oMath>
                </a14:m>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为输入电抗，有</a:t>
                </a:r>
              </a:p>
            </p:txBody>
          </p:sp>
        </mc:Choice>
        <mc:Fallback xmlns="">
          <p:sp>
            <p:nvSpPr>
              <p:cNvPr id="18" name="Text Box 2"/>
              <p:cNvSpPr txBox="1">
                <a:spLocks noRot="1" noChangeAspect="1" noMove="1" noResize="1" noEditPoints="1" noAdjustHandles="1" noChangeArrowheads="1" noChangeShapeType="1" noTextEdit="1"/>
              </p:cNvSpPr>
              <p:nvPr/>
            </p:nvSpPr>
            <p:spPr bwMode="auto">
              <a:xfrm>
                <a:off x="587871" y="2809505"/>
                <a:ext cx="8134350" cy="523862"/>
              </a:xfrm>
              <a:prstGeom prst="rect">
                <a:avLst/>
              </a:prstGeom>
              <a:blipFill rotWithShape="0">
                <a:blip r:embed="rId6"/>
                <a:stretch>
                  <a:fillRect l="-1498" t="-15116" b="-32558"/>
                </a:stretch>
              </a:blipFill>
              <a:ln w="9525">
                <a:noFill/>
                <a:miter lim="800000"/>
                <a:headEnd/>
                <a:tailEnd/>
              </a:ln>
              <a:effectLst/>
            </p:spPr>
            <p:txBody>
              <a:bodyPr/>
              <a:lstStyle/>
              <a:p>
                <a:r>
                  <a:rPr lang="zh-CN" altLang="en-US">
                    <a:noFill/>
                  </a:rPr>
                  <a:t> </a:t>
                </a:r>
              </a:p>
            </p:txBody>
          </p:sp>
        </mc:Fallback>
      </mc:AlternateContent>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229331913"/>
              </p:ext>
            </p:extLst>
          </p:nvPr>
        </p:nvGraphicFramePr>
        <p:xfrm>
          <a:off x="1996814" y="3333367"/>
          <a:ext cx="4556386" cy="1872000"/>
        </p:xfrm>
        <a:graphic>
          <a:graphicData uri="http://schemas.openxmlformats.org/presentationml/2006/ole">
            <mc:AlternateContent xmlns:mc="http://schemas.openxmlformats.org/markup-compatibility/2006">
              <mc:Choice xmlns:v="urn:schemas-microsoft-com:vml" Requires="v">
                <p:oleObj spid="_x0000_s35478" name="Equation" r:id="rId7" imgW="2451100" imgH="965200" progId="Equation.DSMT4">
                  <p:embed/>
                </p:oleObj>
              </mc:Choice>
              <mc:Fallback>
                <p:oleObj name="Equation" r:id="rId7" imgW="2451100" imgH="965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814" y="3333367"/>
                        <a:ext cx="4556386" cy="1872000"/>
                      </a:xfrm>
                      <a:prstGeom prst="rect">
                        <a:avLst/>
                      </a:prstGeom>
                      <a:noFill/>
                      <a:extLst/>
                    </p:spPr>
                  </p:pic>
                </p:oleObj>
              </mc:Fallback>
            </mc:AlternateContent>
          </a:graphicData>
        </a:graphic>
      </p:graphicFrame>
      <p:sp>
        <p:nvSpPr>
          <p:cNvPr id="24" name="Text Box 2"/>
          <p:cNvSpPr txBox="1">
            <a:spLocks noChangeArrowheads="1"/>
          </p:cNvSpPr>
          <p:nvPr/>
        </p:nvSpPr>
        <p:spPr bwMode="auto">
          <a:xfrm>
            <a:off x="587871" y="5205367"/>
            <a:ext cx="8134350" cy="954750"/>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根据</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同侧并联耦合电路方程式（</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7.2.8</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）可推导出去耦合等效电路。</a:t>
            </a:r>
          </a:p>
        </p:txBody>
      </p:sp>
    </p:spTree>
    <p:extLst>
      <p:ext uri="{BB962C8B-B14F-4D97-AF65-F5344CB8AC3E}">
        <p14:creationId xmlns:p14="http://schemas.microsoft.com/office/powerpoint/2010/main" val="3614316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8" grpId="0" autoUpdateAnimBg="0"/>
      <p:bldP spid="2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22" name="Text Box 2"/>
              <p:cNvSpPr txBox="1">
                <a:spLocks noChangeArrowheads="1"/>
              </p:cNvSpPr>
              <p:nvPr/>
            </p:nvSpPr>
            <p:spPr bwMode="auto">
              <a:xfrm>
                <a:off x="572315" y="1242410"/>
                <a:ext cx="8134350" cy="5263621"/>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kumimoji="1" lang="zh-CN" altLang="en-US" sz="2800" b="1" dirty="0" smtClean="0">
                    <a:solidFill>
                      <a:srgbClr val="005200"/>
                    </a:solidFill>
                    <a:latin typeface="Times New Roman" pitchFamily="18" charset="0"/>
                  </a:rPr>
                  <a:t>        </a:t>
                </a:r>
                <a:r>
                  <a:rPr lang="zh-CN" altLang="en-US" sz="2800" b="1" dirty="0" smtClean="0">
                    <a:effectLst>
                      <a:outerShdw blurRad="38100" dist="38100" dir="2700000" algn="tl">
                        <a:srgbClr val="C0C0C0"/>
                      </a:outerShdw>
                    </a:effectLst>
                  </a:rPr>
                  <a:t>线圈</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2800" b="1" dirty="0">
                    <a:effectLst>
                      <a:outerShdw blurRad="38100" dist="38100" dir="2700000" algn="tl">
                        <a:srgbClr val="C0C0C0"/>
                      </a:outerShdw>
                    </a:effectLst>
                  </a:rPr>
                  <a:t>中的</a:t>
                </a:r>
                <a:r>
                  <a:rPr lang="zh-CN" altLang="en-US" sz="2800" b="1" dirty="0" smtClean="0">
                    <a:solidFill>
                      <a:schemeClr val="tx1"/>
                    </a:solidFill>
                    <a:effectLst>
                      <a:outerShdw blurRad="38100" dist="38100" dir="2700000" algn="tl">
                        <a:srgbClr val="C0C0C0"/>
                      </a:outerShdw>
                    </a:effectLst>
                  </a:rPr>
                  <a:t>电流</a:t>
                </a:r>
                <a14:m>
                  <m:oMath xmlns:m="http://schemas.openxmlformats.org/officeDocument/2006/math">
                    <m:r>
                      <a:rPr kumimoji="1" lang="en-US" altLang="zh-CN" sz="2800" b="1" i="1" dirty="0" smtClean="0">
                        <a:solidFill>
                          <a:schemeClr val="tx1"/>
                        </a:solidFill>
                        <a:latin typeface="Cambria Math" panose="02040503050406030204" pitchFamily="18" charset="0"/>
                      </a:rPr>
                      <m:t>𝒊</m:t>
                    </m:r>
                    <m:r>
                      <a:rPr kumimoji="1" lang="en-US" altLang="zh-CN" sz="2800" b="1" i="1" baseline="-25000" dirty="0" smtClean="0">
                        <a:solidFill>
                          <a:schemeClr val="tx1"/>
                        </a:solidFill>
                        <a:latin typeface="Cambria Math" panose="02040503050406030204" pitchFamily="18" charset="0"/>
                      </a:rPr>
                      <m:t>𝟏</m:t>
                    </m:r>
                  </m:oMath>
                </a14:m>
                <a:r>
                  <a:rPr lang="zh-CN" altLang="en-US" sz="2800" b="1" dirty="0">
                    <a:solidFill>
                      <a:schemeClr val="tx1"/>
                    </a:solidFill>
                    <a:effectLst>
                      <a:outerShdw blurRad="38100" dist="38100" dir="2700000" algn="tl">
                        <a:srgbClr val="C0C0C0"/>
                      </a:outerShdw>
                    </a:effectLst>
                  </a:rPr>
                  <a:t>产生的磁通设为</a:t>
                </a:r>
                <a:r>
                  <a:rPr kumimoji="1" lang="en-US" altLang="zh-CN" sz="2800" b="1" dirty="0">
                    <a:solidFill>
                      <a:schemeClr val="tx1"/>
                    </a:solidFill>
                    <a:latin typeface="Times New Roman" pitchFamily="18" charset="0"/>
                    <a:ea typeface="宋体" pitchFamily="2" charset="-122"/>
                  </a:rPr>
                  <a:t>Φ11</a:t>
                </a:r>
                <a:r>
                  <a:rPr lang="zh-CN" altLang="en-US" sz="2800" b="1" dirty="0">
                    <a:solidFill>
                      <a:schemeClr val="tx1"/>
                    </a:solidFill>
                    <a:effectLst>
                      <a:outerShdw blurRad="38100" dist="38100" dir="2700000" algn="tl">
                        <a:srgbClr val="C0C0C0"/>
                      </a:outerShdw>
                    </a:effectLst>
                  </a:rPr>
                  <a:t>，方向如图</a:t>
                </a:r>
                <a:r>
                  <a:rPr lang="en-US" altLang="zh-CN" sz="2800" b="1" dirty="0">
                    <a:solidFill>
                      <a:schemeClr val="tx1"/>
                    </a:solidFill>
                    <a:effectLst>
                      <a:outerShdw blurRad="38100" dist="38100" dir="2700000" algn="tl">
                        <a:srgbClr val="C0C0C0"/>
                      </a:outerShdw>
                    </a:effectLst>
                  </a:rPr>
                  <a:t>7.1.1</a:t>
                </a:r>
                <a:r>
                  <a:rPr lang="zh-CN" altLang="en-US" sz="2800" b="1" dirty="0">
                    <a:solidFill>
                      <a:schemeClr val="tx1"/>
                    </a:solidFill>
                    <a:effectLst>
                      <a:outerShdw blurRad="38100" dist="38100" dir="2700000" algn="tl">
                        <a:srgbClr val="C0C0C0"/>
                      </a:outerShdw>
                    </a:effectLst>
                  </a:rPr>
                  <a:t>（</a:t>
                </a:r>
                <a:r>
                  <a:rPr lang="en-US" altLang="zh-CN" sz="2800" b="1" dirty="0">
                    <a:solidFill>
                      <a:schemeClr val="tx1"/>
                    </a:solidFill>
                    <a:effectLst>
                      <a:outerShdw blurRad="38100" dist="38100" dir="2700000" algn="tl">
                        <a:srgbClr val="C0C0C0"/>
                      </a:outerShdw>
                    </a:effectLst>
                  </a:rPr>
                  <a:t>b</a:t>
                </a:r>
                <a:r>
                  <a:rPr lang="zh-CN" altLang="en-US" sz="2800" b="1" dirty="0">
                    <a:solidFill>
                      <a:schemeClr val="tx1"/>
                    </a:solidFill>
                    <a:effectLst>
                      <a:outerShdw blurRad="38100" dist="38100" dir="2700000" algn="tl">
                        <a:srgbClr val="C0C0C0"/>
                      </a:outerShdw>
                    </a:effectLst>
                  </a:rPr>
                  <a:t>）所示</a:t>
                </a:r>
                <a:r>
                  <a:rPr lang="zh-CN" altLang="en-US" sz="2800" b="1" dirty="0" smtClean="0">
                    <a:solidFill>
                      <a:schemeClr val="tx1"/>
                    </a:solidFill>
                    <a:effectLst>
                      <a:outerShdw blurRad="38100" dist="38100" dir="2700000" algn="tl">
                        <a:srgbClr val="C0C0C0"/>
                      </a:outerShdw>
                    </a:effectLst>
                  </a:rPr>
                  <a:t>。</a:t>
                </a:r>
                <a:endParaRPr lang="en-US" altLang="zh-CN" sz="2800" b="1" dirty="0" smtClean="0">
                  <a:solidFill>
                    <a:schemeClr val="tx1"/>
                  </a:solidFill>
                  <a:effectLst>
                    <a:outerShdw blurRad="38100" dist="38100" dir="2700000" algn="tl">
                      <a:srgbClr val="C0C0C0"/>
                    </a:outerShdw>
                  </a:effectLst>
                </a:endParaRPr>
              </a:p>
              <a:p>
                <a:pPr fontAlgn="base">
                  <a:spcBef>
                    <a:spcPct val="0"/>
                  </a:spcBef>
                  <a:spcAft>
                    <a:spcPct val="0"/>
                  </a:spcAft>
                  <a:defRPr/>
                </a:pPr>
                <a:endParaRPr lang="zh-CN" altLang="en-US" sz="2800" b="1" dirty="0">
                  <a:solidFill>
                    <a:schemeClr val="tx1"/>
                  </a:solidFill>
                  <a:effectLst>
                    <a:outerShdw blurRad="38100" dist="38100" dir="2700000" algn="tl">
                      <a:srgbClr val="C0C0C0"/>
                    </a:outerShdw>
                  </a:effectLst>
                </a:endParaRPr>
              </a:p>
              <a:p>
                <a:pPr fontAlgn="base">
                  <a:spcBef>
                    <a:spcPct val="0"/>
                  </a:spcBef>
                  <a:spcAft>
                    <a:spcPct val="0"/>
                  </a:spcAft>
                  <a:defRPr/>
                </a:pPr>
                <a:r>
                  <a:rPr kumimoji="1" lang="en-US" altLang="zh-CN" sz="2800" b="1" dirty="0" smtClean="0">
                    <a:solidFill>
                      <a:schemeClr val="tx1"/>
                    </a:solidFill>
                    <a:latin typeface="Times New Roman" pitchFamily="18" charset="0"/>
                    <a:ea typeface="宋体" pitchFamily="2" charset="-122"/>
                  </a:rPr>
                  <a:t>    </a:t>
                </a:r>
              </a:p>
              <a:p>
                <a:pPr fontAlgn="base">
                  <a:spcBef>
                    <a:spcPct val="0"/>
                  </a:spcBef>
                  <a:spcAft>
                    <a:spcPct val="0"/>
                  </a:spcAft>
                  <a:defRPr/>
                </a:pPr>
                <a:endParaRPr kumimoji="1" lang="en-US" altLang="zh-CN" sz="2800" b="1" dirty="0" smtClean="0">
                  <a:latin typeface="Times New Roman" pitchFamily="18" charset="0"/>
                  <a:ea typeface="宋体" pitchFamily="2" charset="-122"/>
                </a:endParaRPr>
              </a:p>
              <a:p>
                <a:pPr fontAlgn="base">
                  <a:spcBef>
                    <a:spcPct val="0"/>
                  </a:spcBef>
                  <a:spcAft>
                    <a:spcPct val="0"/>
                  </a:spcAft>
                  <a:defRPr/>
                </a:pPr>
                <a:endParaRPr kumimoji="1" lang="en-US" altLang="zh-CN" sz="2800" b="1" dirty="0">
                  <a:latin typeface="Times New Roman" pitchFamily="18" charset="0"/>
                  <a:ea typeface="宋体" pitchFamily="2" charset="-122"/>
                </a:endParaRPr>
              </a:p>
              <a:p>
                <a:pPr fontAlgn="base">
                  <a:spcBef>
                    <a:spcPct val="0"/>
                  </a:spcBef>
                  <a:spcAft>
                    <a:spcPct val="0"/>
                  </a:spcAft>
                  <a:defRPr/>
                </a:pPr>
                <a:endParaRPr kumimoji="1" lang="en-US" altLang="zh-CN" sz="2800" b="1" dirty="0" smtClean="0">
                  <a:solidFill>
                    <a:schemeClr val="tx1"/>
                  </a:solidFill>
                  <a:latin typeface="Times New Roman" pitchFamily="18" charset="0"/>
                  <a:ea typeface="宋体" pitchFamily="2" charset="-122"/>
                </a:endParaRPr>
              </a:p>
              <a:p>
                <a:pPr fontAlgn="base">
                  <a:spcBef>
                    <a:spcPct val="0"/>
                  </a:spcBef>
                  <a:spcAft>
                    <a:spcPct val="0"/>
                  </a:spcAft>
                  <a:defRPr/>
                </a:pPr>
                <a:endParaRPr kumimoji="1" lang="en-US" altLang="zh-CN" sz="2800" b="1" dirty="0" smtClean="0">
                  <a:solidFill>
                    <a:schemeClr val="tx1"/>
                  </a:solidFill>
                  <a:latin typeface="Times New Roman" pitchFamily="18" charset="0"/>
                  <a:ea typeface="宋体" pitchFamily="2" charset="-122"/>
                </a:endParaRPr>
              </a:p>
              <a:p>
                <a:pPr fontAlgn="base">
                  <a:spcBef>
                    <a:spcPct val="0"/>
                  </a:spcBef>
                  <a:spcAft>
                    <a:spcPct val="0"/>
                  </a:spcAft>
                  <a:defRPr/>
                </a:pPr>
                <a:r>
                  <a:rPr kumimoji="1" lang="zh-CN" altLang="en-US" sz="2800" b="1" dirty="0" smtClean="0">
                    <a:solidFill>
                      <a:schemeClr val="tx1"/>
                    </a:solidFill>
                    <a:latin typeface="Times New Roman" pitchFamily="18" charset="0"/>
                    <a:ea typeface="宋体" pitchFamily="2" charset="-122"/>
                  </a:rPr>
                  <a:t>    </a:t>
                </a:r>
                <a:r>
                  <a:rPr kumimoji="1" lang="en-US" altLang="zh-CN" sz="2800" b="1" dirty="0" smtClean="0">
                    <a:solidFill>
                      <a:schemeClr val="tx1"/>
                    </a:solidFill>
                    <a:latin typeface="Times New Roman" pitchFamily="18" charset="0"/>
                    <a:ea typeface="宋体" pitchFamily="2" charset="-122"/>
                  </a:rPr>
                  <a:t>Φ11</a:t>
                </a:r>
                <a:r>
                  <a:rPr lang="zh-CN" altLang="en-US" sz="2800" b="1" dirty="0">
                    <a:solidFill>
                      <a:schemeClr val="tx1"/>
                    </a:solidFill>
                    <a:effectLst>
                      <a:outerShdw blurRad="38100" dist="38100" dir="2700000" algn="tl">
                        <a:srgbClr val="C0C0C0"/>
                      </a:outerShdw>
                    </a:effectLst>
                  </a:rPr>
                  <a:t>磁通对应的磁链分为两部分</a:t>
                </a:r>
                <a:r>
                  <a:rPr lang="zh-CN" altLang="en-US" sz="2800" b="1" dirty="0" smtClean="0">
                    <a:solidFill>
                      <a:schemeClr val="tx1"/>
                    </a:solidFill>
                    <a:effectLst>
                      <a:outerShdw blurRad="38100" dist="38100" dir="2700000" algn="tl">
                        <a:srgbClr val="C0C0C0"/>
                      </a:outerShdw>
                    </a:effectLst>
                  </a:rPr>
                  <a:t>，与其</a:t>
                </a:r>
                <a:r>
                  <a:rPr lang="zh-CN" altLang="en-US" sz="2800" b="1" dirty="0">
                    <a:solidFill>
                      <a:schemeClr val="tx1"/>
                    </a:solidFill>
                    <a:effectLst>
                      <a:outerShdw blurRad="38100" dist="38100" dir="2700000" algn="tl">
                        <a:srgbClr val="C0C0C0"/>
                      </a:outerShdw>
                    </a:effectLst>
                  </a:rPr>
                  <a:t>自身交链的磁链称为</a:t>
                </a:r>
                <a:r>
                  <a:rPr lang="zh-CN" altLang="en-US" sz="2800" b="1" dirty="0">
                    <a:solidFill>
                      <a:srgbClr val="005C00"/>
                    </a:solidFill>
                    <a:effectLst>
                      <a:outerShdw blurRad="38100" dist="38100" dir="2700000" algn="tl">
                        <a:srgbClr val="C0C0C0"/>
                      </a:outerShdw>
                    </a:effectLst>
                    <a:latin typeface="宋体" panose="02010600030101010101" pitchFamily="2" charset="-122"/>
                  </a:rPr>
                  <a:t>自感</a:t>
                </a:r>
                <a:r>
                  <a:rPr lang="zh-CN" altLang="en-US" sz="2800" b="1" dirty="0" smtClean="0">
                    <a:solidFill>
                      <a:srgbClr val="005C00"/>
                    </a:solidFill>
                    <a:effectLst>
                      <a:outerShdw blurRad="38100" dist="38100" dir="2700000" algn="tl">
                        <a:srgbClr val="C0C0C0"/>
                      </a:outerShdw>
                    </a:effectLst>
                    <a:latin typeface="宋体" panose="02010600030101010101" pitchFamily="2" charset="-122"/>
                  </a:rPr>
                  <a:t>磁链</a:t>
                </a:r>
                <a:r>
                  <a:rPr lang="zh-CN" altLang="en-US" sz="2800" b="1" dirty="0">
                    <a:solidFill>
                      <a:schemeClr val="tx1"/>
                    </a:solidFill>
                    <a:effectLst>
                      <a:outerShdw blurRad="38100" dist="38100" dir="2700000" algn="tl">
                        <a:srgbClr val="C0C0C0"/>
                      </a:outerShdw>
                    </a:effectLst>
                  </a:rPr>
                  <a:t>用</a:t>
                </a:r>
                <a:r>
                  <a:rPr kumimoji="1" lang="en-US" altLang="zh-CN" sz="2800" b="1" dirty="0">
                    <a:solidFill>
                      <a:schemeClr val="tx1"/>
                    </a:solidFill>
                    <a:latin typeface="Times New Roman" pitchFamily="18" charset="0"/>
                    <a:ea typeface="宋体" pitchFamily="2" charset="-122"/>
                  </a:rPr>
                  <a:t>Ψ11</a:t>
                </a:r>
                <a:r>
                  <a:rPr lang="zh-CN" altLang="en-US" sz="2800" b="1" dirty="0">
                    <a:solidFill>
                      <a:schemeClr val="tx1"/>
                    </a:solidFill>
                    <a:effectLst>
                      <a:outerShdw blurRad="38100" dist="38100" dir="2700000" algn="tl">
                        <a:srgbClr val="C0C0C0"/>
                      </a:outerShdw>
                    </a:effectLst>
                  </a:rPr>
                  <a:t>表示，与线圈</a:t>
                </a:r>
                <a:r>
                  <a:rPr lang="en-US" altLang="zh-CN" sz="2800" b="1" dirty="0">
                    <a:solidFill>
                      <a:schemeClr val="tx1"/>
                    </a:solidFill>
                    <a:effectLst>
                      <a:outerShdw blurRad="38100" dist="38100" dir="2700000" algn="tl">
                        <a:srgbClr val="C0C0C0"/>
                      </a:outerShdw>
                    </a:effectLst>
                  </a:rPr>
                  <a:t>2</a:t>
                </a:r>
                <a:r>
                  <a:rPr lang="zh-CN" altLang="en-US" sz="2800" b="1" dirty="0">
                    <a:solidFill>
                      <a:schemeClr val="tx1"/>
                    </a:solidFill>
                    <a:effectLst>
                      <a:outerShdw blurRad="38100" dist="38100" dir="2700000" algn="tl">
                        <a:srgbClr val="C0C0C0"/>
                      </a:outerShdw>
                    </a:effectLst>
                  </a:rPr>
                  <a:t>交链的磁</a:t>
                </a:r>
                <a:endParaRPr lang="en-US" altLang="zh-CN" sz="2800" b="1" dirty="0">
                  <a:solidFill>
                    <a:schemeClr val="tx1"/>
                  </a:solidFill>
                  <a:effectLst>
                    <a:outerShdw blurRad="38100" dist="38100" dir="2700000" algn="tl">
                      <a:srgbClr val="C0C0C0"/>
                    </a:outerShdw>
                  </a:effectLst>
                </a:endParaRPr>
              </a:p>
              <a:p>
                <a:pPr fontAlgn="base">
                  <a:spcBef>
                    <a:spcPct val="0"/>
                  </a:spcBef>
                  <a:spcAft>
                    <a:spcPct val="0"/>
                  </a:spcAft>
                  <a:defRPr/>
                </a:pPr>
                <a:r>
                  <a:rPr lang="zh-CN" altLang="en-US" sz="2800" b="1" dirty="0">
                    <a:solidFill>
                      <a:schemeClr val="tx1"/>
                    </a:solidFill>
                    <a:effectLst>
                      <a:outerShdw blurRad="38100" dist="38100" dir="2700000" algn="tl">
                        <a:srgbClr val="C0C0C0"/>
                      </a:outerShdw>
                    </a:effectLst>
                  </a:rPr>
                  <a:t>链称为</a:t>
                </a:r>
                <a:r>
                  <a:rPr lang="zh-CN" altLang="en-US" sz="2800" b="1" dirty="0">
                    <a:solidFill>
                      <a:srgbClr val="005C00"/>
                    </a:solidFill>
                    <a:effectLst>
                      <a:outerShdw blurRad="38100" dist="38100" dir="2700000" algn="tl">
                        <a:srgbClr val="C0C0C0"/>
                      </a:outerShdw>
                    </a:effectLst>
                    <a:latin typeface="宋体" panose="02010600030101010101" pitchFamily="2" charset="-122"/>
                  </a:rPr>
                  <a:t>互感磁链</a:t>
                </a:r>
                <a:r>
                  <a:rPr lang="zh-CN" altLang="en-US" sz="2800" b="1" dirty="0">
                    <a:solidFill>
                      <a:schemeClr val="tx1"/>
                    </a:solidFill>
                    <a:effectLst>
                      <a:outerShdw blurRad="38100" dist="38100" dir="2700000" algn="tl">
                        <a:srgbClr val="C0C0C0"/>
                      </a:outerShdw>
                    </a:effectLst>
                  </a:rPr>
                  <a:t>用</a:t>
                </a:r>
                <a:r>
                  <a:rPr kumimoji="1" lang="en-US" altLang="zh-CN" sz="2800" b="1" dirty="0">
                    <a:solidFill>
                      <a:schemeClr val="tx1"/>
                    </a:solidFill>
                    <a:latin typeface="Times New Roman" pitchFamily="18" charset="0"/>
                    <a:ea typeface="宋体" pitchFamily="2" charset="-122"/>
                  </a:rPr>
                  <a:t>Ψ21</a:t>
                </a:r>
                <a:r>
                  <a:rPr lang="zh-CN" altLang="en-US" sz="2800" b="1" dirty="0">
                    <a:solidFill>
                      <a:schemeClr val="tx1"/>
                    </a:solidFill>
                    <a:effectLst>
                      <a:outerShdw blurRad="38100" dist="38100" dir="2700000" algn="tl">
                        <a:srgbClr val="C0C0C0"/>
                      </a:outerShdw>
                    </a:effectLst>
                  </a:rPr>
                  <a:t>表示</a:t>
                </a:r>
                <a:r>
                  <a:rPr lang="en-US" altLang="zh-CN" sz="2800" b="1" dirty="0">
                    <a:solidFill>
                      <a:schemeClr val="tx1"/>
                    </a:solidFill>
                    <a:effectLst>
                      <a:outerShdw blurRad="38100" dist="38100" dir="2700000" algn="tl">
                        <a:srgbClr val="C0C0C0"/>
                      </a:outerShdw>
                    </a:effectLst>
                  </a:rPr>
                  <a:t>,</a:t>
                </a:r>
                <a:r>
                  <a:rPr lang="zh-CN" altLang="en-US" sz="2800" b="1" dirty="0">
                    <a:solidFill>
                      <a:schemeClr val="tx1"/>
                    </a:solidFill>
                    <a:effectLst>
                      <a:outerShdw blurRad="38100" dist="38100" dir="2700000" algn="tl">
                        <a:srgbClr val="C0C0C0"/>
                      </a:outerShdw>
                    </a:effectLst>
                  </a:rPr>
                  <a:t>线圈</a:t>
                </a:r>
                <a:r>
                  <a:rPr lang="en-US" altLang="zh-CN" sz="2800" b="1" dirty="0" smtClean="0">
                    <a:solidFill>
                      <a:schemeClr val="tx1"/>
                    </a:solidFill>
                    <a:effectLst>
                      <a:outerShdw blurRad="38100" dist="38100" dir="2700000" algn="tl">
                        <a:srgbClr val="C0C0C0"/>
                      </a:outerShdw>
                    </a:effectLst>
                  </a:rPr>
                  <a:t>2</a:t>
                </a:r>
                <a:r>
                  <a:rPr lang="zh-CN" altLang="en-US" sz="2800" b="1" dirty="0" smtClean="0">
                    <a:solidFill>
                      <a:schemeClr val="tx1"/>
                    </a:solidFill>
                    <a:effectLst>
                      <a:outerShdw blurRad="38100" dist="38100" dir="2700000" algn="tl">
                        <a:srgbClr val="C0C0C0"/>
                      </a:outerShdw>
                    </a:effectLst>
                  </a:rPr>
                  <a:t>同理</a:t>
                </a:r>
                <a:r>
                  <a:rPr lang="zh-CN" altLang="en-US" sz="2800" b="1" dirty="0">
                    <a:solidFill>
                      <a:schemeClr val="tx1"/>
                    </a:solidFill>
                    <a:effectLst>
                      <a:outerShdw blurRad="38100" dist="38100" dir="2700000" algn="tl">
                        <a:srgbClr val="C0C0C0"/>
                      </a:outerShdw>
                    </a:effectLst>
                  </a:rPr>
                  <a:t>。</a:t>
                </a:r>
                <a:endParaRPr lang="zh-CN" altLang="en-US" sz="2800" b="1" dirty="0">
                  <a:effectLst>
                    <a:outerShdw blurRad="38100" dist="38100" dir="2700000" algn="tl">
                      <a:srgbClr val="C0C0C0"/>
                    </a:outerShdw>
                  </a:effectLst>
                </a:endParaRPr>
              </a:p>
              <a:p>
                <a:pPr fontAlgn="base">
                  <a:spcBef>
                    <a:spcPct val="0"/>
                  </a:spcBef>
                  <a:spcAft>
                    <a:spcPct val="0"/>
                  </a:spcAft>
                  <a:defRPr/>
                </a:pPr>
                <a:r>
                  <a:rPr kumimoji="1" lang="zh-CN" altLang="en-US" sz="2800" b="1" dirty="0" smtClean="0">
                    <a:solidFill>
                      <a:srgbClr val="005200"/>
                    </a:solidFill>
                    <a:latin typeface="Times New Roman" pitchFamily="18" charset="0"/>
                  </a:rPr>
                  <a:t>                      </a:t>
                </a:r>
                <a:endParaRPr kumimoji="1" lang="zh-CN" altLang="en-US" sz="2800" b="1" dirty="0">
                  <a:solidFill>
                    <a:srgbClr val="005200"/>
                  </a:solidFill>
                  <a:latin typeface="Times New Roman" pitchFamily="18" charset="0"/>
                </a:endParaRPr>
              </a:p>
            </p:txBody>
          </p:sp>
        </mc:Choice>
        <mc:Fallback xmlns="">
          <p:sp>
            <p:nvSpPr>
              <p:cNvPr id="81922" name="Text Box 2"/>
              <p:cNvSpPr txBox="1">
                <a:spLocks noRot="1" noChangeAspect="1" noMove="1" noResize="1" noEditPoints="1" noAdjustHandles="1" noChangeArrowheads="1" noChangeShapeType="1" noTextEdit="1"/>
              </p:cNvSpPr>
              <p:nvPr/>
            </p:nvSpPr>
            <p:spPr bwMode="auto">
              <a:xfrm>
                <a:off x="572315" y="1242410"/>
                <a:ext cx="8134350" cy="5263621"/>
              </a:xfrm>
              <a:prstGeom prst="rect">
                <a:avLst/>
              </a:prstGeom>
              <a:blipFill rotWithShape="0">
                <a:blip r:embed="rId2"/>
                <a:stretch>
                  <a:fillRect l="-1574" t="-1159" r="-1949"/>
                </a:stretch>
              </a:blipFill>
              <a:ln w="9525">
                <a:noFill/>
                <a:miter lim="800000"/>
                <a:headEnd/>
                <a:tailEnd/>
              </a:ln>
              <a:effectLst/>
            </p:spPr>
            <p:txBody>
              <a:bodyPr/>
              <a:lstStyle/>
              <a:p>
                <a:r>
                  <a:rPr lang="zh-CN" altLang="en-US">
                    <a:noFill/>
                  </a:rPr>
                  <a:t> </a:t>
                </a:r>
              </a:p>
            </p:txBody>
          </p:sp>
        </mc:Fallback>
      </mc:AlternateContent>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69121" y="5799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728" y="2545912"/>
            <a:ext cx="4104456" cy="1950409"/>
          </a:xfrm>
          <a:prstGeom prst="rect">
            <a:avLst/>
          </a:prstGeom>
        </p:spPr>
      </p:pic>
    </p:spTree>
    <p:extLst>
      <p:ext uri="{BB962C8B-B14F-4D97-AF65-F5344CB8AC3E}">
        <p14:creationId xmlns:p14="http://schemas.microsoft.com/office/powerpoint/2010/main" val="29023019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40</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40796" y="692696"/>
            <a:ext cx="8134350" cy="954750"/>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用</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消去支路</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方程中的</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用</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消</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去支路</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，有</a:t>
            </a:r>
          </a:p>
        </p:txBody>
      </p:sp>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82784566"/>
              </p:ext>
            </p:extLst>
          </p:nvPr>
        </p:nvGraphicFramePr>
        <p:xfrm>
          <a:off x="1716613" y="638142"/>
          <a:ext cx="1330755" cy="576000"/>
        </p:xfrm>
        <a:graphic>
          <a:graphicData uri="http://schemas.openxmlformats.org/presentationml/2006/ole">
            <mc:AlternateContent xmlns:mc="http://schemas.openxmlformats.org/markup-compatibility/2006">
              <mc:Choice xmlns:v="urn:schemas-microsoft-com:vml" Requires="v">
                <p:oleObj spid="_x0000_s53052" name="Equation" r:id="rId3" imgW="660113" imgH="317362" progId="Equation.DSMT4">
                  <p:embed/>
                </p:oleObj>
              </mc:Choice>
              <mc:Fallback>
                <p:oleObj name="Equation" r:id="rId3" imgW="660113" imgH="31736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613" y="638142"/>
                        <a:ext cx="1330755"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625866736"/>
              </p:ext>
            </p:extLst>
          </p:nvPr>
        </p:nvGraphicFramePr>
        <p:xfrm>
          <a:off x="6112355" y="638142"/>
          <a:ext cx="377378" cy="576000"/>
        </p:xfrm>
        <a:graphic>
          <a:graphicData uri="http://schemas.openxmlformats.org/presentationml/2006/ole">
            <mc:AlternateContent xmlns:mc="http://schemas.openxmlformats.org/markup-compatibility/2006">
              <mc:Choice xmlns:v="urn:schemas-microsoft-com:vml" Requires="v">
                <p:oleObj spid="_x0000_s53053" name="Equation" r:id="rId5" imgW="177569" imgH="317087" progId="Equation.DSMT4">
                  <p:embed/>
                </p:oleObj>
              </mc:Choice>
              <mc:Fallback>
                <p:oleObj name="Equation" r:id="rId5" imgW="177569" imgH="317087"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2355" y="638142"/>
                        <a:ext cx="377378"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676363638"/>
              </p:ext>
            </p:extLst>
          </p:nvPr>
        </p:nvGraphicFramePr>
        <p:xfrm>
          <a:off x="7223832" y="609796"/>
          <a:ext cx="1330755" cy="576000"/>
        </p:xfrm>
        <a:graphic>
          <a:graphicData uri="http://schemas.openxmlformats.org/presentationml/2006/ole">
            <mc:AlternateContent xmlns:mc="http://schemas.openxmlformats.org/markup-compatibility/2006">
              <mc:Choice xmlns:v="urn:schemas-microsoft-com:vml" Requires="v">
                <p:oleObj spid="_x0000_s53054" name="Equation" r:id="rId7" imgW="660113" imgH="317362" progId="Equation.DSMT4">
                  <p:embed/>
                </p:oleObj>
              </mc:Choice>
              <mc:Fallback>
                <p:oleObj name="Equation" r:id="rId7" imgW="660113" imgH="31736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3832" y="609796"/>
                        <a:ext cx="1330755"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993290028"/>
              </p:ext>
            </p:extLst>
          </p:nvPr>
        </p:nvGraphicFramePr>
        <p:xfrm>
          <a:off x="2995419" y="1070190"/>
          <a:ext cx="377378" cy="576000"/>
        </p:xfrm>
        <a:graphic>
          <a:graphicData uri="http://schemas.openxmlformats.org/presentationml/2006/ole">
            <mc:AlternateContent xmlns:mc="http://schemas.openxmlformats.org/markup-compatibility/2006">
              <mc:Choice xmlns:v="urn:schemas-microsoft-com:vml" Requires="v">
                <p:oleObj spid="_x0000_s53055" name="Equation" r:id="rId9" imgW="152268" imgH="317225" progId="Equation.DSMT4">
                  <p:embed/>
                </p:oleObj>
              </mc:Choice>
              <mc:Fallback>
                <p:oleObj name="Equation" r:id="rId9" imgW="152268" imgH="317225"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5419" y="1070190"/>
                        <a:ext cx="377378"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4163919083"/>
              </p:ext>
            </p:extLst>
          </p:nvPr>
        </p:nvGraphicFramePr>
        <p:xfrm>
          <a:off x="2290252" y="1726052"/>
          <a:ext cx="3918623" cy="1188000"/>
        </p:xfrm>
        <a:graphic>
          <a:graphicData uri="http://schemas.openxmlformats.org/presentationml/2006/ole">
            <mc:AlternateContent xmlns:mc="http://schemas.openxmlformats.org/markup-compatibility/2006">
              <mc:Choice xmlns:v="urn:schemas-microsoft-com:vml" Requires="v">
                <p:oleObj spid="_x0000_s53056" name="Equation" r:id="rId11" imgW="2145369" imgH="634725" progId="Equation.DSMT4">
                  <p:embed/>
                </p:oleObj>
              </mc:Choice>
              <mc:Fallback>
                <p:oleObj name="Equation" r:id="rId11" imgW="2145369" imgH="63472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0252" y="1726052"/>
                        <a:ext cx="3918623" cy="11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
          <p:cNvSpPr txBox="1">
            <a:spLocks noChangeArrowheads="1"/>
          </p:cNvSpPr>
          <p:nvPr/>
        </p:nvSpPr>
        <p:spPr bwMode="auto">
          <a:xfrm>
            <a:off x="540796" y="3173178"/>
            <a:ext cx="8134350" cy="954750"/>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根据</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上述方程可得同侧并联的耦合电感的去耦等效电路，如图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7.2.4</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）所示</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 name="图片 23" descr="7t2t4"/>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38900" y="4002303"/>
            <a:ext cx="3088005" cy="2743200"/>
          </a:xfrm>
          <a:prstGeom prst="rect">
            <a:avLst/>
          </a:prstGeom>
          <a:noFill/>
          <a:ln>
            <a:noFill/>
          </a:ln>
        </p:spPr>
      </p:pic>
      <p:sp>
        <p:nvSpPr>
          <p:cNvPr id="12" name="矩形 11"/>
          <p:cNvSpPr/>
          <p:nvPr/>
        </p:nvSpPr>
        <p:spPr>
          <a:xfrm>
            <a:off x="4872623" y="5004571"/>
            <a:ext cx="3589444" cy="369332"/>
          </a:xfrm>
          <a:prstGeom prst="rect">
            <a:avLst/>
          </a:prstGeom>
        </p:spPr>
        <p:txBody>
          <a:bodyPr wrap="none">
            <a:spAutoFit/>
          </a:bodyPr>
          <a:lstStyle/>
          <a:p>
            <a:pPr algn="ctr">
              <a:spcBef>
                <a:spcPts val="700"/>
              </a:spcBef>
              <a:spcAft>
                <a:spcPts val="800"/>
              </a:spcAft>
            </a:pP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cs typeface="Times New Roman" panose="02020603050405020304" pitchFamily="18" charset="0"/>
              </a:rPr>
              <a:t>7.2.4   </a:t>
            </a:r>
            <a:r>
              <a:rPr lang="zh-CN" altLang="zh-CN" kern="1000" dirty="0">
                <a:latin typeface="Times New Roman" panose="02020603050405020304" pitchFamily="18" charset="0"/>
                <a:cs typeface="Times New Roman" panose="02020603050405020304" pitchFamily="18" charset="0"/>
              </a:rPr>
              <a:t>耦合电感的去耦等效电路</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034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2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41</a:t>
            </a:fld>
            <a:endParaRPr lang="en-US">
              <a:solidFill>
                <a:prstClr val="black">
                  <a:tint val="75000"/>
                </a:prstClr>
              </a:solidFill>
            </a:endParaRPr>
          </a:p>
        </p:txBody>
      </p:sp>
      <p:sp>
        <p:nvSpPr>
          <p:cNvPr id="5" name="矩形 4"/>
          <p:cNvSpPr/>
          <p:nvPr/>
        </p:nvSpPr>
        <p:spPr>
          <a:xfrm>
            <a:off x="457200" y="4617176"/>
            <a:ext cx="8363272" cy="1384995"/>
          </a:xfrm>
          <a:prstGeom prst="rect">
            <a:avLst/>
          </a:prstGeom>
        </p:spPr>
        <p:txBody>
          <a:bodyPr wrap="square">
            <a:spAutoFit/>
          </a:bodyPr>
          <a:lstStyle/>
          <a:p>
            <a:pPr lvl="0"/>
            <a:r>
              <a:rPr lang="en-US" altLang="zh-CN" sz="2800" b="1" dirty="0" smtClean="0">
                <a:solidFill>
                  <a:prstClr val="black"/>
                </a:solidFill>
                <a:latin typeface="Times New Roman" panose="02020603050405020304" pitchFamily="18" charset="0"/>
                <a:cs typeface="Times New Roman" panose="02020603050405020304" pitchFamily="18" charset="0"/>
              </a:rPr>
              <a:t>        </a:t>
            </a:r>
            <a:r>
              <a:rPr lang="zh-CN" altLang="zh-CN" sz="2800" b="1" dirty="0" smtClean="0">
                <a:solidFill>
                  <a:prstClr val="black"/>
                </a:solidFill>
                <a:latin typeface="Times New Roman" panose="02020603050405020304" pitchFamily="18" charset="0"/>
                <a:cs typeface="Times New Roman" panose="02020603050405020304" pitchFamily="18" charset="0"/>
              </a:rPr>
              <a:t>同理</a:t>
            </a:r>
            <a:r>
              <a:rPr lang="zh-CN" altLang="zh-CN" sz="2800" b="1" dirty="0">
                <a:solidFill>
                  <a:prstClr val="black"/>
                </a:solidFill>
                <a:latin typeface="Times New Roman" panose="02020603050405020304" pitchFamily="18" charset="0"/>
                <a:cs typeface="Times New Roman" panose="02020603050405020304" pitchFamily="18" charset="0"/>
              </a:rPr>
              <a:t>，按式（</a:t>
            </a:r>
            <a:r>
              <a:rPr lang="en-US" altLang="zh-CN" sz="2800" b="1" dirty="0">
                <a:solidFill>
                  <a:prstClr val="black"/>
                </a:solidFill>
                <a:latin typeface="Times New Roman" panose="02020603050405020304" pitchFamily="18" charset="0"/>
                <a:cs typeface="Times New Roman" panose="02020603050405020304" pitchFamily="18" charset="0"/>
              </a:rPr>
              <a:t>7.2.9</a:t>
            </a:r>
            <a:r>
              <a:rPr lang="zh-CN" altLang="zh-CN" sz="2800" b="1" dirty="0">
                <a:solidFill>
                  <a:prstClr val="black"/>
                </a:solidFill>
                <a:latin typeface="Times New Roman" panose="02020603050405020304" pitchFamily="18" charset="0"/>
                <a:cs typeface="Times New Roman" panose="02020603050405020304" pitchFamily="18" charset="0"/>
              </a:rPr>
              <a:t>）可得出异侧并联的去耦合等效电路，如图</a:t>
            </a:r>
            <a:r>
              <a:rPr lang="en-US" altLang="zh-CN" sz="2800" b="1" dirty="0">
                <a:solidFill>
                  <a:prstClr val="black"/>
                </a:solidFill>
                <a:latin typeface="Times New Roman" panose="02020603050405020304" pitchFamily="18" charset="0"/>
                <a:cs typeface="Times New Roman" panose="02020603050405020304" pitchFamily="18" charset="0"/>
              </a:rPr>
              <a:t>7.2.4</a:t>
            </a:r>
            <a:r>
              <a:rPr lang="zh-CN" altLang="zh-CN" sz="2800" b="1" dirty="0">
                <a:solidFill>
                  <a:prstClr val="black"/>
                </a:solidFill>
                <a:latin typeface="Times New Roman" panose="02020603050405020304" pitchFamily="18" charset="0"/>
                <a:cs typeface="Times New Roman" panose="02020603050405020304" pitchFamily="18" charset="0"/>
              </a:rPr>
              <a:t>（</a:t>
            </a:r>
            <a:r>
              <a:rPr lang="en-US" altLang="zh-CN" sz="2800" b="1" dirty="0">
                <a:solidFill>
                  <a:prstClr val="black"/>
                </a:solidFill>
                <a:latin typeface="Times New Roman" panose="02020603050405020304" pitchFamily="18" charset="0"/>
                <a:cs typeface="Times New Roman" panose="02020603050405020304" pitchFamily="18" charset="0"/>
              </a:rPr>
              <a:t>b</a:t>
            </a:r>
            <a:r>
              <a:rPr lang="zh-CN" altLang="zh-CN" sz="2800" b="1" dirty="0">
                <a:solidFill>
                  <a:prstClr val="black"/>
                </a:solidFill>
                <a:latin typeface="Times New Roman" panose="02020603050405020304" pitchFamily="18" charset="0"/>
                <a:cs typeface="Times New Roman" panose="02020603050405020304" pitchFamily="18" charset="0"/>
              </a:rPr>
              <a:t>）所示，其差别主要在于互感</a:t>
            </a:r>
            <a:r>
              <a:rPr lang="en-US" altLang="zh-CN" sz="2800" b="1" dirty="0">
                <a:solidFill>
                  <a:prstClr val="black"/>
                </a:solidFill>
                <a:latin typeface="Times New Roman" panose="02020603050405020304" pitchFamily="18" charset="0"/>
                <a:cs typeface="Times New Roman" panose="02020603050405020304" pitchFamily="18" charset="0"/>
              </a:rPr>
              <a:t>     </a:t>
            </a:r>
            <a:r>
              <a:rPr lang="zh-CN" altLang="zh-CN" sz="2800" b="1" dirty="0" smtClean="0">
                <a:solidFill>
                  <a:prstClr val="black"/>
                </a:solidFill>
                <a:latin typeface="Times New Roman" panose="02020603050405020304" pitchFamily="18" charset="0"/>
                <a:cs typeface="Times New Roman" panose="02020603050405020304" pitchFamily="18" charset="0"/>
              </a:rPr>
              <a:t>前</a:t>
            </a:r>
            <a:r>
              <a:rPr lang="zh-CN" altLang="zh-CN" sz="2800" b="1" dirty="0">
                <a:solidFill>
                  <a:prstClr val="black"/>
                </a:solidFill>
                <a:latin typeface="Times New Roman" panose="02020603050405020304" pitchFamily="18" charset="0"/>
                <a:cs typeface="Times New Roman" panose="02020603050405020304" pitchFamily="18" charset="0"/>
              </a:rPr>
              <a:t>的</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zh-CN" sz="2800" b="1" dirty="0">
                <a:solidFill>
                  <a:prstClr val="black"/>
                </a:solidFill>
                <a:latin typeface="Times New Roman" panose="02020603050405020304" pitchFamily="18" charset="0"/>
                <a:cs typeface="Times New Roman" panose="02020603050405020304" pitchFamily="18" charset="0"/>
              </a:rPr>
              <a:t>、</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zh-CN" sz="2800" b="1" dirty="0">
                <a:solidFill>
                  <a:prstClr val="black"/>
                </a:solidFill>
                <a:latin typeface="Times New Roman" panose="02020603050405020304" pitchFamily="18" charset="0"/>
                <a:cs typeface="Times New Roman" panose="02020603050405020304" pitchFamily="18" charset="0"/>
              </a:rPr>
              <a:t>号。</a:t>
            </a:r>
          </a:p>
        </p:txBody>
      </p:sp>
      <p:graphicFrame>
        <p:nvGraphicFramePr>
          <p:cNvPr id="6" name="对象 5"/>
          <p:cNvGraphicFramePr>
            <a:graphicFrameLocks noChangeAspect="1"/>
          </p:cNvGraphicFramePr>
          <p:nvPr>
            <p:extLst>
              <p:ext uri="{D42A27DB-BD31-4B8C-83A1-F6EECF244321}">
                <p14:modId xmlns:p14="http://schemas.microsoft.com/office/powerpoint/2010/main" val="820375514"/>
              </p:ext>
            </p:extLst>
          </p:nvPr>
        </p:nvGraphicFramePr>
        <p:xfrm>
          <a:off x="935640" y="4617176"/>
          <a:ext cx="396000" cy="396000"/>
        </p:xfrm>
        <a:graphic>
          <a:graphicData uri="http://schemas.openxmlformats.org/presentationml/2006/ole">
            <mc:AlternateContent xmlns:mc="http://schemas.openxmlformats.org/markup-compatibility/2006">
              <mc:Choice xmlns:v="urn:schemas-microsoft-com:vml" Requires="v">
                <p:oleObj spid="_x0000_s57441" name="Equation" r:id="rId3" imgW="203024" imgH="164957" progId="Equation.DSMT4">
                  <p:embed/>
                </p:oleObj>
              </mc:Choice>
              <mc:Fallback>
                <p:oleObj name="Equation" r:id="rId3" imgW="203024" imgH="1649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640" y="4617176"/>
                        <a:ext cx="396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图片 7" descr="7t2t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1800" y="476672"/>
            <a:ext cx="3848259" cy="2952328"/>
          </a:xfrm>
          <a:prstGeom prst="rect">
            <a:avLst/>
          </a:prstGeom>
          <a:noFill/>
          <a:ln>
            <a:noFill/>
          </a:ln>
        </p:spPr>
      </p:pic>
      <p:sp>
        <p:nvSpPr>
          <p:cNvPr id="2" name="矩形 1"/>
          <p:cNvSpPr/>
          <p:nvPr/>
        </p:nvSpPr>
        <p:spPr>
          <a:xfrm>
            <a:off x="2788968" y="3653756"/>
            <a:ext cx="3589444" cy="369332"/>
          </a:xfrm>
          <a:prstGeom prst="rect">
            <a:avLst/>
          </a:prstGeom>
        </p:spPr>
        <p:txBody>
          <a:bodyPr wrap="none">
            <a:spAutoFit/>
          </a:bodyPr>
          <a:lstStyle/>
          <a:p>
            <a:pPr algn="ctr">
              <a:spcBef>
                <a:spcPts val="700"/>
              </a:spcBef>
              <a:spcAft>
                <a:spcPts val="800"/>
              </a:spcAft>
            </a:pP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cs typeface="Times New Roman" panose="02020603050405020304" pitchFamily="18" charset="0"/>
              </a:rPr>
              <a:t>7.2.4   </a:t>
            </a:r>
            <a:r>
              <a:rPr lang="zh-CN" altLang="zh-CN" kern="1000" dirty="0">
                <a:latin typeface="Times New Roman" panose="02020603050405020304" pitchFamily="18" charset="0"/>
                <a:cs typeface="Times New Roman" panose="02020603050405020304" pitchFamily="18" charset="0"/>
              </a:rPr>
              <a:t>耦合电感的去耦等效电路</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28214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42</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52450" y="930764"/>
            <a:ext cx="8134350" cy="2247411"/>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由此</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，对于如果耦合电感的两条支路各有一端与第</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支路形成一个仅含</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条支路的共同结点的并联电路，可通过用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条无耦合的电感支路分别等效代替对应的</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条支路的方法来得到其去耦等效电路，而这</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条支路的等效电感分别为：</a:t>
            </a:r>
          </a:p>
        </p:txBody>
      </p:sp>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 Box 2"/>
          <p:cNvSpPr txBox="1">
            <a:spLocks noChangeArrowheads="1"/>
          </p:cNvSpPr>
          <p:nvPr/>
        </p:nvSpPr>
        <p:spPr bwMode="auto">
          <a:xfrm>
            <a:off x="890587" y="3465023"/>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（支路</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（同侧取</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，异侧取</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62711526"/>
              </p:ext>
            </p:extLst>
          </p:nvPr>
        </p:nvGraphicFramePr>
        <p:xfrm>
          <a:off x="2390775" y="3511550"/>
          <a:ext cx="977900" cy="466725"/>
        </p:xfrm>
        <a:graphic>
          <a:graphicData uri="http://schemas.openxmlformats.org/presentationml/2006/ole">
            <mc:AlternateContent xmlns:mc="http://schemas.openxmlformats.org/markup-compatibility/2006">
              <mc:Choice xmlns:v="urn:schemas-microsoft-com:vml" Requires="v">
                <p:oleObj spid="_x0000_s37497" name="Equation" r:id="rId3" imgW="609480" imgH="228600" progId="Equation.DSMT4">
                  <p:embed/>
                </p:oleObj>
              </mc:Choice>
              <mc:Fallback>
                <p:oleObj name="Equation" r:id="rId3" imgW="609480" imgH="228600" progId="Equation.DSMT4">
                  <p:embed/>
                  <p:pic>
                    <p:nvPicPr>
                      <p:cNvPr id="0" name="Object 1"/>
                      <p:cNvPicPr>
                        <a:picLocks noChangeAspect="1" noChangeArrowheads="1"/>
                      </p:cNvPicPr>
                      <p:nvPr/>
                    </p:nvPicPr>
                    <p:blipFill>
                      <a:blip r:embed="rId4"/>
                      <a:srcRect/>
                      <a:stretch>
                        <a:fillRect/>
                      </a:stretch>
                    </p:blipFill>
                    <p:spPr bwMode="auto">
                      <a:xfrm>
                        <a:off x="2390775" y="3511550"/>
                        <a:ext cx="9779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506738841"/>
              </p:ext>
            </p:extLst>
          </p:nvPr>
        </p:nvGraphicFramePr>
        <p:xfrm>
          <a:off x="1115616" y="3988885"/>
          <a:ext cx="6366971" cy="1152000"/>
        </p:xfrm>
        <a:graphic>
          <a:graphicData uri="http://schemas.openxmlformats.org/presentationml/2006/ole">
            <mc:AlternateContent xmlns:mc="http://schemas.openxmlformats.org/markup-compatibility/2006">
              <mc:Choice xmlns:v="urn:schemas-microsoft-com:vml" Requires="v">
                <p:oleObj spid="_x0000_s37498" name="Equation" r:id="rId5" imgW="3238200" imgH="520560" progId="Equation.DSMT4">
                  <p:embed/>
                </p:oleObj>
              </mc:Choice>
              <mc:Fallback>
                <p:oleObj name="Equation" r:id="rId5" imgW="3238200" imgH="520560" progId="Equation.DSMT4">
                  <p:embed/>
                  <p:pic>
                    <p:nvPicPr>
                      <p:cNvPr id="0" name="Object 3"/>
                      <p:cNvPicPr>
                        <a:picLocks noChangeAspect="1" noChangeArrowheads="1"/>
                      </p:cNvPicPr>
                      <p:nvPr/>
                    </p:nvPicPr>
                    <p:blipFill>
                      <a:blip r:embed="rId6"/>
                      <a:srcRect/>
                      <a:stretch>
                        <a:fillRect/>
                      </a:stretch>
                    </p:blipFill>
                    <p:spPr bwMode="auto">
                      <a:xfrm>
                        <a:off x="1115616" y="3988885"/>
                        <a:ext cx="6366971" cy="115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8422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43</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04825" y="1124744"/>
            <a:ext cx="8134350" cy="3109185"/>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得到去耦等效电路的过程中需要注意：等效电感与电流参考方向无关，这</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条支路中的其他元件不变。另外，还要注意去耦等效电路中的结点</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7.2.4</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O</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’点所示</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不是原电路的结点</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O</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，原结点</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O</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移至</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支路侧。事实上，上述去耦等效电路方法还可推广用于两个耦合电感一端连接在一起并与第三支路连接的情况。</a:t>
            </a:r>
          </a:p>
        </p:txBody>
      </p:sp>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18605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90153" y="1159223"/>
            <a:ext cx="8134350" cy="1385637"/>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7.2.3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7.2.5</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所示电路中</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电源电压</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。求开关断开和闭合时的</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电流</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44</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587871" y="5368977"/>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zh-CN" altLang="en-US" sz="2800" b="1" dirty="0">
                <a:solidFill>
                  <a:srgbClr val="C00000"/>
                </a:solidFill>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将电路解耦后如下：</a:t>
            </a:r>
          </a:p>
        </p:txBody>
      </p:sp>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36"/>
          <p:cNvSpPr>
            <a:spLocks noChangeArrowheads="1"/>
          </p:cNvSpPr>
          <p:nvPr/>
        </p:nvSpPr>
        <p:spPr bwMode="auto">
          <a:xfrm>
            <a:off x="3203848" y="4797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97822254"/>
              </p:ext>
            </p:extLst>
          </p:nvPr>
        </p:nvGraphicFramePr>
        <p:xfrm>
          <a:off x="5036663" y="1218415"/>
          <a:ext cx="861120" cy="468000"/>
        </p:xfrm>
        <a:graphic>
          <a:graphicData uri="http://schemas.openxmlformats.org/presentationml/2006/ole">
            <mc:AlternateContent xmlns:mc="http://schemas.openxmlformats.org/markup-compatibility/2006">
              <mc:Choice xmlns:v="urn:schemas-microsoft-com:vml" Requires="v">
                <p:oleObj spid="_x0000_s55215" name="Equation" r:id="rId3" imgW="520700" imgH="228600" progId="Equation.DSMT4">
                  <p:embed/>
                </p:oleObj>
              </mc:Choice>
              <mc:Fallback>
                <p:oleObj name="Equation" r:id="rId3" imgW="52070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663" y="1218415"/>
                        <a:ext cx="86112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535874709"/>
              </p:ext>
            </p:extLst>
          </p:nvPr>
        </p:nvGraphicFramePr>
        <p:xfrm>
          <a:off x="6171862" y="1163297"/>
          <a:ext cx="2270125" cy="468312"/>
        </p:xfrm>
        <a:graphic>
          <a:graphicData uri="http://schemas.openxmlformats.org/presentationml/2006/ole">
            <mc:AlternateContent xmlns:mc="http://schemas.openxmlformats.org/markup-compatibility/2006">
              <mc:Choice xmlns:v="urn:schemas-microsoft-com:vml" Requires="v">
                <p:oleObj spid="_x0000_s55216" name="Equation" r:id="rId5" imgW="1320480" imgH="228600" progId="Equation.DSMT4">
                  <p:embed/>
                </p:oleObj>
              </mc:Choice>
              <mc:Fallback>
                <p:oleObj name="Equation" r:id="rId5" imgW="1320480" imgH="228600" progId="Equation.DSMT4">
                  <p:embed/>
                  <p:pic>
                    <p:nvPicPr>
                      <p:cNvPr id="0" name="Object 8"/>
                      <p:cNvPicPr>
                        <a:picLocks noChangeAspect="1" noChangeArrowheads="1"/>
                      </p:cNvPicPr>
                      <p:nvPr/>
                    </p:nvPicPr>
                    <p:blipFill>
                      <a:blip r:embed="rId6"/>
                      <a:srcRect/>
                      <a:stretch>
                        <a:fillRect/>
                      </a:stretch>
                    </p:blipFill>
                    <p:spPr bwMode="auto">
                      <a:xfrm>
                        <a:off x="6171862" y="1163297"/>
                        <a:ext cx="227012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578676615"/>
              </p:ext>
            </p:extLst>
          </p:nvPr>
        </p:nvGraphicFramePr>
        <p:xfrm>
          <a:off x="2334209" y="1670771"/>
          <a:ext cx="1229679" cy="396000"/>
        </p:xfrm>
        <a:graphic>
          <a:graphicData uri="http://schemas.openxmlformats.org/presentationml/2006/ole">
            <mc:AlternateContent xmlns:mc="http://schemas.openxmlformats.org/markup-compatibility/2006">
              <mc:Choice xmlns:v="urn:schemas-microsoft-com:vml" Requires="v">
                <p:oleObj spid="_x0000_s55217" name="Equation" r:id="rId7" imgW="647419" imgH="177723" progId="Equation.DSMT4">
                  <p:embed/>
                </p:oleObj>
              </mc:Choice>
              <mc:Fallback>
                <p:oleObj name="Equation" r:id="rId7" imgW="647419" imgH="177723"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4209" y="1670771"/>
                        <a:ext cx="1229679"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1"/>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Rectangle 13"/>
          <p:cNvSpPr>
            <a:spLocks noChangeArrowheads="1"/>
          </p:cNvSpPr>
          <p:nvPr/>
        </p:nvSpPr>
        <p:spPr bwMode="auto">
          <a:xfrm>
            <a:off x="0" y="657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651179813"/>
              </p:ext>
            </p:extLst>
          </p:nvPr>
        </p:nvGraphicFramePr>
        <p:xfrm>
          <a:off x="5036663" y="1631609"/>
          <a:ext cx="1404000" cy="468000"/>
        </p:xfrm>
        <a:graphic>
          <a:graphicData uri="http://schemas.openxmlformats.org/presentationml/2006/ole">
            <mc:AlternateContent xmlns:mc="http://schemas.openxmlformats.org/markup-compatibility/2006">
              <mc:Choice xmlns:v="urn:schemas-microsoft-com:vml" Requires="v">
                <p:oleObj spid="_x0000_s55218" name="Equation" r:id="rId9" imgW="736600" imgH="241300" progId="Equation.DSMT4">
                  <p:embed/>
                </p:oleObj>
              </mc:Choice>
              <mc:Fallback>
                <p:oleObj name="Equation" r:id="rId9" imgW="736600" imgH="2413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6663" y="1631609"/>
                        <a:ext cx="14040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048797092"/>
              </p:ext>
            </p:extLst>
          </p:nvPr>
        </p:nvGraphicFramePr>
        <p:xfrm>
          <a:off x="3563888" y="2072293"/>
          <a:ext cx="234000" cy="360000"/>
        </p:xfrm>
        <a:graphic>
          <a:graphicData uri="http://schemas.openxmlformats.org/presentationml/2006/ole">
            <mc:AlternateContent xmlns:mc="http://schemas.openxmlformats.org/markup-compatibility/2006">
              <mc:Choice xmlns:v="urn:schemas-microsoft-com:vml" Requires="v">
                <p:oleObj spid="_x0000_s55219" name="Equation" r:id="rId11" imgW="126890" imgH="190335" progId="Equation.DSMT4">
                  <p:embed/>
                </p:oleObj>
              </mc:Choice>
              <mc:Fallback>
                <p:oleObj name="Equation" r:id="rId11" imgW="126890" imgH="190335"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2072293"/>
                        <a:ext cx="234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37"/>
          <p:cNvSpPr>
            <a:spLocks noChangeArrowheads="1"/>
          </p:cNvSpPr>
          <p:nvPr/>
        </p:nvSpPr>
        <p:spPr bwMode="auto">
          <a:xfrm>
            <a:off x="4211960" y="20280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3526432858"/>
              </p:ext>
            </p:extLst>
          </p:nvPr>
        </p:nvGraphicFramePr>
        <p:xfrm>
          <a:off x="3618038" y="2567921"/>
          <a:ext cx="1695450" cy="2305050"/>
        </p:xfrm>
        <a:graphic>
          <a:graphicData uri="http://schemas.openxmlformats.org/presentationml/2006/ole">
            <mc:AlternateContent xmlns:mc="http://schemas.openxmlformats.org/markup-compatibility/2006">
              <mc:Choice xmlns:v="urn:schemas-microsoft-com:vml" Requires="v">
                <p:oleObj spid="_x0000_s55220" name="Visio" r:id="rId13" imgW="2095358" imgH="2838487" progId="Visio.Drawing.15">
                  <p:embed/>
                </p:oleObj>
              </mc:Choice>
              <mc:Fallback>
                <p:oleObj name="Visio" r:id="rId13" imgW="2095358" imgH="2838487" progId="Visio.Drawing.15">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8038" y="2567921"/>
                        <a:ext cx="1695450"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96556933"/>
              </p:ext>
            </p:extLst>
          </p:nvPr>
        </p:nvGraphicFramePr>
        <p:xfrm>
          <a:off x="587871" y="1664856"/>
          <a:ext cx="1742000" cy="468000"/>
        </p:xfrm>
        <a:graphic>
          <a:graphicData uri="http://schemas.openxmlformats.org/presentationml/2006/ole">
            <mc:AlternateContent xmlns:mc="http://schemas.openxmlformats.org/markup-compatibility/2006">
              <mc:Choice xmlns:v="urn:schemas-microsoft-com:vml" Requires="v">
                <p:oleObj spid="_x0000_s55221" name="Equation" r:id="rId15" imgW="850680" imgH="228600" progId="Equation.DSMT4">
                  <p:embed/>
                </p:oleObj>
              </mc:Choice>
              <mc:Fallback>
                <p:oleObj name="Equation" r:id="rId15" imgW="850680" imgH="228600" progId="Equation.DSMT4">
                  <p:embed/>
                  <p:pic>
                    <p:nvPicPr>
                      <p:cNvPr id="0" name=""/>
                      <p:cNvPicPr/>
                      <p:nvPr/>
                    </p:nvPicPr>
                    <p:blipFill>
                      <a:blip r:embed="rId16"/>
                      <a:stretch>
                        <a:fillRect/>
                      </a:stretch>
                    </p:blipFill>
                    <p:spPr>
                      <a:xfrm>
                        <a:off x="587871" y="1664856"/>
                        <a:ext cx="1742000" cy="468000"/>
                      </a:xfrm>
                      <a:prstGeom prst="rect">
                        <a:avLst/>
                      </a:prstGeom>
                    </p:spPr>
                  </p:pic>
                </p:oleObj>
              </mc:Fallback>
            </mc:AlternateContent>
          </a:graphicData>
        </a:graphic>
      </p:graphicFrame>
    </p:spTree>
    <p:extLst>
      <p:ext uri="{BB962C8B-B14F-4D97-AF65-F5344CB8AC3E}">
        <p14:creationId xmlns:p14="http://schemas.microsoft.com/office/powerpoint/2010/main" val="3300762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04825" y="2953750"/>
            <a:ext cx="8134350" cy="1816524"/>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在开关断开</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时</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开关闭合后总阻抗</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45</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36"/>
          <p:cNvSpPr>
            <a:spLocks noChangeArrowheads="1"/>
          </p:cNvSpPr>
          <p:nvPr/>
        </p:nvSpPr>
        <p:spPr bwMode="auto">
          <a:xfrm>
            <a:off x="3203848" y="4797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1"/>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3"/>
          <p:cNvSpPr>
            <a:spLocks noChangeArrowheads="1"/>
          </p:cNvSpPr>
          <p:nvPr/>
        </p:nvSpPr>
        <p:spPr bwMode="auto">
          <a:xfrm>
            <a:off x="0" y="657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37"/>
          <p:cNvSpPr>
            <a:spLocks noChangeArrowheads="1"/>
          </p:cNvSpPr>
          <p:nvPr/>
        </p:nvSpPr>
        <p:spPr bwMode="auto">
          <a:xfrm>
            <a:off x="4211960" y="20280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2590800" y="11269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84448045"/>
              </p:ext>
            </p:extLst>
          </p:nvPr>
        </p:nvGraphicFramePr>
        <p:xfrm>
          <a:off x="3995936" y="847208"/>
          <a:ext cx="2321270" cy="2268000"/>
        </p:xfrm>
        <a:graphic>
          <a:graphicData uri="http://schemas.openxmlformats.org/presentationml/2006/ole">
            <mc:AlternateContent xmlns:mc="http://schemas.openxmlformats.org/markup-compatibility/2006">
              <mc:Choice xmlns:v="urn:schemas-microsoft-com:vml" Requires="v">
                <p:oleObj spid="_x0000_s61636" name="Visio" r:id="rId3" imgW="2905240" imgH="2838487" progId="Visio.Drawing.15">
                  <p:embed/>
                </p:oleObj>
              </mc:Choice>
              <mc:Fallback>
                <p:oleObj name="Visio" r:id="rId3" imgW="2905240" imgH="283848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847208"/>
                        <a:ext cx="2321270" cy="22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4256255237"/>
              </p:ext>
            </p:extLst>
          </p:nvPr>
        </p:nvGraphicFramePr>
        <p:xfrm>
          <a:off x="1894892" y="3429000"/>
          <a:ext cx="6624000" cy="828000"/>
        </p:xfrm>
        <a:graphic>
          <a:graphicData uri="http://schemas.openxmlformats.org/presentationml/2006/ole">
            <mc:AlternateContent xmlns:mc="http://schemas.openxmlformats.org/markup-compatibility/2006">
              <mc:Choice xmlns:v="urn:schemas-microsoft-com:vml" Requires="v">
                <p:oleObj spid="_x0000_s61637" name="Equation" r:id="rId5" imgW="3657600" imgH="457200" progId="Equation.DSMT4">
                  <p:embed/>
                </p:oleObj>
              </mc:Choice>
              <mc:Fallback>
                <p:oleObj name="Equation" r:id="rId5" imgW="36576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892" y="3429000"/>
                        <a:ext cx="6624000" cy="82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920973933"/>
              </p:ext>
            </p:extLst>
          </p:nvPr>
        </p:nvGraphicFramePr>
        <p:xfrm>
          <a:off x="1894892" y="4905248"/>
          <a:ext cx="6968346" cy="756000"/>
        </p:xfrm>
        <a:graphic>
          <a:graphicData uri="http://schemas.openxmlformats.org/presentationml/2006/ole">
            <mc:AlternateContent xmlns:mc="http://schemas.openxmlformats.org/markup-compatibility/2006">
              <mc:Choice xmlns:v="urn:schemas-microsoft-com:vml" Requires="v">
                <p:oleObj spid="_x0000_s61638" name="Equation" r:id="rId7" imgW="4038600" imgH="431800" progId="Equation.DSMT4">
                  <p:embed/>
                </p:oleObj>
              </mc:Choice>
              <mc:Fallback>
                <p:oleObj name="Equation" r:id="rId7" imgW="4038600" imgH="431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4892" y="4905248"/>
                        <a:ext cx="6968346" cy="7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3138523186"/>
              </p:ext>
            </p:extLst>
          </p:nvPr>
        </p:nvGraphicFramePr>
        <p:xfrm>
          <a:off x="1894892" y="5697336"/>
          <a:ext cx="4639089" cy="756000"/>
        </p:xfrm>
        <a:graphic>
          <a:graphicData uri="http://schemas.openxmlformats.org/presentationml/2006/ole">
            <mc:AlternateContent xmlns:mc="http://schemas.openxmlformats.org/markup-compatibility/2006">
              <mc:Choice xmlns:v="urn:schemas-microsoft-com:vml" Requires="v">
                <p:oleObj spid="_x0000_s61639" name="Equation" r:id="rId9" imgW="2565400" imgH="419100" progId="Equation.DSMT4">
                  <p:embed/>
                </p:oleObj>
              </mc:Choice>
              <mc:Fallback>
                <p:oleObj name="Equation" r:id="rId9" imgW="2565400" imgH="4191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4892" y="5697336"/>
                        <a:ext cx="4639089" cy="7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2750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556212"/>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练习与思考</a:t>
            </a:r>
            <a:endParaRPr lang="zh-CN"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46</a:t>
            </a:fld>
            <a:endParaRPr lang="en-US">
              <a:solidFill>
                <a:prstClr val="black">
                  <a:tint val="75000"/>
                </a:prstClr>
              </a:solidFill>
            </a:endParaRPr>
          </a:p>
        </p:txBody>
      </p:sp>
      <p:sp>
        <p:nvSpPr>
          <p:cNvPr id="5" name="Text Box 2"/>
          <p:cNvSpPr txBox="1">
            <a:spLocks noChangeArrowheads="1"/>
          </p:cNvSpPr>
          <p:nvPr/>
        </p:nvSpPr>
        <p:spPr bwMode="auto">
          <a:xfrm>
            <a:off x="552450" y="2205445"/>
            <a:ext cx="8134350" cy="1816524"/>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7.2.1</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思考利用耦合电感的同向和反向串联分析计算互感的方法。</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7.2.2</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试分析说明耦合电感的并联连接中连接点的移位。</a:t>
            </a:r>
          </a:p>
        </p:txBody>
      </p:sp>
    </p:spTree>
    <p:extLst>
      <p:ext uri="{BB962C8B-B14F-4D97-AF65-F5344CB8AC3E}">
        <p14:creationId xmlns:p14="http://schemas.microsoft.com/office/powerpoint/2010/main" val="1141533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7" name="Text Box 11"/>
          <p:cNvSpPr txBox="1">
            <a:spLocks noChangeArrowheads="1"/>
          </p:cNvSpPr>
          <p:nvPr/>
        </p:nvSpPr>
        <p:spPr bwMode="auto">
          <a:xfrm>
            <a:off x="318356" y="2204864"/>
            <a:ext cx="8507288" cy="1816524"/>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耦合电感之间是通过电磁场传输能量的。</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耦合电感中的施感电流变化时，将</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产生</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变化的磁场，进而产生变化的电场</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，能量</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通过电磁场从耦合电感的一边</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传输到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另一边。</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47</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7.3</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耦合电感的功率</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330150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wipe(left)">
                                      <p:cBhvr>
                                        <p:cTn id="7"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pPr>
                <a:defRPr/>
              </a:p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48</a:t>
            </a:fld>
            <a:endParaRPr lang="en-US">
              <a:solidFill>
                <a:prstClr val="black">
                  <a:tint val="75000"/>
                </a:prstClr>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96727600"/>
              </p:ext>
            </p:extLst>
          </p:nvPr>
        </p:nvGraphicFramePr>
        <p:xfrm>
          <a:off x="2753632" y="1124744"/>
          <a:ext cx="3744239" cy="2124000"/>
        </p:xfrm>
        <a:graphic>
          <a:graphicData uri="http://schemas.openxmlformats.org/presentationml/2006/ole">
            <mc:AlternateContent xmlns:mc="http://schemas.openxmlformats.org/markup-compatibility/2006">
              <mc:Choice xmlns:v="urn:schemas-microsoft-com:vml" Requires="v">
                <p:oleObj spid="_x0000_s60542" name="Visio" r:id="rId3" imgW="4124427" imgH="2343023" progId="Visio.Drawing.15">
                  <p:embed/>
                </p:oleObj>
              </mc:Choice>
              <mc:Fallback>
                <p:oleObj name="Visio" r:id="rId3" imgW="4124427" imgH="2343023" progId="Visio.Drawing.15">
                  <p:embed/>
                  <p:pic>
                    <p:nvPicPr>
                      <p:cNvPr id="0" name=""/>
                      <p:cNvPicPr>
                        <a:picLocks noChangeAspect="1" noChangeArrowheads="1"/>
                      </p:cNvPicPr>
                      <p:nvPr/>
                    </p:nvPicPr>
                    <p:blipFill>
                      <a:blip r:embed="rId4"/>
                      <a:srcRect/>
                      <a:stretch>
                        <a:fillRect/>
                      </a:stretch>
                    </p:blipFill>
                    <p:spPr bwMode="auto">
                      <a:xfrm>
                        <a:off x="2753632" y="1124744"/>
                        <a:ext cx="3744239" cy="21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1"/>
          <p:cNvSpPr txBox="1">
            <a:spLocks noChangeArrowheads="1"/>
          </p:cNvSpPr>
          <p:nvPr/>
        </p:nvSpPr>
        <p:spPr bwMode="auto">
          <a:xfrm>
            <a:off x="323528" y="3501008"/>
            <a:ext cx="8604448" cy="2247411"/>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对</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7.3.1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，在开关</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打开状态下，电路为耦合电</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感的同向串联情况。现将开关</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闭合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如无耦合</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，达到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稳态时电流</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必定为零。但在有耦合的情况下，</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只要   </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不</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为零，则电流</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就不会为零，电磁能将从线圈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传送</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到线圈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根据图</a:t>
            </a:r>
            <a:r>
              <a:rPr lang="en-US" altLang="zh-CN" sz="2800" b="1" dirty="0">
                <a:solidFill>
                  <a:prstClr val="black"/>
                </a:solidFill>
                <a:latin typeface="Times New Roman" panose="02020603050405020304" pitchFamily="18" charset="0"/>
                <a:cs typeface="Times New Roman" panose="02020603050405020304" pitchFamily="18" charset="0"/>
              </a:rPr>
              <a:t>7.3.1</a:t>
            </a:r>
            <a:r>
              <a:rPr lang="zh-CN" altLang="en-US" sz="2800" b="1" dirty="0">
                <a:solidFill>
                  <a:prstClr val="black"/>
                </a:solidFill>
                <a:latin typeface="Times New Roman" panose="02020603050405020304" pitchFamily="18" charset="0"/>
                <a:cs typeface="Times New Roman" panose="02020603050405020304" pitchFamily="18" charset="0"/>
              </a:rPr>
              <a:t>所示参考方向，电路方程</a:t>
            </a:r>
            <a:r>
              <a:rPr lang="zh-CN" altLang="en-US" sz="2800" b="1" dirty="0" smtClean="0">
                <a:solidFill>
                  <a:prstClr val="black"/>
                </a:solidFill>
                <a:latin typeface="Times New Roman" panose="02020603050405020304" pitchFamily="18" charset="0"/>
                <a:cs typeface="Times New Roman" panose="02020603050405020304" pitchFamily="18" charset="0"/>
              </a:rPr>
              <a:t>为</a:t>
            </a:r>
            <a:endParaRPr lang="zh-CN" altLang="en-US" sz="2800" dirty="0"/>
          </a:p>
        </p:txBody>
      </p:sp>
      <p:sp>
        <p:nvSpPr>
          <p:cNvPr id="6" name="Rectangle 15"/>
          <p:cNvSpPr>
            <a:spLocks noChangeArrowheads="1"/>
          </p:cNvSpPr>
          <p:nvPr/>
        </p:nvSpPr>
        <p:spPr bwMode="auto">
          <a:xfrm>
            <a:off x="1259632" y="2060848"/>
            <a:ext cx="914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56053895"/>
              </p:ext>
            </p:extLst>
          </p:nvPr>
        </p:nvGraphicFramePr>
        <p:xfrm>
          <a:off x="467544" y="4797152"/>
          <a:ext cx="308565" cy="540000"/>
        </p:xfrm>
        <a:graphic>
          <a:graphicData uri="http://schemas.openxmlformats.org/presentationml/2006/ole">
            <mc:AlternateContent xmlns:mc="http://schemas.openxmlformats.org/markup-compatibility/2006">
              <mc:Choice xmlns:v="urn:schemas-microsoft-com:vml" Requires="v">
                <p:oleObj spid="_x0000_s60543" name="Equation" r:id="rId5" imgW="228501" imgH="393529" progId="Equation.DSMT4">
                  <p:embed/>
                </p:oleObj>
              </mc:Choice>
              <mc:Fallback>
                <p:oleObj name="Equation" r:id="rId5" imgW="228501" imgH="393529"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797152"/>
                        <a:ext cx="308565" cy="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695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2318184"/>
            <a:ext cx="8134350" cy="954750"/>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用</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式</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7.3.1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式乘</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式乘</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，得到耦合电感电路的瞬时功率方程为：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49</a:t>
            </a:fld>
            <a:endParaRPr lang="en-US">
              <a:solidFill>
                <a:prstClr val="black">
                  <a:tint val="75000"/>
                </a:prst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69121" y="5799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7"/>
          <p:cNvSpPr>
            <a:spLocks noChangeArrowheads="1"/>
          </p:cNvSpPr>
          <p:nvPr/>
        </p:nvSpPr>
        <p:spPr bwMode="auto">
          <a:xfrm>
            <a:off x="3419872" y="13820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20828003"/>
              </p:ext>
            </p:extLst>
          </p:nvPr>
        </p:nvGraphicFramePr>
        <p:xfrm>
          <a:off x="2923833" y="742330"/>
          <a:ext cx="2859245" cy="1548000"/>
        </p:xfrm>
        <a:graphic>
          <a:graphicData uri="http://schemas.openxmlformats.org/presentationml/2006/ole">
            <mc:AlternateContent xmlns:mc="http://schemas.openxmlformats.org/markup-compatibility/2006">
              <mc:Choice xmlns:v="urn:schemas-microsoft-com:vml" Requires="v">
                <p:oleObj spid="_x0000_s19360" name="Equation" r:id="rId3" imgW="1497950" imgH="812447" progId="Equation.DSMT4">
                  <p:embed/>
                </p:oleObj>
              </mc:Choice>
              <mc:Fallback>
                <p:oleObj name="Equation" r:id="rId3" imgW="1497950" imgH="812447"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3833" y="742330"/>
                        <a:ext cx="2859245" cy="15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9"/>
          <p:cNvSpPr>
            <a:spLocks noChangeArrowheads="1"/>
          </p:cNvSpPr>
          <p:nvPr/>
        </p:nvSpPr>
        <p:spPr bwMode="auto">
          <a:xfrm>
            <a:off x="3419872" y="40130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39630566"/>
              </p:ext>
            </p:extLst>
          </p:nvPr>
        </p:nvGraphicFramePr>
        <p:xfrm>
          <a:off x="2923833" y="3272934"/>
          <a:ext cx="3296333" cy="1548000"/>
        </p:xfrm>
        <a:graphic>
          <a:graphicData uri="http://schemas.openxmlformats.org/presentationml/2006/ole">
            <mc:AlternateContent xmlns:mc="http://schemas.openxmlformats.org/markup-compatibility/2006">
              <mc:Choice xmlns:v="urn:schemas-microsoft-com:vml" Requires="v">
                <p:oleObj spid="_x0000_s19361" name="Equation" r:id="rId5" imgW="1726451" imgH="812447" progId="Equation.DSMT4">
                  <p:embed/>
                </p:oleObj>
              </mc:Choice>
              <mc:Fallback>
                <p:oleObj name="Equation" r:id="rId5" imgW="1726451" imgH="812447"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3833" y="3272934"/>
                        <a:ext cx="3296333" cy="15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2"/>
          <p:cNvSpPr txBox="1">
            <a:spLocks noChangeArrowheads="1"/>
          </p:cNvSpPr>
          <p:nvPr/>
        </p:nvSpPr>
        <p:spPr bwMode="auto">
          <a:xfrm>
            <a:off x="572315" y="4989854"/>
            <a:ext cx="8134350" cy="138563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式</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中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和          为</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一对通过互感电压耦合的功率，通过它们与两个耦合的线圈实现电磁能的转换和传输。</a:t>
            </a:r>
          </a:p>
        </p:txBody>
      </p:sp>
      <p:sp>
        <p:nvSpPr>
          <p:cNvPr id="5" name="Rectangle 685"/>
          <p:cNvSpPr>
            <a:spLocks noChangeArrowheads="1"/>
          </p:cNvSpPr>
          <p:nvPr/>
        </p:nvSpPr>
        <p:spPr bwMode="auto">
          <a:xfrm>
            <a:off x="1259632" y="45242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630751656"/>
              </p:ext>
            </p:extLst>
          </p:nvPr>
        </p:nvGraphicFramePr>
        <p:xfrm>
          <a:off x="3409682" y="4921326"/>
          <a:ext cx="802278" cy="648000"/>
        </p:xfrm>
        <a:graphic>
          <a:graphicData uri="http://schemas.openxmlformats.org/presentationml/2006/ole">
            <mc:AlternateContent xmlns:mc="http://schemas.openxmlformats.org/markup-compatibility/2006">
              <mc:Choice xmlns:v="urn:schemas-microsoft-com:vml" Requires="v">
                <p:oleObj spid="_x0000_s19362" name="Equation" r:id="rId7" imgW="495085" imgH="393529" progId="Equation.DSMT4">
                  <p:embed/>
                </p:oleObj>
              </mc:Choice>
              <mc:Fallback>
                <p:oleObj name="Equation" r:id="rId7" imgW="495085" imgH="393529" progId="Equation.DSMT4">
                  <p:embed/>
                  <p:pic>
                    <p:nvPicPr>
                      <p:cNvPr id="0" name="Object 6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9682" y="4921326"/>
                        <a:ext cx="802278"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87"/>
          <p:cNvSpPr>
            <a:spLocks noChangeArrowheads="1"/>
          </p:cNvSpPr>
          <p:nvPr/>
        </p:nvSpPr>
        <p:spPr bwMode="auto">
          <a:xfrm>
            <a:off x="743819" y="3671525"/>
            <a:ext cx="9144000" cy="5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566012815"/>
              </p:ext>
            </p:extLst>
          </p:nvPr>
        </p:nvGraphicFramePr>
        <p:xfrm>
          <a:off x="2177210" y="4970070"/>
          <a:ext cx="802278" cy="648000"/>
        </p:xfrm>
        <a:graphic>
          <a:graphicData uri="http://schemas.openxmlformats.org/presentationml/2006/ole">
            <mc:AlternateContent xmlns:mc="http://schemas.openxmlformats.org/markup-compatibility/2006">
              <mc:Choice xmlns:v="urn:schemas-microsoft-com:vml" Requires="v">
                <p:oleObj spid="_x0000_s19363" name="Equation" r:id="rId9" imgW="495085" imgH="393529" progId="Equation.DSMT4">
                  <p:embed/>
                </p:oleObj>
              </mc:Choice>
              <mc:Fallback>
                <p:oleObj name="Equation" r:id="rId9" imgW="495085" imgH="393529" progId="Equation.DSMT4">
                  <p:embed/>
                  <p:pic>
                    <p:nvPicPr>
                      <p:cNvPr id="0" name="Object 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7210" y="4970070"/>
                        <a:ext cx="802278"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61415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877287"/>
            <a:ext cx="8134350" cy="4832734"/>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kumimoji="1" lang="zh-CN" altLang="en-US" sz="2800" b="1" dirty="0" smtClean="0">
                <a:solidFill>
                  <a:srgbClr val="005200"/>
                </a:solidFill>
                <a:latin typeface="Times New Roman" pitchFamily="18" charset="0"/>
              </a:rPr>
              <a:t>                      </a:t>
            </a:r>
            <a:endParaRPr kumimoji="1" lang="zh-CN" altLang="en-US" sz="2800" b="1" dirty="0">
              <a:solidFill>
                <a:srgbClr val="005200"/>
              </a:solidFill>
              <a:latin typeface="Times New Roman" pitchFamily="18" charset="0"/>
            </a:endParaRPr>
          </a:p>
          <a:p>
            <a:pPr fontAlgn="base">
              <a:spcBef>
                <a:spcPct val="0"/>
              </a:spcBef>
              <a:spcAft>
                <a:spcPct val="0"/>
              </a:spcAft>
              <a:defRPr/>
            </a:pPr>
            <a:r>
              <a:rPr lang="zh-CN" altLang="en-US" sz="2800" b="1" dirty="0" smtClean="0">
                <a:solidFill>
                  <a:srgbClr val="005C00"/>
                </a:solidFill>
                <a:effectLst>
                  <a:outerShdw blurRad="38100" dist="38100" dir="2700000" algn="tl">
                    <a:srgbClr val="C0C0C0"/>
                  </a:outerShdw>
                </a:effectLst>
                <a:latin typeface="宋体" panose="02010600030101010101" pitchFamily="2" charset="-122"/>
              </a:rPr>
              <a:t>    </a:t>
            </a:r>
            <a:r>
              <a:rPr kumimoji="1" lang="zh-CN" altLang="en-US" sz="2800" b="1" dirty="0">
                <a:solidFill>
                  <a:srgbClr val="000099"/>
                </a:solidFill>
                <a:effectLst>
                  <a:outerShdw blurRad="38100" dist="38100" dir="2700000" algn="tl">
                    <a:srgbClr val="C0C0C0"/>
                  </a:outerShdw>
                </a:effectLst>
                <a:latin typeface="Times New Roman" pitchFamily="18" charset="0"/>
              </a:rPr>
              <a:t> </a:t>
            </a:r>
            <a:r>
              <a:rPr lang="zh-CN" altLang="en-US" sz="2800" b="1" dirty="0">
                <a:effectLst>
                  <a:outerShdw blurRad="38100" dist="38100" dir="2700000" algn="tl">
                    <a:srgbClr val="C0C0C0"/>
                  </a:outerShdw>
                </a:effectLst>
              </a:rPr>
              <a:t>当周围空间是</a:t>
            </a:r>
            <a:r>
              <a:rPr kumimoji="1" lang="zh-CN" altLang="en-US" sz="2800" b="1" dirty="0">
                <a:solidFill>
                  <a:srgbClr val="FF0000"/>
                </a:solidFill>
                <a:latin typeface="Times New Roman" pitchFamily="18" charset="0"/>
              </a:rPr>
              <a:t>各向同性的线性磁介质时，磁链与产生它的施感电流成正比</a:t>
            </a:r>
            <a:r>
              <a:rPr lang="zh-CN" altLang="en-US" sz="2800" b="1" dirty="0">
                <a:effectLst>
                  <a:outerShdw blurRad="38100" dist="38100" dir="2700000" algn="tl">
                    <a:srgbClr val="C0C0C0"/>
                  </a:outerShdw>
                </a:effectLst>
              </a:rPr>
              <a:t>，因此自感磁链和互感磁链可分别表示为： </a:t>
            </a:r>
            <a:endParaRPr lang="en-US" altLang="zh-CN" sz="2800" b="1" dirty="0" smtClean="0">
              <a:effectLst>
                <a:outerShdw blurRad="38100" dist="38100" dir="2700000" algn="tl">
                  <a:srgbClr val="C0C0C0"/>
                </a:outerShdw>
              </a:effectLst>
            </a:endParaRPr>
          </a:p>
          <a:p>
            <a:pPr fontAlgn="base">
              <a:spcBef>
                <a:spcPct val="0"/>
              </a:spcBef>
              <a:spcAft>
                <a:spcPct val="0"/>
              </a:spcAft>
              <a:defRPr/>
            </a:pPr>
            <a:endParaRPr lang="en-US" altLang="zh-CN" sz="2800" b="1" dirty="0">
              <a:solidFill>
                <a:srgbClr val="005C00"/>
              </a:solidFill>
              <a:effectLst>
                <a:outerShdw blurRad="38100" dist="38100" dir="2700000" algn="tl">
                  <a:srgbClr val="C0C0C0"/>
                </a:outerShdw>
              </a:effectLst>
              <a:latin typeface="宋体" panose="02010600030101010101" pitchFamily="2" charset="-122"/>
            </a:endParaRPr>
          </a:p>
          <a:p>
            <a:pPr fontAlgn="base">
              <a:spcBef>
                <a:spcPct val="0"/>
              </a:spcBef>
              <a:spcAft>
                <a:spcPct val="0"/>
              </a:spcAft>
              <a:defRPr/>
            </a:pPr>
            <a:endParaRPr lang="en-US" altLang="zh-CN" sz="2800" b="1" dirty="0" smtClean="0">
              <a:solidFill>
                <a:srgbClr val="005C00"/>
              </a:solidFill>
              <a:effectLst>
                <a:outerShdw blurRad="38100" dist="38100" dir="2700000" algn="tl">
                  <a:srgbClr val="C0C0C0"/>
                </a:outerShdw>
              </a:effectLst>
              <a:latin typeface="宋体" panose="02010600030101010101" pitchFamily="2" charset="-122"/>
            </a:endParaRPr>
          </a:p>
          <a:p>
            <a:pPr fontAlgn="base">
              <a:spcBef>
                <a:spcPct val="0"/>
              </a:spcBef>
              <a:spcAft>
                <a:spcPct val="0"/>
              </a:spcAft>
              <a:defRPr/>
            </a:pPr>
            <a:endParaRPr lang="en-US" altLang="zh-CN" sz="2800" b="1" dirty="0">
              <a:solidFill>
                <a:srgbClr val="005C00"/>
              </a:solidFill>
              <a:effectLst>
                <a:outerShdw blurRad="38100" dist="38100" dir="2700000" algn="tl">
                  <a:srgbClr val="C0C0C0"/>
                </a:outerShdw>
              </a:effectLst>
              <a:latin typeface="宋体" panose="02010600030101010101" pitchFamily="2" charset="-122"/>
            </a:endParaRPr>
          </a:p>
          <a:p>
            <a:pPr fontAlgn="base">
              <a:spcBef>
                <a:spcPct val="0"/>
              </a:spcBef>
              <a:spcAft>
                <a:spcPct val="0"/>
              </a:spcAft>
              <a:defRPr/>
            </a:pPr>
            <a:endParaRPr lang="en-US" altLang="zh-CN" sz="2800" b="1" dirty="0" smtClean="0">
              <a:solidFill>
                <a:srgbClr val="005C00"/>
              </a:solidFill>
              <a:effectLst>
                <a:outerShdw blurRad="38100" dist="38100" dir="2700000" algn="tl">
                  <a:srgbClr val="C0C0C0"/>
                </a:outerShdw>
              </a:effectLst>
              <a:latin typeface="宋体" panose="02010600030101010101" pitchFamily="2" charset="-122"/>
            </a:endParaRPr>
          </a:p>
          <a:p>
            <a:pPr fontAlgn="base">
              <a:spcBef>
                <a:spcPct val="0"/>
              </a:spcBef>
              <a:spcAft>
                <a:spcPct val="0"/>
              </a:spcAft>
              <a:defRPr/>
            </a:pPr>
            <a:r>
              <a:rPr lang="zh-CN" altLang="en-US" sz="2800" b="1" dirty="0" smtClean="0">
                <a:solidFill>
                  <a:srgbClr val="005C00"/>
                </a:solidFill>
                <a:effectLst>
                  <a:outerShdw blurRad="38100" dist="38100" dir="2700000" algn="tl">
                    <a:srgbClr val="C0C0C0"/>
                  </a:outerShdw>
                </a:effectLst>
                <a:latin typeface="宋体" panose="02010600030101010101" pitchFamily="2" charset="-122"/>
              </a:rPr>
              <a:t>    式</a:t>
            </a:r>
            <a:r>
              <a:rPr lang="zh-CN" altLang="en-US" sz="2800" b="1" dirty="0">
                <a:solidFill>
                  <a:srgbClr val="005C00"/>
                </a:solidFill>
                <a:effectLst>
                  <a:outerShdw blurRad="38100" dist="38100" dir="2700000" algn="tl">
                    <a:srgbClr val="C0C0C0"/>
                  </a:outerShdw>
                </a:effectLst>
                <a:latin typeface="宋体" panose="02010600030101010101" pitchFamily="2" charset="-122"/>
              </a:rPr>
              <a:t>中</a:t>
            </a:r>
            <a:r>
              <a:rPr lang="en-US" altLang="zh-CN" sz="2800" b="1" dirty="0">
                <a:solidFill>
                  <a:srgbClr val="005C00"/>
                </a:solidFill>
                <a:effectLst>
                  <a:outerShdw blurRad="38100" dist="38100" dir="2700000" algn="tl">
                    <a:srgbClr val="C0C0C0"/>
                  </a:outerShdw>
                </a:effectLst>
                <a:latin typeface="宋体" panose="02010600030101010101" pitchFamily="2" charset="-122"/>
              </a:rPr>
              <a:t>M12</a:t>
            </a:r>
            <a:r>
              <a:rPr lang="zh-CN" altLang="en-US" sz="2800" b="1" dirty="0">
                <a:solidFill>
                  <a:srgbClr val="005C00"/>
                </a:solidFill>
                <a:effectLst>
                  <a:outerShdw blurRad="38100" dist="38100" dir="2700000" algn="tl">
                    <a:srgbClr val="C0C0C0"/>
                  </a:outerShdw>
                </a:effectLst>
                <a:latin typeface="宋体" panose="02010600030101010101" pitchFamily="2" charset="-122"/>
              </a:rPr>
              <a:t>和</a:t>
            </a:r>
            <a:r>
              <a:rPr lang="en-US" altLang="zh-CN" sz="2800" b="1" dirty="0">
                <a:solidFill>
                  <a:srgbClr val="005C00"/>
                </a:solidFill>
                <a:effectLst>
                  <a:outerShdw blurRad="38100" dist="38100" dir="2700000" algn="tl">
                    <a:srgbClr val="C0C0C0"/>
                  </a:outerShdw>
                </a:effectLst>
                <a:latin typeface="宋体" panose="02010600030101010101" pitchFamily="2" charset="-122"/>
              </a:rPr>
              <a:t>M21</a:t>
            </a:r>
            <a:r>
              <a:rPr lang="zh-CN" altLang="en-US" sz="2800" b="1" dirty="0">
                <a:solidFill>
                  <a:srgbClr val="005C00"/>
                </a:solidFill>
                <a:effectLst>
                  <a:outerShdw blurRad="38100" dist="38100" dir="2700000" algn="tl">
                    <a:srgbClr val="C0C0C0"/>
                  </a:outerShdw>
                </a:effectLst>
                <a:latin typeface="宋体" panose="02010600030101010101" pitchFamily="2" charset="-122"/>
              </a:rPr>
              <a:t>都表示线圈中的互感磁链与产生它的另一个线圈的电流之比，称为两线圈的互感系数，简称</a:t>
            </a:r>
            <a:r>
              <a:rPr lang="zh-CN" altLang="en-US" sz="2800" b="1" dirty="0">
                <a:solidFill>
                  <a:srgbClr val="CC0000"/>
                </a:solidFill>
                <a:effectLst>
                  <a:outerShdw blurRad="38100" dist="38100" dir="2700000" algn="tl">
                    <a:srgbClr val="C0C0C0"/>
                  </a:outerShdw>
                </a:effectLst>
                <a:latin typeface="宋体" panose="02010600030101010101" pitchFamily="2" charset="-122"/>
              </a:rPr>
              <a:t>互感，单位为</a:t>
            </a:r>
            <a:r>
              <a:rPr lang="en-US" altLang="zh-CN" sz="2800" b="1" dirty="0">
                <a:solidFill>
                  <a:srgbClr val="CC0000"/>
                </a:solidFill>
                <a:effectLst>
                  <a:outerShdw blurRad="38100" dist="38100" dir="2700000" algn="tl">
                    <a:srgbClr val="C0C0C0"/>
                  </a:outerShdw>
                </a:effectLst>
                <a:latin typeface="宋体" panose="02010600030101010101" pitchFamily="2" charset="-122"/>
              </a:rPr>
              <a:t>H</a:t>
            </a:r>
            <a:r>
              <a:rPr lang="zh-CN" altLang="en-US" sz="2800" b="1" dirty="0">
                <a:solidFill>
                  <a:srgbClr val="CC0000"/>
                </a:solidFill>
                <a:effectLst>
                  <a:outerShdw blurRad="38100" dist="38100" dir="2700000" algn="tl">
                    <a:srgbClr val="C0C0C0"/>
                  </a:outerShdw>
                </a:effectLst>
                <a:latin typeface="宋体" panose="02010600030101010101" pitchFamily="2" charset="-122"/>
              </a:rPr>
              <a:t>（亨），且</a:t>
            </a:r>
            <a:r>
              <a:rPr lang="en-US" altLang="zh-CN" sz="2800" b="1" dirty="0">
                <a:solidFill>
                  <a:srgbClr val="CC0000"/>
                </a:solidFill>
                <a:effectLst>
                  <a:outerShdw blurRad="38100" dist="38100" dir="2700000" algn="tl">
                    <a:srgbClr val="C0C0C0"/>
                  </a:outerShdw>
                </a:effectLst>
                <a:latin typeface="宋体" panose="02010600030101010101" pitchFamily="2" charset="-122"/>
              </a:rPr>
              <a:t>M12</a:t>
            </a:r>
            <a:r>
              <a:rPr lang="zh-CN" altLang="en-US" sz="2800" b="1" dirty="0">
                <a:solidFill>
                  <a:srgbClr val="CC0000"/>
                </a:solidFill>
                <a:effectLst>
                  <a:outerShdw blurRad="38100" dist="38100" dir="2700000" algn="tl">
                    <a:srgbClr val="C0C0C0"/>
                  </a:outerShdw>
                </a:effectLst>
                <a:latin typeface="宋体" panose="02010600030101010101" pitchFamily="2" charset="-122"/>
              </a:rPr>
              <a:t> </a:t>
            </a:r>
            <a:r>
              <a:rPr lang="en-US" altLang="zh-CN" sz="2800" b="1" dirty="0">
                <a:solidFill>
                  <a:srgbClr val="CC0000"/>
                </a:solidFill>
                <a:effectLst>
                  <a:outerShdw blurRad="38100" dist="38100" dir="2700000" algn="tl">
                    <a:srgbClr val="C0C0C0"/>
                  </a:outerShdw>
                </a:effectLst>
                <a:latin typeface="宋体" panose="02010600030101010101" pitchFamily="2" charset="-122"/>
              </a:rPr>
              <a:t>= M21</a:t>
            </a:r>
            <a:r>
              <a:rPr lang="zh-CN" altLang="en-US" sz="2800" b="1" dirty="0">
                <a:solidFill>
                  <a:srgbClr val="CC0000"/>
                </a:solidFill>
                <a:effectLst>
                  <a:outerShdw blurRad="38100" dist="38100" dir="2700000" algn="tl">
                    <a:srgbClr val="C0C0C0"/>
                  </a:outerShdw>
                </a:effectLst>
                <a:latin typeface="宋体" panose="02010600030101010101" pitchFamily="2" charset="-122"/>
              </a:rPr>
              <a:t>。</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78"/>
          <p:cNvSpPr>
            <a:spLocks noChangeArrowheads="1"/>
          </p:cNvSpPr>
          <p:nvPr/>
        </p:nvSpPr>
        <p:spPr bwMode="auto">
          <a:xfrm>
            <a:off x="2123728" y="19639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0"/>
          <p:cNvSpPr>
            <a:spLocks noChangeArrowheads="1"/>
          </p:cNvSpPr>
          <p:nvPr/>
        </p:nvSpPr>
        <p:spPr bwMode="auto">
          <a:xfrm>
            <a:off x="2756694" y="46233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870705786"/>
              </p:ext>
            </p:extLst>
          </p:nvPr>
        </p:nvGraphicFramePr>
        <p:xfrm>
          <a:off x="2357372" y="3052763"/>
          <a:ext cx="4195763" cy="468312"/>
        </p:xfrm>
        <a:graphic>
          <a:graphicData uri="http://schemas.openxmlformats.org/presentationml/2006/ole">
            <mc:AlternateContent xmlns:mc="http://schemas.openxmlformats.org/markup-compatibility/2006">
              <mc:Choice xmlns:v="urn:schemas-microsoft-com:vml" Requires="v">
                <p:oleObj spid="_x0000_s69654" name="Equation" r:id="rId3" imgW="1587500" imgH="190500" progId="Equation.DSMT4">
                  <p:embed/>
                </p:oleObj>
              </mc:Choice>
              <mc:Fallback>
                <p:oleObj name="Equation" r:id="rId3" imgW="15875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372" y="3052763"/>
                        <a:ext cx="4195763" cy="468312"/>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030310"/>
              </p:ext>
            </p:extLst>
          </p:nvPr>
        </p:nvGraphicFramePr>
        <p:xfrm>
          <a:off x="2357918" y="3609072"/>
          <a:ext cx="4195282" cy="468000"/>
        </p:xfrm>
        <a:graphic>
          <a:graphicData uri="http://schemas.openxmlformats.org/presentationml/2006/ole">
            <mc:AlternateContent xmlns:mc="http://schemas.openxmlformats.org/markup-compatibility/2006">
              <mc:Choice xmlns:v="urn:schemas-microsoft-com:vml" Requires="v">
                <p:oleObj spid="_x0000_s69655" name="Equation" r:id="rId5" imgW="1587500" imgH="190500" progId="Equation.DSMT4">
                  <p:embed/>
                </p:oleObj>
              </mc:Choice>
              <mc:Fallback>
                <p:oleObj name="Equation" r:id="rId5" imgW="15875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918" y="3609072"/>
                        <a:ext cx="4195282"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71330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2315" y="1026969"/>
            <a:ext cx="8134350" cy="138563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设</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在正弦稳态下，当图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7.3.1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所示耦合电感电路中的</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电压、电流为同频率正弦量</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时，则两个线圈的</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复功率    和    分别</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为</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50</a:t>
            </a:fld>
            <a:endParaRPr lang="en-US">
              <a:solidFill>
                <a:prstClr val="black">
                  <a:tint val="75000"/>
                </a:prstClr>
              </a:solidFill>
            </a:endParaRPr>
          </a:p>
        </p:txBody>
      </p:sp>
      <p:sp>
        <p:nvSpPr>
          <p:cNvPr id="2" name="Rectangle 2"/>
          <p:cNvSpPr>
            <a:spLocks noChangeArrowheads="1"/>
          </p:cNvSpPr>
          <p:nvPr/>
        </p:nvSpPr>
        <p:spPr bwMode="auto">
          <a:xfrm>
            <a:off x="-2734099" y="0"/>
            <a:ext cx="147265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8"/>
          <p:cNvSpPr>
            <a:spLocks noChangeArrowheads="1"/>
          </p:cNvSpPr>
          <p:nvPr/>
        </p:nvSpPr>
        <p:spPr bwMode="auto">
          <a:xfrm>
            <a:off x="3419872" y="4149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661945105"/>
              </p:ext>
            </p:extLst>
          </p:nvPr>
        </p:nvGraphicFramePr>
        <p:xfrm>
          <a:off x="2169670" y="2578819"/>
          <a:ext cx="4383530" cy="972000"/>
        </p:xfrm>
        <a:graphic>
          <a:graphicData uri="http://schemas.openxmlformats.org/presentationml/2006/ole">
            <mc:AlternateContent xmlns:mc="http://schemas.openxmlformats.org/markup-compatibility/2006">
              <mc:Choice xmlns:v="urn:schemas-microsoft-com:vml" Requires="v">
                <p:oleObj spid="_x0000_s20192" name="Equation" r:id="rId3" imgW="2184400" imgH="482600" progId="Equation.DSMT4">
                  <p:embed/>
                </p:oleObj>
              </mc:Choice>
              <mc:Fallback>
                <p:oleObj name="Equation" r:id="rId3" imgW="2184400" imgH="4826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670" y="2578819"/>
                        <a:ext cx="4383530" cy="9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2"/>
          <p:cNvSpPr txBox="1">
            <a:spLocks noChangeArrowheads="1"/>
          </p:cNvSpPr>
          <p:nvPr/>
        </p:nvSpPr>
        <p:spPr bwMode="auto">
          <a:xfrm>
            <a:off x="572315" y="3717032"/>
            <a:ext cx="8134350" cy="2247411"/>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注意</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到线圈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和线圈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中耦合电感的复功率分别为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和             ，由于（      ）为和（      ）为共轭复数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，两者的实部同号，而虚部异号，但乘以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以后，则变为虚部同号，而实部异号。</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这反映了耦合电感的有功功率和无功功率传递的特点。</a:t>
            </a:r>
          </a:p>
        </p:txBody>
      </p:sp>
      <p:sp>
        <p:nvSpPr>
          <p:cNvPr id="3" name="Rectangle 3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837470204"/>
              </p:ext>
            </p:extLst>
          </p:nvPr>
        </p:nvGraphicFramePr>
        <p:xfrm>
          <a:off x="1786768" y="1936129"/>
          <a:ext cx="336960" cy="468000"/>
        </p:xfrm>
        <a:graphic>
          <a:graphicData uri="http://schemas.openxmlformats.org/presentationml/2006/ole">
            <mc:AlternateContent xmlns:mc="http://schemas.openxmlformats.org/markup-compatibility/2006">
              <mc:Choice xmlns:v="urn:schemas-microsoft-com:vml" Requires="v">
                <p:oleObj spid="_x0000_s20193" name="Equation" r:id="rId5" imgW="164957" imgH="241091" progId="Equation.DSMT4">
                  <p:embed/>
                </p:oleObj>
              </mc:Choice>
              <mc:Fallback>
                <p:oleObj name="Equation" r:id="rId5" imgW="164957" imgH="241091" progId="Equation.DSMT4">
                  <p:embed/>
                  <p:pic>
                    <p:nvPicPr>
                      <p:cNvPr id="0" name="Object 3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6768" y="1936129"/>
                        <a:ext cx="33696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5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86431170"/>
              </p:ext>
            </p:extLst>
          </p:nvPr>
        </p:nvGraphicFramePr>
        <p:xfrm>
          <a:off x="2506848" y="1927029"/>
          <a:ext cx="336960" cy="468000"/>
        </p:xfrm>
        <a:graphic>
          <a:graphicData uri="http://schemas.openxmlformats.org/presentationml/2006/ole">
            <mc:AlternateContent xmlns:mc="http://schemas.openxmlformats.org/markup-compatibility/2006">
              <mc:Choice xmlns:v="urn:schemas-microsoft-com:vml" Requires="v">
                <p:oleObj spid="_x0000_s20194" name="Equation" r:id="rId7" imgW="177646" imgH="241091" progId="Equation.DSMT4">
                  <p:embed/>
                </p:oleObj>
              </mc:Choice>
              <mc:Fallback>
                <p:oleObj name="Equation" r:id="rId7" imgW="177646" imgH="241091" progId="Equation.DSMT4">
                  <p:embed/>
                  <p:pic>
                    <p:nvPicPr>
                      <p:cNvPr id="0" name="Object 3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6848" y="1927029"/>
                        <a:ext cx="33696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35758845"/>
              </p:ext>
            </p:extLst>
          </p:nvPr>
        </p:nvGraphicFramePr>
        <p:xfrm>
          <a:off x="1021090" y="4185136"/>
          <a:ext cx="1123200" cy="468000"/>
        </p:xfrm>
        <a:graphic>
          <a:graphicData uri="http://schemas.openxmlformats.org/presentationml/2006/ole">
            <mc:AlternateContent xmlns:mc="http://schemas.openxmlformats.org/markup-compatibility/2006">
              <mc:Choice xmlns:v="urn:schemas-microsoft-com:vml" Requires="v">
                <p:oleObj spid="_x0000_s20195" name="Equation" r:id="rId9" imgW="571252" imgH="241195" progId="Equation.DSMT4">
                  <p:embed/>
                </p:oleObj>
              </mc:Choice>
              <mc:Fallback>
                <p:oleObj name="Equation" r:id="rId9" imgW="571252" imgH="241195" progId="Equation.DSMT4">
                  <p:embed/>
                  <p:pic>
                    <p:nvPicPr>
                      <p:cNvPr id="0" name="Object 3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1090" y="4185136"/>
                        <a:ext cx="11232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3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95033871"/>
              </p:ext>
            </p:extLst>
          </p:nvPr>
        </p:nvGraphicFramePr>
        <p:xfrm>
          <a:off x="2590800" y="4185136"/>
          <a:ext cx="1085760" cy="468000"/>
        </p:xfrm>
        <a:graphic>
          <a:graphicData uri="http://schemas.openxmlformats.org/presentationml/2006/ole">
            <mc:AlternateContent xmlns:mc="http://schemas.openxmlformats.org/markup-compatibility/2006">
              <mc:Choice xmlns:v="urn:schemas-microsoft-com:vml" Requires="v">
                <p:oleObj spid="_x0000_s20196" name="Equation" r:id="rId11" imgW="558558" imgH="241195" progId="Equation.DSMT4">
                  <p:embed/>
                </p:oleObj>
              </mc:Choice>
              <mc:Fallback>
                <p:oleObj name="Equation" r:id="rId11" imgW="558558" imgH="241195" progId="Equation.DSMT4">
                  <p:embed/>
                  <p:pic>
                    <p:nvPicPr>
                      <p:cNvPr id="0" name="Object 3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4185136"/>
                        <a:ext cx="108576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37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339211895"/>
              </p:ext>
            </p:extLst>
          </p:nvPr>
        </p:nvGraphicFramePr>
        <p:xfrm>
          <a:off x="5109240" y="4185136"/>
          <a:ext cx="542880" cy="468000"/>
        </p:xfrm>
        <a:graphic>
          <a:graphicData uri="http://schemas.openxmlformats.org/presentationml/2006/ole">
            <mc:AlternateContent xmlns:mc="http://schemas.openxmlformats.org/markup-compatibility/2006">
              <mc:Choice xmlns:v="urn:schemas-microsoft-com:vml" Requires="v">
                <p:oleObj spid="_x0000_s20197" name="Equation" r:id="rId13" imgW="279279" imgH="241195" progId="Equation.DSMT4">
                  <p:embed/>
                </p:oleObj>
              </mc:Choice>
              <mc:Fallback>
                <p:oleObj name="Equation" r:id="rId13" imgW="279279" imgH="241195" progId="Equation.DSMT4">
                  <p:embed/>
                  <p:pic>
                    <p:nvPicPr>
                      <p:cNvPr id="0" name="Object 3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9240" y="4185136"/>
                        <a:ext cx="54288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203807520"/>
              </p:ext>
            </p:extLst>
          </p:nvPr>
        </p:nvGraphicFramePr>
        <p:xfrm>
          <a:off x="7072176" y="4221088"/>
          <a:ext cx="524160" cy="468000"/>
        </p:xfrm>
        <a:graphic>
          <a:graphicData uri="http://schemas.openxmlformats.org/presentationml/2006/ole">
            <mc:AlternateContent xmlns:mc="http://schemas.openxmlformats.org/markup-compatibility/2006">
              <mc:Choice xmlns:v="urn:schemas-microsoft-com:vml" Requires="v">
                <p:oleObj spid="_x0000_s20198" name="Equation" r:id="rId15" imgW="266469" imgH="241091" progId="Equation.DSMT4">
                  <p:embed/>
                </p:oleObj>
              </mc:Choice>
              <mc:Fallback>
                <p:oleObj name="Equation" r:id="rId15" imgW="266469" imgH="241091" progId="Equation.DSMT4">
                  <p:embed/>
                  <p:pic>
                    <p:nvPicPr>
                      <p:cNvPr id="0" name="Object 3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72176" y="4221088"/>
                        <a:ext cx="52416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96195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457201" y="1659542"/>
            <a:ext cx="8229600" cy="3970960"/>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6600"/>
                </a:solidFill>
                <a:effectLst>
                  <a:outerShdw blurRad="38100" dist="38100" dir="2700000" algn="tl">
                    <a:srgbClr val="C0C0C0"/>
                  </a:outerShdw>
                </a:effectLst>
              </a:rPr>
              <a:t>当</a:t>
            </a:r>
            <a:r>
              <a:rPr lang="en-US" altLang="zh-CN" sz="2800" b="1" dirty="0">
                <a:solidFill>
                  <a:srgbClr val="006600"/>
                </a:solidFill>
                <a:effectLst>
                  <a:outerShdw blurRad="38100" dist="38100" dir="2700000" algn="tl">
                    <a:srgbClr val="C0C0C0"/>
                  </a:outerShdw>
                </a:effectLst>
              </a:rPr>
              <a:t>M</a:t>
            </a:r>
            <a:r>
              <a:rPr lang="zh-CN" altLang="en-US" sz="2800" b="1" dirty="0">
                <a:solidFill>
                  <a:srgbClr val="006600"/>
                </a:solidFill>
                <a:effectLst>
                  <a:outerShdw blurRad="38100" dist="38100" dir="2700000" algn="tl">
                    <a:srgbClr val="C0C0C0"/>
                  </a:outerShdw>
                </a:effectLst>
              </a:rPr>
              <a:t>起同向耦合作用时，它的储能性质与电感相同，将使耦合电感中的磁能增加；当</a:t>
            </a:r>
            <a:r>
              <a:rPr lang="en-US" altLang="zh-CN" sz="2800" b="1" dirty="0">
                <a:solidFill>
                  <a:srgbClr val="006600"/>
                </a:solidFill>
                <a:effectLst>
                  <a:outerShdw blurRad="38100" dist="38100" dir="2700000" algn="tl">
                    <a:srgbClr val="C0C0C0"/>
                  </a:outerShdw>
                </a:effectLst>
              </a:rPr>
              <a:t>M</a:t>
            </a:r>
            <a:r>
              <a:rPr lang="zh-CN" altLang="en-US" sz="2800" b="1" dirty="0">
                <a:solidFill>
                  <a:srgbClr val="006600"/>
                </a:solidFill>
                <a:effectLst>
                  <a:outerShdw blurRad="38100" dist="38100" dir="2700000" algn="tl">
                    <a:srgbClr val="C0C0C0"/>
                  </a:outerShdw>
                </a:effectLst>
              </a:rPr>
              <a:t>起反向耦合作用时，它的储能性质与电容相同，与自感储存的磁能彼此互补。</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耦合功率中的有功功率是相互异号的，这表明有功功率从一个端口进入，必须从另一个端口输出，这是互感</a:t>
            </a:r>
            <a:r>
              <a:rPr lang="en-US" altLang="zh-CN"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非耗能特性的体现。</a:t>
            </a:r>
            <a:r>
              <a:rPr lang="zh-CN" altLang="en-US" sz="2800" b="1" dirty="0">
                <a:solidFill>
                  <a:srgbClr val="006600"/>
                </a:solidFill>
                <a:effectLst>
                  <a:outerShdw blurRad="38100" dist="38100" dir="2700000" algn="tl">
                    <a:srgbClr val="C0C0C0"/>
                  </a:outerShdw>
                </a:effectLst>
              </a:rPr>
              <a:t>由此可见，互感</a:t>
            </a:r>
            <a:r>
              <a:rPr lang="en-US" altLang="zh-CN" sz="2800" b="1" dirty="0">
                <a:solidFill>
                  <a:srgbClr val="006600"/>
                </a:solidFill>
                <a:effectLst>
                  <a:outerShdw blurRad="38100" dist="38100" dir="2700000" algn="tl">
                    <a:srgbClr val="C0C0C0"/>
                  </a:outerShdw>
                </a:effectLst>
              </a:rPr>
              <a:t>M</a:t>
            </a:r>
            <a:r>
              <a:rPr lang="zh-CN" altLang="en-US" sz="2800" b="1" dirty="0">
                <a:solidFill>
                  <a:srgbClr val="006600"/>
                </a:solidFill>
                <a:effectLst>
                  <a:outerShdw blurRad="38100" dist="38100" dir="2700000" algn="tl">
                    <a:srgbClr val="C0C0C0"/>
                  </a:outerShdw>
                </a:effectLst>
              </a:rPr>
              <a:t>为正或为负时分别具有储能元件电感和电容两者的特性，也可以认为是一个非耗能的储能参数。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举例说明如下。</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51</a:t>
            </a:fld>
            <a:endParaRPr lang="en-US">
              <a:solidFill>
                <a:prstClr val="black">
                  <a:tint val="75000"/>
                </a:prstClr>
              </a:solidFill>
            </a:endParaRPr>
          </a:p>
        </p:txBody>
      </p:sp>
      <p:sp>
        <p:nvSpPr>
          <p:cNvPr id="2" name="Rectangle 2"/>
          <p:cNvSpPr>
            <a:spLocks noChangeArrowheads="1"/>
          </p:cNvSpPr>
          <p:nvPr/>
        </p:nvSpPr>
        <p:spPr bwMode="auto">
          <a:xfrm>
            <a:off x="-1059384" y="32916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14942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909882"/>
            <a:ext cx="8134350" cy="1816524"/>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7.3.1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7.3.1</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求该电路的复功率，并分析互感在功率转换和传输中的作用。</a:t>
            </a:r>
          </a:p>
          <a:p>
            <a:endParaRPr lang="zh-CN" altLang="zh-CN" sz="2800" dirty="0"/>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52</a:t>
            </a:fld>
            <a:endParaRPr lang="en-US">
              <a:solidFill>
                <a:prstClr val="black">
                  <a:tint val="75000"/>
                </a:prstClr>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41152506"/>
              </p:ext>
            </p:extLst>
          </p:nvPr>
        </p:nvGraphicFramePr>
        <p:xfrm>
          <a:off x="3581399" y="1013258"/>
          <a:ext cx="1797120" cy="432000"/>
        </p:xfrm>
        <a:graphic>
          <a:graphicData uri="http://schemas.openxmlformats.org/presentationml/2006/ole">
            <mc:AlternateContent xmlns:mc="http://schemas.openxmlformats.org/markup-compatibility/2006">
              <mc:Choice xmlns:v="urn:schemas-microsoft-com:vml" Requires="v">
                <p:oleObj spid="_x0000_s58871" name="Equation" r:id="rId3" imgW="1168400" imgH="228600" progId="Equation.DSMT4">
                  <p:embed/>
                </p:oleObj>
              </mc:Choice>
              <mc:Fallback>
                <p:oleObj name="Equation" r:id="rId3" imgW="11684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399" y="1013258"/>
                        <a:ext cx="179712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69286359"/>
              </p:ext>
            </p:extLst>
          </p:nvPr>
        </p:nvGraphicFramePr>
        <p:xfrm>
          <a:off x="5580112" y="977458"/>
          <a:ext cx="3265487" cy="431800"/>
        </p:xfrm>
        <a:graphic>
          <a:graphicData uri="http://schemas.openxmlformats.org/presentationml/2006/ole">
            <mc:AlternateContent xmlns:mc="http://schemas.openxmlformats.org/markup-compatibility/2006">
              <mc:Choice xmlns:v="urn:schemas-microsoft-com:vml" Requires="v">
                <p:oleObj spid="_x0000_s58872" name="Equation" r:id="rId5" imgW="2057400" imgH="228600" progId="Equation.DSMT4">
                  <p:embed/>
                </p:oleObj>
              </mc:Choice>
              <mc:Fallback>
                <p:oleObj name="Equation" r:id="rId5" imgW="2057400" imgH="228600" progId="Equation.DSMT4">
                  <p:embed/>
                  <p:pic>
                    <p:nvPicPr>
                      <p:cNvPr id="0" name="Object 1"/>
                      <p:cNvPicPr>
                        <a:picLocks noChangeAspect="1" noChangeArrowheads="1"/>
                      </p:cNvPicPr>
                      <p:nvPr/>
                    </p:nvPicPr>
                    <p:blipFill>
                      <a:blip r:embed="rId6"/>
                      <a:srcRect/>
                      <a:stretch>
                        <a:fillRect/>
                      </a:stretch>
                    </p:blipFill>
                    <p:spPr bwMode="auto">
                      <a:xfrm>
                        <a:off x="5580112" y="977458"/>
                        <a:ext cx="32654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Text Box 2"/>
          <p:cNvSpPr txBox="1">
            <a:spLocks noChangeArrowheads="1"/>
          </p:cNvSpPr>
          <p:nvPr/>
        </p:nvSpPr>
        <p:spPr bwMode="auto">
          <a:xfrm>
            <a:off x="608112" y="2532638"/>
            <a:ext cx="8134350" cy="1385637"/>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zh-CN" altLang="en-US" sz="2800" b="1" dirty="0">
                <a:solidFill>
                  <a:srgbClr val="C00000"/>
                </a:solidFill>
              </a:rPr>
              <a:t>：</a:t>
            </a:r>
            <a:r>
              <a:rPr lang="en-US" altLang="zh-CN" sz="2800" b="1" dirty="0" smtClean="0"/>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令</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可列电路的方程为</a:t>
            </a:r>
          </a:p>
          <a:p>
            <a:endParaRPr lang="zh-CN" altLang="zh-CN" sz="2800" dirty="0"/>
          </a:p>
        </p:txBody>
      </p:sp>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41118871"/>
              </p:ext>
            </p:extLst>
          </p:nvPr>
        </p:nvGraphicFramePr>
        <p:xfrm>
          <a:off x="1989474" y="2587709"/>
          <a:ext cx="1834560" cy="468000"/>
        </p:xfrm>
        <a:graphic>
          <a:graphicData uri="http://schemas.openxmlformats.org/presentationml/2006/ole">
            <mc:AlternateContent xmlns:mc="http://schemas.openxmlformats.org/markup-compatibility/2006">
              <mc:Choice xmlns:v="urn:schemas-microsoft-com:vml" Requires="v">
                <p:oleObj spid="_x0000_s58873" name="Equation" r:id="rId7" imgW="927100" imgH="241300" progId="Equation.DSMT4">
                  <p:embed/>
                </p:oleObj>
              </mc:Choice>
              <mc:Fallback>
                <p:oleObj name="Equation" r:id="rId7" imgW="927100" imgH="2413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9474" y="2587709"/>
                        <a:ext cx="183456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893447811"/>
              </p:ext>
            </p:extLst>
          </p:nvPr>
        </p:nvGraphicFramePr>
        <p:xfrm>
          <a:off x="2906754" y="3608679"/>
          <a:ext cx="2716246" cy="936000"/>
        </p:xfrm>
        <a:graphic>
          <a:graphicData uri="http://schemas.openxmlformats.org/presentationml/2006/ole">
            <mc:AlternateContent xmlns:mc="http://schemas.openxmlformats.org/markup-compatibility/2006">
              <mc:Choice xmlns:v="urn:schemas-microsoft-com:vml" Requires="v">
                <p:oleObj spid="_x0000_s58874" name="Equation" r:id="rId9" imgW="1409088" imgH="482391" progId="Equation.DSMT4">
                  <p:embed/>
                </p:oleObj>
              </mc:Choice>
              <mc:Fallback>
                <p:oleObj name="Equation" r:id="rId9" imgW="1409088" imgH="482391"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6754" y="3608679"/>
                        <a:ext cx="2716246" cy="93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2"/>
          <p:cNvSpPr txBox="1">
            <a:spLocks noChangeArrowheads="1"/>
          </p:cNvSpPr>
          <p:nvPr/>
        </p:nvSpPr>
        <p:spPr bwMode="auto">
          <a:xfrm>
            <a:off x="608112" y="4592420"/>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解得</a:t>
            </a:r>
          </a:p>
        </p:txBody>
      </p:sp>
      <p:sp>
        <p:nvSpPr>
          <p:cNvPr id="1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3"/>
          <p:cNvSpPr>
            <a:spLocks noChangeArrowheads="1"/>
          </p:cNvSpPr>
          <p:nvPr/>
        </p:nvSpPr>
        <p:spPr bwMode="auto">
          <a:xfrm>
            <a:off x="3052762" y="53582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4195977150"/>
              </p:ext>
            </p:extLst>
          </p:nvPr>
        </p:nvGraphicFramePr>
        <p:xfrm>
          <a:off x="2930313" y="5196587"/>
          <a:ext cx="2077920" cy="936000"/>
        </p:xfrm>
        <a:graphic>
          <a:graphicData uri="http://schemas.openxmlformats.org/presentationml/2006/ole">
            <mc:AlternateContent xmlns:mc="http://schemas.openxmlformats.org/markup-compatibility/2006">
              <mc:Choice xmlns:v="urn:schemas-microsoft-com:vml" Requires="v">
                <p:oleObj spid="_x0000_s58875" name="Equation" r:id="rId11" imgW="1054100" imgH="482600" progId="Equation.DSMT4">
                  <p:embed/>
                </p:oleObj>
              </mc:Choice>
              <mc:Fallback>
                <p:oleObj name="Equation" r:id="rId11" imgW="10541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0313" y="5196587"/>
                        <a:ext cx="2077920" cy="93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45798729"/>
              </p:ext>
            </p:extLst>
          </p:nvPr>
        </p:nvGraphicFramePr>
        <p:xfrm>
          <a:off x="608112" y="1444982"/>
          <a:ext cx="1440000" cy="360000"/>
        </p:xfrm>
        <a:graphic>
          <a:graphicData uri="http://schemas.openxmlformats.org/presentationml/2006/ole">
            <mc:AlternateContent xmlns:mc="http://schemas.openxmlformats.org/markup-compatibility/2006">
              <mc:Choice xmlns:v="urn:schemas-microsoft-com:vml" Requires="v">
                <p:oleObj spid="_x0000_s58876" name="Equation" r:id="rId13" imgW="711000" imgH="177480" progId="Equation.DSMT4">
                  <p:embed/>
                </p:oleObj>
              </mc:Choice>
              <mc:Fallback>
                <p:oleObj name="Equation" r:id="rId13" imgW="711000" imgH="177480" progId="Equation.DSMT4">
                  <p:embed/>
                  <p:pic>
                    <p:nvPicPr>
                      <p:cNvPr id="0" name=""/>
                      <p:cNvPicPr/>
                      <p:nvPr/>
                    </p:nvPicPr>
                    <p:blipFill>
                      <a:blip r:embed="rId14"/>
                      <a:stretch>
                        <a:fillRect/>
                      </a:stretch>
                    </p:blipFill>
                    <p:spPr>
                      <a:xfrm>
                        <a:off x="608112" y="1444982"/>
                        <a:ext cx="1440000" cy="360000"/>
                      </a:xfrm>
                      <a:prstGeom prst="rect">
                        <a:avLst/>
                      </a:prstGeom>
                    </p:spPr>
                  </p:pic>
                </p:oleObj>
              </mc:Fallback>
            </mc:AlternateContent>
          </a:graphicData>
        </a:graphic>
      </p:graphicFrame>
    </p:spTree>
    <p:extLst>
      <p:ext uri="{BB962C8B-B14F-4D97-AF65-F5344CB8AC3E}">
        <p14:creationId xmlns:p14="http://schemas.microsoft.com/office/powerpoint/2010/main" val="2877812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P spid="1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53</a:t>
            </a:fld>
            <a:endParaRPr lang="en-US">
              <a:solidFill>
                <a:prstClr val="black">
                  <a:tint val="75000"/>
                </a:prstClr>
              </a:solidFill>
            </a:endParaRPr>
          </a:p>
        </p:txBody>
      </p:sp>
      <p:sp>
        <p:nvSpPr>
          <p:cNvPr id="5" name="Rectangle 4"/>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9"/>
          <p:cNvSpPr>
            <a:spLocks noChangeArrowheads="1"/>
          </p:cNvSpPr>
          <p:nvPr/>
        </p:nvSpPr>
        <p:spPr bwMode="auto">
          <a:xfrm>
            <a:off x="8244408" y="35010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319830910"/>
              </p:ext>
            </p:extLst>
          </p:nvPr>
        </p:nvGraphicFramePr>
        <p:xfrm>
          <a:off x="2109703" y="1955567"/>
          <a:ext cx="5887050" cy="1080000"/>
        </p:xfrm>
        <a:graphic>
          <a:graphicData uri="http://schemas.openxmlformats.org/presentationml/2006/ole">
            <mc:AlternateContent xmlns:mc="http://schemas.openxmlformats.org/markup-compatibility/2006">
              <mc:Choice xmlns:v="urn:schemas-microsoft-com:vml" Requires="v">
                <p:oleObj spid="_x0000_s64580" name="Equation" r:id="rId3" imgW="2641600" imgH="482600" progId="Equation.DSMT4">
                  <p:embed/>
                </p:oleObj>
              </mc:Choice>
              <mc:Fallback>
                <p:oleObj name="Equation" r:id="rId3" imgW="26416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03" y="1955567"/>
                        <a:ext cx="5887050" cy="10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11093598"/>
              </p:ext>
            </p:extLst>
          </p:nvPr>
        </p:nvGraphicFramePr>
        <p:xfrm>
          <a:off x="2077705" y="3501008"/>
          <a:ext cx="5859000" cy="1512000"/>
        </p:xfrm>
        <a:graphic>
          <a:graphicData uri="http://schemas.openxmlformats.org/presentationml/2006/ole">
            <mc:AlternateContent xmlns:mc="http://schemas.openxmlformats.org/markup-compatibility/2006">
              <mc:Choice xmlns:v="urn:schemas-microsoft-com:vml" Requires="v">
                <p:oleObj spid="_x0000_s64581" name="Equation" r:id="rId5" imgW="2654300" imgH="685800" progId="Equation.DSMT4">
                  <p:embed/>
                </p:oleObj>
              </mc:Choice>
              <mc:Fallback>
                <p:oleObj name="Equation" r:id="rId5" imgW="265430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7705" y="3501008"/>
                        <a:ext cx="5859000" cy="151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3"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2"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4"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6"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 Box 2"/>
          <p:cNvSpPr txBox="1">
            <a:spLocks noChangeArrowheads="1"/>
          </p:cNvSpPr>
          <p:nvPr/>
        </p:nvSpPr>
        <p:spPr bwMode="auto">
          <a:xfrm>
            <a:off x="552450" y="879130"/>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latin typeface="Times New Roman" panose="02020603050405020304" pitchFamily="18" charset="0"/>
                <a:cs typeface="Times New Roman" panose="02020603050405020304" pitchFamily="18" charset="0"/>
              </a:rPr>
              <a:t>复功率分别为</a:t>
            </a:r>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76688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327608"/>
            <a:ext cx="8134350" cy="3109185"/>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上式可以看出，互感电压发出无功，分别补偿</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的无功功率，</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处于</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完全补偿状态。线圈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中的互感电压吸收的</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274W</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有功功率，由线圈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中的互感电压发出，供给支路</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中的电阻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消耗。只要</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，就会出现互感传递有功功率的现象。</a:t>
            </a:r>
          </a:p>
          <a:p>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54</a:t>
            </a:fld>
            <a:endParaRPr lang="en-US">
              <a:solidFill>
                <a:prstClr val="black">
                  <a:tint val="75000"/>
                </a:prstClr>
              </a:solidFill>
            </a:endParaRPr>
          </a:p>
        </p:txBody>
      </p:sp>
      <p:sp>
        <p:nvSpPr>
          <p:cNvPr id="5" name="Rectangle 4"/>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9"/>
          <p:cNvSpPr>
            <a:spLocks noChangeArrowheads="1"/>
          </p:cNvSpPr>
          <p:nvPr/>
        </p:nvSpPr>
        <p:spPr bwMode="auto">
          <a:xfrm>
            <a:off x="8244408" y="35010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3"/>
          <p:cNvSpPr>
            <a:spLocks noChangeArrowheads="1"/>
          </p:cNvSpPr>
          <p:nvPr/>
        </p:nvSpPr>
        <p:spPr bwMode="auto">
          <a:xfrm>
            <a:off x="3052762" y="53582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3"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24" name="对象 81923"/>
          <p:cNvGraphicFramePr>
            <a:graphicFrameLocks noChangeAspect="1"/>
          </p:cNvGraphicFramePr>
          <p:nvPr>
            <p:extLst>
              <p:ext uri="{D42A27DB-BD31-4B8C-83A1-F6EECF244321}">
                <p14:modId xmlns:p14="http://schemas.microsoft.com/office/powerpoint/2010/main" val="913750908"/>
              </p:ext>
            </p:extLst>
          </p:nvPr>
        </p:nvGraphicFramePr>
        <p:xfrm>
          <a:off x="1058516" y="1853930"/>
          <a:ext cx="276480" cy="432000"/>
        </p:xfrm>
        <a:graphic>
          <a:graphicData uri="http://schemas.openxmlformats.org/presentationml/2006/ole">
            <mc:AlternateContent xmlns:mc="http://schemas.openxmlformats.org/markup-compatibility/2006">
              <mc:Choice xmlns:v="urn:schemas-microsoft-com:vml" Requires="v">
                <p:oleObj spid="_x0000_s62696" name="Equation" r:id="rId3" imgW="152334" imgH="241195" progId="Equation.DSMT4">
                  <p:embed/>
                </p:oleObj>
              </mc:Choice>
              <mc:Fallback>
                <p:oleObj name="Equation" r:id="rId3" imgW="152334" imgH="241195"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16" y="1853930"/>
                        <a:ext cx="27648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2"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33" name="对象 81932"/>
          <p:cNvGraphicFramePr>
            <a:graphicFrameLocks noChangeAspect="1"/>
          </p:cNvGraphicFramePr>
          <p:nvPr>
            <p:extLst>
              <p:ext uri="{D42A27DB-BD31-4B8C-83A1-F6EECF244321}">
                <p14:modId xmlns:p14="http://schemas.microsoft.com/office/powerpoint/2010/main" val="1888167703"/>
              </p:ext>
            </p:extLst>
          </p:nvPr>
        </p:nvGraphicFramePr>
        <p:xfrm>
          <a:off x="1763688" y="1844872"/>
          <a:ext cx="311040" cy="432000"/>
        </p:xfrm>
        <a:graphic>
          <a:graphicData uri="http://schemas.openxmlformats.org/presentationml/2006/ole">
            <mc:AlternateContent xmlns:mc="http://schemas.openxmlformats.org/markup-compatibility/2006">
              <mc:Choice xmlns:v="urn:schemas-microsoft-com:vml" Requires="v">
                <p:oleObj spid="_x0000_s62697" name="Equation" r:id="rId5" imgW="164957" imgH="241091" progId="Equation.DSMT4">
                  <p:embed/>
                </p:oleObj>
              </mc:Choice>
              <mc:Fallback>
                <p:oleObj name="Equation" r:id="rId5" imgW="164957" imgH="241091" progId="Equation.DSMT4">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844872"/>
                        <a:ext cx="31104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4"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35" name="对象 81934"/>
          <p:cNvGraphicFramePr>
            <a:graphicFrameLocks noChangeAspect="1"/>
          </p:cNvGraphicFramePr>
          <p:nvPr>
            <p:extLst>
              <p:ext uri="{D42A27DB-BD31-4B8C-83A1-F6EECF244321}">
                <p14:modId xmlns:p14="http://schemas.microsoft.com/office/powerpoint/2010/main" val="2109002185"/>
              </p:ext>
            </p:extLst>
          </p:nvPr>
        </p:nvGraphicFramePr>
        <p:xfrm>
          <a:off x="6156176" y="1825892"/>
          <a:ext cx="396000" cy="396000"/>
        </p:xfrm>
        <a:graphic>
          <a:graphicData uri="http://schemas.openxmlformats.org/presentationml/2006/ole">
            <mc:AlternateContent xmlns:mc="http://schemas.openxmlformats.org/markup-compatibility/2006">
              <mc:Choice xmlns:v="urn:schemas-microsoft-com:vml" Requires="v">
                <p:oleObj spid="_x0000_s62698" name="Equation" r:id="rId7" imgW="164885" imgH="164885" progId="Equation.DSMT4">
                  <p:embed/>
                </p:oleObj>
              </mc:Choice>
              <mc:Fallback>
                <p:oleObj name="Equation" r:id="rId7" imgW="164885" imgH="164885" progId="Equation.DSMT4">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1825892"/>
                        <a:ext cx="396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6"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37" name="对象 81936"/>
          <p:cNvGraphicFramePr>
            <a:graphicFrameLocks noChangeAspect="1"/>
          </p:cNvGraphicFramePr>
          <p:nvPr>
            <p:extLst>
              <p:ext uri="{D42A27DB-BD31-4B8C-83A1-F6EECF244321}">
                <p14:modId xmlns:p14="http://schemas.microsoft.com/office/powerpoint/2010/main" val="1190768947"/>
              </p:ext>
            </p:extLst>
          </p:nvPr>
        </p:nvGraphicFramePr>
        <p:xfrm>
          <a:off x="8172400" y="2672960"/>
          <a:ext cx="328320" cy="432000"/>
        </p:xfrm>
        <a:graphic>
          <a:graphicData uri="http://schemas.openxmlformats.org/presentationml/2006/ole">
            <mc:AlternateContent xmlns:mc="http://schemas.openxmlformats.org/markup-compatibility/2006">
              <mc:Choice xmlns:v="urn:schemas-microsoft-com:vml" Requires="v">
                <p:oleObj spid="_x0000_s62699" name="Equation" r:id="rId9" imgW="177646" imgH="241091" progId="Equation.DSMT4">
                  <p:embed/>
                </p:oleObj>
              </mc:Choice>
              <mc:Fallback>
                <p:oleObj name="Equation" r:id="rId9" imgW="177646" imgH="241091" progId="Equation.DSMT4">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2400" y="2672960"/>
                        <a:ext cx="32832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39" name="对象 81938"/>
          <p:cNvGraphicFramePr>
            <a:graphicFrameLocks noChangeAspect="1"/>
          </p:cNvGraphicFramePr>
          <p:nvPr>
            <p:extLst>
              <p:ext uri="{D42A27DB-BD31-4B8C-83A1-F6EECF244321}">
                <p14:modId xmlns:p14="http://schemas.microsoft.com/office/powerpoint/2010/main" val="1173384269"/>
              </p:ext>
            </p:extLst>
          </p:nvPr>
        </p:nvGraphicFramePr>
        <p:xfrm>
          <a:off x="2475767" y="3084923"/>
          <a:ext cx="1922662" cy="504000"/>
        </p:xfrm>
        <a:graphic>
          <a:graphicData uri="http://schemas.openxmlformats.org/presentationml/2006/ole">
            <mc:AlternateContent xmlns:mc="http://schemas.openxmlformats.org/markup-compatibility/2006">
              <mc:Choice xmlns:v="urn:schemas-microsoft-com:vml" Requires="v">
                <p:oleObj spid="_x0000_s62700" name="Equation" r:id="rId11" imgW="977476" imgH="253890" progId="Equation.DSMT4">
                  <p:embed/>
                </p:oleObj>
              </mc:Choice>
              <mc:Fallback>
                <p:oleObj name="Equation" r:id="rId11" imgW="977476" imgH="253890" progId="Equation.DSMT4">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5767" y="3084923"/>
                        <a:ext cx="1922662"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0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54038604"/>
              </p:ext>
            </p:extLst>
          </p:nvPr>
        </p:nvGraphicFramePr>
        <p:xfrm>
          <a:off x="5485096" y="1835930"/>
          <a:ext cx="311040" cy="432000"/>
        </p:xfrm>
        <a:graphic>
          <a:graphicData uri="http://schemas.openxmlformats.org/presentationml/2006/ole">
            <mc:AlternateContent xmlns:mc="http://schemas.openxmlformats.org/markup-compatibility/2006">
              <mc:Choice xmlns:v="urn:schemas-microsoft-com:vml" Requires="v">
                <p:oleObj spid="_x0000_s62701" name="Equation" r:id="rId13" imgW="164957" imgH="241091" progId="Equation.DSMT4">
                  <p:embed/>
                </p:oleObj>
              </mc:Choice>
              <mc:Fallback>
                <p:oleObj name="Equation" r:id="rId13" imgW="164957" imgH="241091" progId="Equation.DSMT4">
                  <p:embed/>
                  <p:pic>
                    <p:nvPicPr>
                      <p:cNvPr id="0" name="Object 20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096" y="1835930"/>
                        <a:ext cx="31104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77832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125325"/>
            <a:ext cx="8134350" cy="1385637"/>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7.3.2   </a:t>
            </a:r>
            <a:r>
              <a:rPr lang="zh-CN" altLang="en-US" sz="2800" b="1" dirty="0" smtClean="0">
                <a:latin typeface="Times New Roman" panose="02020603050405020304" pitchFamily="18" charset="0"/>
                <a:cs typeface="Times New Roman" panose="02020603050405020304" pitchFamily="18" charset="0"/>
              </a:rPr>
              <a:t>对</a:t>
            </a:r>
            <a:r>
              <a:rPr lang="zh-CN" altLang="en-US" sz="2800" b="1" dirty="0">
                <a:latin typeface="Times New Roman" panose="02020603050405020304" pitchFamily="18" charset="0"/>
                <a:cs typeface="Times New Roman" panose="02020603050405020304" pitchFamily="18" charset="0"/>
              </a:rPr>
              <a:t>例</a:t>
            </a:r>
            <a:r>
              <a:rPr lang="en-US" altLang="zh-CN" sz="2800" b="1" dirty="0">
                <a:latin typeface="Times New Roman" panose="02020603050405020304" pitchFamily="18" charset="0"/>
                <a:cs typeface="Times New Roman" panose="02020603050405020304" pitchFamily="18" charset="0"/>
              </a:rPr>
              <a:t>7.2.2</a:t>
            </a:r>
            <a:r>
              <a:rPr lang="zh-CN" altLang="en-US" sz="2800" b="1" dirty="0">
                <a:latin typeface="Times New Roman" panose="02020603050405020304" pitchFamily="18" charset="0"/>
                <a:cs typeface="Times New Roman" panose="02020603050405020304" pitchFamily="18" charset="0"/>
              </a:rPr>
              <a:t>中的复功率的转换和传输作进一步分析。</a:t>
            </a:r>
            <a:endPar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800" dirty="0"/>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55</a:t>
            </a:fld>
            <a:endParaRPr lang="en-US">
              <a:solidFill>
                <a:prstClr val="black">
                  <a:tint val="75000"/>
                </a:prstClr>
              </a:solidFill>
            </a:endParaRPr>
          </a:p>
        </p:txBody>
      </p:sp>
      <p:sp>
        <p:nvSpPr>
          <p:cNvPr id="5" name="Rectangle 4"/>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Text Box 2"/>
          <p:cNvSpPr txBox="1">
            <a:spLocks noChangeArrowheads="1"/>
          </p:cNvSpPr>
          <p:nvPr/>
        </p:nvSpPr>
        <p:spPr bwMode="auto">
          <a:xfrm>
            <a:off x="608112" y="2474805"/>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zh-CN" sz="2800" b="1" dirty="0">
                <a:solidFill>
                  <a:srgbClr val="C00000"/>
                </a:solidFill>
              </a:rPr>
              <a:t>解</a:t>
            </a:r>
            <a:r>
              <a:rPr lang="zh-CN" altLang="en-US" sz="2800" b="1" dirty="0" smtClean="0">
                <a:solidFill>
                  <a:srgbClr val="C00000"/>
                </a:solidFill>
              </a:rPr>
              <a:t>：</a:t>
            </a:r>
            <a:r>
              <a:rPr lang="zh-CN" altLang="en-US" sz="2800" b="1" dirty="0" smtClean="0"/>
              <a:t>复功率     和    分别为</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3"/>
          <p:cNvSpPr>
            <a:spLocks noChangeArrowheads="1"/>
          </p:cNvSpPr>
          <p:nvPr/>
        </p:nvSpPr>
        <p:spPr bwMode="auto">
          <a:xfrm>
            <a:off x="3052762" y="53582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1"/>
          <p:cNvSpPr>
            <a:spLocks noChangeArrowheads="1"/>
          </p:cNvSpPr>
          <p:nvPr/>
        </p:nvSpPr>
        <p:spPr bwMode="auto">
          <a:xfrm>
            <a:off x="427137" y="215966"/>
            <a:ext cx="9144000"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4201326076"/>
              </p:ext>
            </p:extLst>
          </p:nvPr>
        </p:nvGraphicFramePr>
        <p:xfrm>
          <a:off x="2576512" y="2572251"/>
          <a:ext cx="311040" cy="432000"/>
        </p:xfrm>
        <a:graphic>
          <a:graphicData uri="http://schemas.openxmlformats.org/presentationml/2006/ole">
            <mc:AlternateContent xmlns:mc="http://schemas.openxmlformats.org/markup-compatibility/2006">
              <mc:Choice xmlns:v="urn:schemas-microsoft-com:vml" Requires="v">
                <p:oleObj spid="_x0000_s65655" name="Equation" r:id="rId3" imgW="164957" imgH="241091" progId="Equation.DSMT4">
                  <p:embed/>
                </p:oleObj>
              </mc:Choice>
              <mc:Fallback>
                <p:oleObj name="Equation" r:id="rId3" imgW="164957" imgH="241091"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12" y="2572251"/>
                        <a:ext cx="31104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13"/>
          <p:cNvSpPr>
            <a:spLocks noChangeArrowheads="1"/>
          </p:cNvSpPr>
          <p:nvPr/>
        </p:nvSpPr>
        <p:spPr bwMode="auto">
          <a:xfrm>
            <a:off x="427137" y="215966"/>
            <a:ext cx="9144000"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239794695"/>
              </p:ext>
            </p:extLst>
          </p:nvPr>
        </p:nvGraphicFramePr>
        <p:xfrm>
          <a:off x="3275856" y="2556321"/>
          <a:ext cx="328320" cy="432000"/>
        </p:xfrm>
        <a:graphic>
          <a:graphicData uri="http://schemas.openxmlformats.org/presentationml/2006/ole">
            <mc:AlternateContent xmlns:mc="http://schemas.openxmlformats.org/markup-compatibility/2006">
              <mc:Choice xmlns:v="urn:schemas-microsoft-com:vml" Requires="v">
                <p:oleObj spid="_x0000_s65656" name="Equation" r:id="rId5" imgW="177646" imgH="241091" progId="Equation.DSMT4">
                  <p:embed/>
                </p:oleObj>
              </mc:Choice>
              <mc:Fallback>
                <p:oleObj name="Equation" r:id="rId5" imgW="177646" imgH="241091"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556321"/>
                        <a:ext cx="32832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5"/>
          <p:cNvSpPr>
            <a:spLocks noChangeArrowheads="1"/>
          </p:cNvSpPr>
          <p:nvPr/>
        </p:nvSpPr>
        <p:spPr bwMode="auto">
          <a:xfrm>
            <a:off x="0" y="0"/>
            <a:ext cx="9144000"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4136389177"/>
              </p:ext>
            </p:extLst>
          </p:nvPr>
        </p:nvGraphicFramePr>
        <p:xfrm>
          <a:off x="755576" y="3357684"/>
          <a:ext cx="7308684" cy="972000"/>
        </p:xfrm>
        <a:graphic>
          <a:graphicData uri="http://schemas.openxmlformats.org/presentationml/2006/ole">
            <mc:AlternateContent xmlns:mc="http://schemas.openxmlformats.org/markup-compatibility/2006">
              <mc:Choice xmlns:v="urn:schemas-microsoft-com:vml" Requires="v">
                <p:oleObj spid="_x0000_s65657" name="Equation" r:id="rId7" imgW="3721100" imgH="482600" progId="Equation.DSMT4">
                  <p:embed/>
                </p:oleObj>
              </mc:Choice>
              <mc:Fallback>
                <p:oleObj name="Equation" r:id="rId7" imgW="3721100" imgH="4826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3357684"/>
                        <a:ext cx="7308684" cy="9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114652890"/>
              </p:ext>
            </p:extLst>
          </p:nvPr>
        </p:nvGraphicFramePr>
        <p:xfrm>
          <a:off x="755576" y="4653559"/>
          <a:ext cx="7458237" cy="972000"/>
        </p:xfrm>
        <a:graphic>
          <a:graphicData uri="http://schemas.openxmlformats.org/presentationml/2006/ole">
            <mc:AlternateContent xmlns:mc="http://schemas.openxmlformats.org/markup-compatibility/2006">
              <mc:Choice xmlns:v="urn:schemas-microsoft-com:vml" Requires="v">
                <p:oleObj spid="_x0000_s65658" name="Equation" r:id="rId9" imgW="3797300" imgH="482600" progId="Equation.DSMT4">
                  <p:embed/>
                </p:oleObj>
              </mc:Choice>
              <mc:Fallback>
                <p:oleObj name="Equation" r:id="rId9" imgW="3797300" imgH="4826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4653559"/>
                        <a:ext cx="7458237" cy="9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1"/>
          <p:cNvSpPr>
            <a:spLocks noChangeArrowheads="1"/>
          </p:cNvSpPr>
          <p:nvPr/>
        </p:nvSpPr>
        <p:spPr bwMode="auto">
          <a:xfrm>
            <a:off x="1190624" y="3326899"/>
            <a:ext cx="9144000"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0" name="Rectangle 22"/>
          <p:cNvSpPr>
            <a:spLocks noChangeArrowheads="1"/>
          </p:cNvSpPr>
          <p:nvPr/>
        </p:nvSpPr>
        <p:spPr bwMode="auto">
          <a:xfrm>
            <a:off x="1190624" y="4279399"/>
            <a:ext cx="9144000"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595926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1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56</a:t>
            </a:fld>
            <a:endParaRPr lang="en-US">
              <a:solidFill>
                <a:prstClr val="black">
                  <a:tint val="75000"/>
                </a:prstClr>
              </a:solidFill>
            </a:endParaRPr>
          </a:p>
        </p:txBody>
      </p:sp>
      <p:sp>
        <p:nvSpPr>
          <p:cNvPr id="5" name="Rectangle 4"/>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9"/>
          <p:cNvSpPr>
            <a:spLocks noChangeArrowheads="1"/>
          </p:cNvSpPr>
          <p:nvPr/>
        </p:nvSpPr>
        <p:spPr bwMode="auto">
          <a:xfrm>
            <a:off x="8244408" y="35010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3"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2"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4"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6"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 Box 2"/>
          <p:cNvSpPr txBox="1">
            <a:spLocks noChangeArrowheads="1"/>
          </p:cNvSpPr>
          <p:nvPr/>
        </p:nvSpPr>
        <p:spPr bwMode="auto">
          <a:xfrm>
            <a:off x="552450" y="896174"/>
            <a:ext cx="8134350" cy="4832734"/>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smtClean="0">
                <a:latin typeface="Times New Roman" panose="02020603050405020304" pitchFamily="18" charset="0"/>
                <a:cs typeface="Times New Roman" panose="02020603050405020304" pitchFamily="18" charset="0"/>
              </a:rPr>
              <a:t>        从</a:t>
            </a:r>
            <a:r>
              <a:rPr lang="zh-CN" altLang="en-US" sz="2800" b="1" dirty="0">
                <a:latin typeface="Times New Roman" panose="02020603050405020304" pitchFamily="18" charset="0"/>
                <a:cs typeface="Times New Roman" panose="02020603050405020304" pitchFamily="18" charset="0"/>
              </a:rPr>
              <a:t>结果可以看出，对于无功功率，互感</a:t>
            </a:r>
            <a:r>
              <a:rPr lang="en-US" altLang="zh-CN" sz="2800" b="1" dirty="0">
                <a:latin typeface="Times New Roman" panose="02020603050405020304" pitchFamily="18" charset="0"/>
                <a:cs typeface="Times New Roman" panose="02020603050405020304" pitchFamily="18" charset="0"/>
              </a:rPr>
              <a:t>M</a:t>
            </a:r>
            <a:r>
              <a:rPr lang="zh-CN" altLang="en-US" sz="2800" b="1" dirty="0">
                <a:latin typeface="Times New Roman" panose="02020603050405020304" pitchFamily="18" charset="0"/>
                <a:cs typeface="Times New Roman" panose="02020603050405020304" pitchFamily="18" charset="0"/>
              </a:rPr>
              <a:t>起同向耦合作用，耦合电感中的无功功率增加量相同。而有功功率的传输情况是：线圈</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多吸收的</a:t>
            </a:r>
            <a:r>
              <a:rPr lang="en-US" altLang="zh-CN" sz="2800" b="1" dirty="0">
                <a:latin typeface="Times New Roman" panose="02020603050405020304" pitchFamily="18" charset="0"/>
                <a:cs typeface="Times New Roman" panose="02020603050405020304" pitchFamily="18" charset="0"/>
              </a:rPr>
              <a:t>110W</a:t>
            </a:r>
            <a:r>
              <a:rPr lang="zh-CN" altLang="en-US" sz="2800" b="1" dirty="0">
                <a:latin typeface="Times New Roman" panose="02020603050405020304" pitchFamily="18" charset="0"/>
                <a:cs typeface="Times New Roman" panose="02020603050405020304" pitchFamily="18" charset="0"/>
              </a:rPr>
              <a:t>传输给线圈</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，并由线圈</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发出，扣除线圈</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中</a:t>
            </a:r>
            <a:r>
              <a:rPr lang="zh-CN" altLang="en-US" sz="2800" b="1" dirty="0" smtClean="0">
                <a:latin typeface="Times New Roman" panose="02020603050405020304" pitchFamily="18" charset="0"/>
                <a:cs typeface="Times New Roman" panose="02020603050405020304" pitchFamily="18" charset="0"/>
              </a:rPr>
              <a:t>电阻    </a:t>
            </a:r>
            <a:r>
              <a:rPr lang="zh-CN" altLang="en-US" sz="2800" b="1" dirty="0">
                <a:latin typeface="Times New Roman" panose="02020603050405020304" pitchFamily="18" charset="0"/>
                <a:cs typeface="Times New Roman" panose="02020603050405020304" pitchFamily="18" charset="0"/>
              </a:rPr>
              <a:t>的消耗后，尚有</a:t>
            </a:r>
            <a:r>
              <a:rPr lang="en-US" altLang="zh-CN" sz="2800" b="1" dirty="0">
                <a:latin typeface="Times New Roman" panose="02020603050405020304" pitchFamily="18" charset="0"/>
                <a:cs typeface="Times New Roman" panose="02020603050405020304" pitchFamily="18" charset="0"/>
              </a:rPr>
              <a:t>70W</a:t>
            </a:r>
            <a:r>
              <a:rPr lang="zh-CN" altLang="en-US" sz="2800" b="1" dirty="0">
                <a:latin typeface="Times New Roman" panose="02020603050405020304" pitchFamily="18" charset="0"/>
                <a:cs typeface="Times New Roman" panose="02020603050405020304" pitchFamily="18" charset="0"/>
              </a:rPr>
              <a:t>多余功率，这部分有功功率又返回电源。如果将图</a:t>
            </a:r>
            <a:r>
              <a:rPr lang="en-US" altLang="zh-CN" sz="2800" b="1" dirty="0">
                <a:latin typeface="Times New Roman" panose="02020603050405020304" pitchFamily="18" charset="0"/>
                <a:cs typeface="Times New Roman" panose="02020603050405020304" pitchFamily="18" charset="0"/>
              </a:rPr>
              <a:t>7.2.1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）所示电路改接成图</a:t>
            </a:r>
            <a:r>
              <a:rPr lang="en-US" altLang="zh-CN" sz="2800" b="1" dirty="0">
                <a:latin typeface="Times New Roman" panose="02020603050405020304" pitchFamily="18" charset="0"/>
                <a:cs typeface="Times New Roman" panose="02020603050405020304" pitchFamily="18" charset="0"/>
              </a:rPr>
              <a:t>7.3.2</a:t>
            </a:r>
            <a:r>
              <a:rPr lang="zh-CN" altLang="en-US" sz="2800" b="1" dirty="0">
                <a:latin typeface="Times New Roman" panose="02020603050405020304" pitchFamily="18" charset="0"/>
                <a:cs typeface="Times New Roman" panose="02020603050405020304" pitchFamily="18" charset="0"/>
              </a:rPr>
              <a:t>的形式，而其中的参数值与例</a:t>
            </a:r>
            <a:r>
              <a:rPr lang="en-US" altLang="zh-CN" sz="2800" b="1" dirty="0">
                <a:latin typeface="Times New Roman" panose="02020603050405020304" pitchFamily="18" charset="0"/>
                <a:cs typeface="Times New Roman" panose="02020603050405020304" pitchFamily="18" charset="0"/>
              </a:rPr>
              <a:t>7.2.2</a:t>
            </a:r>
            <a:r>
              <a:rPr lang="zh-CN" altLang="en-US" sz="2800" b="1" dirty="0">
                <a:latin typeface="Times New Roman" panose="02020603050405020304" pitchFamily="18" charset="0"/>
                <a:cs typeface="Times New Roman" panose="02020603050405020304" pitchFamily="18" charset="0"/>
              </a:rPr>
              <a:t>所述相同，而两边的电压源</a:t>
            </a:r>
            <a:r>
              <a:rPr lang="zh-CN" altLang="en-US" sz="2800" b="1" dirty="0" smtClean="0">
                <a:latin typeface="Times New Roman" panose="02020603050405020304" pitchFamily="18" charset="0"/>
                <a:cs typeface="Times New Roman" panose="02020603050405020304" pitchFamily="18" charset="0"/>
              </a:rPr>
              <a:t>为                    ，</a:t>
            </a:r>
            <a:r>
              <a:rPr lang="zh-CN" altLang="en-US" sz="2800" b="1" dirty="0">
                <a:latin typeface="Times New Roman" panose="02020603050405020304" pitchFamily="18" charset="0"/>
                <a:cs typeface="Times New Roman" panose="02020603050405020304" pitchFamily="18" charset="0"/>
              </a:rPr>
              <a:t>这样计算结果完全相同，但可以看得更清楚。有功功率从左边的电压源发出，供给耦合电感中的电阻消耗后，又将多余部分传输给右边的电压源吸收。</a:t>
            </a:r>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084575360"/>
              </p:ext>
            </p:extLst>
          </p:nvPr>
        </p:nvGraphicFramePr>
        <p:xfrm>
          <a:off x="7960736" y="2225222"/>
          <a:ext cx="355680" cy="468000"/>
        </p:xfrm>
        <a:graphic>
          <a:graphicData uri="http://schemas.openxmlformats.org/presentationml/2006/ole">
            <mc:AlternateContent xmlns:mc="http://schemas.openxmlformats.org/markup-compatibility/2006">
              <mc:Choice xmlns:v="urn:schemas-microsoft-com:vml" Requires="v">
                <p:oleObj spid="_x0000_s66620" name="Equation" r:id="rId3" imgW="177646" imgH="241091" progId="Equation.DSMT4">
                  <p:embed/>
                </p:oleObj>
              </mc:Choice>
              <mc:Fallback>
                <p:oleObj name="Equation" r:id="rId3" imgW="177646" imgH="241091"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736" y="2225222"/>
                        <a:ext cx="35568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7"/>
          <p:cNvSpPr>
            <a:spLocks noChangeArrowheads="1"/>
          </p:cNvSpPr>
          <p:nvPr/>
        </p:nvSpPr>
        <p:spPr bwMode="auto">
          <a:xfrm>
            <a:off x="0" y="0"/>
            <a:ext cx="9144000"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48809551"/>
              </p:ext>
            </p:extLst>
          </p:nvPr>
        </p:nvGraphicFramePr>
        <p:xfrm>
          <a:off x="3563888" y="4005112"/>
          <a:ext cx="1641600" cy="432000"/>
        </p:xfrm>
        <a:graphic>
          <a:graphicData uri="http://schemas.openxmlformats.org/presentationml/2006/ole">
            <mc:AlternateContent xmlns:mc="http://schemas.openxmlformats.org/markup-compatibility/2006">
              <mc:Choice xmlns:v="urn:schemas-microsoft-com:vml" Requires="v">
                <p:oleObj spid="_x0000_s66621" name="Equation" r:id="rId5" imgW="901309" imgH="241195" progId="Equation.DSMT4">
                  <p:embed/>
                </p:oleObj>
              </mc:Choice>
              <mc:Fallback>
                <p:oleObj name="Equation" r:id="rId5" imgW="901309" imgH="241195"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4005112"/>
                        <a:ext cx="164160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5848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6989" y="3302855"/>
            <a:ext cx="8134350" cy="2678298"/>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smtClean="0">
                <a:latin typeface="Times New Roman" panose="02020603050405020304" pitchFamily="18" charset="0"/>
                <a:cs typeface="Times New Roman" panose="02020603050405020304" pitchFamily="18" charset="0"/>
              </a:rPr>
              <a:t>        最后</a:t>
            </a:r>
            <a:r>
              <a:rPr lang="zh-CN" altLang="en-US" sz="2800" b="1" dirty="0">
                <a:latin typeface="Times New Roman" panose="02020603050405020304" pitchFamily="18" charset="0"/>
                <a:cs typeface="Times New Roman" panose="02020603050405020304" pitchFamily="18" charset="0"/>
              </a:rPr>
              <a:t>应当指出，</a:t>
            </a:r>
            <a:r>
              <a:rPr lang="zh-CN" altLang="en-US" sz="2800" b="1" dirty="0" smtClean="0">
                <a:latin typeface="Times New Roman" panose="02020603050405020304" pitchFamily="18" charset="0"/>
                <a:cs typeface="Times New Roman" panose="02020603050405020304" pitchFamily="18" charset="0"/>
              </a:rPr>
              <a:t>当                     时</a:t>
            </a:r>
            <a:r>
              <a:rPr lang="zh-CN" altLang="en-US" sz="2800" b="1" dirty="0">
                <a:latin typeface="Times New Roman" panose="02020603050405020304" pitchFamily="18" charset="0"/>
                <a:cs typeface="Times New Roman" panose="02020603050405020304" pitchFamily="18" charset="0"/>
              </a:rPr>
              <a:t>，耦合电感中将不会出现有功功率的传播。此外，上述的分析不能反映耦合电感电路中电磁能的转换和传播的全过程，仅在正弦稳态的条件下反映耦合电感在电磁能的转换和传播中的作用和一些特点，当然，这也是耦合电感电磁性能的一种表现。</a:t>
            </a:r>
            <a:endParaRPr lang="zh-CN"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57</a:t>
            </a:fld>
            <a:endParaRPr lang="en-US">
              <a:solidFill>
                <a:prstClr val="black">
                  <a:tint val="75000"/>
                </a:prstClr>
              </a:solidFill>
            </a:endParaRPr>
          </a:p>
        </p:txBody>
      </p:sp>
      <p:sp>
        <p:nvSpPr>
          <p:cNvPr id="5" name="Rectangle 4"/>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9"/>
          <p:cNvSpPr>
            <a:spLocks noChangeArrowheads="1"/>
          </p:cNvSpPr>
          <p:nvPr/>
        </p:nvSpPr>
        <p:spPr bwMode="auto">
          <a:xfrm>
            <a:off x="8244408" y="35010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3"/>
          <p:cNvSpPr>
            <a:spLocks noChangeArrowheads="1"/>
          </p:cNvSpPr>
          <p:nvPr/>
        </p:nvSpPr>
        <p:spPr bwMode="auto">
          <a:xfrm>
            <a:off x="3052762" y="53582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3"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2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2"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4"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6"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93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0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9"/>
          <p:cNvSpPr>
            <a:spLocks noChangeArrowheads="1"/>
          </p:cNvSpPr>
          <p:nvPr/>
        </p:nvSpPr>
        <p:spPr bwMode="auto">
          <a:xfrm>
            <a:off x="1950970" y="3424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6"/>
          <p:cNvSpPr>
            <a:spLocks noChangeArrowheads="1"/>
          </p:cNvSpPr>
          <p:nvPr/>
        </p:nvSpPr>
        <p:spPr bwMode="auto">
          <a:xfrm>
            <a:off x="0" y="0"/>
            <a:ext cx="9144000" cy="46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750438648"/>
              </p:ext>
            </p:extLst>
          </p:nvPr>
        </p:nvGraphicFramePr>
        <p:xfrm>
          <a:off x="4226831" y="3349366"/>
          <a:ext cx="1785329" cy="468000"/>
        </p:xfrm>
        <a:graphic>
          <a:graphicData uri="http://schemas.openxmlformats.org/presentationml/2006/ole">
            <mc:AlternateContent xmlns:mc="http://schemas.openxmlformats.org/markup-compatibility/2006">
              <mc:Choice xmlns:v="urn:schemas-microsoft-com:vml" Requires="v">
                <p:oleObj spid="_x0000_s67667" name="Equation" r:id="rId3" imgW="977476" imgH="253890" progId="Equation.DSMT4">
                  <p:embed/>
                </p:oleObj>
              </mc:Choice>
              <mc:Fallback>
                <p:oleObj name="Equation" r:id="rId3" imgW="977476" imgH="253890" progId="Equation.DSMT4">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831" y="3349366"/>
                        <a:ext cx="1785329"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图片 22" descr="7t3t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9544" y="883016"/>
            <a:ext cx="3504912" cy="2173125"/>
          </a:xfrm>
          <a:prstGeom prst="rect">
            <a:avLst/>
          </a:prstGeom>
          <a:noFill/>
          <a:ln>
            <a:noFill/>
          </a:ln>
        </p:spPr>
      </p:pic>
    </p:spTree>
    <p:extLst>
      <p:ext uri="{BB962C8B-B14F-4D97-AF65-F5344CB8AC3E}">
        <p14:creationId xmlns:p14="http://schemas.microsoft.com/office/powerpoint/2010/main" val="1253832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52450" y="1556212"/>
            <a:ext cx="8134350" cy="523862"/>
          </a:xfrm>
          <a:prstGeom prst="rect">
            <a:avLst/>
          </a:prstGeom>
          <a:noFill/>
          <a:ln w="9525">
            <a:noFill/>
            <a:miter lim="800000"/>
            <a:headEnd/>
            <a:tailEnd/>
          </a:ln>
          <a:effectLst/>
        </p:spPr>
        <p:txBody>
          <a:bodyPr wrap="square" lIns="92075" tIns="46038" rIns="92075" bIns="46038" anchor="ctr">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练习与思考</a:t>
            </a:r>
            <a:endParaRPr lang="zh-CN"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58</a:t>
            </a:fld>
            <a:endParaRPr lang="en-US">
              <a:solidFill>
                <a:prstClr val="black">
                  <a:tint val="75000"/>
                </a:prstClr>
              </a:solidFill>
            </a:endParaRPr>
          </a:p>
        </p:txBody>
      </p:sp>
      <p:sp>
        <p:nvSpPr>
          <p:cNvPr id="5" name="Text Box 2"/>
          <p:cNvSpPr txBox="1">
            <a:spLocks noChangeArrowheads="1"/>
          </p:cNvSpPr>
          <p:nvPr/>
        </p:nvSpPr>
        <p:spPr bwMode="auto">
          <a:xfrm>
            <a:off x="552450" y="2080074"/>
            <a:ext cx="8134350" cy="954750"/>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smtClean="0">
                <a:effectLst>
                  <a:outerShdw blurRad="38100" dist="38100" dir="2700000" algn="tl">
                    <a:srgbClr val="C0C0C0"/>
                  </a:outerShdw>
                </a:effectLst>
              </a:rPr>
              <a:t>7.3.1</a:t>
            </a:r>
            <a:r>
              <a:rPr lang="zh-CN" altLang="en-US" sz="2800" b="1" dirty="0">
                <a:effectLst>
                  <a:outerShdw blurRad="38100" dist="38100" dir="2700000" algn="tl">
                    <a:srgbClr val="C0C0C0"/>
                  </a:outerShdw>
                </a:effectLst>
              </a:rPr>
              <a:t>正弦稳态下，电磁能通过互感转换和传输有功功率和无功功率的情况。</a:t>
            </a:r>
            <a:endParaRPr lang="zh-CN" altLang="zh-CN" sz="2800" b="1" dirty="0">
              <a:effectLst>
                <a:outerShdw blurRad="38100" dist="38100" dir="2700000" algn="tl">
                  <a:srgbClr val="C0C0C0"/>
                </a:outerShdw>
              </a:effectLst>
            </a:endParaRPr>
          </a:p>
        </p:txBody>
      </p:sp>
    </p:spTree>
    <p:extLst>
      <p:ext uri="{BB962C8B-B14F-4D97-AF65-F5344CB8AC3E}">
        <p14:creationId xmlns:p14="http://schemas.microsoft.com/office/powerpoint/2010/main" val="1868276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132310" y="896478"/>
            <a:ext cx="7035105" cy="6125396"/>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kumimoji="1" lang="zh-CN" altLang="en-US" sz="2800" b="1" dirty="0" smtClean="0">
                <a:solidFill>
                  <a:srgbClr val="005200"/>
                </a:solidFill>
                <a:latin typeface="Times New Roman" pitchFamily="18" charset="0"/>
              </a:rPr>
              <a:t>    </a:t>
            </a: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a:t>
            </a:r>
            <a:r>
              <a:rPr lang="zh-CN" altLang="en-US" sz="2800" b="1" dirty="0" smtClean="0">
                <a:solidFill>
                  <a:srgbClr val="006600"/>
                </a:solidFill>
                <a:effectLst>
                  <a:outerShdw blurRad="38100" dist="38100" dir="2700000" algn="tl">
                    <a:srgbClr val="C0C0C0"/>
                  </a:outerShdw>
                </a:effectLst>
              </a:rPr>
              <a:t>在</a:t>
            </a:r>
            <a:r>
              <a:rPr lang="zh-CN" altLang="en-US" sz="2800" b="1" dirty="0">
                <a:solidFill>
                  <a:srgbClr val="006600"/>
                </a:solidFill>
                <a:effectLst>
                  <a:outerShdw blurRad="38100" dist="38100" dir="2700000" algn="tl">
                    <a:srgbClr val="C0C0C0"/>
                  </a:outerShdw>
                </a:effectLst>
              </a:rPr>
              <a:t>通常情况下，两个线圈电流所产生的磁通只有一部分交链，彼此不交链的那部分磁通称为</a:t>
            </a:r>
            <a:r>
              <a:rPr lang="zh-CN" altLang="en-US" sz="2800" b="1" dirty="0">
                <a:solidFill>
                  <a:srgbClr val="CC0000"/>
                </a:solidFill>
                <a:effectLst>
                  <a:outerShdw blurRad="38100" dist="38100" dir="2700000" algn="tl">
                    <a:srgbClr val="C0C0C0"/>
                  </a:outerShdw>
                </a:effectLst>
                <a:latin typeface="宋体" panose="02010600030101010101" pitchFamily="2" charset="-122"/>
              </a:rPr>
              <a:t>漏磁通</a:t>
            </a:r>
            <a:r>
              <a:rPr lang="zh-CN" altLang="en-US" sz="2800" b="1" dirty="0">
                <a:effectLst>
                  <a:outerShdw blurRad="38100" dist="38100" dir="2700000" algn="tl">
                    <a:srgbClr val="C0C0C0"/>
                  </a:outerShdw>
                </a:effectLst>
              </a:rPr>
              <a:t>，它的大小说明两个线圈耦合的紧密程度。因此，引出了</a:t>
            </a:r>
            <a:r>
              <a:rPr lang="zh-CN" altLang="en-US" sz="2800" b="1" dirty="0">
                <a:solidFill>
                  <a:srgbClr val="CC0000"/>
                </a:solidFill>
                <a:effectLst>
                  <a:outerShdw blurRad="38100" dist="38100" dir="2700000" algn="tl">
                    <a:srgbClr val="C0C0C0"/>
                  </a:outerShdw>
                </a:effectLst>
                <a:latin typeface="宋体" panose="02010600030101010101" pitchFamily="2" charset="-122"/>
              </a:rPr>
              <a:t>耦合系数</a:t>
            </a:r>
            <a:r>
              <a:rPr lang="zh-CN" altLang="en-US" sz="2800" b="1" dirty="0">
                <a:effectLst>
                  <a:outerShdw blurRad="38100" dist="38100" dir="2700000" algn="tl">
                    <a:srgbClr val="C0C0C0"/>
                  </a:outerShdw>
                </a:effectLst>
              </a:rPr>
              <a:t>。定义耦合系数</a:t>
            </a:r>
            <a:r>
              <a:rPr lang="en-US" altLang="zh-CN" sz="2800" b="1" dirty="0">
                <a:effectLst>
                  <a:outerShdw blurRad="38100" dist="38100" dir="2700000" algn="tl">
                    <a:srgbClr val="C0C0C0"/>
                  </a:outerShdw>
                </a:effectLst>
              </a:rPr>
              <a:t>k</a:t>
            </a:r>
            <a:r>
              <a:rPr lang="zh-CN" altLang="en-US" sz="2800" b="1" dirty="0">
                <a:effectLst>
                  <a:outerShdw blurRad="38100" dist="38100" dir="2700000" algn="tl">
                    <a:srgbClr val="C0C0C0"/>
                  </a:outerShdw>
                </a:effectLst>
              </a:rPr>
              <a:t>为</a:t>
            </a:r>
            <a:endParaRPr lang="en-US" altLang="zh-CN" sz="2800" b="1" dirty="0">
              <a:effectLst>
                <a:outerShdw blurRad="38100" dist="38100" dir="2700000" algn="tl">
                  <a:srgbClr val="C0C0C0"/>
                </a:outerShdw>
              </a:effectLst>
            </a:endParaRPr>
          </a:p>
          <a:p>
            <a:pPr fontAlgn="base">
              <a:spcBef>
                <a:spcPct val="0"/>
              </a:spcBef>
              <a:spcAft>
                <a:spcPct val="0"/>
              </a:spcAft>
              <a:defRPr/>
            </a:pPr>
            <a:endParaRPr kumimoji="1" lang="en-US" altLang="zh-CN" sz="2800" b="1" dirty="0" smtClean="0">
              <a:solidFill>
                <a:srgbClr val="005200"/>
              </a:solidFill>
              <a:latin typeface="Times New Roman" pitchFamily="18" charset="0"/>
            </a:endParaRPr>
          </a:p>
          <a:p>
            <a:pPr fontAlgn="base">
              <a:spcBef>
                <a:spcPct val="0"/>
              </a:spcBef>
              <a:spcAft>
                <a:spcPct val="0"/>
              </a:spcAft>
              <a:defRPr/>
            </a:pPr>
            <a:endParaRPr kumimoji="1" lang="en-US" altLang="zh-CN" sz="2800" b="1" dirty="0">
              <a:solidFill>
                <a:srgbClr val="005200"/>
              </a:solidFill>
              <a:latin typeface="Times New Roman" pitchFamily="18" charset="0"/>
            </a:endParaRPr>
          </a:p>
          <a:p>
            <a:pPr fontAlgn="base">
              <a:spcBef>
                <a:spcPct val="0"/>
              </a:spcBef>
              <a:spcAft>
                <a:spcPct val="0"/>
              </a:spcAft>
              <a:defRPr/>
            </a:pPr>
            <a:r>
              <a:rPr kumimoji="1" lang="zh-CN" altLang="en-US" sz="2800" b="1" dirty="0" smtClean="0">
                <a:solidFill>
                  <a:srgbClr val="005200"/>
                </a:solidFill>
                <a:latin typeface="Times New Roman" pitchFamily="18" charset="0"/>
              </a:rPr>
              <a:t>        </a:t>
            </a:r>
            <a:r>
              <a:rPr lang="zh-CN" altLang="en-US" sz="2800" b="1" dirty="0" smtClean="0">
                <a:effectLst>
                  <a:outerShdw blurRad="38100" dist="38100" dir="2700000" algn="tl">
                    <a:srgbClr val="C0C0C0"/>
                  </a:outerShdw>
                </a:effectLst>
              </a:rPr>
              <a:t>当</a:t>
            </a:r>
            <a:r>
              <a:rPr lang="en-US" altLang="zh-CN" sz="2800" b="1" dirty="0">
                <a:effectLst>
                  <a:outerShdw blurRad="38100" dist="38100" dir="2700000" algn="tl">
                    <a:srgbClr val="C0C0C0"/>
                  </a:outerShdw>
                </a:effectLst>
              </a:rPr>
              <a:t>L1</a:t>
            </a:r>
            <a:r>
              <a:rPr lang="zh-CN" altLang="en-US" sz="2800" b="1" dirty="0">
                <a:effectLst>
                  <a:outerShdw blurRad="38100" dist="38100" dir="2700000" algn="tl">
                    <a:srgbClr val="C0C0C0"/>
                  </a:outerShdw>
                </a:effectLst>
              </a:rPr>
              <a:t>和</a:t>
            </a:r>
            <a:r>
              <a:rPr lang="en-US" altLang="zh-CN" sz="2800" b="1" dirty="0">
                <a:effectLst>
                  <a:outerShdw blurRad="38100" dist="38100" dir="2700000" algn="tl">
                    <a:srgbClr val="C0C0C0"/>
                  </a:outerShdw>
                </a:effectLst>
              </a:rPr>
              <a:t>L2</a:t>
            </a:r>
            <a:r>
              <a:rPr lang="zh-CN" altLang="en-US" sz="2800" b="1" dirty="0">
                <a:effectLst>
                  <a:outerShdw blurRad="38100" dist="38100" dir="2700000" algn="tl">
                    <a:srgbClr val="C0C0C0"/>
                  </a:outerShdw>
                </a:effectLst>
              </a:rPr>
              <a:t>一定时，改变耦合线圈之间的位置，就改变了互感</a:t>
            </a:r>
            <a:r>
              <a:rPr lang="en-US" altLang="zh-CN" sz="2800" b="1" dirty="0">
                <a:effectLst>
                  <a:outerShdw blurRad="38100" dist="38100" dir="2700000" algn="tl">
                    <a:srgbClr val="C0C0C0"/>
                  </a:outerShdw>
                </a:effectLst>
              </a:rPr>
              <a:t>M</a:t>
            </a:r>
            <a:r>
              <a:rPr lang="zh-CN" altLang="en-US" sz="2800" b="1" dirty="0">
                <a:effectLst>
                  <a:outerShdw blurRad="38100" dist="38100" dir="2700000" algn="tl">
                    <a:srgbClr val="C0C0C0"/>
                  </a:outerShdw>
                </a:effectLst>
              </a:rPr>
              <a:t>的大小，从而改变了耦合系数。</a:t>
            </a:r>
            <a:endParaRPr lang="en-US" altLang="zh-CN" sz="2800" b="1" dirty="0">
              <a:effectLst>
                <a:outerShdw blurRad="38100" dist="38100" dir="2700000" algn="tl">
                  <a:srgbClr val="C0C0C0"/>
                </a:outerShdw>
              </a:effectLst>
            </a:endParaRPr>
          </a:p>
          <a:p>
            <a:pPr fontAlgn="base">
              <a:spcBef>
                <a:spcPct val="0"/>
              </a:spcBef>
              <a:spcAft>
                <a:spcPct val="0"/>
              </a:spcAft>
              <a:defRPr/>
            </a:pP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如</a:t>
            </a:r>
            <a:r>
              <a:rPr lang="zh-CN" altLang="en-US" sz="2800" b="1" dirty="0">
                <a:effectLst>
                  <a:outerShdw blurRad="38100" dist="38100" dir="2700000" algn="tl">
                    <a:srgbClr val="C0C0C0"/>
                  </a:outerShdw>
                </a:effectLst>
              </a:rPr>
              <a:t>图</a:t>
            </a:r>
            <a:r>
              <a:rPr lang="en-US" altLang="zh-CN" sz="2800" b="1" dirty="0">
                <a:effectLst>
                  <a:outerShdw blurRad="38100" dist="38100" dir="2700000" algn="tl">
                    <a:srgbClr val="C0C0C0"/>
                  </a:outerShdw>
                </a:effectLst>
              </a:rPr>
              <a:t>7.1.2</a:t>
            </a:r>
            <a:r>
              <a:rPr lang="zh-CN" altLang="en-US" sz="2800" b="1" dirty="0">
                <a:effectLst>
                  <a:outerShdw blurRad="38100" dist="38100" dir="2700000" algn="tl">
                    <a:srgbClr val="C0C0C0"/>
                  </a:outerShdw>
                </a:effectLst>
              </a:rPr>
              <a:t>所示，图（</a:t>
            </a:r>
            <a:r>
              <a:rPr lang="en-US" altLang="zh-CN" sz="2800" b="1" dirty="0">
                <a:effectLst>
                  <a:outerShdw blurRad="38100" dist="38100" dir="2700000" algn="tl">
                    <a:srgbClr val="C0C0C0"/>
                  </a:outerShdw>
                </a:effectLst>
              </a:rPr>
              <a:t>a</a:t>
            </a:r>
            <a:r>
              <a:rPr lang="zh-CN" altLang="en-US" sz="2800" b="1" dirty="0">
                <a:effectLst>
                  <a:outerShdw blurRad="38100" dist="38100" dir="2700000" algn="tl">
                    <a:srgbClr val="C0C0C0"/>
                  </a:outerShdw>
                </a:effectLst>
              </a:rPr>
              <a:t>）为</a:t>
            </a:r>
            <a:r>
              <a:rPr lang="zh-CN" altLang="en-US" sz="2800" b="1" dirty="0">
                <a:solidFill>
                  <a:srgbClr val="CC0000"/>
                </a:solidFill>
                <a:effectLst>
                  <a:outerShdw blurRad="38100" dist="38100" dir="2700000" algn="tl">
                    <a:srgbClr val="C0C0C0"/>
                  </a:outerShdw>
                </a:effectLst>
                <a:latin typeface="宋体" panose="02010600030101010101" pitchFamily="2" charset="-122"/>
              </a:rPr>
              <a:t>全耦合</a:t>
            </a:r>
            <a:r>
              <a:rPr lang="zh-CN" altLang="en-US" sz="2800" b="1" dirty="0" smtClean="0">
                <a:effectLst>
                  <a:outerShdw blurRad="38100" dist="38100" dir="2700000" algn="tl">
                    <a:srgbClr val="C0C0C0"/>
                  </a:outerShdw>
                </a:effectLst>
              </a:rPr>
              <a:t>，        </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a:t>
            </a:r>
            <a:r>
              <a:rPr lang="zh-CN" altLang="en-US" sz="2800" b="1" dirty="0">
                <a:effectLst>
                  <a:outerShdw blurRad="38100" dist="38100" dir="2700000" algn="tl">
                    <a:srgbClr val="C0C0C0"/>
                  </a:outerShdw>
                </a:effectLst>
              </a:rPr>
              <a:t>图（</a:t>
            </a:r>
            <a:r>
              <a:rPr lang="en-US" altLang="zh-CN" sz="2800" b="1" dirty="0">
                <a:effectLst>
                  <a:outerShdw blurRad="38100" dist="38100" dir="2700000" algn="tl">
                    <a:srgbClr val="C0C0C0"/>
                  </a:outerShdw>
                </a:effectLst>
              </a:rPr>
              <a:t>b</a:t>
            </a:r>
            <a:r>
              <a:rPr lang="zh-CN" altLang="en-US" sz="2800" b="1" dirty="0">
                <a:effectLst>
                  <a:outerShdw blurRad="38100" dist="38100" dir="2700000" algn="tl">
                    <a:srgbClr val="C0C0C0"/>
                  </a:outerShdw>
                </a:effectLst>
              </a:rPr>
              <a:t>）为</a:t>
            </a:r>
            <a:r>
              <a:rPr lang="zh-CN" altLang="en-US" sz="2800" b="1" dirty="0">
                <a:solidFill>
                  <a:srgbClr val="CC0000"/>
                </a:solidFill>
                <a:effectLst>
                  <a:outerShdw blurRad="38100" dist="38100" dir="2700000" algn="tl">
                    <a:srgbClr val="C0C0C0"/>
                  </a:outerShdw>
                </a:effectLst>
                <a:latin typeface="宋体" panose="02010600030101010101" pitchFamily="2" charset="-122"/>
              </a:rPr>
              <a:t>疏耦合</a:t>
            </a:r>
            <a:r>
              <a:rPr lang="zh-CN" altLang="en-US" sz="2800" b="1" dirty="0">
                <a:effectLst>
                  <a:outerShdw blurRad="38100" dist="38100" dir="2700000" algn="tl">
                    <a:srgbClr val="C0C0C0"/>
                  </a:outerShdw>
                </a:effectLst>
              </a:rPr>
              <a:t>（轴线垂直），可能</a:t>
            </a:r>
            <a:r>
              <a:rPr lang="zh-CN" altLang="en-US" sz="2800" b="1" dirty="0" smtClean="0">
                <a:effectLst>
                  <a:outerShdw blurRad="38100" dist="38100" dir="2700000" algn="tl">
                    <a:srgbClr val="C0C0C0"/>
                  </a:outerShdw>
                </a:effectLst>
              </a:rPr>
              <a:t>使             </a:t>
            </a: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a:t>
            </a:r>
            <a:r>
              <a:rPr lang="zh-CN" altLang="en-US" sz="2800" b="1" dirty="0">
                <a:solidFill>
                  <a:srgbClr val="CC0000"/>
                </a:solidFill>
                <a:effectLst>
                  <a:outerShdw blurRad="38100" dist="38100" dir="2700000" algn="tl">
                    <a:srgbClr val="C0C0C0"/>
                  </a:outerShdw>
                </a:effectLst>
                <a:latin typeface="宋体" panose="02010600030101010101" pitchFamily="2" charset="-122"/>
              </a:rPr>
              <a:t>无耦合</a:t>
            </a:r>
            <a:r>
              <a:rPr lang="zh-CN" altLang="en-US" sz="2800" b="1" dirty="0">
                <a:effectLst>
                  <a:outerShdw blurRad="38100" dist="38100" dir="2700000" algn="tl">
                    <a:srgbClr val="C0C0C0"/>
                  </a:outerShdw>
                </a:effectLst>
              </a:rPr>
              <a:t>）。</a:t>
            </a:r>
          </a:p>
          <a:p>
            <a:pPr fontAlgn="base">
              <a:spcBef>
                <a:spcPct val="0"/>
              </a:spcBef>
              <a:spcAft>
                <a:spcPct val="0"/>
              </a:spcAft>
              <a:defRPr/>
            </a:pPr>
            <a:endParaRPr kumimoji="1" lang="zh-CN" altLang="en-US" sz="2800" b="1" dirty="0">
              <a:solidFill>
                <a:srgbClr val="005200"/>
              </a:solidFill>
              <a:latin typeface="Times New Roman" pitchFamily="18" charset="0"/>
            </a:endParaRPr>
          </a:p>
        </p:txBody>
      </p:sp>
      <p:sp>
        <p:nvSpPr>
          <p:cNvPr id="8" name="日期占位符 7"/>
          <p:cNvSpPr>
            <a:spLocks noGrp="1"/>
          </p:cNvSpPr>
          <p:nvPr>
            <p:ph type="dt" sz="quarter" idx="10"/>
          </p:nvPr>
        </p:nvSpPr>
        <p:spPr>
          <a:xfrm>
            <a:off x="471414" y="5897321"/>
            <a:ext cx="2133600" cy="365125"/>
          </a:xfrm>
        </p:spPr>
        <p:txBody>
          <a:bodyPr/>
          <a:lstStyle/>
          <a:p>
            <a:pPr>
              <a:defRPr/>
            </a:pPr>
            <a:fld id="{F9BB641D-BC6F-4650-BE4A-8FB77E64462C}" type="datetime1">
              <a:rPr lang="zh-CN" altLang="en-US" smtClean="0">
                <a:solidFill>
                  <a:prstClr val="black">
                    <a:tint val="75000"/>
                  </a:prstClr>
                </a:solidFill>
              </a:rPr>
              <a:pPr>
                <a:defRPr/>
              </a:pPr>
              <a:t>2018/5/2</a:t>
            </a:fld>
            <a:r>
              <a:rPr lang="zh-CN" altLang="en-US" dirty="0" smtClean="0">
                <a:solidFill>
                  <a:prstClr val="black">
                    <a:tint val="75000"/>
                  </a:prstClr>
                </a:solidFill>
              </a:rPr>
              <a:t> </a:t>
            </a:r>
            <a:endParaRPr lang="en-US" dirty="0">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6</a:t>
            </a:fld>
            <a:endParaRPr lang="en-US">
              <a:solidFill>
                <a:prstClr val="black">
                  <a:tint val="75000"/>
                </a:prstClr>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87363814"/>
              </p:ext>
            </p:extLst>
          </p:nvPr>
        </p:nvGraphicFramePr>
        <p:xfrm>
          <a:off x="251520" y="3645024"/>
          <a:ext cx="1800225" cy="1676400"/>
        </p:xfrm>
        <a:graphic>
          <a:graphicData uri="http://schemas.openxmlformats.org/presentationml/2006/ole">
            <mc:AlternateContent xmlns:mc="http://schemas.openxmlformats.org/markup-compatibility/2006">
              <mc:Choice xmlns:v="urn:schemas-microsoft-com:vml" Requires="v">
                <p:oleObj spid="_x0000_s51824" name="Visio" r:id="rId3" imgW="1796702" imgH="2255196" progId="Visio.Drawing.11">
                  <p:embed/>
                </p:oleObj>
              </mc:Choice>
              <mc:Fallback>
                <p:oleObj name="Visio" r:id="rId3" imgW="1796702" imgH="225519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645024"/>
                        <a:ext cx="1800225"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1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597047781"/>
              </p:ext>
            </p:extLst>
          </p:nvPr>
        </p:nvGraphicFramePr>
        <p:xfrm>
          <a:off x="4306020" y="3101925"/>
          <a:ext cx="1874838" cy="857251"/>
        </p:xfrm>
        <a:graphic>
          <a:graphicData uri="http://schemas.openxmlformats.org/presentationml/2006/ole">
            <mc:AlternateContent xmlns:mc="http://schemas.openxmlformats.org/markup-compatibility/2006">
              <mc:Choice xmlns:v="urn:schemas-microsoft-com:vml" Requires="v">
                <p:oleObj spid="_x0000_s51825" name="Equation" r:id="rId5" imgW="1866600" imgH="850680" progId="Equation.DSMT4">
                  <p:embed/>
                </p:oleObj>
              </mc:Choice>
              <mc:Fallback>
                <p:oleObj name="Equation" r:id="rId5" imgW="1866600" imgH="850680" progId="Equation.DSMT4">
                  <p:embed/>
                  <p:pic>
                    <p:nvPicPr>
                      <p:cNvPr id="0" name="Object 124"/>
                      <p:cNvPicPr>
                        <a:picLocks noChangeAspect="1" noChangeArrowheads="1"/>
                      </p:cNvPicPr>
                      <p:nvPr/>
                    </p:nvPicPr>
                    <p:blipFill>
                      <a:blip r:embed="rId6"/>
                      <a:srcRect/>
                      <a:stretch>
                        <a:fillRect/>
                      </a:stretch>
                    </p:blipFill>
                    <p:spPr bwMode="auto">
                      <a:xfrm>
                        <a:off x="4306020" y="3101925"/>
                        <a:ext cx="1874838" cy="857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7921955"/>
              </p:ext>
            </p:extLst>
          </p:nvPr>
        </p:nvGraphicFramePr>
        <p:xfrm>
          <a:off x="8361237" y="5314616"/>
          <a:ext cx="603251" cy="290513"/>
        </p:xfrm>
        <a:graphic>
          <a:graphicData uri="http://schemas.openxmlformats.org/presentationml/2006/ole">
            <mc:AlternateContent xmlns:mc="http://schemas.openxmlformats.org/markup-compatibility/2006">
              <mc:Choice xmlns:v="urn:schemas-microsoft-com:vml" Requires="v">
                <p:oleObj spid="_x0000_s51826" name="Equation" r:id="rId7" imgW="596880" imgH="279360" progId="Equation.DSMT4">
                  <p:embed/>
                </p:oleObj>
              </mc:Choice>
              <mc:Fallback>
                <p:oleObj name="Equation" r:id="rId7" imgW="596880" imgH="279360" progId="Equation.DSMT4">
                  <p:embed/>
                  <p:pic>
                    <p:nvPicPr>
                      <p:cNvPr id="0" name="Object 128"/>
                      <p:cNvPicPr>
                        <a:picLocks noChangeAspect="1" noChangeArrowheads="1"/>
                      </p:cNvPicPr>
                      <p:nvPr/>
                    </p:nvPicPr>
                    <p:blipFill>
                      <a:blip r:embed="rId8"/>
                      <a:srcRect/>
                      <a:stretch>
                        <a:fillRect/>
                      </a:stretch>
                    </p:blipFill>
                    <p:spPr bwMode="auto">
                      <a:xfrm>
                        <a:off x="8361237" y="5314616"/>
                        <a:ext cx="603251"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771189750"/>
              </p:ext>
            </p:extLst>
          </p:nvPr>
        </p:nvGraphicFramePr>
        <p:xfrm>
          <a:off x="2281164" y="6165304"/>
          <a:ext cx="647700" cy="290513"/>
        </p:xfrm>
        <a:graphic>
          <a:graphicData uri="http://schemas.openxmlformats.org/presentationml/2006/ole">
            <mc:AlternateContent xmlns:mc="http://schemas.openxmlformats.org/markup-compatibility/2006">
              <mc:Choice xmlns:v="urn:schemas-microsoft-com:vml" Requires="v">
                <p:oleObj spid="_x0000_s51827" name="Equation" r:id="rId9" imgW="647640" imgH="279360" progId="Equation.DSMT4">
                  <p:embed/>
                </p:oleObj>
              </mc:Choice>
              <mc:Fallback>
                <p:oleObj name="Equation" r:id="rId9" imgW="647640" imgH="279360" progId="Equation.DSMT4">
                  <p:embed/>
                  <p:pic>
                    <p:nvPicPr>
                      <p:cNvPr id="0" name="Object 130"/>
                      <p:cNvPicPr>
                        <a:picLocks noChangeAspect="1" noChangeArrowheads="1"/>
                      </p:cNvPicPr>
                      <p:nvPr/>
                    </p:nvPicPr>
                    <p:blipFill>
                      <a:blip r:embed="rId10"/>
                      <a:srcRect/>
                      <a:stretch>
                        <a:fillRect/>
                      </a:stretch>
                    </p:blipFill>
                    <p:spPr bwMode="auto">
                      <a:xfrm>
                        <a:off x="2281164" y="6165304"/>
                        <a:ext cx="64770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035" y="1040282"/>
            <a:ext cx="2062840" cy="2061643"/>
          </a:xfrm>
          <a:prstGeom prst="rect">
            <a:avLst/>
          </a:prstGeom>
        </p:spPr>
      </p:pic>
    </p:spTree>
    <p:extLst>
      <p:ext uri="{BB962C8B-B14F-4D97-AF65-F5344CB8AC3E}">
        <p14:creationId xmlns:p14="http://schemas.microsoft.com/office/powerpoint/2010/main" val="510425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70917" y="1548656"/>
            <a:ext cx="2686314"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7.1.2</a:t>
            </a:r>
            <a:r>
              <a:rPr kumimoji="1" lang="zh-CN" altLang="en-US" sz="3200" b="1" dirty="0">
                <a:solidFill>
                  <a:srgbClr val="000099"/>
                </a:solidFill>
                <a:effectLst>
                  <a:outerShdw blurRad="38100" dist="38100" dir="2700000" algn="tl">
                    <a:srgbClr val="C0C0C0"/>
                  </a:outerShdw>
                </a:effectLst>
                <a:latin typeface="Times New Roman" pitchFamily="18" charset="0"/>
              </a:rPr>
              <a:t>同名端</a:t>
            </a:r>
          </a:p>
        </p:txBody>
      </p:sp>
      <p:sp>
        <p:nvSpPr>
          <p:cNvPr id="80907" name="Text Box 11"/>
          <p:cNvSpPr txBox="1">
            <a:spLocks noChangeArrowheads="1"/>
          </p:cNvSpPr>
          <p:nvPr/>
        </p:nvSpPr>
        <p:spPr bwMode="auto">
          <a:xfrm>
            <a:off x="-8062" y="2299988"/>
            <a:ext cx="9254136" cy="3970960"/>
          </a:xfrm>
          <a:prstGeom prst="rect">
            <a:avLst/>
          </a:prstGeom>
          <a:noFill/>
          <a:ln w="9525">
            <a:noFill/>
            <a:miter lim="800000"/>
            <a:headEnd/>
            <a:tailEnd/>
          </a:ln>
          <a:effectLst/>
        </p:spPr>
        <p:txBody>
          <a:bodyPr wrap="none" lIns="92075" tIns="46038" rIns="92075" bIns="46038" anchor="ctr">
            <a:spAutoFit/>
          </a:bodyPr>
          <a:lstStyle/>
          <a:p>
            <a:pPr fontAlgn="base">
              <a:spcBef>
                <a:spcPct val="0"/>
              </a:spcBef>
              <a:spcAft>
                <a:spcPct val="0"/>
              </a:spcAft>
              <a:defRPr/>
            </a:pPr>
            <a:r>
              <a:rPr lang="zh-CN" altLang="en-US" sz="2800" b="1" dirty="0" smtClean="0">
                <a:effectLst>
                  <a:outerShdw blurRad="38100" dist="38100" dir="2700000" algn="tl">
                    <a:srgbClr val="C0C0C0"/>
                  </a:outerShdw>
                </a:effectLst>
              </a:rPr>
              <a:t>         </a:t>
            </a:r>
            <a:r>
              <a:rPr lang="zh-CN" altLang="en-US" sz="2800" b="1" dirty="0">
                <a:solidFill>
                  <a:srgbClr val="006600"/>
                </a:solidFill>
                <a:effectLst>
                  <a:outerShdw blurRad="38100" dist="38100" dir="2700000" algn="tl">
                    <a:srgbClr val="C0C0C0"/>
                  </a:outerShdw>
                </a:effectLst>
              </a:rPr>
              <a:t>耦合电感中的磁链等于自感磁链和互感磁链两部分</a:t>
            </a:r>
            <a:endParaRPr lang="en-US" altLang="zh-CN" sz="2800" b="1" dirty="0">
              <a:solidFill>
                <a:srgbClr val="006600"/>
              </a:solidFill>
              <a:effectLst>
                <a:outerShdw blurRad="38100" dist="38100" dir="2700000" algn="tl">
                  <a:srgbClr val="C0C0C0"/>
                </a:outerShdw>
              </a:effectLst>
            </a:endParaRPr>
          </a:p>
          <a:p>
            <a:pPr fontAlgn="base">
              <a:spcBef>
                <a:spcPct val="0"/>
              </a:spcBef>
              <a:spcAft>
                <a:spcPct val="0"/>
              </a:spcAft>
              <a:defRPr/>
            </a:pPr>
            <a:r>
              <a:rPr lang="zh-CN" altLang="en-US" sz="2800" b="1" dirty="0">
                <a:solidFill>
                  <a:srgbClr val="006600"/>
                </a:solidFill>
                <a:effectLst>
                  <a:outerShdw blurRad="38100" dist="38100" dir="2700000" algn="tl">
                    <a:srgbClr val="C0C0C0"/>
                  </a:outerShdw>
                </a:effectLst>
              </a:rPr>
              <a:t>的代数和，</a:t>
            </a:r>
            <a:r>
              <a:rPr lang="zh-CN" altLang="en-US" sz="2800" b="1" dirty="0" smtClean="0">
                <a:effectLst>
                  <a:outerShdw blurRad="38100" dist="38100" dir="2700000" algn="tl">
                    <a:srgbClr val="C0C0C0"/>
                  </a:outerShdw>
                </a:effectLst>
              </a:rPr>
              <a:t>如</a:t>
            </a:r>
            <a:r>
              <a:rPr lang="zh-CN" altLang="en-US" sz="2800" b="1" dirty="0">
                <a:effectLst>
                  <a:outerShdw blurRad="38100" dist="38100" dir="2700000" algn="tl">
                    <a:srgbClr val="C0C0C0"/>
                  </a:outerShdw>
                </a:effectLst>
              </a:rPr>
              <a:t>线圈</a:t>
            </a:r>
            <a:r>
              <a:rPr lang="en-US" altLang="zh-CN" sz="2800"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和线圈</a:t>
            </a:r>
            <a:r>
              <a:rPr lang="en-US" altLang="zh-CN"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中的磁链分别设为</a:t>
            </a:r>
            <a:r>
              <a:rPr lang="en-US" altLang="zh-CN" sz="2800" b="1" dirty="0">
                <a:effectLst>
                  <a:outerShdw blurRad="38100" dist="38100" dir="2700000" algn="tl">
                    <a:srgbClr val="C0C0C0"/>
                  </a:outerShdw>
                </a:effectLst>
              </a:rPr>
              <a:t>Ψ1</a:t>
            </a:r>
            <a:r>
              <a:rPr lang="zh-CN" altLang="en-US" sz="2800" b="1" dirty="0">
                <a:effectLst>
                  <a:outerShdw blurRad="38100" dist="38100" dir="2700000" algn="tl">
                    <a:srgbClr val="C0C0C0"/>
                  </a:outerShdw>
                </a:effectLst>
              </a:rPr>
              <a:t>（与</a:t>
            </a:r>
            <a:r>
              <a:rPr lang="en-US" altLang="zh-CN" sz="2800" b="1" dirty="0" smtClean="0">
                <a:effectLst>
                  <a:outerShdw blurRad="38100" dist="38100" dir="2700000" algn="tl">
                    <a:srgbClr val="C0C0C0"/>
                  </a:outerShdw>
                </a:effectLst>
              </a:rPr>
              <a:t>Ψ11</a:t>
            </a:r>
          </a:p>
          <a:p>
            <a:pPr fontAlgn="base">
              <a:spcBef>
                <a:spcPct val="0"/>
              </a:spcBef>
              <a:spcAft>
                <a:spcPct val="0"/>
              </a:spcAft>
              <a:defRPr/>
            </a:pPr>
            <a:r>
              <a:rPr lang="zh-CN" altLang="en-US" sz="2800" b="1" dirty="0" smtClean="0">
                <a:effectLst>
                  <a:outerShdw blurRad="38100" dist="38100" dir="2700000" algn="tl">
                    <a:srgbClr val="C0C0C0"/>
                  </a:outerShdw>
                </a:effectLst>
              </a:rPr>
              <a:t>同</a:t>
            </a:r>
            <a:r>
              <a:rPr lang="zh-CN" altLang="en-US" sz="2800" b="1" dirty="0">
                <a:effectLst>
                  <a:outerShdw blurRad="38100" dist="38100" dir="2700000" algn="tl">
                    <a:srgbClr val="C0C0C0"/>
                  </a:outerShdw>
                </a:effectLst>
              </a:rPr>
              <a:t>向）和</a:t>
            </a:r>
            <a:r>
              <a:rPr lang="en-US" altLang="zh-CN" sz="2800" b="1" dirty="0">
                <a:effectLst>
                  <a:outerShdw blurRad="38100" dist="38100" dir="2700000" algn="tl">
                    <a:srgbClr val="C0C0C0"/>
                  </a:outerShdw>
                </a:effectLst>
              </a:rPr>
              <a:t>Ψ2</a:t>
            </a:r>
            <a:r>
              <a:rPr lang="zh-CN" altLang="en-US" sz="2800" b="1" dirty="0" smtClean="0">
                <a:effectLst>
                  <a:outerShdw blurRad="38100" dist="38100" dir="2700000" algn="tl">
                    <a:srgbClr val="C0C0C0"/>
                  </a:outerShdw>
                </a:effectLst>
              </a:rPr>
              <a:t>（与</a:t>
            </a:r>
            <a:r>
              <a:rPr lang="en-US" altLang="zh-CN" sz="2800" b="1" dirty="0">
                <a:effectLst>
                  <a:outerShdw blurRad="38100" dist="38100" dir="2700000" algn="tl">
                    <a:srgbClr val="C0C0C0"/>
                  </a:outerShdw>
                </a:effectLst>
              </a:rPr>
              <a:t>Ψ2</a:t>
            </a:r>
            <a:r>
              <a:rPr lang="zh-CN" altLang="en-US" sz="2800" b="1" dirty="0">
                <a:effectLst>
                  <a:outerShdw blurRad="38100" dist="38100" dir="2700000" algn="tl">
                    <a:srgbClr val="C0C0C0"/>
                  </a:outerShdw>
                </a:effectLst>
              </a:rPr>
              <a:t>同向）。</a:t>
            </a:r>
            <a:endParaRPr lang="en-US" altLang="zh-CN" sz="2800" b="1" dirty="0">
              <a:effectLst>
                <a:outerShdw blurRad="38100" dist="38100" dir="2700000" algn="tl">
                  <a:srgbClr val="C0C0C0"/>
                </a:outerShdw>
              </a:effectLst>
            </a:endParaRPr>
          </a:p>
          <a:p>
            <a:pPr fontAlgn="base">
              <a:spcBef>
                <a:spcPct val="0"/>
              </a:spcBef>
              <a:spcAft>
                <a:spcPct val="0"/>
              </a:spcAft>
              <a:defRPr/>
            </a:pPr>
            <a:endParaRPr kumimoji="1" lang="en-US" altLang="zh-CN" sz="2800" b="1" dirty="0" smtClean="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endParaRPr kumimoji="1" lang="en-US" altLang="zh-CN" sz="2800" b="1" dirty="0" smtClean="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endParaRPr kumimoji="1" lang="en-US" altLang="zh-CN" sz="2800" b="1" dirty="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endParaRPr kumimoji="1" lang="en-US" altLang="zh-CN" sz="2800" b="1" dirty="0" smtClean="0">
              <a:solidFill>
                <a:srgbClr val="006600"/>
              </a:solidFill>
              <a:effectLst>
                <a:outerShdw blurRad="38100" dist="38100" dir="2700000" algn="tl">
                  <a:srgbClr val="C0C0C0"/>
                </a:outerShdw>
              </a:effectLst>
              <a:latin typeface="Times New Roman" pitchFamily="18" charset="0"/>
            </a:endParaRPr>
          </a:p>
          <a:p>
            <a:pPr fontAlgn="base">
              <a:spcBef>
                <a:spcPct val="0"/>
              </a:spcBef>
              <a:spcAft>
                <a:spcPct val="0"/>
              </a:spcAft>
              <a:defRPr/>
            </a:pPr>
            <a:r>
              <a:rPr lang="zh-CN" altLang="en-US" sz="2800" b="1" dirty="0" smtClean="0">
                <a:effectLst>
                  <a:outerShdw blurRad="38100" dist="38100" dir="2700000" algn="tl">
                    <a:srgbClr val="C0C0C0"/>
                  </a:outerShdw>
                </a:effectLst>
              </a:rPr>
              <a:t>         上</a:t>
            </a:r>
            <a:r>
              <a:rPr lang="zh-CN" altLang="en-US" sz="2800" b="1" dirty="0">
                <a:effectLst>
                  <a:outerShdw blurRad="38100" dist="38100" dir="2700000" algn="tl">
                    <a:srgbClr val="C0C0C0"/>
                  </a:outerShdw>
                </a:effectLst>
              </a:rPr>
              <a:t>式表明，</a:t>
            </a:r>
            <a:r>
              <a:rPr lang="zh-CN" altLang="en-US" sz="2800" b="1" dirty="0">
                <a:solidFill>
                  <a:srgbClr val="CC0000"/>
                </a:solidFill>
                <a:effectLst>
                  <a:outerShdw blurRad="38100" dist="38100" dir="2700000" algn="tl">
                    <a:srgbClr val="C0C0C0"/>
                  </a:outerShdw>
                </a:effectLst>
              </a:rPr>
              <a:t>耦合线圈中的磁链是各施感电流独立产</a:t>
            </a:r>
            <a:endParaRPr lang="en-US" altLang="zh-CN" sz="2800" b="1" dirty="0">
              <a:solidFill>
                <a:srgbClr val="CC0000"/>
              </a:solidFill>
              <a:effectLst>
                <a:outerShdw blurRad="38100" dist="38100" dir="2700000" algn="tl">
                  <a:srgbClr val="C0C0C0"/>
                </a:outerShdw>
              </a:effectLst>
            </a:endParaRPr>
          </a:p>
          <a:p>
            <a:pPr fontAlgn="base">
              <a:spcBef>
                <a:spcPct val="0"/>
              </a:spcBef>
              <a:spcAft>
                <a:spcPct val="0"/>
              </a:spcAft>
              <a:defRPr/>
            </a:pPr>
            <a:r>
              <a:rPr lang="zh-CN" altLang="en-US" sz="2800" b="1" dirty="0">
                <a:solidFill>
                  <a:srgbClr val="CC0000"/>
                </a:solidFill>
                <a:effectLst>
                  <a:outerShdw blurRad="38100" dist="38100" dir="2700000" algn="tl">
                    <a:srgbClr val="C0C0C0"/>
                  </a:outerShdw>
                </a:effectLst>
              </a:rPr>
              <a:t>生的磁链叠加的结果。</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7</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7.1</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电感</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3351312"/>
              </p:ext>
            </p:extLst>
          </p:nvPr>
        </p:nvGraphicFramePr>
        <p:xfrm>
          <a:off x="992981" y="3944340"/>
          <a:ext cx="4003675" cy="461963"/>
        </p:xfrm>
        <a:graphic>
          <a:graphicData uri="http://schemas.openxmlformats.org/presentationml/2006/ole">
            <mc:AlternateContent xmlns:mc="http://schemas.openxmlformats.org/markup-compatibility/2006">
              <mc:Choice xmlns:v="urn:schemas-microsoft-com:vml" Requires="v">
                <p:oleObj spid="_x0000_s23287" name="Equation" r:id="rId3" imgW="2743200" imgH="330120" progId="Equation.DSMT4">
                  <p:embed/>
                </p:oleObj>
              </mc:Choice>
              <mc:Fallback>
                <p:oleObj name="Equation" r:id="rId3" imgW="2743200" imgH="330120" progId="Equation.DSMT4">
                  <p:embed/>
                  <p:pic>
                    <p:nvPicPr>
                      <p:cNvPr id="0" name="Object 1"/>
                      <p:cNvPicPr>
                        <a:picLocks noChangeAspect="1" noChangeArrowheads="1"/>
                      </p:cNvPicPr>
                      <p:nvPr/>
                    </p:nvPicPr>
                    <p:blipFill>
                      <a:blip r:embed="rId4"/>
                      <a:srcRect/>
                      <a:stretch>
                        <a:fillRect/>
                      </a:stretch>
                    </p:blipFill>
                    <p:spPr bwMode="auto">
                      <a:xfrm>
                        <a:off x="992981" y="3944340"/>
                        <a:ext cx="400367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19448864"/>
              </p:ext>
            </p:extLst>
          </p:nvPr>
        </p:nvGraphicFramePr>
        <p:xfrm>
          <a:off x="876300" y="4501062"/>
          <a:ext cx="4237038" cy="495300"/>
        </p:xfrm>
        <a:graphic>
          <a:graphicData uri="http://schemas.openxmlformats.org/presentationml/2006/ole">
            <mc:AlternateContent xmlns:mc="http://schemas.openxmlformats.org/markup-compatibility/2006">
              <mc:Choice xmlns:v="urn:schemas-microsoft-com:vml" Requires="v">
                <p:oleObj spid="_x0000_s23288" name="Equation" r:id="rId5" imgW="2984400" imgH="330120" progId="Equation.DSMT4">
                  <p:embed/>
                </p:oleObj>
              </mc:Choice>
              <mc:Fallback>
                <p:oleObj name="Equation" r:id="rId5" imgW="2984400" imgH="330120" progId="Equation.DSMT4">
                  <p:embed/>
                  <p:pic>
                    <p:nvPicPr>
                      <p:cNvPr id="0" name="Object 3"/>
                      <p:cNvPicPr>
                        <a:picLocks noChangeAspect="1" noChangeArrowheads="1"/>
                      </p:cNvPicPr>
                      <p:nvPr/>
                    </p:nvPicPr>
                    <p:blipFill>
                      <a:blip r:embed="rId6"/>
                      <a:srcRect/>
                      <a:stretch>
                        <a:fillRect/>
                      </a:stretch>
                    </p:blipFill>
                    <p:spPr bwMode="auto">
                      <a:xfrm>
                        <a:off x="876300" y="4501062"/>
                        <a:ext cx="42370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图片 11" descr="7t1t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699" y="4285468"/>
            <a:ext cx="1845945" cy="750570"/>
          </a:xfrm>
          <a:prstGeom prst="rect">
            <a:avLst/>
          </a:prstGeom>
          <a:noFill/>
          <a:ln>
            <a:noFill/>
          </a:ln>
        </p:spPr>
      </p:pic>
    </p:spTree>
    <p:extLst>
      <p:ext uri="{BB962C8B-B14F-4D97-AF65-F5344CB8AC3E}">
        <p14:creationId xmlns:p14="http://schemas.microsoft.com/office/powerpoint/2010/main" val="18253965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7"/>
                                        </p:tgtEl>
                                        <p:attrNameLst>
                                          <p:attrName>style.visibility</p:attrName>
                                        </p:attrNameLst>
                                      </p:cBhvr>
                                      <p:to>
                                        <p:strVal val="visible"/>
                                      </p:to>
                                    </p:set>
                                    <p:animEffect transition="in" filter="wipe(left)">
                                      <p:cBhvr>
                                        <p:cTn id="12"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0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7" name="Text Box 11"/>
          <p:cNvSpPr txBox="1">
            <a:spLocks noChangeArrowheads="1"/>
          </p:cNvSpPr>
          <p:nvPr/>
        </p:nvSpPr>
        <p:spPr bwMode="auto">
          <a:xfrm>
            <a:off x="199180" y="1683639"/>
            <a:ext cx="8745640" cy="4401847"/>
          </a:xfrm>
          <a:prstGeom prst="rect">
            <a:avLst/>
          </a:prstGeom>
          <a:noFill/>
          <a:ln w="9525">
            <a:noFill/>
            <a:miter lim="800000"/>
            <a:headEnd/>
            <a:tailEnd/>
          </a:ln>
          <a:effectLst/>
        </p:spPr>
        <p:txBody>
          <a:bodyPr wrap="square" lIns="92075" tIns="46038" rIns="92075" bIns="46038" anchor="ctr">
            <a:spAutoFit/>
          </a:bodyPr>
          <a:lstStyle/>
          <a:p>
            <a:pPr fontAlgn="base">
              <a:spcBef>
                <a:spcPct val="0"/>
              </a:spcBef>
              <a:spcAft>
                <a:spcPct val="0"/>
              </a:spcAft>
              <a:defRPr/>
            </a:pPr>
            <a:r>
              <a:rPr lang="en-US" altLang="zh-CN" sz="2800" b="1" dirty="0" smtClean="0">
                <a:effectLst>
                  <a:outerShdw blurRad="38100" dist="38100" dir="2700000" algn="tl">
                    <a:srgbClr val="C0C0C0"/>
                  </a:outerShdw>
                </a:effectLst>
              </a:rPr>
              <a:t>         M</a:t>
            </a:r>
            <a:r>
              <a:rPr lang="zh-CN" altLang="en-US" sz="2800" b="1" dirty="0">
                <a:effectLst>
                  <a:outerShdw blurRad="38100" dist="38100" dir="2700000" algn="tl">
                    <a:srgbClr val="C0C0C0"/>
                  </a:outerShdw>
                </a:effectLst>
              </a:rPr>
              <a:t>前的 “</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号表示互感磁链与自感磁链</a:t>
            </a:r>
            <a:r>
              <a:rPr lang="zh-CN" altLang="en-US" sz="2800" b="1" dirty="0" smtClean="0">
                <a:effectLst>
                  <a:outerShdw blurRad="38100" dist="38100" dir="2700000" algn="tl">
                    <a:srgbClr val="C0C0C0"/>
                  </a:outerShdw>
                </a:effectLst>
              </a:rPr>
              <a:t>方向</a:t>
            </a:r>
            <a:r>
              <a:rPr lang="zh-CN" altLang="en-US" sz="2800" b="1" dirty="0">
                <a:effectLst>
                  <a:outerShdw blurRad="38100" dist="38100" dir="2700000" algn="tl">
                    <a:srgbClr val="C0C0C0"/>
                  </a:outerShdw>
                </a:effectLst>
              </a:rPr>
              <a:t>一致，</a:t>
            </a:r>
            <a:r>
              <a:rPr lang="zh-CN" altLang="en-US" sz="2800" b="1" dirty="0" smtClean="0">
                <a:effectLst>
                  <a:outerShdw blurRad="38100" dist="38100" dir="2700000" algn="tl">
                    <a:srgbClr val="C0C0C0"/>
                  </a:outerShdw>
                </a:effectLst>
              </a:rPr>
              <a:t>自感磁场</a:t>
            </a:r>
            <a:r>
              <a:rPr lang="zh-CN" altLang="en-US" sz="2800" b="1" dirty="0">
                <a:effectLst>
                  <a:outerShdw blurRad="38100" dist="38100" dir="2700000" algn="tl">
                    <a:srgbClr val="C0C0C0"/>
                  </a:outerShdw>
                </a:effectLst>
              </a:rPr>
              <a:t>得到加强，称为</a:t>
            </a:r>
            <a:r>
              <a:rPr lang="zh-CN" altLang="en-US" sz="2800" b="1" dirty="0">
                <a:solidFill>
                  <a:srgbClr val="CC0000"/>
                </a:solidFill>
                <a:effectLst>
                  <a:outerShdw blurRad="38100" dist="38100" dir="2700000" algn="tl">
                    <a:srgbClr val="C0C0C0"/>
                  </a:outerShdw>
                </a:effectLst>
              </a:rPr>
              <a:t>同向耦合</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t>
            </a:r>
            <a:r>
              <a:rPr lang="zh-CN" altLang="en-US" sz="2800" b="1" dirty="0" smtClean="0">
                <a:effectLst>
                  <a:outerShdw blurRad="38100" dist="38100" dir="2700000" algn="tl">
                    <a:srgbClr val="C0C0C0"/>
                  </a:outerShdw>
                </a:effectLst>
              </a:rPr>
              <a:t>号表示互感磁链与</a:t>
            </a:r>
            <a:r>
              <a:rPr lang="zh-CN" altLang="en-US" sz="2800" b="1" dirty="0">
                <a:effectLst>
                  <a:outerShdw blurRad="38100" dist="38100" dir="2700000" algn="tl">
                    <a:srgbClr val="C0C0C0"/>
                  </a:outerShdw>
                </a:effectLst>
              </a:rPr>
              <a:t>自感磁链方向相反，</a:t>
            </a:r>
            <a:r>
              <a:rPr lang="zh-CN" altLang="en-US" sz="2800" b="1" dirty="0" smtClean="0">
                <a:effectLst>
                  <a:outerShdw blurRad="38100" dist="38100" dir="2700000" algn="tl">
                    <a:srgbClr val="C0C0C0"/>
                  </a:outerShdw>
                </a:effectLst>
              </a:rPr>
              <a:t>自感磁场受到</a:t>
            </a:r>
            <a:r>
              <a:rPr lang="zh-CN" altLang="en-US" sz="2800" b="1" dirty="0">
                <a:effectLst>
                  <a:outerShdw blurRad="38100" dist="38100" dir="2700000" algn="tl">
                    <a:srgbClr val="C0C0C0"/>
                  </a:outerShdw>
                </a:effectLst>
              </a:rPr>
              <a:t>削弱，</a:t>
            </a:r>
            <a:r>
              <a:rPr lang="zh-CN" altLang="en-US" sz="2800" b="1" dirty="0" smtClean="0">
                <a:effectLst>
                  <a:outerShdw blurRad="38100" dist="38100" dir="2700000" algn="tl">
                    <a:srgbClr val="C0C0C0"/>
                  </a:outerShdw>
                </a:effectLst>
              </a:rPr>
              <a:t>称为</a:t>
            </a:r>
            <a:r>
              <a:rPr lang="zh-CN" altLang="en-US" sz="2800" b="1" dirty="0">
                <a:solidFill>
                  <a:srgbClr val="CC0000"/>
                </a:solidFill>
                <a:effectLst>
                  <a:outerShdw blurRad="38100" dist="38100" dir="2700000" algn="tl">
                    <a:srgbClr val="C0C0C0"/>
                  </a:outerShdw>
                </a:effectLst>
              </a:rPr>
              <a:t>反向耦合</a:t>
            </a:r>
            <a:r>
              <a:rPr lang="zh-CN" altLang="en-US" sz="2800" b="1" dirty="0" smtClean="0">
                <a:effectLst>
                  <a:outerShdw blurRad="38100" dist="38100" dir="2700000" algn="tl">
                    <a:srgbClr val="C0C0C0"/>
                  </a:outerShdw>
                </a:effectLst>
              </a:rPr>
              <a:t>。</a:t>
            </a:r>
            <a:endParaRPr lang="en-US" altLang="zh-CN" sz="2800" b="1" dirty="0" smtClean="0">
              <a:effectLst>
                <a:outerShdw blurRad="38100" dist="38100" dir="2700000" algn="tl">
                  <a:srgbClr val="C0C0C0"/>
                </a:outerShdw>
              </a:effectLst>
            </a:endParaRPr>
          </a:p>
          <a:p>
            <a:pPr fontAlgn="base">
              <a:spcBef>
                <a:spcPct val="0"/>
              </a:spcBef>
              <a:spcAft>
                <a:spcPct val="0"/>
              </a:spcAft>
              <a:defRPr/>
            </a:pPr>
            <a:r>
              <a:rPr lang="en-US" altLang="zh-CN" sz="2800" dirty="0" smtClean="0"/>
              <a:t>     </a:t>
            </a:r>
            <a:r>
              <a:rPr lang="en-US" altLang="zh-CN" sz="2800" b="1" dirty="0">
                <a:effectLst>
                  <a:outerShdw blurRad="38100" dist="38100" dir="2700000" algn="tl">
                    <a:srgbClr val="C0C0C0"/>
                  </a:outerShdw>
                </a:effectLst>
              </a:rPr>
              <a:t>   </a:t>
            </a:r>
            <a:r>
              <a:rPr lang="zh-CN" altLang="zh-CN" sz="2800" b="1" dirty="0">
                <a:effectLst>
                  <a:outerShdw blurRad="38100" dist="38100" dir="2700000" algn="tl">
                    <a:srgbClr val="C0C0C0"/>
                  </a:outerShdw>
                </a:effectLst>
              </a:rPr>
              <a:t>由于工程中的线圈大多是密封的，无法得知线圈的绕向，电路中为了作图简便，也经常不画出线圈的绕向，因而无法确定磁链的参考方向，进而判断出同向或是反向耦合。为了解决这个问题，通常采用在线圈端子上标上某种记号的办法，如“</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”等记号，这种方法称为</a:t>
            </a:r>
            <a:r>
              <a:rPr lang="zh-CN" altLang="zh-CN" sz="2800" b="1" dirty="0">
                <a:solidFill>
                  <a:srgbClr val="CC0000"/>
                </a:solidFill>
                <a:effectLst>
                  <a:outerShdw blurRad="38100" dist="38100" dir="2700000" algn="tl">
                    <a:srgbClr val="C0C0C0"/>
                  </a:outerShdw>
                </a:effectLst>
              </a:rPr>
              <a:t>同名端法。</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8</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7.1</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耦合</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电感</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17047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wipe(left)">
                                      <p:cBhvr>
                                        <p:cTn id="7"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87871" y="2201381"/>
            <a:ext cx="8134350" cy="2678298"/>
          </a:xfrm>
          <a:prstGeom prst="rect">
            <a:avLst/>
          </a:prstGeom>
          <a:noFill/>
          <a:ln w="9525">
            <a:noFill/>
            <a:miter lim="800000"/>
            <a:headEnd/>
            <a:tailEnd/>
          </a:ln>
          <a:effectLst/>
        </p:spPr>
        <p:txBody>
          <a:bodyPr wrap="square" lIns="92075" tIns="46038" rIns="92075" bIns="46038" anchor="ctr">
            <a:spAutoFit/>
          </a:bodyPr>
          <a:lstStyle/>
          <a:p>
            <a:r>
              <a:rPr lang="en-US" altLang="zh-CN" sz="2800" b="1" dirty="0">
                <a:solidFill>
                  <a:srgbClr val="006600"/>
                </a:solidFill>
                <a:effectLst>
                  <a:outerShdw blurRad="38100" dist="38100" dir="2700000" algn="tl">
                    <a:srgbClr val="C0C0C0"/>
                  </a:outerShdw>
                </a:effectLst>
              </a:rPr>
              <a:t>       </a:t>
            </a:r>
            <a:r>
              <a:rPr lang="zh-CN" altLang="zh-CN" sz="2800" b="1" dirty="0">
                <a:solidFill>
                  <a:srgbClr val="006600"/>
                </a:solidFill>
                <a:effectLst>
                  <a:outerShdw blurRad="38100" dist="38100" dir="2700000" algn="tl">
                    <a:srgbClr val="C0C0C0"/>
                  </a:outerShdw>
                </a:effectLst>
              </a:rPr>
              <a:t>工程上将同向耦合状态下的一对施感电流（</a:t>
            </a:r>
            <a:r>
              <a:rPr lang="en-US" altLang="zh-CN" sz="2800" b="1" dirty="0">
                <a:solidFill>
                  <a:srgbClr val="006600"/>
                </a:solidFill>
                <a:effectLst>
                  <a:outerShdw blurRad="38100" dist="38100" dir="2700000" algn="tl">
                    <a:srgbClr val="C0C0C0"/>
                  </a:outerShdw>
                </a:effectLst>
              </a:rPr>
              <a:t>i1</a:t>
            </a:r>
            <a:r>
              <a:rPr lang="zh-CN" altLang="zh-CN" sz="2800" b="1" dirty="0">
                <a:solidFill>
                  <a:srgbClr val="006600"/>
                </a:solidFill>
                <a:effectLst>
                  <a:outerShdw blurRad="38100" dist="38100" dir="2700000" algn="tl">
                    <a:srgbClr val="C0C0C0"/>
                  </a:outerShdw>
                </a:effectLst>
              </a:rPr>
              <a:t>和</a:t>
            </a:r>
            <a:r>
              <a:rPr lang="en-US" altLang="zh-CN" sz="2800" b="1" dirty="0">
                <a:solidFill>
                  <a:srgbClr val="006600"/>
                </a:solidFill>
                <a:effectLst>
                  <a:outerShdw blurRad="38100" dist="38100" dir="2700000" algn="tl">
                    <a:srgbClr val="C0C0C0"/>
                  </a:outerShdw>
                </a:effectLst>
              </a:rPr>
              <a:t>i2</a:t>
            </a:r>
            <a:r>
              <a:rPr lang="zh-CN" altLang="zh-CN" sz="2800" b="1" dirty="0">
                <a:solidFill>
                  <a:srgbClr val="006600"/>
                </a:solidFill>
                <a:effectLst>
                  <a:outerShdw blurRad="38100" dist="38100" dir="2700000" algn="tl">
                    <a:srgbClr val="C0C0C0"/>
                  </a:outerShdw>
                </a:effectLst>
              </a:rPr>
              <a:t>）的流入端（或流出端）定义为耦合电感的同名端</a:t>
            </a:r>
            <a:r>
              <a:rPr lang="zh-CN" altLang="zh-CN" sz="2800" b="1" dirty="0">
                <a:effectLst>
                  <a:outerShdw blurRad="38100" dist="38100" dir="2700000" algn="tl">
                    <a:srgbClr val="C0C0C0"/>
                  </a:outerShdw>
                </a:effectLst>
              </a:rPr>
              <a:t>，并用同一符号标出这对端子，例如图</a:t>
            </a:r>
            <a:r>
              <a:rPr lang="en-US" altLang="zh-CN" sz="2800" b="1" dirty="0">
                <a:effectLst>
                  <a:outerShdw blurRad="38100" dist="38100" dir="2700000" algn="tl">
                    <a:srgbClr val="C0C0C0"/>
                  </a:outerShdw>
                </a:effectLst>
              </a:rPr>
              <a:t>7.1.1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b</a:t>
            </a:r>
            <a:r>
              <a:rPr lang="zh-CN" altLang="zh-CN" sz="2800" b="1" dirty="0">
                <a:effectLst>
                  <a:outerShdw blurRad="38100" dist="38100" dir="2700000" algn="tl">
                    <a:srgbClr val="C0C0C0"/>
                  </a:outerShdw>
                </a:effectLst>
              </a:rPr>
              <a:t>）中用</a:t>
            </a:r>
            <a:r>
              <a:rPr lang="en-US" altLang="zh-CN" sz="2800" b="1" dirty="0">
                <a:effectLst>
                  <a:outerShdw blurRad="38100" dist="38100" dir="2700000" algn="tl">
                    <a:srgbClr val="C0C0C0"/>
                  </a:outerShdw>
                </a:effectLst>
              </a:rPr>
              <a:t>“.”</a:t>
            </a:r>
            <a:r>
              <a:rPr lang="zh-CN" altLang="zh-CN" sz="2800" b="1" dirty="0">
                <a:effectLst>
                  <a:outerShdw blurRad="38100" dist="38100" dir="2700000" algn="tl">
                    <a:srgbClr val="C0C0C0"/>
                  </a:outerShdw>
                </a:effectLst>
              </a:rPr>
              <a:t>号标出的一对端子（</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2</a:t>
            </a:r>
            <a:r>
              <a:rPr lang="zh-CN" altLang="zh-CN" sz="2800" b="1" dirty="0">
                <a:effectLst>
                  <a:outerShdw blurRad="38100" dist="38100" dir="2700000" algn="tl">
                    <a:srgbClr val="C0C0C0"/>
                  </a:outerShdw>
                </a:effectLst>
              </a:rPr>
              <a:t>）即为</a:t>
            </a:r>
            <a:r>
              <a:rPr lang="zh-CN" altLang="zh-CN" sz="2800" b="1" dirty="0">
                <a:solidFill>
                  <a:srgbClr val="CC0000"/>
                </a:solidFill>
                <a:effectLst>
                  <a:outerShdw blurRad="38100" dist="38100" dir="2700000" algn="tl">
                    <a:srgbClr val="C0C0C0"/>
                  </a:outerShdw>
                </a:effectLst>
              </a:rPr>
              <a:t>耦合电感的同名端</a:t>
            </a:r>
            <a:r>
              <a:rPr lang="zh-CN" altLang="zh-CN" sz="2800" b="1" dirty="0">
                <a:effectLst>
                  <a:outerShdw blurRad="38100" dist="38100" dir="2700000" algn="tl">
                    <a:srgbClr val="C0C0C0"/>
                  </a:outerShdw>
                </a:effectLst>
              </a:rPr>
              <a:t>（未作标记的端子</a:t>
            </a:r>
            <a:r>
              <a:rPr lang="en-US" altLang="zh-CN" sz="2800" b="1" dirty="0">
                <a:effectLst>
                  <a:outerShdw blurRad="38100" dist="38100" dir="2700000" algn="tl">
                    <a:srgbClr val="C0C0C0"/>
                  </a:outerShdw>
                </a:effectLst>
              </a:rPr>
              <a:t>1’</a:t>
            </a:r>
            <a:r>
              <a:rPr lang="zh-CN" altLang="zh-CN" sz="2800" b="1" dirty="0">
                <a:effectLst>
                  <a:outerShdw blurRad="38100" dist="38100" dir="2700000" algn="tl">
                    <a:srgbClr val="C0C0C0"/>
                  </a:outerShdw>
                </a:effectLst>
              </a:rPr>
              <a:t>端和</a:t>
            </a:r>
            <a:r>
              <a:rPr lang="en-US" altLang="zh-CN" sz="2800" b="1" dirty="0">
                <a:effectLst>
                  <a:outerShdw blurRad="38100" dist="38100" dir="2700000" algn="tl">
                    <a:srgbClr val="C0C0C0"/>
                  </a:outerShdw>
                </a:effectLst>
              </a:rPr>
              <a:t>2’</a:t>
            </a:r>
            <a:r>
              <a:rPr lang="zh-CN" altLang="zh-CN" sz="2800" b="1" dirty="0">
                <a:effectLst>
                  <a:outerShdw blurRad="38100" dist="38100" dir="2700000" algn="tl">
                    <a:srgbClr val="C0C0C0"/>
                  </a:outerShdw>
                </a:effectLst>
              </a:rPr>
              <a:t>端亦为同名端）</a:t>
            </a:r>
            <a:r>
              <a:rPr lang="zh-CN" altLang="zh-CN" sz="2800" b="1" dirty="0" smtClean="0">
                <a:effectLst>
                  <a:outerShdw blurRad="38100" dist="38100" dir="2700000" algn="tl">
                    <a:srgbClr val="C0C0C0"/>
                  </a:outerShdw>
                </a:effectLst>
              </a:rPr>
              <a:t>。</a:t>
            </a:r>
            <a:endParaRPr lang="zh-CN" altLang="zh-CN" sz="2800" b="1" dirty="0">
              <a:effectLst>
                <a:outerShdw blurRad="38100" dist="38100" dir="2700000" algn="tl">
                  <a:srgbClr val="C0C0C0"/>
                </a:outerShdw>
              </a:effectLst>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2474648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四川大学">
  <a:themeElements>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四川大学">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四川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四川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四川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四川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四川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四川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四川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四川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四川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四川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四川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3803</Words>
  <Application>Microsoft Office PowerPoint</Application>
  <PresentationFormat>全屏显示(4:3)</PresentationFormat>
  <Paragraphs>305</Paragraphs>
  <Slides>58</Slides>
  <Notes>0</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2</vt:i4>
      </vt:variant>
      <vt:variant>
        <vt:lpstr>幻灯片标题</vt:lpstr>
      </vt:variant>
      <vt:variant>
        <vt:i4>58</vt:i4>
      </vt:variant>
    </vt:vector>
  </HeadingPairs>
  <TitlesOfParts>
    <vt:vector size="73" baseType="lpstr">
      <vt:lpstr>黑体</vt:lpstr>
      <vt:lpstr>华文新魏</vt:lpstr>
      <vt:lpstr>宋体</vt:lpstr>
      <vt:lpstr>Arial</vt:lpstr>
      <vt:lpstr>Arial Narrow</vt:lpstr>
      <vt:lpstr>Calibri</vt:lpstr>
      <vt:lpstr>Cambria Math</vt:lpstr>
      <vt:lpstr>Times New Roman</vt:lpstr>
      <vt:lpstr>Office 主题</vt:lpstr>
      <vt:lpstr>四川大学</vt:lpstr>
      <vt:lpstr>Office 主题​​</vt:lpstr>
      <vt:lpstr>1_Office 主题​​</vt:lpstr>
      <vt:lpstr>2_Office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Kennex Lo</dc:creator>
  <cp:lastModifiedBy>TF</cp:lastModifiedBy>
  <cp:revision>518</cp:revision>
  <dcterms:created xsi:type="dcterms:W3CDTF">2017-11-20T09:22:50Z</dcterms:created>
  <dcterms:modified xsi:type="dcterms:W3CDTF">2018-05-02T05:46:51Z</dcterms:modified>
</cp:coreProperties>
</file>