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7" r:id="rId2"/>
  </p:sldMasterIdLst>
  <p:notesMasterIdLst>
    <p:notesMasterId r:id="rId53"/>
  </p:notesMasterIdLst>
  <p:handoutMasterIdLst>
    <p:handoutMasterId r:id="rId54"/>
  </p:handoutMasterIdLst>
  <p:sldIdLst>
    <p:sldId id="321" r:id="rId3"/>
    <p:sldId id="318" r:id="rId4"/>
    <p:sldId id="277" r:id="rId5"/>
    <p:sldId id="278" r:id="rId6"/>
    <p:sldId id="279" r:id="rId7"/>
    <p:sldId id="280" r:id="rId8"/>
    <p:sldId id="283" r:id="rId9"/>
    <p:sldId id="284" r:id="rId10"/>
    <p:sldId id="286" r:id="rId11"/>
    <p:sldId id="288" r:id="rId12"/>
    <p:sldId id="289" r:id="rId13"/>
    <p:sldId id="291" r:id="rId14"/>
    <p:sldId id="292" r:id="rId15"/>
    <p:sldId id="293" r:id="rId16"/>
    <p:sldId id="295" r:id="rId17"/>
    <p:sldId id="297" r:id="rId18"/>
    <p:sldId id="298" r:id="rId19"/>
    <p:sldId id="299" r:id="rId20"/>
    <p:sldId id="300" r:id="rId21"/>
    <p:sldId id="302" r:id="rId22"/>
    <p:sldId id="303" r:id="rId23"/>
    <p:sldId id="305" r:id="rId24"/>
    <p:sldId id="306" r:id="rId25"/>
    <p:sldId id="307" r:id="rId26"/>
    <p:sldId id="308" r:id="rId27"/>
    <p:sldId id="257" r:id="rId28"/>
    <p:sldId id="258" r:id="rId29"/>
    <p:sldId id="324" r:id="rId30"/>
    <p:sldId id="260" r:id="rId31"/>
    <p:sldId id="261" r:id="rId32"/>
    <p:sldId id="262" r:id="rId33"/>
    <p:sldId id="263" r:id="rId34"/>
    <p:sldId id="322" r:id="rId35"/>
    <p:sldId id="323" r:id="rId36"/>
    <p:sldId id="264" r:id="rId37"/>
    <p:sldId id="265" r:id="rId38"/>
    <p:sldId id="275" r:id="rId39"/>
    <p:sldId id="268" r:id="rId40"/>
    <p:sldId id="270" r:id="rId41"/>
    <p:sldId id="325" r:id="rId42"/>
    <p:sldId id="271" r:id="rId43"/>
    <p:sldId id="309" r:id="rId44"/>
    <p:sldId id="310" r:id="rId45"/>
    <p:sldId id="311" r:id="rId46"/>
    <p:sldId id="312" r:id="rId47"/>
    <p:sldId id="313" r:id="rId48"/>
    <p:sldId id="314" r:id="rId49"/>
    <p:sldId id="315" r:id="rId50"/>
    <p:sldId id="316" r:id="rId51"/>
    <p:sldId id="273" r:id="rId52"/>
  </p:sldIdLst>
  <p:sldSz cx="1008062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4" d="100"/>
          <a:sy n="74" d="100"/>
        </p:scale>
        <p:origin x="54" y="276"/>
      </p:cViewPr>
      <p:guideLst>
        <p:guide orient="horz" pos="2160"/>
        <p:guide pos="31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image" Target="../media/image46.wmf"/><Relationship Id="rId7" Type="http://schemas.openxmlformats.org/officeDocument/2006/relationships/image" Target="../media/image48.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7.wmf"/><Relationship Id="rId5" Type="http://schemas.openxmlformats.org/officeDocument/2006/relationships/image" Target="../media/image43.wmf"/><Relationship Id="rId10" Type="http://schemas.openxmlformats.org/officeDocument/2006/relationships/image" Target="../media/image51.wmf"/><Relationship Id="rId4" Type="http://schemas.openxmlformats.org/officeDocument/2006/relationships/image" Target="../media/image41.wmf"/><Relationship Id="rId9" Type="http://schemas.openxmlformats.org/officeDocument/2006/relationships/image" Target="../media/image5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image" Target="../media/image61.wmf"/><Relationship Id="rId7" Type="http://schemas.openxmlformats.org/officeDocument/2006/relationships/image" Target="../media/image65.wmf"/><Relationship Id="rId2" Type="http://schemas.openxmlformats.org/officeDocument/2006/relationships/image" Target="../media/image60.emf"/><Relationship Id="rId1" Type="http://schemas.openxmlformats.org/officeDocument/2006/relationships/image" Target="../media/image59.w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 Id="rId9" Type="http://schemas.openxmlformats.org/officeDocument/2006/relationships/image" Target="../media/image6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5" Type="http://schemas.openxmlformats.org/officeDocument/2006/relationships/image" Target="../media/image72.wmf"/><Relationship Id="rId4" Type="http://schemas.openxmlformats.org/officeDocument/2006/relationships/image" Target="../media/image7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image" Target="../media/image8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4" Type="http://schemas.openxmlformats.org/officeDocument/2006/relationships/image" Target="../media/image9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10D5C8-74E5-4988-9CDC-D9EFEBC8E39A}" type="datetimeFigureOut">
              <a:rPr lang="zh-CN" altLang="en-US" smtClean="0"/>
              <a:t>2018/5/2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B21BCB3-2F26-44E2-91A0-AE4B3D1B3B9D}" type="slidenum">
              <a:rPr lang="zh-CN" altLang="en-US" smtClean="0"/>
              <a:t>‹#›</a:t>
            </a:fld>
            <a:endParaRPr lang="zh-CN" altLang="en-US"/>
          </a:p>
        </p:txBody>
      </p:sp>
    </p:spTree>
    <p:extLst>
      <p:ext uri="{BB962C8B-B14F-4D97-AF65-F5344CB8AC3E}">
        <p14:creationId xmlns:p14="http://schemas.microsoft.com/office/powerpoint/2010/main" val="30814750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A6DE0-544D-4153-9F13-FBF0E5238D51}" type="datetimeFigureOut">
              <a:rPr lang="zh-CN" altLang="en-US" smtClean="0"/>
              <a:t>2018/5/2</a:t>
            </a:fld>
            <a:endParaRPr lang="zh-CN" altLang="en-US"/>
          </a:p>
        </p:txBody>
      </p:sp>
      <p:sp>
        <p:nvSpPr>
          <p:cNvPr id="4" name="幻灯片图像占位符 3"/>
          <p:cNvSpPr>
            <a:spLocks noGrp="1" noRot="1" noChangeAspect="1"/>
          </p:cNvSpPr>
          <p:nvPr>
            <p:ph type="sldImg" idx="2"/>
          </p:nvPr>
        </p:nvSpPr>
        <p:spPr>
          <a:xfrm>
            <a:off x="1162050" y="1143000"/>
            <a:ext cx="45339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DC04EB-ED4A-4E46-B8B0-26287AFAF125}" type="slidenum">
              <a:rPr lang="zh-CN" altLang="en-US" smtClean="0"/>
              <a:t>‹#›</a:t>
            </a:fld>
            <a:endParaRPr lang="zh-CN" altLang="en-US"/>
          </a:p>
        </p:txBody>
      </p:sp>
    </p:spTree>
    <p:extLst>
      <p:ext uri="{BB962C8B-B14F-4D97-AF65-F5344CB8AC3E}">
        <p14:creationId xmlns:p14="http://schemas.microsoft.com/office/powerpoint/2010/main" val="6582501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xfrm>
            <a:off x="1162050" y="1143000"/>
            <a:ext cx="4533900" cy="3086100"/>
          </a:xfrm>
          <a:ln/>
        </p:spPr>
      </p:sp>
      <p:sp>
        <p:nvSpPr>
          <p:cNvPr id="1730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60895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56047" y="2130431"/>
            <a:ext cx="8568531"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12094" y="3886200"/>
            <a:ext cx="705643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5B7C6B9-BC68-421C-95F5-C7B9242A7F00}" type="datetime1">
              <a:rPr lang="zh-CN" altLang="en-US" smtClean="0">
                <a:solidFill>
                  <a:prstClr val="black">
                    <a:tint val="75000"/>
                  </a:prstClr>
                </a:solidFill>
              </a:rPr>
              <a:t>2018/5/2</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8C58FD95-F6AD-457C-B09B-532BB0CA0C1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33061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323778A-882A-4BDC-98EF-0BB5B75DE0C8}" type="datetime1">
              <a:rPr lang="zh-CN" altLang="en-US" smtClean="0">
                <a:solidFill>
                  <a:prstClr val="black">
                    <a:tint val="75000"/>
                  </a:prstClr>
                </a:solidFill>
              </a:rPr>
              <a:t>2018/5/2</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9507F817-DB01-4D53-B9E0-82B824BEE62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3580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8453" y="274640"/>
            <a:ext cx="226814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4032" y="274640"/>
            <a:ext cx="6636411"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755C92B-CC27-467D-B8A9-00E4B1AE82BF}" type="datetime1">
              <a:rPr lang="zh-CN" altLang="en-US" smtClean="0">
                <a:solidFill>
                  <a:prstClr val="black">
                    <a:tint val="75000"/>
                  </a:prstClr>
                </a:solidFill>
              </a:rPr>
              <a:t>2018/5/2</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38CAFC69-B4BC-469A-A271-42A0BA80A64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17289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学校封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007362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4515" name="Rectangle 3"/>
          <p:cNvSpPr>
            <a:spLocks noGrp="1" noChangeArrowheads="1"/>
          </p:cNvSpPr>
          <p:nvPr>
            <p:ph type="ctrTitle"/>
          </p:nvPr>
        </p:nvSpPr>
        <p:spPr>
          <a:xfrm>
            <a:off x="833051" y="1268414"/>
            <a:ext cx="8568531" cy="1470025"/>
          </a:xfrm>
        </p:spPr>
        <p:txBody>
          <a:bodyPr/>
          <a:lstStyle>
            <a:lvl1pPr>
              <a:defRPr sz="4800"/>
            </a:lvl1pPr>
          </a:lstStyle>
          <a:p>
            <a:r>
              <a:rPr lang="zh-CN" altLang="en-US"/>
              <a:t>单击此处编辑母版标题样式</a:t>
            </a:r>
          </a:p>
        </p:txBody>
      </p:sp>
      <p:sp>
        <p:nvSpPr>
          <p:cNvPr id="704516" name="Rectangle 4"/>
          <p:cNvSpPr>
            <a:spLocks noGrp="1" noChangeArrowheads="1"/>
          </p:cNvSpPr>
          <p:nvPr>
            <p:ph type="subTitle" idx="1"/>
          </p:nvPr>
        </p:nvSpPr>
        <p:spPr>
          <a:xfrm>
            <a:off x="1627600" y="3141663"/>
            <a:ext cx="7056438" cy="1752600"/>
          </a:xfrm>
        </p:spPr>
        <p:txBody>
          <a:bodyPr/>
          <a:lstStyle>
            <a:lvl1pPr marL="0" indent="0" algn="ctr">
              <a:buFontTx/>
              <a:buNone/>
              <a:defRPr/>
            </a:lvl1pPr>
          </a:lstStyle>
          <a:p>
            <a:r>
              <a:rPr lang="zh-CN" altLang="en-US"/>
              <a:t>单击此处编辑母版副标题样式</a:t>
            </a:r>
          </a:p>
        </p:txBody>
      </p:sp>
    </p:spTree>
    <p:extLst>
      <p:ext uri="{BB962C8B-B14F-4D97-AF65-F5344CB8AC3E}">
        <p14:creationId xmlns:p14="http://schemas.microsoft.com/office/powerpoint/2010/main" val="4169067093"/>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5"/>
          <p:cNvSpPr>
            <a:spLocks noGrp="1" noChangeArrowheads="1"/>
          </p:cNvSpPr>
          <p:nvPr>
            <p:ph type="dt" sz="half" idx="10"/>
          </p:nvPr>
        </p:nvSpPr>
        <p:spPr/>
        <p:txBody>
          <a:bodyPr/>
          <a:lstStyle>
            <a:lvl1pPr>
              <a:defRPr kumimoji="1"/>
            </a:lvl1pPr>
          </a:lstStyle>
          <a:p>
            <a:pPr>
              <a:defRPr/>
            </a:pPr>
            <a:fld id="{DA02F9CB-F9F6-4BB3-B039-4C9627BC30BD}" type="datetime1">
              <a:rPr lang="zh-CN" altLang="en-US" smtClean="0"/>
              <a:t>2018/5/2</a:t>
            </a:fld>
            <a:endParaRPr lang="en-US" altLang="zh-CN"/>
          </a:p>
        </p:txBody>
      </p:sp>
      <p:sp>
        <p:nvSpPr>
          <p:cNvPr id="5" name="Rectangle 6"/>
          <p:cNvSpPr>
            <a:spLocks noGrp="1" noChangeArrowheads="1"/>
          </p:cNvSpPr>
          <p:nvPr>
            <p:ph type="ftr" sz="quarter" idx="11"/>
          </p:nvPr>
        </p:nvSpPr>
        <p:spPr/>
        <p:txBody>
          <a:bodyPr/>
          <a:lstStyle>
            <a:lvl1pPr>
              <a:defRPr kumimoji="1"/>
            </a:lvl1pPr>
          </a:lstStyle>
          <a:p>
            <a:pPr>
              <a:defRPr/>
            </a:pPr>
            <a:r>
              <a:rPr lang="zh-CN" altLang="en-US" smtClean="0"/>
              <a:t>电工原理</a:t>
            </a:r>
            <a:endParaRPr lang="en-US" altLang="zh-CN"/>
          </a:p>
        </p:txBody>
      </p:sp>
      <p:sp>
        <p:nvSpPr>
          <p:cNvPr id="6" name="Rectangle 7"/>
          <p:cNvSpPr>
            <a:spLocks noGrp="1" noChangeArrowheads="1"/>
          </p:cNvSpPr>
          <p:nvPr>
            <p:ph type="sldNum" sz="quarter" idx="12"/>
          </p:nvPr>
        </p:nvSpPr>
        <p:spPr/>
        <p:txBody>
          <a:bodyPr/>
          <a:lstStyle>
            <a:lvl1pPr>
              <a:defRPr kumimoji="1"/>
            </a:lvl1pPr>
          </a:lstStyle>
          <a:p>
            <a:pPr>
              <a:defRPr/>
            </a:pPr>
            <a:fld id="{02E69FEC-1688-457A-8279-F76ED36EB5ED}" type="slidenum">
              <a:rPr lang="en-US" altLang="zh-CN"/>
              <a:pPr>
                <a:defRPr/>
              </a:pPr>
              <a:t>‹#›</a:t>
            </a:fld>
            <a:endParaRPr lang="en-US" altLang="zh-CN"/>
          </a:p>
        </p:txBody>
      </p:sp>
    </p:spTree>
    <p:extLst>
      <p:ext uri="{BB962C8B-B14F-4D97-AF65-F5344CB8AC3E}">
        <p14:creationId xmlns:p14="http://schemas.microsoft.com/office/powerpoint/2010/main" val="3188278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4406904"/>
            <a:ext cx="8568531"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96300" y="2906716"/>
            <a:ext cx="856853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5"/>
          <p:cNvSpPr>
            <a:spLocks noGrp="1" noChangeArrowheads="1"/>
          </p:cNvSpPr>
          <p:nvPr>
            <p:ph type="dt" sz="half" idx="10"/>
          </p:nvPr>
        </p:nvSpPr>
        <p:spPr/>
        <p:txBody>
          <a:bodyPr/>
          <a:lstStyle>
            <a:lvl1pPr>
              <a:defRPr kumimoji="1"/>
            </a:lvl1pPr>
          </a:lstStyle>
          <a:p>
            <a:pPr>
              <a:defRPr/>
            </a:pPr>
            <a:fld id="{9186DA8F-A35B-45DE-BD5E-CAA0ABD52301}" type="datetime1">
              <a:rPr lang="zh-CN" altLang="en-US" smtClean="0"/>
              <a:t>2018/5/2</a:t>
            </a:fld>
            <a:endParaRPr lang="en-US" altLang="zh-CN"/>
          </a:p>
        </p:txBody>
      </p:sp>
      <p:sp>
        <p:nvSpPr>
          <p:cNvPr id="5" name="Rectangle 6"/>
          <p:cNvSpPr>
            <a:spLocks noGrp="1" noChangeArrowheads="1"/>
          </p:cNvSpPr>
          <p:nvPr>
            <p:ph type="ftr" sz="quarter" idx="11"/>
          </p:nvPr>
        </p:nvSpPr>
        <p:spPr/>
        <p:txBody>
          <a:bodyPr/>
          <a:lstStyle>
            <a:lvl1pPr>
              <a:defRPr kumimoji="1"/>
            </a:lvl1pPr>
          </a:lstStyle>
          <a:p>
            <a:pPr>
              <a:defRPr/>
            </a:pPr>
            <a:r>
              <a:rPr lang="zh-CN" altLang="en-US" smtClean="0"/>
              <a:t>电工原理</a:t>
            </a:r>
            <a:endParaRPr lang="en-US" altLang="zh-CN"/>
          </a:p>
        </p:txBody>
      </p:sp>
      <p:sp>
        <p:nvSpPr>
          <p:cNvPr id="6" name="Rectangle 7"/>
          <p:cNvSpPr>
            <a:spLocks noGrp="1" noChangeArrowheads="1"/>
          </p:cNvSpPr>
          <p:nvPr>
            <p:ph type="sldNum" sz="quarter" idx="12"/>
          </p:nvPr>
        </p:nvSpPr>
        <p:spPr/>
        <p:txBody>
          <a:bodyPr/>
          <a:lstStyle>
            <a:lvl1pPr>
              <a:defRPr kumimoji="1"/>
            </a:lvl1pPr>
          </a:lstStyle>
          <a:p>
            <a:pPr>
              <a:defRPr/>
            </a:pPr>
            <a:fld id="{E0A64BD1-164C-440D-B78A-4B621FB8773A}" type="slidenum">
              <a:rPr lang="en-US" altLang="zh-CN"/>
              <a:pPr>
                <a:defRPr/>
              </a:pPr>
              <a:t>‹#›</a:t>
            </a:fld>
            <a:endParaRPr lang="en-US" altLang="zh-CN"/>
          </a:p>
        </p:txBody>
      </p:sp>
    </p:spTree>
    <p:extLst>
      <p:ext uri="{BB962C8B-B14F-4D97-AF65-F5344CB8AC3E}">
        <p14:creationId xmlns:p14="http://schemas.microsoft.com/office/powerpoint/2010/main" val="1209222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35778" y="2205038"/>
            <a:ext cx="4452276" cy="3344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056065" y="2205038"/>
            <a:ext cx="4452276" cy="3344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5"/>
          <p:cNvSpPr>
            <a:spLocks noGrp="1" noChangeArrowheads="1"/>
          </p:cNvSpPr>
          <p:nvPr>
            <p:ph type="dt" sz="half" idx="10"/>
          </p:nvPr>
        </p:nvSpPr>
        <p:spPr/>
        <p:txBody>
          <a:bodyPr/>
          <a:lstStyle>
            <a:lvl1pPr>
              <a:defRPr kumimoji="1"/>
            </a:lvl1pPr>
          </a:lstStyle>
          <a:p>
            <a:pPr>
              <a:defRPr/>
            </a:pPr>
            <a:fld id="{94509663-CA05-4C12-96C6-D7A4F8586A6F}" type="datetime1">
              <a:rPr lang="zh-CN" altLang="en-US" smtClean="0"/>
              <a:t>2018/5/2</a:t>
            </a:fld>
            <a:endParaRPr lang="en-US" altLang="zh-CN"/>
          </a:p>
        </p:txBody>
      </p:sp>
      <p:sp>
        <p:nvSpPr>
          <p:cNvPr id="6" name="Rectangle 6"/>
          <p:cNvSpPr>
            <a:spLocks noGrp="1" noChangeArrowheads="1"/>
          </p:cNvSpPr>
          <p:nvPr>
            <p:ph type="ftr" sz="quarter" idx="11"/>
          </p:nvPr>
        </p:nvSpPr>
        <p:spPr/>
        <p:txBody>
          <a:bodyPr/>
          <a:lstStyle>
            <a:lvl1pPr>
              <a:defRPr kumimoji="1"/>
            </a:lvl1pPr>
          </a:lstStyle>
          <a:p>
            <a:pPr>
              <a:defRPr/>
            </a:pPr>
            <a:r>
              <a:rPr lang="zh-CN" altLang="en-US" smtClean="0"/>
              <a:t>电工原理</a:t>
            </a:r>
            <a:endParaRPr lang="en-US" altLang="zh-CN"/>
          </a:p>
        </p:txBody>
      </p:sp>
      <p:sp>
        <p:nvSpPr>
          <p:cNvPr id="7" name="Rectangle 7"/>
          <p:cNvSpPr>
            <a:spLocks noGrp="1" noChangeArrowheads="1"/>
          </p:cNvSpPr>
          <p:nvPr>
            <p:ph type="sldNum" sz="quarter" idx="12"/>
          </p:nvPr>
        </p:nvSpPr>
        <p:spPr/>
        <p:txBody>
          <a:bodyPr/>
          <a:lstStyle>
            <a:lvl1pPr>
              <a:defRPr kumimoji="1"/>
            </a:lvl1pPr>
          </a:lstStyle>
          <a:p>
            <a:pPr>
              <a:defRPr/>
            </a:pPr>
            <a:fld id="{E5BE2EBE-D288-4134-8A2F-354AC6F8AB18}" type="slidenum">
              <a:rPr lang="en-US" altLang="zh-CN"/>
              <a:pPr>
                <a:defRPr/>
              </a:pPr>
              <a:t>‹#›</a:t>
            </a:fld>
            <a:endParaRPr lang="en-US" altLang="zh-CN"/>
          </a:p>
        </p:txBody>
      </p:sp>
    </p:spTree>
    <p:extLst>
      <p:ext uri="{BB962C8B-B14F-4D97-AF65-F5344CB8AC3E}">
        <p14:creationId xmlns:p14="http://schemas.microsoft.com/office/powerpoint/2010/main" val="3162699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033" y="274638"/>
            <a:ext cx="9072562"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504034" y="1535113"/>
            <a:ext cx="445402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504034" y="2174875"/>
            <a:ext cx="445402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5120821" y="1535113"/>
            <a:ext cx="445577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5120821" y="2174875"/>
            <a:ext cx="44557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5"/>
          <p:cNvSpPr>
            <a:spLocks noGrp="1" noChangeArrowheads="1"/>
          </p:cNvSpPr>
          <p:nvPr>
            <p:ph type="dt" sz="half" idx="10"/>
          </p:nvPr>
        </p:nvSpPr>
        <p:spPr/>
        <p:txBody>
          <a:bodyPr/>
          <a:lstStyle>
            <a:lvl1pPr>
              <a:defRPr kumimoji="1"/>
            </a:lvl1pPr>
          </a:lstStyle>
          <a:p>
            <a:pPr>
              <a:defRPr/>
            </a:pPr>
            <a:fld id="{06B2AD10-C7BD-4AD5-A1DA-123AE4E7B6D9}" type="datetime1">
              <a:rPr lang="zh-CN" altLang="en-US" smtClean="0"/>
              <a:t>2018/5/2</a:t>
            </a:fld>
            <a:endParaRPr lang="en-US" altLang="zh-CN"/>
          </a:p>
        </p:txBody>
      </p:sp>
      <p:sp>
        <p:nvSpPr>
          <p:cNvPr id="8" name="Rectangle 6"/>
          <p:cNvSpPr>
            <a:spLocks noGrp="1" noChangeArrowheads="1"/>
          </p:cNvSpPr>
          <p:nvPr>
            <p:ph type="ftr" sz="quarter" idx="11"/>
          </p:nvPr>
        </p:nvSpPr>
        <p:spPr/>
        <p:txBody>
          <a:bodyPr/>
          <a:lstStyle>
            <a:lvl1pPr>
              <a:defRPr kumimoji="1"/>
            </a:lvl1pPr>
          </a:lstStyle>
          <a:p>
            <a:pPr>
              <a:defRPr/>
            </a:pPr>
            <a:r>
              <a:rPr lang="zh-CN" altLang="en-US" smtClean="0"/>
              <a:t>电工原理</a:t>
            </a:r>
            <a:endParaRPr lang="en-US" altLang="zh-CN"/>
          </a:p>
        </p:txBody>
      </p:sp>
      <p:sp>
        <p:nvSpPr>
          <p:cNvPr id="9" name="Rectangle 7"/>
          <p:cNvSpPr>
            <a:spLocks noGrp="1" noChangeArrowheads="1"/>
          </p:cNvSpPr>
          <p:nvPr>
            <p:ph type="sldNum" sz="quarter" idx="12"/>
          </p:nvPr>
        </p:nvSpPr>
        <p:spPr/>
        <p:txBody>
          <a:bodyPr/>
          <a:lstStyle>
            <a:lvl1pPr>
              <a:defRPr kumimoji="1"/>
            </a:lvl1pPr>
          </a:lstStyle>
          <a:p>
            <a:pPr>
              <a:defRPr/>
            </a:pPr>
            <a:fld id="{6DA6FD0B-B302-4E31-B856-A3EF76DC1F4C}" type="slidenum">
              <a:rPr lang="en-US" altLang="zh-CN"/>
              <a:pPr>
                <a:defRPr/>
              </a:pPr>
              <a:t>‹#›</a:t>
            </a:fld>
            <a:endParaRPr lang="en-US" altLang="zh-CN"/>
          </a:p>
        </p:txBody>
      </p:sp>
    </p:spTree>
    <p:extLst>
      <p:ext uri="{BB962C8B-B14F-4D97-AF65-F5344CB8AC3E}">
        <p14:creationId xmlns:p14="http://schemas.microsoft.com/office/powerpoint/2010/main" val="967885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5"/>
          <p:cNvSpPr>
            <a:spLocks noGrp="1" noChangeArrowheads="1"/>
          </p:cNvSpPr>
          <p:nvPr>
            <p:ph type="dt" sz="half" idx="10"/>
          </p:nvPr>
        </p:nvSpPr>
        <p:spPr/>
        <p:txBody>
          <a:bodyPr/>
          <a:lstStyle>
            <a:lvl1pPr>
              <a:defRPr kumimoji="1"/>
            </a:lvl1pPr>
          </a:lstStyle>
          <a:p>
            <a:pPr>
              <a:defRPr/>
            </a:pPr>
            <a:fld id="{3425429E-DAAB-41CF-BBF4-2DFBB6679B24}" type="datetime1">
              <a:rPr lang="zh-CN" altLang="en-US" smtClean="0"/>
              <a:t>2018/5/2</a:t>
            </a:fld>
            <a:endParaRPr lang="en-US" altLang="zh-CN"/>
          </a:p>
        </p:txBody>
      </p:sp>
      <p:sp>
        <p:nvSpPr>
          <p:cNvPr id="4" name="Rectangle 6"/>
          <p:cNvSpPr>
            <a:spLocks noGrp="1" noChangeArrowheads="1"/>
          </p:cNvSpPr>
          <p:nvPr>
            <p:ph type="ftr" sz="quarter" idx="11"/>
          </p:nvPr>
        </p:nvSpPr>
        <p:spPr/>
        <p:txBody>
          <a:bodyPr/>
          <a:lstStyle>
            <a:lvl1pPr>
              <a:defRPr kumimoji="1"/>
            </a:lvl1pPr>
          </a:lstStyle>
          <a:p>
            <a:pPr>
              <a:defRPr/>
            </a:pPr>
            <a:r>
              <a:rPr lang="zh-CN" altLang="en-US" smtClean="0"/>
              <a:t>电工原理</a:t>
            </a:r>
            <a:endParaRPr lang="en-US" altLang="zh-CN"/>
          </a:p>
        </p:txBody>
      </p:sp>
      <p:sp>
        <p:nvSpPr>
          <p:cNvPr id="5" name="Rectangle 7"/>
          <p:cNvSpPr>
            <a:spLocks noGrp="1" noChangeArrowheads="1"/>
          </p:cNvSpPr>
          <p:nvPr>
            <p:ph type="sldNum" sz="quarter" idx="12"/>
          </p:nvPr>
        </p:nvSpPr>
        <p:spPr/>
        <p:txBody>
          <a:bodyPr/>
          <a:lstStyle>
            <a:lvl1pPr>
              <a:defRPr kumimoji="1"/>
            </a:lvl1pPr>
          </a:lstStyle>
          <a:p>
            <a:pPr>
              <a:defRPr/>
            </a:pPr>
            <a:fld id="{A31E40CE-145D-4C14-B4F1-024584ABF982}" type="slidenum">
              <a:rPr lang="en-US" altLang="zh-CN"/>
              <a:pPr>
                <a:defRPr/>
              </a:pPr>
              <a:t>‹#›</a:t>
            </a:fld>
            <a:endParaRPr lang="en-US" altLang="zh-CN"/>
          </a:p>
        </p:txBody>
      </p:sp>
    </p:spTree>
    <p:extLst>
      <p:ext uri="{BB962C8B-B14F-4D97-AF65-F5344CB8AC3E}">
        <p14:creationId xmlns:p14="http://schemas.microsoft.com/office/powerpoint/2010/main" val="149265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kumimoji="1"/>
            </a:lvl1pPr>
          </a:lstStyle>
          <a:p>
            <a:pPr>
              <a:defRPr/>
            </a:pPr>
            <a:fld id="{930A428F-6884-4A54-85C8-603F232FB74E}" type="datetime1">
              <a:rPr lang="zh-CN" altLang="en-US" smtClean="0"/>
              <a:t>2018/5/2</a:t>
            </a:fld>
            <a:endParaRPr lang="en-US" altLang="zh-CN"/>
          </a:p>
        </p:txBody>
      </p:sp>
      <p:sp>
        <p:nvSpPr>
          <p:cNvPr id="3" name="Rectangle 6"/>
          <p:cNvSpPr>
            <a:spLocks noGrp="1" noChangeArrowheads="1"/>
          </p:cNvSpPr>
          <p:nvPr>
            <p:ph type="ftr" sz="quarter" idx="11"/>
          </p:nvPr>
        </p:nvSpPr>
        <p:spPr/>
        <p:txBody>
          <a:bodyPr/>
          <a:lstStyle>
            <a:lvl1pPr>
              <a:defRPr kumimoji="1"/>
            </a:lvl1pPr>
          </a:lstStyle>
          <a:p>
            <a:pPr>
              <a:defRPr/>
            </a:pPr>
            <a:r>
              <a:rPr lang="zh-CN" altLang="en-US" smtClean="0"/>
              <a:t>电工原理</a:t>
            </a:r>
            <a:endParaRPr lang="en-US" altLang="zh-CN"/>
          </a:p>
        </p:txBody>
      </p:sp>
      <p:sp>
        <p:nvSpPr>
          <p:cNvPr id="4" name="Rectangle 7"/>
          <p:cNvSpPr>
            <a:spLocks noGrp="1" noChangeArrowheads="1"/>
          </p:cNvSpPr>
          <p:nvPr>
            <p:ph type="sldNum" sz="quarter" idx="12"/>
          </p:nvPr>
        </p:nvSpPr>
        <p:spPr/>
        <p:txBody>
          <a:bodyPr/>
          <a:lstStyle>
            <a:lvl1pPr>
              <a:defRPr kumimoji="1"/>
            </a:lvl1pPr>
          </a:lstStyle>
          <a:p>
            <a:pPr>
              <a:defRPr/>
            </a:pPr>
            <a:fld id="{3314D4EB-59F1-4422-847F-E2DD8F5D6998}" type="slidenum">
              <a:rPr lang="en-US" altLang="zh-CN"/>
              <a:pPr>
                <a:defRPr/>
              </a:pPr>
              <a:t>‹#›</a:t>
            </a:fld>
            <a:endParaRPr lang="en-US" altLang="zh-CN"/>
          </a:p>
        </p:txBody>
      </p:sp>
    </p:spTree>
    <p:extLst>
      <p:ext uri="{BB962C8B-B14F-4D97-AF65-F5344CB8AC3E}">
        <p14:creationId xmlns:p14="http://schemas.microsoft.com/office/powerpoint/2010/main" val="33031998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2" y="273050"/>
            <a:ext cx="3316456"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941244" y="273052"/>
            <a:ext cx="56353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504032" y="1435102"/>
            <a:ext cx="331645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5"/>
          <p:cNvSpPr>
            <a:spLocks noGrp="1" noChangeArrowheads="1"/>
          </p:cNvSpPr>
          <p:nvPr>
            <p:ph type="dt" sz="half" idx="10"/>
          </p:nvPr>
        </p:nvSpPr>
        <p:spPr/>
        <p:txBody>
          <a:bodyPr/>
          <a:lstStyle>
            <a:lvl1pPr>
              <a:defRPr kumimoji="1"/>
            </a:lvl1pPr>
          </a:lstStyle>
          <a:p>
            <a:pPr>
              <a:defRPr/>
            </a:pPr>
            <a:fld id="{29AD9695-65F7-4445-9992-38D947843CA6}" type="datetime1">
              <a:rPr lang="zh-CN" altLang="en-US" smtClean="0"/>
              <a:t>2018/5/2</a:t>
            </a:fld>
            <a:endParaRPr lang="en-US" altLang="zh-CN"/>
          </a:p>
        </p:txBody>
      </p:sp>
      <p:sp>
        <p:nvSpPr>
          <p:cNvPr id="6" name="Rectangle 6"/>
          <p:cNvSpPr>
            <a:spLocks noGrp="1" noChangeArrowheads="1"/>
          </p:cNvSpPr>
          <p:nvPr>
            <p:ph type="ftr" sz="quarter" idx="11"/>
          </p:nvPr>
        </p:nvSpPr>
        <p:spPr/>
        <p:txBody>
          <a:bodyPr/>
          <a:lstStyle>
            <a:lvl1pPr>
              <a:defRPr kumimoji="1"/>
            </a:lvl1pPr>
          </a:lstStyle>
          <a:p>
            <a:pPr>
              <a:defRPr/>
            </a:pPr>
            <a:r>
              <a:rPr lang="zh-CN" altLang="en-US" smtClean="0"/>
              <a:t>电工原理</a:t>
            </a:r>
            <a:endParaRPr lang="en-US" altLang="zh-CN"/>
          </a:p>
        </p:txBody>
      </p:sp>
      <p:sp>
        <p:nvSpPr>
          <p:cNvPr id="7" name="Rectangle 7"/>
          <p:cNvSpPr>
            <a:spLocks noGrp="1" noChangeArrowheads="1"/>
          </p:cNvSpPr>
          <p:nvPr>
            <p:ph type="sldNum" sz="quarter" idx="12"/>
          </p:nvPr>
        </p:nvSpPr>
        <p:spPr/>
        <p:txBody>
          <a:bodyPr/>
          <a:lstStyle>
            <a:lvl1pPr>
              <a:defRPr kumimoji="1"/>
            </a:lvl1pPr>
          </a:lstStyle>
          <a:p>
            <a:pPr>
              <a:defRPr/>
            </a:pPr>
            <a:fld id="{19E041A6-486C-4466-A68B-8898B2B7E002}" type="slidenum">
              <a:rPr lang="en-US" altLang="zh-CN"/>
              <a:pPr>
                <a:defRPr/>
              </a:pPr>
              <a:t>‹#›</a:t>
            </a:fld>
            <a:endParaRPr lang="en-US" altLang="zh-CN"/>
          </a:p>
        </p:txBody>
      </p:sp>
    </p:spTree>
    <p:extLst>
      <p:ext uri="{BB962C8B-B14F-4D97-AF65-F5344CB8AC3E}">
        <p14:creationId xmlns:p14="http://schemas.microsoft.com/office/powerpoint/2010/main" val="2756605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AF67186-07EA-4E2F-AC0A-BA25845A7DD6}" type="datetime1">
              <a:rPr lang="zh-CN" altLang="en-US" smtClean="0">
                <a:solidFill>
                  <a:prstClr val="black">
                    <a:tint val="75000"/>
                  </a:prstClr>
                </a:solidFill>
              </a:rPr>
              <a:t>2018/5/2</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7CBC12A1-C7B7-4E40-B46D-B1AC23EAE39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219112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4800600"/>
            <a:ext cx="6048375"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975873" y="612775"/>
            <a:ext cx="604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975873" y="5367338"/>
            <a:ext cx="604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5"/>
          <p:cNvSpPr>
            <a:spLocks noGrp="1" noChangeArrowheads="1"/>
          </p:cNvSpPr>
          <p:nvPr>
            <p:ph type="dt" sz="half" idx="10"/>
          </p:nvPr>
        </p:nvSpPr>
        <p:spPr/>
        <p:txBody>
          <a:bodyPr/>
          <a:lstStyle>
            <a:lvl1pPr>
              <a:defRPr kumimoji="1"/>
            </a:lvl1pPr>
          </a:lstStyle>
          <a:p>
            <a:pPr>
              <a:defRPr/>
            </a:pPr>
            <a:fld id="{713ACC0F-EE7B-443A-8EE6-E4AF57E7009E}" type="datetime1">
              <a:rPr lang="zh-CN" altLang="en-US" smtClean="0"/>
              <a:t>2018/5/2</a:t>
            </a:fld>
            <a:endParaRPr lang="en-US" altLang="zh-CN"/>
          </a:p>
        </p:txBody>
      </p:sp>
      <p:sp>
        <p:nvSpPr>
          <p:cNvPr id="6" name="Rectangle 6"/>
          <p:cNvSpPr>
            <a:spLocks noGrp="1" noChangeArrowheads="1"/>
          </p:cNvSpPr>
          <p:nvPr>
            <p:ph type="ftr" sz="quarter" idx="11"/>
          </p:nvPr>
        </p:nvSpPr>
        <p:spPr/>
        <p:txBody>
          <a:bodyPr/>
          <a:lstStyle>
            <a:lvl1pPr>
              <a:defRPr kumimoji="1"/>
            </a:lvl1pPr>
          </a:lstStyle>
          <a:p>
            <a:pPr>
              <a:defRPr/>
            </a:pPr>
            <a:r>
              <a:rPr lang="zh-CN" altLang="en-US" smtClean="0"/>
              <a:t>电工原理</a:t>
            </a:r>
            <a:endParaRPr lang="en-US" altLang="zh-CN"/>
          </a:p>
        </p:txBody>
      </p:sp>
      <p:sp>
        <p:nvSpPr>
          <p:cNvPr id="7" name="Rectangle 7"/>
          <p:cNvSpPr>
            <a:spLocks noGrp="1" noChangeArrowheads="1"/>
          </p:cNvSpPr>
          <p:nvPr>
            <p:ph type="sldNum" sz="quarter" idx="12"/>
          </p:nvPr>
        </p:nvSpPr>
        <p:spPr/>
        <p:txBody>
          <a:bodyPr/>
          <a:lstStyle>
            <a:lvl1pPr>
              <a:defRPr kumimoji="1"/>
            </a:lvl1pPr>
          </a:lstStyle>
          <a:p>
            <a:pPr>
              <a:defRPr/>
            </a:pPr>
            <a:fld id="{5BD128E0-6B30-4FC4-8CA7-6F683639BCC8}" type="slidenum">
              <a:rPr lang="en-US" altLang="zh-CN"/>
              <a:pPr>
                <a:defRPr/>
              </a:pPr>
              <a:t>‹#›</a:t>
            </a:fld>
            <a:endParaRPr lang="en-US" altLang="zh-CN"/>
          </a:p>
        </p:txBody>
      </p:sp>
    </p:spTree>
    <p:extLst>
      <p:ext uri="{BB962C8B-B14F-4D97-AF65-F5344CB8AC3E}">
        <p14:creationId xmlns:p14="http://schemas.microsoft.com/office/powerpoint/2010/main" val="29048181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5"/>
          <p:cNvSpPr>
            <a:spLocks noGrp="1" noChangeArrowheads="1"/>
          </p:cNvSpPr>
          <p:nvPr>
            <p:ph type="dt" sz="half" idx="10"/>
          </p:nvPr>
        </p:nvSpPr>
        <p:spPr/>
        <p:txBody>
          <a:bodyPr/>
          <a:lstStyle>
            <a:lvl1pPr>
              <a:defRPr kumimoji="1"/>
            </a:lvl1pPr>
          </a:lstStyle>
          <a:p>
            <a:pPr>
              <a:defRPr/>
            </a:pPr>
            <a:fld id="{2249C63F-C858-4ABF-9523-DB3520A0FE45}" type="datetime1">
              <a:rPr lang="zh-CN" altLang="en-US" smtClean="0"/>
              <a:t>2018/5/2</a:t>
            </a:fld>
            <a:endParaRPr lang="en-US" altLang="zh-CN"/>
          </a:p>
        </p:txBody>
      </p:sp>
      <p:sp>
        <p:nvSpPr>
          <p:cNvPr id="5" name="Rectangle 6"/>
          <p:cNvSpPr>
            <a:spLocks noGrp="1" noChangeArrowheads="1"/>
          </p:cNvSpPr>
          <p:nvPr>
            <p:ph type="ftr" sz="quarter" idx="11"/>
          </p:nvPr>
        </p:nvSpPr>
        <p:spPr/>
        <p:txBody>
          <a:bodyPr/>
          <a:lstStyle>
            <a:lvl1pPr>
              <a:defRPr kumimoji="1"/>
            </a:lvl1pPr>
          </a:lstStyle>
          <a:p>
            <a:pPr>
              <a:defRPr/>
            </a:pPr>
            <a:r>
              <a:rPr lang="zh-CN" altLang="en-US" smtClean="0"/>
              <a:t>电工原理</a:t>
            </a:r>
            <a:endParaRPr lang="en-US" altLang="zh-CN"/>
          </a:p>
        </p:txBody>
      </p:sp>
      <p:sp>
        <p:nvSpPr>
          <p:cNvPr id="6" name="Rectangle 7"/>
          <p:cNvSpPr>
            <a:spLocks noGrp="1" noChangeArrowheads="1"/>
          </p:cNvSpPr>
          <p:nvPr>
            <p:ph type="sldNum" sz="quarter" idx="12"/>
          </p:nvPr>
        </p:nvSpPr>
        <p:spPr/>
        <p:txBody>
          <a:bodyPr/>
          <a:lstStyle>
            <a:lvl1pPr>
              <a:defRPr kumimoji="1"/>
            </a:lvl1pPr>
          </a:lstStyle>
          <a:p>
            <a:pPr>
              <a:defRPr/>
            </a:pPr>
            <a:fld id="{B6EBC3C8-9F30-4F35-B58A-B1069058AFD1}" type="slidenum">
              <a:rPr lang="en-US" altLang="zh-CN"/>
              <a:pPr>
                <a:defRPr/>
              </a:pPr>
              <a:t>‹#›</a:t>
            </a:fld>
            <a:endParaRPr lang="en-US" altLang="zh-CN"/>
          </a:p>
        </p:txBody>
      </p:sp>
    </p:spTree>
    <p:extLst>
      <p:ext uri="{BB962C8B-B14F-4D97-AF65-F5344CB8AC3E}">
        <p14:creationId xmlns:p14="http://schemas.microsoft.com/office/powerpoint/2010/main" val="40473162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40201" y="1196979"/>
            <a:ext cx="2268140" cy="435292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35778" y="1196979"/>
            <a:ext cx="6636411" cy="43529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5"/>
          <p:cNvSpPr>
            <a:spLocks noGrp="1" noChangeArrowheads="1"/>
          </p:cNvSpPr>
          <p:nvPr>
            <p:ph type="dt" sz="half" idx="10"/>
          </p:nvPr>
        </p:nvSpPr>
        <p:spPr/>
        <p:txBody>
          <a:bodyPr/>
          <a:lstStyle>
            <a:lvl1pPr>
              <a:defRPr kumimoji="1"/>
            </a:lvl1pPr>
          </a:lstStyle>
          <a:p>
            <a:pPr>
              <a:defRPr/>
            </a:pPr>
            <a:fld id="{83A6AE37-5CFD-4760-89DA-C2E9B332D50C}" type="datetime1">
              <a:rPr lang="zh-CN" altLang="en-US" smtClean="0"/>
              <a:t>2018/5/2</a:t>
            </a:fld>
            <a:endParaRPr lang="en-US" altLang="zh-CN"/>
          </a:p>
        </p:txBody>
      </p:sp>
      <p:sp>
        <p:nvSpPr>
          <p:cNvPr id="5" name="Rectangle 6"/>
          <p:cNvSpPr>
            <a:spLocks noGrp="1" noChangeArrowheads="1"/>
          </p:cNvSpPr>
          <p:nvPr>
            <p:ph type="ftr" sz="quarter" idx="11"/>
          </p:nvPr>
        </p:nvSpPr>
        <p:spPr/>
        <p:txBody>
          <a:bodyPr/>
          <a:lstStyle>
            <a:lvl1pPr>
              <a:defRPr kumimoji="1"/>
            </a:lvl1pPr>
          </a:lstStyle>
          <a:p>
            <a:pPr>
              <a:defRPr/>
            </a:pPr>
            <a:r>
              <a:rPr lang="zh-CN" altLang="en-US" smtClean="0"/>
              <a:t>电工原理</a:t>
            </a:r>
            <a:endParaRPr lang="en-US" altLang="zh-CN"/>
          </a:p>
        </p:txBody>
      </p:sp>
      <p:sp>
        <p:nvSpPr>
          <p:cNvPr id="6" name="Rectangle 7"/>
          <p:cNvSpPr>
            <a:spLocks noGrp="1" noChangeArrowheads="1"/>
          </p:cNvSpPr>
          <p:nvPr>
            <p:ph type="sldNum" sz="quarter" idx="12"/>
          </p:nvPr>
        </p:nvSpPr>
        <p:spPr/>
        <p:txBody>
          <a:bodyPr/>
          <a:lstStyle>
            <a:lvl1pPr>
              <a:defRPr kumimoji="1"/>
            </a:lvl1pPr>
          </a:lstStyle>
          <a:p>
            <a:pPr>
              <a:defRPr/>
            </a:pPr>
            <a:fld id="{142AA9EF-1860-49A5-AB27-3B14BAC135A1}" type="slidenum">
              <a:rPr lang="en-US" altLang="zh-CN"/>
              <a:pPr>
                <a:defRPr/>
              </a:pPr>
              <a:t>‹#›</a:t>
            </a:fld>
            <a:endParaRPr lang="en-US" altLang="zh-CN"/>
          </a:p>
        </p:txBody>
      </p:sp>
    </p:spTree>
    <p:extLst>
      <p:ext uri="{BB962C8B-B14F-4D97-AF65-F5344CB8AC3E}">
        <p14:creationId xmlns:p14="http://schemas.microsoft.com/office/powerpoint/2010/main" val="10988520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35779" y="1196975"/>
            <a:ext cx="9072562" cy="711200"/>
          </a:xfrm>
        </p:spPr>
        <p:txBody>
          <a:bodyPr/>
          <a:lstStyle/>
          <a:p>
            <a:r>
              <a:rPr lang="en-US" altLang="zh-CN"/>
              <a:t>Click to edit Master title style</a:t>
            </a:r>
            <a:endParaRPr lang="zh-CN" altLang="en-US"/>
          </a:p>
        </p:txBody>
      </p:sp>
      <p:sp>
        <p:nvSpPr>
          <p:cNvPr id="3" name="Table Placeholder 2"/>
          <p:cNvSpPr>
            <a:spLocks noGrp="1"/>
          </p:cNvSpPr>
          <p:nvPr>
            <p:ph type="tbl" idx="1"/>
          </p:nvPr>
        </p:nvSpPr>
        <p:spPr>
          <a:xfrm>
            <a:off x="435779" y="2205038"/>
            <a:ext cx="9072562" cy="3344862"/>
          </a:xfrm>
        </p:spPr>
        <p:txBody>
          <a:bodyPr/>
          <a:lstStyle/>
          <a:p>
            <a:pPr lvl="0"/>
            <a:endParaRPr lang="zh-CN" altLang="en-US" noProof="0"/>
          </a:p>
        </p:txBody>
      </p:sp>
      <p:sp>
        <p:nvSpPr>
          <p:cNvPr id="4" name="Rectangle 5"/>
          <p:cNvSpPr>
            <a:spLocks noGrp="1" noChangeArrowheads="1"/>
          </p:cNvSpPr>
          <p:nvPr>
            <p:ph type="dt" sz="half" idx="10"/>
          </p:nvPr>
        </p:nvSpPr>
        <p:spPr/>
        <p:txBody>
          <a:bodyPr/>
          <a:lstStyle>
            <a:lvl1pPr>
              <a:defRPr kumimoji="1"/>
            </a:lvl1pPr>
          </a:lstStyle>
          <a:p>
            <a:pPr>
              <a:defRPr/>
            </a:pPr>
            <a:fld id="{DB017C68-7331-4DC0-BA3E-D1BA5E9CF75B}" type="datetime1">
              <a:rPr lang="zh-CN" altLang="en-US" smtClean="0"/>
              <a:t>2018/5/2</a:t>
            </a:fld>
            <a:endParaRPr lang="en-US" altLang="zh-CN"/>
          </a:p>
        </p:txBody>
      </p:sp>
      <p:sp>
        <p:nvSpPr>
          <p:cNvPr id="5" name="Rectangle 6"/>
          <p:cNvSpPr>
            <a:spLocks noGrp="1" noChangeArrowheads="1"/>
          </p:cNvSpPr>
          <p:nvPr>
            <p:ph type="ftr" sz="quarter" idx="11"/>
          </p:nvPr>
        </p:nvSpPr>
        <p:spPr/>
        <p:txBody>
          <a:bodyPr/>
          <a:lstStyle>
            <a:lvl1pPr>
              <a:defRPr kumimoji="1"/>
            </a:lvl1pPr>
          </a:lstStyle>
          <a:p>
            <a:pPr>
              <a:defRPr/>
            </a:pPr>
            <a:r>
              <a:rPr lang="zh-CN" altLang="en-US" smtClean="0"/>
              <a:t>电工原理</a:t>
            </a:r>
            <a:endParaRPr lang="en-US" altLang="zh-CN"/>
          </a:p>
        </p:txBody>
      </p:sp>
      <p:sp>
        <p:nvSpPr>
          <p:cNvPr id="6" name="Rectangle 7"/>
          <p:cNvSpPr>
            <a:spLocks noGrp="1" noChangeArrowheads="1"/>
          </p:cNvSpPr>
          <p:nvPr>
            <p:ph type="sldNum" sz="quarter" idx="12"/>
          </p:nvPr>
        </p:nvSpPr>
        <p:spPr/>
        <p:txBody>
          <a:bodyPr/>
          <a:lstStyle>
            <a:lvl1pPr>
              <a:defRPr kumimoji="1"/>
            </a:lvl1pPr>
          </a:lstStyle>
          <a:p>
            <a:pPr>
              <a:defRPr/>
            </a:pPr>
            <a:fld id="{86DA76E7-198A-47A9-8216-2966565122FA}" type="slidenum">
              <a:rPr lang="en-US" altLang="zh-CN"/>
              <a:pPr>
                <a:defRPr/>
              </a:pPr>
              <a:t>‹#›</a:t>
            </a:fld>
            <a:endParaRPr lang="en-US" altLang="zh-CN"/>
          </a:p>
        </p:txBody>
      </p:sp>
    </p:spTree>
    <p:extLst>
      <p:ext uri="{BB962C8B-B14F-4D97-AF65-F5344CB8AC3E}">
        <p14:creationId xmlns:p14="http://schemas.microsoft.com/office/powerpoint/2010/main" val="33229420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35779" y="1196975"/>
            <a:ext cx="9072562" cy="711200"/>
          </a:xfrm>
        </p:spPr>
        <p:txBody>
          <a:bodyPr/>
          <a:lstStyle/>
          <a:p>
            <a:r>
              <a:rPr lang="en-US" altLang="zh-CN"/>
              <a:t>Click to edit Master title style</a:t>
            </a:r>
            <a:endParaRPr lang="zh-CN" altLang="en-US"/>
          </a:p>
        </p:txBody>
      </p:sp>
      <p:sp>
        <p:nvSpPr>
          <p:cNvPr id="3" name="Chart Placeholder 2"/>
          <p:cNvSpPr>
            <a:spLocks noGrp="1"/>
          </p:cNvSpPr>
          <p:nvPr>
            <p:ph type="chart" idx="1"/>
          </p:nvPr>
        </p:nvSpPr>
        <p:spPr>
          <a:xfrm>
            <a:off x="435779" y="2205038"/>
            <a:ext cx="9072562" cy="3344862"/>
          </a:xfrm>
        </p:spPr>
        <p:txBody>
          <a:bodyPr/>
          <a:lstStyle/>
          <a:p>
            <a:pPr lvl="0"/>
            <a:endParaRPr lang="zh-CN" altLang="en-US" noProof="0"/>
          </a:p>
        </p:txBody>
      </p:sp>
      <p:sp>
        <p:nvSpPr>
          <p:cNvPr id="4" name="Rectangle 5"/>
          <p:cNvSpPr>
            <a:spLocks noGrp="1" noChangeArrowheads="1"/>
          </p:cNvSpPr>
          <p:nvPr>
            <p:ph type="dt" sz="half" idx="10"/>
          </p:nvPr>
        </p:nvSpPr>
        <p:spPr/>
        <p:txBody>
          <a:bodyPr/>
          <a:lstStyle>
            <a:lvl1pPr>
              <a:defRPr kumimoji="1"/>
            </a:lvl1pPr>
          </a:lstStyle>
          <a:p>
            <a:pPr>
              <a:defRPr/>
            </a:pPr>
            <a:fld id="{9F51FA29-DDB4-42E8-94FD-E7E188E5A2C1}" type="datetime1">
              <a:rPr lang="zh-CN" altLang="en-US" smtClean="0"/>
              <a:t>2018/5/2</a:t>
            </a:fld>
            <a:endParaRPr lang="en-US" altLang="zh-CN"/>
          </a:p>
        </p:txBody>
      </p:sp>
      <p:sp>
        <p:nvSpPr>
          <p:cNvPr id="5" name="Rectangle 6"/>
          <p:cNvSpPr>
            <a:spLocks noGrp="1" noChangeArrowheads="1"/>
          </p:cNvSpPr>
          <p:nvPr>
            <p:ph type="ftr" sz="quarter" idx="11"/>
          </p:nvPr>
        </p:nvSpPr>
        <p:spPr/>
        <p:txBody>
          <a:bodyPr/>
          <a:lstStyle>
            <a:lvl1pPr>
              <a:defRPr kumimoji="1"/>
            </a:lvl1pPr>
          </a:lstStyle>
          <a:p>
            <a:pPr>
              <a:defRPr/>
            </a:pPr>
            <a:r>
              <a:rPr lang="zh-CN" altLang="en-US" smtClean="0"/>
              <a:t>电工原理</a:t>
            </a:r>
            <a:endParaRPr lang="en-US" altLang="zh-CN"/>
          </a:p>
        </p:txBody>
      </p:sp>
      <p:sp>
        <p:nvSpPr>
          <p:cNvPr id="6" name="Rectangle 7"/>
          <p:cNvSpPr>
            <a:spLocks noGrp="1" noChangeArrowheads="1"/>
          </p:cNvSpPr>
          <p:nvPr>
            <p:ph type="sldNum" sz="quarter" idx="12"/>
          </p:nvPr>
        </p:nvSpPr>
        <p:spPr/>
        <p:txBody>
          <a:bodyPr/>
          <a:lstStyle>
            <a:lvl1pPr>
              <a:defRPr kumimoji="1"/>
            </a:lvl1pPr>
          </a:lstStyle>
          <a:p>
            <a:pPr>
              <a:defRPr/>
            </a:pPr>
            <a:fld id="{1915EDC8-DA7D-4B65-8C8A-A6F322ACA322}" type="slidenum">
              <a:rPr lang="en-US" altLang="zh-CN"/>
              <a:pPr>
                <a:defRPr/>
              </a:pPr>
              <a:t>‹#›</a:t>
            </a:fld>
            <a:endParaRPr lang="en-US" altLang="zh-CN"/>
          </a:p>
        </p:txBody>
      </p:sp>
    </p:spTree>
    <p:extLst>
      <p:ext uri="{BB962C8B-B14F-4D97-AF65-F5344CB8AC3E}">
        <p14:creationId xmlns:p14="http://schemas.microsoft.com/office/powerpoint/2010/main" val="40920674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2182386" y="2205041"/>
            <a:ext cx="5869864" cy="1150937"/>
          </a:xfrm>
        </p:spPr>
        <p:txBody>
          <a:bodyPr/>
          <a:lstStyle>
            <a:lvl1pPr marL="0" indent="0" algn="ctr">
              <a:defRPr sz="2200"/>
            </a:lvl1pPr>
          </a:lstStyle>
          <a:p>
            <a:r>
              <a:rPr lang="zh-CN" altLang="en-US"/>
              <a:t>单击此处编辑母版副标题样式</a:t>
            </a:r>
          </a:p>
        </p:txBody>
      </p:sp>
    </p:spTree>
    <p:extLst>
      <p:ext uri="{BB962C8B-B14F-4D97-AF65-F5344CB8AC3E}">
        <p14:creationId xmlns:p14="http://schemas.microsoft.com/office/powerpoint/2010/main" val="2892580478"/>
      </p:ext>
    </p:extLst>
  </p:cSld>
  <p:clrMapOvr>
    <a:overrideClrMapping bg1="lt1" tx1="dk1" bg2="lt2" tx2="dk2" accent1="accent1" accent2="accent2" accent3="accent3" accent4="accent4" accent5="accent5" accent6="accent6" hlink="hlink" folHlink="folHlink"/>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96300" y="4406906"/>
            <a:ext cx="8568531"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96300" y="2906720"/>
            <a:ext cx="856853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1FA66A3-B636-4EDF-93EE-ADC45DE093AA}" type="datetime1">
              <a:rPr lang="zh-CN" altLang="en-US" smtClean="0">
                <a:solidFill>
                  <a:prstClr val="black">
                    <a:tint val="75000"/>
                  </a:prstClr>
                </a:solidFill>
              </a:rPr>
              <a:t>2018/5/2</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612D47B-8EF1-4906-BF37-130D772A67C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2203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4032" y="1600204"/>
            <a:ext cx="445227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24318" y="1600204"/>
            <a:ext cx="445227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AAEA02ED-D536-476C-87E7-46F087D8FC81}" type="datetime1">
              <a:rPr lang="zh-CN" altLang="en-US" smtClean="0">
                <a:solidFill>
                  <a:prstClr val="black">
                    <a:tint val="75000"/>
                  </a:prstClr>
                </a:solidFill>
              </a:rPr>
              <a:t>2018/5/2</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EE24326B-7E13-4DB4-BDB3-A513F55D592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01387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4037" y="1535113"/>
            <a:ext cx="445402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504037" y="2174875"/>
            <a:ext cx="445402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120823" y="1535113"/>
            <a:ext cx="445577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20823" y="2174875"/>
            <a:ext cx="44557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2FE3DB96-67DB-438D-8EAE-4A44B47D1E9D}" type="datetime1">
              <a:rPr lang="zh-CN" altLang="en-US" smtClean="0">
                <a:solidFill>
                  <a:prstClr val="black">
                    <a:tint val="75000"/>
                  </a:prstClr>
                </a:solidFill>
              </a:rPr>
              <a:t>2018/5/2</a:t>
            </a:fld>
            <a:endParaRPr lang="en-US" dirty="0">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C8821228-2408-40B9-AA3B-EE419C3A9FA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64913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F6DE0DD-88E8-4652-BF55-87662363C3F2}" type="datetime1">
              <a:rPr lang="zh-CN" altLang="en-US" smtClean="0">
                <a:solidFill>
                  <a:prstClr val="black">
                    <a:tint val="75000"/>
                  </a:prstClr>
                </a:solidFill>
              </a:rPr>
              <a:t>2018/5/2</a:t>
            </a:fld>
            <a:endParaRPr lang="en-US" dirty="0">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158D813D-5EB4-4279-B09C-477A10D42AE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58021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96C000C-5D8F-434A-BDC6-517633ADEE21}"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B6B32CBB-4DAA-4CC6-8D3E-E2E1D595278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968856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4036" y="273050"/>
            <a:ext cx="331645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941247" y="273053"/>
            <a:ext cx="56353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04036" y="1435102"/>
            <a:ext cx="331645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2B0F3F9-AD6B-433A-A2BC-67EE9521EA47}" type="datetime1">
              <a:rPr lang="zh-CN" altLang="en-US" smtClean="0">
                <a:solidFill>
                  <a:prstClr val="black">
                    <a:tint val="75000"/>
                  </a:prstClr>
                </a:solidFill>
              </a:rPr>
              <a:t>2018/5/2</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4AAB70C5-9E6D-4F22-9899-4955DFD0451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78297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75873" y="4800601"/>
            <a:ext cx="604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75873" y="612775"/>
            <a:ext cx="6048375"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75873" y="5367339"/>
            <a:ext cx="604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AE9AE5B-17F4-477F-838D-CF36E0D4610E}" type="datetime1">
              <a:rPr lang="zh-CN" altLang="en-US" smtClean="0">
                <a:solidFill>
                  <a:prstClr val="black">
                    <a:tint val="75000"/>
                  </a:prstClr>
                </a:solidFill>
              </a:rPr>
              <a:t>2018/5/2</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B65DCE8-15C8-44B9-BD29-C8C770D603D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942607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3.jpeg"/><Relationship Id="rId2" Type="http://schemas.openxmlformats.org/officeDocument/2006/relationships/slideLayout" Target="../slideLayouts/slideLayout13.xml"/><Relationship Id="rId16" Type="http://schemas.openxmlformats.org/officeDocument/2006/relationships/image" Target="../media/image2.jpeg"/><Relationship Id="rId20"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image" Target="../media/image5.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50000">
              <a:srgbClr val="FFFFFF"/>
            </a:gs>
            <a:gs pos="100000">
              <a:srgbClr val="D2FFFF"/>
            </a:gs>
          </a:gsLst>
          <a:lin ang="5400000"/>
        </a:gradFill>
        <a:effectLst/>
      </p:bgPr>
    </p:bg>
    <p:spTree>
      <p:nvGrpSpPr>
        <p:cNvPr id="1" name=""/>
        <p:cNvGrpSpPr/>
        <p:nvPr/>
      </p:nvGrpSpPr>
      <p:grpSpPr>
        <a:xfrm>
          <a:off x="0" y="0"/>
          <a:ext cx="0" cy="0"/>
          <a:chOff x="0" y="0"/>
          <a:chExt cx="0" cy="0"/>
        </a:xfrm>
      </p:grpSpPr>
      <p:sp>
        <p:nvSpPr>
          <p:cNvPr id="2" name="TextBox 1"/>
          <p:cNvSpPr txBox="1"/>
          <p:nvPr userDrawn="1"/>
        </p:nvSpPr>
        <p:spPr>
          <a:xfrm>
            <a:off x="1027314" y="200027"/>
            <a:ext cx="8617536" cy="461665"/>
          </a:xfrm>
          <a:prstGeom prst="rect">
            <a:avLst/>
          </a:prstGeom>
          <a:gradFill flip="none" rotWithShape="0">
            <a:gsLst>
              <a:gs pos="0">
                <a:srgbClr val="D2FFFF"/>
              </a:gs>
              <a:gs pos="50000">
                <a:schemeClr val="bg1"/>
              </a:gs>
              <a:gs pos="100000">
                <a:schemeClr val="bg1"/>
              </a:gs>
            </a:gsLst>
            <a:lin ang="0" scaled="0"/>
            <a:tileRect/>
          </a:gradFill>
        </p:spPr>
        <p:txBody>
          <a:bodyPr>
            <a:spAutoFit/>
          </a:bodyPr>
          <a:lstStyle/>
          <a:p>
            <a:pPr fontAlgn="base">
              <a:spcBef>
                <a:spcPct val="0"/>
              </a:spcBef>
              <a:spcAft>
                <a:spcPct val="0"/>
              </a:spcAft>
              <a:defRPr/>
            </a:pPr>
            <a:endParaRPr kumimoji="1" lang="zh-CN" altLang="en-US" sz="2400" dirty="0">
              <a:solidFill>
                <a:prstClr val="black"/>
              </a:solidFill>
              <a:latin typeface="Times New Roman" pitchFamily="18" charset="0"/>
            </a:endParaRPr>
          </a:p>
        </p:txBody>
      </p:sp>
      <p:sp>
        <p:nvSpPr>
          <p:cNvPr id="1027" name="标题占位符 1"/>
          <p:cNvSpPr>
            <a:spLocks noGrp="1"/>
          </p:cNvSpPr>
          <p:nvPr>
            <p:ph type="title"/>
          </p:nvPr>
        </p:nvSpPr>
        <p:spPr bwMode="auto">
          <a:xfrm>
            <a:off x="673793" y="1557338"/>
            <a:ext cx="90725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504033" y="1600204"/>
            <a:ext cx="907256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504032" y="6356356"/>
            <a:ext cx="2352146" cy="365125"/>
          </a:xfrm>
          <a:prstGeom prst="rect">
            <a:avLst/>
          </a:prstGeom>
        </p:spPr>
        <p:txBody>
          <a:bodyPr vert="horz" lIns="91440" tIns="45720" rIns="91440" bIns="45720" rtlCol="0" anchor="ctr"/>
          <a:lstStyle>
            <a:lvl1pPr algn="l">
              <a:defRPr sz="1600">
                <a:solidFill>
                  <a:schemeClr val="tx1">
                    <a:tint val="75000"/>
                  </a:schemeClr>
                </a:solidFill>
              </a:defRPr>
            </a:lvl1pPr>
          </a:lstStyle>
          <a:p>
            <a:pPr fontAlgn="base">
              <a:spcBef>
                <a:spcPct val="0"/>
              </a:spcBef>
              <a:spcAft>
                <a:spcPct val="0"/>
              </a:spcAft>
              <a:defRPr/>
            </a:pPr>
            <a:fld id="{53C1DD76-B680-4316-BB05-A7A03BA78905}" type="datetime1">
              <a:rPr kumimoji="1" lang="zh-CN" altLang="en-US" smtClean="0">
                <a:solidFill>
                  <a:prstClr val="black">
                    <a:tint val="75000"/>
                  </a:prstClr>
                </a:solidFill>
                <a:latin typeface="Times New Roman" pitchFamily="18" charset="0"/>
              </a:rPr>
              <a:t>2018/5/2</a:t>
            </a:fld>
            <a:endParaRPr kumimoji="1" lang="en-US" dirty="0">
              <a:solidFill>
                <a:prstClr val="black">
                  <a:tint val="75000"/>
                </a:prstClr>
              </a:solidFill>
              <a:latin typeface="Times New Roman" pitchFamily="18" charset="0"/>
              <a:ea typeface="宋体" pitchFamily="2" charset="-122"/>
            </a:endParaRPr>
          </a:p>
        </p:txBody>
      </p:sp>
      <p:sp>
        <p:nvSpPr>
          <p:cNvPr id="5" name="页脚占位符 4"/>
          <p:cNvSpPr>
            <a:spLocks noGrp="1"/>
          </p:cNvSpPr>
          <p:nvPr>
            <p:ph type="ftr" sz="quarter" idx="3"/>
          </p:nvPr>
        </p:nvSpPr>
        <p:spPr>
          <a:xfrm>
            <a:off x="3444215" y="6356356"/>
            <a:ext cx="319219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r>
              <a:rPr kumimoji="1" lang="zh-CN" altLang="en-US">
                <a:solidFill>
                  <a:prstClr val="black">
                    <a:tint val="75000"/>
                  </a:prstClr>
                </a:solidFill>
                <a:latin typeface="Times New Roman" pitchFamily="18" charset="0"/>
              </a:rPr>
              <a:t>电工原理</a:t>
            </a:r>
            <a:endParaRPr kumimoji="1" lang="en-US">
              <a:solidFill>
                <a:prstClr val="black">
                  <a:tint val="75000"/>
                </a:prstClr>
              </a:solidFill>
              <a:latin typeface="Times New Roman" pitchFamily="18" charset="0"/>
              <a:ea typeface="宋体" pitchFamily="2" charset="-122"/>
            </a:endParaRPr>
          </a:p>
        </p:txBody>
      </p:sp>
      <p:sp>
        <p:nvSpPr>
          <p:cNvPr id="6" name="灯片编号占位符 5"/>
          <p:cNvSpPr>
            <a:spLocks noGrp="1"/>
          </p:cNvSpPr>
          <p:nvPr>
            <p:ph type="sldNum" sz="quarter" idx="4"/>
          </p:nvPr>
        </p:nvSpPr>
        <p:spPr>
          <a:xfrm>
            <a:off x="7224449" y="6356356"/>
            <a:ext cx="2352146" cy="365125"/>
          </a:xfrm>
          <a:prstGeom prst="rect">
            <a:avLst/>
          </a:prstGeom>
        </p:spPr>
        <p:txBody>
          <a:bodyPr vert="horz" lIns="91440" tIns="45720" rIns="91440" bIns="45720" rtlCol="0" anchor="ctr"/>
          <a:lstStyle>
            <a:lvl1pPr algn="r">
              <a:defRPr sz="1600">
                <a:solidFill>
                  <a:schemeClr val="tx1">
                    <a:tint val="75000"/>
                  </a:schemeClr>
                </a:solidFill>
              </a:defRPr>
            </a:lvl1pPr>
          </a:lstStyle>
          <a:p>
            <a:pPr fontAlgn="base">
              <a:spcBef>
                <a:spcPct val="0"/>
              </a:spcBef>
              <a:spcAft>
                <a:spcPct val="0"/>
              </a:spcAft>
              <a:defRPr/>
            </a:pPr>
            <a:fld id="{9A4A5D99-A651-4F41-90C4-8E755EAF94DC}" type="slidenum">
              <a:rPr kumimoji="1" lang="en-US">
                <a:solidFill>
                  <a:prstClr val="black">
                    <a:tint val="75000"/>
                  </a:prstClr>
                </a:solidFill>
                <a:latin typeface="Times New Roman" pitchFamily="18" charset="0"/>
                <a:ea typeface="宋体" pitchFamily="2" charset="-122"/>
              </a:rPr>
              <a:pPr fontAlgn="base">
                <a:spcBef>
                  <a:spcPct val="0"/>
                </a:spcBef>
                <a:spcAft>
                  <a:spcPct val="0"/>
                </a:spcAft>
                <a:defRPr/>
              </a:pPr>
              <a:t>‹#›</a:t>
            </a:fld>
            <a:endParaRPr kumimoji="1" lang="en-US">
              <a:solidFill>
                <a:prstClr val="black">
                  <a:tint val="75000"/>
                </a:prstClr>
              </a:solidFill>
              <a:latin typeface="Times New Roman" pitchFamily="18" charset="0"/>
              <a:ea typeface="宋体" pitchFamily="2" charset="-122"/>
            </a:endParaRPr>
          </a:p>
        </p:txBody>
      </p:sp>
      <p:sp>
        <p:nvSpPr>
          <p:cNvPr id="8" name="矩形 7"/>
          <p:cNvSpPr/>
          <p:nvPr userDrawn="1"/>
        </p:nvSpPr>
        <p:spPr>
          <a:xfrm>
            <a:off x="1075087" y="169476"/>
            <a:ext cx="1627369" cy="523220"/>
          </a:xfrm>
          <a:prstGeom prst="rect">
            <a:avLst/>
          </a:prstGeom>
          <a:noFill/>
        </p:spPr>
        <p:txBody>
          <a:bodyPr wrap="none">
            <a:spAutoFit/>
          </a:bodyPr>
          <a:lstStyle/>
          <a:p>
            <a:pPr algn="ctr" fontAlgn="base">
              <a:spcBef>
                <a:spcPct val="0"/>
              </a:spcBef>
              <a:spcAft>
                <a:spcPct val="0"/>
              </a:spcAft>
              <a:defRPr/>
            </a:pPr>
            <a:r>
              <a:rPr kumimoji="1" lang="zh-CN" altLang="en-US" sz="28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Times New Roman" pitchFamily="18" charset="0"/>
              </a:rPr>
              <a:t>电工原理</a:t>
            </a:r>
          </a:p>
        </p:txBody>
      </p:sp>
      <p:pic>
        <p:nvPicPr>
          <p:cNvPr id="1033" name="图片 8"/>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 y="0"/>
            <a:ext cx="1002814"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126030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iming>
    <p:tnLst>
      <p:par>
        <p:cTn id="1" dur="indefinite" restart="never" nodeType="tmRoot"/>
      </p:par>
    </p:tnLst>
  </p:timing>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50000">
              <a:srgbClr val="FFFFFF"/>
            </a:gs>
            <a:gs pos="100000">
              <a:srgbClr val="D2FFFF"/>
            </a:gs>
          </a:gsLst>
          <a:lin ang="5400000"/>
        </a:gradFill>
        <a:effectLst/>
      </p:bgPr>
    </p:bg>
    <p:spTree>
      <p:nvGrpSpPr>
        <p:cNvPr id="1" name=""/>
        <p:cNvGrpSpPr/>
        <p:nvPr/>
      </p:nvGrpSpPr>
      <p:grpSpPr>
        <a:xfrm>
          <a:off x="0" y="0"/>
          <a:ext cx="0" cy="0"/>
          <a:chOff x="0" y="0"/>
          <a:chExt cx="0" cy="0"/>
        </a:xfrm>
      </p:grpSpPr>
      <p:pic>
        <p:nvPicPr>
          <p:cNvPr id="2050" name="Picture 2" descr="学校封面"/>
          <p:cNvPicPr>
            <a:picLocks noChangeAspect="1" noChangeArrowheads="1"/>
          </p:cNvPicPr>
          <p:nvPr/>
        </p:nvPicPr>
        <p:blipFill>
          <a:blip r:embed="rId16">
            <a:lum bright="70000" contrast="-70000"/>
            <a:grayscl/>
            <a:extLst>
              <a:ext uri="{28A0092B-C50C-407E-A947-70E740481C1C}">
                <a14:useLocalDpi xmlns:a14="http://schemas.microsoft.com/office/drawing/2010/main" val="0"/>
              </a:ext>
            </a:extLst>
          </a:blip>
          <a:srcRect/>
          <a:stretch>
            <a:fillRect/>
          </a:stretch>
        </p:blipFill>
        <p:spPr bwMode="auto">
          <a:xfrm>
            <a:off x="3503" y="0"/>
            <a:ext cx="1007362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35779" y="1196975"/>
            <a:ext cx="9072562"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4"/>
          <p:cNvSpPr>
            <a:spLocks noGrp="1" noChangeArrowheads="1"/>
          </p:cNvSpPr>
          <p:nvPr>
            <p:ph type="body" idx="1"/>
          </p:nvPr>
        </p:nvSpPr>
        <p:spPr bwMode="auto">
          <a:xfrm>
            <a:off x="435779" y="2205038"/>
            <a:ext cx="9072562" cy="334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03493" name="Rectangle 5"/>
          <p:cNvSpPr>
            <a:spLocks noGrp="1" noChangeArrowheads="1"/>
          </p:cNvSpPr>
          <p:nvPr>
            <p:ph type="dt" sz="half" idx="2"/>
          </p:nvPr>
        </p:nvSpPr>
        <p:spPr bwMode="auto">
          <a:xfrm>
            <a:off x="357021" y="6381750"/>
            <a:ext cx="2352146"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0" sz="1400">
                <a:solidFill>
                  <a:srgbClr val="FFFFFF"/>
                </a:solidFill>
                <a:latin typeface="Arial" charset="0"/>
                <a:ea typeface="+mn-ea"/>
              </a:defRPr>
            </a:lvl1pPr>
          </a:lstStyle>
          <a:p>
            <a:pPr fontAlgn="base">
              <a:spcBef>
                <a:spcPct val="0"/>
              </a:spcBef>
              <a:spcAft>
                <a:spcPct val="0"/>
              </a:spcAft>
              <a:defRPr/>
            </a:pPr>
            <a:fld id="{9AE2CDB4-D488-46CE-862E-B05772D7ED7D}" type="datetime1">
              <a:rPr lang="zh-CN" altLang="en-US" smtClean="0"/>
              <a:t>2018/5/2</a:t>
            </a:fld>
            <a:endParaRPr lang="en-US" altLang="zh-CN"/>
          </a:p>
        </p:txBody>
      </p:sp>
      <p:sp>
        <p:nvSpPr>
          <p:cNvPr id="703494" name="Rectangle 6"/>
          <p:cNvSpPr>
            <a:spLocks noGrp="1" noChangeArrowheads="1"/>
          </p:cNvSpPr>
          <p:nvPr>
            <p:ph type="ftr" sz="quarter" idx="3"/>
          </p:nvPr>
        </p:nvSpPr>
        <p:spPr bwMode="auto">
          <a:xfrm>
            <a:off x="3293704" y="6524629"/>
            <a:ext cx="3192198"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0" sz="1400">
                <a:solidFill>
                  <a:srgbClr val="FFFFFF"/>
                </a:solidFill>
                <a:latin typeface="Arial" charset="0"/>
                <a:ea typeface="+mn-ea"/>
              </a:defRPr>
            </a:lvl1pPr>
          </a:lstStyle>
          <a:p>
            <a:pPr fontAlgn="base">
              <a:spcBef>
                <a:spcPct val="0"/>
              </a:spcBef>
              <a:spcAft>
                <a:spcPct val="0"/>
              </a:spcAft>
              <a:defRPr/>
            </a:pPr>
            <a:r>
              <a:rPr lang="zh-CN" altLang="en-US" smtClean="0"/>
              <a:t>电工原理</a:t>
            </a:r>
            <a:endParaRPr lang="en-US" altLang="zh-CN"/>
          </a:p>
        </p:txBody>
      </p:sp>
      <p:sp>
        <p:nvSpPr>
          <p:cNvPr id="703495" name="Rectangle 7"/>
          <p:cNvSpPr>
            <a:spLocks noGrp="1" noChangeArrowheads="1"/>
          </p:cNvSpPr>
          <p:nvPr>
            <p:ph type="sldNum" sz="quarter" idx="4"/>
          </p:nvPr>
        </p:nvSpPr>
        <p:spPr bwMode="auto">
          <a:xfrm>
            <a:off x="7184196" y="6381750"/>
            <a:ext cx="2352146"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400">
                <a:solidFill>
                  <a:srgbClr val="FFFFFF"/>
                </a:solidFill>
                <a:latin typeface="Arial" charset="0"/>
                <a:ea typeface="宋体" pitchFamily="2" charset="-122"/>
              </a:defRPr>
            </a:lvl1pPr>
          </a:lstStyle>
          <a:p>
            <a:pPr fontAlgn="base">
              <a:spcBef>
                <a:spcPct val="0"/>
              </a:spcBef>
              <a:spcAft>
                <a:spcPct val="0"/>
              </a:spcAft>
              <a:defRPr/>
            </a:pPr>
            <a:fld id="{3E5CB657-4CFA-4A66-A9F3-67AE7AC3972A}" type="slidenum">
              <a:rPr lang="en-US" altLang="zh-CN"/>
              <a:pPr fontAlgn="base">
                <a:spcBef>
                  <a:spcPct val="0"/>
                </a:spcBef>
                <a:spcAft>
                  <a:spcPct val="0"/>
                </a:spcAft>
                <a:defRPr/>
              </a:pPr>
              <a:t>‹#›</a:t>
            </a:fld>
            <a:endParaRPr lang="en-US" altLang="zh-CN"/>
          </a:p>
        </p:txBody>
      </p:sp>
      <p:pic>
        <p:nvPicPr>
          <p:cNvPr id="2056" name="Picture 8" descr="blu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4"/>
            <a:ext cx="100806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9" descr="blu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6453188"/>
            <a:ext cx="1008062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0" descr="sc"/>
          <p:cNvPicPr>
            <a:picLocks noChangeAspect="1" noChangeArrowheads="1"/>
          </p:cNvPicPr>
          <p:nvPr/>
        </p:nvPicPr>
        <p:blipFill>
          <a:blip r:embed="rId19">
            <a:lum bright="100000"/>
            <a:extLst>
              <a:ext uri="{28A0092B-C50C-407E-A947-70E740481C1C}">
                <a14:useLocalDpi xmlns:a14="http://schemas.microsoft.com/office/drawing/2010/main" val="0"/>
              </a:ext>
            </a:extLst>
          </a:blip>
          <a:srcRect/>
          <a:stretch>
            <a:fillRect/>
          </a:stretch>
        </p:blipFill>
        <p:spPr bwMode="auto">
          <a:xfrm>
            <a:off x="948560" y="115892"/>
            <a:ext cx="1074567"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9" name="Picture 11" descr="scu"/>
          <p:cNvPicPr>
            <a:picLocks noChangeAspect="1" noChangeArrowheads="1"/>
          </p:cNvPicPr>
          <p:nvPr/>
        </p:nvPicPr>
        <p:blipFill>
          <a:blip r:embed="rId20">
            <a:lum bright="100000"/>
            <a:extLst>
              <a:ext uri="{28A0092B-C50C-407E-A947-70E740481C1C}">
                <a14:useLocalDpi xmlns:a14="http://schemas.microsoft.com/office/drawing/2010/main" val="0"/>
              </a:ext>
            </a:extLst>
          </a:blip>
          <a:srcRect/>
          <a:stretch>
            <a:fillRect/>
          </a:stretch>
        </p:blipFill>
        <p:spPr bwMode="auto">
          <a:xfrm>
            <a:off x="101509" y="44450"/>
            <a:ext cx="73154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6" name="Text Box 12"/>
          <p:cNvSpPr txBox="1">
            <a:spLocks noChangeArrowheads="1"/>
          </p:cNvSpPr>
          <p:nvPr/>
        </p:nvSpPr>
        <p:spPr bwMode="auto">
          <a:xfrm>
            <a:off x="752548" y="417514"/>
            <a:ext cx="1667854" cy="276999"/>
          </a:xfrm>
          <a:prstGeom prst="rect">
            <a:avLst/>
          </a:prstGeom>
          <a:noFill/>
          <a:ln>
            <a:noFill/>
          </a:ln>
          <a:effectLst>
            <a:outerShdw sy="50000" kx="2453608"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黑体" panose="02010609060101010101" pitchFamily="49" charset="-122"/>
              </a:defRPr>
            </a:lvl1pPr>
            <a:lvl2pPr marL="742950" indent="-285750" eaLnBrk="0" hangingPunct="0">
              <a:defRPr sz="2400">
                <a:solidFill>
                  <a:schemeClr val="tx1"/>
                </a:solidFill>
                <a:latin typeface="Arial" panose="020B0604020202020204" pitchFamily="34" charset="0"/>
                <a:ea typeface="黑体" panose="02010609060101010101" pitchFamily="49" charset="-122"/>
              </a:defRPr>
            </a:lvl2pPr>
            <a:lvl3pPr marL="1143000" indent="-228600" eaLnBrk="0" hangingPunct="0">
              <a:defRPr sz="2400">
                <a:solidFill>
                  <a:schemeClr val="tx1"/>
                </a:solidFill>
                <a:latin typeface="Arial" panose="020B0604020202020204" pitchFamily="34" charset="0"/>
                <a:ea typeface="黑体" panose="02010609060101010101" pitchFamily="49" charset="-122"/>
              </a:defRPr>
            </a:lvl3pPr>
            <a:lvl4pPr marL="1600200" indent="-228600" eaLnBrk="0" hangingPunct="0">
              <a:defRPr sz="2400">
                <a:solidFill>
                  <a:schemeClr val="tx1"/>
                </a:solidFill>
                <a:latin typeface="Arial" panose="020B0604020202020204" pitchFamily="34" charset="0"/>
                <a:ea typeface="黑体" panose="02010609060101010101" pitchFamily="49" charset="-122"/>
              </a:defRPr>
            </a:lvl4pPr>
            <a:lvl5pPr marL="2057400" indent="-228600" eaLnBrk="0" hangingPunct="0">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fontAlgn="base" hangingPunct="1">
              <a:spcBef>
                <a:spcPct val="50000"/>
              </a:spcBef>
              <a:spcAft>
                <a:spcPct val="0"/>
              </a:spcAft>
              <a:defRPr/>
            </a:pPr>
            <a:r>
              <a:rPr lang="en-US" altLang="zh-CN" sz="1200" b="1" smtClean="0">
                <a:solidFill>
                  <a:srgbClr val="FFFFFF"/>
                </a:solidFill>
                <a:latin typeface="Arial Narrow" panose="020B0606020202030204" pitchFamily="34" charset="0"/>
                <a:ea typeface="宋体" panose="02010600030101010101" pitchFamily="2" charset="-122"/>
              </a:rPr>
              <a:t>Sichuan University</a:t>
            </a:r>
          </a:p>
        </p:txBody>
      </p:sp>
    </p:spTree>
    <p:extLst>
      <p:ext uri="{BB962C8B-B14F-4D97-AF65-F5344CB8AC3E}">
        <p14:creationId xmlns:p14="http://schemas.microsoft.com/office/powerpoint/2010/main" val="329707215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transition>
    <p:random/>
  </p:transition>
  <p:timing>
    <p:tnLst>
      <p:par>
        <p:cTn id="1" dur="indefinite" restart="never" nodeType="tmRoot"/>
      </p:par>
    </p:tnLst>
  </p:timing>
  <p:hf hdr="0" ftr="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b="1">
          <a:solidFill>
            <a:srgbClr val="FF0000"/>
          </a:solidFill>
          <a:latin typeface="Arial" charset="0"/>
          <a:ea typeface="黑体" pitchFamily="2" charset="-122"/>
        </a:defRPr>
      </a:lvl2pPr>
      <a:lvl3pPr algn="ctr" rtl="0" eaLnBrk="0" fontAlgn="base" hangingPunct="0">
        <a:spcBef>
          <a:spcPct val="0"/>
        </a:spcBef>
        <a:spcAft>
          <a:spcPct val="0"/>
        </a:spcAft>
        <a:defRPr sz="4400" b="1">
          <a:solidFill>
            <a:srgbClr val="FF0000"/>
          </a:solidFill>
          <a:latin typeface="Arial" charset="0"/>
          <a:ea typeface="黑体" pitchFamily="2" charset="-122"/>
        </a:defRPr>
      </a:lvl3pPr>
      <a:lvl4pPr algn="ctr" rtl="0" eaLnBrk="0" fontAlgn="base" hangingPunct="0">
        <a:spcBef>
          <a:spcPct val="0"/>
        </a:spcBef>
        <a:spcAft>
          <a:spcPct val="0"/>
        </a:spcAft>
        <a:defRPr sz="4400" b="1">
          <a:solidFill>
            <a:srgbClr val="FF0000"/>
          </a:solidFill>
          <a:latin typeface="Arial" charset="0"/>
          <a:ea typeface="黑体" pitchFamily="2" charset="-122"/>
        </a:defRPr>
      </a:lvl4pPr>
      <a:lvl5pPr algn="ctr" rtl="0" eaLnBrk="0" fontAlgn="base" hangingPunct="0">
        <a:spcBef>
          <a:spcPct val="0"/>
        </a:spcBef>
        <a:spcAft>
          <a:spcPct val="0"/>
        </a:spcAft>
        <a:defRPr sz="4400" b="1">
          <a:solidFill>
            <a:srgbClr val="FF0000"/>
          </a:solidFill>
          <a:latin typeface="Arial" charset="0"/>
          <a:ea typeface="黑体" pitchFamily="2" charset="-122"/>
        </a:defRPr>
      </a:lvl5pPr>
      <a:lvl6pPr marL="457200" algn="ctr" rtl="0" fontAlgn="base">
        <a:spcBef>
          <a:spcPct val="0"/>
        </a:spcBef>
        <a:spcAft>
          <a:spcPct val="0"/>
        </a:spcAft>
        <a:defRPr sz="4400" b="1">
          <a:solidFill>
            <a:srgbClr val="FF0000"/>
          </a:solidFill>
          <a:latin typeface="Arial" charset="0"/>
          <a:ea typeface="黑体" pitchFamily="2" charset="-122"/>
        </a:defRPr>
      </a:lvl6pPr>
      <a:lvl7pPr marL="914400" algn="ctr" rtl="0" fontAlgn="base">
        <a:spcBef>
          <a:spcPct val="0"/>
        </a:spcBef>
        <a:spcAft>
          <a:spcPct val="0"/>
        </a:spcAft>
        <a:defRPr sz="4400" b="1">
          <a:solidFill>
            <a:srgbClr val="FF0000"/>
          </a:solidFill>
          <a:latin typeface="Arial" charset="0"/>
          <a:ea typeface="黑体" pitchFamily="2" charset="-122"/>
        </a:defRPr>
      </a:lvl7pPr>
      <a:lvl8pPr marL="1371600" algn="ctr" rtl="0" fontAlgn="base">
        <a:spcBef>
          <a:spcPct val="0"/>
        </a:spcBef>
        <a:spcAft>
          <a:spcPct val="0"/>
        </a:spcAft>
        <a:defRPr sz="4400" b="1">
          <a:solidFill>
            <a:srgbClr val="FF0000"/>
          </a:solidFill>
          <a:latin typeface="Arial" charset="0"/>
          <a:ea typeface="黑体" pitchFamily="2" charset="-122"/>
        </a:defRPr>
      </a:lvl8pPr>
      <a:lvl9pPr marL="1828800" algn="ctr" rtl="0" fontAlgn="base">
        <a:spcBef>
          <a:spcPct val="0"/>
        </a:spcBef>
        <a:spcAft>
          <a:spcPct val="0"/>
        </a:spcAft>
        <a:defRPr sz="4400" b="1">
          <a:solidFill>
            <a:srgbClr val="FF0000"/>
          </a:solidFill>
          <a:latin typeface="Arial" charset="0"/>
          <a:ea typeface="黑体" pitchFamily="2" charset="-122"/>
        </a:defRPr>
      </a:lvl9pPr>
    </p:titleStyle>
    <p:bodyStyle>
      <a:lvl1pPr marL="342900" indent="-342900" algn="l" rtl="0" eaLnBrk="0" fontAlgn="base" hangingPunct="0">
        <a:spcBef>
          <a:spcPct val="20000"/>
        </a:spcBef>
        <a:spcAft>
          <a:spcPct val="0"/>
        </a:spcAft>
        <a:buChar char="•"/>
        <a:defRPr sz="3200" b="1">
          <a:solidFill>
            <a:srgbClr val="FF0000"/>
          </a:solidFill>
          <a:latin typeface="+mn-lt"/>
          <a:ea typeface="+mn-ea"/>
          <a:cs typeface="+mn-cs"/>
        </a:defRPr>
      </a:lvl1pPr>
      <a:lvl2pPr marL="742950" indent="-285750" algn="l" rtl="0" eaLnBrk="0" fontAlgn="base" hangingPunct="0">
        <a:spcBef>
          <a:spcPct val="20000"/>
        </a:spcBef>
        <a:spcAft>
          <a:spcPct val="0"/>
        </a:spcAft>
        <a:buChar char="–"/>
        <a:defRPr sz="2800" b="1">
          <a:solidFill>
            <a:srgbClr val="FF0000"/>
          </a:solidFill>
          <a:latin typeface="+mn-lt"/>
          <a:ea typeface="+mn-ea"/>
        </a:defRPr>
      </a:lvl2pPr>
      <a:lvl3pPr marL="1143000" indent="-228600" algn="l" rtl="0" eaLnBrk="0" fontAlgn="base" hangingPunct="0">
        <a:spcBef>
          <a:spcPct val="20000"/>
        </a:spcBef>
        <a:spcAft>
          <a:spcPct val="0"/>
        </a:spcAft>
        <a:buChar char="•"/>
        <a:defRPr sz="2400" b="1">
          <a:solidFill>
            <a:srgbClr val="FF0000"/>
          </a:solidFill>
          <a:latin typeface="+mn-lt"/>
          <a:ea typeface="+mn-ea"/>
        </a:defRPr>
      </a:lvl3pPr>
      <a:lvl4pPr marL="1600200" indent="-228600" algn="l" rtl="0" eaLnBrk="0" fontAlgn="base" hangingPunct="0">
        <a:spcBef>
          <a:spcPct val="20000"/>
        </a:spcBef>
        <a:spcAft>
          <a:spcPct val="0"/>
        </a:spcAft>
        <a:buChar char="–"/>
        <a:defRPr sz="2000" b="1">
          <a:solidFill>
            <a:srgbClr val="FF0000"/>
          </a:solidFill>
          <a:latin typeface="+mn-lt"/>
          <a:ea typeface="+mn-ea"/>
        </a:defRPr>
      </a:lvl4pPr>
      <a:lvl5pPr marL="2057400" indent="-228600" algn="l" rtl="0" eaLnBrk="0" fontAlgn="base" hangingPunct="0">
        <a:spcBef>
          <a:spcPct val="20000"/>
        </a:spcBef>
        <a:spcAft>
          <a:spcPct val="0"/>
        </a:spcAft>
        <a:buChar char="»"/>
        <a:defRPr sz="2000" b="1">
          <a:solidFill>
            <a:srgbClr val="FF0000"/>
          </a:solidFill>
          <a:latin typeface="+mn-lt"/>
          <a:ea typeface="+mn-ea"/>
        </a:defRPr>
      </a:lvl5pPr>
      <a:lvl6pPr marL="2514600" indent="-228600" algn="l" rtl="0" fontAlgn="base">
        <a:spcBef>
          <a:spcPct val="20000"/>
        </a:spcBef>
        <a:spcAft>
          <a:spcPct val="0"/>
        </a:spcAft>
        <a:buChar char="»"/>
        <a:defRPr sz="2000" b="1">
          <a:solidFill>
            <a:srgbClr val="FF0000"/>
          </a:solidFill>
          <a:latin typeface="+mn-lt"/>
          <a:ea typeface="+mn-ea"/>
        </a:defRPr>
      </a:lvl6pPr>
      <a:lvl7pPr marL="2971800" indent="-228600" algn="l" rtl="0" fontAlgn="base">
        <a:spcBef>
          <a:spcPct val="20000"/>
        </a:spcBef>
        <a:spcAft>
          <a:spcPct val="0"/>
        </a:spcAft>
        <a:buChar char="»"/>
        <a:defRPr sz="2000" b="1">
          <a:solidFill>
            <a:srgbClr val="FF0000"/>
          </a:solidFill>
          <a:latin typeface="+mn-lt"/>
          <a:ea typeface="+mn-ea"/>
        </a:defRPr>
      </a:lvl7pPr>
      <a:lvl8pPr marL="3429000" indent="-228600" algn="l" rtl="0" fontAlgn="base">
        <a:spcBef>
          <a:spcPct val="20000"/>
        </a:spcBef>
        <a:spcAft>
          <a:spcPct val="0"/>
        </a:spcAft>
        <a:buChar char="»"/>
        <a:defRPr sz="2000" b="1">
          <a:solidFill>
            <a:srgbClr val="FF0000"/>
          </a:solidFill>
          <a:latin typeface="+mn-lt"/>
          <a:ea typeface="+mn-ea"/>
        </a:defRPr>
      </a:lvl8pPr>
      <a:lvl9pPr marL="3886200" indent="-228600" algn="l" rtl="0" fontAlgn="base">
        <a:spcBef>
          <a:spcPct val="20000"/>
        </a:spcBef>
        <a:spcAft>
          <a:spcPct val="0"/>
        </a:spcAft>
        <a:buChar char="»"/>
        <a:defRPr sz="2000" b="1">
          <a:solidFill>
            <a:srgbClr val="FF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7.bin"/><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20.wmf"/><Relationship Id="rId3" Type="http://schemas.openxmlformats.org/officeDocument/2006/relationships/image" Target="../media/image21.png"/><Relationship Id="rId7" Type="http://schemas.openxmlformats.org/officeDocument/2006/relationships/image" Target="../media/image17.wmf"/><Relationship Id="rId12"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10.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8.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15.bin"/><Relationship Id="rId4" Type="http://schemas.openxmlformats.org/officeDocument/2006/relationships/image" Target="../media/image22.wmf"/><Relationship Id="rId9" Type="http://schemas.openxmlformats.org/officeDocument/2006/relationships/image" Target="../media/image24.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28.wmf"/><Relationship Id="rId11" Type="http://schemas.openxmlformats.org/officeDocument/2006/relationships/image" Target="../media/image30.wmf"/><Relationship Id="rId5" Type="http://schemas.openxmlformats.org/officeDocument/2006/relationships/oleObject" Target="../embeddings/oleObject19.bin"/><Relationship Id="rId10" Type="http://schemas.openxmlformats.org/officeDocument/2006/relationships/oleObject" Target="../embeddings/oleObject21.bin"/><Relationship Id="rId4" Type="http://schemas.openxmlformats.org/officeDocument/2006/relationships/image" Target="../media/image27.wmf"/><Relationship Id="rId9" Type="http://schemas.openxmlformats.org/officeDocument/2006/relationships/image" Target="../media/image25.png"/></Relationships>
</file>

<file path=ppt/slides/_rels/slide24.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27.bin"/><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35.emf"/><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32.w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25.bin"/><Relationship Id="rId14" Type="http://schemas.openxmlformats.org/officeDocument/2006/relationships/image" Target="../media/image36.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image" Target="../media/image37.png"/><Relationship Id="rId7"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9.bin"/><Relationship Id="rId11" Type="http://schemas.openxmlformats.org/officeDocument/2006/relationships/image" Target="../media/image43.wmf"/><Relationship Id="rId5" Type="http://schemas.openxmlformats.org/officeDocument/2006/relationships/image" Target="../media/image40.w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42.wmf"/></Relationships>
</file>

<file path=ppt/slides/_rels/slide29.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37.bin"/><Relationship Id="rId18" Type="http://schemas.openxmlformats.org/officeDocument/2006/relationships/image" Target="../media/image49.wmf"/><Relationship Id="rId3" Type="http://schemas.openxmlformats.org/officeDocument/2006/relationships/oleObject" Target="../embeddings/oleObject32.bin"/><Relationship Id="rId21" Type="http://schemas.openxmlformats.org/officeDocument/2006/relationships/oleObject" Target="../embeddings/oleObject41.bin"/><Relationship Id="rId7" Type="http://schemas.openxmlformats.org/officeDocument/2006/relationships/oleObject" Target="../embeddings/oleObject34.bin"/><Relationship Id="rId12" Type="http://schemas.openxmlformats.org/officeDocument/2006/relationships/image" Target="../media/image43.wmf"/><Relationship Id="rId17" Type="http://schemas.openxmlformats.org/officeDocument/2006/relationships/oleObject" Target="../embeddings/oleObject39.bin"/><Relationship Id="rId2" Type="http://schemas.openxmlformats.org/officeDocument/2006/relationships/slideLayout" Target="../slideLayouts/slideLayout7.xml"/><Relationship Id="rId16" Type="http://schemas.openxmlformats.org/officeDocument/2006/relationships/image" Target="../media/image48.wmf"/><Relationship Id="rId20" Type="http://schemas.openxmlformats.org/officeDocument/2006/relationships/image" Target="../media/image50.wmf"/><Relationship Id="rId1" Type="http://schemas.openxmlformats.org/officeDocument/2006/relationships/vmlDrawing" Target="../drawings/vmlDrawing10.vml"/><Relationship Id="rId6" Type="http://schemas.openxmlformats.org/officeDocument/2006/relationships/image" Target="../media/image45.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41.wmf"/><Relationship Id="rId19" Type="http://schemas.openxmlformats.org/officeDocument/2006/relationships/oleObject" Target="../embeddings/oleObject40.bin"/><Relationship Id="rId4" Type="http://schemas.openxmlformats.org/officeDocument/2006/relationships/image" Target="../media/image44.wmf"/><Relationship Id="rId9" Type="http://schemas.openxmlformats.org/officeDocument/2006/relationships/oleObject" Target="../embeddings/oleObject35.bin"/><Relationship Id="rId14" Type="http://schemas.openxmlformats.org/officeDocument/2006/relationships/image" Target="../media/image47.wmf"/><Relationship Id="rId22" Type="http://schemas.openxmlformats.org/officeDocument/2006/relationships/image" Target="../media/image5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53.wmf"/><Relationship Id="rId5" Type="http://schemas.openxmlformats.org/officeDocument/2006/relationships/oleObject" Target="../embeddings/oleObject43.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45.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6.bin"/><Relationship Id="rId7" Type="http://schemas.openxmlformats.org/officeDocument/2006/relationships/image" Target="../media/image58.png"/><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57.wmf"/><Relationship Id="rId5" Type="http://schemas.openxmlformats.org/officeDocument/2006/relationships/oleObject" Target="../embeddings/oleObject47.bin"/><Relationship Id="rId4" Type="http://schemas.openxmlformats.org/officeDocument/2006/relationships/image" Target="../media/image56.wmf"/></Relationships>
</file>

<file path=ppt/slides/_rels/slide32.x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oleObject" Target="../embeddings/oleObject53.bin"/><Relationship Id="rId18" Type="http://schemas.openxmlformats.org/officeDocument/2006/relationships/image" Target="../media/image66.wmf"/><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63.wmf"/><Relationship Id="rId17" Type="http://schemas.openxmlformats.org/officeDocument/2006/relationships/oleObject" Target="../embeddings/oleObject55.bin"/><Relationship Id="rId2" Type="http://schemas.openxmlformats.org/officeDocument/2006/relationships/slideLayout" Target="../slideLayouts/slideLayout7.xml"/><Relationship Id="rId16" Type="http://schemas.openxmlformats.org/officeDocument/2006/relationships/image" Target="../media/image65.wmf"/><Relationship Id="rId20" Type="http://schemas.openxmlformats.org/officeDocument/2006/relationships/image" Target="../media/image67.wmf"/><Relationship Id="rId1" Type="http://schemas.openxmlformats.org/officeDocument/2006/relationships/vmlDrawing" Target="../drawings/vmlDrawing13.vml"/><Relationship Id="rId6" Type="http://schemas.openxmlformats.org/officeDocument/2006/relationships/image" Target="../media/image60.emf"/><Relationship Id="rId11" Type="http://schemas.openxmlformats.org/officeDocument/2006/relationships/oleObject" Target="../embeddings/oleObject52.bin"/><Relationship Id="rId5" Type="http://schemas.openxmlformats.org/officeDocument/2006/relationships/oleObject" Target="../embeddings/oleObject49.bin"/><Relationship Id="rId15" Type="http://schemas.openxmlformats.org/officeDocument/2006/relationships/oleObject" Target="../embeddings/oleObject54.bin"/><Relationship Id="rId10" Type="http://schemas.openxmlformats.org/officeDocument/2006/relationships/image" Target="../media/image62.wmf"/><Relationship Id="rId19" Type="http://schemas.openxmlformats.org/officeDocument/2006/relationships/oleObject" Target="../embeddings/oleObject56.bin"/><Relationship Id="rId4" Type="http://schemas.openxmlformats.org/officeDocument/2006/relationships/image" Target="../media/image59.wmf"/><Relationship Id="rId9" Type="http://schemas.openxmlformats.org/officeDocument/2006/relationships/oleObject" Target="../embeddings/oleObject51.bin"/><Relationship Id="rId14" Type="http://schemas.openxmlformats.org/officeDocument/2006/relationships/image" Target="../media/image64.wmf"/></Relationships>
</file>

<file path=ppt/slides/_rels/slide33.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72.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69.wmf"/><Relationship Id="rId11" Type="http://schemas.openxmlformats.org/officeDocument/2006/relationships/oleObject" Target="../embeddings/oleObject61.bin"/><Relationship Id="rId5" Type="http://schemas.openxmlformats.org/officeDocument/2006/relationships/oleObject" Target="../embeddings/oleObject58.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60.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74.wmf"/><Relationship Id="rId5" Type="http://schemas.openxmlformats.org/officeDocument/2006/relationships/oleObject" Target="../embeddings/oleObject63.bin"/><Relationship Id="rId4" Type="http://schemas.openxmlformats.org/officeDocument/2006/relationships/image" Target="../media/image73.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76.png"/><Relationship Id="rId4" Type="http://schemas.openxmlformats.org/officeDocument/2006/relationships/image" Target="../media/image75.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78.png"/><Relationship Id="rId4" Type="http://schemas.openxmlformats.org/officeDocument/2006/relationships/image" Target="../media/image77.wmf"/></Relationships>
</file>

<file path=ppt/slides/_rels/slide37.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80.wmf"/><Relationship Id="rId5" Type="http://schemas.openxmlformats.org/officeDocument/2006/relationships/oleObject" Target="../embeddings/oleObject67.bin"/><Relationship Id="rId4" Type="http://schemas.openxmlformats.org/officeDocument/2006/relationships/image" Target="../media/image79.wmf"/></Relationships>
</file>

<file path=ppt/slides/_rels/slide38.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oleObject" Target="../embeddings/oleObject69.bin"/><Relationship Id="rId7" Type="http://schemas.openxmlformats.org/officeDocument/2006/relationships/image" Target="../media/image84.png"/><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83.png"/><Relationship Id="rId5" Type="http://schemas.openxmlformats.org/officeDocument/2006/relationships/oleObject" Target="../embeddings/oleObject70.bin"/><Relationship Id="rId4" Type="http://schemas.openxmlformats.org/officeDocument/2006/relationships/image" Target="../media/image82.wmf"/></Relationships>
</file>

<file path=ppt/slides/_rels/slide3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86.wmf"/><Relationship Id="rId5" Type="http://schemas.openxmlformats.org/officeDocument/2006/relationships/oleObject" Target="../embeddings/oleObject71.bin"/><Relationship Id="rId4" Type="http://schemas.openxmlformats.org/officeDocument/2006/relationships/image" Target="../media/image8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image" Target="../media/image90.png"/><Relationship Id="rId4" Type="http://schemas.openxmlformats.org/officeDocument/2006/relationships/image" Target="../media/image89.wmf"/></Relationships>
</file>

<file path=ppt/slides/_rels/slide41.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image" Target="../media/image93.wmf"/><Relationship Id="rId11" Type="http://schemas.openxmlformats.org/officeDocument/2006/relationships/image" Target="../media/image96.png"/><Relationship Id="rId5" Type="http://schemas.openxmlformats.org/officeDocument/2006/relationships/oleObject" Target="../embeddings/oleObject74.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76.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image" Target="../media/image98.wmf"/><Relationship Id="rId5" Type="http://schemas.openxmlformats.org/officeDocument/2006/relationships/oleObject" Target="../embeddings/oleObject78.bin"/><Relationship Id="rId4" Type="http://schemas.openxmlformats.org/officeDocument/2006/relationships/image" Target="../media/image97.wmf"/></Relationships>
</file>

<file path=ppt/slides/_rels/slide45.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image" Target="../media/image100.wmf"/><Relationship Id="rId5" Type="http://schemas.openxmlformats.org/officeDocument/2006/relationships/oleObject" Target="../embeddings/oleObject80.bin"/><Relationship Id="rId4" Type="http://schemas.openxmlformats.org/officeDocument/2006/relationships/image" Target="../media/image99.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jpeg"/><Relationship Id="rId1" Type="http://schemas.openxmlformats.org/officeDocument/2006/relationships/slideLayout" Target="../slideLayouts/slideLayout1.xml"/><Relationship Id="rId4" Type="http://schemas.openxmlformats.org/officeDocument/2006/relationships/hyperlink" Target="http://baike.baidu.com/subview/1082654/1082654.htm" TargetMode="External"/></Relationships>
</file>

<file path=ppt/slides/_rels/slide49.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txBox="1">
            <a:spLocks/>
          </p:cNvSpPr>
          <p:nvPr/>
        </p:nvSpPr>
        <p:spPr bwMode="auto">
          <a:xfrm>
            <a:off x="675545" y="1281116"/>
            <a:ext cx="8888802" cy="171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b="1">
                <a:solidFill>
                  <a:srgbClr val="FF0000"/>
                </a:solidFill>
                <a:latin typeface="Arial" charset="0"/>
                <a:ea typeface="宋体" pitchFamily="2" charset="-122"/>
              </a:defRPr>
            </a:lvl1pPr>
            <a:lvl2pPr marL="742950" indent="-285750" eaLnBrk="0" hangingPunct="0">
              <a:spcBef>
                <a:spcPct val="20000"/>
              </a:spcBef>
              <a:buChar char="–"/>
              <a:defRPr sz="2800" b="1">
                <a:solidFill>
                  <a:srgbClr val="FF0000"/>
                </a:solidFill>
                <a:latin typeface="Arial" charset="0"/>
                <a:ea typeface="宋体" pitchFamily="2" charset="-122"/>
              </a:defRPr>
            </a:lvl2pPr>
            <a:lvl3pPr marL="1143000" indent="-228600" eaLnBrk="0" hangingPunct="0">
              <a:spcBef>
                <a:spcPct val="20000"/>
              </a:spcBef>
              <a:buChar char="•"/>
              <a:defRPr sz="2400" b="1">
                <a:solidFill>
                  <a:srgbClr val="FF0000"/>
                </a:solidFill>
                <a:latin typeface="Arial" charset="0"/>
                <a:ea typeface="宋体" pitchFamily="2" charset="-122"/>
              </a:defRPr>
            </a:lvl3pPr>
            <a:lvl4pPr marL="1600200" indent="-228600" eaLnBrk="0" hangingPunct="0">
              <a:spcBef>
                <a:spcPct val="20000"/>
              </a:spcBef>
              <a:buChar char="–"/>
              <a:defRPr sz="2000" b="1">
                <a:solidFill>
                  <a:srgbClr val="FF0000"/>
                </a:solidFill>
                <a:latin typeface="Arial" charset="0"/>
                <a:ea typeface="宋体" pitchFamily="2" charset="-122"/>
              </a:defRPr>
            </a:lvl4pPr>
            <a:lvl5pPr marL="2057400" indent="-228600" eaLnBrk="0" hangingPunct="0">
              <a:spcBef>
                <a:spcPct val="20000"/>
              </a:spcBef>
              <a:buChar char="»"/>
              <a:defRPr sz="2000" b="1">
                <a:solidFill>
                  <a:srgbClr val="FF0000"/>
                </a:solidFill>
                <a:latin typeface="Arial" charset="0"/>
                <a:ea typeface="宋体" pitchFamily="2" charset="-122"/>
              </a:defRPr>
            </a:lvl5pPr>
            <a:lvl6pPr marL="2514600" indent="-228600" eaLnBrk="0" fontAlgn="base" hangingPunct="0">
              <a:spcBef>
                <a:spcPct val="20000"/>
              </a:spcBef>
              <a:spcAft>
                <a:spcPct val="0"/>
              </a:spcAft>
              <a:buChar char="»"/>
              <a:defRPr sz="2000" b="1">
                <a:solidFill>
                  <a:srgbClr val="FF0000"/>
                </a:solidFill>
                <a:latin typeface="Arial" charset="0"/>
                <a:ea typeface="宋体" pitchFamily="2" charset="-122"/>
              </a:defRPr>
            </a:lvl6pPr>
            <a:lvl7pPr marL="2971800" indent="-228600" eaLnBrk="0" fontAlgn="base" hangingPunct="0">
              <a:spcBef>
                <a:spcPct val="20000"/>
              </a:spcBef>
              <a:spcAft>
                <a:spcPct val="0"/>
              </a:spcAft>
              <a:buChar char="»"/>
              <a:defRPr sz="2000" b="1">
                <a:solidFill>
                  <a:srgbClr val="FF0000"/>
                </a:solidFill>
                <a:latin typeface="Arial" charset="0"/>
                <a:ea typeface="宋体" pitchFamily="2" charset="-122"/>
              </a:defRPr>
            </a:lvl7pPr>
            <a:lvl8pPr marL="3429000" indent="-228600" eaLnBrk="0" fontAlgn="base" hangingPunct="0">
              <a:spcBef>
                <a:spcPct val="20000"/>
              </a:spcBef>
              <a:spcAft>
                <a:spcPct val="0"/>
              </a:spcAft>
              <a:buChar char="»"/>
              <a:defRPr sz="2000" b="1">
                <a:solidFill>
                  <a:srgbClr val="FF0000"/>
                </a:solidFill>
                <a:latin typeface="Arial" charset="0"/>
                <a:ea typeface="宋体" pitchFamily="2" charset="-122"/>
              </a:defRPr>
            </a:lvl8pPr>
            <a:lvl9pPr marL="3886200" indent="-228600" eaLnBrk="0" fontAlgn="base" hangingPunct="0">
              <a:spcBef>
                <a:spcPct val="20000"/>
              </a:spcBef>
              <a:spcAft>
                <a:spcPct val="0"/>
              </a:spcAft>
              <a:buChar char="»"/>
              <a:defRPr sz="2000" b="1">
                <a:solidFill>
                  <a:srgbClr val="FF0000"/>
                </a:solidFill>
                <a:latin typeface="Arial" charset="0"/>
                <a:ea typeface="宋体" pitchFamily="2" charset="-122"/>
              </a:defRPr>
            </a:lvl9pPr>
          </a:lstStyle>
          <a:p>
            <a:pPr algn="ctr" eaLnBrk="1" fontAlgn="base" hangingPunct="1">
              <a:spcBef>
                <a:spcPct val="0"/>
              </a:spcBef>
              <a:spcAft>
                <a:spcPct val="0"/>
              </a:spcAft>
              <a:buFontTx/>
              <a:buNone/>
            </a:pPr>
            <a:r>
              <a:rPr lang="zh-CN" altLang="en-US" sz="4400" dirty="0" smtClean="0">
                <a:latin typeface="华文新魏" panose="02010800040101010101" pitchFamily="2" charset="-122"/>
                <a:ea typeface="华文新魏" panose="02010800040101010101" pitchFamily="2" charset="-122"/>
              </a:rPr>
              <a:t>电工原理</a:t>
            </a:r>
          </a:p>
        </p:txBody>
      </p:sp>
      <p:sp>
        <p:nvSpPr>
          <p:cNvPr id="3" name="标题 1"/>
          <p:cNvSpPr txBox="1">
            <a:spLocks/>
          </p:cNvSpPr>
          <p:nvPr/>
        </p:nvSpPr>
        <p:spPr bwMode="auto">
          <a:xfrm>
            <a:off x="675543" y="2564910"/>
            <a:ext cx="8888802" cy="171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b="1">
                <a:solidFill>
                  <a:srgbClr val="FF0000"/>
                </a:solidFill>
                <a:latin typeface="Arial" charset="0"/>
                <a:ea typeface="宋体" pitchFamily="2" charset="-122"/>
              </a:defRPr>
            </a:lvl1pPr>
            <a:lvl2pPr marL="742950" indent="-285750" eaLnBrk="0" hangingPunct="0">
              <a:spcBef>
                <a:spcPct val="20000"/>
              </a:spcBef>
              <a:buChar char="–"/>
              <a:defRPr sz="2800" b="1">
                <a:solidFill>
                  <a:srgbClr val="FF0000"/>
                </a:solidFill>
                <a:latin typeface="Arial" charset="0"/>
                <a:ea typeface="宋体" pitchFamily="2" charset="-122"/>
              </a:defRPr>
            </a:lvl2pPr>
            <a:lvl3pPr marL="1143000" indent="-228600" eaLnBrk="0" hangingPunct="0">
              <a:spcBef>
                <a:spcPct val="20000"/>
              </a:spcBef>
              <a:buChar char="•"/>
              <a:defRPr sz="2400" b="1">
                <a:solidFill>
                  <a:srgbClr val="FF0000"/>
                </a:solidFill>
                <a:latin typeface="Arial" charset="0"/>
                <a:ea typeface="宋体" pitchFamily="2" charset="-122"/>
              </a:defRPr>
            </a:lvl3pPr>
            <a:lvl4pPr marL="1600200" indent="-228600" eaLnBrk="0" hangingPunct="0">
              <a:spcBef>
                <a:spcPct val="20000"/>
              </a:spcBef>
              <a:buChar char="–"/>
              <a:defRPr sz="2000" b="1">
                <a:solidFill>
                  <a:srgbClr val="FF0000"/>
                </a:solidFill>
                <a:latin typeface="Arial" charset="0"/>
                <a:ea typeface="宋体" pitchFamily="2" charset="-122"/>
              </a:defRPr>
            </a:lvl4pPr>
            <a:lvl5pPr marL="2057400" indent="-228600" eaLnBrk="0" hangingPunct="0">
              <a:spcBef>
                <a:spcPct val="20000"/>
              </a:spcBef>
              <a:buChar char="»"/>
              <a:defRPr sz="2000" b="1">
                <a:solidFill>
                  <a:srgbClr val="FF0000"/>
                </a:solidFill>
                <a:latin typeface="Arial" charset="0"/>
                <a:ea typeface="宋体" pitchFamily="2" charset="-122"/>
              </a:defRPr>
            </a:lvl5pPr>
            <a:lvl6pPr marL="2514600" indent="-228600" eaLnBrk="0" fontAlgn="base" hangingPunct="0">
              <a:spcBef>
                <a:spcPct val="20000"/>
              </a:spcBef>
              <a:spcAft>
                <a:spcPct val="0"/>
              </a:spcAft>
              <a:buChar char="»"/>
              <a:defRPr sz="2000" b="1">
                <a:solidFill>
                  <a:srgbClr val="FF0000"/>
                </a:solidFill>
                <a:latin typeface="Arial" charset="0"/>
                <a:ea typeface="宋体" pitchFamily="2" charset="-122"/>
              </a:defRPr>
            </a:lvl6pPr>
            <a:lvl7pPr marL="2971800" indent="-228600" eaLnBrk="0" fontAlgn="base" hangingPunct="0">
              <a:spcBef>
                <a:spcPct val="20000"/>
              </a:spcBef>
              <a:spcAft>
                <a:spcPct val="0"/>
              </a:spcAft>
              <a:buChar char="»"/>
              <a:defRPr sz="2000" b="1">
                <a:solidFill>
                  <a:srgbClr val="FF0000"/>
                </a:solidFill>
                <a:latin typeface="Arial" charset="0"/>
                <a:ea typeface="宋体" pitchFamily="2" charset="-122"/>
              </a:defRPr>
            </a:lvl7pPr>
            <a:lvl8pPr marL="3429000" indent="-228600" eaLnBrk="0" fontAlgn="base" hangingPunct="0">
              <a:spcBef>
                <a:spcPct val="20000"/>
              </a:spcBef>
              <a:spcAft>
                <a:spcPct val="0"/>
              </a:spcAft>
              <a:buChar char="»"/>
              <a:defRPr sz="2000" b="1">
                <a:solidFill>
                  <a:srgbClr val="FF0000"/>
                </a:solidFill>
                <a:latin typeface="Arial" charset="0"/>
                <a:ea typeface="宋体" pitchFamily="2" charset="-122"/>
              </a:defRPr>
            </a:lvl8pPr>
            <a:lvl9pPr marL="3886200" indent="-228600" eaLnBrk="0" fontAlgn="base" hangingPunct="0">
              <a:spcBef>
                <a:spcPct val="20000"/>
              </a:spcBef>
              <a:spcAft>
                <a:spcPct val="0"/>
              </a:spcAft>
              <a:buChar char="»"/>
              <a:defRPr sz="2000" b="1">
                <a:solidFill>
                  <a:srgbClr val="FF0000"/>
                </a:solidFill>
                <a:latin typeface="Arial" charset="0"/>
                <a:ea typeface="宋体" pitchFamily="2" charset="-122"/>
              </a:defRPr>
            </a:lvl9pPr>
          </a:lstStyle>
          <a:p>
            <a:pPr algn="ctr" eaLnBrk="1" fontAlgn="base" hangingPunct="1">
              <a:spcBef>
                <a:spcPct val="0"/>
              </a:spcBef>
              <a:spcAft>
                <a:spcPct val="0"/>
              </a:spcAft>
              <a:buFontTx/>
              <a:buNone/>
            </a:pPr>
            <a:r>
              <a:rPr lang="zh-CN" altLang="en-US" dirty="0">
                <a:latin typeface="华文新魏" panose="02010800040101010101" pitchFamily="2" charset="-122"/>
                <a:ea typeface="华文新魏" panose="02010800040101010101" pitchFamily="2" charset="-122"/>
              </a:rPr>
              <a:t>第八章  磁路与电磁能量转换</a:t>
            </a:r>
          </a:p>
        </p:txBody>
      </p:sp>
    </p:spTree>
    <p:extLst>
      <p:ext uri="{BB962C8B-B14F-4D97-AF65-F5344CB8AC3E}">
        <p14:creationId xmlns:p14="http://schemas.microsoft.com/office/powerpoint/2010/main" val="3543950746"/>
      </p:ext>
    </p:extLst>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ctrTitle"/>
          </p:nvPr>
        </p:nvSpPr>
        <p:spPr bwMode="auto">
          <a:xfrm>
            <a:off x="868884" y="635001"/>
            <a:ext cx="2457153"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l"/>
            <a:r>
              <a:rPr lang="en-US" altLang="zh-CN" sz="32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3 </a:t>
            </a:r>
            <a:r>
              <a:rPr lang="zh-CN" altLang="en-US" sz="3200" b="1" dirty="0" smtClean="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磁通</a:t>
            </a:r>
            <a:r>
              <a:rPr lang="zh-CN" altLang="en-US" sz="3200" i="1" dirty="0">
                <a:solidFill>
                  <a:srgbClr val="FF0000"/>
                </a:solidFill>
                <a:effectLst>
                  <a:outerShdw blurRad="38100" dist="38100" dir="2700000" algn="tl">
                    <a:srgbClr val="C0C0C0"/>
                  </a:outerShdw>
                </a:effectLst>
                <a:sym typeface="Symbol" panose="05050102010706020507" pitchFamily="18" charset="2"/>
              </a:rPr>
              <a:t></a:t>
            </a:r>
            <a:r>
              <a:rPr lang="zh-CN" altLang="en-US" sz="3200" dirty="0">
                <a:solidFill>
                  <a:srgbClr val="FF0000"/>
                </a:solidFill>
                <a:effectLst>
                  <a:outerShdw blurRad="38100" dist="38100" dir="2700000" algn="tl">
                    <a:srgbClr val="C0C0C0"/>
                  </a:outerShdw>
                </a:effectLst>
              </a:rPr>
              <a:t> </a:t>
            </a:r>
            <a:endParaRPr lang="zh-CN" altLang="en-US" sz="32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118787" name="Text Box 3"/>
          <p:cNvSpPr txBox="1">
            <a:spLocks noChangeArrowheads="1"/>
          </p:cNvSpPr>
          <p:nvPr/>
        </p:nvSpPr>
        <p:spPr bwMode="auto">
          <a:xfrm>
            <a:off x="865330" y="1122362"/>
            <a:ext cx="8293521"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en-US" sz="2800" b="1" dirty="0" smtClean="0">
                <a:effectLst>
                  <a:outerShdw blurRad="38100" dist="38100" dir="2700000" algn="tl">
                    <a:srgbClr val="C0C0C0"/>
                  </a:outerShdw>
                </a:effectLst>
              </a:rPr>
              <a:t>       穿过</a:t>
            </a:r>
            <a:r>
              <a:rPr lang="zh-CN" altLang="en-US" sz="2800" b="1" dirty="0">
                <a:effectLst>
                  <a:outerShdw blurRad="38100" dist="38100" dir="2700000" algn="tl">
                    <a:srgbClr val="C0C0C0"/>
                  </a:outerShdw>
                </a:effectLst>
              </a:rPr>
              <a:t>垂直于</a:t>
            </a:r>
            <a:r>
              <a:rPr lang="en-US" altLang="zh-CN" sz="2800" b="1" i="1" dirty="0">
                <a:effectLst>
                  <a:outerShdw blurRad="38100" dist="38100" dir="2700000" algn="tl">
                    <a:srgbClr val="C0C0C0"/>
                  </a:outerShdw>
                </a:effectLst>
                <a:sym typeface="Symbol" panose="05050102010706020507" pitchFamily="18" charset="2"/>
              </a:rPr>
              <a:t>B</a:t>
            </a:r>
            <a:r>
              <a:rPr lang="zh-CN" altLang="en-US" sz="2800" b="1" dirty="0">
                <a:effectLst>
                  <a:outerShdw blurRad="38100" dist="38100" dir="2700000" algn="tl">
                    <a:srgbClr val="C0C0C0"/>
                  </a:outerShdw>
                </a:effectLst>
              </a:rPr>
              <a:t>方向的面积</a:t>
            </a:r>
            <a:r>
              <a:rPr lang="en-US" altLang="zh-CN" sz="2800" b="1" i="1" dirty="0">
                <a:effectLst>
                  <a:outerShdw blurRad="38100" dist="38100" dir="2700000" algn="tl">
                    <a:srgbClr val="C0C0C0"/>
                  </a:outerShdw>
                </a:effectLst>
              </a:rPr>
              <a:t>S</a:t>
            </a:r>
            <a:r>
              <a:rPr lang="zh-CN" altLang="en-US" sz="2800" b="1" dirty="0">
                <a:effectLst>
                  <a:outerShdw blurRad="38100" dist="38100" dir="2700000" algn="tl">
                    <a:srgbClr val="C0C0C0"/>
                  </a:outerShdw>
                </a:effectLst>
              </a:rPr>
              <a:t>中的磁力线总数。               </a:t>
            </a:r>
            <a:endParaRPr lang="zh-CN" altLang="en-US" sz="2800" b="1" i="1" dirty="0">
              <a:solidFill>
                <a:srgbClr val="CC0000"/>
              </a:solidFill>
              <a:effectLst>
                <a:outerShdw blurRad="38100" dist="38100" dir="2700000" algn="tl">
                  <a:srgbClr val="C0C0C0"/>
                </a:outerShdw>
              </a:effectLst>
              <a:sym typeface="Symbol" panose="05050102010706020507" pitchFamily="18" charset="2"/>
            </a:endParaRPr>
          </a:p>
        </p:txBody>
      </p:sp>
      <p:sp>
        <p:nvSpPr>
          <p:cNvPr id="118788" name="Text Box 4"/>
          <p:cNvSpPr txBox="1">
            <a:spLocks noChangeArrowheads="1"/>
          </p:cNvSpPr>
          <p:nvPr/>
        </p:nvSpPr>
        <p:spPr bwMode="auto">
          <a:xfrm>
            <a:off x="868884" y="2681066"/>
            <a:ext cx="7164266" cy="535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zh-CN" altLang="en-US" sz="2800" b="1" dirty="0">
                <a:solidFill>
                  <a:srgbClr val="000099"/>
                </a:solidFill>
                <a:effectLst>
                  <a:outerShdw blurRad="38100" dist="38100" dir="2700000" algn="tl">
                    <a:srgbClr val="C0C0C0"/>
                  </a:outerShdw>
                </a:effectLst>
                <a:latin typeface="宋体" panose="02010600030101010101" pitchFamily="2" charset="-122"/>
                <a:sym typeface="Symbol" panose="05050102010706020507" pitchFamily="18" charset="2"/>
              </a:rPr>
              <a:t>说明</a:t>
            </a:r>
            <a:r>
              <a:rPr lang="en-US" altLang="zh-CN" sz="2800" b="1" dirty="0">
                <a:solidFill>
                  <a:srgbClr val="000099"/>
                </a:solidFill>
                <a:effectLst>
                  <a:outerShdw blurRad="38100" dist="38100" dir="2700000" algn="tl">
                    <a:srgbClr val="C0C0C0"/>
                  </a:outerShdw>
                </a:effectLst>
                <a:latin typeface="宋体" panose="02010600030101010101" pitchFamily="2" charset="-122"/>
                <a:sym typeface="Symbol" panose="05050102010706020507" pitchFamily="18" charset="2"/>
              </a:rPr>
              <a:t>:</a:t>
            </a:r>
            <a:r>
              <a:rPr lang="en-US" altLang="zh-CN" sz="2800" b="1" dirty="0">
                <a:solidFill>
                  <a:srgbClr val="CC0000"/>
                </a:solidFill>
                <a:effectLst>
                  <a:outerShdw blurRad="38100" dist="38100" dir="2700000" algn="tl">
                    <a:srgbClr val="C0C0C0"/>
                  </a:outerShdw>
                </a:effectLst>
                <a:latin typeface="宋体" panose="02010600030101010101" pitchFamily="2" charset="-122"/>
                <a:sym typeface="Symbol" panose="05050102010706020507" pitchFamily="18" charset="2"/>
              </a:rPr>
              <a:t> </a:t>
            </a:r>
            <a:r>
              <a:rPr lang="zh-CN" altLang="en-US" sz="2800" b="1" dirty="0">
                <a:effectLst>
                  <a:outerShdw blurRad="38100" dist="38100" dir="2700000" algn="tl">
                    <a:srgbClr val="C0C0C0"/>
                  </a:outerShdw>
                </a:effectLst>
                <a:latin typeface="宋体" panose="02010600030101010101" pitchFamily="2" charset="-122"/>
                <a:sym typeface="Symbol" panose="05050102010706020507" pitchFamily="18" charset="2"/>
              </a:rPr>
              <a:t>如果不是均匀</a:t>
            </a:r>
            <a:r>
              <a:rPr lang="zh-CN" altLang="en-US" sz="2800" b="1" dirty="0">
                <a:solidFill>
                  <a:schemeClr val="tx2"/>
                </a:solidFill>
                <a:effectLst>
                  <a:outerShdw blurRad="38100" dist="38100" dir="2700000" algn="tl">
                    <a:srgbClr val="C0C0C0"/>
                  </a:outerShdw>
                </a:effectLst>
                <a:latin typeface="宋体" panose="02010600030101010101" pitchFamily="2" charset="-122"/>
                <a:sym typeface="Symbol" panose="05050102010706020507" pitchFamily="18" charset="2"/>
              </a:rPr>
              <a:t>磁场，则取</a:t>
            </a:r>
            <a:r>
              <a:rPr lang="en-US" altLang="zh-CN" sz="2800" b="1" i="1" dirty="0">
                <a:solidFill>
                  <a:schemeClr val="tx2"/>
                </a:solidFill>
                <a:effectLst>
                  <a:outerShdw blurRad="38100" dist="38100" dir="2700000" algn="tl">
                    <a:srgbClr val="C0C0C0"/>
                  </a:outerShdw>
                </a:effectLst>
                <a:sym typeface="Symbol" panose="05050102010706020507" pitchFamily="18" charset="2"/>
              </a:rPr>
              <a:t>B</a:t>
            </a:r>
            <a:r>
              <a:rPr lang="zh-CN" altLang="en-US" sz="2800" b="1" dirty="0">
                <a:solidFill>
                  <a:schemeClr val="tx2"/>
                </a:solidFill>
                <a:effectLst>
                  <a:outerShdw blurRad="38100" dist="38100" dir="2700000" algn="tl">
                    <a:srgbClr val="C0C0C0"/>
                  </a:outerShdw>
                </a:effectLst>
                <a:latin typeface="宋体" panose="02010600030101010101" pitchFamily="2" charset="-122"/>
                <a:sym typeface="Symbol" panose="05050102010706020507" pitchFamily="18" charset="2"/>
              </a:rPr>
              <a:t>的平均值。</a:t>
            </a:r>
            <a:endParaRPr lang="zh-CN" altLang="en-US" sz="2800" b="1" dirty="0">
              <a:solidFill>
                <a:srgbClr val="CC0000"/>
              </a:solidFill>
              <a:effectLst>
                <a:outerShdw blurRad="38100" dist="38100" dir="2700000" algn="tl">
                  <a:srgbClr val="C0C0C0"/>
                </a:outerShdw>
              </a:effectLst>
              <a:latin typeface="宋体" panose="02010600030101010101" pitchFamily="2" charset="-122"/>
              <a:sym typeface="Symbol" panose="05050102010706020507" pitchFamily="18" charset="2"/>
            </a:endParaRPr>
          </a:p>
        </p:txBody>
      </p:sp>
      <p:sp>
        <p:nvSpPr>
          <p:cNvPr id="118789" name="Text Box 5"/>
          <p:cNvSpPr txBox="1">
            <a:spLocks noChangeArrowheads="1"/>
          </p:cNvSpPr>
          <p:nvPr/>
        </p:nvSpPr>
        <p:spPr bwMode="auto">
          <a:xfrm>
            <a:off x="868884" y="2171683"/>
            <a:ext cx="6452975" cy="56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en-US" sz="2800" b="1" dirty="0" smtClean="0">
                <a:solidFill>
                  <a:srgbClr val="005C00"/>
                </a:solidFill>
                <a:effectLst>
                  <a:outerShdw blurRad="38100" dist="38100" dir="2700000" algn="tl">
                    <a:srgbClr val="C0C0C0"/>
                  </a:outerShdw>
                </a:effectLst>
                <a:sym typeface="Symbol" panose="05050102010706020507" pitchFamily="18" charset="2"/>
              </a:rPr>
              <a:t>       在</a:t>
            </a:r>
            <a:r>
              <a:rPr lang="zh-CN" altLang="en-US" sz="2800" b="1" dirty="0">
                <a:solidFill>
                  <a:srgbClr val="005C00"/>
                </a:solidFill>
                <a:effectLst>
                  <a:outerShdw blurRad="38100" dist="38100" dir="2700000" algn="tl">
                    <a:srgbClr val="C0C0C0"/>
                  </a:outerShdw>
                </a:effectLst>
                <a:latin typeface="宋体" panose="02010600030101010101" pitchFamily="2" charset="-122"/>
                <a:sym typeface="Symbol" panose="05050102010706020507" pitchFamily="18" charset="2"/>
              </a:rPr>
              <a:t>均匀磁场中 </a:t>
            </a:r>
            <a:r>
              <a:rPr lang="zh-CN" altLang="en-US" sz="2800" b="1" i="1" dirty="0">
                <a:solidFill>
                  <a:srgbClr val="005C00"/>
                </a:solidFill>
                <a:effectLst>
                  <a:outerShdw blurRad="38100" dist="38100" dir="2700000" algn="tl">
                    <a:srgbClr val="C0C0C0"/>
                  </a:outerShdw>
                </a:effectLst>
                <a:sym typeface="Symbol" panose="05050102010706020507" pitchFamily="18" charset="2"/>
              </a:rPr>
              <a:t> </a:t>
            </a:r>
            <a:r>
              <a:rPr lang="en-US" altLang="zh-CN" sz="2800" b="1" i="1" dirty="0">
                <a:solidFill>
                  <a:srgbClr val="005C00"/>
                </a:solidFill>
                <a:effectLst>
                  <a:outerShdw blurRad="38100" dist="38100" dir="2700000" algn="tl">
                    <a:srgbClr val="C0C0C0"/>
                  </a:outerShdw>
                </a:effectLst>
                <a:sym typeface="Symbol" panose="05050102010706020507" pitchFamily="18" charset="2"/>
              </a:rPr>
              <a:t>= B S    </a:t>
            </a:r>
            <a:r>
              <a:rPr lang="zh-CN" altLang="en-US" sz="2800" b="1" dirty="0">
                <a:solidFill>
                  <a:srgbClr val="005C00"/>
                </a:solidFill>
                <a:effectLst>
                  <a:outerShdw blurRad="38100" dist="38100" dir="2700000" algn="tl">
                    <a:srgbClr val="C0C0C0"/>
                  </a:outerShdw>
                </a:effectLst>
                <a:sym typeface="Symbol" panose="05050102010706020507" pitchFamily="18" charset="2"/>
              </a:rPr>
              <a:t>或 </a:t>
            </a:r>
            <a:r>
              <a:rPr lang="zh-CN" altLang="en-US" sz="2800" b="1" i="1" dirty="0">
                <a:solidFill>
                  <a:srgbClr val="005C00"/>
                </a:solidFill>
                <a:effectLst>
                  <a:outerShdw blurRad="38100" dist="38100" dir="2700000" algn="tl">
                    <a:srgbClr val="C0C0C0"/>
                  </a:outerShdw>
                </a:effectLst>
                <a:sym typeface="Symbol" panose="05050102010706020507" pitchFamily="18" charset="2"/>
              </a:rPr>
              <a:t> </a:t>
            </a:r>
            <a:r>
              <a:rPr lang="en-US" altLang="zh-CN" sz="2800" b="1" i="1" dirty="0">
                <a:solidFill>
                  <a:srgbClr val="005C00"/>
                </a:solidFill>
                <a:effectLst>
                  <a:outerShdw blurRad="38100" dist="38100" dir="2700000" algn="tl">
                    <a:srgbClr val="C0C0C0"/>
                  </a:outerShdw>
                </a:effectLst>
                <a:sym typeface="Symbol" panose="05050102010706020507" pitchFamily="18" charset="2"/>
              </a:rPr>
              <a:t>B=  </a:t>
            </a:r>
            <a:r>
              <a:rPr lang="en-US" altLang="zh-CN" sz="2800" b="1" dirty="0">
                <a:solidFill>
                  <a:srgbClr val="005C00"/>
                </a:solidFill>
                <a:effectLst>
                  <a:outerShdw blurRad="38100" dist="38100" dir="2700000" algn="tl">
                    <a:srgbClr val="C0C0C0"/>
                  </a:outerShdw>
                </a:effectLst>
                <a:sym typeface="Symbol" panose="05050102010706020507" pitchFamily="18" charset="2"/>
              </a:rPr>
              <a:t>/</a:t>
            </a:r>
            <a:r>
              <a:rPr lang="en-US" altLang="zh-CN" sz="2800" b="1" i="1" dirty="0">
                <a:solidFill>
                  <a:srgbClr val="005C00"/>
                </a:solidFill>
                <a:effectLst>
                  <a:outerShdw blurRad="38100" dist="38100" dir="2700000" algn="tl">
                    <a:srgbClr val="C0C0C0"/>
                  </a:outerShdw>
                </a:effectLst>
                <a:sym typeface="Symbol" panose="05050102010706020507" pitchFamily="18" charset="2"/>
              </a:rPr>
              <a:t>S</a:t>
            </a:r>
          </a:p>
        </p:txBody>
      </p:sp>
      <p:sp>
        <p:nvSpPr>
          <p:cNvPr id="118791" name="Rectangle 7"/>
          <p:cNvSpPr>
            <a:spLocks noChangeArrowheads="1"/>
          </p:cNvSpPr>
          <p:nvPr/>
        </p:nvSpPr>
        <p:spPr bwMode="auto">
          <a:xfrm>
            <a:off x="868884" y="3209274"/>
            <a:ext cx="692121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lnSpc>
                <a:spcPct val="120000"/>
              </a:lnSpc>
            </a:pPr>
            <a:r>
              <a:rPr lang="zh-CN" altLang="en-US" sz="2800" b="1" dirty="0">
                <a:solidFill>
                  <a:srgbClr val="CC0000"/>
                </a:solidFill>
                <a:effectLst>
                  <a:outerShdw blurRad="38100" dist="38100" dir="2700000" algn="tl">
                    <a:srgbClr val="C0C0C0"/>
                  </a:outerShdw>
                </a:effectLst>
                <a:latin typeface="宋体" panose="02010600030101010101" pitchFamily="2" charset="-122"/>
              </a:rPr>
              <a:t>磁通</a:t>
            </a:r>
            <a:r>
              <a:rPr lang="zh-CN" altLang="en-US" sz="2800" b="1" i="1" dirty="0">
                <a:solidFill>
                  <a:srgbClr val="CC0000"/>
                </a:solidFill>
                <a:effectLst>
                  <a:outerShdw blurRad="38100" dist="38100" dir="2700000" algn="tl">
                    <a:srgbClr val="C0C0C0"/>
                  </a:outerShdw>
                </a:effectLst>
                <a:sym typeface="Symbol" panose="05050102010706020507" pitchFamily="18" charset="2"/>
              </a:rPr>
              <a:t> </a:t>
            </a:r>
            <a:r>
              <a:rPr lang="zh-CN" altLang="en-US" sz="2800" b="1" dirty="0">
                <a:solidFill>
                  <a:srgbClr val="CC0000"/>
                </a:solidFill>
                <a:effectLst>
                  <a:outerShdw blurRad="38100" dist="38100" dir="2700000" algn="tl">
                    <a:srgbClr val="C0C0C0"/>
                  </a:outerShdw>
                </a:effectLst>
                <a:latin typeface="宋体" panose="02010600030101010101" pitchFamily="2" charset="-122"/>
              </a:rPr>
              <a:t>的单位</a:t>
            </a:r>
            <a:r>
              <a:rPr lang="en-US" altLang="zh-CN" sz="2800" b="1" dirty="0">
                <a:solidFill>
                  <a:srgbClr val="CC0000"/>
                </a:solidFill>
                <a:effectLst>
                  <a:outerShdw blurRad="38100" dist="38100" dir="2700000" algn="tl">
                    <a:srgbClr val="C0C0C0"/>
                  </a:outerShdw>
                </a:effectLst>
                <a:latin typeface="宋体" panose="02010600030101010101" pitchFamily="2" charset="-122"/>
              </a:rPr>
              <a:t>:</a:t>
            </a:r>
            <a:r>
              <a:rPr lang="zh-CN" altLang="en-US" sz="2800" b="1" dirty="0">
                <a:effectLst>
                  <a:outerShdw blurRad="38100" dist="38100" dir="2700000" algn="tl">
                    <a:srgbClr val="C0C0C0"/>
                  </a:outerShdw>
                </a:effectLst>
                <a:latin typeface="宋体" panose="02010600030101010101" pitchFamily="2" charset="-122"/>
              </a:rPr>
              <a:t>韦</a:t>
            </a:r>
            <a:r>
              <a:rPr lang="en-US" altLang="zh-CN" sz="2800" b="1" dirty="0">
                <a:effectLst>
                  <a:outerShdw blurRad="38100" dist="38100" dir="2700000" algn="tl">
                    <a:srgbClr val="C0C0C0"/>
                  </a:outerShdw>
                </a:effectLst>
                <a:latin typeface="宋体" panose="02010600030101010101" pitchFamily="2" charset="-122"/>
              </a:rPr>
              <a:t>[</a:t>
            </a:r>
            <a:r>
              <a:rPr lang="zh-CN" altLang="en-US" sz="2800" b="1" dirty="0">
                <a:effectLst>
                  <a:outerShdw blurRad="38100" dist="38100" dir="2700000" algn="tl">
                    <a:srgbClr val="C0C0C0"/>
                  </a:outerShdw>
                </a:effectLst>
                <a:latin typeface="宋体" panose="02010600030101010101" pitchFamily="2" charset="-122"/>
              </a:rPr>
              <a:t>伯</a:t>
            </a:r>
            <a:r>
              <a:rPr lang="en-US" altLang="zh-CN" sz="2800" b="1" dirty="0">
                <a:effectLst>
                  <a:outerShdw blurRad="38100" dist="38100" dir="2700000" algn="tl">
                    <a:srgbClr val="C0C0C0"/>
                  </a:outerShdw>
                </a:effectLst>
                <a:latin typeface="宋体" panose="02010600030101010101" pitchFamily="2" charset="-122"/>
              </a:rPr>
              <a:t>](</a:t>
            </a:r>
            <a:r>
              <a:rPr lang="en-US" altLang="zh-CN" sz="2800" b="1" dirty="0" err="1">
                <a:effectLst>
                  <a:outerShdw blurRad="38100" dist="38100" dir="2700000" algn="tl">
                    <a:srgbClr val="C0C0C0"/>
                  </a:outerShdw>
                </a:effectLst>
              </a:rPr>
              <a:t>Wb</a:t>
            </a:r>
            <a:r>
              <a:rPr lang="en-US" altLang="zh-CN" sz="2800" b="1" dirty="0">
                <a:effectLst>
                  <a:outerShdw blurRad="38100" dist="38100" dir="2700000" algn="tl">
                    <a:srgbClr val="C0C0C0"/>
                  </a:outerShdw>
                </a:effectLst>
                <a:latin typeface="宋体" panose="02010600030101010101" pitchFamily="2" charset="-122"/>
              </a:rPr>
              <a:t>)</a:t>
            </a:r>
            <a:r>
              <a:rPr lang="en-US" altLang="zh-CN" sz="2800" b="1" dirty="0">
                <a:effectLst>
                  <a:outerShdw blurRad="38100" dist="38100" dir="2700000" algn="tl">
                    <a:srgbClr val="C0C0C0"/>
                  </a:outerShdw>
                </a:effectLst>
              </a:rPr>
              <a:t>    1Wb =1V</a:t>
            </a:r>
            <a:r>
              <a:rPr lang="en-US" altLang="zh-CN" sz="2800" b="1" dirty="0">
                <a:effectLst>
                  <a:outerShdw blurRad="38100" dist="38100" dir="2700000" algn="tl">
                    <a:srgbClr val="C0C0C0"/>
                  </a:outerShdw>
                </a:effectLst>
                <a:cs typeface="Times New Roman" panose="02020603050405020304" pitchFamily="18" charset="0"/>
              </a:rPr>
              <a:t>·s</a:t>
            </a:r>
            <a:endParaRPr lang="en-US" altLang="zh-CN" sz="2800" b="1" dirty="0">
              <a:effectLst>
                <a:outerShdw blurRad="38100" dist="38100" dir="2700000" algn="tl">
                  <a:srgbClr val="C0C0C0"/>
                </a:outerShdw>
              </a:effectLst>
            </a:endParaRPr>
          </a:p>
        </p:txBody>
      </p:sp>
      <p:sp>
        <p:nvSpPr>
          <p:cNvPr id="118796" name="Rectangle 12"/>
          <p:cNvSpPr>
            <a:spLocks noChangeArrowheads="1"/>
          </p:cNvSpPr>
          <p:nvPr/>
        </p:nvSpPr>
        <p:spPr bwMode="auto">
          <a:xfrm>
            <a:off x="868884" y="1646222"/>
            <a:ext cx="6048375"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lnSpc>
                <a:spcPct val="120000"/>
              </a:lnSpc>
            </a:pPr>
            <a:r>
              <a:rPr lang="zh-CN" altLang="en-US" sz="2800" b="1" dirty="0">
                <a:solidFill>
                  <a:srgbClr val="CC0000"/>
                </a:solidFill>
                <a:effectLst>
                  <a:outerShdw blurRad="38100" dist="38100" dir="2700000" algn="tl">
                    <a:srgbClr val="C0C0C0"/>
                  </a:outerShdw>
                </a:effectLst>
                <a:latin typeface="宋体" panose="02010600030101010101" pitchFamily="2" charset="-122"/>
              </a:rPr>
              <a:t>磁通</a:t>
            </a:r>
            <a:r>
              <a:rPr lang="zh-CN" altLang="en-US" sz="2800" b="1" i="1" dirty="0">
                <a:solidFill>
                  <a:srgbClr val="CC0000"/>
                </a:solidFill>
                <a:effectLst>
                  <a:outerShdw blurRad="38100" dist="38100" dir="2700000" algn="tl">
                    <a:srgbClr val="C0C0C0"/>
                  </a:outerShdw>
                </a:effectLst>
                <a:sym typeface="Symbol" panose="05050102010706020507" pitchFamily="18" charset="2"/>
              </a:rPr>
              <a:t> </a:t>
            </a:r>
            <a:r>
              <a:rPr lang="zh-CN" altLang="en-US" sz="2800" b="1" dirty="0">
                <a:solidFill>
                  <a:srgbClr val="CC0000"/>
                </a:solidFill>
                <a:effectLst>
                  <a:outerShdw blurRad="38100" dist="38100" dir="2700000" algn="tl">
                    <a:srgbClr val="C0C0C0"/>
                  </a:outerShdw>
                </a:effectLst>
                <a:latin typeface="宋体" panose="02010600030101010101" pitchFamily="2" charset="-122"/>
              </a:rPr>
              <a:t>的计算</a:t>
            </a:r>
            <a:r>
              <a:rPr lang="en-US" altLang="zh-CN" sz="2800" b="1" dirty="0">
                <a:solidFill>
                  <a:srgbClr val="CC0000"/>
                </a:solidFill>
                <a:effectLst>
                  <a:outerShdw blurRad="38100" dist="38100" dir="2700000" algn="tl">
                    <a:srgbClr val="C0C0C0"/>
                  </a:outerShdw>
                </a:effectLst>
                <a:latin typeface="宋体" panose="02010600030101010101" pitchFamily="2" charset="-122"/>
              </a:rPr>
              <a:t>:</a:t>
            </a:r>
            <a:endParaRPr lang="en-US" altLang="zh-CN" sz="2800" b="1" dirty="0">
              <a:effectLst>
                <a:outerShdw blurRad="38100" dist="38100" dir="2700000" algn="tl">
                  <a:srgbClr val="C0C0C0"/>
                </a:outerShdw>
              </a:effectLst>
            </a:endParaRPr>
          </a:p>
        </p:txBody>
      </p:sp>
      <p:sp>
        <p:nvSpPr>
          <p:cNvPr id="2" name="日期占位符 1"/>
          <p:cNvSpPr>
            <a:spLocks noGrp="1"/>
          </p:cNvSpPr>
          <p:nvPr>
            <p:ph type="dt" sz="half" idx="10"/>
          </p:nvPr>
        </p:nvSpPr>
        <p:spPr/>
        <p:txBody>
          <a:bodyPr/>
          <a:lstStyle/>
          <a:p>
            <a:pPr>
              <a:defRPr/>
            </a:pPr>
            <a:fld id="{112E1B28-7A11-46A5-BC30-ADFD40ACCFCA}"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8C58FD95-F6AD-457C-B09B-532BB0CA0C19}" type="slidenum">
              <a:rPr lang="en-US" smtClean="0">
                <a:solidFill>
                  <a:prstClr val="black">
                    <a:tint val="75000"/>
                  </a:prstClr>
                </a:solidFill>
              </a:rPr>
              <a:pPr>
                <a:defRPr/>
              </a:pPr>
              <a:t>10</a:t>
            </a:fld>
            <a:endParaRPr lang="en-US">
              <a:solidFill>
                <a:prstClr val="black">
                  <a:tint val="75000"/>
                </a:prstClr>
              </a:solidFill>
            </a:endParaRPr>
          </a:p>
        </p:txBody>
      </p:sp>
      <p:sp>
        <p:nvSpPr>
          <p:cNvPr id="10" name="Rectangle 3"/>
          <p:cNvSpPr txBox="1">
            <a:spLocks noChangeArrowheads="1"/>
          </p:cNvSpPr>
          <p:nvPr/>
        </p:nvSpPr>
        <p:spPr bwMode="auto">
          <a:xfrm>
            <a:off x="865330" y="3722029"/>
            <a:ext cx="2772172"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algn="l"/>
            <a:r>
              <a:rPr lang="en-US" altLang="zh-CN" sz="3200" b="1" dirty="0" smtClean="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4 </a:t>
            </a:r>
            <a:r>
              <a:rPr lang="zh-CN" altLang="en-US" sz="3200" b="1" dirty="0" smtClean="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磁导率</a:t>
            </a:r>
            <a:r>
              <a:rPr lang="zh-CN" altLang="en-US" sz="3200" i="1" dirty="0">
                <a:solidFill>
                  <a:srgbClr val="FF0000"/>
                </a:solidFill>
                <a:effectLst>
                  <a:outerShdw blurRad="38100" dist="38100" dir="2700000" algn="tl">
                    <a:srgbClr val="C0C0C0"/>
                  </a:outerShdw>
                </a:effectLst>
                <a:sym typeface="Symbol" panose="05050102010706020507" pitchFamily="18" charset="2"/>
              </a:rPr>
              <a:t></a:t>
            </a:r>
            <a:r>
              <a:rPr lang="zh-CN" altLang="en-US" sz="3200" dirty="0">
                <a:solidFill>
                  <a:srgbClr val="CC0000"/>
                </a:solidFill>
                <a:effectLst>
                  <a:outerShdw blurRad="38100" dist="38100" dir="2700000" algn="tl">
                    <a:srgbClr val="C0C0C0"/>
                  </a:outerShdw>
                </a:effectLst>
              </a:rPr>
              <a:t> </a:t>
            </a:r>
            <a:endParaRPr lang="zh-CN" altLang="en-US" sz="32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11" name="Text Box 4"/>
          <p:cNvSpPr txBox="1">
            <a:spLocks noChangeArrowheads="1"/>
          </p:cNvSpPr>
          <p:nvPr/>
        </p:nvSpPr>
        <p:spPr bwMode="auto">
          <a:xfrm>
            <a:off x="865330" y="4365618"/>
            <a:ext cx="8820693" cy="535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zh-CN" altLang="en-US" sz="2800" b="1" dirty="0" smtClean="0">
                <a:effectLst>
                  <a:outerShdw blurRad="38100" dist="38100" dir="2700000" algn="tl">
                    <a:srgbClr val="C0C0C0"/>
                  </a:outerShdw>
                </a:effectLst>
              </a:rPr>
              <a:t>      表示</a:t>
            </a:r>
            <a:r>
              <a:rPr lang="zh-CN" altLang="en-US" sz="2800" b="1" dirty="0">
                <a:effectLst>
                  <a:outerShdw blurRad="38100" dist="38100" dir="2700000" algn="tl">
                    <a:srgbClr val="C0C0C0"/>
                  </a:outerShdw>
                </a:effectLst>
              </a:rPr>
              <a:t>磁场媒质磁性的物理量，衡量</a:t>
            </a:r>
            <a:r>
              <a:rPr lang="zh-CN" altLang="en-US" sz="2800" b="1" dirty="0" smtClean="0">
                <a:effectLst>
                  <a:outerShdw blurRad="38100" dist="38100" dir="2700000" algn="tl">
                    <a:srgbClr val="C0C0C0"/>
                  </a:outerShdw>
                </a:effectLst>
              </a:rPr>
              <a:t>物质的</a:t>
            </a:r>
            <a:r>
              <a:rPr lang="zh-CN" altLang="en-US" sz="2800" b="1" dirty="0">
                <a:effectLst>
                  <a:outerShdw blurRad="38100" dist="38100" dir="2700000" algn="tl">
                    <a:srgbClr val="C0C0C0"/>
                  </a:outerShdw>
                </a:effectLst>
              </a:rPr>
              <a:t>导磁能力</a:t>
            </a:r>
            <a:r>
              <a:rPr lang="zh-CN" altLang="en-US" sz="2800" b="1" dirty="0">
                <a:effectLst>
                  <a:outerShdw blurRad="38100" dist="38100" dir="2700000" algn="tl">
                    <a:srgbClr val="C0C0C0"/>
                  </a:outerShdw>
                </a:effectLst>
                <a:sym typeface="Symbol" panose="05050102010706020507" pitchFamily="18" charset="2"/>
              </a:rPr>
              <a:t>。</a:t>
            </a:r>
          </a:p>
        </p:txBody>
      </p:sp>
      <p:sp>
        <p:nvSpPr>
          <p:cNvPr id="12" name="Text Box 2"/>
          <p:cNvSpPr txBox="1">
            <a:spLocks noChangeArrowheads="1"/>
          </p:cNvSpPr>
          <p:nvPr/>
        </p:nvSpPr>
        <p:spPr bwMode="auto">
          <a:xfrm>
            <a:off x="868884" y="4962090"/>
            <a:ext cx="63401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effectLst>
                  <a:outerShdw blurRad="38100" dist="38100" dir="2700000" algn="tl">
                    <a:srgbClr val="C0C0C0"/>
                  </a:outerShdw>
                </a:effectLst>
              </a:rPr>
              <a:t>真空的磁导率为常数，用</a:t>
            </a:r>
            <a:r>
              <a:rPr lang="zh-CN" altLang="en-US" sz="2800" b="1" i="1" dirty="0">
                <a:effectLst>
                  <a:outerShdw blurRad="38100" dist="38100" dir="2700000" algn="tl">
                    <a:srgbClr val="C0C0C0"/>
                  </a:outerShdw>
                </a:effectLst>
                <a:sym typeface="Symbol" panose="05050102010706020507" pitchFamily="18" charset="2"/>
              </a:rPr>
              <a:t></a:t>
            </a:r>
            <a:r>
              <a:rPr lang="zh-CN" altLang="en-US" sz="2800" b="1" dirty="0">
                <a:effectLst>
                  <a:outerShdw blurRad="38100" dist="38100" dir="2700000" algn="tl">
                    <a:srgbClr val="C0C0C0"/>
                  </a:outerShdw>
                </a:effectLst>
              </a:rPr>
              <a:t> </a:t>
            </a:r>
            <a:r>
              <a:rPr lang="en-US" altLang="zh-CN" sz="2800" b="1" baseline="-25000" dirty="0">
                <a:effectLst>
                  <a:outerShdw blurRad="38100" dist="38100" dir="2700000" algn="tl">
                    <a:srgbClr val="C0C0C0"/>
                  </a:outerShdw>
                </a:effectLst>
              </a:rPr>
              <a:t>0</a:t>
            </a:r>
            <a:r>
              <a:rPr lang="zh-CN" altLang="en-US" sz="2800" b="1" dirty="0">
                <a:effectLst>
                  <a:outerShdw blurRad="38100" dist="38100" dir="2700000" algn="tl">
                    <a:srgbClr val="C0C0C0"/>
                  </a:outerShdw>
                </a:effectLst>
              </a:rPr>
              <a:t>表示，有：</a:t>
            </a:r>
          </a:p>
        </p:txBody>
      </p:sp>
      <p:graphicFrame>
        <p:nvGraphicFramePr>
          <p:cNvPr id="4" name="对象 3"/>
          <p:cNvGraphicFramePr>
            <a:graphicFrameLocks noChangeAspect="1"/>
          </p:cNvGraphicFramePr>
          <p:nvPr>
            <p:extLst>
              <p:ext uri="{D42A27DB-BD31-4B8C-83A1-F6EECF244321}">
                <p14:modId xmlns:p14="http://schemas.microsoft.com/office/powerpoint/2010/main" val="1096401143"/>
              </p:ext>
            </p:extLst>
          </p:nvPr>
        </p:nvGraphicFramePr>
        <p:xfrm>
          <a:off x="3573669" y="5508903"/>
          <a:ext cx="2349500" cy="608012"/>
        </p:xfrm>
        <a:graphic>
          <a:graphicData uri="http://schemas.openxmlformats.org/presentationml/2006/ole">
            <mc:AlternateContent xmlns:mc="http://schemas.openxmlformats.org/markup-compatibility/2006">
              <mc:Choice xmlns:v="urn:schemas-microsoft-com:vml" Requires="v">
                <p:oleObj spid="_x0000_s63518" name="Equation" r:id="rId3" imgW="1206500" imgH="241300" progId="Equation.3">
                  <p:embed/>
                </p:oleObj>
              </mc:Choice>
              <mc:Fallback>
                <p:oleObj name="Equation" r:id="rId3" imgW="1206500" imgH="2413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3669" y="5508903"/>
                        <a:ext cx="2349500"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407709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787"/>
                                        </p:tgtEl>
                                        <p:attrNameLst>
                                          <p:attrName>style.visibility</p:attrName>
                                        </p:attrNameLst>
                                      </p:cBhvr>
                                      <p:to>
                                        <p:strVal val="visible"/>
                                      </p:to>
                                    </p:set>
                                    <p:animEffect transition="in" filter="wipe(left)">
                                      <p:cBhvr>
                                        <p:cTn id="7" dur="500"/>
                                        <p:tgtEl>
                                          <p:spTgt spid="1187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8796"/>
                                        </p:tgtEl>
                                        <p:attrNameLst>
                                          <p:attrName>style.visibility</p:attrName>
                                        </p:attrNameLst>
                                      </p:cBhvr>
                                      <p:to>
                                        <p:strVal val="visible"/>
                                      </p:to>
                                    </p:set>
                                    <p:animEffect transition="in" filter="wipe(left)">
                                      <p:cBhvr>
                                        <p:cTn id="12" dur="500"/>
                                        <p:tgtEl>
                                          <p:spTgt spid="1187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8789"/>
                                        </p:tgtEl>
                                        <p:attrNameLst>
                                          <p:attrName>style.visibility</p:attrName>
                                        </p:attrNameLst>
                                      </p:cBhvr>
                                      <p:to>
                                        <p:strVal val="visible"/>
                                      </p:to>
                                    </p:set>
                                    <p:animEffect transition="in" filter="wipe(left)">
                                      <p:cBhvr>
                                        <p:cTn id="17" dur="500"/>
                                        <p:tgtEl>
                                          <p:spTgt spid="1187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8788"/>
                                        </p:tgtEl>
                                        <p:attrNameLst>
                                          <p:attrName>style.visibility</p:attrName>
                                        </p:attrNameLst>
                                      </p:cBhvr>
                                      <p:to>
                                        <p:strVal val="visible"/>
                                      </p:to>
                                    </p:set>
                                    <p:animEffect transition="in" filter="wipe(left)">
                                      <p:cBhvr>
                                        <p:cTn id="22" dur="500"/>
                                        <p:tgtEl>
                                          <p:spTgt spid="1187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8791"/>
                                        </p:tgtEl>
                                        <p:attrNameLst>
                                          <p:attrName>style.visibility</p:attrName>
                                        </p:attrNameLst>
                                      </p:cBhvr>
                                      <p:to>
                                        <p:strVal val="visible"/>
                                      </p:to>
                                    </p:set>
                                    <p:animEffect transition="in" filter="wipe(left)">
                                      <p:cBhvr>
                                        <p:cTn id="27" dur="500"/>
                                        <p:tgtEl>
                                          <p:spTgt spid="11879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autoUpdateAnimBg="0"/>
      <p:bldP spid="118788" grpId="0" autoUpdateAnimBg="0"/>
      <p:bldP spid="118789" grpId="0" autoUpdateAnimBg="0"/>
      <p:bldP spid="118791" grpId="0" autoUpdateAnimBg="0"/>
      <p:bldP spid="118796" grpId="0" autoUpdateAnimBg="0"/>
      <p:bldP spid="11" grpId="0" autoUpdateAnimBg="0"/>
      <p:bldP spid="1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Text Box 7"/>
          <p:cNvSpPr txBox="1">
            <a:spLocks noChangeArrowheads="1"/>
          </p:cNvSpPr>
          <p:nvPr/>
        </p:nvSpPr>
        <p:spPr bwMode="auto">
          <a:xfrm>
            <a:off x="934784" y="855667"/>
            <a:ext cx="8380664"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zh-CN" altLang="en-US" sz="2800" b="1" dirty="0">
                <a:solidFill>
                  <a:srgbClr val="CC0000"/>
                </a:solidFill>
                <a:effectLst>
                  <a:outerShdw blurRad="38100" dist="38100" dir="2700000" algn="tl">
                    <a:srgbClr val="C0C0C0"/>
                  </a:outerShdw>
                </a:effectLst>
              </a:rPr>
              <a:t>相对磁导率</a:t>
            </a:r>
            <a:r>
              <a:rPr lang="zh-CN" altLang="en-US" sz="2800" b="1" i="1" dirty="0">
                <a:solidFill>
                  <a:srgbClr val="CC0000"/>
                </a:solidFill>
                <a:effectLst>
                  <a:outerShdw blurRad="38100" dist="38100" dir="2700000" algn="tl">
                    <a:srgbClr val="C0C0C0"/>
                  </a:outerShdw>
                </a:effectLst>
                <a:sym typeface="Symbol" panose="05050102010706020507" pitchFamily="18" charset="2"/>
              </a:rPr>
              <a:t></a:t>
            </a:r>
            <a:r>
              <a:rPr lang="zh-CN" altLang="en-US" sz="2800" b="1" dirty="0">
                <a:solidFill>
                  <a:srgbClr val="CC0000"/>
                </a:solidFill>
                <a:effectLst>
                  <a:outerShdw blurRad="38100" dist="38100" dir="2700000" algn="tl">
                    <a:srgbClr val="C0C0C0"/>
                  </a:outerShdw>
                </a:effectLst>
              </a:rPr>
              <a:t> </a:t>
            </a:r>
            <a:r>
              <a:rPr lang="en-US" altLang="zh-CN" sz="2800" b="1" baseline="-25000" dirty="0">
                <a:solidFill>
                  <a:srgbClr val="CC0000"/>
                </a:solidFill>
                <a:effectLst>
                  <a:outerShdw blurRad="38100" dist="38100" dir="2700000" algn="tl">
                    <a:srgbClr val="C0C0C0"/>
                  </a:outerShdw>
                </a:effectLst>
              </a:rPr>
              <a:t>r</a:t>
            </a:r>
            <a:r>
              <a:rPr lang="zh-CN" altLang="en-US" sz="2800" b="1" dirty="0">
                <a:solidFill>
                  <a:srgbClr val="CC0000"/>
                </a:solidFill>
                <a:effectLst>
                  <a:outerShdw blurRad="38100" dist="38100" dir="2700000" algn="tl">
                    <a:srgbClr val="C0C0C0"/>
                  </a:outerShdw>
                </a:effectLst>
              </a:rPr>
              <a:t>：</a:t>
            </a:r>
          </a:p>
          <a:p>
            <a:pPr>
              <a:lnSpc>
                <a:spcPct val="110000"/>
              </a:lnSpc>
            </a:pPr>
            <a:r>
              <a:rPr lang="zh-CN" altLang="en-US" sz="2800" b="1" dirty="0">
                <a:solidFill>
                  <a:srgbClr val="CC0000"/>
                </a:solidFill>
                <a:effectLst>
                  <a:outerShdw blurRad="38100" dist="38100" dir="2700000" algn="tl">
                    <a:srgbClr val="C0C0C0"/>
                  </a:outerShdw>
                </a:effectLst>
              </a:rPr>
              <a:t>    </a:t>
            </a:r>
            <a:r>
              <a:rPr lang="zh-CN" altLang="en-US" sz="2800" b="1" dirty="0" smtClean="0">
                <a:solidFill>
                  <a:srgbClr val="CC0000"/>
                </a:solidFill>
                <a:effectLst>
                  <a:outerShdw blurRad="38100" dist="38100" dir="2700000" algn="tl">
                    <a:srgbClr val="C0C0C0"/>
                  </a:outerShdw>
                </a:effectLst>
              </a:rPr>
              <a:t>  </a:t>
            </a:r>
            <a:r>
              <a:rPr lang="zh-CN" altLang="en-US" sz="2800" b="1" dirty="0" smtClean="0">
                <a:effectLst>
                  <a:outerShdw blurRad="38100" dist="38100" dir="2700000" algn="tl">
                    <a:srgbClr val="C0C0C0"/>
                  </a:outerShdw>
                </a:effectLst>
              </a:rPr>
              <a:t>任</a:t>
            </a:r>
            <a:r>
              <a:rPr lang="zh-CN" altLang="en-US" sz="2800" b="1" dirty="0">
                <a:effectLst>
                  <a:outerShdw blurRad="38100" dist="38100" dir="2700000" algn="tl">
                    <a:srgbClr val="C0C0C0"/>
                  </a:outerShdw>
                </a:effectLst>
              </a:rPr>
              <a:t>一种物质的磁导率</a:t>
            </a:r>
            <a:r>
              <a:rPr lang="zh-CN" altLang="en-US" sz="2800" b="1" i="1" dirty="0">
                <a:effectLst>
                  <a:outerShdw blurRad="38100" dist="38100" dir="2700000" algn="tl">
                    <a:srgbClr val="C0C0C0"/>
                  </a:outerShdw>
                </a:effectLst>
                <a:sym typeface="Symbol" panose="05050102010706020507" pitchFamily="18" charset="2"/>
              </a:rPr>
              <a:t> </a:t>
            </a:r>
            <a:r>
              <a:rPr lang="zh-CN" altLang="en-US" sz="2800" b="1" dirty="0">
                <a:effectLst>
                  <a:outerShdw blurRad="38100" dist="38100" dir="2700000" algn="tl">
                    <a:srgbClr val="C0C0C0"/>
                  </a:outerShdw>
                </a:effectLst>
              </a:rPr>
              <a:t>和真空的磁导率</a:t>
            </a:r>
            <a:r>
              <a:rPr lang="zh-CN" altLang="en-US" sz="2800" b="1" i="1" dirty="0">
                <a:effectLst>
                  <a:outerShdw blurRad="38100" dist="38100" dir="2700000" algn="tl">
                    <a:srgbClr val="C0C0C0"/>
                  </a:outerShdw>
                </a:effectLst>
                <a:sym typeface="Symbol" panose="05050102010706020507" pitchFamily="18" charset="2"/>
              </a:rPr>
              <a:t></a:t>
            </a:r>
            <a:r>
              <a:rPr lang="en-US" altLang="zh-CN" sz="2800" b="1" baseline="-25000" dirty="0">
                <a:effectLst>
                  <a:outerShdw blurRad="38100" dist="38100" dir="2700000" algn="tl">
                    <a:srgbClr val="C0C0C0"/>
                  </a:outerShdw>
                </a:effectLst>
                <a:sym typeface="Symbol" panose="05050102010706020507" pitchFamily="18" charset="2"/>
              </a:rPr>
              <a:t>0</a:t>
            </a:r>
            <a:r>
              <a:rPr lang="zh-CN" altLang="en-US" sz="2800" b="1" dirty="0">
                <a:effectLst>
                  <a:outerShdw blurRad="38100" dist="38100" dir="2700000" algn="tl">
                    <a:srgbClr val="C0C0C0"/>
                  </a:outerShdw>
                </a:effectLst>
              </a:rPr>
              <a:t>的比值</a:t>
            </a:r>
            <a:r>
              <a:rPr lang="zh-CN" altLang="en-US" sz="2800" b="1" dirty="0">
                <a:effectLst>
                  <a:outerShdw blurRad="38100" dist="38100" dir="2700000" algn="tl">
                    <a:srgbClr val="C0C0C0"/>
                  </a:outerShdw>
                </a:effectLst>
                <a:sym typeface="Symbol" panose="05050102010706020507" pitchFamily="18" charset="2"/>
              </a:rPr>
              <a:t>。</a:t>
            </a:r>
          </a:p>
        </p:txBody>
      </p:sp>
      <p:graphicFrame>
        <p:nvGraphicFramePr>
          <p:cNvPr id="12296" name="Object 8"/>
          <p:cNvGraphicFramePr>
            <a:graphicFrameLocks noChangeAspect="1"/>
          </p:cNvGraphicFramePr>
          <p:nvPr>
            <p:extLst>
              <p:ext uri="{D42A27DB-BD31-4B8C-83A1-F6EECF244321}">
                <p14:modId xmlns:p14="http://schemas.microsoft.com/office/powerpoint/2010/main" val="1882878448"/>
              </p:ext>
            </p:extLst>
          </p:nvPr>
        </p:nvGraphicFramePr>
        <p:xfrm>
          <a:off x="3299295" y="1895952"/>
          <a:ext cx="1197075" cy="1120775"/>
        </p:xfrm>
        <a:graphic>
          <a:graphicData uri="http://schemas.openxmlformats.org/presentationml/2006/ole">
            <mc:AlternateContent xmlns:mc="http://schemas.openxmlformats.org/markup-compatibility/2006">
              <mc:Choice xmlns:v="urn:schemas-microsoft-com:vml" Requires="v">
                <p:oleObj spid="_x0000_s25910" name="Equation" r:id="rId3" imgW="545760" imgH="444240" progId="Equation.3">
                  <p:embed/>
                </p:oleObj>
              </mc:Choice>
              <mc:Fallback>
                <p:oleObj name="Equation" r:id="rId3" imgW="54576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9295" y="1895952"/>
                        <a:ext cx="1197075" cy="112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7" name="Text Box 9"/>
          <p:cNvSpPr txBox="1">
            <a:spLocks noChangeArrowheads="1"/>
          </p:cNvSpPr>
          <p:nvPr/>
        </p:nvSpPr>
        <p:spPr bwMode="auto">
          <a:xfrm>
            <a:off x="934784" y="3154835"/>
            <a:ext cx="52661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CC0000"/>
                </a:solidFill>
                <a:effectLst>
                  <a:outerShdw blurRad="38100" dist="38100" dir="2700000" algn="tl">
                    <a:srgbClr val="C0C0C0"/>
                  </a:outerShdw>
                </a:effectLst>
              </a:rPr>
              <a:t>磁导率</a:t>
            </a:r>
            <a:r>
              <a:rPr lang="zh-CN" altLang="en-US" sz="2800" b="1" i="1" dirty="0">
                <a:solidFill>
                  <a:srgbClr val="CC0000"/>
                </a:solidFill>
                <a:effectLst>
                  <a:outerShdw blurRad="38100" dist="38100" dir="2700000" algn="tl">
                    <a:srgbClr val="C0C0C0"/>
                  </a:outerShdw>
                </a:effectLst>
                <a:sym typeface="Symbol" panose="05050102010706020507" pitchFamily="18" charset="2"/>
              </a:rPr>
              <a:t> </a:t>
            </a:r>
            <a:r>
              <a:rPr lang="zh-CN" altLang="en-US" sz="2800" b="1" dirty="0">
                <a:solidFill>
                  <a:srgbClr val="CC0000"/>
                </a:solidFill>
                <a:effectLst>
                  <a:outerShdw blurRad="38100" dist="38100" dir="2700000" algn="tl">
                    <a:srgbClr val="C0C0C0"/>
                  </a:outerShdw>
                </a:effectLst>
              </a:rPr>
              <a:t>的单位：</a:t>
            </a:r>
            <a:r>
              <a:rPr lang="zh-CN" altLang="en-US" sz="2800" b="1" dirty="0">
                <a:effectLst>
                  <a:outerShdw blurRad="38100" dist="38100" dir="2700000" algn="tl">
                    <a:srgbClr val="C0C0C0"/>
                  </a:outerShdw>
                </a:effectLst>
              </a:rPr>
              <a:t>亨</a:t>
            </a:r>
            <a:r>
              <a:rPr lang="en-US" altLang="zh-CN" sz="2800" b="1" dirty="0">
                <a:effectLst>
                  <a:outerShdw blurRad="38100" dist="38100" dir="2700000" algn="tl">
                    <a:srgbClr val="C0C0C0"/>
                  </a:outerShdw>
                </a:effectLst>
              </a:rPr>
              <a:t>/</a:t>
            </a:r>
            <a:r>
              <a:rPr lang="zh-CN" altLang="en-US" sz="2800" b="1" dirty="0">
                <a:effectLst>
                  <a:outerShdw blurRad="38100" dist="38100" dir="2700000" algn="tl">
                    <a:srgbClr val="C0C0C0"/>
                  </a:outerShdw>
                </a:effectLst>
              </a:rPr>
              <a:t>米（</a:t>
            </a:r>
            <a:r>
              <a:rPr lang="en-US" altLang="zh-CN" sz="2800" b="1" dirty="0">
                <a:effectLst>
                  <a:outerShdw blurRad="38100" dist="38100" dir="2700000" algn="tl">
                    <a:srgbClr val="C0C0C0"/>
                  </a:outerShdw>
                </a:effectLst>
              </a:rPr>
              <a:t>H/m</a:t>
            </a:r>
            <a:r>
              <a:rPr lang="zh-CN" altLang="en-US" sz="2800" b="1" dirty="0">
                <a:effectLst>
                  <a:outerShdw blurRad="38100" dist="38100" dir="2700000" algn="tl">
                    <a:srgbClr val="C0C0C0"/>
                  </a:outerShdw>
                </a:effectLst>
              </a:rPr>
              <a:t>）</a:t>
            </a:r>
          </a:p>
        </p:txBody>
      </p:sp>
      <p:graphicFrame>
        <p:nvGraphicFramePr>
          <p:cNvPr id="12302" name="Object 14"/>
          <p:cNvGraphicFramePr>
            <a:graphicFrameLocks noChangeAspect="1"/>
          </p:cNvGraphicFramePr>
          <p:nvPr>
            <p:extLst>
              <p:ext uri="{D42A27DB-BD31-4B8C-83A1-F6EECF244321}">
                <p14:modId xmlns:p14="http://schemas.microsoft.com/office/powerpoint/2010/main" val="830845017"/>
              </p:ext>
            </p:extLst>
          </p:nvPr>
        </p:nvGraphicFramePr>
        <p:xfrm>
          <a:off x="5441430" y="1972150"/>
          <a:ext cx="790174" cy="1044575"/>
        </p:xfrm>
        <a:graphic>
          <a:graphicData uri="http://schemas.openxmlformats.org/presentationml/2006/ole">
            <mc:AlternateContent xmlns:mc="http://schemas.openxmlformats.org/markup-compatibility/2006">
              <mc:Choice xmlns:v="urn:schemas-microsoft-com:vml" Requires="v">
                <p:oleObj spid="_x0000_s25911" name="Equation" r:id="rId5" imgW="368280" imgH="444240" progId="Equation.3">
                  <p:embed/>
                </p:oleObj>
              </mc:Choice>
              <mc:Fallback>
                <p:oleObj name="Equation" r:id="rId5" imgW="36828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1430" y="1972150"/>
                        <a:ext cx="790174" cy="104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3" name="Object 15"/>
          <p:cNvGraphicFramePr>
            <a:graphicFrameLocks noChangeAspect="1"/>
          </p:cNvGraphicFramePr>
          <p:nvPr>
            <p:extLst>
              <p:ext uri="{D42A27DB-BD31-4B8C-83A1-F6EECF244321}">
                <p14:modId xmlns:p14="http://schemas.microsoft.com/office/powerpoint/2010/main" val="2578513030"/>
              </p:ext>
            </p:extLst>
          </p:nvPr>
        </p:nvGraphicFramePr>
        <p:xfrm>
          <a:off x="4418929" y="1895952"/>
          <a:ext cx="1085504" cy="1120775"/>
        </p:xfrm>
        <a:graphic>
          <a:graphicData uri="http://schemas.openxmlformats.org/presentationml/2006/ole">
            <mc:AlternateContent xmlns:mc="http://schemas.openxmlformats.org/markup-compatibility/2006">
              <mc:Choice xmlns:v="urn:schemas-microsoft-com:vml" Requires="v">
                <p:oleObj spid="_x0000_s25912" name="Equation" r:id="rId7" imgW="495000" imgH="444240" progId="Equation.3">
                  <p:embed/>
                </p:oleObj>
              </mc:Choice>
              <mc:Fallback>
                <p:oleObj name="Equation" r:id="rId7" imgW="49500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8929" y="1895952"/>
                        <a:ext cx="1085504" cy="112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8"/>
          <p:cNvGraphicFramePr>
            <a:graphicFrameLocks noChangeAspect="1"/>
          </p:cNvGraphicFramePr>
          <p:nvPr>
            <p:extLst>
              <p:ext uri="{D42A27DB-BD31-4B8C-83A1-F6EECF244321}">
                <p14:modId xmlns:p14="http://schemas.microsoft.com/office/powerpoint/2010/main" val="3630084990"/>
              </p:ext>
            </p:extLst>
          </p:nvPr>
        </p:nvGraphicFramePr>
        <p:xfrm>
          <a:off x="4063238" y="3762854"/>
          <a:ext cx="1061878" cy="511175"/>
        </p:xfrm>
        <a:graphic>
          <a:graphicData uri="http://schemas.openxmlformats.org/presentationml/2006/ole">
            <mc:AlternateContent xmlns:mc="http://schemas.openxmlformats.org/markup-compatibility/2006">
              <mc:Choice xmlns:v="urn:schemas-microsoft-com:vml" Requires="v">
                <p:oleObj spid="_x0000_s25913" name="Equation" r:id="rId9" imgW="533160" imgH="203040" progId="Equation.DSMT4">
                  <p:embed/>
                </p:oleObj>
              </mc:Choice>
              <mc:Fallback>
                <p:oleObj name="Equation" r:id="rId9" imgW="533160" imgH="203040" progId="Equation.DSMT4">
                  <p:embed/>
                  <p:pic>
                    <p:nvPicPr>
                      <p:cNvPr id="0" name=""/>
                      <p:cNvPicPr>
                        <a:picLocks noChangeAspect="1" noChangeArrowheads="1"/>
                      </p:cNvPicPr>
                      <p:nvPr/>
                    </p:nvPicPr>
                    <p:blipFill>
                      <a:blip r:embed="rId10"/>
                      <a:srcRect/>
                      <a:stretch>
                        <a:fillRect/>
                      </a:stretch>
                    </p:blipFill>
                    <p:spPr bwMode="auto">
                      <a:xfrm>
                        <a:off x="4063238" y="3762854"/>
                        <a:ext cx="1061878"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pPr>
              <a:defRPr/>
            </a:pPr>
            <a:fld id="{78D385E7-F6D9-47A4-8060-FF7163A8B6CE}"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8C58FD95-F6AD-457C-B09B-532BB0CA0C19}" type="slidenum">
              <a:rPr lang="en-US" smtClean="0">
                <a:solidFill>
                  <a:prstClr val="black">
                    <a:tint val="75000"/>
                  </a:prstClr>
                </a:solidFill>
              </a:rPr>
              <a:pPr>
                <a:defRPr/>
              </a:pPr>
              <a:t>11</a:t>
            </a:fld>
            <a:endParaRPr lang="en-US">
              <a:solidFill>
                <a:prstClr val="black">
                  <a:tint val="75000"/>
                </a:prstClr>
              </a:solidFill>
            </a:endParaRPr>
          </a:p>
        </p:txBody>
      </p:sp>
      <p:sp>
        <p:nvSpPr>
          <p:cNvPr id="15" name="Text Box 4"/>
          <p:cNvSpPr txBox="1">
            <a:spLocks noChangeArrowheads="1"/>
          </p:cNvSpPr>
          <p:nvPr/>
        </p:nvSpPr>
        <p:spPr bwMode="auto">
          <a:xfrm>
            <a:off x="934784" y="4220978"/>
            <a:ext cx="8664618" cy="663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pPr>
            <a:r>
              <a:rPr lang="en-US" altLang="zh-CN" sz="3200" b="1" dirty="0">
                <a:solidFill>
                  <a:srgbClr val="FF0000"/>
                </a:solidFill>
              </a:rPr>
              <a:t>5. </a:t>
            </a:r>
            <a:r>
              <a:rPr lang="zh-CN" altLang="en-US" sz="3200" b="1" dirty="0" smtClean="0">
                <a:solidFill>
                  <a:srgbClr val="FF0000"/>
                </a:solidFill>
              </a:rPr>
              <a:t>磁动势</a:t>
            </a:r>
            <a:r>
              <a:rPr lang="en-US" altLang="zh-CN" sz="3200" b="1" i="1" dirty="0" smtClean="0">
                <a:solidFill>
                  <a:srgbClr val="FF0000"/>
                </a:solidFill>
              </a:rPr>
              <a:t>F</a:t>
            </a:r>
            <a:endParaRPr lang="zh-CN" altLang="en-US" sz="3200" b="1" dirty="0"/>
          </a:p>
        </p:txBody>
      </p:sp>
      <p:sp>
        <p:nvSpPr>
          <p:cNvPr id="5" name="矩形 4"/>
          <p:cNvSpPr/>
          <p:nvPr/>
        </p:nvSpPr>
        <p:spPr>
          <a:xfrm>
            <a:off x="934784" y="5024738"/>
            <a:ext cx="8380664" cy="954107"/>
          </a:xfrm>
          <a:prstGeom prst="rect">
            <a:avLst/>
          </a:prstGeom>
        </p:spPr>
        <p:txBody>
          <a:bodyPr wrap="square">
            <a:spAutoFit/>
          </a:bodyPr>
          <a:lstStyle/>
          <a:p>
            <a:pPr algn="just"/>
            <a:r>
              <a:rPr lang="zh-CN" altLang="en-US" sz="2800" b="1" dirty="0" smtClean="0">
                <a:latin typeface="Times New Roman" panose="02020603050405020304" pitchFamily="18" charset="0"/>
                <a:cs typeface="Times New Roman" panose="02020603050405020304" pitchFamily="18" charset="0"/>
              </a:rPr>
              <a:t>      线圈</a:t>
            </a:r>
            <a:r>
              <a:rPr lang="zh-CN" altLang="en-US" sz="2800" b="1" dirty="0">
                <a:latin typeface="Times New Roman" panose="02020603050405020304" pitchFamily="18" charset="0"/>
                <a:cs typeface="Times New Roman" panose="02020603050405020304" pitchFamily="18" charset="0"/>
              </a:rPr>
              <a:t>建立磁场和永磁铁产生磁场的能力用磁动势</a:t>
            </a:r>
            <a:r>
              <a:rPr lang="en-US" altLang="zh-CN" sz="2800" b="1" i="1" dirty="0" smtClean="0">
                <a:latin typeface="Times New Roman" panose="02020603050405020304" pitchFamily="18" charset="0"/>
                <a:cs typeface="Times New Roman" panose="02020603050405020304" pitchFamily="18" charset="0"/>
              </a:rPr>
              <a:t>F</a:t>
            </a:r>
            <a:r>
              <a:rPr lang="en-US" altLang="zh-CN" sz="2800" b="1" dirty="0" smtClean="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有时也称为磁势</a:t>
            </a:r>
            <a:r>
              <a:rPr lang="en-US" altLang="zh-CN" sz="2800" b="1"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 表示。</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18437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5"/>
                                        </p:tgtEl>
                                        <p:attrNameLst>
                                          <p:attrName>style.visibility</p:attrName>
                                        </p:attrNameLst>
                                      </p:cBhvr>
                                      <p:to>
                                        <p:strVal val="visible"/>
                                      </p:to>
                                    </p:set>
                                    <p:animEffect transition="in" filter="wipe(left)">
                                      <p:cBhvr>
                                        <p:cTn id="7" dur="500"/>
                                        <p:tgtEl>
                                          <p:spTgt spid="122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296"/>
                                        </p:tgtEl>
                                        <p:attrNameLst>
                                          <p:attrName>style.visibility</p:attrName>
                                        </p:attrNameLst>
                                      </p:cBhvr>
                                      <p:to>
                                        <p:strVal val="visible"/>
                                      </p:to>
                                    </p:set>
                                    <p:animEffect transition="in" filter="wipe(left)">
                                      <p:cBhvr>
                                        <p:cTn id="12" dur="500"/>
                                        <p:tgtEl>
                                          <p:spTgt spid="122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303"/>
                                        </p:tgtEl>
                                        <p:attrNameLst>
                                          <p:attrName>style.visibility</p:attrName>
                                        </p:attrNameLst>
                                      </p:cBhvr>
                                      <p:to>
                                        <p:strVal val="visible"/>
                                      </p:to>
                                    </p:set>
                                    <p:animEffect transition="in" filter="wipe(left)">
                                      <p:cBhvr>
                                        <p:cTn id="17" dur="500"/>
                                        <p:tgtEl>
                                          <p:spTgt spid="123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302"/>
                                        </p:tgtEl>
                                        <p:attrNameLst>
                                          <p:attrName>style.visibility</p:attrName>
                                        </p:attrNameLst>
                                      </p:cBhvr>
                                      <p:to>
                                        <p:strVal val="visible"/>
                                      </p:to>
                                    </p:set>
                                    <p:animEffect transition="in" filter="wipe(left)">
                                      <p:cBhvr>
                                        <p:cTn id="22" dur="500"/>
                                        <p:tgtEl>
                                          <p:spTgt spid="123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297"/>
                                        </p:tgtEl>
                                        <p:attrNameLst>
                                          <p:attrName>style.visibility</p:attrName>
                                        </p:attrNameLst>
                                      </p:cBhvr>
                                      <p:to>
                                        <p:strVal val="visible"/>
                                      </p:to>
                                    </p:set>
                                    <p:animEffect transition="in" filter="wipe(left)">
                                      <p:cBhvr>
                                        <p:cTn id="27" dur="500"/>
                                        <p:tgtEl>
                                          <p:spTgt spid="1229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autoUpdateAnimBg="0"/>
      <p:bldP spid="1229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3"/>
          <p:cNvSpPr>
            <a:spLocks noChangeArrowheads="1"/>
          </p:cNvSpPr>
          <p:nvPr/>
        </p:nvSpPr>
        <p:spPr bwMode="auto">
          <a:xfrm>
            <a:off x="949359" y="673069"/>
            <a:ext cx="6192760" cy="641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r>
              <a:rPr lang="en-US" altLang="zh-CN" sz="3200" b="1" dirty="0" smtClean="0">
                <a:solidFill>
                  <a:srgbClr val="0000FF"/>
                </a:solidFill>
                <a:effectLst>
                  <a:outerShdw blurRad="38100" dist="38100" dir="2700000" algn="tl">
                    <a:srgbClr val="C0C0C0"/>
                  </a:outerShdw>
                </a:effectLst>
                <a:cs typeface="Times New Roman" panose="02020603050405020304" pitchFamily="18" charset="0"/>
              </a:rPr>
              <a:t>8.2.4 </a:t>
            </a:r>
            <a:r>
              <a:rPr lang="zh-CN" altLang="en-US" sz="3200" b="1" dirty="0" smtClean="0">
                <a:solidFill>
                  <a:srgbClr val="0000FF"/>
                </a:solidFill>
                <a:effectLst>
                  <a:outerShdw blurRad="38100" dist="38100" dir="2700000" algn="tl">
                    <a:srgbClr val="C0C0C0"/>
                  </a:outerShdw>
                </a:effectLst>
                <a:cs typeface="Times New Roman" panose="02020603050405020304" pitchFamily="18" charset="0"/>
              </a:rPr>
              <a:t>磁路计算</a:t>
            </a:r>
            <a:endParaRPr lang="zh-CN" altLang="en-US" sz="3200" b="1" dirty="0">
              <a:solidFill>
                <a:srgbClr val="0000FF"/>
              </a:solidFill>
              <a:effectLst>
                <a:outerShdw blurRad="38100" dist="38100" dir="2700000" algn="tl">
                  <a:srgbClr val="C0C0C0"/>
                </a:outerShdw>
              </a:effectLst>
              <a:cs typeface="Times New Roman" panose="02020603050405020304" pitchFamily="18" charset="0"/>
            </a:endParaRPr>
          </a:p>
        </p:txBody>
      </p:sp>
      <p:pic>
        <p:nvPicPr>
          <p:cNvPr id="160772"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5803" y="991169"/>
            <a:ext cx="2668460" cy="4016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773" name="Rectangle 5"/>
          <p:cNvSpPr>
            <a:spLocks noChangeArrowheads="1"/>
          </p:cNvSpPr>
          <p:nvPr/>
        </p:nvSpPr>
        <p:spPr bwMode="auto">
          <a:xfrm>
            <a:off x="904456" y="2268545"/>
            <a:ext cx="602294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b="1" dirty="0"/>
              <a:t>    </a:t>
            </a:r>
            <a:r>
              <a:rPr lang="zh-CN" altLang="en-US" sz="2800" b="1" dirty="0"/>
              <a:t>各磁支路的磁通分别为</a:t>
            </a:r>
            <a:r>
              <a:rPr lang="en-US" altLang="zh-CN" sz="2800" b="1" dirty="0"/>
              <a:t>Φ1</a:t>
            </a:r>
            <a:r>
              <a:rPr lang="zh-CN" altLang="en-US" sz="2800" b="1" dirty="0"/>
              <a:t>、</a:t>
            </a:r>
            <a:r>
              <a:rPr lang="en-US" altLang="zh-CN" sz="2800" b="1" dirty="0"/>
              <a:t>Φ2</a:t>
            </a:r>
            <a:r>
              <a:rPr lang="zh-CN" altLang="en-US" sz="2800" b="1" dirty="0"/>
              <a:t>和</a:t>
            </a:r>
            <a:r>
              <a:rPr lang="en-US" altLang="zh-CN" sz="2800" b="1" dirty="0"/>
              <a:t>Φ3</a:t>
            </a:r>
            <a:r>
              <a:rPr lang="zh-CN" altLang="en-US" sz="2800" b="1" dirty="0"/>
              <a:t>，方向如图，取封闭面</a:t>
            </a:r>
            <a:r>
              <a:rPr lang="en-US" altLang="zh-CN" sz="2800" b="1" dirty="0"/>
              <a:t>S </a:t>
            </a:r>
            <a:r>
              <a:rPr lang="zh-CN" altLang="en-US" sz="2800" b="1" dirty="0"/>
              <a:t>如图中虚线球面</a:t>
            </a:r>
            <a:r>
              <a:rPr lang="zh-CN" altLang="en-US" sz="2800" b="1" dirty="0" smtClean="0"/>
              <a:t>，</a:t>
            </a:r>
            <a:r>
              <a:rPr lang="zh-CN" altLang="en-US" sz="2800" b="1" dirty="0">
                <a:cs typeface="Times New Roman" panose="02020603050405020304" pitchFamily="18" charset="0"/>
              </a:rPr>
              <a:t>由</a:t>
            </a:r>
            <a:r>
              <a:rPr lang="zh-CN" altLang="en-US" sz="2800" b="1" dirty="0">
                <a:solidFill>
                  <a:srgbClr val="CC0000"/>
                </a:solidFill>
                <a:cs typeface="Times New Roman" panose="02020603050405020304" pitchFamily="18" charset="0"/>
              </a:rPr>
              <a:t>磁通连续性原理：</a:t>
            </a:r>
            <a:r>
              <a:rPr lang="zh-CN" altLang="en-US" sz="2800" b="1" i="1" dirty="0">
                <a:solidFill>
                  <a:srgbClr val="CC0000"/>
                </a:solidFill>
                <a:cs typeface="Times New Roman" panose="02020603050405020304" pitchFamily="18" charset="0"/>
              </a:rPr>
              <a:t>∮</a:t>
            </a:r>
            <a:r>
              <a:rPr lang="en-US" altLang="zh-CN" sz="2800" b="1" i="1" dirty="0" err="1" smtClean="0">
                <a:solidFill>
                  <a:srgbClr val="CC0000"/>
                </a:solidFill>
                <a:cs typeface="Times New Roman" panose="02020603050405020304" pitchFamily="18" charset="0"/>
              </a:rPr>
              <a:t>B·ds</a:t>
            </a:r>
            <a:r>
              <a:rPr lang="en-US" altLang="zh-CN" sz="2800" b="1" i="1" dirty="0" smtClean="0">
                <a:solidFill>
                  <a:srgbClr val="CC0000"/>
                </a:solidFill>
                <a:cs typeface="Times New Roman" panose="02020603050405020304" pitchFamily="18" charset="0"/>
              </a:rPr>
              <a:t>=0</a:t>
            </a:r>
            <a:r>
              <a:rPr lang="zh-CN" altLang="en-US" sz="2800" b="1" dirty="0" smtClean="0">
                <a:cs typeface="Times New Roman" panose="02020603050405020304" pitchFamily="18" charset="0"/>
              </a:rPr>
              <a:t>得：</a:t>
            </a:r>
            <a:endParaRPr lang="en-US" altLang="zh-CN" sz="2800" b="1" dirty="0" smtClean="0">
              <a:cs typeface="Times New Roman" panose="02020603050405020304" pitchFamily="18" charset="0"/>
            </a:endParaRPr>
          </a:p>
          <a:p>
            <a:pPr algn="just"/>
            <a:r>
              <a:rPr lang="en-US" altLang="zh-CN" sz="2800" b="1" dirty="0">
                <a:cs typeface="Times New Roman" panose="02020603050405020304" pitchFamily="18" charset="0"/>
              </a:rPr>
              <a:t> </a:t>
            </a:r>
            <a:r>
              <a:rPr lang="en-US" altLang="zh-CN" sz="2800" b="1" dirty="0" smtClean="0">
                <a:cs typeface="Times New Roman" panose="02020603050405020304" pitchFamily="18" charset="0"/>
              </a:rPr>
              <a:t>              </a:t>
            </a:r>
            <a:r>
              <a:rPr lang="zh-CN" altLang="en-US" sz="2800" b="1" dirty="0" smtClean="0">
                <a:cs typeface="Times New Roman" panose="02020603050405020304" pitchFamily="18" charset="0"/>
              </a:rPr>
              <a:t>  </a:t>
            </a:r>
            <a:r>
              <a:rPr lang="en-US" altLang="zh-CN" sz="2800" b="1" i="1" dirty="0" smtClean="0">
                <a:cs typeface="Times New Roman" panose="02020603050405020304" pitchFamily="18" charset="0"/>
              </a:rPr>
              <a:t>Ф</a:t>
            </a:r>
            <a:r>
              <a:rPr lang="en-US" altLang="zh-CN" sz="2800" b="1" dirty="0" smtClean="0">
                <a:cs typeface="Times New Roman" panose="02020603050405020304" pitchFamily="18" charset="0"/>
              </a:rPr>
              <a:t>1</a:t>
            </a:r>
            <a:r>
              <a:rPr lang="en-US" altLang="zh-CN" sz="2800" b="1" i="1" dirty="0" smtClean="0">
                <a:latin typeface="宋体" panose="02010600030101010101" pitchFamily="2" charset="-122"/>
                <a:cs typeface="Times New Roman" panose="02020603050405020304" pitchFamily="18" charset="0"/>
              </a:rPr>
              <a:t>-</a:t>
            </a:r>
            <a:r>
              <a:rPr lang="en-US" altLang="zh-CN" sz="2800" b="1" i="1" dirty="0" smtClean="0">
                <a:cs typeface="Times New Roman" panose="02020603050405020304" pitchFamily="18" charset="0"/>
              </a:rPr>
              <a:t>Φ</a:t>
            </a:r>
            <a:r>
              <a:rPr lang="en-US" altLang="zh-CN" sz="2800" b="1" dirty="0" smtClean="0">
                <a:cs typeface="Times New Roman" panose="02020603050405020304" pitchFamily="18" charset="0"/>
              </a:rPr>
              <a:t>2</a:t>
            </a:r>
            <a:r>
              <a:rPr lang="en-US" altLang="zh-CN" sz="2800" b="1" i="1" dirty="0" smtClean="0">
                <a:latin typeface="宋体" panose="02010600030101010101" pitchFamily="2" charset="-122"/>
                <a:cs typeface="Times New Roman" panose="02020603050405020304" pitchFamily="18" charset="0"/>
              </a:rPr>
              <a:t>-</a:t>
            </a:r>
            <a:r>
              <a:rPr lang="en-US" altLang="zh-CN" sz="2800" b="1" i="1" dirty="0" smtClean="0">
                <a:cs typeface="Times New Roman" panose="02020603050405020304" pitchFamily="18" charset="0"/>
              </a:rPr>
              <a:t>Φ</a:t>
            </a:r>
            <a:r>
              <a:rPr lang="en-US" altLang="zh-CN" sz="2800" b="1" dirty="0" smtClean="0">
                <a:cs typeface="Times New Roman" panose="02020603050405020304" pitchFamily="18" charset="0"/>
              </a:rPr>
              <a:t>3 </a:t>
            </a:r>
            <a:r>
              <a:rPr lang="en-US" altLang="zh-CN" sz="2800" b="1" i="1" dirty="0" smtClean="0">
                <a:cs typeface="Times New Roman" panose="02020603050405020304" pitchFamily="18" charset="0"/>
              </a:rPr>
              <a:t>= </a:t>
            </a:r>
            <a:r>
              <a:rPr lang="en-US" altLang="zh-CN" sz="2800" b="1" dirty="0" smtClean="0">
                <a:cs typeface="Times New Roman" panose="02020603050405020304" pitchFamily="18" charset="0"/>
              </a:rPr>
              <a:t>0</a:t>
            </a:r>
          </a:p>
          <a:p>
            <a:pPr algn="just"/>
            <a:r>
              <a:rPr lang="zh-CN" altLang="en-US" sz="2800" b="1" dirty="0" smtClean="0">
                <a:cs typeface="Times New Roman" panose="02020603050405020304" pitchFamily="18" charset="0"/>
              </a:rPr>
              <a:t>即</a:t>
            </a:r>
            <a:r>
              <a:rPr lang="zh-CN" altLang="en-US" sz="2800" b="1" dirty="0">
                <a:cs typeface="Times New Roman" panose="02020603050405020304" pitchFamily="18" charset="0"/>
              </a:rPr>
              <a:t>：穿入（穿出记为负）任一封闭面的总磁通量等于</a:t>
            </a:r>
            <a:r>
              <a:rPr lang="en-US" altLang="zh-CN" sz="2800" b="1" dirty="0">
                <a:cs typeface="Times New Roman" panose="02020603050405020304" pitchFamily="18" charset="0"/>
              </a:rPr>
              <a:t>0</a:t>
            </a:r>
            <a:r>
              <a:rPr lang="zh-CN" altLang="en-US" sz="2800" b="1" dirty="0">
                <a:cs typeface="Times New Roman" panose="02020603050405020304" pitchFamily="18" charset="0"/>
              </a:rPr>
              <a:t>，可以记为：</a:t>
            </a:r>
          </a:p>
          <a:p>
            <a:pPr algn="just"/>
            <a:r>
              <a:rPr lang="zh-CN" altLang="en-US" sz="2800" b="1" i="1" dirty="0">
                <a:cs typeface="Times New Roman" panose="02020603050405020304" pitchFamily="18" charset="0"/>
              </a:rPr>
              <a:t>           </a:t>
            </a:r>
            <a:r>
              <a:rPr lang="zh-CN" altLang="en-US" sz="2800" b="1" i="1" dirty="0" smtClean="0">
                <a:cs typeface="Times New Roman" panose="02020603050405020304" pitchFamily="18" charset="0"/>
              </a:rPr>
              <a:t>           </a:t>
            </a:r>
            <a:r>
              <a:rPr lang="zh-CN" altLang="en-US" sz="2800" b="1" i="1" dirty="0" smtClean="0">
                <a:solidFill>
                  <a:srgbClr val="CC0000"/>
                </a:solidFill>
                <a:cs typeface="Times New Roman" panose="02020603050405020304" pitchFamily="18" charset="0"/>
              </a:rPr>
              <a:t>∑</a:t>
            </a:r>
            <a:r>
              <a:rPr lang="en-US" altLang="zh-CN" sz="2800" b="1" i="1" dirty="0" smtClean="0">
                <a:solidFill>
                  <a:srgbClr val="CC0000"/>
                </a:solidFill>
                <a:cs typeface="Times New Roman" panose="02020603050405020304" pitchFamily="18" charset="0"/>
              </a:rPr>
              <a:t>Φ</a:t>
            </a:r>
            <a:r>
              <a:rPr lang="en-US" altLang="zh-CN" sz="2800" b="1" i="1" dirty="0">
                <a:solidFill>
                  <a:srgbClr val="CC0000"/>
                </a:solidFill>
                <a:cs typeface="Times New Roman" panose="02020603050405020304" pitchFamily="18" charset="0"/>
              </a:rPr>
              <a:t>=0</a:t>
            </a:r>
            <a:r>
              <a:rPr lang="en-US" altLang="zh-CN" sz="2800" b="1" i="1" dirty="0">
                <a:cs typeface="Times New Roman" panose="02020603050405020304" pitchFamily="18" charset="0"/>
              </a:rPr>
              <a:t> </a:t>
            </a:r>
            <a:r>
              <a:rPr lang="en-US" altLang="zh-CN" sz="2800" b="1" dirty="0">
                <a:cs typeface="Times New Roman" panose="02020603050405020304" pitchFamily="18" charset="0"/>
              </a:rPr>
              <a:t>          </a:t>
            </a:r>
            <a:r>
              <a:rPr lang="zh-CN" altLang="en-US" sz="2800" b="1" dirty="0" smtClean="0">
                <a:cs typeface="Times New Roman" panose="02020603050405020304" pitchFamily="18" charset="0"/>
              </a:rPr>
              <a:t>（</a:t>
            </a:r>
            <a:r>
              <a:rPr lang="en-US" altLang="zh-CN" sz="2800" b="1" dirty="0">
                <a:cs typeface="Times New Roman" panose="02020603050405020304" pitchFamily="18" charset="0"/>
              </a:rPr>
              <a:t>7.2.3</a:t>
            </a:r>
            <a:r>
              <a:rPr lang="zh-CN" altLang="en-US" sz="2800" b="1" dirty="0">
                <a:cs typeface="Times New Roman" panose="02020603050405020304" pitchFamily="18" charset="0"/>
              </a:rPr>
              <a:t>）</a:t>
            </a:r>
          </a:p>
          <a:p>
            <a:pPr algn="just"/>
            <a:r>
              <a:rPr lang="zh-CN" altLang="en-US" sz="2800" b="1" dirty="0" smtClean="0">
                <a:cs typeface="Times New Roman" panose="02020603050405020304" pitchFamily="18" charset="0"/>
              </a:rPr>
              <a:t>称为</a:t>
            </a:r>
            <a:r>
              <a:rPr lang="zh-CN" altLang="en-US" sz="2800" b="1" dirty="0">
                <a:solidFill>
                  <a:srgbClr val="CC0000"/>
                </a:solidFill>
                <a:cs typeface="Times New Roman" panose="02020603050405020304" pitchFamily="18" charset="0"/>
              </a:rPr>
              <a:t>磁路基尔霍夫第一定律</a:t>
            </a:r>
            <a:r>
              <a:rPr lang="zh-CN" altLang="en-US" sz="2800" b="1" dirty="0" smtClean="0">
                <a:cs typeface="Times New Roman" panose="02020603050405020304" pitchFamily="18" charset="0"/>
              </a:rPr>
              <a:t>。</a:t>
            </a:r>
            <a:endParaRPr lang="zh-CN" altLang="en-US" sz="2800" b="1" dirty="0">
              <a:cs typeface="Times New Roman" panose="02020603050405020304" pitchFamily="18" charset="0"/>
            </a:endParaRPr>
          </a:p>
        </p:txBody>
      </p:sp>
      <p:sp>
        <p:nvSpPr>
          <p:cNvPr id="160776" name="Rectangle 8"/>
          <p:cNvSpPr>
            <a:spLocks noChangeArrowheads="1"/>
          </p:cNvSpPr>
          <p:nvPr/>
        </p:nvSpPr>
        <p:spPr bwMode="auto">
          <a:xfrm>
            <a:off x="3551844" y="2276479"/>
            <a:ext cx="59067" cy="144463"/>
          </a:xfrm>
          <a:prstGeom prst="rect">
            <a:avLst/>
          </a:prstGeom>
          <a:solidFill>
            <a:schemeClr val="bg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77" name="Line 9"/>
          <p:cNvSpPr>
            <a:spLocks noChangeShapeType="1"/>
          </p:cNvSpPr>
          <p:nvPr/>
        </p:nvSpPr>
        <p:spPr bwMode="auto">
          <a:xfrm flipH="1">
            <a:off x="8926974" y="1348621"/>
            <a:ext cx="11944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79" name="Rectangle 11"/>
          <p:cNvSpPr>
            <a:spLocks noChangeArrowheads="1"/>
          </p:cNvSpPr>
          <p:nvPr/>
        </p:nvSpPr>
        <p:spPr bwMode="auto">
          <a:xfrm>
            <a:off x="949359" y="1720095"/>
            <a:ext cx="6192760" cy="527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r>
              <a:rPr lang="en-US" altLang="zh-CN" sz="2800" b="1" dirty="0" smtClean="0">
                <a:solidFill>
                  <a:srgbClr val="C00000"/>
                </a:solidFill>
                <a:effectLst>
                  <a:outerShdw blurRad="38100" dist="38100" dir="2700000" algn="tl">
                    <a:srgbClr val="C0C0C0"/>
                  </a:outerShdw>
                </a:effectLst>
                <a:cs typeface="Times New Roman" panose="02020603050405020304" pitchFamily="18" charset="0"/>
              </a:rPr>
              <a:t>(</a:t>
            </a:r>
            <a:r>
              <a:rPr lang="en-US" altLang="zh-CN" sz="2800" b="1" dirty="0">
                <a:solidFill>
                  <a:srgbClr val="C00000"/>
                </a:solidFill>
                <a:effectLst>
                  <a:outerShdw blurRad="38100" dist="38100" dir="2700000" algn="tl">
                    <a:srgbClr val="C0C0C0"/>
                  </a:outerShdw>
                </a:effectLst>
                <a:cs typeface="Times New Roman" panose="02020603050405020304" pitchFamily="18" charset="0"/>
              </a:rPr>
              <a:t>1)</a:t>
            </a:r>
            <a:r>
              <a:rPr lang="zh-CN" altLang="en-US" sz="2800" b="1" dirty="0">
                <a:solidFill>
                  <a:srgbClr val="C00000"/>
                </a:solidFill>
                <a:effectLst>
                  <a:outerShdw blurRad="38100" dist="38100" dir="2700000" algn="tl">
                    <a:srgbClr val="C0C0C0"/>
                  </a:outerShdw>
                </a:effectLst>
                <a:cs typeface="Times New Roman" panose="02020603050405020304" pitchFamily="18" charset="0"/>
              </a:rPr>
              <a:t>磁路基尔霍夫第一定律</a:t>
            </a:r>
          </a:p>
        </p:txBody>
      </p:sp>
      <p:sp>
        <p:nvSpPr>
          <p:cNvPr id="10" name="Rectangle 3"/>
          <p:cNvSpPr>
            <a:spLocks noChangeArrowheads="1"/>
          </p:cNvSpPr>
          <p:nvPr/>
        </p:nvSpPr>
        <p:spPr bwMode="auto">
          <a:xfrm>
            <a:off x="949359" y="1214435"/>
            <a:ext cx="6192760" cy="505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r>
              <a:rPr lang="en-US" altLang="zh-CN" sz="2800" b="1" dirty="0">
                <a:solidFill>
                  <a:srgbClr val="FF0000"/>
                </a:solidFill>
                <a:effectLst>
                  <a:outerShdw blurRad="38100" dist="38100" dir="2700000" algn="tl">
                    <a:srgbClr val="C0C0C0"/>
                  </a:outerShdw>
                </a:effectLst>
                <a:cs typeface="Times New Roman" panose="02020603050405020304" pitchFamily="18" charset="0"/>
              </a:rPr>
              <a:t>1 </a:t>
            </a:r>
            <a:r>
              <a:rPr lang="zh-CN" altLang="en-US" sz="2800" b="1" dirty="0">
                <a:solidFill>
                  <a:srgbClr val="FF0000"/>
                </a:solidFill>
                <a:effectLst>
                  <a:outerShdw blurRad="38100" dist="38100" dir="2700000" algn="tl">
                    <a:srgbClr val="C0C0C0"/>
                  </a:outerShdw>
                </a:effectLst>
                <a:cs typeface="Times New Roman" panose="02020603050405020304" pitchFamily="18" charset="0"/>
              </a:rPr>
              <a:t>磁路基尔霍夫定律</a:t>
            </a:r>
          </a:p>
        </p:txBody>
      </p:sp>
      <p:sp>
        <p:nvSpPr>
          <p:cNvPr id="2" name="日期占位符 1"/>
          <p:cNvSpPr>
            <a:spLocks noGrp="1"/>
          </p:cNvSpPr>
          <p:nvPr>
            <p:ph type="dt" sz="half" idx="10"/>
          </p:nvPr>
        </p:nvSpPr>
        <p:spPr/>
        <p:txBody>
          <a:bodyPr/>
          <a:lstStyle/>
          <a:p>
            <a:pPr>
              <a:defRPr/>
            </a:pPr>
            <a:fld id="{4079BF4E-D712-4D34-8795-D7407CF76D52}"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8C58FD95-F6AD-457C-B09B-532BB0CA0C19}" type="slidenum">
              <a:rPr lang="en-US" smtClean="0">
                <a:solidFill>
                  <a:prstClr val="black">
                    <a:tint val="75000"/>
                  </a:prstClr>
                </a:solidFill>
              </a:rPr>
              <a:pPr>
                <a:defRPr/>
              </a:pPr>
              <a:t>12</a:t>
            </a:fld>
            <a:endParaRPr lang="en-US">
              <a:solidFill>
                <a:prstClr val="black">
                  <a:tint val="75000"/>
                </a:prstClr>
              </a:solidFill>
            </a:endParaRPr>
          </a:p>
        </p:txBody>
      </p:sp>
    </p:spTree>
    <p:extLst>
      <p:ext uri="{BB962C8B-B14F-4D97-AF65-F5344CB8AC3E}">
        <p14:creationId xmlns:p14="http://schemas.microsoft.com/office/powerpoint/2010/main" val="244041912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56746" y="4814662"/>
            <a:ext cx="867914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lnSpc>
                <a:spcPct val="120000"/>
              </a:lnSpc>
            </a:pPr>
            <a:r>
              <a:rPr lang="en-US" altLang="zh-CN" sz="2800" b="1" dirty="0">
                <a:solidFill>
                  <a:schemeClr val="tx1"/>
                </a:solidFill>
                <a:effectLst>
                  <a:outerShdw blurRad="38100" dist="38100" dir="2700000" algn="tl">
                    <a:srgbClr val="C0C0C0"/>
                  </a:outerShdw>
                </a:effectLst>
                <a:latin typeface="宋体" panose="02010600030101010101" pitchFamily="2" charset="-122"/>
              </a:rPr>
              <a:t>  </a:t>
            </a:r>
            <a:r>
              <a:rPr lang="en-US" altLang="zh-CN" sz="2800" b="1" dirty="0" smtClean="0">
                <a:solidFill>
                  <a:schemeClr val="tx1"/>
                </a:solidFill>
                <a:effectLst>
                  <a:outerShdw blurRad="38100" dist="38100" dir="2700000" algn="tl">
                    <a:srgbClr val="C0C0C0"/>
                  </a:outerShdw>
                </a:effectLst>
                <a:latin typeface="宋体" panose="02010600030101010101" pitchFamily="2" charset="-122"/>
              </a:rPr>
              <a:t> </a:t>
            </a:r>
            <a:r>
              <a:rPr lang="zh-CN" altLang="en-US" sz="2800" b="1" dirty="0" smtClean="0">
                <a:solidFill>
                  <a:schemeClr val="tx1"/>
                </a:solidFill>
                <a:effectLst>
                  <a:outerShdw blurRad="38100" dist="38100" dir="2700000" algn="tl">
                    <a:srgbClr val="C0C0C0"/>
                  </a:outerShdw>
                </a:effectLst>
                <a:latin typeface="宋体" panose="02010600030101010101" pitchFamily="2" charset="-122"/>
              </a:rPr>
              <a:t>任意</a:t>
            </a:r>
            <a:r>
              <a:rPr lang="zh-CN" altLang="en-US" sz="2800" b="1" dirty="0">
                <a:solidFill>
                  <a:schemeClr val="tx1"/>
                </a:solidFill>
                <a:effectLst>
                  <a:outerShdw blurRad="38100" dist="38100" dir="2700000" algn="tl">
                    <a:srgbClr val="C0C0C0"/>
                  </a:outerShdw>
                </a:effectLst>
                <a:latin typeface="宋体" panose="02010600030101010101" pitchFamily="2" charset="-122"/>
              </a:rPr>
              <a:t>选定一个闭合回线的围绕方向，凡是电流方向与闭合回线围绕方向之间符合右螺旋定则的电流作为正、反之为负。</a:t>
            </a:r>
            <a:r>
              <a:rPr lang="zh-CN" altLang="en-US" sz="2800" b="1" baseline="30000" dirty="0">
                <a:solidFill>
                  <a:schemeClr val="tx1"/>
                </a:solidFill>
                <a:effectLst>
                  <a:outerShdw blurRad="38100" dist="38100" dir="2700000" algn="tl">
                    <a:srgbClr val="C0C0C0"/>
                  </a:outerShdw>
                </a:effectLst>
                <a:latin typeface="宋体" panose="02010600030101010101" pitchFamily="2" charset="-122"/>
              </a:rPr>
              <a:t> </a:t>
            </a:r>
            <a:endParaRPr lang="zh-CN" altLang="en-US" sz="2800" b="1" dirty="0">
              <a:solidFill>
                <a:schemeClr val="tx1"/>
              </a:solidFill>
              <a:effectLst>
                <a:outerShdw blurRad="38100" dist="38100" dir="2700000" algn="tl">
                  <a:srgbClr val="C0C0C0"/>
                </a:outerShdw>
              </a:effectLst>
              <a:latin typeface="宋体" panose="02010600030101010101" pitchFamily="2" charset="-122"/>
            </a:endParaRPr>
          </a:p>
        </p:txBody>
      </p:sp>
      <p:sp>
        <p:nvSpPr>
          <p:cNvPr id="9223" name="Rectangle 7"/>
          <p:cNvSpPr>
            <a:spLocks noChangeArrowheads="1"/>
          </p:cNvSpPr>
          <p:nvPr/>
        </p:nvSpPr>
        <p:spPr bwMode="auto">
          <a:xfrm>
            <a:off x="856746" y="3690035"/>
            <a:ext cx="7341877"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lnSpc>
                <a:spcPct val="120000"/>
              </a:lnSpc>
            </a:pPr>
            <a:r>
              <a:rPr lang="en-US" altLang="zh-CN" sz="2800" b="1" dirty="0">
                <a:solidFill>
                  <a:schemeClr val="tx1"/>
                </a:solidFill>
                <a:effectLst>
                  <a:outerShdw blurRad="38100" dist="38100" dir="2700000" algn="tl">
                    <a:srgbClr val="C0C0C0"/>
                  </a:outerShdw>
                </a:effectLst>
                <a:latin typeface="宋体" panose="02010600030101010101" pitchFamily="2" charset="-122"/>
                <a:sym typeface="Symbol" panose="05050102010706020507" pitchFamily="18" charset="2"/>
              </a:rPr>
              <a:t></a:t>
            </a:r>
            <a:r>
              <a:rPr lang="en-US" altLang="zh-CN" sz="2800" b="1" i="1" dirty="0">
                <a:solidFill>
                  <a:schemeClr val="tx1"/>
                </a:solidFill>
                <a:effectLst>
                  <a:outerShdw blurRad="38100" dist="38100" dir="2700000" algn="tl">
                    <a:srgbClr val="C0C0C0"/>
                  </a:outerShdw>
                </a:effectLst>
                <a:latin typeface="宋体" panose="02010600030101010101" pitchFamily="2" charset="-122"/>
                <a:sym typeface="Symbol" panose="05050102010706020507" pitchFamily="18" charset="2"/>
              </a:rPr>
              <a:t>I</a:t>
            </a:r>
            <a:r>
              <a:rPr lang="en-US" altLang="zh-CN" sz="2800" b="1" i="1" dirty="0">
                <a:solidFill>
                  <a:schemeClr val="tx1"/>
                </a:solidFill>
                <a:effectLst>
                  <a:outerShdw blurRad="38100" dist="38100" dir="2700000" algn="tl">
                    <a:srgbClr val="C0C0C0"/>
                  </a:outerShdw>
                </a:effectLst>
                <a:sym typeface="Symbol" panose="05050102010706020507" pitchFamily="18" charset="2"/>
              </a:rPr>
              <a:t> </a:t>
            </a:r>
            <a:r>
              <a:rPr lang="zh-CN" altLang="en-US" sz="2800" b="1" dirty="0">
                <a:solidFill>
                  <a:schemeClr val="tx1"/>
                </a:solidFill>
                <a:effectLst>
                  <a:outerShdw blurRad="38100" dist="38100" dir="2700000" algn="tl">
                    <a:srgbClr val="C0C0C0"/>
                  </a:outerShdw>
                </a:effectLst>
                <a:latin typeface="宋体" panose="02010600030101010101" pitchFamily="2" charset="-122"/>
              </a:rPr>
              <a:t>是穿过闭合回线所围面积的电流的代数和。</a:t>
            </a:r>
          </a:p>
        </p:txBody>
      </p:sp>
      <p:sp>
        <p:nvSpPr>
          <p:cNvPr id="9225" name="Text Box 9"/>
          <p:cNvSpPr txBox="1">
            <a:spLocks noChangeArrowheads="1"/>
          </p:cNvSpPr>
          <p:nvPr/>
        </p:nvSpPr>
        <p:spPr bwMode="auto">
          <a:xfrm>
            <a:off x="768887" y="4235430"/>
            <a:ext cx="58881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smtClean="0">
                <a:solidFill>
                  <a:srgbClr val="CC0000"/>
                </a:solidFill>
                <a:effectLst>
                  <a:outerShdw blurRad="38100" dist="38100" dir="2700000" algn="tl">
                    <a:srgbClr val="C0C0C0"/>
                  </a:outerShdw>
                </a:effectLst>
              </a:rPr>
              <a:t>        安培</a:t>
            </a:r>
            <a:r>
              <a:rPr lang="zh-CN" altLang="en-US" sz="2800" b="1" dirty="0">
                <a:solidFill>
                  <a:srgbClr val="CC0000"/>
                </a:solidFill>
                <a:effectLst>
                  <a:outerShdw blurRad="38100" dist="38100" dir="2700000" algn="tl">
                    <a:srgbClr val="C0C0C0"/>
                  </a:outerShdw>
                </a:effectLst>
              </a:rPr>
              <a:t>环路定律</a:t>
            </a:r>
            <a:r>
              <a:rPr lang="zh-CN" altLang="en-US" sz="2800" b="1" dirty="0">
                <a:solidFill>
                  <a:srgbClr val="CC0000"/>
                </a:solidFill>
                <a:effectLst>
                  <a:outerShdw blurRad="38100" dist="38100" dir="2700000" algn="tl">
                    <a:srgbClr val="C0C0C0"/>
                  </a:outerShdw>
                </a:effectLst>
                <a:latin typeface="宋体" panose="02010600030101010101" pitchFamily="2" charset="-122"/>
              </a:rPr>
              <a:t>电流正负的规定</a:t>
            </a:r>
            <a:r>
              <a:rPr lang="zh-CN" altLang="en-US" sz="2800" b="1" dirty="0">
                <a:effectLst>
                  <a:outerShdw blurRad="38100" dist="38100" dir="2700000" algn="tl">
                    <a:srgbClr val="C0C0C0"/>
                  </a:outerShdw>
                </a:effectLst>
                <a:latin typeface="宋体" panose="02010600030101010101" pitchFamily="2" charset="-122"/>
              </a:rPr>
              <a:t>：</a:t>
            </a:r>
          </a:p>
        </p:txBody>
      </p:sp>
      <p:graphicFrame>
        <p:nvGraphicFramePr>
          <p:cNvPr id="9226" name="Object 10"/>
          <p:cNvGraphicFramePr>
            <a:graphicFrameLocks noChangeAspect="1"/>
          </p:cNvGraphicFramePr>
          <p:nvPr>
            <p:extLst>
              <p:ext uri="{D42A27DB-BD31-4B8C-83A1-F6EECF244321}">
                <p14:modId xmlns:p14="http://schemas.microsoft.com/office/powerpoint/2010/main" val="5627107"/>
              </p:ext>
            </p:extLst>
          </p:nvPr>
        </p:nvGraphicFramePr>
        <p:xfrm>
          <a:off x="2458501" y="1722897"/>
          <a:ext cx="1827115" cy="733425"/>
        </p:xfrm>
        <a:graphic>
          <a:graphicData uri="http://schemas.openxmlformats.org/presentationml/2006/ole">
            <mc:AlternateContent xmlns:mc="http://schemas.openxmlformats.org/markup-compatibility/2006">
              <mc:Choice xmlns:v="urn:schemas-microsoft-com:vml" Requires="v">
                <p:oleObj spid="_x0000_s26806" name="Equation" r:id="rId3" imgW="888840" imgH="291960" progId="Equation.3">
                  <p:embed/>
                </p:oleObj>
              </mc:Choice>
              <mc:Fallback>
                <p:oleObj name="Equation" r:id="rId3" imgW="888840" imgH="291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8501" y="1722897"/>
                        <a:ext cx="1827115"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7" name="Text Box 11"/>
          <p:cNvSpPr txBox="1">
            <a:spLocks noChangeArrowheads="1"/>
          </p:cNvSpPr>
          <p:nvPr/>
        </p:nvSpPr>
        <p:spPr bwMode="auto">
          <a:xfrm>
            <a:off x="856746" y="1249365"/>
            <a:ext cx="53541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smtClean="0">
                <a:effectLst>
                  <a:outerShdw blurRad="38100" dist="38100" dir="2700000" algn="tl">
                    <a:srgbClr val="C0C0C0"/>
                  </a:outerShdw>
                </a:effectLst>
              </a:rPr>
              <a:t>       </a:t>
            </a:r>
            <a:r>
              <a:rPr lang="zh-CN" altLang="en-US" sz="2800" b="1" dirty="0" smtClean="0">
                <a:solidFill>
                  <a:srgbClr val="00B050"/>
                </a:solidFill>
                <a:effectLst>
                  <a:outerShdw blurRad="38100" dist="38100" dir="2700000" algn="tl">
                    <a:srgbClr val="C0C0C0"/>
                  </a:outerShdw>
                </a:effectLst>
              </a:rPr>
              <a:t>安培</a:t>
            </a:r>
            <a:r>
              <a:rPr lang="zh-CN" altLang="en-US" sz="2800" b="1" dirty="0">
                <a:solidFill>
                  <a:srgbClr val="00B050"/>
                </a:solidFill>
                <a:effectLst>
                  <a:outerShdw blurRad="38100" dist="38100" dir="2700000" algn="tl">
                    <a:srgbClr val="C0C0C0"/>
                  </a:outerShdw>
                </a:effectLst>
              </a:rPr>
              <a:t>环路定律（全电流定律）</a:t>
            </a:r>
          </a:p>
        </p:txBody>
      </p:sp>
      <p:grpSp>
        <p:nvGrpSpPr>
          <p:cNvPr id="9228" name="Group 12"/>
          <p:cNvGrpSpPr>
            <a:grpSpLocks/>
          </p:cNvGrpSpPr>
          <p:nvPr/>
        </p:nvGrpSpPr>
        <p:grpSpPr bwMode="auto">
          <a:xfrm>
            <a:off x="6978020" y="661988"/>
            <a:ext cx="1500282" cy="1604964"/>
            <a:chOff x="3648" y="176"/>
            <a:chExt cx="1143" cy="1011"/>
          </a:xfrm>
        </p:grpSpPr>
        <p:sp>
          <p:nvSpPr>
            <p:cNvPr id="9229" name="Oval 13"/>
            <p:cNvSpPr>
              <a:spLocks noChangeArrowheads="1"/>
            </p:cNvSpPr>
            <p:nvPr/>
          </p:nvSpPr>
          <p:spPr bwMode="auto">
            <a:xfrm rot="-5400000">
              <a:off x="4173" y="319"/>
              <a:ext cx="462" cy="697"/>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0" name="Line 14"/>
            <p:cNvSpPr>
              <a:spLocks noChangeShapeType="1"/>
            </p:cNvSpPr>
            <p:nvPr/>
          </p:nvSpPr>
          <p:spPr bwMode="auto">
            <a:xfrm rot="-5400000">
              <a:off x="4183" y="409"/>
              <a:ext cx="440" cy="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1" name="Line 15"/>
            <p:cNvSpPr>
              <a:spLocks noChangeShapeType="1"/>
            </p:cNvSpPr>
            <p:nvPr/>
          </p:nvSpPr>
          <p:spPr bwMode="auto">
            <a:xfrm rot="-5400000">
              <a:off x="4276" y="1026"/>
              <a:ext cx="25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2" name="Line 16"/>
            <p:cNvSpPr>
              <a:spLocks noChangeShapeType="1"/>
            </p:cNvSpPr>
            <p:nvPr/>
          </p:nvSpPr>
          <p:spPr bwMode="auto">
            <a:xfrm rot="-10800000">
              <a:off x="4752" y="602"/>
              <a:ext cx="0" cy="16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3" name="Line 17"/>
            <p:cNvSpPr>
              <a:spLocks noChangeShapeType="1"/>
            </p:cNvSpPr>
            <p:nvPr/>
          </p:nvSpPr>
          <p:spPr bwMode="auto">
            <a:xfrm rot="10800000" flipV="1">
              <a:off x="4055" y="602"/>
              <a:ext cx="0" cy="16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4" name="Text Box 18"/>
            <p:cNvSpPr txBox="1">
              <a:spLocks noChangeArrowheads="1"/>
            </p:cNvSpPr>
            <p:nvPr/>
          </p:nvSpPr>
          <p:spPr bwMode="auto">
            <a:xfrm>
              <a:off x="3997" y="176"/>
              <a:ext cx="27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rgbClr val="FF0000"/>
                  </a:solidFill>
                  <a:effectLst>
                    <a:outerShdw blurRad="38100" dist="38100" dir="2700000" algn="tl">
                      <a:srgbClr val="C0C0C0"/>
                    </a:outerShdw>
                  </a:effectLst>
                </a:rPr>
                <a:t>I</a:t>
              </a:r>
              <a:r>
                <a:rPr lang="en-US" altLang="zh-CN" sz="2400" baseline="-25000">
                  <a:solidFill>
                    <a:srgbClr val="FF0000"/>
                  </a:solidFill>
                  <a:effectLst>
                    <a:outerShdw blurRad="38100" dist="38100" dir="2700000" algn="tl">
                      <a:srgbClr val="C0C0C0"/>
                    </a:outerShdw>
                  </a:effectLst>
                </a:rPr>
                <a:t>1</a:t>
              </a:r>
              <a:endParaRPr lang="en-US" altLang="zh-CN" sz="2400" i="1">
                <a:effectLst>
                  <a:outerShdw blurRad="38100" dist="38100" dir="2700000" algn="tl">
                    <a:srgbClr val="C0C0C0"/>
                  </a:outerShdw>
                </a:effectLst>
              </a:endParaRPr>
            </a:p>
          </p:txBody>
        </p:sp>
        <p:sp>
          <p:nvSpPr>
            <p:cNvPr id="9235" name="Text Box 19"/>
            <p:cNvSpPr txBox="1">
              <a:spLocks noChangeArrowheads="1"/>
            </p:cNvSpPr>
            <p:nvPr/>
          </p:nvSpPr>
          <p:spPr bwMode="auto">
            <a:xfrm>
              <a:off x="3648" y="502"/>
              <a:ext cx="28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tx2"/>
                  </a:solidFill>
                  <a:effectLst>
                    <a:outerShdw blurRad="38100" dist="38100" dir="2700000" algn="tl">
                      <a:srgbClr val="C0C0C0"/>
                    </a:outerShdw>
                  </a:effectLst>
                </a:rPr>
                <a:t>H</a:t>
              </a:r>
            </a:p>
          </p:txBody>
        </p:sp>
        <p:sp>
          <p:nvSpPr>
            <p:cNvPr id="9236" name="Line 20"/>
            <p:cNvSpPr>
              <a:spLocks noChangeShapeType="1"/>
            </p:cNvSpPr>
            <p:nvPr/>
          </p:nvSpPr>
          <p:spPr bwMode="auto">
            <a:xfrm>
              <a:off x="4464" y="240"/>
              <a:ext cx="0" cy="38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7" name="Line 21"/>
            <p:cNvSpPr>
              <a:spLocks noChangeShapeType="1"/>
            </p:cNvSpPr>
            <p:nvPr/>
          </p:nvSpPr>
          <p:spPr bwMode="auto">
            <a:xfrm>
              <a:off x="4464" y="912"/>
              <a:ext cx="0" cy="24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8" name="Text Box 22"/>
            <p:cNvSpPr txBox="1">
              <a:spLocks noChangeArrowheads="1"/>
            </p:cNvSpPr>
            <p:nvPr/>
          </p:nvSpPr>
          <p:spPr bwMode="auto">
            <a:xfrm>
              <a:off x="4512" y="896"/>
              <a:ext cx="27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rgbClr val="FF0000"/>
                  </a:solidFill>
                  <a:effectLst>
                    <a:outerShdw blurRad="38100" dist="38100" dir="2700000" algn="tl">
                      <a:srgbClr val="C0C0C0"/>
                    </a:outerShdw>
                  </a:effectLst>
                </a:rPr>
                <a:t>I</a:t>
              </a:r>
              <a:r>
                <a:rPr lang="en-US" altLang="zh-CN" sz="2400" baseline="-25000">
                  <a:solidFill>
                    <a:srgbClr val="FF0000"/>
                  </a:solidFill>
                  <a:effectLst>
                    <a:outerShdw blurRad="38100" dist="38100" dir="2700000" algn="tl">
                      <a:srgbClr val="C0C0C0"/>
                    </a:outerShdw>
                  </a:effectLst>
                </a:rPr>
                <a:t>2</a:t>
              </a:r>
              <a:endParaRPr lang="en-US" altLang="zh-CN" sz="2400" i="1">
                <a:effectLst>
                  <a:outerShdw blurRad="38100" dist="38100" dir="2700000" algn="tl">
                    <a:srgbClr val="C0C0C0"/>
                  </a:outerShdw>
                </a:effectLst>
              </a:endParaRPr>
            </a:p>
          </p:txBody>
        </p:sp>
      </p:grpSp>
      <p:sp>
        <p:nvSpPr>
          <p:cNvPr id="9245" name="Rectangle 29"/>
          <p:cNvSpPr>
            <a:spLocks noChangeArrowheads="1"/>
          </p:cNvSpPr>
          <p:nvPr/>
        </p:nvSpPr>
        <p:spPr bwMode="auto">
          <a:xfrm>
            <a:off x="856746" y="684215"/>
            <a:ext cx="619276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r>
              <a:rPr lang="en-US" altLang="zh-CN" sz="2800" b="1" dirty="0">
                <a:solidFill>
                  <a:srgbClr val="C00000"/>
                </a:solidFill>
                <a:effectLst>
                  <a:outerShdw blurRad="38100" dist="38100" dir="2700000" algn="tl">
                    <a:srgbClr val="C0C0C0"/>
                  </a:outerShdw>
                </a:effectLst>
                <a:cs typeface="Times New Roman" panose="02020603050405020304" pitchFamily="18" charset="0"/>
              </a:rPr>
              <a:t>(2)</a:t>
            </a:r>
            <a:r>
              <a:rPr lang="zh-CN" altLang="en-US" sz="2800" b="1" dirty="0">
                <a:solidFill>
                  <a:srgbClr val="C00000"/>
                </a:solidFill>
                <a:effectLst>
                  <a:outerShdw blurRad="38100" dist="38100" dir="2700000" algn="tl">
                    <a:srgbClr val="C0C0C0"/>
                  </a:outerShdw>
                </a:effectLst>
                <a:cs typeface="Times New Roman" panose="02020603050405020304" pitchFamily="18" charset="0"/>
              </a:rPr>
              <a:t>磁路基尔霍夫第二定律</a:t>
            </a:r>
          </a:p>
        </p:txBody>
      </p:sp>
      <p:sp>
        <p:nvSpPr>
          <p:cNvPr id="2" name="日期占位符 1"/>
          <p:cNvSpPr>
            <a:spLocks noGrp="1"/>
          </p:cNvSpPr>
          <p:nvPr>
            <p:ph type="dt" sz="half" idx="10"/>
          </p:nvPr>
        </p:nvSpPr>
        <p:spPr/>
        <p:txBody>
          <a:bodyPr/>
          <a:lstStyle/>
          <a:p>
            <a:pPr>
              <a:defRPr/>
            </a:pPr>
            <a:fld id="{A333A1D5-7146-4A08-A859-636E2FFBA68F}"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8C58FD95-F6AD-457C-B09B-532BB0CA0C19}" type="slidenum">
              <a:rPr lang="en-US" smtClean="0">
                <a:solidFill>
                  <a:prstClr val="black">
                    <a:tint val="75000"/>
                  </a:prstClr>
                </a:solidFill>
              </a:rPr>
              <a:pPr>
                <a:defRPr/>
              </a:pPr>
              <a:t>13</a:t>
            </a:fld>
            <a:endParaRPr lang="en-US">
              <a:solidFill>
                <a:prstClr val="black">
                  <a:tint val="75000"/>
                </a:prstClr>
              </a:solidFill>
            </a:endParaRPr>
          </a:p>
        </p:txBody>
      </p:sp>
      <p:grpSp>
        <p:nvGrpSpPr>
          <p:cNvPr id="5" name="组合 4"/>
          <p:cNvGrpSpPr/>
          <p:nvPr/>
        </p:nvGrpSpPr>
        <p:grpSpPr>
          <a:xfrm>
            <a:off x="856745" y="2448368"/>
            <a:ext cx="8679141" cy="1212640"/>
            <a:chOff x="856745" y="2535452"/>
            <a:chExt cx="8679141" cy="1212640"/>
          </a:xfrm>
        </p:grpSpPr>
        <p:sp>
          <p:nvSpPr>
            <p:cNvPr id="9220" name="Text Box 4"/>
            <p:cNvSpPr txBox="1">
              <a:spLocks noChangeArrowheads="1"/>
            </p:cNvSpPr>
            <p:nvPr/>
          </p:nvSpPr>
          <p:spPr bwMode="auto">
            <a:xfrm>
              <a:off x="856745" y="2535452"/>
              <a:ext cx="8679141" cy="1212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2800" b="1" dirty="0" smtClean="0">
                  <a:effectLst>
                    <a:outerShdw blurRad="38100" dist="38100" dir="2700000" algn="tl">
                      <a:srgbClr val="C0C0C0"/>
                    </a:outerShdw>
                  </a:effectLst>
                </a:rPr>
                <a:t>       式</a:t>
              </a:r>
              <a:r>
                <a:rPr lang="zh-CN" altLang="en-US" sz="2800" b="1" dirty="0">
                  <a:effectLst>
                    <a:outerShdw blurRad="38100" dist="38100" dir="2700000" algn="tl">
                      <a:srgbClr val="C0C0C0"/>
                    </a:outerShdw>
                  </a:effectLst>
                </a:rPr>
                <a:t>中</a:t>
              </a:r>
              <a:r>
                <a:rPr lang="zh-CN" altLang="en-US" sz="2800" b="1" dirty="0" smtClean="0">
                  <a:effectLst>
                    <a:outerShdw blurRad="38100" dist="38100" dir="2700000" algn="tl">
                      <a:srgbClr val="C0C0C0"/>
                    </a:outerShdw>
                  </a:effectLst>
                </a:rPr>
                <a:t>：          是</a:t>
              </a:r>
              <a:r>
                <a:rPr lang="zh-CN" altLang="en-US" sz="2800" b="1" dirty="0">
                  <a:effectLst>
                    <a:outerShdw blurRad="38100" dist="38100" dir="2700000" algn="tl">
                      <a:srgbClr val="C0C0C0"/>
                    </a:outerShdw>
                  </a:effectLst>
                </a:rPr>
                <a:t>磁场强度矢量沿任意</a:t>
              </a:r>
              <a:r>
                <a:rPr lang="zh-CN" altLang="en-US" sz="2800" b="1" dirty="0" smtClean="0">
                  <a:effectLst>
                    <a:outerShdw blurRad="38100" dist="38100" dir="2700000" algn="tl">
                      <a:srgbClr val="C0C0C0"/>
                    </a:outerShdw>
                  </a:effectLst>
                </a:rPr>
                <a:t>闭合线</a:t>
              </a:r>
              <a:r>
                <a:rPr lang="en-US" altLang="zh-CN" sz="2800" b="1" dirty="0">
                  <a:effectLst>
                    <a:outerShdw blurRad="38100" dist="38100" dir="2700000" algn="tl">
                      <a:srgbClr val="C0C0C0"/>
                    </a:outerShdw>
                  </a:effectLst>
                </a:rPr>
                <a:t>(</a:t>
              </a:r>
              <a:r>
                <a:rPr lang="zh-CN" altLang="en-US" sz="2800" b="1" dirty="0">
                  <a:effectLst>
                    <a:outerShdw blurRad="38100" dist="38100" dir="2700000" algn="tl">
                      <a:srgbClr val="C0C0C0"/>
                    </a:outerShdw>
                  </a:effectLst>
                </a:rPr>
                <a:t>常取磁通作为闭合回线</a:t>
              </a:r>
              <a:r>
                <a:rPr lang="en-US" altLang="zh-CN" sz="2800" b="1" dirty="0">
                  <a:effectLst>
                    <a:outerShdw blurRad="38100" dist="38100" dir="2700000" algn="tl">
                      <a:srgbClr val="C0C0C0"/>
                    </a:outerShdw>
                  </a:effectLst>
                </a:rPr>
                <a:t>)</a:t>
              </a:r>
              <a:r>
                <a:rPr lang="zh-CN" altLang="en-US" sz="2800" b="1" dirty="0">
                  <a:effectLst>
                    <a:outerShdw blurRad="38100" dist="38100" dir="2700000" algn="tl">
                      <a:srgbClr val="C0C0C0"/>
                    </a:outerShdw>
                  </a:effectLst>
                </a:rPr>
                <a:t>的线积分；</a:t>
              </a:r>
              <a:endParaRPr lang="zh-CN" altLang="en-US" sz="2800" b="1" dirty="0">
                <a:effectLst>
                  <a:outerShdw blurRad="38100" dist="38100" dir="2700000" algn="tl">
                    <a:srgbClr val="C0C0C0"/>
                  </a:outerShdw>
                </a:effectLst>
                <a:sym typeface="Symbol" panose="05050102010706020507" pitchFamily="18" charset="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439008305"/>
                </p:ext>
              </p:extLst>
            </p:nvPr>
          </p:nvGraphicFramePr>
          <p:xfrm>
            <a:off x="2378075" y="2535452"/>
            <a:ext cx="925513" cy="811212"/>
          </p:xfrm>
          <a:graphic>
            <a:graphicData uri="http://schemas.openxmlformats.org/presentationml/2006/ole">
              <mc:AlternateContent xmlns:mc="http://schemas.openxmlformats.org/markup-compatibility/2006">
                <mc:Choice xmlns:v="urn:schemas-microsoft-com:vml" Requires="v">
                  <p:oleObj spid="_x0000_s26807" name="公式" r:id="rId5" imgW="431613" imgH="279279" progId="Equation.3">
                    <p:embed/>
                  </p:oleObj>
                </mc:Choice>
                <mc:Fallback>
                  <p:oleObj name="公式" r:id="rId5" imgW="431613" imgH="27927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8075" y="2535452"/>
                          <a:ext cx="925513" cy="811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7609775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226"/>
                                        </p:tgtEl>
                                        <p:attrNameLst>
                                          <p:attrName>style.visibility</p:attrName>
                                        </p:attrNameLst>
                                      </p:cBhvr>
                                      <p:to>
                                        <p:strVal val="visible"/>
                                      </p:to>
                                    </p:set>
                                    <p:animEffect transition="in" filter="wipe(left)">
                                      <p:cBhvr>
                                        <p:cTn id="7" dur="500"/>
                                        <p:tgtEl>
                                          <p:spTgt spid="9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23"/>
                                        </p:tgtEl>
                                        <p:attrNameLst>
                                          <p:attrName>style.visibility</p:attrName>
                                        </p:attrNameLst>
                                      </p:cBhvr>
                                      <p:to>
                                        <p:strVal val="visible"/>
                                      </p:to>
                                    </p:set>
                                    <p:animEffect transition="in" filter="wipe(left)">
                                      <p:cBhvr>
                                        <p:cTn id="12" dur="500"/>
                                        <p:tgtEl>
                                          <p:spTgt spid="92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25"/>
                                        </p:tgtEl>
                                        <p:attrNameLst>
                                          <p:attrName>style.visibility</p:attrName>
                                        </p:attrNameLst>
                                      </p:cBhvr>
                                      <p:to>
                                        <p:strVal val="visible"/>
                                      </p:to>
                                    </p:set>
                                    <p:animEffect transition="in" filter="wipe(left)">
                                      <p:cBhvr>
                                        <p:cTn id="17" dur="500"/>
                                        <p:tgtEl>
                                          <p:spTgt spid="92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18"/>
                                        </p:tgtEl>
                                        <p:attrNameLst>
                                          <p:attrName>style.visibility</p:attrName>
                                        </p:attrNameLst>
                                      </p:cBhvr>
                                      <p:to>
                                        <p:strVal val="visible"/>
                                      </p:to>
                                    </p:set>
                                    <p:animEffect transition="in" filter="wipe(left)">
                                      <p:cBhvr>
                                        <p:cTn id="22" dur="500"/>
                                        <p:tgtEl>
                                          <p:spTgt spid="92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228"/>
                                        </p:tgtEl>
                                        <p:attrNameLst>
                                          <p:attrName>style.visibility</p:attrName>
                                        </p:attrNameLst>
                                      </p:cBhvr>
                                      <p:to>
                                        <p:strVal val="visible"/>
                                      </p:to>
                                    </p:set>
                                    <p:animEffect transition="in" filter="wipe(left)">
                                      <p:cBhvr>
                                        <p:cTn id="27" dur="500"/>
                                        <p:tgtEl>
                                          <p:spTgt spid="9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P spid="9223" grpId="0" autoUpdateAnimBg="0"/>
      <p:bldP spid="922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010" name="Group 10"/>
          <p:cNvGrpSpPr>
            <a:grpSpLocks/>
          </p:cNvGrpSpPr>
          <p:nvPr/>
        </p:nvGrpSpPr>
        <p:grpSpPr bwMode="auto">
          <a:xfrm>
            <a:off x="8175252" y="1367292"/>
            <a:ext cx="1500282" cy="1604964"/>
            <a:chOff x="3648" y="176"/>
            <a:chExt cx="1143" cy="1011"/>
          </a:xfrm>
        </p:grpSpPr>
        <p:sp>
          <p:nvSpPr>
            <p:cNvPr id="128011" name="Oval 11"/>
            <p:cNvSpPr>
              <a:spLocks noChangeArrowheads="1"/>
            </p:cNvSpPr>
            <p:nvPr/>
          </p:nvSpPr>
          <p:spPr bwMode="auto">
            <a:xfrm rot="-5400000">
              <a:off x="4173" y="319"/>
              <a:ext cx="462" cy="697"/>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2" name="Line 12"/>
            <p:cNvSpPr>
              <a:spLocks noChangeShapeType="1"/>
            </p:cNvSpPr>
            <p:nvPr/>
          </p:nvSpPr>
          <p:spPr bwMode="auto">
            <a:xfrm rot="-5400000">
              <a:off x="4183" y="409"/>
              <a:ext cx="440" cy="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3" name="Line 13"/>
            <p:cNvSpPr>
              <a:spLocks noChangeShapeType="1"/>
            </p:cNvSpPr>
            <p:nvPr/>
          </p:nvSpPr>
          <p:spPr bwMode="auto">
            <a:xfrm rot="-5400000">
              <a:off x="4276" y="1026"/>
              <a:ext cx="25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4" name="Line 14"/>
            <p:cNvSpPr>
              <a:spLocks noChangeShapeType="1"/>
            </p:cNvSpPr>
            <p:nvPr/>
          </p:nvSpPr>
          <p:spPr bwMode="auto">
            <a:xfrm rot="-10800000">
              <a:off x="4752" y="602"/>
              <a:ext cx="0" cy="16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5" name="Line 15"/>
            <p:cNvSpPr>
              <a:spLocks noChangeShapeType="1"/>
            </p:cNvSpPr>
            <p:nvPr/>
          </p:nvSpPr>
          <p:spPr bwMode="auto">
            <a:xfrm rot="10800000" flipV="1">
              <a:off x="4055" y="602"/>
              <a:ext cx="0" cy="16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6" name="Text Box 16"/>
            <p:cNvSpPr txBox="1">
              <a:spLocks noChangeArrowheads="1"/>
            </p:cNvSpPr>
            <p:nvPr/>
          </p:nvSpPr>
          <p:spPr bwMode="auto">
            <a:xfrm>
              <a:off x="3997" y="176"/>
              <a:ext cx="27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rgbClr val="FF0000"/>
                  </a:solidFill>
                  <a:effectLst>
                    <a:outerShdw blurRad="38100" dist="38100" dir="2700000" algn="tl">
                      <a:srgbClr val="C0C0C0"/>
                    </a:outerShdw>
                  </a:effectLst>
                </a:rPr>
                <a:t>I</a:t>
              </a:r>
              <a:r>
                <a:rPr lang="en-US" altLang="zh-CN" sz="2400" baseline="-25000">
                  <a:solidFill>
                    <a:srgbClr val="FF0000"/>
                  </a:solidFill>
                  <a:effectLst>
                    <a:outerShdw blurRad="38100" dist="38100" dir="2700000" algn="tl">
                      <a:srgbClr val="C0C0C0"/>
                    </a:outerShdw>
                  </a:effectLst>
                </a:rPr>
                <a:t>1</a:t>
              </a:r>
              <a:endParaRPr lang="en-US" altLang="zh-CN" sz="2400" i="1">
                <a:effectLst>
                  <a:outerShdw blurRad="38100" dist="38100" dir="2700000" algn="tl">
                    <a:srgbClr val="C0C0C0"/>
                  </a:outerShdw>
                </a:effectLst>
              </a:endParaRPr>
            </a:p>
          </p:txBody>
        </p:sp>
        <p:sp>
          <p:nvSpPr>
            <p:cNvPr id="128017" name="Text Box 17"/>
            <p:cNvSpPr txBox="1">
              <a:spLocks noChangeArrowheads="1"/>
            </p:cNvSpPr>
            <p:nvPr/>
          </p:nvSpPr>
          <p:spPr bwMode="auto">
            <a:xfrm>
              <a:off x="3648" y="502"/>
              <a:ext cx="28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tx2"/>
                  </a:solidFill>
                  <a:effectLst>
                    <a:outerShdw blurRad="38100" dist="38100" dir="2700000" algn="tl">
                      <a:srgbClr val="C0C0C0"/>
                    </a:outerShdw>
                  </a:effectLst>
                </a:rPr>
                <a:t>H</a:t>
              </a:r>
            </a:p>
          </p:txBody>
        </p:sp>
        <p:sp>
          <p:nvSpPr>
            <p:cNvPr id="128018" name="Line 18"/>
            <p:cNvSpPr>
              <a:spLocks noChangeShapeType="1"/>
            </p:cNvSpPr>
            <p:nvPr/>
          </p:nvSpPr>
          <p:spPr bwMode="auto">
            <a:xfrm>
              <a:off x="4464" y="240"/>
              <a:ext cx="0" cy="38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9" name="Line 19"/>
            <p:cNvSpPr>
              <a:spLocks noChangeShapeType="1"/>
            </p:cNvSpPr>
            <p:nvPr/>
          </p:nvSpPr>
          <p:spPr bwMode="auto">
            <a:xfrm>
              <a:off x="4464" y="912"/>
              <a:ext cx="0" cy="24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20" name="Text Box 20"/>
            <p:cNvSpPr txBox="1">
              <a:spLocks noChangeArrowheads="1"/>
            </p:cNvSpPr>
            <p:nvPr/>
          </p:nvSpPr>
          <p:spPr bwMode="auto">
            <a:xfrm>
              <a:off x="4512" y="896"/>
              <a:ext cx="27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rgbClr val="FF0000"/>
                  </a:solidFill>
                  <a:effectLst>
                    <a:outerShdw blurRad="38100" dist="38100" dir="2700000" algn="tl">
                      <a:srgbClr val="C0C0C0"/>
                    </a:outerShdw>
                  </a:effectLst>
                </a:rPr>
                <a:t>I</a:t>
              </a:r>
              <a:r>
                <a:rPr lang="en-US" altLang="zh-CN" sz="2400" baseline="-25000">
                  <a:solidFill>
                    <a:srgbClr val="FF0000"/>
                  </a:solidFill>
                  <a:effectLst>
                    <a:outerShdw blurRad="38100" dist="38100" dir="2700000" algn="tl">
                      <a:srgbClr val="C0C0C0"/>
                    </a:outerShdw>
                  </a:effectLst>
                </a:rPr>
                <a:t>2</a:t>
              </a:r>
              <a:endParaRPr lang="en-US" altLang="zh-CN" sz="2400" i="1">
                <a:effectLst>
                  <a:outerShdw blurRad="38100" dist="38100" dir="2700000" algn="tl">
                    <a:srgbClr val="C0C0C0"/>
                  </a:outerShdw>
                </a:effectLst>
              </a:endParaRPr>
            </a:p>
          </p:txBody>
        </p:sp>
      </p:grpSp>
      <p:sp>
        <p:nvSpPr>
          <p:cNvPr id="128027" name="Rectangle 27"/>
          <p:cNvSpPr>
            <a:spLocks noChangeArrowheads="1"/>
          </p:cNvSpPr>
          <p:nvPr/>
        </p:nvSpPr>
        <p:spPr bwMode="auto">
          <a:xfrm>
            <a:off x="943427" y="2356548"/>
            <a:ext cx="723182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sz="2800" b="1" dirty="0">
                <a:solidFill>
                  <a:srgbClr val="C00000"/>
                </a:solidFill>
                <a:latin typeface="Times New Roman" panose="02020603050405020304" pitchFamily="18" charset="0"/>
                <a:cs typeface="Times New Roman" panose="02020603050405020304" pitchFamily="18" charset="0"/>
              </a:rPr>
              <a:t>磁路基尔霍夫第二定律</a:t>
            </a:r>
            <a:r>
              <a:rPr lang="zh-CN" altLang="en-US" sz="2800" b="1" dirty="0" smtClean="0">
                <a:solidFill>
                  <a:srgbClr val="C00000"/>
                </a:solidFill>
                <a:latin typeface="Times New Roman" panose="02020603050405020304" pitchFamily="18" charset="0"/>
                <a:cs typeface="Times New Roman" panose="02020603050405020304" pitchFamily="18" charset="0"/>
              </a:rPr>
              <a:t>：</a:t>
            </a:r>
            <a:endParaRPr lang="zh-CN" altLang="en-US" sz="2800" b="1" dirty="0">
              <a:solidFill>
                <a:srgbClr val="C00000"/>
              </a:solidFill>
              <a:latin typeface="Times New Roman" panose="02020603050405020304" pitchFamily="18" charset="0"/>
              <a:cs typeface="Times New Roman" panose="02020603050405020304" pitchFamily="18" charset="0"/>
            </a:endParaRPr>
          </a:p>
          <a:p>
            <a:pPr algn="just"/>
            <a:r>
              <a:rPr lang="zh-CN" altLang="en-US" sz="2800" b="1" dirty="0">
                <a:solidFill>
                  <a:srgbClr val="C00000"/>
                </a:solidFill>
                <a:latin typeface="Times New Roman" panose="02020603050405020304" pitchFamily="18" charset="0"/>
                <a:cs typeface="Times New Roman" panose="02020603050405020304" pitchFamily="18" charset="0"/>
              </a:rPr>
              <a:t>         在磁路中沿任何闭合磁路径上，磁势的</a:t>
            </a:r>
            <a:r>
              <a:rPr lang="zh-CN" altLang="en-US" sz="2800" b="1" dirty="0" smtClean="0">
                <a:solidFill>
                  <a:srgbClr val="C00000"/>
                </a:solidFill>
                <a:latin typeface="Times New Roman" panose="02020603050405020304" pitchFamily="18" charset="0"/>
                <a:cs typeface="Times New Roman" panose="02020603050405020304" pitchFamily="18" charset="0"/>
              </a:rPr>
              <a:t>代数和</a:t>
            </a:r>
            <a:r>
              <a:rPr lang="zh-CN" altLang="en-US" sz="2800" b="1" dirty="0">
                <a:solidFill>
                  <a:srgbClr val="C00000"/>
                </a:solidFill>
                <a:latin typeface="Times New Roman" panose="02020603050405020304" pitchFamily="18" charset="0"/>
                <a:cs typeface="Times New Roman" panose="02020603050405020304" pitchFamily="18" charset="0"/>
              </a:rPr>
              <a:t>等于磁压降的</a:t>
            </a:r>
            <a:r>
              <a:rPr lang="zh-CN" altLang="en-US" sz="2800" b="1" dirty="0" smtClean="0">
                <a:solidFill>
                  <a:srgbClr val="C00000"/>
                </a:solidFill>
                <a:latin typeface="Times New Roman" panose="02020603050405020304" pitchFamily="18" charset="0"/>
                <a:cs typeface="Times New Roman" panose="02020603050405020304" pitchFamily="18" charset="0"/>
              </a:rPr>
              <a:t>代数和： </a:t>
            </a:r>
            <a:endParaRPr lang="zh-CN" altLang="en-US" sz="2800" b="1" dirty="0">
              <a:solidFill>
                <a:srgbClr val="C00000"/>
              </a:solidFill>
              <a:latin typeface="Times New Roman" panose="02020603050405020304" pitchFamily="18" charset="0"/>
              <a:cs typeface="Times New Roman" panose="02020603050405020304" pitchFamily="18" charset="0"/>
            </a:endParaRPr>
          </a:p>
          <a:p>
            <a:pPr algn="just"/>
            <a:r>
              <a:rPr lang="zh-CN" altLang="en-US" sz="2800" b="1" dirty="0" smtClean="0">
                <a:solidFill>
                  <a:srgbClr val="C00000"/>
                </a:solidFill>
                <a:latin typeface="Times New Roman" panose="02020603050405020304" pitchFamily="18" charset="0"/>
                <a:cs typeface="Times New Roman" panose="02020603050405020304" pitchFamily="18" charset="0"/>
              </a:rPr>
              <a:t>                             ∑</a:t>
            </a:r>
            <a:r>
              <a:rPr lang="en-US" altLang="zh-CN" sz="2800" b="1" i="1" dirty="0">
                <a:solidFill>
                  <a:srgbClr val="C00000"/>
                </a:solidFill>
                <a:latin typeface="Times New Roman" panose="02020603050405020304" pitchFamily="18" charset="0"/>
                <a:cs typeface="Times New Roman" panose="02020603050405020304" pitchFamily="18" charset="0"/>
              </a:rPr>
              <a:t>F=</a:t>
            </a:r>
            <a:r>
              <a:rPr lang="en-US" altLang="zh-CN" sz="2800" b="1" dirty="0">
                <a:solidFill>
                  <a:srgbClr val="C00000"/>
                </a:solidFill>
                <a:latin typeface="Times New Roman" panose="02020603050405020304" pitchFamily="18" charset="0"/>
                <a:cs typeface="Times New Roman" panose="02020603050405020304" pitchFamily="18" charset="0"/>
              </a:rPr>
              <a:t>∑</a:t>
            </a:r>
            <a:r>
              <a:rPr lang="en-US" altLang="zh-CN" sz="2800" b="1" i="1" dirty="0">
                <a:solidFill>
                  <a:srgbClr val="C00000"/>
                </a:solidFill>
                <a:latin typeface="Times New Roman" panose="02020603050405020304" pitchFamily="18" charset="0"/>
                <a:cs typeface="Times New Roman" panose="02020603050405020304" pitchFamily="18" charset="0"/>
              </a:rPr>
              <a:t>Hl</a:t>
            </a:r>
            <a:endParaRPr lang="en-US" altLang="zh-CN" sz="2800" b="1" dirty="0">
              <a:solidFill>
                <a:srgbClr val="C00000"/>
              </a:solidFill>
              <a:latin typeface="Times New Roman" panose="02020603050405020304" pitchFamily="18" charset="0"/>
              <a:cs typeface="Times New Roman" panose="02020603050405020304" pitchFamily="18" charset="0"/>
            </a:endParaRPr>
          </a:p>
        </p:txBody>
      </p:sp>
      <p:sp>
        <p:nvSpPr>
          <p:cNvPr id="128028" name="Rectangle 28"/>
          <p:cNvSpPr>
            <a:spLocks noChangeArrowheads="1"/>
          </p:cNvSpPr>
          <p:nvPr/>
        </p:nvSpPr>
        <p:spPr bwMode="auto">
          <a:xfrm>
            <a:off x="943427" y="620713"/>
            <a:ext cx="870857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sz="2800" b="1" dirty="0">
                <a:latin typeface="Times New Roman" panose="02020603050405020304" pitchFamily="18" charset="0"/>
                <a:cs typeface="Times New Roman" panose="02020603050405020304" pitchFamily="18" charset="0"/>
              </a:rPr>
              <a:t>线圈匝数与电流的乘积</a:t>
            </a:r>
            <a:r>
              <a:rPr lang="en-US" altLang="zh-CN" sz="2800" b="1" i="1" dirty="0" smtClean="0">
                <a:latin typeface="Times New Roman" panose="02020603050405020304" pitchFamily="18" charset="0"/>
                <a:cs typeface="Times New Roman" panose="02020603050405020304" pitchFamily="18" charset="0"/>
              </a:rPr>
              <a:t>NI</a:t>
            </a:r>
            <a:r>
              <a:rPr lang="zh-CN" altLang="en-US" sz="2800" b="1" dirty="0" smtClean="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称为</a:t>
            </a:r>
            <a:r>
              <a:rPr lang="zh-CN" altLang="en-US" sz="2800" b="1" dirty="0" smtClean="0">
                <a:latin typeface="Times New Roman" panose="02020603050405020304" pitchFamily="18" charset="0"/>
                <a:cs typeface="Times New Roman" panose="02020603050405020304" pitchFamily="18" charset="0"/>
              </a:rPr>
              <a:t>磁动势</a:t>
            </a:r>
            <a:r>
              <a:rPr lang="zh-CN" altLang="en-US" sz="2800" b="1" dirty="0">
                <a:latin typeface="Times New Roman" panose="02020603050405020304" pitchFamily="18" charset="0"/>
                <a:cs typeface="Times New Roman" panose="02020603050405020304" pitchFamily="18" charset="0"/>
              </a:rPr>
              <a:t>，用</a:t>
            </a:r>
            <a:r>
              <a:rPr lang="zh-CN" altLang="en-US" sz="2800" b="1" dirty="0" smtClean="0">
                <a:latin typeface="Times New Roman" panose="02020603050405020304" pitchFamily="18" charset="0"/>
                <a:cs typeface="Times New Roman" panose="02020603050405020304" pitchFamily="18" charset="0"/>
              </a:rPr>
              <a:t>字母</a:t>
            </a:r>
            <a:r>
              <a:rPr lang="en-US" altLang="zh-CN" sz="2800" b="1" i="1" dirty="0" smtClean="0">
                <a:latin typeface="Times New Roman" panose="02020603050405020304" pitchFamily="18" charset="0"/>
                <a:cs typeface="Times New Roman" panose="02020603050405020304" pitchFamily="18" charset="0"/>
              </a:rPr>
              <a:t>F</a:t>
            </a:r>
            <a:r>
              <a:rPr lang="zh-CN" altLang="en-US" sz="2800" b="1" dirty="0" smtClean="0">
                <a:latin typeface="Times New Roman" panose="02020603050405020304" pitchFamily="18" charset="0"/>
                <a:cs typeface="Times New Roman" panose="02020603050405020304" pitchFamily="18" charset="0"/>
              </a:rPr>
              <a:t>表示</a:t>
            </a:r>
            <a:r>
              <a:rPr lang="zh-CN" altLang="en-US" sz="2800" b="1" dirty="0">
                <a:latin typeface="Times New Roman" panose="02020603050405020304" pitchFamily="18" charset="0"/>
                <a:cs typeface="Times New Roman" panose="02020603050405020304" pitchFamily="18" charset="0"/>
              </a:rPr>
              <a:t>，则有</a:t>
            </a:r>
          </a:p>
          <a:p>
            <a:pPr algn="just"/>
            <a:r>
              <a:rPr lang="zh-CN" altLang="en-US"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F = NI</a:t>
            </a:r>
          </a:p>
          <a:p>
            <a:pPr algn="just"/>
            <a:r>
              <a:rPr lang="zh-CN" altLang="en-US" sz="2800" b="1" dirty="0" smtClean="0">
                <a:latin typeface="Times New Roman" panose="02020603050405020304" pitchFamily="18" charset="0"/>
                <a:cs typeface="Times New Roman" panose="02020603050405020304" pitchFamily="18" charset="0"/>
              </a:rPr>
              <a:t>磁通</a:t>
            </a:r>
            <a:r>
              <a:rPr lang="zh-CN" altLang="en-US" sz="2800" b="1" dirty="0">
                <a:latin typeface="Times New Roman" panose="02020603050405020304" pitchFamily="18" charset="0"/>
                <a:cs typeface="Times New Roman" panose="02020603050405020304" pitchFamily="18" charset="0"/>
              </a:rPr>
              <a:t>由</a:t>
            </a:r>
            <a:r>
              <a:rPr lang="zh-CN" altLang="en-US" sz="2800" b="1" dirty="0" smtClean="0">
                <a:latin typeface="Times New Roman" panose="02020603050405020304" pitchFamily="18" charset="0"/>
                <a:cs typeface="Times New Roman" panose="02020603050405020304" pitchFamily="18" charset="0"/>
              </a:rPr>
              <a:t>磁动势</a:t>
            </a:r>
            <a:r>
              <a:rPr lang="zh-CN" altLang="en-US" sz="2800" b="1" dirty="0">
                <a:latin typeface="Times New Roman" panose="02020603050405020304" pitchFamily="18" charset="0"/>
                <a:cs typeface="Times New Roman" panose="02020603050405020304" pitchFamily="18" charset="0"/>
              </a:rPr>
              <a:t>产生，</a:t>
            </a:r>
            <a:r>
              <a:rPr lang="zh-CN" altLang="en-US" sz="2800" b="1" dirty="0" smtClean="0">
                <a:latin typeface="Times New Roman" panose="02020603050405020304" pitchFamily="18" charset="0"/>
                <a:cs typeface="Times New Roman" panose="02020603050405020304" pitchFamily="18" charset="0"/>
              </a:rPr>
              <a:t>磁动势</a:t>
            </a:r>
            <a:r>
              <a:rPr lang="zh-CN" altLang="en-US" sz="2800" b="1" dirty="0">
                <a:latin typeface="Times New Roman" panose="02020603050405020304" pitchFamily="18" charset="0"/>
                <a:cs typeface="Times New Roman" panose="02020603050405020304" pitchFamily="18" charset="0"/>
              </a:rPr>
              <a:t>的单位是安</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培</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a:t>
            </a:r>
          </a:p>
        </p:txBody>
      </p:sp>
      <p:sp>
        <p:nvSpPr>
          <p:cNvPr id="2" name="日期占位符 1"/>
          <p:cNvSpPr>
            <a:spLocks noGrp="1"/>
          </p:cNvSpPr>
          <p:nvPr>
            <p:ph type="dt" sz="half" idx="10"/>
          </p:nvPr>
        </p:nvSpPr>
        <p:spPr/>
        <p:txBody>
          <a:bodyPr/>
          <a:lstStyle/>
          <a:p>
            <a:pPr>
              <a:defRPr/>
            </a:pPr>
            <a:fld id="{E8B76BDB-8C72-4E23-BC0D-3817562DB2E9}"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8C58FD95-F6AD-457C-B09B-532BB0CA0C19}" type="slidenum">
              <a:rPr lang="en-US" smtClean="0">
                <a:solidFill>
                  <a:prstClr val="black">
                    <a:tint val="75000"/>
                  </a:prstClr>
                </a:solidFill>
              </a:rPr>
              <a:pPr>
                <a:defRPr/>
              </a:pPr>
              <a:t>14</a:t>
            </a:fld>
            <a:endParaRPr lang="en-US">
              <a:solidFill>
                <a:prstClr val="black">
                  <a:tint val="75000"/>
                </a:prstClr>
              </a:solidFill>
            </a:endParaRPr>
          </a:p>
        </p:txBody>
      </p:sp>
      <p:sp>
        <p:nvSpPr>
          <p:cNvPr id="17" name="Rectangle 30"/>
          <p:cNvSpPr>
            <a:spLocks noChangeArrowheads="1"/>
          </p:cNvSpPr>
          <p:nvPr/>
        </p:nvSpPr>
        <p:spPr bwMode="auto">
          <a:xfrm>
            <a:off x="943427" y="4172430"/>
            <a:ext cx="6806764"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lnSpc>
                <a:spcPct val="120000"/>
              </a:lnSpc>
            </a:pPr>
            <a:r>
              <a:rPr lang="zh-CN" altLang="en-US" sz="2800" b="1" dirty="0">
                <a:solidFill>
                  <a:srgbClr val="000099"/>
                </a:solidFill>
                <a:effectLst>
                  <a:outerShdw blurRad="38100" dist="38100" dir="2700000" algn="tl">
                    <a:srgbClr val="C0C0C0"/>
                  </a:outerShdw>
                </a:effectLst>
              </a:rPr>
              <a:t>安培环路定律将</a:t>
            </a:r>
            <a:r>
              <a:rPr lang="zh-CN" altLang="en-US" sz="2800" b="1" dirty="0">
                <a:solidFill>
                  <a:srgbClr val="000099"/>
                </a:solidFill>
                <a:effectLst>
                  <a:outerShdw blurRad="38100" dist="38100" dir="2700000" algn="tl">
                    <a:srgbClr val="C0C0C0"/>
                  </a:outerShdw>
                </a:effectLst>
                <a:latin typeface="宋体" panose="02010600030101010101" pitchFamily="2" charset="-122"/>
              </a:rPr>
              <a:t>电流与磁场强度联系起来。</a:t>
            </a:r>
            <a:r>
              <a:rPr lang="zh-CN" altLang="en-US" sz="2800" b="1" baseline="30000" dirty="0">
                <a:solidFill>
                  <a:srgbClr val="000099"/>
                </a:solidFill>
                <a:effectLst>
                  <a:outerShdw blurRad="38100" dist="38100" dir="2700000" algn="tl">
                    <a:srgbClr val="C0C0C0"/>
                  </a:outerShdw>
                </a:effectLst>
                <a:latin typeface="宋体" panose="02010600030101010101" pitchFamily="2" charset="-122"/>
              </a:rPr>
              <a:t> </a:t>
            </a:r>
          </a:p>
        </p:txBody>
      </p:sp>
      <p:sp>
        <p:nvSpPr>
          <p:cNvPr id="18" name="Text Box 31"/>
          <p:cNvSpPr txBox="1">
            <a:spLocks noChangeArrowheads="1"/>
          </p:cNvSpPr>
          <p:nvPr/>
        </p:nvSpPr>
        <p:spPr bwMode="auto">
          <a:xfrm>
            <a:off x="943427" y="4791541"/>
            <a:ext cx="3615912"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en-US" sz="2800" b="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anose="05050102010706020507" pitchFamily="18" charset="2"/>
              </a:rPr>
              <a:t>在均匀磁场中</a:t>
            </a:r>
            <a:r>
              <a:rPr lang="zh-CN" altLang="en-US" sz="2800" b="1" dirty="0">
                <a:solidFill>
                  <a:schemeClr val="tx2"/>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anose="05050102010706020507" pitchFamily="18" charset="2"/>
              </a:rPr>
              <a:t>Hl = IN    </a:t>
            </a:r>
          </a:p>
        </p:txBody>
      </p:sp>
      <p:graphicFrame>
        <p:nvGraphicFramePr>
          <p:cNvPr id="19" name="Object 32"/>
          <p:cNvGraphicFramePr>
            <a:graphicFrameLocks noChangeAspect="1"/>
          </p:cNvGraphicFramePr>
          <p:nvPr>
            <p:extLst>
              <p:ext uri="{D42A27DB-BD31-4B8C-83A1-F6EECF244321}">
                <p14:modId xmlns:p14="http://schemas.microsoft.com/office/powerpoint/2010/main" val="443238208"/>
              </p:ext>
            </p:extLst>
          </p:nvPr>
        </p:nvGraphicFramePr>
        <p:xfrm>
          <a:off x="4559339" y="4584271"/>
          <a:ext cx="1567223" cy="1023937"/>
        </p:xfrm>
        <a:graphic>
          <a:graphicData uri="http://schemas.openxmlformats.org/presentationml/2006/ole">
            <mc:AlternateContent xmlns:mc="http://schemas.openxmlformats.org/markup-compatibility/2006">
              <mc:Choice xmlns:v="urn:schemas-microsoft-com:vml" Requires="v">
                <p:oleObj spid="_x0000_s64541" name="Equation" r:id="rId3" imgW="787320" imgH="406080" progId="Equation.3">
                  <p:embed/>
                </p:oleObj>
              </mc:Choice>
              <mc:Fallback>
                <p:oleObj name="Equation" r:id="rId3" imgW="787320" imgH="406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9339" y="4584271"/>
                        <a:ext cx="1567223" cy="1023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Text Box 2"/>
          <p:cNvSpPr txBox="1">
            <a:spLocks noChangeArrowheads="1"/>
          </p:cNvSpPr>
          <p:nvPr/>
        </p:nvSpPr>
        <p:spPr bwMode="auto">
          <a:xfrm>
            <a:off x="943427" y="5400939"/>
            <a:ext cx="26180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smtClean="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2 </a:t>
            </a:r>
            <a:r>
              <a:rPr lang="zh-CN" altLang="en-US" sz="2800" b="1" dirty="0" smtClean="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磁路</a:t>
            </a:r>
            <a:r>
              <a:rPr lang="zh-CN" altLang="en-US" sz="2800" b="1" dirty="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欧姆定律</a:t>
            </a:r>
          </a:p>
        </p:txBody>
      </p:sp>
      <p:sp>
        <p:nvSpPr>
          <p:cNvPr id="21" name="Text Box 3"/>
          <p:cNvSpPr txBox="1">
            <a:spLocks noChangeArrowheads="1"/>
          </p:cNvSpPr>
          <p:nvPr/>
        </p:nvSpPr>
        <p:spPr bwMode="auto">
          <a:xfrm>
            <a:off x="943427" y="5950016"/>
            <a:ext cx="742018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zh-CN" altLang="en-US" sz="2800" b="1" dirty="0" smtClean="0"/>
              <a:t>       磁路</a:t>
            </a:r>
            <a:r>
              <a:rPr lang="zh-CN" altLang="en-US" sz="2800" b="1" dirty="0"/>
              <a:t>的欧姆定律是分析磁路的基本定律</a:t>
            </a:r>
          </a:p>
        </p:txBody>
      </p:sp>
    </p:spTree>
    <p:extLst>
      <p:ext uri="{BB962C8B-B14F-4D97-AF65-F5344CB8AC3E}">
        <p14:creationId xmlns:p14="http://schemas.microsoft.com/office/powerpoint/2010/main" val="13682940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8010"/>
                                        </p:tgtEl>
                                        <p:attrNameLst>
                                          <p:attrName>style.visibility</p:attrName>
                                        </p:attrNameLst>
                                      </p:cBhvr>
                                      <p:to>
                                        <p:strVal val="visible"/>
                                      </p:to>
                                    </p:set>
                                    <p:animEffect transition="in" filter="wipe(left)">
                                      <p:cBhvr>
                                        <p:cTn id="7" dur="500"/>
                                        <p:tgtEl>
                                          <p:spTgt spid="1280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18" grpId="0" autoUpdateAnimBg="0"/>
      <p:bldP spid="2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903053" y="702585"/>
            <a:ext cx="8719916"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zh-CN" altLang="en-US" sz="2800" b="1" dirty="0" smtClean="0">
                <a:effectLst>
                  <a:outerShdw blurRad="38100" dist="38100" dir="2700000" algn="tl">
                    <a:srgbClr val="C0C0C0"/>
                  </a:outerShdw>
                </a:effectLst>
              </a:rPr>
              <a:t>对</a:t>
            </a:r>
            <a:r>
              <a:rPr lang="zh-CN" altLang="en-US" sz="2800" b="1" dirty="0">
                <a:effectLst>
                  <a:outerShdw blurRad="38100" dist="38100" dir="2700000" algn="tl">
                    <a:srgbClr val="C0C0C0"/>
                  </a:outerShdw>
                </a:effectLst>
              </a:rPr>
              <a:t>如</a:t>
            </a:r>
            <a:r>
              <a:rPr lang="zh-CN" altLang="en-US" sz="2800" b="1" dirty="0" smtClean="0">
                <a:effectLst>
                  <a:outerShdw blurRad="38100" dist="38100" dir="2700000" algn="tl">
                    <a:srgbClr val="C0C0C0"/>
                  </a:outerShdw>
                </a:effectLst>
              </a:rPr>
              <a:t>图所示环形线圈，由磁路基尔霍夫第二定律： </a:t>
            </a:r>
            <a:endParaRPr lang="zh-CN" altLang="en-US" sz="2800" b="1" dirty="0">
              <a:effectLst>
                <a:outerShdw blurRad="38100" dist="38100" dir="2700000" algn="tl">
                  <a:srgbClr val="C0C0C0"/>
                </a:outerShdw>
              </a:effectLst>
            </a:endParaRPr>
          </a:p>
        </p:txBody>
      </p:sp>
      <p:pic>
        <p:nvPicPr>
          <p:cNvPr id="80" name="图片 79" descr="磁路"/>
          <p:cNvPicPr/>
          <p:nvPr/>
        </p:nvPicPr>
        <p:blipFill>
          <a:blip r:embed="rId3">
            <a:extLst>
              <a:ext uri="{28A0092B-C50C-407E-A947-70E740481C1C}">
                <a14:useLocalDpi xmlns:a14="http://schemas.microsoft.com/office/drawing/2010/main" val="0"/>
              </a:ext>
            </a:extLst>
          </a:blip>
          <a:srcRect/>
          <a:stretch>
            <a:fillRect/>
          </a:stretch>
        </p:blipFill>
        <p:spPr bwMode="auto">
          <a:xfrm>
            <a:off x="6688721" y="1268894"/>
            <a:ext cx="2578724" cy="2042877"/>
          </a:xfrm>
          <a:prstGeom prst="rect">
            <a:avLst/>
          </a:prstGeom>
          <a:noFill/>
          <a:ln>
            <a:noFill/>
          </a:ln>
        </p:spPr>
      </p:pic>
      <p:graphicFrame>
        <p:nvGraphicFramePr>
          <p:cNvPr id="3" name="对象 2"/>
          <p:cNvGraphicFramePr>
            <a:graphicFrameLocks noChangeAspect="1"/>
          </p:cNvGraphicFramePr>
          <p:nvPr>
            <p:extLst>
              <p:ext uri="{D42A27DB-BD31-4B8C-83A1-F6EECF244321}">
                <p14:modId xmlns:p14="http://schemas.microsoft.com/office/powerpoint/2010/main" val="1461602163"/>
              </p:ext>
            </p:extLst>
          </p:nvPr>
        </p:nvGraphicFramePr>
        <p:xfrm>
          <a:off x="3964003" y="1268894"/>
          <a:ext cx="1916188" cy="493092"/>
        </p:xfrm>
        <a:graphic>
          <a:graphicData uri="http://schemas.openxmlformats.org/presentationml/2006/ole">
            <mc:AlternateContent xmlns:mc="http://schemas.openxmlformats.org/markup-compatibility/2006">
              <mc:Choice xmlns:v="urn:schemas-microsoft-com:vml" Requires="v">
                <p:oleObj spid="_x0000_s28974" r:id="rId4" imgW="812447" imgH="177723" progId="Equation.3">
                  <p:embed/>
                </p:oleObj>
              </mc:Choice>
              <mc:Fallback>
                <p:oleObj r:id="rId4" imgW="812447" imgH="177723" progId="Equation.3">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4003" y="1268894"/>
                        <a:ext cx="1916188" cy="493092"/>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348605947"/>
              </p:ext>
            </p:extLst>
          </p:nvPr>
        </p:nvGraphicFramePr>
        <p:xfrm>
          <a:off x="2164937" y="1802020"/>
          <a:ext cx="966164" cy="449433"/>
        </p:xfrm>
        <a:graphic>
          <a:graphicData uri="http://schemas.openxmlformats.org/presentationml/2006/ole">
            <mc:AlternateContent xmlns:mc="http://schemas.openxmlformats.org/markup-compatibility/2006">
              <mc:Choice xmlns:v="urn:schemas-microsoft-com:vml" Requires="v">
                <p:oleObj spid="_x0000_s28975" r:id="rId6" imgW="520474" imgH="203112" progId="Equation.3">
                  <p:embed/>
                </p:oleObj>
              </mc:Choice>
              <mc:Fallback>
                <p:oleObj r:id="rId6" imgW="520474" imgH="203112" progId="Equation.3">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4937" y="1802020"/>
                        <a:ext cx="966164" cy="449433"/>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651801364"/>
              </p:ext>
            </p:extLst>
          </p:nvPr>
        </p:nvGraphicFramePr>
        <p:xfrm>
          <a:off x="3238737" y="1730868"/>
          <a:ext cx="1229889" cy="529445"/>
        </p:xfrm>
        <a:graphic>
          <a:graphicData uri="http://schemas.openxmlformats.org/presentationml/2006/ole">
            <mc:AlternateContent xmlns:mc="http://schemas.openxmlformats.org/markup-compatibility/2006">
              <mc:Choice xmlns:v="urn:schemas-microsoft-com:vml" Requires="v">
                <p:oleObj spid="_x0000_s28976" r:id="rId8" imgW="583693" imgH="215713" progId="Equation.3">
                  <p:embed/>
                </p:oleObj>
              </mc:Choice>
              <mc:Fallback>
                <p:oleObj r:id="rId8" imgW="583693" imgH="215713" progId="Equation.3">
                  <p:embed/>
                  <p:pic>
                    <p:nvPicPr>
                      <p:cNvPr id="0"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8737" y="1730868"/>
                        <a:ext cx="1229889" cy="529445"/>
                      </a:xfrm>
                      <a:prstGeom prst="rect">
                        <a:avLst/>
                      </a:prstGeom>
                      <a:noFill/>
                    </p:spPr>
                  </p:pic>
                </p:oleObj>
              </mc:Fallback>
            </mc:AlternateContent>
          </a:graphicData>
        </a:graphic>
      </p:graphicFrame>
      <p:sp>
        <p:nvSpPr>
          <p:cNvPr id="11" name="Rectangle 27"/>
          <p:cNvSpPr>
            <a:spLocks noChangeArrowheads="1"/>
          </p:cNvSpPr>
          <p:nvPr/>
        </p:nvSpPr>
        <p:spPr bwMode="auto">
          <a:xfrm>
            <a:off x="903053" y="1730868"/>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考虑到</a:t>
            </a:r>
            <a:endParaRPr kumimoji="0" lang="zh-CN" altLang="en-US" sz="2800" b="1" i="0" u="none" strike="noStrike" cap="none" normalizeH="0" baseline="0" dirty="0" smtClean="0">
              <a:ln>
                <a:noFill/>
              </a:ln>
              <a:solidFill>
                <a:schemeClr val="tx1"/>
              </a:solidFill>
              <a:effectLst/>
              <a:latin typeface="Arial" panose="020B0604020202020204" pitchFamily="34" charset="0"/>
            </a:endParaRPr>
          </a:p>
        </p:txBody>
      </p:sp>
      <p:sp>
        <p:nvSpPr>
          <p:cNvPr id="13" name="Rectangle 29"/>
          <p:cNvSpPr>
            <a:spLocks noChangeArrowheads="1"/>
          </p:cNvSpPr>
          <p:nvPr/>
        </p:nvSpPr>
        <p:spPr bwMode="auto">
          <a:xfrm>
            <a:off x="4553080" y="1730868"/>
            <a:ext cx="6254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得</a:t>
            </a:r>
            <a:r>
              <a:rPr kumimoji="0" lang="zh-CN" altLang="en-US" sz="2800" b="1" i="0" u="none" strike="noStrike" cap="none" normalizeH="0" baseline="0" dirty="0" smtClean="0">
                <a:ln>
                  <a:noFill/>
                </a:ln>
                <a:solidFill>
                  <a:schemeClr val="tx1"/>
                </a:solidFill>
                <a:effectLst/>
              </a:rPr>
              <a:t> </a:t>
            </a:r>
            <a:endParaRPr kumimoji="0" lang="zh-CN" altLang="en-US" sz="2800" b="1" i="0" u="none" strike="noStrike" cap="none" normalizeH="0" baseline="0" dirty="0" smtClean="0">
              <a:ln>
                <a:noFill/>
              </a:ln>
              <a:solidFill>
                <a:schemeClr val="tx1"/>
              </a:solidFill>
              <a:effectLst/>
              <a:latin typeface="Arial" panose="020B0604020202020204" pitchFamily="34" charset="0"/>
            </a:endParaRPr>
          </a:p>
        </p:txBody>
      </p:sp>
      <p:sp>
        <p:nvSpPr>
          <p:cNvPr id="14" name="Rectangle 31"/>
          <p:cNvSpPr>
            <a:spLocks noChangeArrowheads="1"/>
          </p:cNvSpPr>
          <p:nvPr/>
        </p:nvSpPr>
        <p:spPr bwMode="auto">
          <a:xfrm>
            <a:off x="2" y="-203713"/>
            <a:ext cx="134764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3915579738"/>
              </p:ext>
            </p:extLst>
          </p:nvPr>
        </p:nvGraphicFramePr>
        <p:xfrm>
          <a:off x="1178135" y="2254088"/>
          <a:ext cx="4611567" cy="589923"/>
        </p:xfrm>
        <a:graphic>
          <a:graphicData uri="http://schemas.openxmlformats.org/presentationml/2006/ole">
            <mc:AlternateContent xmlns:mc="http://schemas.openxmlformats.org/markup-compatibility/2006">
              <mc:Choice xmlns:v="urn:schemas-microsoft-com:vml" Requires="v">
                <p:oleObj spid="_x0000_s28977" r:id="rId10" imgW="2057400" imgH="228600" progId="Equation.3">
                  <p:embed/>
                </p:oleObj>
              </mc:Choice>
              <mc:Fallback>
                <p:oleObj r:id="rId10" imgW="2057400" imgH="228600" progId="Equation.3">
                  <p:embed/>
                  <p:pic>
                    <p:nvPicPr>
                      <p:cNvPr id="0" name="Object 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78135" y="2254088"/>
                        <a:ext cx="4611567" cy="589923"/>
                      </a:xfrm>
                      <a:prstGeom prst="rect">
                        <a:avLst/>
                      </a:prstGeom>
                      <a:noFill/>
                    </p:spPr>
                  </p:pic>
                </p:oleObj>
              </mc:Fallback>
            </mc:AlternateContent>
          </a:graphicData>
        </a:graphic>
      </p:graphicFrame>
      <p:sp>
        <p:nvSpPr>
          <p:cNvPr id="95" name="Text Box 4"/>
          <p:cNvSpPr txBox="1">
            <a:spLocks noChangeArrowheads="1"/>
          </p:cNvSpPr>
          <p:nvPr/>
        </p:nvSpPr>
        <p:spPr bwMode="auto">
          <a:xfrm>
            <a:off x="903053" y="2865879"/>
            <a:ext cx="3430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smtClean="0">
                <a:solidFill>
                  <a:srgbClr val="0000FF"/>
                </a:solidFill>
                <a:effectLst>
                  <a:outerShdw blurRad="38100" dist="38100" dir="2700000" algn="tl">
                    <a:srgbClr val="C0C0C0"/>
                  </a:outerShdw>
                </a:effectLst>
              </a:rPr>
              <a:t>即磁路</a:t>
            </a:r>
            <a:r>
              <a:rPr lang="zh-CN" altLang="en-US" sz="2800" b="1" dirty="0">
                <a:solidFill>
                  <a:srgbClr val="0000FF"/>
                </a:solidFill>
                <a:effectLst>
                  <a:outerShdw blurRad="38100" dist="38100" dir="2700000" algn="tl">
                    <a:srgbClr val="C0C0C0"/>
                  </a:outerShdw>
                </a:effectLst>
              </a:rPr>
              <a:t>的</a:t>
            </a:r>
            <a:r>
              <a:rPr lang="zh-CN" altLang="en-US" sz="2800" b="1" dirty="0" smtClean="0">
                <a:solidFill>
                  <a:srgbClr val="0000FF"/>
                </a:solidFill>
                <a:effectLst>
                  <a:outerShdw blurRad="38100" dist="38100" dir="2700000" algn="tl">
                    <a:srgbClr val="C0C0C0"/>
                  </a:outerShdw>
                </a:effectLst>
              </a:rPr>
              <a:t>欧姆定律。</a:t>
            </a:r>
            <a:endParaRPr lang="zh-CN" altLang="en-US" sz="2800" b="1" dirty="0">
              <a:solidFill>
                <a:srgbClr val="0000FF"/>
              </a:solidFill>
              <a:effectLst>
                <a:outerShdw blurRad="38100" dist="38100" dir="2700000" algn="tl">
                  <a:srgbClr val="C0C0C0"/>
                </a:outerShdw>
              </a:effectLst>
            </a:endParaRPr>
          </a:p>
        </p:txBody>
      </p:sp>
      <p:sp>
        <p:nvSpPr>
          <p:cNvPr id="4" name="日期占位符 3"/>
          <p:cNvSpPr>
            <a:spLocks noGrp="1"/>
          </p:cNvSpPr>
          <p:nvPr>
            <p:ph type="dt" sz="half" idx="10"/>
          </p:nvPr>
        </p:nvSpPr>
        <p:spPr/>
        <p:txBody>
          <a:bodyPr/>
          <a:lstStyle/>
          <a:p>
            <a:pPr>
              <a:defRPr/>
            </a:pPr>
            <a:fld id="{BF18EDF3-6888-4952-A4B1-B413ACC20E34}" type="datetime1">
              <a:rPr lang="zh-CN" altLang="en-US" smtClean="0">
                <a:solidFill>
                  <a:prstClr val="black">
                    <a:tint val="75000"/>
                  </a:prstClr>
                </a:solidFill>
              </a:rPr>
              <a:t>2018/5/2</a:t>
            </a:fld>
            <a:endParaRPr lang="en-US" dirty="0">
              <a:solidFill>
                <a:prstClr val="black">
                  <a:tint val="75000"/>
                </a:prstClr>
              </a:solidFill>
            </a:endParaRPr>
          </a:p>
        </p:txBody>
      </p:sp>
      <p:sp>
        <p:nvSpPr>
          <p:cNvPr id="5" name="灯片编号占位符 4"/>
          <p:cNvSpPr>
            <a:spLocks noGrp="1"/>
          </p:cNvSpPr>
          <p:nvPr>
            <p:ph type="sldNum" sz="quarter" idx="12"/>
          </p:nvPr>
        </p:nvSpPr>
        <p:spPr/>
        <p:txBody>
          <a:bodyPr/>
          <a:lstStyle/>
          <a:p>
            <a:pPr>
              <a:defRPr/>
            </a:pPr>
            <a:fld id="{8C58FD95-F6AD-457C-B09B-532BB0CA0C19}" type="slidenum">
              <a:rPr lang="en-US" smtClean="0">
                <a:solidFill>
                  <a:prstClr val="black">
                    <a:tint val="75000"/>
                  </a:prstClr>
                </a:solidFill>
              </a:rPr>
              <a:pPr>
                <a:defRPr/>
              </a:pPr>
              <a:t>15</a:t>
            </a:fld>
            <a:endParaRPr lang="en-US">
              <a:solidFill>
                <a:prstClr val="black">
                  <a:tint val="75000"/>
                </a:prstClr>
              </a:solidFill>
            </a:endParaRPr>
          </a:p>
        </p:txBody>
      </p:sp>
      <p:sp>
        <p:nvSpPr>
          <p:cNvPr id="17" name="Text Box 4"/>
          <p:cNvSpPr txBox="1">
            <a:spLocks noChangeArrowheads="1"/>
          </p:cNvSpPr>
          <p:nvPr/>
        </p:nvSpPr>
        <p:spPr bwMode="auto">
          <a:xfrm>
            <a:off x="903053" y="3331043"/>
            <a:ext cx="26035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8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3 </a:t>
            </a:r>
            <a:r>
              <a:rPr lang="zh-CN" altLang="en-US" sz="28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电磁感应定律</a:t>
            </a:r>
          </a:p>
        </p:txBody>
      </p:sp>
      <p:sp>
        <p:nvSpPr>
          <p:cNvPr id="18" name="Rectangle 5"/>
          <p:cNvSpPr>
            <a:spLocks noChangeArrowheads="1"/>
          </p:cNvSpPr>
          <p:nvPr/>
        </p:nvSpPr>
        <p:spPr bwMode="auto">
          <a:xfrm>
            <a:off x="903053" y="3791631"/>
            <a:ext cx="858929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en-US" altLang="zh-CN" sz="2800" b="1" dirty="0">
                <a:effectLst>
                  <a:outerShdw blurRad="38100" dist="38100" dir="2700000" algn="tl">
                    <a:srgbClr val="000000">
                      <a:alpha val="43137"/>
                    </a:srgbClr>
                  </a:outerShdw>
                </a:effectLst>
              </a:rPr>
              <a:t>     </a:t>
            </a:r>
            <a:r>
              <a:rPr lang="zh-CN" altLang="en-US" sz="2800" b="1" dirty="0">
                <a:effectLst>
                  <a:outerShdw blurRad="38100" dist="38100" dir="2700000" algn="tl">
                    <a:srgbClr val="000000">
                      <a:alpha val="43137"/>
                    </a:srgbClr>
                  </a:outerShdw>
                </a:effectLst>
              </a:rPr>
              <a:t>电磁感应定律在磁路计算中可决定电动势与磁通量或磁通密度的关系，或计算磁路的磁导与电路的电抗的关系。 </a:t>
            </a:r>
          </a:p>
        </p:txBody>
      </p:sp>
      <p:sp>
        <p:nvSpPr>
          <p:cNvPr id="19" name="Rectangle 6"/>
          <p:cNvSpPr>
            <a:spLocks noChangeArrowheads="1"/>
          </p:cNvSpPr>
          <p:nvPr/>
        </p:nvSpPr>
        <p:spPr bwMode="auto">
          <a:xfrm>
            <a:off x="903053" y="5104056"/>
            <a:ext cx="311655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线圈</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感应电动势</a:t>
            </a:r>
          </a:p>
        </p:txBody>
      </p:sp>
      <p:graphicFrame>
        <p:nvGraphicFramePr>
          <p:cNvPr id="20" name="Object 22"/>
          <p:cNvGraphicFramePr>
            <a:graphicFrameLocks noChangeAspect="1"/>
          </p:cNvGraphicFramePr>
          <p:nvPr>
            <p:extLst>
              <p:ext uri="{D42A27DB-BD31-4B8C-83A1-F6EECF244321}">
                <p14:modId xmlns:p14="http://schemas.microsoft.com/office/powerpoint/2010/main" val="881964150"/>
              </p:ext>
            </p:extLst>
          </p:nvPr>
        </p:nvGraphicFramePr>
        <p:xfrm>
          <a:off x="3793914" y="5749927"/>
          <a:ext cx="1071067" cy="419100"/>
        </p:xfrm>
        <a:graphic>
          <a:graphicData uri="http://schemas.openxmlformats.org/presentationml/2006/ole">
            <mc:AlternateContent xmlns:mc="http://schemas.openxmlformats.org/markup-compatibility/2006">
              <mc:Choice xmlns:v="urn:schemas-microsoft-com:vml" Requires="v">
                <p:oleObj spid="_x0000_s28978" r:id="rId12" imgW="609336" imgH="203112" progId="Equation.3">
                  <p:embed/>
                </p:oleObj>
              </mc:Choice>
              <mc:Fallback>
                <p:oleObj r:id="rId12" imgW="609336" imgH="203112"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93914" y="5749927"/>
                        <a:ext cx="1071067"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514699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wipe(left)">
                                      <p:cBhvr>
                                        <p:cTn id="7" dur="500"/>
                                        <p:tgtEl>
                                          <p:spTgt spid="256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5"/>
                                        </p:tgtEl>
                                        <p:attrNameLst>
                                          <p:attrName>style.visibility</p:attrName>
                                        </p:attrNameLst>
                                      </p:cBhvr>
                                      <p:to>
                                        <p:strVal val="visible"/>
                                      </p:to>
                                    </p:set>
                                    <p:animEffect transition="in" filter="wipe(left)">
                                      <p:cBhvr>
                                        <p:cTn id="1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utoUpdateAnimBg="0"/>
      <p:bldP spid="9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031" name="Group 7"/>
          <p:cNvGrpSpPr>
            <a:grpSpLocks/>
          </p:cNvGrpSpPr>
          <p:nvPr/>
        </p:nvGrpSpPr>
        <p:grpSpPr bwMode="auto">
          <a:xfrm>
            <a:off x="8191456" y="1502347"/>
            <a:ext cx="1500282" cy="1604964"/>
            <a:chOff x="3648" y="176"/>
            <a:chExt cx="1143" cy="1011"/>
          </a:xfrm>
        </p:grpSpPr>
        <p:sp>
          <p:nvSpPr>
            <p:cNvPr id="129032" name="Oval 8"/>
            <p:cNvSpPr>
              <a:spLocks noChangeArrowheads="1"/>
            </p:cNvSpPr>
            <p:nvPr/>
          </p:nvSpPr>
          <p:spPr bwMode="auto">
            <a:xfrm rot="-5400000">
              <a:off x="4173" y="319"/>
              <a:ext cx="462" cy="697"/>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3" name="Line 9"/>
            <p:cNvSpPr>
              <a:spLocks noChangeShapeType="1"/>
            </p:cNvSpPr>
            <p:nvPr/>
          </p:nvSpPr>
          <p:spPr bwMode="auto">
            <a:xfrm rot="-5400000">
              <a:off x="4183" y="409"/>
              <a:ext cx="440" cy="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4" name="Line 10"/>
            <p:cNvSpPr>
              <a:spLocks noChangeShapeType="1"/>
            </p:cNvSpPr>
            <p:nvPr/>
          </p:nvSpPr>
          <p:spPr bwMode="auto">
            <a:xfrm rot="-5400000">
              <a:off x="4276" y="1026"/>
              <a:ext cx="25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5" name="Line 11"/>
            <p:cNvSpPr>
              <a:spLocks noChangeShapeType="1"/>
            </p:cNvSpPr>
            <p:nvPr/>
          </p:nvSpPr>
          <p:spPr bwMode="auto">
            <a:xfrm rot="-10800000">
              <a:off x="4752" y="602"/>
              <a:ext cx="0" cy="16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6" name="Line 12"/>
            <p:cNvSpPr>
              <a:spLocks noChangeShapeType="1"/>
            </p:cNvSpPr>
            <p:nvPr/>
          </p:nvSpPr>
          <p:spPr bwMode="auto">
            <a:xfrm rot="10800000" flipV="1">
              <a:off x="4055" y="602"/>
              <a:ext cx="0" cy="16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7" name="Text Box 13"/>
            <p:cNvSpPr txBox="1">
              <a:spLocks noChangeArrowheads="1"/>
            </p:cNvSpPr>
            <p:nvPr/>
          </p:nvSpPr>
          <p:spPr bwMode="auto">
            <a:xfrm>
              <a:off x="3997" y="176"/>
              <a:ext cx="27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rgbClr val="FF0000"/>
                  </a:solidFill>
                  <a:effectLst>
                    <a:outerShdw blurRad="38100" dist="38100" dir="2700000" algn="tl">
                      <a:srgbClr val="C0C0C0"/>
                    </a:outerShdw>
                  </a:effectLst>
                </a:rPr>
                <a:t>I</a:t>
              </a:r>
              <a:r>
                <a:rPr lang="en-US" altLang="zh-CN" sz="2400" baseline="-25000">
                  <a:solidFill>
                    <a:srgbClr val="FF0000"/>
                  </a:solidFill>
                  <a:effectLst>
                    <a:outerShdw blurRad="38100" dist="38100" dir="2700000" algn="tl">
                      <a:srgbClr val="C0C0C0"/>
                    </a:outerShdw>
                  </a:effectLst>
                </a:rPr>
                <a:t>1</a:t>
              </a:r>
              <a:endParaRPr lang="en-US" altLang="zh-CN" sz="2400" i="1">
                <a:effectLst>
                  <a:outerShdw blurRad="38100" dist="38100" dir="2700000" algn="tl">
                    <a:srgbClr val="C0C0C0"/>
                  </a:outerShdw>
                </a:effectLst>
              </a:endParaRPr>
            </a:p>
          </p:txBody>
        </p:sp>
        <p:sp>
          <p:nvSpPr>
            <p:cNvPr id="129038" name="Text Box 14"/>
            <p:cNvSpPr txBox="1">
              <a:spLocks noChangeArrowheads="1"/>
            </p:cNvSpPr>
            <p:nvPr/>
          </p:nvSpPr>
          <p:spPr bwMode="auto">
            <a:xfrm>
              <a:off x="3648" y="502"/>
              <a:ext cx="28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tx2"/>
                  </a:solidFill>
                  <a:effectLst>
                    <a:outerShdw blurRad="38100" dist="38100" dir="2700000" algn="tl">
                      <a:srgbClr val="C0C0C0"/>
                    </a:outerShdw>
                  </a:effectLst>
                </a:rPr>
                <a:t>H</a:t>
              </a:r>
            </a:p>
          </p:txBody>
        </p:sp>
        <p:sp>
          <p:nvSpPr>
            <p:cNvPr id="129039" name="Line 15"/>
            <p:cNvSpPr>
              <a:spLocks noChangeShapeType="1"/>
            </p:cNvSpPr>
            <p:nvPr/>
          </p:nvSpPr>
          <p:spPr bwMode="auto">
            <a:xfrm>
              <a:off x="4464" y="240"/>
              <a:ext cx="0" cy="38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40" name="Line 16"/>
            <p:cNvSpPr>
              <a:spLocks noChangeShapeType="1"/>
            </p:cNvSpPr>
            <p:nvPr/>
          </p:nvSpPr>
          <p:spPr bwMode="auto">
            <a:xfrm>
              <a:off x="4464" y="912"/>
              <a:ext cx="0" cy="24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41" name="Text Box 17"/>
            <p:cNvSpPr txBox="1">
              <a:spLocks noChangeArrowheads="1"/>
            </p:cNvSpPr>
            <p:nvPr/>
          </p:nvSpPr>
          <p:spPr bwMode="auto">
            <a:xfrm>
              <a:off x="4512" y="896"/>
              <a:ext cx="27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rgbClr val="FF0000"/>
                  </a:solidFill>
                  <a:effectLst>
                    <a:outerShdw blurRad="38100" dist="38100" dir="2700000" algn="tl">
                      <a:srgbClr val="C0C0C0"/>
                    </a:outerShdw>
                  </a:effectLst>
                </a:rPr>
                <a:t>I</a:t>
              </a:r>
              <a:r>
                <a:rPr lang="en-US" altLang="zh-CN" sz="2400" baseline="-25000">
                  <a:solidFill>
                    <a:srgbClr val="FF0000"/>
                  </a:solidFill>
                  <a:effectLst>
                    <a:outerShdw blurRad="38100" dist="38100" dir="2700000" algn="tl">
                      <a:srgbClr val="C0C0C0"/>
                    </a:outerShdw>
                  </a:effectLst>
                </a:rPr>
                <a:t>2</a:t>
              </a:r>
              <a:endParaRPr lang="en-US" altLang="zh-CN" sz="2400" i="1">
                <a:effectLst>
                  <a:outerShdw blurRad="38100" dist="38100" dir="2700000" algn="tl">
                    <a:srgbClr val="C0C0C0"/>
                  </a:outerShdw>
                </a:effectLst>
              </a:endParaRPr>
            </a:p>
          </p:txBody>
        </p:sp>
      </p:grpSp>
      <p:sp>
        <p:nvSpPr>
          <p:cNvPr id="129045" name="Rectangle 21"/>
          <p:cNvSpPr>
            <a:spLocks noChangeArrowheads="1"/>
          </p:cNvSpPr>
          <p:nvPr/>
        </p:nvSpPr>
        <p:spPr bwMode="auto">
          <a:xfrm>
            <a:off x="126008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 name="组合 3"/>
          <p:cNvGrpSpPr/>
          <p:nvPr/>
        </p:nvGrpSpPr>
        <p:grpSpPr>
          <a:xfrm>
            <a:off x="842249" y="709609"/>
            <a:ext cx="7798994" cy="3108543"/>
            <a:chOff x="798707" y="259675"/>
            <a:chExt cx="7798994" cy="3108543"/>
          </a:xfrm>
        </p:grpSpPr>
        <p:sp>
          <p:nvSpPr>
            <p:cNvPr id="129042" name="Rectangle 18"/>
            <p:cNvSpPr>
              <a:spLocks noChangeArrowheads="1"/>
            </p:cNvSpPr>
            <p:nvPr/>
          </p:nvSpPr>
          <p:spPr bwMode="auto">
            <a:xfrm>
              <a:off x="798707" y="259675"/>
              <a:ext cx="779899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40005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sz="2800" b="1" dirty="0" smtClean="0">
                  <a:cs typeface="Times New Roman" panose="02020603050405020304" pitchFamily="18" charset="0"/>
                </a:rPr>
                <a:t> 设</a:t>
              </a:r>
              <a:r>
                <a:rPr lang="zh-CN" altLang="en-US" sz="2800" b="1" dirty="0">
                  <a:cs typeface="Times New Roman" panose="02020603050405020304" pitchFamily="18" charset="0"/>
                </a:rPr>
                <a:t>交变磁通量</a:t>
              </a:r>
              <a:r>
                <a:rPr lang="en-US" altLang="zh-CN" sz="2800" b="1" dirty="0">
                  <a:cs typeface="Times New Roman" panose="02020603050405020304" pitchFamily="18" charset="0"/>
                </a:rPr>
                <a:t>Ф</a:t>
              </a:r>
              <a:r>
                <a:rPr lang="zh-CN" altLang="en-US" sz="2800" b="1" dirty="0">
                  <a:cs typeface="Times New Roman" panose="02020603050405020304" pitchFamily="18" charset="0"/>
                </a:rPr>
                <a:t>与线圈</a:t>
              </a:r>
              <a:r>
                <a:rPr lang="en-US" altLang="zh-CN" sz="2800" b="1" dirty="0">
                  <a:cs typeface="Times New Roman" panose="02020603050405020304" pitchFamily="18" charset="0"/>
                </a:rPr>
                <a:t>N </a:t>
              </a:r>
              <a:r>
                <a:rPr lang="zh-CN" altLang="en-US" sz="2800" b="1" dirty="0">
                  <a:cs typeface="Times New Roman" panose="02020603050405020304" pitchFamily="18" charset="0"/>
                </a:rPr>
                <a:t>匝完全交链，磁链数</a:t>
              </a:r>
              <a:r>
                <a:rPr lang="zh-CN" altLang="en-US" sz="2800" b="1" dirty="0" smtClean="0">
                  <a:cs typeface="Times New Roman" panose="02020603050405020304" pitchFamily="18" charset="0"/>
                </a:rPr>
                <a:t>为</a:t>
              </a:r>
              <a:r>
                <a:rPr lang="zh-CN" altLang="en-US" sz="2800" b="1" dirty="0" smtClean="0">
                  <a:cs typeface="Times New Roman" panose="02020603050405020304" pitchFamily="18" charset="0"/>
                  <a:sym typeface="Symbol" panose="05050102010706020507" pitchFamily="18" charset="2"/>
                </a:rPr>
                <a:t>当</a:t>
              </a:r>
              <a:r>
                <a:rPr lang="zh-CN" altLang="en-US" sz="2800" b="1" dirty="0">
                  <a:cs typeface="Times New Roman" panose="02020603050405020304" pitchFamily="18" charset="0"/>
                  <a:sym typeface="Symbol" panose="05050102010706020507" pitchFamily="18" charset="2"/>
                </a:rPr>
                <a:t>磁通量</a:t>
              </a:r>
              <a:r>
                <a:rPr lang="en-US" altLang="zh-CN" sz="2800" b="1" dirty="0">
                  <a:cs typeface="Times New Roman" panose="02020603050405020304" pitchFamily="18" charset="0"/>
                  <a:sym typeface="Symbol" panose="05050102010706020507" pitchFamily="18" charset="2"/>
                </a:rPr>
                <a:t>Ф</a:t>
              </a:r>
              <a:r>
                <a:rPr lang="zh-CN" altLang="en-US" sz="2800" b="1" dirty="0">
                  <a:cs typeface="Times New Roman" panose="02020603050405020304" pitchFamily="18" charset="0"/>
                  <a:sym typeface="Symbol" panose="05050102010706020507" pitchFamily="18" charset="2"/>
                </a:rPr>
                <a:t>的正方向与感应电动势正方向符合右螺旋定则时，电磁感应定律为</a:t>
              </a:r>
              <a:r>
                <a:rPr lang="zh-CN" altLang="en-US" sz="2800" b="1" dirty="0" smtClean="0">
                  <a:cs typeface="Times New Roman" panose="02020603050405020304" pitchFamily="18" charset="0"/>
                  <a:sym typeface="Symbol" panose="05050102010706020507" pitchFamily="18" charset="2"/>
                </a:rPr>
                <a:t>：</a:t>
              </a:r>
              <a:endParaRPr lang="en-US" altLang="zh-CN" sz="2800" b="1" dirty="0">
                <a:cs typeface="Times New Roman" panose="02020603050405020304" pitchFamily="18" charset="0"/>
                <a:sym typeface="Symbol" panose="05050102010706020507" pitchFamily="18" charset="2"/>
              </a:endParaRPr>
            </a:p>
            <a:p>
              <a:pPr algn="just"/>
              <a:endParaRPr lang="en-US" altLang="zh-CN" sz="2800" b="1" dirty="0" smtClean="0">
                <a:cs typeface="Times New Roman" panose="02020603050405020304" pitchFamily="18" charset="0"/>
                <a:sym typeface="Symbol" panose="05050102010706020507" pitchFamily="18" charset="2"/>
              </a:endParaRPr>
            </a:p>
            <a:p>
              <a:pPr algn="just"/>
              <a:endParaRPr lang="zh-CN" altLang="en-US" sz="2800" b="1" dirty="0">
                <a:cs typeface="Times New Roman" panose="02020603050405020304" pitchFamily="18" charset="0"/>
                <a:sym typeface="Symbol" panose="05050102010706020507" pitchFamily="18" charset="2"/>
              </a:endParaRPr>
            </a:p>
            <a:p>
              <a:pPr algn="just"/>
              <a:r>
                <a:rPr lang="zh-CN" altLang="en-US" sz="2800" b="1" dirty="0">
                  <a:cs typeface="Times New Roman" panose="02020603050405020304" pitchFamily="18" charset="0"/>
                  <a:sym typeface="Symbol" panose="05050102010706020507" pitchFamily="18" charset="2"/>
                </a:rPr>
                <a:t>即</a:t>
              </a:r>
              <a:r>
                <a:rPr lang="zh-CN" altLang="en-US" sz="2800" b="1" dirty="0">
                  <a:solidFill>
                    <a:srgbClr val="00B050"/>
                  </a:solidFill>
                  <a:cs typeface="Times New Roman" panose="02020603050405020304" pitchFamily="18" charset="0"/>
                  <a:sym typeface="Symbol" panose="05050102010706020507" pitchFamily="18" charset="2"/>
                </a:rPr>
                <a:t>线圈感应电动势与线圈匝数和磁通变化率成正比，负号是楞次定律的反映。</a:t>
              </a:r>
            </a:p>
          </p:txBody>
        </p:sp>
        <p:graphicFrame>
          <p:nvGraphicFramePr>
            <p:cNvPr id="129044" name="Object 20"/>
            <p:cNvGraphicFramePr>
              <a:graphicFrameLocks noChangeAspect="1"/>
            </p:cNvGraphicFramePr>
            <p:nvPr>
              <p:extLst>
                <p:ext uri="{D42A27DB-BD31-4B8C-83A1-F6EECF244321}">
                  <p14:modId xmlns:p14="http://schemas.microsoft.com/office/powerpoint/2010/main" val="3470103621"/>
                </p:ext>
              </p:extLst>
            </p:nvPr>
          </p:nvGraphicFramePr>
          <p:xfrm>
            <a:off x="1619937" y="1682595"/>
            <a:ext cx="6156533" cy="692935"/>
          </p:xfrm>
          <a:graphic>
            <a:graphicData uri="http://schemas.openxmlformats.org/presentationml/2006/ole">
              <mc:AlternateContent xmlns:mc="http://schemas.openxmlformats.org/markup-compatibility/2006">
                <mc:Choice xmlns:v="urn:schemas-microsoft-com:vml" Requires="v">
                  <p:oleObj spid="_x0000_s30909" r:id="rId3" imgW="3200400" imgH="304800" progId="Equation.3">
                    <p:embed/>
                  </p:oleObj>
                </mc:Choice>
                <mc:Fallback>
                  <p:oleObj r:id="rId3" imgW="3200400" imgH="304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937" y="1682595"/>
                          <a:ext cx="6156533" cy="692935"/>
                        </a:xfrm>
                        <a:prstGeom prst="rect">
                          <a:avLst/>
                        </a:prstGeom>
                        <a:noFill/>
                        <a:extLst/>
                      </p:spPr>
                    </p:pic>
                  </p:oleObj>
                </mc:Fallback>
              </mc:AlternateContent>
            </a:graphicData>
          </a:graphic>
        </p:graphicFrame>
      </p:grpSp>
      <p:sp>
        <p:nvSpPr>
          <p:cNvPr id="129047" name="Rectangle 23"/>
          <p:cNvSpPr>
            <a:spLocks noChangeArrowheads="1"/>
          </p:cNvSpPr>
          <p:nvPr/>
        </p:nvSpPr>
        <p:spPr bwMode="auto">
          <a:xfrm>
            <a:off x="126008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 name="日期占位符 1"/>
          <p:cNvSpPr>
            <a:spLocks noGrp="1"/>
          </p:cNvSpPr>
          <p:nvPr>
            <p:ph type="dt" sz="half" idx="10"/>
          </p:nvPr>
        </p:nvSpPr>
        <p:spPr/>
        <p:txBody>
          <a:bodyPr/>
          <a:lstStyle/>
          <a:p>
            <a:pPr>
              <a:defRPr/>
            </a:pPr>
            <a:fld id="{F1BBCE7C-BED9-4A15-B722-FAFBC673B8AE}"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7CBC12A1-C7B7-4E40-B46D-B1AC23EAE393}" type="slidenum">
              <a:rPr lang="en-US" smtClean="0">
                <a:solidFill>
                  <a:prstClr val="black">
                    <a:tint val="75000"/>
                  </a:prstClr>
                </a:solidFill>
              </a:rPr>
              <a:pPr>
                <a:defRPr/>
              </a:pPr>
              <a:t>16</a:t>
            </a:fld>
            <a:endParaRPr lang="en-US">
              <a:solidFill>
                <a:prstClr val="black">
                  <a:tint val="75000"/>
                </a:prstClr>
              </a:solidFill>
            </a:endParaRPr>
          </a:p>
        </p:txBody>
      </p:sp>
      <p:sp>
        <p:nvSpPr>
          <p:cNvPr id="24" name="Rectangle 4"/>
          <p:cNvSpPr>
            <a:spLocks noChangeArrowheads="1"/>
          </p:cNvSpPr>
          <p:nvPr/>
        </p:nvSpPr>
        <p:spPr bwMode="auto">
          <a:xfrm>
            <a:off x="711622" y="4038128"/>
            <a:ext cx="83395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13335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b="1" dirty="0">
                <a:cs typeface="Times New Roman" panose="02020603050405020304" pitchFamily="18" charset="0"/>
              </a:rPr>
              <a:t>电机中常见的磁通量</a:t>
            </a:r>
            <a:r>
              <a:rPr lang="en-US" altLang="zh-CN" sz="2800" b="1" dirty="0">
                <a:cs typeface="Times New Roman" panose="02020603050405020304" pitchFamily="18" charset="0"/>
              </a:rPr>
              <a:t>Ф</a:t>
            </a:r>
            <a:r>
              <a:rPr lang="zh-CN" altLang="en-US" sz="2800" b="1" dirty="0">
                <a:cs typeface="Times New Roman" panose="02020603050405020304" pitchFamily="18" charset="0"/>
              </a:rPr>
              <a:t>随时间按正弦规律变化，</a:t>
            </a:r>
            <a:r>
              <a:rPr lang="zh-CN" altLang="en-US" sz="2800" b="1" dirty="0" smtClean="0">
                <a:cs typeface="Times New Roman" panose="02020603050405020304" pitchFamily="18" charset="0"/>
              </a:rPr>
              <a:t>设</a:t>
            </a:r>
            <a:endParaRPr lang="zh-CN" altLang="en-US" sz="2800" b="1" dirty="0">
              <a:cs typeface="Times New Roman" panose="02020603050405020304" pitchFamily="18" charset="0"/>
              <a:sym typeface="Symbol" panose="05050102010706020507" pitchFamily="18" charset="2"/>
            </a:endParaRPr>
          </a:p>
        </p:txBody>
      </p:sp>
      <p:sp>
        <p:nvSpPr>
          <p:cNvPr id="25" name="Rectangle 6"/>
          <p:cNvSpPr>
            <a:spLocks noChangeArrowheads="1"/>
          </p:cNvSpPr>
          <p:nvPr/>
        </p:nvSpPr>
        <p:spPr bwMode="auto">
          <a:xfrm>
            <a:off x="842249" y="4983678"/>
            <a:ext cx="77684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b="1" dirty="0">
                <a:latin typeface="Times New Roman" panose="02020603050405020304" pitchFamily="18" charset="0"/>
                <a:cs typeface="Times New Roman" panose="02020603050405020304" pitchFamily="18" charset="0"/>
                <a:sym typeface="Symbol" panose="05050102010706020507" pitchFamily="18" charset="2"/>
              </a:rPr>
              <a:t>式中</a:t>
            </a:r>
            <a:r>
              <a:rPr lang="en-US"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sz="2800" b="1" i="1" dirty="0">
                <a:latin typeface="Times New Roman" panose="02020603050405020304" pitchFamily="18" charset="0"/>
                <a:cs typeface="Times New Roman" panose="02020603050405020304" pitchFamily="18" charset="0"/>
              </a:rPr>
              <a:t>f</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cs typeface="Times New Roman" panose="02020603050405020304" pitchFamily="18" charset="0"/>
                <a:sym typeface="Symbol" panose="05050102010706020507" pitchFamily="18" charset="2"/>
              </a:rPr>
              <a:t>磁通变化的角颇率，单位为</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rad/s</a:t>
            </a:r>
          </a:p>
        </p:txBody>
      </p:sp>
      <p:sp>
        <p:nvSpPr>
          <p:cNvPr id="26" name="Rectangle 7"/>
          <p:cNvSpPr>
            <a:spLocks noChangeArrowheads="1"/>
          </p:cNvSpPr>
          <p:nvPr/>
        </p:nvSpPr>
        <p:spPr bwMode="auto">
          <a:xfrm>
            <a:off x="3648058" y="6011480"/>
            <a:ext cx="36558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zh-CN" sz="2400" b="1" dirty="0" smtClean="0">
                <a:sym typeface="Symbol" panose="05050102010706020507" pitchFamily="18" charset="2"/>
              </a:rPr>
              <a:t>——</a:t>
            </a:r>
            <a:r>
              <a:rPr lang="zh-CN" altLang="en-US" sz="2400" b="1" dirty="0">
                <a:sym typeface="Symbol" panose="05050102010706020507" pitchFamily="18" charset="2"/>
              </a:rPr>
              <a:t>感应电动势的最大值</a:t>
            </a:r>
          </a:p>
        </p:txBody>
      </p:sp>
      <p:graphicFrame>
        <p:nvGraphicFramePr>
          <p:cNvPr id="27" name="Object 10"/>
          <p:cNvGraphicFramePr>
            <a:graphicFrameLocks noChangeAspect="1"/>
          </p:cNvGraphicFramePr>
          <p:nvPr>
            <p:extLst>
              <p:ext uri="{D42A27DB-BD31-4B8C-83A1-F6EECF244321}">
                <p14:modId xmlns:p14="http://schemas.microsoft.com/office/powerpoint/2010/main" val="2052109206"/>
              </p:ext>
            </p:extLst>
          </p:nvPr>
        </p:nvGraphicFramePr>
        <p:xfrm>
          <a:off x="3997512" y="4561348"/>
          <a:ext cx="1488468" cy="446087"/>
        </p:xfrm>
        <a:graphic>
          <a:graphicData uri="http://schemas.openxmlformats.org/presentationml/2006/ole">
            <mc:AlternateContent xmlns:mc="http://schemas.openxmlformats.org/markup-compatibility/2006">
              <mc:Choice xmlns:v="urn:schemas-microsoft-com:vml" Requires="v">
                <p:oleObj spid="_x0000_s30910" r:id="rId5" imgW="901309" imgH="228501" progId="Equation.3">
                  <p:embed/>
                </p:oleObj>
              </mc:Choice>
              <mc:Fallback>
                <p:oleObj r:id="rId5" imgW="901309" imgH="2285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7512" y="4561348"/>
                        <a:ext cx="1488468"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12"/>
          <p:cNvGraphicFramePr>
            <a:graphicFrameLocks noChangeAspect="1"/>
          </p:cNvGraphicFramePr>
          <p:nvPr>
            <p:extLst>
              <p:ext uri="{D42A27DB-BD31-4B8C-83A1-F6EECF244321}">
                <p14:modId xmlns:p14="http://schemas.microsoft.com/office/powerpoint/2010/main" val="3817240764"/>
              </p:ext>
            </p:extLst>
          </p:nvPr>
        </p:nvGraphicFramePr>
        <p:xfrm>
          <a:off x="2351396" y="5492384"/>
          <a:ext cx="5060002" cy="568325"/>
        </p:xfrm>
        <a:graphic>
          <a:graphicData uri="http://schemas.openxmlformats.org/presentationml/2006/ole">
            <mc:AlternateContent xmlns:mc="http://schemas.openxmlformats.org/markup-compatibility/2006">
              <mc:Choice xmlns:v="urn:schemas-microsoft-com:vml" Requires="v">
                <p:oleObj spid="_x0000_s30911" r:id="rId7" imgW="3200400" imgH="304800" progId="Equation.3">
                  <p:embed/>
                </p:oleObj>
              </mc:Choice>
              <mc:Fallback>
                <p:oleObj r:id="rId7" imgW="3200400" imgH="304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396" y="5492384"/>
                        <a:ext cx="5060002"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14"/>
          <p:cNvGraphicFramePr>
            <a:graphicFrameLocks noChangeAspect="1"/>
          </p:cNvGraphicFramePr>
          <p:nvPr>
            <p:extLst>
              <p:ext uri="{D42A27DB-BD31-4B8C-83A1-F6EECF244321}">
                <p14:modId xmlns:p14="http://schemas.microsoft.com/office/powerpoint/2010/main" val="2726496053"/>
              </p:ext>
            </p:extLst>
          </p:nvPr>
        </p:nvGraphicFramePr>
        <p:xfrm>
          <a:off x="2331902" y="6014435"/>
          <a:ext cx="1547533" cy="504825"/>
        </p:xfrm>
        <a:graphic>
          <a:graphicData uri="http://schemas.openxmlformats.org/presentationml/2006/ole">
            <mc:AlternateContent xmlns:mc="http://schemas.openxmlformats.org/markup-compatibility/2006">
              <mc:Choice xmlns:v="urn:schemas-microsoft-com:vml" Requires="v">
                <p:oleObj spid="_x0000_s30912" r:id="rId8" imgW="850900" imgH="228600" progId="Equation.3">
                  <p:embed/>
                </p:oleObj>
              </mc:Choice>
              <mc:Fallback>
                <p:oleObj r:id="rId8" imgW="8509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31902" y="6014435"/>
                        <a:ext cx="1547533"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498209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9031"/>
                                        </p:tgtEl>
                                        <p:attrNameLst>
                                          <p:attrName>style.visibility</p:attrName>
                                        </p:attrNameLst>
                                      </p:cBhvr>
                                      <p:to>
                                        <p:strVal val="visible"/>
                                      </p:to>
                                    </p:set>
                                    <p:animEffect transition="in" filter="wipe(left)">
                                      <p:cBhvr>
                                        <p:cTn id="7" dur="500"/>
                                        <p:tgtEl>
                                          <p:spTgt spid="129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80" name="Rectangle 8"/>
          <p:cNvSpPr>
            <a:spLocks noChangeArrowheads="1"/>
          </p:cNvSpPr>
          <p:nvPr/>
        </p:nvSpPr>
        <p:spPr bwMode="auto">
          <a:xfrm>
            <a:off x="885371" y="732295"/>
            <a:ext cx="870857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sz="2800" b="1" dirty="0">
                <a:latin typeface="Times New Roman" panose="02020603050405020304" pitchFamily="18" charset="0"/>
                <a:cs typeface="Times New Roman" panose="02020603050405020304" pitchFamily="18" charset="0"/>
                <a:sym typeface="Symbol" panose="05050102010706020507" pitchFamily="18" charset="2"/>
              </a:rPr>
              <a:t>即磁通随时间正弦变化时，线圈的感应电动势也随时间正弦变化，但相位上滞后磁通</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90</a:t>
            </a:r>
            <a:r>
              <a:rPr lang="zh-CN" altLang="en-US" sz="2800" b="1" dirty="0">
                <a:latin typeface="Times New Roman" panose="02020603050405020304" pitchFamily="18" charset="0"/>
                <a:cs typeface="Times New Roman" panose="02020603050405020304" pitchFamily="18" charset="0"/>
                <a:sym typeface="Symbol" panose="05050102010706020507" pitchFamily="18" charset="2"/>
              </a:rPr>
              <a:t>度</a:t>
            </a:r>
            <a:r>
              <a:rPr lang="zh-CN" altLang="en-US" sz="2800" b="1" dirty="0" smtClean="0">
                <a:latin typeface="Times New Roman" panose="02020603050405020304" pitchFamily="18" charset="0"/>
                <a:cs typeface="Times New Roman" panose="02020603050405020304" pitchFamily="18" charset="0"/>
                <a:sym typeface="Symbol" panose="05050102010706020507" pitchFamily="18" charset="2"/>
              </a:rPr>
              <a:t>。</a:t>
            </a:r>
            <a:endParaRPr lang="zh-CN" altLang="en-US" sz="2800" b="1"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131083" name="Rectangle 11"/>
          <p:cNvSpPr>
            <a:spLocks noChangeArrowheads="1"/>
          </p:cNvSpPr>
          <p:nvPr/>
        </p:nvSpPr>
        <p:spPr bwMode="auto">
          <a:xfrm>
            <a:off x="1260081" y="31252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1085" name="Rectangle 13"/>
          <p:cNvSpPr>
            <a:spLocks noChangeArrowheads="1"/>
          </p:cNvSpPr>
          <p:nvPr/>
        </p:nvSpPr>
        <p:spPr bwMode="auto">
          <a:xfrm>
            <a:off x="1260079" y="3096697"/>
            <a:ext cx="75604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1087" name="Rectangle 15"/>
          <p:cNvSpPr>
            <a:spLocks noChangeArrowheads="1"/>
          </p:cNvSpPr>
          <p:nvPr/>
        </p:nvSpPr>
        <p:spPr bwMode="auto">
          <a:xfrm>
            <a:off x="126008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 name="日期占位符 1"/>
          <p:cNvSpPr>
            <a:spLocks noGrp="1"/>
          </p:cNvSpPr>
          <p:nvPr>
            <p:ph type="dt" sz="half" idx="10"/>
          </p:nvPr>
        </p:nvSpPr>
        <p:spPr/>
        <p:txBody>
          <a:bodyPr/>
          <a:lstStyle/>
          <a:p>
            <a:pPr>
              <a:defRPr/>
            </a:pPr>
            <a:fld id="{A06B5673-65D9-4FED-8B5F-8F1A70E8524B}"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pPr>
                <a:defRPr/>
              </a:pPr>
              <a:t>17</a:t>
            </a:fld>
            <a:endParaRPr lang="en-US">
              <a:solidFill>
                <a:prstClr val="black">
                  <a:tint val="75000"/>
                </a:prstClr>
              </a:solidFill>
            </a:endParaRPr>
          </a:p>
        </p:txBody>
      </p:sp>
      <p:sp>
        <p:nvSpPr>
          <p:cNvPr id="14" name="Rectangle 4"/>
          <p:cNvSpPr>
            <a:spLocks noChangeArrowheads="1"/>
          </p:cNvSpPr>
          <p:nvPr/>
        </p:nvSpPr>
        <p:spPr bwMode="auto">
          <a:xfrm>
            <a:off x="885371" y="1657374"/>
            <a:ext cx="20473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运动</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电势</a:t>
            </a:r>
          </a:p>
        </p:txBody>
      </p:sp>
      <p:sp>
        <p:nvSpPr>
          <p:cNvPr id="15" name="Rectangle 5"/>
          <p:cNvSpPr>
            <a:spLocks noChangeArrowheads="1"/>
          </p:cNvSpPr>
          <p:nvPr/>
        </p:nvSpPr>
        <p:spPr bwMode="auto">
          <a:xfrm>
            <a:off x="885371" y="2244188"/>
            <a:ext cx="870857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b="1" dirty="0" smtClean="0">
                <a:solidFill>
                  <a:srgbClr val="0000FF"/>
                </a:solidFill>
              </a:rPr>
              <a:t>   当</a:t>
            </a:r>
            <a:r>
              <a:rPr lang="zh-CN" altLang="en-US" sz="2800" b="1" dirty="0">
                <a:solidFill>
                  <a:srgbClr val="0000FF"/>
                </a:solidFill>
              </a:rPr>
              <a:t>导体在磁场中运动而切割磁力线时，导体将感应电动势，称为运动电势</a:t>
            </a:r>
            <a:r>
              <a:rPr lang="en-US" altLang="zh-CN" sz="2800" b="1" dirty="0">
                <a:solidFill>
                  <a:srgbClr val="0000FF"/>
                </a:solidFill>
              </a:rPr>
              <a:t>(</a:t>
            </a:r>
            <a:r>
              <a:rPr lang="zh-CN" altLang="en-US" sz="2800" b="1" dirty="0">
                <a:solidFill>
                  <a:srgbClr val="0000FF"/>
                </a:solidFill>
              </a:rPr>
              <a:t>或者切割电动势</a:t>
            </a:r>
            <a:r>
              <a:rPr lang="en-US" altLang="zh-CN" sz="2800" b="1" dirty="0">
                <a:solidFill>
                  <a:srgbClr val="0000FF"/>
                </a:solidFill>
              </a:rPr>
              <a:t>)</a:t>
            </a:r>
            <a:r>
              <a:rPr lang="zh-CN" altLang="en-US" sz="2800" b="1" dirty="0">
                <a:solidFill>
                  <a:srgbClr val="0000FF"/>
                </a:solidFill>
              </a:rPr>
              <a:t>。</a:t>
            </a:r>
          </a:p>
        </p:txBody>
      </p:sp>
      <p:sp>
        <p:nvSpPr>
          <p:cNvPr id="16" name="Rectangle 6"/>
          <p:cNvSpPr>
            <a:spLocks noChangeArrowheads="1"/>
          </p:cNvSpPr>
          <p:nvPr/>
        </p:nvSpPr>
        <p:spPr bwMode="auto">
          <a:xfrm>
            <a:off x="885371" y="3237258"/>
            <a:ext cx="870857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smtClean="0"/>
              <a:t>      若</a:t>
            </a:r>
            <a:r>
              <a:rPr lang="zh-CN" altLang="en-US" sz="2800" b="1" dirty="0"/>
              <a:t>磁力线、导体和运动方向三者互相垂直，则导体的感应电动势</a:t>
            </a:r>
            <a:r>
              <a:rPr lang="zh-CN" altLang="en-US" sz="2800" b="1" dirty="0" smtClean="0"/>
              <a:t>为：</a:t>
            </a:r>
            <a:endParaRPr lang="zh-CN" altLang="en-US" sz="2800" b="1" dirty="0"/>
          </a:p>
        </p:txBody>
      </p:sp>
      <p:sp>
        <p:nvSpPr>
          <p:cNvPr id="17" name="Rectangle 7"/>
          <p:cNvSpPr>
            <a:spLocks noChangeArrowheads="1"/>
          </p:cNvSpPr>
          <p:nvPr/>
        </p:nvSpPr>
        <p:spPr bwMode="auto">
          <a:xfrm>
            <a:off x="885371" y="4739302"/>
            <a:ext cx="870857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latin typeface="Times New Roman" panose="02020603050405020304" pitchFamily="18" charset="0"/>
                <a:cs typeface="Times New Roman" panose="02020603050405020304" pitchFamily="18" charset="0"/>
              </a:rPr>
              <a:t>式中</a:t>
            </a:r>
            <a:r>
              <a:rPr lang="en-US" altLang="zh-CN" sz="2800" b="1" i="1" dirty="0">
                <a:latin typeface="Times New Roman" panose="02020603050405020304" pitchFamily="18" charset="0"/>
                <a:cs typeface="Times New Roman" panose="02020603050405020304" pitchFamily="18" charset="0"/>
              </a:rPr>
              <a:t>B</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磁感应强度，单位为</a:t>
            </a:r>
            <a:r>
              <a:rPr lang="en-US" altLang="zh-CN" sz="2800" b="1" dirty="0">
                <a:latin typeface="Times New Roman" panose="02020603050405020304" pitchFamily="18" charset="0"/>
                <a:cs typeface="Times New Roman" panose="02020603050405020304" pitchFamily="18" charset="0"/>
              </a:rPr>
              <a:t>T , </a:t>
            </a:r>
            <a:br>
              <a:rPr lang="en-US" altLang="zh-CN" sz="2800" b="1" dirty="0">
                <a:latin typeface="Times New Roman" panose="02020603050405020304" pitchFamily="18" charset="0"/>
                <a:cs typeface="Times New Roman" panose="02020603050405020304" pitchFamily="18" charset="0"/>
              </a:rPr>
            </a:b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 l</a:t>
            </a:r>
            <a:r>
              <a:rPr lang="en-US" altLang="zh-CN" sz="2800" b="1" dirty="0">
                <a:latin typeface="Times New Roman" panose="02020603050405020304" pitchFamily="18" charset="0"/>
                <a:cs typeface="Times New Roman" panose="02020603050405020304" pitchFamily="18" charset="0"/>
              </a:rPr>
              <a:t> —— </a:t>
            </a:r>
            <a:r>
              <a:rPr lang="zh-CN" altLang="en-US" sz="2800" b="1" dirty="0">
                <a:latin typeface="Times New Roman" panose="02020603050405020304" pitchFamily="18" charset="0"/>
                <a:cs typeface="Times New Roman" panose="02020603050405020304" pitchFamily="18" charset="0"/>
              </a:rPr>
              <a:t>长直导体的长度，单位为</a:t>
            </a:r>
            <a:r>
              <a:rPr lang="en-US" altLang="zh-CN" sz="2800" b="1" dirty="0">
                <a:latin typeface="Times New Roman" panose="02020603050405020304" pitchFamily="18" charset="0"/>
                <a:cs typeface="Times New Roman" panose="02020603050405020304" pitchFamily="18" charset="0"/>
              </a:rPr>
              <a:t>m , </a:t>
            </a:r>
          </a:p>
          <a:p>
            <a:r>
              <a:rPr lang="en-US" altLang="zh-CN" sz="2800" b="1" i="1" dirty="0">
                <a:latin typeface="Times New Roman" panose="02020603050405020304" pitchFamily="18" charset="0"/>
                <a:cs typeface="Times New Roman" panose="02020603050405020304" pitchFamily="18" charset="0"/>
              </a:rPr>
              <a:t>        </a:t>
            </a:r>
            <a:r>
              <a:rPr lang="en-US" altLang="zh-CN" sz="2800" b="1" i="1" dirty="0" smtClean="0">
                <a:latin typeface="Times New Roman" panose="02020603050405020304" pitchFamily="18" charset="0"/>
                <a:cs typeface="Times New Roman" panose="02020603050405020304" pitchFamily="18" charset="0"/>
              </a:rPr>
              <a:t> v</a:t>
            </a:r>
            <a:r>
              <a:rPr lang="en-US" altLang="zh-CN" sz="2800" b="1" dirty="0" smtClean="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直导体切割磁力线的线速度，单位为</a:t>
            </a:r>
            <a:r>
              <a:rPr lang="en-US" altLang="zh-CN" sz="2800" b="1" dirty="0">
                <a:latin typeface="Times New Roman" panose="02020603050405020304" pitchFamily="18" charset="0"/>
                <a:cs typeface="Times New Roman" panose="02020603050405020304" pitchFamily="18" charset="0"/>
              </a:rPr>
              <a:t>m /</a:t>
            </a:r>
            <a:r>
              <a:rPr lang="en-US" altLang="zh-CN" sz="2800" b="1" dirty="0" smtClean="0">
                <a:latin typeface="Times New Roman" panose="02020603050405020304" pitchFamily="18" charset="0"/>
                <a:cs typeface="Times New Roman" panose="02020603050405020304" pitchFamily="18" charset="0"/>
              </a:rPr>
              <a:t>s</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 </a:t>
            </a:r>
            <a:endParaRPr lang="en-US" altLang="zh-CN" sz="2800" b="1" dirty="0">
              <a:latin typeface="Times New Roman" panose="02020603050405020304" pitchFamily="18" charset="0"/>
              <a:cs typeface="Times New Roman" panose="02020603050405020304" pitchFamily="18" charset="0"/>
            </a:endParaRPr>
          </a:p>
        </p:txBody>
      </p:sp>
      <p:sp>
        <p:nvSpPr>
          <p:cNvPr id="18" name="Rectangle 9"/>
          <p:cNvSpPr>
            <a:spLocks noChangeArrowheads="1"/>
          </p:cNvSpPr>
          <p:nvPr/>
        </p:nvSpPr>
        <p:spPr bwMode="auto">
          <a:xfrm>
            <a:off x="4164448" y="4089767"/>
            <a:ext cx="11256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b="1" i="1" dirty="0">
                <a:latin typeface="Times New Roman" panose="02020603050405020304" pitchFamily="18" charset="0"/>
                <a:cs typeface="Times New Roman" panose="02020603050405020304" pitchFamily="18" charset="0"/>
              </a:rPr>
              <a:t>E=</a:t>
            </a:r>
            <a:r>
              <a:rPr lang="en-US" altLang="zh-CN" sz="2800" b="1" i="1" dirty="0" err="1">
                <a:latin typeface="Times New Roman" panose="02020603050405020304" pitchFamily="18" charset="0"/>
                <a:cs typeface="Times New Roman" panose="02020603050405020304" pitchFamily="18" charset="0"/>
              </a:rPr>
              <a:t>Blv</a:t>
            </a:r>
            <a:endParaRPr lang="en-US" altLang="zh-CN" sz="28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37222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4" name="Rectangle 8"/>
          <p:cNvSpPr>
            <a:spLocks noChangeArrowheads="1"/>
          </p:cNvSpPr>
          <p:nvPr/>
        </p:nvSpPr>
        <p:spPr bwMode="auto">
          <a:xfrm>
            <a:off x="827315" y="700770"/>
            <a:ext cx="888274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sz="2800" b="1" dirty="0" smtClean="0">
                <a:latin typeface="Times New Roman" panose="02020603050405020304" pitchFamily="18" charset="0"/>
                <a:cs typeface="Times New Roman" panose="02020603050405020304" pitchFamily="18" charset="0"/>
              </a:rPr>
              <a:t>      沿</a:t>
            </a:r>
            <a:r>
              <a:rPr lang="zh-CN" altLang="en-US" sz="2800" b="1" dirty="0">
                <a:latin typeface="Times New Roman" panose="02020603050405020304" pitchFamily="18" charset="0"/>
                <a:cs typeface="Times New Roman" panose="02020603050405020304" pitchFamily="18" charset="0"/>
              </a:rPr>
              <a:t>直导体</a:t>
            </a:r>
            <a:r>
              <a:rPr lang="en-US" altLang="zh-CN" sz="2800" b="1" i="1" dirty="0">
                <a:latin typeface="Times New Roman" panose="02020603050405020304" pitchFamily="18" charset="0"/>
                <a:cs typeface="Times New Roman" panose="02020603050405020304" pitchFamily="18" charset="0"/>
              </a:rPr>
              <a:t>l</a:t>
            </a:r>
            <a:r>
              <a:rPr lang="zh-CN" altLang="en-US" sz="2800" b="1" dirty="0">
                <a:latin typeface="Times New Roman" panose="02020603050405020304" pitchFamily="18" charset="0"/>
                <a:cs typeface="Times New Roman" panose="02020603050405020304" pitchFamily="18" charset="0"/>
              </a:rPr>
              <a:t>上感应电动势</a:t>
            </a:r>
            <a:r>
              <a:rPr lang="en-US" altLang="zh-CN" sz="2800" b="1" i="1" dirty="0">
                <a:latin typeface="Times New Roman" panose="02020603050405020304" pitchFamily="18" charset="0"/>
                <a:cs typeface="Times New Roman" panose="02020603050405020304" pitchFamily="18" charset="0"/>
              </a:rPr>
              <a:t>e</a:t>
            </a:r>
            <a:r>
              <a:rPr lang="zh-CN" altLang="en-US" sz="2800" b="1" dirty="0">
                <a:latin typeface="Times New Roman" panose="02020603050405020304" pitchFamily="18" charset="0"/>
                <a:cs typeface="Times New Roman" panose="02020603050405020304" pitchFamily="18" charset="0"/>
              </a:rPr>
              <a:t>的方向由右手定则决定。应当指出，上式中的</a:t>
            </a:r>
            <a:r>
              <a:rPr lang="en-US" altLang="zh-CN" sz="2800" b="1" i="1" dirty="0">
                <a:latin typeface="Times New Roman" panose="02020603050405020304" pitchFamily="18" charset="0"/>
                <a:cs typeface="Times New Roman" panose="02020603050405020304" pitchFamily="18" charset="0"/>
              </a:rPr>
              <a:t>v</a:t>
            </a:r>
            <a:r>
              <a:rPr lang="zh-CN" altLang="en-US" sz="2800" b="1" dirty="0">
                <a:latin typeface="Times New Roman" panose="02020603050405020304" pitchFamily="18" charset="0"/>
                <a:cs typeface="Times New Roman" panose="02020603050405020304" pitchFamily="18" charset="0"/>
              </a:rPr>
              <a:t>，既可以是直导体切割磁力线，也可以是磁力线切割直导线的相对线速度。</a:t>
            </a:r>
          </a:p>
        </p:txBody>
      </p:sp>
      <p:sp>
        <p:nvSpPr>
          <p:cNvPr id="2" name="日期占位符 1"/>
          <p:cNvSpPr>
            <a:spLocks noGrp="1"/>
          </p:cNvSpPr>
          <p:nvPr>
            <p:ph type="dt" sz="half" idx="10"/>
          </p:nvPr>
        </p:nvSpPr>
        <p:spPr/>
        <p:txBody>
          <a:bodyPr/>
          <a:lstStyle/>
          <a:p>
            <a:pPr>
              <a:defRPr/>
            </a:pPr>
            <a:fld id="{3603C5FA-451D-48E2-BA29-BC4405324645}"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pPr>
                <a:defRPr/>
              </a:pPr>
              <a:t>18</a:t>
            </a:fld>
            <a:endParaRPr lang="en-US">
              <a:solidFill>
                <a:prstClr val="black">
                  <a:tint val="75000"/>
                </a:prstClr>
              </a:solidFill>
            </a:endParaRPr>
          </a:p>
        </p:txBody>
      </p:sp>
      <p:sp>
        <p:nvSpPr>
          <p:cNvPr id="10" name="Text Box 4"/>
          <p:cNvSpPr txBox="1">
            <a:spLocks noChangeArrowheads="1"/>
          </p:cNvSpPr>
          <p:nvPr/>
        </p:nvSpPr>
        <p:spPr bwMode="auto">
          <a:xfrm>
            <a:off x="827316" y="2025584"/>
            <a:ext cx="24607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smtClean="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4 </a:t>
            </a:r>
            <a:r>
              <a:rPr lang="zh-CN" altLang="en-US" sz="28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电磁力定律</a:t>
            </a:r>
          </a:p>
        </p:txBody>
      </p:sp>
      <p:sp>
        <p:nvSpPr>
          <p:cNvPr id="11" name="Rectangle 5"/>
          <p:cNvSpPr>
            <a:spLocks noChangeArrowheads="1"/>
          </p:cNvSpPr>
          <p:nvPr/>
        </p:nvSpPr>
        <p:spPr bwMode="auto">
          <a:xfrm>
            <a:off x="827315" y="2515323"/>
            <a:ext cx="888274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40005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b="1" dirty="0"/>
              <a:t>载流导体在磁场中受到电磁力的作用，当磁场与导体互相垂直时，作用在导体上的电磁力为</a:t>
            </a:r>
            <a:r>
              <a:rPr lang="zh-CN" altLang="en-US" sz="2800" b="1" dirty="0" smtClean="0"/>
              <a:t>：</a:t>
            </a:r>
            <a:endParaRPr lang="zh-CN" altLang="en-US" sz="2800" b="1" dirty="0"/>
          </a:p>
        </p:txBody>
      </p:sp>
      <p:sp>
        <p:nvSpPr>
          <p:cNvPr id="12" name="Rectangle 6"/>
          <p:cNvSpPr>
            <a:spLocks noChangeArrowheads="1"/>
          </p:cNvSpPr>
          <p:nvPr/>
        </p:nvSpPr>
        <p:spPr bwMode="auto">
          <a:xfrm>
            <a:off x="4551115" y="3447782"/>
            <a:ext cx="11063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b="1" i="1" dirty="0">
                <a:latin typeface="Times New Roman" panose="02020603050405020304" pitchFamily="18" charset="0"/>
                <a:cs typeface="Times New Roman" panose="02020603050405020304" pitchFamily="18" charset="0"/>
              </a:rPr>
              <a:t>F=</a:t>
            </a:r>
            <a:r>
              <a:rPr lang="en-US" altLang="zh-CN" sz="2800" b="1" i="1" dirty="0" err="1">
                <a:latin typeface="Times New Roman" panose="02020603050405020304" pitchFamily="18" charset="0"/>
                <a:cs typeface="Times New Roman" panose="02020603050405020304" pitchFamily="18" charset="0"/>
              </a:rPr>
              <a:t>BlI</a:t>
            </a:r>
            <a:endParaRPr lang="en-US" altLang="zh-CN" sz="2800" b="1" i="1" dirty="0">
              <a:latin typeface="Times New Roman" panose="02020603050405020304" pitchFamily="18" charset="0"/>
              <a:cs typeface="Times New Roman" panose="02020603050405020304" pitchFamily="18" charset="0"/>
            </a:endParaRPr>
          </a:p>
        </p:txBody>
      </p:sp>
      <p:sp>
        <p:nvSpPr>
          <p:cNvPr id="13" name="Rectangle 7"/>
          <p:cNvSpPr>
            <a:spLocks noChangeArrowheads="1"/>
          </p:cNvSpPr>
          <p:nvPr/>
        </p:nvSpPr>
        <p:spPr bwMode="auto">
          <a:xfrm>
            <a:off x="855990" y="4079641"/>
            <a:ext cx="908629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smtClean="0">
                <a:latin typeface="Times New Roman" panose="02020603050405020304" pitchFamily="18" charset="0"/>
                <a:cs typeface="Times New Roman" panose="02020603050405020304" pitchFamily="18" charset="0"/>
              </a:rPr>
              <a:t>式</a:t>
            </a:r>
            <a:r>
              <a:rPr lang="zh-CN" altLang="en-US" sz="2800" b="1" dirty="0">
                <a:latin typeface="Times New Roman" panose="02020603050405020304" pitchFamily="18" charset="0"/>
                <a:cs typeface="Times New Roman" panose="02020603050405020304" pitchFamily="18" charset="0"/>
              </a:rPr>
              <a:t>中</a:t>
            </a:r>
            <a:r>
              <a:rPr lang="en-US" altLang="zh-CN" sz="2800" b="1" i="1" dirty="0">
                <a:latin typeface="Times New Roman" panose="02020603050405020304" pitchFamily="18" charset="0"/>
                <a:cs typeface="Times New Roman" panose="02020603050405020304" pitchFamily="18" charset="0"/>
              </a:rPr>
              <a:t>B</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磁感应强度，单位为</a:t>
            </a:r>
            <a:r>
              <a:rPr lang="en-US" altLang="zh-CN" sz="2800" b="1" dirty="0">
                <a:latin typeface="Times New Roman" panose="02020603050405020304" pitchFamily="18" charset="0"/>
                <a:cs typeface="Times New Roman" panose="02020603050405020304" pitchFamily="18" charset="0"/>
              </a:rPr>
              <a:t>T </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
            </a:r>
            <a:br>
              <a:rPr lang="en-US" altLang="zh-CN" sz="2800" b="1" dirty="0">
                <a:latin typeface="Times New Roman" panose="02020603050405020304" pitchFamily="18" charset="0"/>
                <a:cs typeface="Times New Roman" panose="02020603050405020304" pitchFamily="18" charset="0"/>
              </a:rPr>
            </a:b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      l</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长直导体的长度，单位为</a:t>
            </a:r>
            <a:r>
              <a:rPr lang="en-US" altLang="zh-CN" sz="2800" b="1" dirty="0">
                <a:latin typeface="Times New Roman" panose="02020603050405020304" pitchFamily="18" charset="0"/>
                <a:cs typeface="Times New Roman" panose="02020603050405020304" pitchFamily="18" charset="0"/>
              </a:rPr>
              <a:t>m </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I</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导线中的电流，单位为</a:t>
            </a:r>
            <a:r>
              <a:rPr lang="en-US" altLang="zh-CN" sz="2800" b="1" dirty="0" smtClean="0">
                <a:latin typeface="Times New Roman" panose="02020603050405020304" pitchFamily="18" charset="0"/>
                <a:cs typeface="Times New Roman" panose="02020603050405020304" pitchFamily="18" charset="0"/>
              </a:rPr>
              <a:t>A</a:t>
            </a:r>
            <a:r>
              <a:rPr lang="zh-CN" altLang="en-US" sz="2800" b="1" dirty="0">
                <a:latin typeface="Times New Roman" panose="02020603050405020304" pitchFamily="18" charset="0"/>
                <a:cs typeface="Times New Roman" panose="02020603050405020304" pitchFamily="18" charset="0"/>
              </a:rPr>
              <a:t>；</a:t>
            </a:r>
          </a:p>
          <a:p>
            <a:r>
              <a:rPr lang="zh-CN" altLang="en-US" sz="2800" b="1" dirty="0">
                <a:latin typeface="Times New Roman" panose="02020603050405020304" pitchFamily="18" charset="0"/>
                <a:cs typeface="Times New Roman" panose="02020603050405020304" pitchFamily="18" charset="0"/>
              </a:rPr>
              <a:t>       </a:t>
            </a:r>
            <a:r>
              <a:rPr lang="zh-CN" altLang="en-US" sz="2800" b="1" dirty="0" smtClean="0">
                <a:latin typeface="Times New Roman" panose="02020603050405020304" pitchFamily="18" charset="0"/>
                <a:cs typeface="Times New Roman" panose="02020603050405020304" pitchFamily="18" charset="0"/>
              </a:rPr>
              <a:t> </a:t>
            </a:r>
            <a:r>
              <a:rPr lang="en-US" altLang="zh-CN" sz="2800" b="1" i="1" dirty="0" smtClean="0">
                <a:latin typeface="Times New Roman" panose="02020603050405020304" pitchFamily="18" charset="0"/>
                <a:cs typeface="Times New Roman" panose="02020603050405020304" pitchFamily="18" charset="0"/>
              </a:rPr>
              <a:t>F</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作用在导体上与磁场垂直方向的电磁力，单位为</a:t>
            </a:r>
            <a:r>
              <a:rPr lang="en-US" altLang="zh-CN" sz="2800" b="1" dirty="0" smtClean="0">
                <a:latin typeface="Times New Roman" panose="02020603050405020304" pitchFamily="18" charset="0"/>
                <a:cs typeface="Times New Roman" panose="02020603050405020304" pitchFamily="18" charset="0"/>
              </a:rPr>
              <a:t>N</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39674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6" name="Rectangle 8"/>
          <p:cNvSpPr>
            <a:spLocks noChangeArrowheads="1"/>
          </p:cNvSpPr>
          <p:nvPr/>
        </p:nvSpPr>
        <p:spPr bwMode="auto">
          <a:xfrm>
            <a:off x="898907" y="763139"/>
            <a:ext cx="85644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latin typeface="宋体" panose="02010600030101010101" pitchFamily="2" charset="-122"/>
                <a:ea typeface="宋体" panose="02010600030101010101" pitchFamily="2" charset="-122"/>
              </a:rPr>
              <a:t>力的方向与磁场和导体相垂直，按左手定则决定。上式称安培力公式或电磁力公式。 </a:t>
            </a:r>
          </a:p>
        </p:txBody>
      </p:sp>
      <p:sp>
        <p:nvSpPr>
          <p:cNvPr id="2" name="日期占位符 1"/>
          <p:cNvSpPr>
            <a:spLocks noGrp="1"/>
          </p:cNvSpPr>
          <p:nvPr>
            <p:ph type="dt" sz="half" idx="10"/>
          </p:nvPr>
        </p:nvSpPr>
        <p:spPr/>
        <p:txBody>
          <a:bodyPr/>
          <a:lstStyle/>
          <a:p>
            <a:pPr>
              <a:defRPr/>
            </a:pPr>
            <a:fld id="{035D1208-ADFE-4049-A6F6-6A90F90C1E61}"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pPr>
                <a:defRPr/>
              </a:pPr>
              <a:t>19</a:t>
            </a:fld>
            <a:endParaRPr lang="en-US">
              <a:solidFill>
                <a:prstClr val="black">
                  <a:tint val="75000"/>
                </a:prstClr>
              </a:solidFill>
            </a:endParaRPr>
          </a:p>
        </p:txBody>
      </p:sp>
      <p:sp>
        <p:nvSpPr>
          <p:cNvPr id="9" name="Text Box 4"/>
          <p:cNvSpPr txBox="1">
            <a:spLocks noChangeArrowheads="1"/>
          </p:cNvSpPr>
          <p:nvPr/>
        </p:nvSpPr>
        <p:spPr bwMode="auto">
          <a:xfrm>
            <a:off x="898907" y="1717246"/>
            <a:ext cx="35465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5 </a:t>
            </a:r>
            <a:r>
              <a:rPr lang="zh-CN" altLang="en-US" sz="2800" b="1" dirty="0" smtClean="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磁路</a:t>
            </a:r>
            <a:r>
              <a:rPr lang="zh-CN" altLang="en-US" sz="28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与电路的比较</a:t>
            </a:r>
          </a:p>
        </p:txBody>
      </p:sp>
      <p:graphicFrame>
        <p:nvGraphicFramePr>
          <p:cNvPr id="4" name="表格 3"/>
          <p:cNvGraphicFramePr>
            <a:graphicFrameLocks noGrp="1"/>
          </p:cNvGraphicFramePr>
          <p:nvPr>
            <p:extLst>
              <p:ext uri="{D42A27DB-BD31-4B8C-83A1-F6EECF244321}">
                <p14:modId xmlns:p14="http://schemas.microsoft.com/office/powerpoint/2010/main" val="2302414075"/>
              </p:ext>
            </p:extLst>
          </p:nvPr>
        </p:nvGraphicFramePr>
        <p:xfrm>
          <a:off x="1593284" y="3004480"/>
          <a:ext cx="6720418" cy="3108960"/>
        </p:xfrm>
        <a:graphic>
          <a:graphicData uri="http://schemas.openxmlformats.org/drawingml/2006/table">
            <a:tbl>
              <a:tblPr firstRow="1" bandRow="1">
                <a:tableStyleId>{7DF18680-E054-41AD-8BC1-D1AEF772440D}</a:tableStyleId>
              </a:tblPr>
              <a:tblGrid>
                <a:gridCol w="3360209"/>
                <a:gridCol w="3360209"/>
              </a:tblGrid>
              <a:tr h="370840">
                <a:tc>
                  <a:txBody>
                    <a:bodyPr/>
                    <a:lstStyle/>
                    <a:p>
                      <a:pPr algn="ctr"/>
                      <a:r>
                        <a:rPr lang="zh-CN" altLang="en-US" sz="2800" dirty="0" smtClean="0">
                          <a:latin typeface="Times New Roman" panose="02020603050405020304" pitchFamily="18" charset="0"/>
                          <a:cs typeface="Times New Roman" panose="02020603050405020304" pitchFamily="18" charset="0"/>
                        </a:rPr>
                        <a:t>磁路</a:t>
                      </a:r>
                      <a:endParaRPr lang="zh-CN" altLang="en-US" sz="2800" dirty="0">
                        <a:latin typeface="Times New Roman" panose="02020603050405020304" pitchFamily="18" charset="0"/>
                        <a:cs typeface="Times New Roman" panose="02020603050405020304" pitchFamily="18" charset="0"/>
                      </a:endParaRPr>
                    </a:p>
                  </a:txBody>
                  <a:tcPr/>
                </a:tc>
                <a:tc>
                  <a:txBody>
                    <a:bodyPr/>
                    <a:lstStyle/>
                    <a:p>
                      <a:pPr algn="ctr"/>
                      <a:r>
                        <a:rPr lang="zh-CN" altLang="en-US" sz="2800" dirty="0" smtClean="0">
                          <a:latin typeface="Times New Roman" panose="02020603050405020304" pitchFamily="18" charset="0"/>
                          <a:cs typeface="Times New Roman" panose="02020603050405020304" pitchFamily="18" charset="0"/>
                        </a:rPr>
                        <a:t>电路</a:t>
                      </a:r>
                      <a:endParaRPr lang="zh-CN" altLang="en-US" sz="2800" dirty="0">
                        <a:latin typeface="Times New Roman" panose="02020603050405020304" pitchFamily="18" charset="0"/>
                        <a:cs typeface="Times New Roman" panose="02020603050405020304" pitchFamily="18" charset="0"/>
                      </a:endParaRPr>
                    </a:p>
                  </a:txBody>
                  <a:tcPr/>
                </a:tc>
              </a:tr>
              <a:tr h="370840">
                <a:tc>
                  <a:txBody>
                    <a:bodyPr/>
                    <a:lstStyle/>
                    <a:p>
                      <a:pPr algn="ctr"/>
                      <a:r>
                        <a:rPr lang="zh-CN" altLang="en-US" sz="2800" dirty="0" smtClean="0">
                          <a:latin typeface="Times New Roman" panose="02020603050405020304" pitchFamily="18" charset="0"/>
                          <a:cs typeface="Times New Roman" panose="02020603050405020304" pitchFamily="18" charset="0"/>
                        </a:rPr>
                        <a:t>磁动势</a:t>
                      </a:r>
                      <a:r>
                        <a:rPr lang="en-US" altLang="zh-CN" sz="2800" i="1" dirty="0" smtClean="0">
                          <a:latin typeface="Times New Roman" panose="02020603050405020304" pitchFamily="18" charset="0"/>
                          <a:cs typeface="Times New Roman" panose="02020603050405020304" pitchFamily="18" charset="0"/>
                        </a:rPr>
                        <a:t>F</a:t>
                      </a:r>
                      <a:endParaRPr lang="zh-CN" altLang="en-US" sz="2800" i="1" dirty="0">
                        <a:latin typeface="Times New Roman" panose="02020603050405020304" pitchFamily="18" charset="0"/>
                        <a:cs typeface="Times New Roman" panose="02020603050405020304" pitchFamily="18" charset="0"/>
                      </a:endParaRPr>
                    </a:p>
                  </a:txBody>
                  <a:tcPr/>
                </a:tc>
                <a:tc>
                  <a:txBody>
                    <a:bodyPr/>
                    <a:lstStyle/>
                    <a:p>
                      <a:pPr algn="ctr"/>
                      <a:r>
                        <a:rPr lang="zh-CN" altLang="en-US" sz="2800" dirty="0" smtClean="0">
                          <a:latin typeface="Times New Roman" panose="02020603050405020304" pitchFamily="18" charset="0"/>
                          <a:cs typeface="Times New Roman" panose="02020603050405020304" pitchFamily="18" charset="0"/>
                        </a:rPr>
                        <a:t>电动势</a:t>
                      </a:r>
                      <a:r>
                        <a:rPr lang="en-US" altLang="zh-CN" sz="2800" i="1" dirty="0" smtClean="0">
                          <a:latin typeface="Times New Roman" panose="02020603050405020304" pitchFamily="18" charset="0"/>
                          <a:cs typeface="Times New Roman" panose="02020603050405020304" pitchFamily="18" charset="0"/>
                        </a:rPr>
                        <a:t>E</a:t>
                      </a:r>
                      <a:endParaRPr lang="zh-CN" altLang="en-US" sz="2800" i="1" dirty="0">
                        <a:latin typeface="Times New Roman" panose="02020603050405020304" pitchFamily="18" charset="0"/>
                        <a:cs typeface="Times New Roman" panose="02020603050405020304" pitchFamily="18" charset="0"/>
                      </a:endParaRPr>
                    </a:p>
                  </a:txBody>
                  <a:tcPr/>
                </a:tc>
              </a:tr>
              <a:tr h="370840">
                <a:tc>
                  <a:txBody>
                    <a:bodyPr/>
                    <a:lstStyle/>
                    <a:p>
                      <a:pPr algn="ctr"/>
                      <a:r>
                        <a:rPr lang="zh-CN" altLang="en-US" sz="2800" dirty="0" smtClean="0">
                          <a:latin typeface="Times New Roman" panose="02020603050405020304" pitchFamily="18" charset="0"/>
                          <a:cs typeface="Times New Roman" panose="02020603050405020304" pitchFamily="18" charset="0"/>
                        </a:rPr>
                        <a:t>磁通</a:t>
                      </a:r>
                      <a:r>
                        <a:rPr lang="el-GR" altLang="zh-CN" sz="2800" i="1" dirty="0" smtClean="0">
                          <a:latin typeface="Times New Roman" panose="02020603050405020304" pitchFamily="18" charset="0"/>
                          <a:cs typeface="Times New Roman" panose="02020603050405020304" pitchFamily="18" charset="0"/>
                        </a:rPr>
                        <a:t>Φ</a:t>
                      </a:r>
                      <a:endParaRPr lang="zh-CN" altLang="en-US" sz="2800" i="1" dirty="0">
                        <a:latin typeface="Times New Roman" panose="02020603050405020304" pitchFamily="18" charset="0"/>
                        <a:cs typeface="Times New Roman" panose="02020603050405020304" pitchFamily="18" charset="0"/>
                      </a:endParaRPr>
                    </a:p>
                  </a:txBody>
                  <a:tcPr/>
                </a:tc>
                <a:tc>
                  <a:txBody>
                    <a:bodyPr/>
                    <a:lstStyle/>
                    <a:p>
                      <a:pPr algn="ctr"/>
                      <a:r>
                        <a:rPr lang="zh-CN" altLang="en-US" sz="2800" dirty="0" smtClean="0">
                          <a:latin typeface="Times New Roman" panose="02020603050405020304" pitchFamily="18" charset="0"/>
                          <a:cs typeface="Times New Roman" panose="02020603050405020304" pitchFamily="18" charset="0"/>
                        </a:rPr>
                        <a:t>电流</a:t>
                      </a:r>
                      <a:r>
                        <a:rPr lang="en-US" altLang="zh-CN" sz="2800" i="1" dirty="0" smtClean="0">
                          <a:latin typeface="Times New Roman" panose="02020603050405020304" pitchFamily="18" charset="0"/>
                          <a:cs typeface="Times New Roman" panose="02020603050405020304" pitchFamily="18" charset="0"/>
                        </a:rPr>
                        <a:t>I</a:t>
                      </a:r>
                      <a:endParaRPr lang="zh-CN" altLang="en-US" sz="2800" i="1" dirty="0">
                        <a:latin typeface="Times New Roman" panose="02020603050405020304" pitchFamily="18" charset="0"/>
                        <a:cs typeface="Times New Roman" panose="02020603050405020304" pitchFamily="18" charset="0"/>
                      </a:endParaRPr>
                    </a:p>
                  </a:txBody>
                  <a:tcPr/>
                </a:tc>
              </a:tr>
              <a:tr h="370840">
                <a:tc>
                  <a:txBody>
                    <a:bodyPr/>
                    <a:lstStyle/>
                    <a:p>
                      <a:pPr algn="ctr"/>
                      <a:r>
                        <a:rPr lang="zh-CN" altLang="en-US" sz="2800" dirty="0" smtClean="0">
                          <a:latin typeface="Times New Roman" panose="02020603050405020304" pitchFamily="18" charset="0"/>
                          <a:cs typeface="Times New Roman" panose="02020603050405020304" pitchFamily="18" charset="0"/>
                        </a:rPr>
                        <a:t>磁感应强度</a:t>
                      </a:r>
                      <a:r>
                        <a:rPr lang="en-US" altLang="zh-CN" sz="2800" i="1" dirty="0" smtClean="0">
                          <a:latin typeface="Times New Roman" panose="02020603050405020304" pitchFamily="18" charset="0"/>
                          <a:cs typeface="Times New Roman" panose="02020603050405020304" pitchFamily="18" charset="0"/>
                        </a:rPr>
                        <a:t>B</a:t>
                      </a:r>
                      <a:endParaRPr lang="zh-CN" altLang="en-US" sz="2800" i="1" dirty="0">
                        <a:latin typeface="Times New Roman" panose="02020603050405020304" pitchFamily="18" charset="0"/>
                        <a:cs typeface="Times New Roman" panose="02020603050405020304" pitchFamily="18" charset="0"/>
                      </a:endParaRPr>
                    </a:p>
                  </a:txBody>
                  <a:tcPr/>
                </a:tc>
                <a:tc>
                  <a:txBody>
                    <a:bodyPr/>
                    <a:lstStyle/>
                    <a:p>
                      <a:pPr algn="ctr"/>
                      <a:r>
                        <a:rPr lang="zh-CN" altLang="en-US" sz="2800" dirty="0" smtClean="0">
                          <a:latin typeface="Times New Roman" panose="02020603050405020304" pitchFamily="18" charset="0"/>
                          <a:cs typeface="Times New Roman" panose="02020603050405020304" pitchFamily="18" charset="0"/>
                        </a:rPr>
                        <a:t>电流密度</a:t>
                      </a:r>
                      <a:r>
                        <a:rPr lang="en-US" altLang="zh-CN" sz="2800" i="1" dirty="0" smtClean="0">
                          <a:latin typeface="Times New Roman" panose="02020603050405020304" pitchFamily="18" charset="0"/>
                          <a:cs typeface="Times New Roman" panose="02020603050405020304" pitchFamily="18" charset="0"/>
                        </a:rPr>
                        <a:t>J</a:t>
                      </a:r>
                      <a:endParaRPr lang="zh-CN" altLang="en-US" sz="2800" i="1" dirty="0">
                        <a:latin typeface="Times New Roman" panose="02020603050405020304" pitchFamily="18" charset="0"/>
                        <a:cs typeface="Times New Roman" panose="02020603050405020304" pitchFamily="18" charset="0"/>
                      </a:endParaRPr>
                    </a:p>
                  </a:txBody>
                  <a:tcPr/>
                </a:tc>
              </a:tr>
              <a:tr h="370840">
                <a:tc>
                  <a:txBody>
                    <a:bodyPr/>
                    <a:lstStyle/>
                    <a:p>
                      <a:pPr algn="ctr"/>
                      <a:r>
                        <a:rPr lang="zh-CN" altLang="en-US" sz="2800" dirty="0" smtClean="0">
                          <a:latin typeface="Times New Roman" panose="02020603050405020304" pitchFamily="18" charset="0"/>
                          <a:cs typeface="Times New Roman" panose="02020603050405020304" pitchFamily="18" charset="0"/>
                        </a:rPr>
                        <a:t>磁阻</a:t>
                      </a:r>
                      <a:r>
                        <a:rPr lang="en-US" altLang="zh-CN" sz="2800" i="1" dirty="0" err="1" smtClean="0">
                          <a:latin typeface="Times New Roman" panose="02020603050405020304" pitchFamily="18" charset="0"/>
                          <a:cs typeface="Times New Roman" panose="02020603050405020304" pitchFamily="18" charset="0"/>
                        </a:rPr>
                        <a:t>R</a:t>
                      </a:r>
                      <a:r>
                        <a:rPr lang="en-US" altLang="zh-CN" sz="2800" baseline="-25000" dirty="0" err="1" smtClean="0">
                          <a:latin typeface="Times New Roman" panose="02020603050405020304" pitchFamily="18" charset="0"/>
                          <a:cs typeface="Times New Roman" panose="02020603050405020304" pitchFamily="18" charset="0"/>
                        </a:rPr>
                        <a:t>m</a:t>
                      </a:r>
                      <a:endParaRPr lang="zh-CN" altLang="en-US" sz="2800" baseline="-25000" dirty="0">
                        <a:latin typeface="Times New Roman" panose="02020603050405020304" pitchFamily="18" charset="0"/>
                        <a:cs typeface="Times New Roman" panose="02020603050405020304" pitchFamily="18" charset="0"/>
                      </a:endParaRPr>
                    </a:p>
                  </a:txBody>
                  <a:tcPr/>
                </a:tc>
                <a:tc>
                  <a:txBody>
                    <a:bodyPr/>
                    <a:lstStyle/>
                    <a:p>
                      <a:pPr algn="ctr"/>
                      <a:r>
                        <a:rPr lang="zh-CN" altLang="en-US" sz="2800" dirty="0" smtClean="0">
                          <a:latin typeface="Times New Roman" panose="02020603050405020304" pitchFamily="18" charset="0"/>
                          <a:cs typeface="Times New Roman" panose="02020603050405020304" pitchFamily="18" charset="0"/>
                        </a:rPr>
                        <a:t>电阻</a:t>
                      </a:r>
                      <a:r>
                        <a:rPr lang="en-US" altLang="zh-CN" sz="2800" i="1" dirty="0" smtClean="0">
                          <a:latin typeface="Times New Roman" panose="02020603050405020304" pitchFamily="18" charset="0"/>
                          <a:cs typeface="Times New Roman" panose="02020603050405020304" pitchFamily="18" charset="0"/>
                        </a:rPr>
                        <a:t>R</a:t>
                      </a:r>
                      <a:endParaRPr lang="zh-CN" altLang="en-US" sz="2800" i="1" dirty="0">
                        <a:latin typeface="Times New Roman" panose="02020603050405020304" pitchFamily="18" charset="0"/>
                        <a:cs typeface="Times New Roman" panose="02020603050405020304" pitchFamily="18" charset="0"/>
                      </a:endParaRPr>
                    </a:p>
                  </a:txBody>
                  <a:tcPr/>
                </a:tc>
              </a:tr>
              <a:tr h="370840">
                <a:tc>
                  <a:txBody>
                    <a:bodyPr/>
                    <a:lstStyle/>
                    <a:p>
                      <a:pPr algn="ctr"/>
                      <a:r>
                        <a:rPr lang="zh-CN" altLang="en-US" sz="2800" dirty="0" smtClean="0">
                          <a:latin typeface="Times New Roman" panose="02020603050405020304" pitchFamily="18" charset="0"/>
                          <a:cs typeface="Times New Roman" panose="02020603050405020304" pitchFamily="18" charset="0"/>
                        </a:rPr>
                        <a:t>磁导</a:t>
                      </a:r>
                      <a:r>
                        <a:rPr lang="el-GR" altLang="zh-CN" sz="2800" dirty="0" smtClean="0">
                          <a:latin typeface="Times New Roman" panose="02020603050405020304" pitchFamily="18" charset="0"/>
                          <a:cs typeface="Times New Roman" panose="02020603050405020304" pitchFamily="18" charset="0"/>
                        </a:rPr>
                        <a:t>Λ</a:t>
                      </a:r>
                      <a:endParaRPr lang="zh-CN" altLang="en-US" sz="2800" i="0" dirty="0">
                        <a:latin typeface="Times New Roman" panose="02020603050405020304" pitchFamily="18" charset="0"/>
                        <a:cs typeface="Times New Roman" panose="02020603050405020304" pitchFamily="18" charset="0"/>
                      </a:endParaRPr>
                    </a:p>
                  </a:txBody>
                  <a:tcPr/>
                </a:tc>
                <a:tc>
                  <a:txBody>
                    <a:bodyPr/>
                    <a:lstStyle/>
                    <a:p>
                      <a:pPr algn="ctr"/>
                      <a:r>
                        <a:rPr lang="zh-CN" altLang="en-US" sz="2800" dirty="0" smtClean="0">
                          <a:latin typeface="Times New Roman" panose="02020603050405020304" pitchFamily="18" charset="0"/>
                          <a:cs typeface="Times New Roman" panose="02020603050405020304" pitchFamily="18" charset="0"/>
                        </a:rPr>
                        <a:t>电导</a:t>
                      </a:r>
                      <a:r>
                        <a:rPr lang="en-US" altLang="zh-CN" sz="2800" i="1" dirty="0" smtClean="0">
                          <a:latin typeface="Times New Roman" panose="02020603050405020304" pitchFamily="18" charset="0"/>
                          <a:cs typeface="Times New Roman" panose="02020603050405020304" pitchFamily="18" charset="0"/>
                        </a:rPr>
                        <a:t>G</a:t>
                      </a:r>
                      <a:endParaRPr lang="zh-CN" altLang="en-US" sz="2800" i="1" dirty="0">
                        <a:latin typeface="Times New Roman" panose="02020603050405020304" pitchFamily="18" charset="0"/>
                        <a:cs typeface="Times New Roman" panose="02020603050405020304" pitchFamily="18" charset="0"/>
                      </a:endParaRPr>
                    </a:p>
                  </a:txBody>
                  <a:tcPr/>
                </a:tc>
              </a:tr>
            </a:tbl>
          </a:graphicData>
        </a:graphic>
      </p:graphicFrame>
      <p:sp>
        <p:nvSpPr>
          <p:cNvPr id="7" name="Rectangle 6"/>
          <p:cNvSpPr>
            <a:spLocks noChangeArrowheads="1"/>
          </p:cNvSpPr>
          <p:nvPr/>
        </p:nvSpPr>
        <p:spPr bwMode="auto">
          <a:xfrm>
            <a:off x="903053" y="2301258"/>
            <a:ext cx="24080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在物理量上</a:t>
            </a:r>
            <a:endPar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203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hlinkClick r:id="" action="ppaction://noaction"/>
          </p:cNvPr>
          <p:cNvSpPr>
            <a:spLocks noChangeArrowheads="1"/>
          </p:cNvSpPr>
          <p:nvPr/>
        </p:nvSpPr>
        <p:spPr bwMode="auto">
          <a:xfrm>
            <a:off x="1428089" y="2466981"/>
            <a:ext cx="5208322" cy="523220"/>
          </a:xfrm>
          <a:prstGeom prst="rect">
            <a:avLst/>
          </a:prstGeom>
          <a:noFill/>
          <a:ln w="9525">
            <a:noFill/>
            <a:miter lim="800000"/>
            <a:headEnd/>
            <a:tailEnd/>
          </a:ln>
          <a:effectLst/>
        </p:spPr>
        <p:txBody>
          <a:bodyPr>
            <a:spAutoFit/>
          </a:bodyPr>
          <a:lstStyle/>
          <a:p>
            <a:pPr fontAlgn="base">
              <a:spcBef>
                <a:spcPct val="50000"/>
              </a:spcBef>
              <a:spcAft>
                <a:spcPct val="0"/>
              </a:spcAft>
              <a:defRPr/>
            </a:pPr>
            <a:r>
              <a:rPr kumimoji="1" lang="en-US" altLang="zh-CN" sz="2800" b="1" dirty="0">
                <a:solidFill>
                  <a:prstClr val="black"/>
                </a:solidFill>
                <a:effectLst>
                  <a:outerShdw blurRad="38100" dist="38100" dir="2700000" algn="tl">
                    <a:srgbClr val="C0C0C0"/>
                  </a:outerShdw>
                </a:effectLst>
                <a:latin typeface="Times New Roman" pitchFamily="18" charset="0"/>
              </a:rPr>
              <a:t>8</a:t>
            </a:r>
            <a:r>
              <a:rPr kumimoji="1" lang="en-US" altLang="zh-CN" sz="2800" b="1" dirty="0" smtClean="0">
                <a:solidFill>
                  <a:prstClr val="black"/>
                </a:solidFill>
                <a:effectLst>
                  <a:outerShdw blurRad="38100" dist="38100" dir="2700000" algn="tl">
                    <a:srgbClr val="C0C0C0"/>
                  </a:outerShdw>
                </a:effectLst>
                <a:latin typeface="Times New Roman" pitchFamily="18" charset="0"/>
              </a:rPr>
              <a:t>.2  </a:t>
            </a:r>
            <a:r>
              <a:rPr kumimoji="1" lang="zh-CN" altLang="en-US" sz="2800" b="1" dirty="0" smtClean="0">
                <a:solidFill>
                  <a:prstClr val="black"/>
                </a:solidFill>
                <a:effectLst>
                  <a:outerShdw blurRad="38100" dist="38100" dir="2700000" algn="tl">
                    <a:srgbClr val="C0C0C0"/>
                  </a:outerShdw>
                </a:effectLst>
                <a:latin typeface="Times New Roman" pitchFamily="18" charset="0"/>
              </a:rPr>
              <a:t>磁路及其计算</a:t>
            </a:r>
            <a:endParaRPr kumimoji="1" lang="zh-CN" altLang="en-US" sz="2800" b="1" dirty="0">
              <a:solidFill>
                <a:prstClr val="black"/>
              </a:solidFill>
              <a:effectLst>
                <a:outerShdw blurRad="38100" dist="38100" dir="2700000" algn="tl">
                  <a:srgbClr val="C0C0C0"/>
                </a:outerShdw>
              </a:effectLst>
              <a:latin typeface="Times New Roman" pitchFamily="18" charset="0"/>
            </a:endParaRPr>
          </a:p>
        </p:txBody>
      </p:sp>
      <p:sp>
        <p:nvSpPr>
          <p:cNvPr id="77827" name="Rectangle 3">
            <a:hlinkClick r:id="" action="ppaction://noaction"/>
          </p:cNvPr>
          <p:cNvSpPr>
            <a:spLocks noChangeArrowheads="1"/>
          </p:cNvSpPr>
          <p:nvPr/>
        </p:nvSpPr>
        <p:spPr bwMode="auto">
          <a:xfrm>
            <a:off x="1428089" y="3052769"/>
            <a:ext cx="5712354" cy="523220"/>
          </a:xfrm>
          <a:prstGeom prst="rect">
            <a:avLst/>
          </a:prstGeom>
          <a:noFill/>
          <a:ln w="9525">
            <a:noFill/>
            <a:miter lim="800000"/>
            <a:headEnd/>
            <a:tailEnd/>
          </a:ln>
          <a:effectLst/>
        </p:spPr>
        <p:txBody>
          <a:bodyPr>
            <a:spAutoFit/>
          </a:bodyPr>
          <a:lstStyle/>
          <a:p>
            <a:pPr fontAlgn="base">
              <a:spcBef>
                <a:spcPct val="50000"/>
              </a:spcBef>
              <a:spcAft>
                <a:spcPct val="0"/>
              </a:spcAft>
              <a:defRPr/>
            </a:pPr>
            <a:r>
              <a:rPr kumimoji="1" lang="en-US" altLang="zh-CN" sz="2800" b="1" dirty="0">
                <a:solidFill>
                  <a:prstClr val="black"/>
                </a:solidFill>
                <a:effectLst>
                  <a:outerShdw blurRad="38100" dist="38100" dir="2700000" algn="tl">
                    <a:srgbClr val="C0C0C0"/>
                  </a:outerShdw>
                </a:effectLst>
                <a:latin typeface="Times New Roman" pitchFamily="18" charset="0"/>
              </a:rPr>
              <a:t>8</a:t>
            </a:r>
            <a:r>
              <a:rPr kumimoji="1" lang="en-US" altLang="zh-CN" sz="2800" b="1" dirty="0" smtClean="0">
                <a:solidFill>
                  <a:prstClr val="black"/>
                </a:solidFill>
                <a:effectLst>
                  <a:outerShdw blurRad="38100" dist="38100" dir="2700000" algn="tl">
                    <a:srgbClr val="C0C0C0"/>
                  </a:outerShdw>
                </a:effectLst>
                <a:latin typeface="Times New Roman" pitchFamily="18" charset="0"/>
              </a:rPr>
              <a:t>.3  </a:t>
            </a:r>
            <a:r>
              <a:rPr kumimoji="1" lang="zh-CN" altLang="en-US" sz="2800" b="1" dirty="0" smtClean="0">
                <a:solidFill>
                  <a:prstClr val="black"/>
                </a:solidFill>
                <a:effectLst>
                  <a:outerShdw blurRad="38100" dist="38100" dir="2700000" algn="tl">
                    <a:srgbClr val="C0C0C0"/>
                  </a:outerShdw>
                </a:effectLst>
                <a:latin typeface="Times New Roman" pitchFamily="18" charset="0"/>
              </a:rPr>
              <a:t>交流铁心线圈电路</a:t>
            </a:r>
            <a:endParaRPr kumimoji="1" lang="zh-CN" altLang="en-US" sz="2800" b="1" dirty="0">
              <a:solidFill>
                <a:prstClr val="black"/>
              </a:solidFill>
              <a:effectLst>
                <a:outerShdw blurRad="38100" dist="38100" dir="2700000" algn="tl">
                  <a:srgbClr val="C0C0C0"/>
                </a:outerShdw>
              </a:effectLst>
              <a:latin typeface="Times New Roman" pitchFamily="18" charset="0"/>
            </a:endParaRPr>
          </a:p>
        </p:txBody>
      </p:sp>
      <p:sp>
        <p:nvSpPr>
          <p:cNvPr id="77828" name="Rectangle 4">
            <a:hlinkClick r:id="" action="ppaction://noaction"/>
          </p:cNvPr>
          <p:cNvSpPr>
            <a:spLocks noChangeArrowheads="1"/>
          </p:cNvSpPr>
          <p:nvPr/>
        </p:nvSpPr>
        <p:spPr bwMode="auto">
          <a:xfrm>
            <a:off x="1428088" y="3624265"/>
            <a:ext cx="7476464" cy="523220"/>
          </a:xfrm>
          <a:prstGeom prst="rect">
            <a:avLst/>
          </a:prstGeom>
          <a:noFill/>
          <a:ln w="9525">
            <a:noFill/>
            <a:miter lim="800000"/>
            <a:headEnd/>
            <a:tailEnd/>
          </a:ln>
          <a:effectLst/>
        </p:spPr>
        <p:txBody>
          <a:bodyPr>
            <a:spAutoFit/>
          </a:bodyPr>
          <a:lstStyle/>
          <a:p>
            <a:pPr fontAlgn="base">
              <a:spcBef>
                <a:spcPct val="50000"/>
              </a:spcBef>
              <a:spcAft>
                <a:spcPct val="0"/>
              </a:spcAft>
              <a:defRPr/>
            </a:pPr>
            <a:r>
              <a:rPr kumimoji="1" lang="en-US" altLang="zh-CN" sz="2800" b="1" dirty="0">
                <a:solidFill>
                  <a:prstClr val="black"/>
                </a:solidFill>
                <a:effectLst>
                  <a:outerShdw blurRad="38100" dist="38100" dir="2700000" algn="tl">
                    <a:srgbClr val="C0C0C0"/>
                  </a:outerShdw>
                </a:effectLst>
                <a:latin typeface="Times New Roman" pitchFamily="18" charset="0"/>
              </a:rPr>
              <a:t>8</a:t>
            </a:r>
            <a:r>
              <a:rPr kumimoji="1" lang="en-US" altLang="zh-CN" sz="2800" b="1" dirty="0" smtClean="0">
                <a:solidFill>
                  <a:prstClr val="black"/>
                </a:solidFill>
                <a:effectLst>
                  <a:outerShdw blurRad="38100" dist="38100" dir="2700000" algn="tl">
                    <a:srgbClr val="C0C0C0"/>
                  </a:outerShdw>
                </a:effectLst>
                <a:latin typeface="Times New Roman" pitchFamily="18" charset="0"/>
              </a:rPr>
              <a:t>.4  </a:t>
            </a:r>
            <a:r>
              <a:rPr kumimoji="1" lang="zh-CN" altLang="en-US" sz="2800" b="1" dirty="0" smtClean="0">
                <a:solidFill>
                  <a:prstClr val="black"/>
                </a:solidFill>
                <a:effectLst>
                  <a:outerShdw blurRad="38100" dist="38100" dir="2700000" algn="tl">
                    <a:srgbClr val="C0C0C0"/>
                  </a:outerShdw>
                </a:effectLst>
                <a:latin typeface="Times New Roman" pitchFamily="18" charset="0"/>
              </a:rPr>
              <a:t>变压器</a:t>
            </a:r>
            <a:endParaRPr kumimoji="1" lang="zh-CN" altLang="en-US" sz="2800" b="1" dirty="0">
              <a:solidFill>
                <a:prstClr val="black"/>
              </a:solidFill>
              <a:effectLst>
                <a:outerShdw blurRad="38100" dist="38100" dir="2700000" algn="tl">
                  <a:srgbClr val="C0C0C0"/>
                </a:outerShdw>
              </a:effectLst>
              <a:latin typeface="Times New Roman" pitchFamily="18" charset="0"/>
            </a:endParaRPr>
          </a:p>
        </p:txBody>
      </p:sp>
      <p:sp>
        <p:nvSpPr>
          <p:cNvPr id="77829" name="Rectangle 5">
            <a:hlinkClick r:id="" action="ppaction://noaction"/>
          </p:cNvPr>
          <p:cNvSpPr>
            <a:spLocks noChangeArrowheads="1"/>
          </p:cNvSpPr>
          <p:nvPr/>
        </p:nvSpPr>
        <p:spPr bwMode="auto">
          <a:xfrm>
            <a:off x="1428089" y="4767269"/>
            <a:ext cx="6216385" cy="523220"/>
          </a:xfrm>
          <a:prstGeom prst="rect">
            <a:avLst/>
          </a:prstGeom>
          <a:noFill/>
          <a:ln w="9525">
            <a:noFill/>
            <a:miter lim="800000"/>
            <a:headEnd/>
            <a:tailEnd/>
          </a:ln>
          <a:effectLst/>
        </p:spPr>
        <p:txBody>
          <a:bodyPr>
            <a:spAutoFit/>
          </a:bodyPr>
          <a:lstStyle/>
          <a:p>
            <a:pPr fontAlgn="base">
              <a:spcBef>
                <a:spcPct val="50000"/>
              </a:spcBef>
              <a:spcAft>
                <a:spcPct val="0"/>
              </a:spcAft>
              <a:defRPr/>
            </a:pPr>
            <a:r>
              <a:rPr kumimoji="1" lang="en-US" altLang="zh-CN" sz="2800" b="1" dirty="0">
                <a:solidFill>
                  <a:prstClr val="black"/>
                </a:solidFill>
                <a:effectLst>
                  <a:outerShdw blurRad="38100" dist="38100" dir="2700000" algn="tl">
                    <a:srgbClr val="C0C0C0"/>
                  </a:outerShdw>
                </a:effectLst>
                <a:latin typeface="Times New Roman" pitchFamily="18" charset="0"/>
              </a:rPr>
              <a:t>8</a:t>
            </a:r>
            <a:r>
              <a:rPr kumimoji="1" lang="en-US" altLang="zh-CN" sz="2800" b="1" dirty="0" smtClean="0">
                <a:solidFill>
                  <a:prstClr val="black"/>
                </a:solidFill>
                <a:effectLst>
                  <a:outerShdw blurRad="38100" dist="38100" dir="2700000" algn="tl">
                    <a:srgbClr val="C0C0C0"/>
                  </a:outerShdw>
                </a:effectLst>
                <a:latin typeface="Times New Roman" pitchFamily="18" charset="0"/>
              </a:rPr>
              <a:t>.6  </a:t>
            </a:r>
            <a:r>
              <a:rPr kumimoji="1" lang="zh-CN" altLang="en-US" sz="2800" b="1" dirty="0" smtClean="0">
                <a:solidFill>
                  <a:prstClr val="black"/>
                </a:solidFill>
                <a:effectLst>
                  <a:outerShdw blurRad="38100" dist="38100" dir="2700000" algn="tl">
                    <a:srgbClr val="C0C0C0"/>
                  </a:outerShdw>
                </a:effectLst>
                <a:latin typeface="Times New Roman" pitchFamily="18" charset="0"/>
              </a:rPr>
              <a:t>变压器的应用</a:t>
            </a:r>
            <a:endParaRPr kumimoji="1" lang="zh-CN" altLang="en-US" sz="2800" b="1" dirty="0">
              <a:solidFill>
                <a:prstClr val="black"/>
              </a:solidFill>
              <a:effectLst>
                <a:outerShdw blurRad="38100" dist="38100" dir="2700000" algn="tl">
                  <a:srgbClr val="C0C0C0"/>
                </a:outerShdw>
              </a:effectLst>
              <a:latin typeface="Times New Roman" pitchFamily="18" charset="0"/>
            </a:endParaRPr>
          </a:p>
        </p:txBody>
      </p:sp>
      <p:sp>
        <p:nvSpPr>
          <p:cNvPr id="77830" name="Rectangle 6">
            <a:hlinkClick r:id="" action="ppaction://noaction"/>
          </p:cNvPr>
          <p:cNvSpPr>
            <a:spLocks noChangeArrowheads="1"/>
          </p:cNvSpPr>
          <p:nvPr/>
        </p:nvSpPr>
        <p:spPr bwMode="auto">
          <a:xfrm>
            <a:off x="1428089" y="4210056"/>
            <a:ext cx="6468401" cy="523220"/>
          </a:xfrm>
          <a:prstGeom prst="rect">
            <a:avLst/>
          </a:prstGeom>
          <a:noFill/>
          <a:ln w="9525">
            <a:noFill/>
            <a:miter lim="800000"/>
            <a:headEnd/>
            <a:tailEnd/>
          </a:ln>
          <a:effectLst/>
        </p:spPr>
        <p:txBody>
          <a:bodyPr>
            <a:spAutoFit/>
          </a:bodyPr>
          <a:lstStyle/>
          <a:p>
            <a:pPr fontAlgn="base">
              <a:spcBef>
                <a:spcPct val="50000"/>
              </a:spcBef>
              <a:spcAft>
                <a:spcPct val="0"/>
              </a:spcAft>
              <a:defRPr/>
            </a:pPr>
            <a:r>
              <a:rPr kumimoji="1" lang="en-US" altLang="zh-CN" sz="2800" b="1" dirty="0">
                <a:solidFill>
                  <a:prstClr val="black"/>
                </a:solidFill>
                <a:effectLst>
                  <a:outerShdw blurRad="38100" dist="38100" dir="2700000" algn="tl">
                    <a:srgbClr val="C0C0C0"/>
                  </a:outerShdw>
                </a:effectLst>
                <a:latin typeface="Times New Roman" pitchFamily="18" charset="0"/>
              </a:rPr>
              <a:t>8</a:t>
            </a:r>
            <a:r>
              <a:rPr kumimoji="1" lang="en-US" altLang="zh-CN" sz="2800" b="1" dirty="0" smtClean="0">
                <a:solidFill>
                  <a:prstClr val="black"/>
                </a:solidFill>
                <a:effectLst>
                  <a:outerShdw blurRad="38100" dist="38100" dir="2700000" algn="tl">
                    <a:srgbClr val="C0C0C0"/>
                  </a:outerShdw>
                </a:effectLst>
                <a:latin typeface="Times New Roman" pitchFamily="18" charset="0"/>
              </a:rPr>
              <a:t>.5  </a:t>
            </a:r>
            <a:r>
              <a:rPr kumimoji="1" lang="zh-CN" altLang="en-US" sz="2800" b="1" dirty="0" smtClean="0">
                <a:solidFill>
                  <a:prstClr val="black"/>
                </a:solidFill>
                <a:effectLst>
                  <a:outerShdw blurRad="38100" dist="38100" dir="2700000" algn="tl">
                    <a:srgbClr val="C0C0C0"/>
                  </a:outerShdw>
                </a:effectLst>
                <a:latin typeface="Times New Roman" pitchFamily="18" charset="0"/>
              </a:rPr>
              <a:t>电磁能量转换</a:t>
            </a:r>
            <a:endParaRPr kumimoji="1" lang="zh-CN" altLang="en-US" sz="2800" b="1" dirty="0">
              <a:solidFill>
                <a:prstClr val="black"/>
              </a:solidFill>
              <a:effectLst>
                <a:outerShdw blurRad="38100" dist="38100" dir="2700000" algn="tl">
                  <a:srgbClr val="C0C0C0"/>
                </a:outerShdw>
              </a:effectLst>
              <a:latin typeface="Times New Roman" pitchFamily="18" charset="0"/>
            </a:endParaRPr>
          </a:p>
        </p:txBody>
      </p:sp>
      <p:sp>
        <p:nvSpPr>
          <p:cNvPr id="77831" name="Rectangle 7">
            <a:hlinkClick r:id="" action="ppaction://noaction"/>
          </p:cNvPr>
          <p:cNvSpPr>
            <a:spLocks noChangeArrowheads="1"/>
          </p:cNvSpPr>
          <p:nvPr/>
        </p:nvSpPr>
        <p:spPr bwMode="auto">
          <a:xfrm>
            <a:off x="1428089" y="1909764"/>
            <a:ext cx="7056438" cy="523220"/>
          </a:xfrm>
          <a:prstGeom prst="rect">
            <a:avLst/>
          </a:prstGeom>
          <a:noFill/>
          <a:ln w="9525">
            <a:noFill/>
            <a:miter lim="800000"/>
            <a:headEnd/>
            <a:tailEnd/>
          </a:ln>
          <a:effectLst/>
        </p:spPr>
        <p:txBody>
          <a:bodyPr>
            <a:spAutoFit/>
          </a:bodyPr>
          <a:lstStyle/>
          <a:p>
            <a:pPr fontAlgn="base">
              <a:spcBef>
                <a:spcPct val="50000"/>
              </a:spcBef>
              <a:spcAft>
                <a:spcPct val="0"/>
              </a:spcAft>
              <a:defRPr/>
            </a:pPr>
            <a:r>
              <a:rPr kumimoji="1" lang="en-US" altLang="zh-CN" sz="2800" b="1" dirty="0">
                <a:solidFill>
                  <a:prstClr val="black"/>
                </a:solidFill>
                <a:effectLst>
                  <a:outerShdw blurRad="38100" dist="38100" dir="2700000" algn="tl">
                    <a:srgbClr val="C0C0C0"/>
                  </a:outerShdw>
                </a:effectLst>
                <a:latin typeface="Times New Roman" pitchFamily="18" charset="0"/>
              </a:rPr>
              <a:t>8</a:t>
            </a:r>
            <a:r>
              <a:rPr kumimoji="1" lang="en-US" altLang="zh-CN" sz="2800" b="1" dirty="0" smtClean="0">
                <a:solidFill>
                  <a:prstClr val="black"/>
                </a:solidFill>
                <a:effectLst>
                  <a:outerShdw blurRad="38100" dist="38100" dir="2700000" algn="tl">
                    <a:srgbClr val="C0C0C0"/>
                  </a:outerShdw>
                </a:effectLst>
                <a:latin typeface="Times New Roman" pitchFamily="18" charset="0"/>
              </a:rPr>
              <a:t>.1  </a:t>
            </a:r>
            <a:r>
              <a:rPr kumimoji="1" lang="zh-CN" altLang="en-US" sz="2800" b="1" dirty="0" smtClean="0">
                <a:solidFill>
                  <a:prstClr val="black"/>
                </a:solidFill>
                <a:effectLst>
                  <a:outerShdw blurRad="38100" dist="38100" dir="2700000" algn="tl">
                    <a:srgbClr val="C0C0C0"/>
                  </a:outerShdw>
                </a:effectLst>
                <a:latin typeface="Times New Roman" pitchFamily="18" charset="0"/>
              </a:rPr>
              <a:t>电与磁</a:t>
            </a:r>
            <a:endParaRPr kumimoji="1" lang="zh-CN" altLang="en-US" sz="2800" b="1" dirty="0">
              <a:solidFill>
                <a:prstClr val="black"/>
              </a:solidFill>
              <a:effectLst>
                <a:outerShdw blurRad="38100" dist="38100" dir="2700000" algn="tl">
                  <a:srgbClr val="C0C0C0"/>
                </a:outerShdw>
              </a:effectLst>
              <a:latin typeface="Times New Roman" pitchFamily="18" charset="0"/>
            </a:endParaRPr>
          </a:p>
        </p:txBody>
      </p:sp>
      <p:sp>
        <p:nvSpPr>
          <p:cNvPr id="18441" name="Text Box 9"/>
          <p:cNvSpPr txBox="1">
            <a:spLocks noChangeArrowheads="1"/>
          </p:cNvSpPr>
          <p:nvPr/>
        </p:nvSpPr>
        <p:spPr bwMode="auto">
          <a:xfrm>
            <a:off x="2420406" y="5589594"/>
            <a:ext cx="4048000" cy="523220"/>
          </a:xfrm>
          <a:prstGeom prst="rect">
            <a:avLst/>
          </a:prstGeom>
          <a:solidFill>
            <a:srgbClr val="FFCC99"/>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fontAlgn="base" hangingPunct="1">
              <a:spcBef>
                <a:spcPct val="50000"/>
              </a:spcBef>
              <a:spcAft>
                <a:spcPct val="0"/>
              </a:spcAft>
              <a:buFontTx/>
              <a:buNone/>
            </a:pPr>
            <a:r>
              <a:rPr kumimoji="1" lang="zh-CN" altLang="en-US" sz="2800" b="1" dirty="0" smtClean="0">
                <a:solidFill>
                  <a:prstClr val="black"/>
                </a:solidFill>
                <a:latin typeface="Times New Roman" pitchFamily="18" charset="0"/>
              </a:rPr>
              <a:t>习题</a:t>
            </a:r>
            <a:r>
              <a:rPr kumimoji="1" lang="en-US" altLang="zh-CN" sz="2800" b="1" dirty="0" smtClean="0">
                <a:solidFill>
                  <a:prstClr val="black"/>
                </a:solidFill>
                <a:latin typeface="Times New Roman" pitchFamily="18" charset="0"/>
              </a:rPr>
              <a:t>:</a:t>
            </a:r>
          </a:p>
        </p:txBody>
      </p:sp>
      <p:sp>
        <p:nvSpPr>
          <p:cNvPr id="2" name="日期占位符 1"/>
          <p:cNvSpPr>
            <a:spLocks noGrp="1"/>
          </p:cNvSpPr>
          <p:nvPr>
            <p:ph type="dt" sz="quarter" idx="10"/>
          </p:nvPr>
        </p:nvSpPr>
        <p:spPr/>
        <p:txBody>
          <a:bodyPr/>
          <a:lstStyle/>
          <a:p>
            <a:pPr>
              <a:defRPr/>
            </a:pPr>
            <a:fld id="{F8B87BDD-858C-4586-BEC2-34B15BFBBA2D}" type="datetime1">
              <a:rPr lang="zh-CN" altLang="en-US" smtClean="0">
                <a:solidFill>
                  <a:prstClr val="black">
                    <a:tint val="75000"/>
                  </a:prstClr>
                </a:solidFill>
              </a:rPr>
              <a:t>2018/5/2</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D5377DC5-F4C0-4B66-819E-FF569F414E6E}" type="slidenum">
              <a:rPr lang="en-US">
                <a:solidFill>
                  <a:prstClr val="black">
                    <a:tint val="75000"/>
                  </a:prstClr>
                </a:solidFill>
              </a:rPr>
              <a:pPr>
                <a:defRPr/>
              </a:pPr>
              <a:t>2</a:t>
            </a:fld>
            <a:endParaRPr lang="en-US" dirty="0">
              <a:solidFill>
                <a:prstClr val="black">
                  <a:tint val="75000"/>
                </a:prstClr>
              </a:solidFill>
            </a:endParaRPr>
          </a:p>
        </p:txBody>
      </p:sp>
      <p:sp>
        <p:nvSpPr>
          <p:cNvPr id="12" name="Rectangle 16"/>
          <p:cNvSpPr>
            <a:spLocks noChangeArrowheads="1"/>
          </p:cNvSpPr>
          <p:nvPr/>
        </p:nvSpPr>
        <p:spPr bwMode="gray">
          <a:xfrm>
            <a:off x="0" y="836712"/>
            <a:ext cx="10080625" cy="576064"/>
          </a:xfrm>
          <a:prstGeom prst="rect">
            <a:avLst/>
          </a:prstGeom>
          <a:gradFill rotWithShape="1">
            <a:gsLst>
              <a:gs pos="0">
                <a:schemeClr val="tx2">
                  <a:lumMod val="60000"/>
                  <a:lumOff val="40000"/>
                </a:schemeClr>
              </a:gs>
              <a:gs pos="100000">
                <a:srgbClr val="FFC000"/>
              </a:gs>
            </a:gsLst>
            <a:lin ang="0" scaled="1"/>
          </a:gradFill>
          <a:ln w="9525">
            <a:noFill/>
            <a:miter lim="800000"/>
            <a:headEnd/>
            <a:tailEnd/>
          </a:ln>
          <a:effectLst/>
        </p:spPr>
        <p:txBody>
          <a:bodyPr wrap="none" anchor="ctr"/>
          <a:lstStyle/>
          <a:p>
            <a:pPr algn="ctr" fontAlgn="base">
              <a:spcBef>
                <a:spcPct val="0"/>
              </a:spcBef>
              <a:spcAft>
                <a:spcPct val="0"/>
              </a:spcAft>
              <a:defRPr/>
            </a:pPr>
            <a:r>
              <a:rPr kumimoji="1" lang="zh-CN" altLang="en-US" sz="4000" b="1" dirty="0" smtClean="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第</a:t>
            </a:r>
            <a:r>
              <a:rPr kumimoji="1" lang="en-US" altLang="zh-CN" sz="4000" b="1" dirty="0">
                <a:solidFill>
                  <a:srgbClr val="FF0000"/>
                </a:solidFill>
                <a:effectLst>
                  <a:outerShdw blurRad="38100" dist="38100" dir="2700000" algn="tl">
                    <a:srgbClr val="C0C0C0"/>
                  </a:outerShdw>
                </a:effectLst>
                <a:latin typeface="Times New Roman" pitchFamily="18" charset="0"/>
                <a:ea typeface="华文新魏" panose="02010800040101010101" pitchFamily="2" charset="-122"/>
                <a:cs typeface="Times New Roman" panose="02020603050405020304" pitchFamily="18" charset="0"/>
              </a:rPr>
              <a:t>8</a:t>
            </a:r>
            <a:r>
              <a:rPr kumimoji="1" lang="zh-CN" altLang="en-US" sz="4000" b="1" dirty="0" smtClean="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章 磁路与电磁能量转换</a:t>
            </a:r>
            <a:endParaRPr kumimoji="1" lang="zh-CN" altLang="en-US" sz="4000" b="1"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1463862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30" name="Rectangle 14"/>
          <p:cNvSpPr>
            <a:spLocks noChangeArrowheads="1"/>
          </p:cNvSpPr>
          <p:nvPr/>
        </p:nvSpPr>
        <p:spPr bwMode="auto">
          <a:xfrm>
            <a:off x="2630416" y="239395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62832" name="Rectangle 16"/>
          <p:cNvSpPr>
            <a:spLocks noChangeArrowheads="1"/>
          </p:cNvSpPr>
          <p:nvPr/>
        </p:nvSpPr>
        <p:spPr bwMode="auto">
          <a:xfrm>
            <a:off x="2630416" y="239395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62835" name="Rectangle 19"/>
          <p:cNvSpPr>
            <a:spLocks noChangeArrowheads="1"/>
          </p:cNvSpPr>
          <p:nvPr/>
        </p:nvSpPr>
        <p:spPr bwMode="auto">
          <a:xfrm>
            <a:off x="4504782" y="587692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62837" name="Rectangle 21"/>
          <p:cNvSpPr>
            <a:spLocks noChangeArrowheads="1"/>
          </p:cNvSpPr>
          <p:nvPr/>
        </p:nvSpPr>
        <p:spPr bwMode="auto">
          <a:xfrm>
            <a:off x="3969248" y="90805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62840" name="Rectangle 24"/>
          <p:cNvSpPr>
            <a:spLocks noChangeArrowheads="1"/>
          </p:cNvSpPr>
          <p:nvPr/>
        </p:nvSpPr>
        <p:spPr bwMode="auto">
          <a:xfrm>
            <a:off x="5277891" y="1773238"/>
            <a:ext cx="22628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2842" name="Rectangle 26"/>
          <p:cNvSpPr>
            <a:spLocks noChangeArrowheads="1"/>
          </p:cNvSpPr>
          <p:nvPr/>
        </p:nvSpPr>
        <p:spPr bwMode="auto">
          <a:xfrm>
            <a:off x="6350272" y="27813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 name="日期占位符 1"/>
          <p:cNvSpPr>
            <a:spLocks noGrp="1"/>
          </p:cNvSpPr>
          <p:nvPr>
            <p:ph type="dt" sz="half" idx="10"/>
          </p:nvPr>
        </p:nvSpPr>
        <p:spPr/>
        <p:txBody>
          <a:bodyPr/>
          <a:lstStyle/>
          <a:p>
            <a:pPr>
              <a:defRPr/>
            </a:pPr>
            <a:fld id="{009801D1-2CAF-4F42-B8BF-71F285B8E6A3}"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pPr>
                <a:defRPr/>
              </a:pPr>
              <a:t>20</a:t>
            </a:fld>
            <a:endParaRPr lang="en-US">
              <a:solidFill>
                <a:prstClr val="black">
                  <a:tint val="75000"/>
                </a:prstClr>
              </a:solidFill>
            </a:endParaRPr>
          </a:p>
        </p:txBody>
      </p:sp>
      <p:graphicFrame>
        <p:nvGraphicFramePr>
          <p:cNvPr id="17" name="表格 16"/>
          <p:cNvGraphicFramePr>
            <a:graphicFrameLocks noGrp="1"/>
          </p:cNvGraphicFramePr>
          <p:nvPr>
            <p:extLst>
              <p:ext uri="{D42A27DB-BD31-4B8C-83A1-F6EECF244321}">
                <p14:modId xmlns:p14="http://schemas.microsoft.com/office/powerpoint/2010/main" val="3544725636"/>
              </p:ext>
            </p:extLst>
          </p:nvPr>
        </p:nvGraphicFramePr>
        <p:xfrm>
          <a:off x="397564" y="1323582"/>
          <a:ext cx="9124122" cy="2072640"/>
        </p:xfrm>
        <a:graphic>
          <a:graphicData uri="http://schemas.openxmlformats.org/drawingml/2006/table">
            <a:tbl>
              <a:tblPr firstRow="1" bandRow="1">
                <a:tableStyleId>{5C22544A-7EE6-4342-B048-85BDC9FD1C3A}</a:tableStyleId>
              </a:tblPr>
              <a:tblGrid>
                <a:gridCol w="3041374"/>
                <a:gridCol w="3041374"/>
                <a:gridCol w="3041374"/>
              </a:tblGrid>
              <a:tr h="370840">
                <a:tc>
                  <a:txBody>
                    <a:bodyPr/>
                    <a:lstStyle/>
                    <a:p>
                      <a:pPr algn="ct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电路</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磁路</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a:txBody>
                  <a:tcPr/>
                </a:tc>
              </a:tr>
              <a:tr h="370840">
                <a:tc>
                  <a:txBody>
                    <a:bodyPr/>
                    <a:lstStyle/>
                    <a:p>
                      <a:pPr algn="ct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欧姆定律</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800" i="1" dirty="0" smtClean="0">
                          <a:latin typeface="Times New Roman" panose="02020603050405020304" pitchFamily="18" charset="0"/>
                          <a:ea typeface="宋体" panose="02010600030101010101" pitchFamily="2" charset="-122"/>
                          <a:cs typeface="Times New Roman" panose="02020603050405020304" pitchFamily="18" charset="0"/>
                        </a:rPr>
                        <a:t>E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i="1" dirty="0" smtClean="0">
                          <a:latin typeface="Times New Roman" panose="02020603050405020304" pitchFamily="18" charset="0"/>
                          <a:ea typeface="宋体" panose="02010600030101010101" pitchFamily="2" charset="-122"/>
                          <a:cs typeface="Times New Roman" panose="02020603050405020304" pitchFamily="18" charset="0"/>
                        </a:rPr>
                        <a:t>IR</a:t>
                      </a:r>
                      <a:endParaRPr lang="zh-CN" altLang="en-US" sz="2800" i="1"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800" i="1" dirty="0" smtClean="0">
                          <a:latin typeface="Times New Roman" panose="02020603050405020304" pitchFamily="18" charset="0"/>
                          <a:ea typeface="宋体" panose="02010600030101010101" pitchFamily="2" charset="-122"/>
                          <a:cs typeface="Times New Roman" panose="02020603050405020304" pitchFamily="18" charset="0"/>
                        </a:rPr>
                        <a:t>F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l-GR" altLang="zh-CN" sz="2800" i="1" dirty="0" smtClean="0">
                          <a:latin typeface="Times New Roman" panose="02020603050405020304" pitchFamily="18" charset="0"/>
                          <a:ea typeface="宋体" panose="02010600030101010101" pitchFamily="2" charset="-122"/>
                          <a:cs typeface="Times New Roman" panose="02020603050405020304" pitchFamily="18" charset="0"/>
                        </a:rPr>
                        <a:t>Φ</a:t>
                      </a:r>
                      <a:r>
                        <a:rPr lang="en-US" altLang="zh-CN" sz="2800" i="1" dirty="0" err="1" smtClean="0">
                          <a:latin typeface="Times New Roman" panose="02020603050405020304" pitchFamily="18" charset="0"/>
                          <a:ea typeface="宋体" panose="02010600030101010101" pitchFamily="2" charset="-122"/>
                          <a:cs typeface="Times New Roman" panose="02020603050405020304" pitchFamily="18" charset="0"/>
                        </a:rPr>
                        <a:t>R</a:t>
                      </a:r>
                      <a:r>
                        <a:rPr lang="en-US" altLang="zh-CN" sz="2800" baseline="-25000" dirty="0" err="1" smtClean="0">
                          <a:latin typeface="Times New Roman" panose="02020603050405020304" pitchFamily="18" charset="0"/>
                          <a:ea typeface="宋体" panose="02010600030101010101" pitchFamily="2" charset="-122"/>
                          <a:cs typeface="Times New Roman" panose="02020603050405020304" pitchFamily="18" charset="0"/>
                        </a:rPr>
                        <a:t>m</a:t>
                      </a:r>
                      <a:endParaRPr lang="zh-CN" altLang="en-US" sz="2800" baseline="-25000" dirty="0">
                        <a:latin typeface="Times New Roman" panose="02020603050405020304" pitchFamily="18" charset="0"/>
                        <a:ea typeface="宋体" panose="02010600030101010101" pitchFamily="2" charset="-122"/>
                        <a:cs typeface="Times New Roman" panose="02020603050405020304" pitchFamily="18" charset="0"/>
                      </a:endParaRPr>
                    </a:p>
                  </a:txBody>
                  <a:tcPr/>
                </a:tc>
              </a:tr>
              <a:tr h="370840">
                <a:tc>
                  <a:txBody>
                    <a:bodyPr/>
                    <a:lstStyle/>
                    <a:p>
                      <a:pPr algn="ct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基尔霍夫第一定律</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dirty="0" smtClean="0">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 0</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r>
                        <a:rPr lang="el-GR" altLang="zh-CN" sz="2800" i="1" dirty="0" smtClean="0">
                          <a:latin typeface="Times New Roman" panose="02020603050405020304" pitchFamily="18" charset="0"/>
                          <a:ea typeface="宋体" panose="02010600030101010101" pitchFamily="2" charset="-122"/>
                          <a:cs typeface="Times New Roman" panose="02020603050405020304" pitchFamily="18" charset="0"/>
                        </a:rPr>
                        <a:t>Φ</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 0</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a:txBody>
                  <a:tcPr/>
                </a:tc>
              </a:tr>
              <a:tr h="370840">
                <a:tc>
                  <a:txBody>
                    <a:bodyPr/>
                    <a:lstStyle/>
                    <a:p>
                      <a:pPr algn="ct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基尔霍夫第二定律</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dirty="0" smtClean="0">
                          <a:latin typeface="Times New Roman" panose="02020603050405020304" pitchFamily="18" charset="0"/>
                          <a:ea typeface="宋体" panose="02010600030101010101" pitchFamily="2" charset="-122"/>
                          <a:cs typeface="Times New Roman" panose="02020603050405020304" pitchFamily="18" charset="0"/>
                        </a:rPr>
                        <a:t>E</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dirty="0" smtClean="0">
                          <a:latin typeface="Times New Roman" panose="02020603050405020304" pitchFamily="18" charset="0"/>
                          <a:ea typeface="宋体" panose="02010600030101010101" pitchFamily="2" charset="-122"/>
                          <a:cs typeface="Times New Roman" panose="02020603050405020304" pitchFamily="18" charset="0"/>
                        </a:rPr>
                        <a:t>IR</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dirty="0" smtClean="0">
                          <a:latin typeface="Times New Roman" panose="02020603050405020304" pitchFamily="18" charset="0"/>
                          <a:ea typeface="宋体" panose="02010600030101010101" pitchFamily="2" charset="-122"/>
                          <a:cs typeface="Times New Roman" panose="02020603050405020304" pitchFamily="18" charset="0"/>
                        </a:rPr>
                        <a:t>U</a:t>
                      </a:r>
                      <a:endParaRPr lang="zh-CN" altLang="en-US" sz="2800" i="1"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dirty="0" smtClean="0">
                          <a:latin typeface="Times New Roman" panose="02020603050405020304" pitchFamily="18" charset="0"/>
                          <a:ea typeface="宋体" panose="02010600030101010101" pitchFamily="2" charset="-122"/>
                          <a:cs typeface="Times New Roman" panose="02020603050405020304" pitchFamily="18" charset="0"/>
                        </a:rPr>
                        <a:t>NI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dirty="0" smtClean="0">
                          <a:latin typeface="Times New Roman" panose="02020603050405020304" pitchFamily="18" charset="0"/>
                          <a:ea typeface="宋体" panose="02010600030101010101" pitchFamily="2" charset="-122"/>
                          <a:cs typeface="Times New Roman" panose="02020603050405020304" pitchFamily="18" charset="0"/>
                        </a:rPr>
                        <a:t>Hl</a:t>
                      </a:r>
                      <a:endParaRPr lang="zh-CN" altLang="en-US" sz="2800" i="1" dirty="0">
                        <a:latin typeface="Times New Roman" panose="02020603050405020304" pitchFamily="18" charset="0"/>
                        <a:ea typeface="宋体" panose="02010600030101010101" pitchFamily="2" charset="-122"/>
                        <a:cs typeface="Times New Roman" panose="02020603050405020304" pitchFamily="18" charset="0"/>
                      </a:endParaRPr>
                    </a:p>
                  </a:txBody>
                  <a:tcPr/>
                </a:tc>
              </a:tr>
            </a:tbl>
          </a:graphicData>
        </a:graphic>
      </p:graphicFrame>
      <p:sp>
        <p:nvSpPr>
          <p:cNvPr id="11" name="Rectangle 6"/>
          <p:cNvSpPr>
            <a:spLocks noChangeArrowheads="1"/>
          </p:cNvSpPr>
          <p:nvPr/>
        </p:nvSpPr>
        <p:spPr bwMode="auto">
          <a:xfrm>
            <a:off x="903053" y="691140"/>
            <a:ext cx="27687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在基本定律上</a:t>
            </a:r>
            <a:endPar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 name="Text Box 4"/>
          <p:cNvSpPr txBox="1">
            <a:spLocks noChangeArrowheads="1"/>
          </p:cNvSpPr>
          <p:nvPr/>
        </p:nvSpPr>
        <p:spPr bwMode="auto">
          <a:xfrm>
            <a:off x="898907" y="3585778"/>
            <a:ext cx="35465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5 </a:t>
            </a:r>
            <a:r>
              <a:rPr lang="zh-CN" altLang="en-US" sz="2800" b="1" dirty="0" smtClean="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磁路分析的特点</a:t>
            </a:r>
            <a:endParaRPr lang="zh-CN" altLang="en-US" sz="28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13" name="Rectangle 11"/>
          <p:cNvSpPr>
            <a:spLocks noChangeArrowheads="1"/>
          </p:cNvSpPr>
          <p:nvPr/>
        </p:nvSpPr>
        <p:spPr bwMode="auto">
          <a:xfrm>
            <a:off x="898907" y="4049364"/>
            <a:ext cx="858302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tabLst>
                <a:tab pos="457200" algn="l"/>
              </a:tabLst>
              <a:defRPr kumimoji="1" sz="2400">
                <a:solidFill>
                  <a:schemeClr val="tx1"/>
                </a:solidFill>
                <a:latin typeface="Times New Roman" panose="02020603050405020304" pitchFamily="18" charset="0"/>
                <a:ea typeface="宋体" panose="02010600030101010101" pitchFamily="2" charset="-122"/>
              </a:defRPr>
            </a:lvl1pPr>
            <a:lvl2pPr>
              <a:tabLst>
                <a:tab pos="457200" algn="l"/>
              </a:tabLst>
              <a:defRPr kumimoji="1" sz="2400">
                <a:solidFill>
                  <a:schemeClr val="tx1"/>
                </a:solidFill>
                <a:latin typeface="Times New Roman" panose="02020603050405020304" pitchFamily="18" charset="0"/>
                <a:ea typeface="宋体" panose="02010600030101010101" pitchFamily="2" charset="-122"/>
              </a:defRPr>
            </a:lvl2pPr>
            <a:lvl3pPr>
              <a:tabLst>
                <a:tab pos="457200" algn="l"/>
              </a:tabLst>
              <a:defRPr kumimoji="1" sz="2400">
                <a:solidFill>
                  <a:schemeClr val="tx1"/>
                </a:solidFill>
                <a:latin typeface="Times New Roman" panose="02020603050405020304" pitchFamily="18" charset="0"/>
                <a:ea typeface="宋体" panose="02010600030101010101" pitchFamily="2" charset="-122"/>
              </a:defRPr>
            </a:lvl3pPr>
            <a:lvl4pPr>
              <a:tabLst>
                <a:tab pos="457200" algn="l"/>
              </a:tabLst>
              <a:defRPr kumimoji="1" sz="2400">
                <a:solidFill>
                  <a:schemeClr val="tx1"/>
                </a:solidFill>
                <a:latin typeface="Times New Roman" panose="02020603050405020304" pitchFamily="18" charset="0"/>
                <a:ea typeface="宋体" panose="02010600030101010101" pitchFamily="2" charset="-122"/>
              </a:defRPr>
            </a:lvl4pPr>
            <a:lvl5pPr>
              <a:tabLst>
                <a:tab pos="4572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4572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4572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4572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4572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b="1" dirty="0">
                <a:cs typeface="Times New Roman" panose="02020603050405020304" pitchFamily="18" charset="0"/>
              </a:rPr>
              <a:t>(1)</a:t>
            </a:r>
            <a:r>
              <a:rPr lang="zh-CN" altLang="en-US" sz="2800" b="1" dirty="0">
                <a:cs typeface="Times New Roman" panose="02020603050405020304" pitchFamily="18" charset="0"/>
              </a:rPr>
              <a:t>在电路中，电动势的方向与电流方向一致（或者相反），但在磁路中，产生磁动势的电流与磁动势的正方向之间符合右手螺旋法则。</a:t>
            </a:r>
          </a:p>
        </p:txBody>
      </p:sp>
      <p:sp>
        <p:nvSpPr>
          <p:cNvPr id="14" name="Text Box 3"/>
          <p:cNvSpPr txBox="1">
            <a:spLocks noChangeArrowheads="1"/>
          </p:cNvSpPr>
          <p:nvPr/>
        </p:nvSpPr>
        <p:spPr bwMode="auto">
          <a:xfrm>
            <a:off x="903052" y="5382424"/>
            <a:ext cx="8578877"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10000"/>
              </a:lnSpc>
            </a:pPr>
            <a:r>
              <a:rPr lang="en-US" altLang="zh-CN"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(2)</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在处理电路时不涉及电场问题，在处理磁路时离不开磁场的概念；</a:t>
            </a:r>
          </a:p>
        </p:txBody>
      </p:sp>
    </p:spTree>
    <p:extLst>
      <p:ext uri="{BB962C8B-B14F-4D97-AF65-F5344CB8AC3E}">
        <p14:creationId xmlns:p14="http://schemas.microsoft.com/office/powerpoint/2010/main" val="411684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ext Box 4"/>
          <p:cNvSpPr txBox="1">
            <a:spLocks noChangeArrowheads="1"/>
          </p:cNvSpPr>
          <p:nvPr/>
        </p:nvSpPr>
        <p:spPr bwMode="auto">
          <a:xfrm>
            <a:off x="898907" y="2077525"/>
            <a:ext cx="8583023"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10000"/>
              </a:lnSpc>
            </a:pPr>
            <a:r>
              <a:rPr lang="en-US" altLang="zh-CN"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(4)</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在处理电路时一般可以不考虑漏电流，在处理磁路时一般都要考虑漏磁通；</a:t>
            </a:r>
          </a:p>
        </p:txBody>
      </p:sp>
      <p:sp>
        <p:nvSpPr>
          <p:cNvPr id="28677" name="Text Box 5"/>
          <p:cNvSpPr txBox="1">
            <a:spLocks noChangeArrowheads="1"/>
          </p:cNvSpPr>
          <p:nvPr/>
        </p:nvSpPr>
        <p:spPr bwMode="auto">
          <a:xfrm>
            <a:off x="898907" y="676942"/>
            <a:ext cx="8583023"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10000"/>
              </a:lnSpc>
            </a:pPr>
            <a:r>
              <a:rPr lang="en-US" altLang="zh-CN"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(3)</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磁路欧姆定律和电路欧姆定律只是在形式上相似。</a:t>
            </a:r>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由于</a:t>
            </a:r>
            <a:r>
              <a:rPr lang="zh-CN" altLang="en-US" sz="2800" b="1" i="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不是</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常数，其随励磁电流而变，磁路欧姆定律不能直接用来计算，只能用于定性分析；</a:t>
            </a:r>
          </a:p>
        </p:txBody>
      </p:sp>
      <p:sp>
        <p:nvSpPr>
          <p:cNvPr id="2" name="日期占位符 1"/>
          <p:cNvSpPr>
            <a:spLocks noGrp="1"/>
          </p:cNvSpPr>
          <p:nvPr>
            <p:ph type="dt" sz="half" idx="10"/>
          </p:nvPr>
        </p:nvSpPr>
        <p:spPr/>
        <p:txBody>
          <a:bodyPr/>
          <a:lstStyle/>
          <a:p>
            <a:pPr>
              <a:defRPr/>
            </a:pPr>
            <a:fld id="{30C4ADF0-8B38-49C7-96CC-D013B734204B}"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8C58FD95-F6AD-457C-B09B-532BB0CA0C19}" type="slidenum">
              <a:rPr lang="en-US" smtClean="0">
                <a:solidFill>
                  <a:prstClr val="black">
                    <a:tint val="75000"/>
                  </a:prstClr>
                </a:solidFill>
              </a:rPr>
              <a:pPr>
                <a:defRPr/>
              </a:pPr>
              <a:t>21</a:t>
            </a:fld>
            <a:endParaRPr lang="en-US">
              <a:solidFill>
                <a:prstClr val="black">
                  <a:tint val="75000"/>
                </a:prstClr>
              </a:solidFill>
            </a:endParaRPr>
          </a:p>
        </p:txBody>
      </p:sp>
      <p:sp>
        <p:nvSpPr>
          <p:cNvPr id="10" name="Text Box 8"/>
          <p:cNvSpPr txBox="1">
            <a:spLocks noChangeArrowheads="1"/>
          </p:cNvSpPr>
          <p:nvPr/>
        </p:nvSpPr>
        <p:spPr bwMode="auto">
          <a:xfrm>
            <a:off x="898906" y="3013949"/>
            <a:ext cx="8583023"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10000"/>
              </a:lnSpc>
            </a:pPr>
            <a:r>
              <a:rPr lang="en-US" altLang="zh-CN"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(5)</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在电路中，当 </a:t>
            </a:r>
            <a:r>
              <a:rPr lang="en-US" altLang="zh-CN" sz="2800" b="1" i="1" dirty="0">
                <a:effectLst>
                  <a:outerShdw blurRad="38100" dist="38100" dir="2700000" algn="tl">
                    <a:srgbClr val="C0C0C0"/>
                  </a:outerShdw>
                </a:effectLst>
                <a:latin typeface="Times New Roman" panose="02020603050405020304" pitchFamily="18" charset="0"/>
                <a:cs typeface="Times New Roman" panose="02020603050405020304" pitchFamily="18" charset="0"/>
              </a:rPr>
              <a:t>E</a:t>
            </a:r>
            <a:r>
              <a:rPr lang="en-US" altLang="zh-CN"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=0</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时，</a:t>
            </a:r>
            <a:r>
              <a:rPr lang="en-US" altLang="zh-CN" sz="2800" b="1" i="1" dirty="0">
                <a:effectLst>
                  <a:outerShdw blurRad="38100" dist="38100" dir="2700000" algn="tl">
                    <a:srgbClr val="C0C0C0"/>
                  </a:outerShdw>
                </a:effectLst>
                <a:latin typeface="Times New Roman" panose="02020603050405020304" pitchFamily="18" charset="0"/>
                <a:cs typeface="Times New Roman" panose="02020603050405020304" pitchFamily="18" charset="0"/>
              </a:rPr>
              <a:t>I</a:t>
            </a:r>
            <a:r>
              <a:rPr lang="en-US" altLang="zh-CN"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=0</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；但在磁路中，由于有剩磁，当 </a:t>
            </a:r>
            <a:r>
              <a:rPr lang="en-US" altLang="zh-CN" sz="2800" b="1" i="1" dirty="0">
                <a:effectLst>
                  <a:outerShdw blurRad="38100" dist="38100" dir="2700000" algn="tl">
                    <a:srgbClr val="C0C0C0"/>
                  </a:outerShdw>
                </a:effectLst>
                <a:latin typeface="Times New Roman" panose="02020603050405020304" pitchFamily="18" charset="0"/>
                <a:cs typeface="Times New Roman" panose="02020603050405020304" pitchFamily="18" charset="0"/>
              </a:rPr>
              <a:t>F</a:t>
            </a:r>
            <a:r>
              <a:rPr lang="en-US" altLang="zh-CN"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=0 </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时</a:t>
            </a:r>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zh-CN" altLang="en-US" sz="2800" b="1" i="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anose="05050102010706020507" pitchFamily="18" charset="2"/>
              </a:rPr>
              <a:t>不为零</a:t>
            </a:r>
            <a:r>
              <a:rPr lang="zh-CN" altLang="en-US" sz="2800" b="1" i="1" dirty="0">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anose="05050102010706020507" pitchFamily="18" charset="2"/>
              </a:rPr>
              <a:t>；</a:t>
            </a:r>
            <a:endPar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11" name="Rectangle 10"/>
          <p:cNvSpPr>
            <a:spLocks noChangeArrowheads="1"/>
          </p:cNvSpPr>
          <p:nvPr/>
        </p:nvSpPr>
        <p:spPr bwMode="auto">
          <a:xfrm>
            <a:off x="898907" y="3933311"/>
            <a:ext cx="858302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tabLst>
                <a:tab pos="457200" algn="l"/>
              </a:tabLst>
              <a:defRPr kumimoji="1" sz="2400">
                <a:solidFill>
                  <a:schemeClr val="tx1"/>
                </a:solidFill>
                <a:latin typeface="Times New Roman" panose="02020603050405020304" pitchFamily="18" charset="0"/>
                <a:ea typeface="宋体" panose="02010600030101010101" pitchFamily="2" charset="-122"/>
              </a:defRPr>
            </a:lvl1pPr>
            <a:lvl2pPr>
              <a:tabLst>
                <a:tab pos="457200" algn="l"/>
              </a:tabLst>
              <a:defRPr kumimoji="1" sz="2400">
                <a:solidFill>
                  <a:schemeClr val="tx1"/>
                </a:solidFill>
                <a:latin typeface="Times New Roman" panose="02020603050405020304" pitchFamily="18" charset="0"/>
                <a:ea typeface="宋体" panose="02010600030101010101" pitchFamily="2" charset="-122"/>
              </a:defRPr>
            </a:lvl2pPr>
            <a:lvl3pPr>
              <a:tabLst>
                <a:tab pos="457200" algn="l"/>
              </a:tabLst>
              <a:defRPr kumimoji="1" sz="2400">
                <a:solidFill>
                  <a:schemeClr val="tx1"/>
                </a:solidFill>
                <a:latin typeface="Times New Roman" panose="02020603050405020304" pitchFamily="18" charset="0"/>
                <a:ea typeface="宋体" panose="02010600030101010101" pitchFamily="2" charset="-122"/>
              </a:defRPr>
            </a:lvl3pPr>
            <a:lvl4pPr>
              <a:tabLst>
                <a:tab pos="457200" algn="l"/>
              </a:tabLst>
              <a:defRPr kumimoji="1" sz="2400">
                <a:solidFill>
                  <a:schemeClr val="tx1"/>
                </a:solidFill>
                <a:latin typeface="Times New Roman" panose="02020603050405020304" pitchFamily="18" charset="0"/>
                <a:ea typeface="宋体" panose="02010600030101010101" pitchFamily="2" charset="-122"/>
              </a:defRPr>
            </a:lvl4pPr>
            <a:lvl5pPr>
              <a:tabLst>
                <a:tab pos="4572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4572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4572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4572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4572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b="1" dirty="0">
                <a:effectLst>
                  <a:outerShdw blurRad="38100" dist="38100" dir="2700000" algn="tl">
                    <a:srgbClr val="000000">
                      <a:alpha val="43137"/>
                    </a:srgbClr>
                  </a:outerShdw>
                </a:effectLst>
                <a:cs typeface="Times New Roman" panose="02020603050405020304" pitchFamily="18" charset="0"/>
              </a:rPr>
              <a:t>(6)</a:t>
            </a:r>
            <a:r>
              <a:rPr lang="zh-CN" altLang="en-US" sz="2800" b="1" dirty="0">
                <a:effectLst>
                  <a:outerShdw blurRad="38100" dist="38100" dir="2700000" algn="tl">
                    <a:srgbClr val="000000">
                      <a:alpha val="43137"/>
                    </a:srgbClr>
                  </a:outerShdw>
                </a:effectLst>
                <a:cs typeface="Times New Roman" panose="02020603050405020304" pitchFamily="18" charset="0"/>
              </a:rPr>
              <a:t>在线性电路中，计算时可以用叠加原理，但在磁路计算中，只有不考虑饱和效应时才能用叠加原理，而随着磁密的增高，具有铁心的磁路必然越来越趋近于饱和。</a:t>
            </a:r>
          </a:p>
        </p:txBody>
      </p:sp>
      <p:sp>
        <p:nvSpPr>
          <p:cNvPr id="13" name="Rectangle 10"/>
          <p:cNvSpPr>
            <a:spLocks noChangeArrowheads="1"/>
          </p:cNvSpPr>
          <p:nvPr/>
        </p:nvSpPr>
        <p:spPr bwMode="auto">
          <a:xfrm>
            <a:off x="889079" y="5560027"/>
            <a:ext cx="858302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tabLst>
                <a:tab pos="457200" algn="l"/>
              </a:tabLst>
              <a:defRPr kumimoji="1" sz="2400">
                <a:solidFill>
                  <a:schemeClr val="tx1"/>
                </a:solidFill>
                <a:latin typeface="Times New Roman" panose="02020603050405020304" pitchFamily="18" charset="0"/>
                <a:ea typeface="宋体" panose="02010600030101010101" pitchFamily="2" charset="-122"/>
              </a:defRPr>
            </a:lvl1pPr>
            <a:lvl2pPr>
              <a:tabLst>
                <a:tab pos="457200" algn="l"/>
              </a:tabLst>
              <a:defRPr kumimoji="1" sz="2400">
                <a:solidFill>
                  <a:schemeClr val="tx1"/>
                </a:solidFill>
                <a:latin typeface="Times New Roman" panose="02020603050405020304" pitchFamily="18" charset="0"/>
                <a:ea typeface="宋体" panose="02010600030101010101" pitchFamily="2" charset="-122"/>
              </a:defRPr>
            </a:lvl2pPr>
            <a:lvl3pPr>
              <a:tabLst>
                <a:tab pos="457200" algn="l"/>
              </a:tabLst>
              <a:defRPr kumimoji="1" sz="2400">
                <a:solidFill>
                  <a:schemeClr val="tx1"/>
                </a:solidFill>
                <a:latin typeface="Times New Roman" panose="02020603050405020304" pitchFamily="18" charset="0"/>
                <a:ea typeface="宋体" panose="02010600030101010101" pitchFamily="2" charset="-122"/>
              </a:defRPr>
            </a:lvl3pPr>
            <a:lvl4pPr>
              <a:tabLst>
                <a:tab pos="457200" algn="l"/>
              </a:tabLst>
              <a:defRPr kumimoji="1" sz="2400">
                <a:solidFill>
                  <a:schemeClr val="tx1"/>
                </a:solidFill>
                <a:latin typeface="Times New Roman" panose="02020603050405020304" pitchFamily="18" charset="0"/>
                <a:ea typeface="宋体" panose="02010600030101010101" pitchFamily="2" charset="-122"/>
              </a:defRPr>
            </a:lvl4pPr>
            <a:lvl5pPr>
              <a:tabLst>
                <a:tab pos="4572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4572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4572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4572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4572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b="1" dirty="0" smtClean="0">
                <a:effectLst>
                  <a:outerShdw blurRad="38100" dist="38100" dir="2700000" algn="tl">
                    <a:srgbClr val="000000">
                      <a:alpha val="43137"/>
                    </a:srgbClr>
                  </a:outerShdw>
                </a:effectLst>
                <a:cs typeface="Times New Roman" panose="02020603050405020304" pitchFamily="18" charset="0"/>
              </a:rPr>
              <a:t>(7)</a:t>
            </a:r>
            <a:r>
              <a:rPr lang="zh-CN" altLang="en-US" sz="2800" b="1" dirty="0" smtClean="0">
                <a:effectLst>
                  <a:outerShdw blurRad="38100" dist="38100" dir="2700000" algn="tl">
                    <a:srgbClr val="000000">
                      <a:alpha val="43137"/>
                    </a:srgbClr>
                  </a:outerShdw>
                </a:effectLst>
                <a:cs typeface="Times New Roman" panose="02020603050405020304" pitchFamily="18" charset="0"/>
              </a:rPr>
              <a:t>电路中电流要引起</a:t>
            </a:r>
            <a:r>
              <a:rPr lang="en-US" altLang="zh-CN" sz="2800" b="1" i="1" dirty="0" smtClean="0">
                <a:effectLst>
                  <a:outerShdw blurRad="38100" dist="38100" dir="2700000" algn="tl">
                    <a:srgbClr val="000000">
                      <a:alpha val="43137"/>
                    </a:srgbClr>
                  </a:outerShdw>
                </a:effectLst>
                <a:cs typeface="Times New Roman" panose="02020603050405020304" pitchFamily="18" charset="0"/>
              </a:rPr>
              <a:t>I</a:t>
            </a:r>
            <a:r>
              <a:rPr lang="en-US" altLang="zh-CN" sz="2800" b="1" baseline="30000" dirty="0" smtClean="0">
                <a:effectLst>
                  <a:outerShdw blurRad="38100" dist="38100" dir="2700000" algn="tl">
                    <a:srgbClr val="000000">
                      <a:alpha val="43137"/>
                    </a:srgbClr>
                  </a:outerShdw>
                </a:effectLst>
                <a:cs typeface="Times New Roman" panose="02020603050405020304" pitchFamily="18" charset="0"/>
              </a:rPr>
              <a:t>2</a:t>
            </a:r>
            <a:r>
              <a:rPr lang="en-US" altLang="zh-CN" sz="2800" b="1" i="1" dirty="0" smtClean="0">
                <a:effectLst>
                  <a:outerShdw blurRad="38100" dist="38100" dir="2700000" algn="tl">
                    <a:srgbClr val="000000">
                      <a:alpha val="43137"/>
                    </a:srgbClr>
                  </a:outerShdw>
                </a:effectLst>
                <a:cs typeface="Times New Roman" panose="02020603050405020304" pitchFamily="18" charset="0"/>
              </a:rPr>
              <a:t>R</a:t>
            </a:r>
            <a:r>
              <a:rPr lang="zh-CN" altLang="en-US" sz="2800" b="1" dirty="0" smtClean="0">
                <a:effectLst>
                  <a:outerShdw blurRad="38100" dist="38100" dir="2700000" algn="tl">
                    <a:srgbClr val="000000">
                      <a:alpha val="43137"/>
                    </a:srgbClr>
                  </a:outerShdw>
                </a:effectLst>
                <a:cs typeface="Times New Roman" panose="02020603050405020304" pitchFamily="18" charset="0"/>
              </a:rPr>
              <a:t>的功率损耗，而磁路中只有磁通交变时才引起铁耗。</a:t>
            </a:r>
            <a:endParaRPr lang="zh-CN" altLang="en-US" sz="2800" b="1" dirty="0">
              <a:effectLst>
                <a:outerShdw blurRad="38100" dist="38100" dir="2700000" algn="tl">
                  <a:srgbClr val="000000">
                    <a:alpha val="43137"/>
                  </a:srgbClr>
                </a:outerShdw>
              </a:effectLst>
              <a:cs typeface="Times New Roman" panose="02020603050405020304" pitchFamily="18" charset="0"/>
            </a:endParaRPr>
          </a:p>
        </p:txBody>
      </p:sp>
    </p:spTree>
    <p:extLst>
      <p:ext uri="{BB962C8B-B14F-4D97-AF65-F5344CB8AC3E}">
        <p14:creationId xmlns:p14="http://schemas.microsoft.com/office/powerpoint/2010/main" val="32280419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wipe(left)">
                                      <p:cBhvr>
                                        <p:cTn id="7" dur="500"/>
                                        <p:tgtEl>
                                          <p:spTgt spid="286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6"/>
                                        </p:tgtEl>
                                        <p:attrNameLst>
                                          <p:attrName>style.visibility</p:attrName>
                                        </p:attrNameLst>
                                      </p:cBhvr>
                                      <p:to>
                                        <p:strVal val="visible"/>
                                      </p:to>
                                    </p:set>
                                    <p:animEffect transition="in" filter="wipe(left)">
                                      <p:cBhvr>
                                        <p:cTn id="12" dur="500"/>
                                        <p:tgtEl>
                                          <p:spTgt spid="286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0-#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0-#ppt_w/2"/>
                                          </p:val>
                                        </p:tav>
                                        <p:tav tm="100000">
                                          <p:val>
                                            <p:strVal val="#ppt_x"/>
                                          </p:val>
                                        </p:tav>
                                      </p:tavLst>
                                    </p:anim>
                                    <p:anim calcmode="lin" valueType="num">
                                      <p:cBhvr additive="base">
                                        <p:cTn id="29"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utoUpdateAnimBg="0"/>
      <p:bldP spid="28677" grpId="0" autoUpdateAnimBg="0"/>
      <p:bldP spid="10" grpId="0" autoUpdateAnimBg="0"/>
      <p:bldP spid="11"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3"/>
          <p:cNvSpPr>
            <a:spLocks noChangeArrowheads="1"/>
          </p:cNvSpPr>
          <p:nvPr/>
        </p:nvSpPr>
        <p:spPr bwMode="auto">
          <a:xfrm>
            <a:off x="866219" y="1429322"/>
            <a:ext cx="4834324"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r>
              <a:rPr lang="en-US" altLang="zh-CN" sz="3200" b="1" dirty="0" smtClean="0">
                <a:solidFill>
                  <a:srgbClr val="000099"/>
                </a:solidFill>
                <a:effectLst>
                  <a:outerShdw blurRad="38100" dist="38100" dir="2700000" algn="tl">
                    <a:srgbClr val="C0C0C0"/>
                  </a:outerShdw>
                </a:effectLst>
                <a:cs typeface="Times New Roman" panose="02020603050405020304" pitchFamily="18" charset="0"/>
              </a:rPr>
              <a:t>8.3.1 </a:t>
            </a:r>
            <a:r>
              <a:rPr lang="zh-CN" altLang="en-US" sz="3200" b="1" dirty="0" smtClean="0">
                <a:solidFill>
                  <a:srgbClr val="000099"/>
                </a:solidFill>
                <a:effectLst>
                  <a:outerShdw blurRad="38100" dist="38100" dir="2700000" algn="tl">
                    <a:srgbClr val="C0C0C0"/>
                  </a:outerShdw>
                </a:effectLst>
                <a:cs typeface="Times New Roman" panose="02020603050405020304" pitchFamily="18" charset="0"/>
              </a:rPr>
              <a:t>基本原理与电磁</a:t>
            </a:r>
            <a:r>
              <a:rPr lang="zh-CN" altLang="en-US" sz="3200" b="1" dirty="0">
                <a:solidFill>
                  <a:srgbClr val="000099"/>
                </a:solidFill>
                <a:effectLst>
                  <a:outerShdw blurRad="38100" dist="38100" dir="2700000" algn="tl">
                    <a:srgbClr val="C0C0C0"/>
                  </a:outerShdw>
                </a:effectLst>
                <a:cs typeface="Times New Roman" panose="02020603050405020304" pitchFamily="18" charset="0"/>
              </a:rPr>
              <a:t>关系</a:t>
            </a:r>
          </a:p>
        </p:txBody>
      </p:sp>
      <p:sp>
        <p:nvSpPr>
          <p:cNvPr id="36947" name="Text Box 83"/>
          <p:cNvSpPr txBox="1">
            <a:spLocks noChangeArrowheads="1"/>
          </p:cNvSpPr>
          <p:nvPr/>
        </p:nvSpPr>
        <p:spPr bwMode="auto">
          <a:xfrm>
            <a:off x="866219" y="2164800"/>
            <a:ext cx="541531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2800" b="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主磁通</a:t>
            </a:r>
            <a:r>
              <a:rPr lang="zh-CN" altLang="en-US" sz="28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b="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通过铁心闭合的磁通。</a:t>
            </a:r>
          </a:p>
        </p:txBody>
      </p:sp>
      <p:sp>
        <p:nvSpPr>
          <p:cNvPr id="36948" name="Text Box 84"/>
          <p:cNvSpPr txBox="1">
            <a:spLocks noChangeArrowheads="1"/>
          </p:cNvSpPr>
          <p:nvPr/>
        </p:nvSpPr>
        <p:spPr bwMode="auto">
          <a:xfrm>
            <a:off x="866219" y="2601867"/>
            <a:ext cx="5415311"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2800" b="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漏磁通</a:t>
            </a:r>
            <a:r>
              <a:rPr lang="zh-CN" altLang="en-US" sz="2800" b="1" i="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1" baseline="-25000"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经过空气或其它非导磁媒质闭合的磁通。</a:t>
            </a:r>
          </a:p>
        </p:txBody>
      </p:sp>
      <p:pic>
        <p:nvPicPr>
          <p:cNvPr id="91" name="图片 90" descr="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5288" y="1566040"/>
            <a:ext cx="3163457" cy="2243959"/>
          </a:xfrm>
          <a:prstGeom prst="rect">
            <a:avLst/>
          </a:prstGeom>
          <a:noFill/>
          <a:ln>
            <a:noFill/>
          </a:ln>
        </p:spPr>
      </p:pic>
      <p:pic>
        <p:nvPicPr>
          <p:cNvPr id="92" name="图片 91"/>
          <p:cNvPicPr/>
          <p:nvPr/>
        </p:nvPicPr>
        <p:blipFill>
          <a:blip r:embed="rId3">
            <a:extLst>
              <a:ext uri="{28A0092B-C50C-407E-A947-70E740481C1C}">
                <a14:useLocalDpi xmlns:a14="http://schemas.microsoft.com/office/drawing/2010/main" val="0"/>
              </a:ext>
            </a:extLst>
          </a:blip>
          <a:stretch>
            <a:fillRect/>
          </a:stretch>
        </p:blipFill>
        <p:spPr>
          <a:xfrm>
            <a:off x="1442681" y="4088628"/>
            <a:ext cx="5092607" cy="2200533"/>
          </a:xfrm>
          <a:prstGeom prst="rect">
            <a:avLst/>
          </a:prstGeom>
        </p:spPr>
      </p:pic>
      <p:sp>
        <p:nvSpPr>
          <p:cNvPr id="2" name="日期占位符 1"/>
          <p:cNvSpPr>
            <a:spLocks noGrp="1"/>
          </p:cNvSpPr>
          <p:nvPr>
            <p:ph type="dt" sz="half" idx="10"/>
          </p:nvPr>
        </p:nvSpPr>
        <p:spPr/>
        <p:txBody>
          <a:bodyPr/>
          <a:lstStyle/>
          <a:p>
            <a:pPr>
              <a:defRPr/>
            </a:pPr>
            <a:fld id="{5A50CEC7-F680-47E9-BCBF-1EE7D14EE551}"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8C58FD95-F6AD-457C-B09B-532BB0CA0C19}" type="slidenum">
              <a:rPr lang="en-US" smtClean="0">
                <a:solidFill>
                  <a:prstClr val="black">
                    <a:tint val="75000"/>
                  </a:prstClr>
                </a:solidFill>
              </a:rPr>
              <a:pPr>
                <a:defRPr/>
              </a:pPr>
              <a:t>22</a:t>
            </a:fld>
            <a:endParaRPr lang="en-US">
              <a:solidFill>
                <a:prstClr val="black">
                  <a:tint val="75000"/>
                </a:prstClr>
              </a:solidFill>
            </a:endParaRPr>
          </a:p>
        </p:txBody>
      </p:sp>
      <p:sp>
        <p:nvSpPr>
          <p:cNvPr id="10" name="Rectangle 16"/>
          <p:cNvSpPr>
            <a:spLocks noChangeArrowheads="1"/>
          </p:cNvSpPr>
          <p:nvPr/>
        </p:nvSpPr>
        <p:spPr bwMode="gray">
          <a:xfrm>
            <a:off x="0" y="836712"/>
            <a:ext cx="10080625" cy="576064"/>
          </a:xfrm>
          <a:prstGeom prst="rect">
            <a:avLst/>
          </a:prstGeom>
          <a:gradFill rotWithShape="1">
            <a:gsLst>
              <a:gs pos="0">
                <a:schemeClr val="tx2">
                  <a:lumMod val="60000"/>
                  <a:lumOff val="40000"/>
                </a:schemeClr>
              </a:gs>
              <a:gs pos="100000">
                <a:srgbClr val="FFC000"/>
              </a:gs>
            </a:gsLst>
            <a:lin ang="0" scaled="1"/>
          </a:gradFill>
          <a:ln w="9525">
            <a:noFill/>
            <a:miter lim="800000"/>
            <a:headEnd/>
            <a:tailEnd/>
          </a:ln>
          <a:effectLst/>
        </p:spPr>
        <p:txBody>
          <a:bodyPr wrap="none" anchor="ctr"/>
          <a:lstStyle/>
          <a:p>
            <a:pPr algn="ctr" fontAlgn="base">
              <a:spcBef>
                <a:spcPct val="0"/>
              </a:spcBef>
              <a:spcAft>
                <a:spcPct val="0"/>
              </a:spcAft>
              <a:defRPr/>
            </a:pPr>
            <a:r>
              <a:rPr kumimoji="1" lang="en-US" altLang="zh-CN" sz="4000" b="1" dirty="0" smtClean="0">
                <a:solidFill>
                  <a:srgbClr val="FF0000"/>
                </a:solidFill>
                <a:effectLst>
                  <a:outerShdw blurRad="38100" dist="38100" dir="2700000" algn="tl">
                    <a:srgbClr val="C0C0C0"/>
                  </a:outerShdw>
                </a:effectLst>
                <a:latin typeface="Times New Roman" pitchFamily="18" charset="0"/>
                <a:ea typeface="华文新魏" panose="02010800040101010101" pitchFamily="2" charset="-122"/>
                <a:cs typeface="Times New Roman" panose="02020603050405020304" pitchFamily="18" charset="0"/>
              </a:rPr>
              <a:t>8.3</a:t>
            </a:r>
            <a:r>
              <a:rPr kumimoji="1" lang="zh-CN" altLang="en-US" sz="4000" b="1" dirty="0" smtClean="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 交流铁心线圈电路</a:t>
            </a:r>
            <a:endParaRPr kumimoji="1" lang="zh-CN" altLang="en-US" sz="4000" b="1"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147234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wipe(left)">
                                      <p:cBhvr>
                                        <p:cTn id="7" dur="500"/>
                                        <p:tgtEl>
                                          <p:spTgt spid="368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947"/>
                                        </p:tgtEl>
                                        <p:attrNameLst>
                                          <p:attrName>style.visibility</p:attrName>
                                        </p:attrNameLst>
                                      </p:cBhvr>
                                      <p:to>
                                        <p:strVal val="visible"/>
                                      </p:to>
                                    </p:set>
                                    <p:animEffect transition="in" filter="wipe(left)">
                                      <p:cBhvr>
                                        <p:cTn id="12" dur="500"/>
                                        <p:tgtEl>
                                          <p:spTgt spid="369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948"/>
                                        </p:tgtEl>
                                        <p:attrNameLst>
                                          <p:attrName>style.visibility</p:attrName>
                                        </p:attrNameLst>
                                      </p:cBhvr>
                                      <p:to>
                                        <p:strVal val="visible"/>
                                      </p:to>
                                    </p:set>
                                    <p:animEffect transition="in" filter="wipe(left)">
                                      <p:cBhvr>
                                        <p:cTn id="17" dur="500"/>
                                        <p:tgtEl>
                                          <p:spTgt spid="36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utoUpdateAnimBg="0"/>
      <p:bldP spid="36947" grpId="0" autoUpdateAnimBg="0"/>
      <p:bldP spid="3694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899246" y="709066"/>
            <a:ext cx="20937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根据</a:t>
            </a:r>
            <a:r>
              <a:rPr lang="en-US" altLang="zh-CN" sz="2800" b="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KVL:</a:t>
            </a:r>
          </a:p>
        </p:txBody>
      </p:sp>
      <p:graphicFrame>
        <p:nvGraphicFramePr>
          <p:cNvPr id="38977" name="Object 65">
            <a:hlinkClick r:id="" action="ppaction://ole?verb=0"/>
          </p:cNvPr>
          <p:cNvGraphicFramePr>
            <a:graphicFrameLocks/>
          </p:cNvGraphicFramePr>
          <p:nvPr>
            <p:extLst>
              <p:ext uri="{D42A27DB-BD31-4B8C-83A1-F6EECF244321}">
                <p14:modId xmlns:p14="http://schemas.microsoft.com/office/powerpoint/2010/main" val="2168833071"/>
              </p:ext>
            </p:extLst>
          </p:nvPr>
        </p:nvGraphicFramePr>
        <p:xfrm>
          <a:off x="1260081" y="1172652"/>
          <a:ext cx="2016125" cy="609600"/>
        </p:xfrm>
        <a:graphic>
          <a:graphicData uri="http://schemas.openxmlformats.org/presentationml/2006/ole">
            <mc:AlternateContent xmlns:mc="http://schemas.openxmlformats.org/markup-compatibility/2006">
              <mc:Choice xmlns:v="urn:schemas-microsoft-com:vml" Requires="v">
                <p:oleObj spid="_x0000_s37090" name="Equation" r:id="rId3" imgW="1015920" imgH="228600" progId="Equation.3">
                  <p:embed/>
                </p:oleObj>
              </mc:Choice>
              <mc:Fallback>
                <p:oleObj name="Equation" r:id="rId3" imgW="1015920" imgH="2286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081" y="1172652"/>
                        <a:ext cx="20161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80" name="Text Box 68"/>
          <p:cNvSpPr txBox="1">
            <a:spLocks noChangeArrowheads="1"/>
          </p:cNvSpPr>
          <p:nvPr/>
        </p:nvSpPr>
        <p:spPr bwMode="auto">
          <a:xfrm>
            <a:off x="899247" y="2579208"/>
            <a:ext cx="4393084" cy="65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式中：</a:t>
            </a:r>
            <a:r>
              <a:rPr lang="en-US" altLang="zh-CN" sz="2800" b="1" i="1" dirty="0">
                <a:effectLst>
                  <a:outerShdw blurRad="38100" dist="38100" dir="2700000" algn="tl">
                    <a:srgbClr val="C0C0C0"/>
                  </a:outerShdw>
                </a:effectLst>
                <a:latin typeface="Times New Roman" panose="02020603050405020304" pitchFamily="18" charset="0"/>
                <a:cs typeface="Times New Roman" panose="02020603050405020304" pitchFamily="18" charset="0"/>
              </a:rPr>
              <a:t>R</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是线圈导线的电阻  </a:t>
            </a:r>
            <a:endParaRPr lang="zh-CN" altLang="en-US" sz="2800" b="1" baseline="-25000" dirty="0">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anose="05050102010706020507" pitchFamily="18" charset="2"/>
            </a:endParaRPr>
          </a:p>
        </p:txBody>
      </p:sp>
      <p:sp>
        <p:nvSpPr>
          <p:cNvPr id="38984" name="Text Box 72"/>
          <p:cNvSpPr txBox="1">
            <a:spLocks noChangeArrowheads="1"/>
          </p:cNvSpPr>
          <p:nvPr/>
        </p:nvSpPr>
        <p:spPr bwMode="auto">
          <a:xfrm>
            <a:off x="2045809" y="3113527"/>
            <a:ext cx="2411238" cy="65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30000"/>
              </a:lnSpc>
            </a:pPr>
            <a:r>
              <a:rPr lang="en-US" altLang="zh-CN" sz="2800" b="1" i="1" dirty="0">
                <a:effectLst>
                  <a:outerShdw blurRad="38100" dist="38100" dir="2700000" algn="tl">
                    <a:srgbClr val="C0C0C0"/>
                  </a:outerShdw>
                </a:effectLst>
                <a:latin typeface="Times New Roman" panose="02020603050405020304" pitchFamily="18" charset="0"/>
                <a:cs typeface="Times New Roman" panose="02020603050405020304" pitchFamily="18" charset="0"/>
              </a:rPr>
              <a:t>L</a:t>
            </a:r>
            <a:r>
              <a:rPr lang="en-US" altLang="zh-CN" sz="2800" b="1" baseline="-25000" dirty="0">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是漏磁电感</a:t>
            </a:r>
            <a:endParaRPr lang="zh-CN" altLang="en-US" sz="24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graphicFrame>
        <p:nvGraphicFramePr>
          <p:cNvPr id="38988" name="Object 76">
            <a:hlinkClick r:id="" action="ppaction://ole?verb=0"/>
          </p:cNvPr>
          <p:cNvGraphicFramePr>
            <a:graphicFrameLocks/>
          </p:cNvGraphicFramePr>
          <p:nvPr>
            <p:extLst>
              <p:ext uri="{D42A27DB-BD31-4B8C-83A1-F6EECF244321}">
                <p14:modId xmlns:p14="http://schemas.microsoft.com/office/powerpoint/2010/main" val="2320133401"/>
              </p:ext>
            </p:extLst>
          </p:nvPr>
        </p:nvGraphicFramePr>
        <p:xfrm>
          <a:off x="1677859" y="1543879"/>
          <a:ext cx="2520156" cy="1066800"/>
        </p:xfrm>
        <a:graphic>
          <a:graphicData uri="http://schemas.openxmlformats.org/presentationml/2006/ole">
            <mc:AlternateContent xmlns:mc="http://schemas.openxmlformats.org/markup-compatibility/2006">
              <mc:Choice xmlns:v="urn:schemas-microsoft-com:vml" Requires="v">
                <p:oleObj spid="_x0000_s37091" name="Equation" r:id="rId5" imgW="1231560" imgH="406080" progId="Equation.3">
                  <p:embed/>
                </p:oleObj>
              </mc:Choice>
              <mc:Fallback>
                <p:oleObj name="Equation" r:id="rId5" imgW="1231560" imgH="40608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7859" y="1543879"/>
                        <a:ext cx="2520156"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89" name="Text Box 77"/>
          <p:cNvSpPr txBox="1">
            <a:spLocks noChangeArrowheads="1"/>
          </p:cNvSpPr>
          <p:nvPr/>
        </p:nvSpPr>
        <p:spPr bwMode="auto">
          <a:xfrm>
            <a:off x="899246" y="3754857"/>
            <a:ext cx="833104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CN"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zh-CN" altLang="en-US" sz="2800" b="1" dirty="0" smtClean="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当</a:t>
            </a:r>
            <a:r>
              <a:rPr lang="en-US" altLang="zh-CN" sz="2800" b="1" i="1" dirty="0" smtClean="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u</a:t>
            </a:r>
            <a:r>
              <a:rPr lang="zh-CN" altLang="en-US" sz="2800" b="1" dirty="0" smtClean="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是</a:t>
            </a:r>
            <a:r>
              <a:rPr lang="zh-CN" altLang="en-US" sz="2800" b="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正弦电压时</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，其它各电压、电流、电动势可视作正弦量，则电压、电流关系的相量式为：</a:t>
            </a:r>
          </a:p>
        </p:txBody>
      </p:sp>
      <p:sp>
        <p:nvSpPr>
          <p:cNvPr id="38993" name="Rectangle 81"/>
          <p:cNvSpPr>
            <a:spLocks noChangeArrowheads="1"/>
          </p:cNvSpPr>
          <p:nvPr/>
        </p:nvSpPr>
        <p:spPr bwMode="auto">
          <a:xfrm>
            <a:off x="1260081" y="31395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992" name="Object 80"/>
          <p:cNvGraphicFramePr>
            <a:graphicFrameLocks noChangeAspect="1"/>
          </p:cNvGraphicFramePr>
          <p:nvPr>
            <p:extLst>
              <p:ext uri="{D42A27DB-BD31-4B8C-83A1-F6EECF244321}">
                <p14:modId xmlns:p14="http://schemas.microsoft.com/office/powerpoint/2010/main" val="3648524209"/>
              </p:ext>
            </p:extLst>
          </p:nvPr>
        </p:nvGraphicFramePr>
        <p:xfrm>
          <a:off x="1235684" y="4768598"/>
          <a:ext cx="7322892" cy="579437"/>
        </p:xfrm>
        <a:graphic>
          <a:graphicData uri="http://schemas.openxmlformats.org/presentationml/2006/ole">
            <mc:AlternateContent xmlns:mc="http://schemas.openxmlformats.org/markup-compatibility/2006">
              <mc:Choice xmlns:v="urn:schemas-microsoft-com:vml" Requires="v">
                <p:oleObj spid="_x0000_s37092" r:id="rId7" imgW="3822700" imgH="266700" progId="Equation.3">
                  <p:embed/>
                </p:oleObj>
              </mc:Choice>
              <mc:Fallback>
                <p:oleObj r:id="rId7" imgW="3822700" imgH="266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5684" y="4768598"/>
                        <a:ext cx="7322892" cy="579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1" name="图片 70" descr="7"/>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80055" y="663522"/>
            <a:ext cx="3450233" cy="2806262"/>
          </a:xfrm>
          <a:prstGeom prst="rect">
            <a:avLst/>
          </a:prstGeom>
          <a:noFill/>
          <a:ln>
            <a:noFill/>
          </a:ln>
        </p:spPr>
      </p:pic>
      <p:sp>
        <p:nvSpPr>
          <p:cNvPr id="2" name="日期占位符 1"/>
          <p:cNvSpPr>
            <a:spLocks noGrp="1"/>
          </p:cNvSpPr>
          <p:nvPr>
            <p:ph type="dt" sz="half" idx="10"/>
          </p:nvPr>
        </p:nvSpPr>
        <p:spPr/>
        <p:txBody>
          <a:bodyPr/>
          <a:lstStyle/>
          <a:p>
            <a:pPr>
              <a:defRPr/>
            </a:pPr>
            <a:fld id="{C003B3EF-F15E-42D6-85F7-289E5A1FD671}"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8C58FD95-F6AD-457C-B09B-532BB0CA0C19}" type="slidenum">
              <a:rPr lang="en-US" smtClean="0">
                <a:solidFill>
                  <a:prstClr val="black">
                    <a:tint val="75000"/>
                  </a:prstClr>
                </a:solidFill>
              </a:rPr>
              <a:pPr>
                <a:defRPr/>
              </a:pPr>
              <a:t>23</a:t>
            </a:fld>
            <a:endParaRPr lang="en-US">
              <a:solidFill>
                <a:prstClr val="black">
                  <a:tint val="75000"/>
                </a:prstClr>
              </a:solidFill>
            </a:endParaRPr>
          </a:p>
        </p:txBody>
      </p:sp>
      <p:grpSp>
        <p:nvGrpSpPr>
          <p:cNvPr id="14" name="Group 3"/>
          <p:cNvGrpSpPr>
            <a:grpSpLocks/>
          </p:cNvGrpSpPr>
          <p:nvPr/>
        </p:nvGrpSpPr>
        <p:grpSpPr bwMode="auto">
          <a:xfrm>
            <a:off x="899247" y="5512906"/>
            <a:ext cx="4977310" cy="576263"/>
            <a:chOff x="432" y="528"/>
            <a:chExt cx="3792" cy="363"/>
          </a:xfrm>
        </p:grpSpPr>
        <p:sp>
          <p:nvSpPr>
            <p:cNvPr id="15" name="Text Box 4"/>
            <p:cNvSpPr txBox="1">
              <a:spLocks noChangeArrowheads="1"/>
            </p:cNvSpPr>
            <p:nvPr/>
          </p:nvSpPr>
          <p:spPr bwMode="auto">
            <a:xfrm>
              <a:off x="432" y="528"/>
              <a:ext cx="379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effectLst>
                    <a:outerShdw blurRad="38100" dist="38100" dir="2700000" algn="tl">
                      <a:srgbClr val="C0C0C0"/>
                    </a:outerShdw>
                  </a:effectLst>
                </a:rPr>
                <a:t>设</a:t>
              </a:r>
              <a:r>
                <a:rPr lang="zh-CN" altLang="en-US" sz="2800" b="1" dirty="0" smtClean="0">
                  <a:effectLst>
                    <a:outerShdw blurRad="38100" dist="38100" dir="2700000" algn="tl">
                      <a:srgbClr val="C0C0C0"/>
                    </a:outerShdw>
                  </a:effectLst>
                </a:rPr>
                <a:t>主磁通 </a:t>
              </a:r>
              <a:r>
                <a:rPr lang="zh-CN" altLang="en-US" sz="2800" b="1" dirty="0">
                  <a:effectLst>
                    <a:outerShdw blurRad="38100" dist="38100" dir="2700000" algn="tl">
                      <a:srgbClr val="C0C0C0"/>
                    </a:outerShdw>
                  </a:effectLst>
                </a:rPr>
                <a:t>　　　　　</a:t>
              </a:r>
              <a:r>
                <a:rPr lang="zh-CN" altLang="en-US" sz="2800" b="1" dirty="0" smtClean="0">
                  <a:effectLst>
                    <a:outerShdw blurRad="38100" dist="38100" dir="2700000" algn="tl">
                      <a:srgbClr val="C0C0C0"/>
                    </a:outerShdw>
                  </a:effectLst>
                </a:rPr>
                <a:t> </a:t>
              </a:r>
              <a:r>
                <a:rPr lang="zh-CN" altLang="en-US" sz="2800" b="1" dirty="0">
                  <a:effectLst>
                    <a:outerShdw blurRad="38100" dist="38100" dir="2700000" algn="tl">
                      <a:srgbClr val="C0C0C0"/>
                    </a:outerShdw>
                  </a:effectLst>
                </a:rPr>
                <a:t> </a:t>
              </a:r>
              <a:r>
                <a:rPr lang="zh-CN" altLang="en-US" sz="2800" b="1" dirty="0" smtClean="0">
                  <a:effectLst>
                    <a:outerShdw blurRad="38100" dist="38100" dir="2700000" algn="tl">
                      <a:srgbClr val="C0C0C0"/>
                    </a:outerShdw>
                  </a:effectLst>
                </a:rPr>
                <a:t> 则</a:t>
              </a:r>
              <a:endParaRPr lang="zh-CN" altLang="en-US" sz="2800" b="1" dirty="0">
                <a:effectLst>
                  <a:outerShdw blurRad="38100" dist="38100" dir="2700000" algn="tl">
                    <a:srgbClr val="C0C0C0"/>
                  </a:outerShdw>
                </a:effectLst>
              </a:endParaRPr>
            </a:p>
          </p:txBody>
        </p:sp>
        <p:graphicFrame>
          <p:nvGraphicFramePr>
            <p:cNvPr id="16" name="Object 5"/>
            <p:cNvGraphicFramePr>
              <a:graphicFrameLocks noChangeAspect="1"/>
            </p:cNvGraphicFramePr>
            <p:nvPr>
              <p:extLst>
                <p:ext uri="{D42A27DB-BD31-4B8C-83A1-F6EECF244321}">
                  <p14:modId xmlns:p14="http://schemas.microsoft.com/office/powerpoint/2010/main" val="2996144210"/>
                </p:ext>
              </p:extLst>
            </p:nvPr>
          </p:nvGraphicFramePr>
          <p:xfrm>
            <a:off x="1604" y="528"/>
            <a:ext cx="1567" cy="363"/>
          </p:xfrm>
          <a:graphic>
            <a:graphicData uri="http://schemas.openxmlformats.org/presentationml/2006/ole">
              <mc:AlternateContent xmlns:mc="http://schemas.openxmlformats.org/markup-compatibility/2006">
                <mc:Choice xmlns:v="urn:schemas-microsoft-com:vml" Requires="v">
                  <p:oleObj spid="_x0000_s37093" name="公式" r:id="rId10" imgW="914400" imgH="215640" progId="Equation.3">
                    <p:embed/>
                  </p:oleObj>
                </mc:Choice>
                <mc:Fallback>
                  <p:oleObj name="公式" r:id="rId10" imgW="91440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4" y="528"/>
                          <a:ext cx="1567"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9763920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wipe(left)">
                                      <p:cBhvr>
                                        <p:cTn id="7" dur="500"/>
                                        <p:tgtEl>
                                          <p:spTgt spid="38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8977"/>
                                        </p:tgtEl>
                                        <p:attrNameLst>
                                          <p:attrName>style.visibility</p:attrName>
                                        </p:attrNameLst>
                                      </p:cBhvr>
                                      <p:to>
                                        <p:strVal val="visible"/>
                                      </p:to>
                                    </p:set>
                                    <p:animEffect transition="in" filter="wipe(left)">
                                      <p:cBhvr>
                                        <p:cTn id="12" dur="500"/>
                                        <p:tgtEl>
                                          <p:spTgt spid="389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8988"/>
                                        </p:tgtEl>
                                        <p:attrNameLst>
                                          <p:attrName>style.visibility</p:attrName>
                                        </p:attrNameLst>
                                      </p:cBhvr>
                                      <p:to>
                                        <p:strVal val="visible"/>
                                      </p:to>
                                    </p:set>
                                    <p:animEffect transition="in" filter="wipe(left)">
                                      <p:cBhvr>
                                        <p:cTn id="17" dur="500"/>
                                        <p:tgtEl>
                                          <p:spTgt spid="389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80"/>
                                        </p:tgtEl>
                                        <p:attrNameLst>
                                          <p:attrName>style.visibility</p:attrName>
                                        </p:attrNameLst>
                                      </p:cBhvr>
                                      <p:to>
                                        <p:strVal val="visible"/>
                                      </p:to>
                                    </p:set>
                                    <p:animEffect transition="in" filter="wipe(left)">
                                      <p:cBhvr>
                                        <p:cTn id="22" dur="500"/>
                                        <p:tgtEl>
                                          <p:spTgt spid="3898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8984"/>
                                        </p:tgtEl>
                                        <p:attrNameLst>
                                          <p:attrName>style.visibility</p:attrName>
                                        </p:attrNameLst>
                                      </p:cBhvr>
                                      <p:to>
                                        <p:strVal val="visible"/>
                                      </p:to>
                                    </p:set>
                                    <p:animEffect transition="in" filter="box(in)">
                                      <p:cBhvr>
                                        <p:cTn id="27" dur="500"/>
                                        <p:tgtEl>
                                          <p:spTgt spid="389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989"/>
                                        </p:tgtEl>
                                        <p:attrNameLst>
                                          <p:attrName>style.visibility</p:attrName>
                                        </p:attrNameLst>
                                      </p:cBhvr>
                                      <p:to>
                                        <p:strVal val="visible"/>
                                      </p:to>
                                    </p:set>
                                    <p:animEffect transition="in" filter="wipe(left)">
                                      <p:cBhvr>
                                        <p:cTn id="32" dur="500"/>
                                        <p:tgtEl>
                                          <p:spTgt spid="3898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utoUpdateAnimBg="0"/>
      <p:bldP spid="38980" grpId="0" autoUpdateAnimBg="0"/>
      <p:bldP spid="38984" grpId="0" autoUpdateAnimBg="0"/>
      <p:bldP spid="3898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6" name="Object 6"/>
          <p:cNvGraphicFramePr>
            <a:graphicFrameLocks noGrp="1" noChangeAspect="1"/>
          </p:cNvGraphicFramePr>
          <p:nvPr>
            <p:extLst>
              <p:ext uri="{D42A27DB-BD31-4B8C-83A1-F6EECF244321}">
                <p14:modId xmlns:p14="http://schemas.microsoft.com/office/powerpoint/2010/main" val="1304497385"/>
              </p:ext>
            </p:extLst>
          </p:nvPr>
        </p:nvGraphicFramePr>
        <p:xfrm>
          <a:off x="1705449" y="589803"/>
          <a:ext cx="3843239" cy="1023938"/>
        </p:xfrm>
        <a:graphic>
          <a:graphicData uri="http://schemas.openxmlformats.org/presentationml/2006/ole">
            <mc:AlternateContent xmlns:mc="http://schemas.openxmlformats.org/markup-compatibility/2006">
              <mc:Choice xmlns:v="urn:schemas-microsoft-com:vml" Requires="v">
                <p:oleObj spid="_x0000_s38405" name="Equation" r:id="rId3" imgW="2031840" imgH="406080" progId="Equation.3">
                  <p:embed/>
                </p:oleObj>
              </mc:Choice>
              <mc:Fallback>
                <p:oleObj name="Equation" r:id="rId3" imgW="2031840" imgH="40608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5449" y="589803"/>
                        <a:ext cx="3843239" cy="102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7" name="Object 7"/>
          <p:cNvGraphicFramePr>
            <a:graphicFrameLocks noChangeAspect="1"/>
          </p:cNvGraphicFramePr>
          <p:nvPr>
            <p:extLst>
              <p:ext uri="{D42A27DB-BD31-4B8C-83A1-F6EECF244321}">
                <p14:modId xmlns:p14="http://schemas.microsoft.com/office/powerpoint/2010/main" val="4256574953"/>
              </p:ext>
            </p:extLst>
          </p:nvPr>
        </p:nvGraphicFramePr>
        <p:xfrm>
          <a:off x="5556321" y="887269"/>
          <a:ext cx="2373148" cy="601662"/>
        </p:xfrm>
        <a:graphic>
          <a:graphicData uri="http://schemas.openxmlformats.org/presentationml/2006/ole">
            <mc:AlternateContent xmlns:mc="http://schemas.openxmlformats.org/markup-compatibility/2006">
              <mc:Choice xmlns:v="urn:schemas-microsoft-com:vml" Requires="v">
                <p:oleObj spid="_x0000_s38406" name="公式" r:id="rId5" imgW="1091880" imgH="228600" progId="Equation.3">
                  <p:embed/>
                </p:oleObj>
              </mc:Choice>
              <mc:Fallback>
                <p:oleObj name="公式" r:id="rId5" imgW="10918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6321" y="887269"/>
                        <a:ext cx="2373148" cy="601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8" name="Object 8"/>
          <p:cNvGraphicFramePr>
            <a:graphicFrameLocks noChangeAspect="1"/>
          </p:cNvGraphicFramePr>
          <p:nvPr>
            <p:extLst>
              <p:ext uri="{D42A27DB-BD31-4B8C-83A1-F6EECF244321}">
                <p14:modId xmlns:p14="http://schemas.microsoft.com/office/powerpoint/2010/main" val="894289434"/>
              </p:ext>
            </p:extLst>
          </p:nvPr>
        </p:nvGraphicFramePr>
        <p:xfrm>
          <a:off x="1883715" y="1597827"/>
          <a:ext cx="3402211" cy="566738"/>
        </p:xfrm>
        <a:graphic>
          <a:graphicData uri="http://schemas.openxmlformats.org/presentationml/2006/ole">
            <mc:AlternateContent xmlns:mc="http://schemas.openxmlformats.org/markup-compatibility/2006">
              <mc:Choice xmlns:v="urn:schemas-microsoft-com:vml" Requires="v">
                <p:oleObj spid="_x0000_s38407" name="Equation" r:id="rId7" imgW="1511280" imgH="215640" progId="Equation.3">
                  <p:embed/>
                </p:oleObj>
              </mc:Choice>
              <mc:Fallback>
                <p:oleObj name="Equation" r:id="rId7" imgW="151128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3715" y="1597827"/>
                        <a:ext cx="3402211"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9" name="Object 9"/>
          <p:cNvGraphicFramePr>
            <a:graphicFrameLocks noChangeAspect="1"/>
          </p:cNvGraphicFramePr>
          <p:nvPr>
            <p:extLst>
              <p:ext uri="{D42A27DB-BD31-4B8C-83A1-F6EECF244321}">
                <p14:modId xmlns:p14="http://schemas.microsoft.com/office/powerpoint/2010/main" val="2283716913"/>
              </p:ext>
            </p:extLst>
          </p:nvPr>
        </p:nvGraphicFramePr>
        <p:xfrm>
          <a:off x="5314995" y="1603420"/>
          <a:ext cx="2895555" cy="581025"/>
        </p:xfrm>
        <a:graphic>
          <a:graphicData uri="http://schemas.openxmlformats.org/presentationml/2006/ole">
            <mc:AlternateContent xmlns:mc="http://schemas.openxmlformats.org/markup-compatibility/2006">
              <mc:Choice xmlns:v="urn:schemas-microsoft-com:vml" Requires="v">
                <p:oleObj spid="_x0000_s38408" name="Equation" r:id="rId9" imgW="1193760" imgH="215640" progId="Equation.3">
                  <p:embed/>
                </p:oleObj>
              </mc:Choice>
              <mc:Fallback>
                <p:oleObj name="Equation" r:id="rId9" imgW="119376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14995" y="1603420"/>
                        <a:ext cx="289555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72" name="Text Box 12"/>
          <p:cNvSpPr txBox="1">
            <a:spLocks noChangeArrowheads="1"/>
          </p:cNvSpPr>
          <p:nvPr/>
        </p:nvSpPr>
        <p:spPr bwMode="auto">
          <a:xfrm>
            <a:off x="992065" y="2437437"/>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effectLst>
                  <a:outerShdw blurRad="38100" dist="38100" dir="2700000" algn="tl">
                    <a:srgbClr val="C0C0C0"/>
                  </a:outerShdw>
                </a:effectLst>
              </a:rPr>
              <a:t>有效值</a:t>
            </a:r>
          </a:p>
        </p:txBody>
      </p:sp>
      <p:graphicFrame>
        <p:nvGraphicFramePr>
          <p:cNvPr id="40973" name="Object 13"/>
          <p:cNvGraphicFramePr>
            <a:graphicFrameLocks noChangeAspect="1"/>
          </p:cNvGraphicFramePr>
          <p:nvPr>
            <p:extLst>
              <p:ext uri="{D42A27DB-BD31-4B8C-83A1-F6EECF244321}">
                <p14:modId xmlns:p14="http://schemas.microsoft.com/office/powerpoint/2010/main" val="2947128071"/>
              </p:ext>
            </p:extLst>
          </p:nvPr>
        </p:nvGraphicFramePr>
        <p:xfrm>
          <a:off x="2253949" y="2146336"/>
          <a:ext cx="4410274" cy="1084263"/>
        </p:xfrm>
        <a:graphic>
          <a:graphicData uri="http://schemas.openxmlformats.org/presentationml/2006/ole">
            <mc:AlternateContent xmlns:mc="http://schemas.openxmlformats.org/markup-compatibility/2006">
              <mc:Choice xmlns:v="urn:schemas-microsoft-com:vml" Requires="v">
                <p:oleObj spid="_x0000_s38409" name="公式" r:id="rId11" imgW="2234880" imgH="431640" progId="Equation.3">
                  <p:embed/>
                </p:oleObj>
              </mc:Choice>
              <mc:Fallback>
                <p:oleObj name="公式" r:id="rId11" imgW="2234880" imgH="431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53949" y="2146336"/>
                        <a:ext cx="4410274" cy="1084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9" name="Object 19"/>
          <p:cNvGraphicFramePr>
            <a:graphicFrameLocks noChangeAspect="1"/>
          </p:cNvGraphicFramePr>
          <p:nvPr>
            <p:extLst>
              <p:ext uri="{D42A27DB-BD31-4B8C-83A1-F6EECF244321}">
                <p14:modId xmlns:p14="http://schemas.microsoft.com/office/powerpoint/2010/main" val="3355717002"/>
              </p:ext>
            </p:extLst>
          </p:nvPr>
        </p:nvGraphicFramePr>
        <p:xfrm>
          <a:off x="1986347" y="3250477"/>
          <a:ext cx="5191259" cy="542925"/>
        </p:xfrm>
        <a:graphic>
          <a:graphicData uri="http://schemas.openxmlformats.org/presentationml/2006/ole">
            <mc:AlternateContent xmlns:mc="http://schemas.openxmlformats.org/markup-compatibility/2006">
              <mc:Choice xmlns:v="urn:schemas-microsoft-com:vml" Requires="v">
                <p:oleObj spid="_x0000_s38410" name="公式" r:id="rId13" imgW="2501640" imgH="215640" progId="Equation.3">
                  <p:embed/>
                </p:oleObj>
              </mc:Choice>
              <mc:Fallback>
                <p:oleObj name="公式" r:id="rId13" imgW="250164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86347" y="3250477"/>
                        <a:ext cx="5191259"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83" name="Rectangle 23"/>
          <p:cNvSpPr>
            <a:spLocks noChangeArrowheads="1"/>
          </p:cNvSpPr>
          <p:nvPr/>
        </p:nvSpPr>
        <p:spPr bwMode="auto">
          <a:xfrm>
            <a:off x="1260081" y="31395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987" name="Rectangle 27"/>
          <p:cNvSpPr>
            <a:spLocks noChangeArrowheads="1"/>
          </p:cNvSpPr>
          <p:nvPr/>
        </p:nvSpPr>
        <p:spPr bwMode="auto">
          <a:xfrm>
            <a:off x="1260081" y="31395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 name="日期占位符 1"/>
          <p:cNvSpPr>
            <a:spLocks noGrp="1"/>
          </p:cNvSpPr>
          <p:nvPr>
            <p:ph type="dt" sz="half" idx="10"/>
          </p:nvPr>
        </p:nvSpPr>
        <p:spPr/>
        <p:txBody>
          <a:bodyPr/>
          <a:lstStyle/>
          <a:p>
            <a:pPr>
              <a:defRPr/>
            </a:pPr>
            <a:fld id="{61B197D8-C61E-47D7-B471-46C470579758}"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8C58FD95-F6AD-457C-B09B-532BB0CA0C19}" type="slidenum">
              <a:rPr lang="en-US" smtClean="0">
                <a:solidFill>
                  <a:prstClr val="black">
                    <a:tint val="75000"/>
                  </a:prstClr>
                </a:solidFill>
              </a:rPr>
              <a:pPr>
                <a:defRPr/>
              </a:pPr>
              <a:t>24</a:t>
            </a:fld>
            <a:endParaRPr lang="en-US">
              <a:solidFill>
                <a:prstClr val="black">
                  <a:tint val="75000"/>
                </a:prstClr>
              </a:solidFill>
            </a:endParaRPr>
          </a:p>
        </p:txBody>
      </p:sp>
      <p:sp>
        <p:nvSpPr>
          <p:cNvPr id="17" name="Rectangle 2"/>
          <p:cNvSpPr>
            <a:spLocks noChangeArrowheads="1"/>
          </p:cNvSpPr>
          <p:nvPr/>
        </p:nvSpPr>
        <p:spPr bwMode="auto">
          <a:xfrm>
            <a:off x="992065" y="3684115"/>
            <a:ext cx="340221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r>
              <a:rPr lang="en-US" altLang="zh-CN" sz="3200" b="1" dirty="0" smtClean="0">
                <a:solidFill>
                  <a:srgbClr val="000099"/>
                </a:solidFill>
                <a:effectLst>
                  <a:outerShdw blurRad="38100" dist="38100" dir="2700000" algn="tl">
                    <a:srgbClr val="C0C0C0"/>
                  </a:outerShdw>
                </a:effectLst>
                <a:cs typeface="Times New Roman" panose="02020603050405020304" pitchFamily="18" charset="0"/>
              </a:rPr>
              <a:t>8.3.2 </a:t>
            </a:r>
            <a:r>
              <a:rPr lang="zh-CN" altLang="en-US" sz="3200" b="1" dirty="0" smtClean="0">
                <a:solidFill>
                  <a:srgbClr val="000099"/>
                </a:solidFill>
                <a:effectLst>
                  <a:outerShdw blurRad="38100" dist="38100" dir="2700000" algn="tl">
                    <a:srgbClr val="C0C0C0"/>
                  </a:outerShdw>
                </a:effectLst>
                <a:cs typeface="Times New Roman" panose="02020603050405020304" pitchFamily="18" charset="0"/>
              </a:rPr>
              <a:t>功率损耗</a:t>
            </a:r>
            <a:endParaRPr lang="zh-CN" altLang="en-US" sz="3200" b="1" dirty="0">
              <a:solidFill>
                <a:srgbClr val="000099"/>
              </a:solidFill>
              <a:effectLst>
                <a:outerShdw blurRad="38100" dist="38100" dir="2700000" algn="tl">
                  <a:srgbClr val="C0C0C0"/>
                </a:outerShdw>
              </a:effectLst>
              <a:cs typeface="Times New Roman" panose="02020603050405020304" pitchFamily="18" charset="0"/>
            </a:endParaRPr>
          </a:p>
        </p:txBody>
      </p:sp>
      <p:sp>
        <p:nvSpPr>
          <p:cNvPr id="18" name="Text Box 3"/>
          <p:cNvSpPr txBox="1">
            <a:spLocks noChangeArrowheads="1"/>
          </p:cNvSpPr>
          <p:nvPr/>
        </p:nvSpPr>
        <p:spPr bwMode="auto">
          <a:xfrm>
            <a:off x="992065" y="4339063"/>
            <a:ext cx="83507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交流铁心线圈的功率损耗主要有铜损和铁损两种。</a:t>
            </a:r>
          </a:p>
        </p:txBody>
      </p:sp>
      <p:sp>
        <p:nvSpPr>
          <p:cNvPr id="19" name="Text Box 4"/>
          <p:cNvSpPr txBox="1">
            <a:spLocks noChangeArrowheads="1"/>
          </p:cNvSpPr>
          <p:nvPr/>
        </p:nvSpPr>
        <p:spPr bwMode="auto">
          <a:xfrm>
            <a:off x="992065" y="4902039"/>
            <a:ext cx="2583161" cy="536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CC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1. </a:t>
            </a:r>
            <a:r>
              <a:rPr lang="zh-CN" altLang="en-US" sz="2800" b="1" dirty="0">
                <a:solidFill>
                  <a:srgbClr val="CC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铜</a:t>
            </a:r>
            <a:r>
              <a:rPr lang="zh-CN" altLang="en-US" sz="2800" b="1" dirty="0" smtClean="0">
                <a:solidFill>
                  <a:srgbClr val="CC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损</a:t>
            </a:r>
            <a:r>
              <a:rPr lang="en-US" altLang="zh-CN" sz="2800" b="1" dirty="0" smtClean="0">
                <a:solidFill>
                  <a:srgbClr val="CC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solidFill>
                  <a:srgbClr val="CC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err="1">
                <a:solidFill>
                  <a:srgbClr val="CC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lang="en-US" altLang="zh-CN" sz="2800" b="1" baseline="-25000" dirty="0" err="1">
                <a:solidFill>
                  <a:srgbClr val="CC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cu</a:t>
            </a:r>
            <a:r>
              <a:rPr lang="en-US" altLang="zh-CN" sz="2800" b="1" dirty="0" smtClean="0">
                <a:solidFill>
                  <a:srgbClr val="CC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b="1" dirty="0">
              <a:solidFill>
                <a:srgbClr val="CC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Text Box 5"/>
          <p:cNvSpPr txBox="1">
            <a:spLocks noChangeArrowheads="1"/>
          </p:cNvSpPr>
          <p:nvPr/>
        </p:nvSpPr>
        <p:spPr bwMode="auto">
          <a:xfrm>
            <a:off x="992065" y="5425017"/>
            <a:ext cx="8350718"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zh-CN" altLang="en-US" sz="2800" b="1" dirty="0" smtClean="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在</a:t>
            </a:r>
            <a:r>
              <a:rPr lang="zh-CN" altLang="en-US" sz="2800" b="1"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交流铁心线圈中</a:t>
            </a:r>
            <a:r>
              <a:rPr lang="en-US" altLang="zh-CN" sz="2800" b="1"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线圈电阻</a:t>
            </a:r>
            <a:r>
              <a:rPr lang="en-US" altLang="zh-CN" sz="2800" b="1" i="1" dirty="0" smtClean="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R</a:t>
            </a:r>
            <a:r>
              <a:rPr lang="zh-CN" altLang="en-US" sz="2800" b="1" dirty="0" smtClean="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上</a:t>
            </a:r>
            <a:r>
              <a:rPr lang="zh-CN" altLang="en-US" sz="2800" b="1"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的功率损耗称铜损，用</a:t>
            </a:r>
            <a:r>
              <a:rPr lang="zh-CN" altLang="en-US" sz="2800" b="1"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err="1">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lang="en-US" altLang="zh-CN" sz="2800" b="1" baseline="-25000" dirty="0" err="1">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cu</a:t>
            </a:r>
            <a:r>
              <a:rPr lang="en-US" altLang="zh-CN" sz="2800" b="1" baseline="-25000"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sz="2800" b="1" dirty="0" smtClean="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表示，且   </a:t>
            </a:r>
            <a:r>
              <a:rPr lang="en-US" altLang="zh-CN" sz="2800" dirty="0" smtClean="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anose="05050102010706020507" pitchFamily="18" charset="2"/>
              </a:rPr>
              <a:t>P</a:t>
            </a:r>
            <a:r>
              <a:rPr lang="en-US" altLang="zh-CN" sz="2800" baseline="-25000" dirty="0" err="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anose="05050102010706020507" pitchFamily="18" charset="2"/>
              </a:rPr>
              <a:t>cu</a:t>
            </a:r>
            <a:r>
              <a:rPr lang="en-US" altLang="zh-CN" sz="2800" baseline="-2500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smtClean="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RI</a:t>
            </a:r>
            <a:r>
              <a:rPr lang="en-US" altLang="zh-CN" sz="2800" baseline="30000" dirty="0" smtClean="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2</a:t>
            </a:r>
            <a:endParaRPr lang="en-US" altLang="zh-CN" sz="2800" baseline="3000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12050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966"/>
                                        </p:tgtEl>
                                        <p:attrNameLst>
                                          <p:attrName>style.visibility</p:attrName>
                                        </p:attrNameLst>
                                      </p:cBhvr>
                                      <p:to>
                                        <p:strVal val="visible"/>
                                      </p:to>
                                    </p:set>
                                    <p:animEffect transition="in" filter="wipe(left)">
                                      <p:cBhvr>
                                        <p:cTn id="7" dur="500"/>
                                        <p:tgtEl>
                                          <p:spTgt spid="409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967"/>
                                        </p:tgtEl>
                                        <p:attrNameLst>
                                          <p:attrName>style.visibility</p:attrName>
                                        </p:attrNameLst>
                                      </p:cBhvr>
                                      <p:to>
                                        <p:strVal val="visible"/>
                                      </p:to>
                                    </p:set>
                                    <p:animEffect transition="in" filter="wipe(left)">
                                      <p:cBhvr>
                                        <p:cTn id="12" dur="500"/>
                                        <p:tgtEl>
                                          <p:spTgt spid="409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0968"/>
                                        </p:tgtEl>
                                        <p:attrNameLst>
                                          <p:attrName>style.visibility</p:attrName>
                                        </p:attrNameLst>
                                      </p:cBhvr>
                                      <p:to>
                                        <p:strVal val="visible"/>
                                      </p:to>
                                    </p:set>
                                    <p:animEffect transition="in" filter="wipe(left)">
                                      <p:cBhvr>
                                        <p:cTn id="17" dur="500"/>
                                        <p:tgtEl>
                                          <p:spTgt spid="409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0969"/>
                                        </p:tgtEl>
                                        <p:attrNameLst>
                                          <p:attrName>style.visibility</p:attrName>
                                        </p:attrNameLst>
                                      </p:cBhvr>
                                      <p:to>
                                        <p:strVal val="visible"/>
                                      </p:to>
                                    </p:set>
                                    <p:animEffect transition="in" filter="wipe(left)">
                                      <p:cBhvr>
                                        <p:cTn id="22" dur="500"/>
                                        <p:tgtEl>
                                          <p:spTgt spid="409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72"/>
                                        </p:tgtEl>
                                        <p:attrNameLst>
                                          <p:attrName>style.visibility</p:attrName>
                                        </p:attrNameLst>
                                      </p:cBhvr>
                                      <p:to>
                                        <p:strVal val="visible"/>
                                      </p:to>
                                    </p:set>
                                    <p:animEffect transition="in" filter="wipe(left)">
                                      <p:cBhvr>
                                        <p:cTn id="27" dur="500"/>
                                        <p:tgtEl>
                                          <p:spTgt spid="409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0973"/>
                                        </p:tgtEl>
                                        <p:attrNameLst>
                                          <p:attrName>style.visibility</p:attrName>
                                        </p:attrNameLst>
                                      </p:cBhvr>
                                      <p:to>
                                        <p:strVal val="visible"/>
                                      </p:to>
                                    </p:set>
                                    <p:animEffect transition="in" filter="wipe(left)">
                                      <p:cBhvr>
                                        <p:cTn id="32" dur="500"/>
                                        <p:tgtEl>
                                          <p:spTgt spid="4097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0979"/>
                                        </p:tgtEl>
                                        <p:attrNameLst>
                                          <p:attrName>style.visibility</p:attrName>
                                        </p:attrNameLst>
                                      </p:cBhvr>
                                      <p:to>
                                        <p:strVal val="visible"/>
                                      </p:to>
                                    </p:set>
                                    <p:animEffect transition="in" filter="wipe(left)">
                                      <p:cBhvr>
                                        <p:cTn id="37" dur="500"/>
                                        <p:tgtEl>
                                          <p:spTgt spid="4097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2" grpId="0" autoUpdateAnimBg="0"/>
      <p:bldP spid="18" grpId="0" autoUpdateAnimBg="0"/>
      <p:bldP spid="19" grpId="0" autoUpdateAnimBg="0"/>
      <p:bldP spid="2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5" name="Text Box 7"/>
          <p:cNvSpPr txBox="1">
            <a:spLocks noChangeArrowheads="1"/>
          </p:cNvSpPr>
          <p:nvPr/>
        </p:nvSpPr>
        <p:spPr bwMode="auto">
          <a:xfrm>
            <a:off x="826173" y="854766"/>
            <a:ext cx="83022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式中：</a:t>
            </a:r>
            <a:r>
              <a:rPr lang="en-US" altLang="zh-CN" sz="2800" b="1" i="1"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R</a:t>
            </a:r>
            <a:r>
              <a:rPr lang="zh-CN" altLang="en-US" sz="2800" b="1"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是线圈的电阻；</a:t>
            </a:r>
            <a:r>
              <a:rPr lang="en-US" altLang="zh-CN" sz="2800" b="1" i="1"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I </a:t>
            </a:r>
            <a:r>
              <a:rPr lang="zh-CN" altLang="en-US" sz="2800" b="1"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是线圈中电流的有效值。</a:t>
            </a:r>
          </a:p>
        </p:txBody>
      </p:sp>
      <p:sp>
        <p:nvSpPr>
          <p:cNvPr id="43016" name="Text Box 8"/>
          <p:cNvSpPr txBox="1">
            <a:spLocks noChangeArrowheads="1"/>
          </p:cNvSpPr>
          <p:nvPr/>
        </p:nvSpPr>
        <p:spPr bwMode="auto">
          <a:xfrm>
            <a:off x="826173" y="1437625"/>
            <a:ext cx="2583161" cy="536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CC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2. </a:t>
            </a:r>
            <a:r>
              <a:rPr lang="zh-CN" altLang="en-US" sz="2800" b="1" dirty="0" smtClean="0">
                <a:solidFill>
                  <a:srgbClr val="CC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铁损</a:t>
            </a:r>
            <a:r>
              <a:rPr lang="en-US" altLang="zh-CN" sz="2800" b="1" dirty="0" smtClean="0">
                <a:solidFill>
                  <a:srgbClr val="CC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solidFill>
                  <a:srgbClr val="CC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err="1">
                <a:solidFill>
                  <a:srgbClr val="CC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lang="en-US" altLang="zh-CN" sz="2800" b="1" baseline="-25000" dirty="0" err="1">
                <a:solidFill>
                  <a:srgbClr val="CC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Fe</a:t>
            </a:r>
            <a:r>
              <a:rPr lang="en-US" altLang="zh-CN" sz="2800" b="1" dirty="0" smtClean="0">
                <a:solidFill>
                  <a:srgbClr val="CC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b="1" dirty="0">
              <a:solidFill>
                <a:srgbClr val="CC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017" name="Text Box 9"/>
          <p:cNvSpPr txBox="1">
            <a:spLocks noChangeArrowheads="1"/>
          </p:cNvSpPr>
          <p:nvPr/>
        </p:nvSpPr>
        <p:spPr bwMode="auto">
          <a:xfrm>
            <a:off x="826172" y="1974314"/>
            <a:ext cx="8302274"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10000"/>
              </a:lnSpc>
            </a:pPr>
            <a:r>
              <a:rPr lang="en-US" altLang="zh-CN" sz="2800" b="1"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在交流铁心线圈中，处于交变磁通下的铁心内的功率损耗称铁损，用</a:t>
            </a:r>
            <a:r>
              <a:rPr lang="zh-CN" altLang="en-US" sz="2800" b="1"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err="1">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lang="en-US" altLang="zh-CN" sz="2800" b="1" baseline="-25000" dirty="0" err="1">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Fe</a:t>
            </a:r>
            <a:r>
              <a:rPr lang="en-US" altLang="zh-CN" sz="2800" b="1"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表示。</a:t>
            </a:r>
          </a:p>
        </p:txBody>
      </p:sp>
      <p:sp>
        <p:nvSpPr>
          <p:cNvPr id="43018" name="Text Box 10"/>
          <p:cNvSpPr txBox="1">
            <a:spLocks noChangeArrowheads="1"/>
          </p:cNvSpPr>
          <p:nvPr/>
        </p:nvSpPr>
        <p:spPr bwMode="auto">
          <a:xfrm>
            <a:off x="826172" y="2931776"/>
            <a:ext cx="83022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smtClean="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铁损</a:t>
            </a:r>
            <a:r>
              <a:rPr lang="zh-CN" altLang="en-US" sz="2800" b="1"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主要包括磁滞损耗和涡流损耗产生。</a:t>
            </a:r>
          </a:p>
        </p:txBody>
      </p:sp>
      <p:sp>
        <p:nvSpPr>
          <p:cNvPr id="2" name="日期占位符 1"/>
          <p:cNvSpPr>
            <a:spLocks noGrp="1"/>
          </p:cNvSpPr>
          <p:nvPr>
            <p:ph type="dt" sz="half" idx="10"/>
          </p:nvPr>
        </p:nvSpPr>
        <p:spPr/>
        <p:txBody>
          <a:bodyPr/>
          <a:lstStyle/>
          <a:p>
            <a:pPr>
              <a:defRPr/>
            </a:pPr>
            <a:fld id="{FC65AF0D-A8FB-4103-A179-377576E61C37}"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8C58FD95-F6AD-457C-B09B-532BB0CA0C19}" type="slidenum">
              <a:rPr lang="en-US" smtClean="0">
                <a:solidFill>
                  <a:prstClr val="black">
                    <a:tint val="75000"/>
                  </a:prstClr>
                </a:solidFill>
              </a:rPr>
              <a:pPr>
                <a:defRPr/>
              </a:pPr>
              <a:t>25</a:t>
            </a:fld>
            <a:endParaRPr lang="en-US">
              <a:solidFill>
                <a:prstClr val="black">
                  <a:tint val="75000"/>
                </a:prstClr>
              </a:solidFill>
            </a:endParaRPr>
          </a:p>
        </p:txBody>
      </p:sp>
    </p:spTree>
    <p:extLst>
      <p:ext uri="{BB962C8B-B14F-4D97-AF65-F5344CB8AC3E}">
        <p14:creationId xmlns:p14="http://schemas.microsoft.com/office/powerpoint/2010/main" val="21794889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5"/>
                                        </p:tgtEl>
                                        <p:attrNameLst>
                                          <p:attrName>style.visibility</p:attrName>
                                        </p:attrNameLst>
                                      </p:cBhvr>
                                      <p:to>
                                        <p:strVal val="visible"/>
                                      </p:to>
                                    </p:set>
                                    <p:animEffect transition="in" filter="wipe(left)">
                                      <p:cBhvr>
                                        <p:cTn id="7" dur="500"/>
                                        <p:tgtEl>
                                          <p:spTgt spid="430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6"/>
                                        </p:tgtEl>
                                        <p:attrNameLst>
                                          <p:attrName>style.visibility</p:attrName>
                                        </p:attrNameLst>
                                      </p:cBhvr>
                                      <p:to>
                                        <p:strVal val="visible"/>
                                      </p:to>
                                    </p:set>
                                    <p:animEffect transition="in" filter="wipe(left)">
                                      <p:cBhvr>
                                        <p:cTn id="12" dur="500"/>
                                        <p:tgtEl>
                                          <p:spTgt spid="430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17"/>
                                        </p:tgtEl>
                                        <p:attrNameLst>
                                          <p:attrName>style.visibility</p:attrName>
                                        </p:attrNameLst>
                                      </p:cBhvr>
                                      <p:to>
                                        <p:strVal val="visible"/>
                                      </p:to>
                                    </p:set>
                                    <p:animEffect transition="in" filter="wipe(left)">
                                      <p:cBhvr>
                                        <p:cTn id="17" dur="500"/>
                                        <p:tgtEl>
                                          <p:spTgt spid="430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018"/>
                                        </p:tgtEl>
                                        <p:attrNameLst>
                                          <p:attrName>style.visibility</p:attrName>
                                        </p:attrNameLst>
                                      </p:cBhvr>
                                      <p:to>
                                        <p:strVal val="visible"/>
                                      </p:to>
                                    </p:set>
                                    <p:animEffect transition="in" filter="wipe(left)">
                                      <p:cBhvr>
                                        <p:cTn id="22" dur="500"/>
                                        <p:tgtEl>
                                          <p:spTgt spid="43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5" grpId="0" autoUpdateAnimBg="0"/>
      <p:bldP spid="43016" grpId="0" autoUpdateAnimBg="0"/>
      <p:bldP spid="43017" grpId="0" autoUpdateAnimBg="0"/>
      <p:bldP spid="43018"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7" name="Picture 5" descr="byqy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8078" y="3644904"/>
            <a:ext cx="4347271" cy="2409825"/>
          </a:xfrm>
          <a:prstGeom prst="rect">
            <a:avLst/>
          </a:prstGeom>
          <a:noFill/>
          <a:extLst>
            <a:ext uri="{909E8E84-426E-40DD-AFC4-6F175D3DCCD1}">
              <a14:hiddenFill xmlns:a14="http://schemas.microsoft.com/office/drawing/2010/main">
                <a:solidFill>
                  <a:srgbClr val="FFFFFF"/>
                </a:solidFill>
              </a14:hiddenFill>
            </a:ext>
          </a:extLst>
        </p:spPr>
      </p:pic>
      <p:sp>
        <p:nvSpPr>
          <p:cNvPr id="156680" name="Rectangle 8"/>
          <p:cNvSpPr>
            <a:spLocks noChangeArrowheads="1"/>
          </p:cNvSpPr>
          <p:nvPr/>
        </p:nvSpPr>
        <p:spPr bwMode="auto">
          <a:xfrm>
            <a:off x="879335" y="2063751"/>
            <a:ext cx="490839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基本结构</a:t>
            </a:r>
            <a:r>
              <a:rPr lang="zh-CN" altLang="en-US" sz="2800" b="1"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endParaRPr lang="en-US" altLang="zh-CN" sz="2800" b="1"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r>
              <a:rPr lang="zh-CN" altLang="en-US" sz="2800" b="1"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由</a:t>
            </a:r>
            <a:r>
              <a:rPr lang="zh-CN" altLang="en-US" sz="28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铁心</a:t>
            </a:r>
            <a:r>
              <a:rPr lang="zh-CN" altLang="en-US" sz="28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和</a:t>
            </a:r>
            <a:r>
              <a:rPr lang="zh-CN" altLang="en-US" sz="28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绕组</a:t>
            </a:r>
            <a:r>
              <a:rPr lang="zh-CN" altLang="en-US" sz="28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组成</a:t>
            </a:r>
            <a:endParaRPr lang="zh-CN" altLang="en-US" sz="28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156682" name="Rectangle 10"/>
          <p:cNvSpPr>
            <a:spLocks noChangeArrowheads="1"/>
          </p:cNvSpPr>
          <p:nvPr/>
        </p:nvSpPr>
        <p:spPr bwMode="auto">
          <a:xfrm>
            <a:off x="879335" y="3333543"/>
            <a:ext cx="389874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绕组</a:t>
            </a:r>
            <a:r>
              <a:rPr lang="zh-CN" altLang="en-US" sz="2800" b="1"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endParaRPr lang="en-US" altLang="zh-CN" sz="2800" b="1"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r>
              <a:rPr lang="zh-CN" altLang="en-US" sz="2800" b="1"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一次绕组</a:t>
            </a:r>
            <a:r>
              <a:rPr lang="en-US" altLang="zh-CN" sz="28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r>
              <a:rPr lang="zh-CN" altLang="en-US" sz="28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原绕组</a:t>
            </a:r>
            <a:r>
              <a:rPr lang="en-US" altLang="zh-CN" sz="28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r>
              <a:rPr lang="zh-CN" altLang="en-US" sz="28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与电源</a:t>
            </a:r>
            <a:r>
              <a:rPr lang="zh-CN" altLang="en-US" sz="2800" b="1"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连接</a:t>
            </a:r>
            <a:endParaRPr lang="zh-CN" altLang="en-US" sz="28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156683" name="Rectangle 11"/>
          <p:cNvSpPr>
            <a:spLocks noChangeArrowheads="1"/>
          </p:cNvSpPr>
          <p:nvPr/>
        </p:nvSpPr>
        <p:spPr bwMode="auto">
          <a:xfrm>
            <a:off x="906778" y="4672968"/>
            <a:ext cx="365422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二次绕组</a:t>
            </a:r>
            <a:r>
              <a:rPr lang="en-US" altLang="zh-CN" sz="28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r>
              <a:rPr lang="zh-CN" altLang="en-US" sz="28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副绕组</a:t>
            </a:r>
            <a:r>
              <a:rPr lang="en-US" altLang="zh-CN" sz="28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r>
              <a:rPr lang="zh-CN" altLang="en-US" sz="28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与负载连接</a:t>
            </a:r>
            <a:endParaRPr lang="zh-CN" altLang="en-US" sz="28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156687" name="Rectangle 15"/>
          <p:cNvSpPr>
            <a:spLocks noChangeArrowheads="1"/>
          </p:cNvSpPr>
          <p:nvPr/>
        </p:nvSpPr>
        <p:spPr bwMode="auto">
          <a:xfrm>
            <a:off x="879335" y="1425111"/>
            <a:ext cx="35798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smtClean="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8.4.1 </a:t>
            </a:r>
            <a:r>
              <a:rPr lang="zh-CN" altLang="en-US" sz="3200" b="1" dirty="0" smtClean="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变压器</a:t>
            </a:r>
            <a:r>
              <a:rPr lang="zh-CN" altLang="en-US" sz="3200" b="1" dirty="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的结构</a:t>
            </a:r>
          </a:p>
        </p:txBody>
      </p:sp>
      <p:sp>
        <p:nvSpPr>
          <p:cNvPr id="156688" name="AutoShape 16"/>
          <p:cNvSpPr>
            <a:spLocks noChangeArrowheads="1"/>
          </p:cNvSpPr>
          <p:nvPr/>
        </p:nvSpPr>
        <p:spPr bwMode="auto">
          <a:xfrm>
            <a:off x="5885899" y="2828926"/>
            <a:ext cx="947683" cy="666750"/>
          </a:xfrm>
          <a:prstGeom prst="wedgeRoundRectCallout">
            <a:avLst>
              <a:gd name="adj1" fmla="val 4292"/>
              <a:gd name="adj2" fmla="val 63569"/>
              <a:gd name="adj3"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dirty="0">
                <a:solidFill>
                  <a:srgbClr val="FF3399"/>
                </a:solidFill>
              </a:rPr>
              <a:t>铁心</a:t>
            </a:r>
          </a:p>
        </p:txBody>
      </p:sp>
      <p:sp>
        <p:nvSpPr>
          <p:cNvPr id="156690" name="AutoShape 18"/>
          <p:cNvSpPr>
            <a:spLocks noChangeArrowheads="1"/>
          </p:cNvSpPr>
          <p:nvPr/>
        </p:nvSpPr>
        <p:spPr bwMode="auto">
          <a:xfrm>
            <a:off x="7695947" y="5991225"/>
            <a:ext cx="1261391" cy="666750"/>
          </a:xfrm>
          <a:prstGeom prst="wedgeRoundRectCallout">
            <a:avLst>
              <a:gd name="adj1" fmla="val -51250"/>
              <a:gd name="adj2" fmla="val -168097"/>
              <a:gd name="adj3" fmla="val 16667"/>
            </a:avLst>
          </a:prstGeom>
          <a:noFill/>
          <a:ln w="25400">
            <a:solidFill>
              <a:srgbClr val="CC99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dirty="0">
                <a:solidFill>
                  <a:srgbClr val="FF3399"/>
                </a:solidFill>
              </a:rPr>
              <a:t>二次</a:t>
            </a:r>
            <a:r>
              <a:rPr lang="zh-CN" altLang="en-US" b="1" dirty="0" smtClean="0">
                <a:solidFill>
                  <a:srgbClr val="FF3399"/>
                </a:solidFill>
              </a:rPr>
              <a:t>绕组</a:t>
            </a:r>
            <a:endParaRPr lang="zh-CN" altLang="en-US" b="1" dirty="0">
              <a:solidFill>
                <a:srgbClr val="FF3399"/>
              </a:solidFill>
            </a:endParaRPr>
          </a:p>
        </p:txBody>
      </p:sp>
      <p:sp>
        <p:nvSpPr>
          <p:cNvPr id="156691" name="AutoShape 19"/>
          <p:cNvSpPr>
            <a:spLocks noChangeArrowheads="1"/>
          </p:cNvSpPr>
          <p:nvPr/>
        </p:nvSpPr>
        <p:spPr bwMode="auto">
          <a:xfrm>
            <a:off x="3566565" y="5557841"/>
            <a:ext cx="1357210" cy="623887"/>
          </a:xfrm>
          <a:prstGeom prst="wedgeRoundRectCallout">
            <a:avLst>
              <a:gd name="adj1" fmla="val 113731"/>
              <a:gd name="adj2" fmla="val -123028"/>
              <a:gd name="adj3" fmla="val 16667"/>
            </a:avLst>
          </a:prstGeom>
          <a:noFill/>
          <a:ln w="25400">
            <a:solidFill>
              <a:srgbClr val="CC99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dirty="0" smtClean="0">
                <a:solidFill>
                  <a:srgbClr val="FF3399"/>
                </a:solidFill>
              </a:rPr>
              <a:t>一次绕组</a:t>
            </a:r>
            <a:endParaRPr lang="zh-CN" altLang="en-US" b="1" dirty="0">
              <a:solidFill>
                <a:srgbClr val="FF3399"/>
              </a:solidFill>
            </a:endParaRPr>
          </a:p>
        </p:txBody>
      </p:sp>
      <p:sp>
        <p:nvSpPr>
          <p:cNvPr id="156692" name="AutoShape 20"/>
          <p:cNvSpPr>
            <a:spLocks noChangeArrowheads="1"/>
          </p:cNvSpPr>
          <p:nvPr/>
        </p:nvSpPr>
        <p:spPr bwMode="auto">
          <a:xfrm>
            <a:off x="5885898" y="2797175"/>
            <a:ext cx="984437" cy="725488"/>
          </a:xfrm>
          <a:prstGeom prst="wedgeRoundRectCallout">
            <a:avLst>
              <a:gd name="adj1" fmla="val -60801"/>
              <a:gd name="adj2" fmla="val 121991"/>
              <a:gd name="adj3" fmla="val 16667"/>
            </a:avLst>
          </a:prstGeom>
          <a:noFill/>
          <a:ln w="25400">
            <a:solidFill>
              <a:srgbClr val="CC99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p>
        </p:txBody>
      </p:sp>
      <p:pic>
        <p:nvPicPr>
          <p:cNvPr id="156693" name="Picture 21" descr="biany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7304" y="1503503"/>
            <a:ext cx="1697168" cy="2293938"/>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pPr>
              <a:defRPr/>
            </a:pPr>
            <a:fld id="{BA04CA33-F0FB-48E0-8907-CD4F074E7F98}"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pPr>
                <a:defRPr/>
              </a:pPr>
              <a:t>26</a:t>
            </a:fld>
            <a:endParaRPr lang="en-US">
              <a:solidFill>
                <a:prstClr val="black">
                  <a:tint val="75000"/>
                </a:prstClr>
              </a:solidFill>
            </a:endParaRPr>
          </a:p>
        </p:txBody>
      </p:sp>
      <p:sp>
        <p:nvSpPr>
          <p:cNvPr id="15" name="Rectangle 16"/>
          <p:cNvSpPr>
            <a:spLocks noChangeArrowheads="1"/>
          </p:cNvSpPr>
          <p:nvPr/>
        </p:nvSpPr>
        <p:spPr bwMode="gray">
          <a:xfrm>
            <a:off x="0" y="836712"/>
            <a:ext cx="10080625" cy="576064"/>
          </a:xfrm>
          <a:prstGeom prst="rect">
            <a:avLst/>
          </a:prstGeom>
          <a:gradFill rotWithShape="1">
            <a:gsLst>
              <a:gs pos="0">
                <a:schemeClr val="tx2">
                  <a:lumMod val="60000"/>
                  <a:lumOff val="40000"/>
                </a:schemeClr>
              </a:gs>
              <a:gs pos="100000">
                <a:srgbClr val="FFC000"/>
              </a:gs>
            </a:gsLst>
            <a:lin ang="0" scaled="1"/>
          </a:gradFill>
          <a:ln w="9525">
            <a:noFill/>
            <a:miter lim="800000"/>
            <a:headEnd/>
            <a:tailEnd/>
          </a:ln>
          <a:effectLst/>
        </p:spPr>
        <p:txBody>
          <a:bodyPr wrap="none" anchor="ctr"/>
          <a:lstStyle/>
          <a:p>
            <a:pPr algn="ctr" fontAlgn="base">
              <a:spcBef>
                <a:spcPct val="0"/>
              </a:spcBef>
              <a:spcAft>
                <a:spcPct val="0"/>
              </a:spcAft>
              <a:defRPr/>
            </a:pPr>
            <a:r>
              <a:rPr kumimoji="1" lang="en-US" altLang="zh-CN" sz="4000" b="1" dirty="0" smtClean="0">
                <a:solidFill>
                  <a:srgbClr val="FF0000"/>
                </a:solidFill>
                <a:effectLst>
                  <a:outerShdw blurRad="38100" dist="38100" dir="2700000" algn="tl">
                    <a:srgbClr val="C0C0C0"/>
                  </a:outerShdw>
                </a:effectLst>
                <a:latin typeface="Times New Roman" pitchFamily="18" charset="0"/>
                <a:ea typeface="华文新魏" panose="02010800040101010101" pitchFamily="2" charset="-122"/>
                <a:cs typeface="Times New Roman" panose="02020603050405020304" pitchFamily="18" charset="0"/>
              </a:rPr>
              <a:t>8.4</a:t>
            </a:r>
            <a:r>
              <a:rPr kumimoji="1" lang="zh-CN" altLang="en-US" sz="4000" b="1" dirty="0" smtClean="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 变压器</a:t>
            </a:r>
            <a:endParaRPr kumimoji="1" lang="zh-CN" altLang="en-US" sz="4000" b="1"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577773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6693"/>
                                        </p:tgtEl>
                                        <p:attrNameLst>
                                          <p:attrName>style.visibility</p:attrName>
                                        </p:attrNameLst>
                                      </p:cBhvr>
                                      <p:to>
                                        <p:strVal val="visible"/>
                                      </p:to>
                                    </p:set>
                                    <p:anim calcmode="lin" valueType="num">
                                      <p:cBhvr additive="base">
                                        <p:cTn id="7" dur="500" fill="hold"/>
                                        <p:tgtEl>
                                          <p:spTgt spid="156693"/>
                                        </p:tgtEl>
                                        <p:attrNameLst>
                                          <p:attrName>ppt_x</p:attrName>
                                        </p:attrNameLst>
                                      </p:cBhvr>
                                      <p:tavLst>
                                        <p:tav tm="0">
                                          <p:val>
                                            <p:strVal val="0-#ppt_w/2"/>
                                          </p:val>
                                        </p:tav>
                                        <p:tav tm="100000">
                                          <p:val>
                                            <p:strVal val="#ppt_x"/>
                                          </p:val>
                                        </p:tav>
                                      </p:tavLst>
                                    </p:anim>
                                    <p:anim calcmode="lin" valueType="num">
                                      <p:cBhvr additive="base">
                                        <p:cTn id="8" dur="500" fill="hold"/>
                                        <p:tgtEl>
                                          <p:spTgt spid="1566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6687"/>
                                        </p:tgtEl>
                                        <p:attrNameLst>
                                          <p:attrName>style.visibility</p:attrName>
                                        </p:attrNameLst>
                                      </p:cBhvr>
                                      <p:to>
                                        <p:strVal val="visible"/>
                                      </p:to>
                                    </p:set>
                                    <p:animEffect transition="in" filter="box(in)">
                                      <p:cBhvr>
                                        <p:cTn id="13" dur="500"/>
                                        <p:tgtEl>
                                          <p:spTgt spid="15668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6680"/>
                                        </p:tgtEl>
                                        <p:attrNameLst>
                                          <p:attrName>style.visibility</p:attrName>
                                        </p:attrNameLst>
                                      </p:cBhvr>
                                      <p:to>
                                        <p:strVal val="visible"/>
                                      </p:to>
                                    </p:set>
                                    <p:animEffect transition="in" filter="blinds(horizontal)">
                                      <p:cBhvr>
                                        <p:cTn id="18" dur="500"/>
                                        <p:tgtEl>
                                          <p:spTgt spid="15668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56677"/>
                                        </p:tgtEl>
                                        <p:attrNameLst>
                                          <p:attrName>style.visibility</p:attrName>
                                        </p:attrNameLst>
                                      </p:cBhvr>
                                      <p:to>
                                        <p:strVal val="visible"/>
                                      </p:to>
                                    </p:set>
                                    <p:animEffect transition="in" filter="blinds(horizontal)">
                                      <p:cBhvr>
                                        <p:cTn id="23" dur="500"/>
                                        <p:tgtEl>
                                          <p:spTgt spid="15667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56692"/>
                                        </p:tgtEl>
                                        <p:attrNameLst>
                                          <p:attrName>style.visibility</p:attrName>
                                        </p:attrNameLst>
                                      </p:cBhvr>
                                      <p:to>
                                        <p:strVal val="visible"/>
                                      </p:to>
                                    </p:set>
                                    <p:anim calcmode="lin" valueType="num">
                                      <p:cBhvr additive="base">
                                        <p:cTn id="28" dur="500" fill="hold"/>
                                        <p:tgtEl>
                                          <p:spTgt spid="156692"/>
                                        </p:tgtEl>
                                        <p:attrNameLst>
                                          <p:attrName>ppt_x</p:attrName>
                                        </p:attrNameLst>
                                      </p:cBhvr>
                                      <p:tavLst>
                                        <p:tav tm="0">
                                          <p:val>
                                            <p:strVal val="0-#ppt_w/2"/>
                                          </p:val>
                                        </p:tav>
                                        <p:tav tm="100000">
                                          <p:val>
                                            <p:strVal val="#ppt_x"/>
                                          </p:val>
                                        </p:tav>
                                      </p:tavLst>
                                    </p:anim>
                                    <p:anim calcmode="lin" valueType="num">
                                      <p:cBhvr additive="base">
                                        <p:cTn id="29" dur="500" fill="hold"/>
                                        <p:tgtEl>
                                          <p:spTgt spid="156692"/>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56688"/>
                                        </p:tgtEl>
                                        <p:attrNameLst>
                                          <p:attrName>style.visibility</p:attrName>
                                        </p:attrNameLst>
                                      </p:cBhvr>
                                      <p:to>
                                        <p:strVal val="visible"/>
                                      </p:to>
                                    </p:set>
                                    <p:anim calcmode="lin" valueType="num">
                                      <p:cBhvr additive="base">
                                        <p:cTn id="34" dur="500" fill="hold"/>
                                        <p:tgtEl>
                                          <p:spTgt spid="156688"/>
                                        </p:tgtEl>
                                        <p:attrNameLst>
                                          <p:attrName>ppt_x</p:attrName>
                                        </p:attrNameLst>
                                      </p:cBhvr>
                                      <p:tavLst>
                                        <p:tav tm="0">
                                          <p:val>
                                            <p:strVal val="0-#ppt_w/2"/>
                                          </p:val>
                                        </p:tav>
                                        <p:tav tm="100000">
                                          <p:val>
                                            <p:strVal val="#ppt_x"/>
                                          </p:val>
                                        </p:tav>
                                      </p:tavLst>
                                    </p:anim>
                                    <p:anim calcmode="lin" valueType="num">
                                      <p:cBhvr additive="base">
                                        <p:cTn id="35" dur="500" fill="hold"/>
                                        <p:tgtEl>
                                          <p:spTgt spid="156688"/>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156691"/>
                                        </p:tgtEl>
                                        <p:attrNameLst>
                                          <p:attrName>style.visibility</p:attrName>
                                        </p:attrNameLst>
                                      </p:cBhvr>
                                      <p:to>
                                        <p:strVal val="visible"/>
                                      </p:to>
                                    </p:set>
                                    <p:anim calcmode="lin" valueType="num">
                                      <p:cBhvr additive="base">
                                        <p:cTn id="40" dur="500" fill="hold"/>
                                        <p:tgtEl>
                                          <p:spTgt spid="156691"/>
                                        </p:tgtEl>
                                        <p:attrNameLst>
                                          <p:attrName>ppt_x</p:attrName>
                                        </p:attrNameLst>
                                      </p:cBhvr>
                                      <p:tavLst>
                                        <p:tav tm="0">
                                          <p:val>
                                            <p:strVal val="0-#ppt_w/2"/>
                                          </p:val>
                                        </p:tav>
                                        <p:tav tm="100000">
                                          <p:val>
                                            <p:strVal val="#ppt_x"/>
                                          </p:val>
                                        </p:tav>
                                      </p:tavLst>
                                    </p:anim>
                                    <p:anim calcmode="lin" valueType="num">
                                      <p:cBhvr additive="base">
                                        <p:cTn id="41" dur="500" fill="hold"/>
                                        <p:tgtEl>
                                          <p:spTgt spid="156691"/>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156690"/>
                                        </p:tgtEl>
                                        <p:attrNameLst>
                                          <p:attrName>style.visibility</p:attrName>
                                        </p:attrNameLst>
                                      </p:cBhvr>
                                      <p:to>
                                        <p:strVal val="visible"/>
                                      </p:to>
                                    </p:set>
                                    <p:anim calcmode="lin" valueType="num">
                                      <p:cBhvr additive="base">
                                        <p:cTn id="46" dur="500" fill="hold"/>
                                        <p:tgtEl>
                                          <p:spTgt spid="156690"/>
                                        </p:tgtEl>
                                        <p:attrNameLst>
                                          <p:attrName>ppt_x</p:attrName>
                                        </p:attrNameLst>
                                      </p:cBhvr>
                                      <p:tavLst>
                                        <p:tav tm="0">
                                          <p:val>
                                            <p:strVal val="0-#ppt_w/2"/>
                                          </p:val>
                                        </p:tav>
                                        <p:tav tm="100000">
                                          <p:val>
                                            <p:strVal val="#ppt_x"/>
                                          </p:val>
                                        </p:tav>
                                      </p:tavLst>
                                    </p:anim>
                                    <p:anim calcmode="lin" valueType="num">
                                      <p:cBhvr additive="base">
                                        <p:cTn id="47" dur="500" fill="hold"/>
                                        <p:tgtEl>
                                          <p:spTgt spid="156690"/>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56682"/>
                                        </p:tgtEl>
                                        <p:attrNameLst>
                                          <p:attrName>style.visibility</p:attrName>
                                        </p:attrNameLst>
                                      </p:cBhvr>
                                      <p:to>
                                        <p:strVal val="visible"/>
                                      </p:to>
                                    </p:set>
                                    <p:animEffect transition="in" filter="blinds(horizontal)">
                                      <p:cBhvr>
                                        <p:cTn id="52" dur="500"/>
                                        <p:tgtEl>
                                          <p:spTgt spid="15668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6683"/>
                                        </p:tgtEl>
                                        <p:attrNameLst>
                                          <p:attrName>style.visibility</p:attrName>
                                        </p:attrNameLst>
                                      </p:cBhvr>
                                      <p:to>
                                        <p:strVal val="visible"/>
                                      </p:to>
                                    </p:set>
                                    <p:animEffect transition="in" filter="blinds(horizontal)">
                                      <p:cBhvr>
                                        <p:cTn id="57" dur="500"/>
                                        <p:tgtEl>
                                          <p:spTgt spid="156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0" grpId="0" autoUpdateAnimBg="0"/>
      <p:bldP spid="156682" grpId="0" autoUpdateAnimBg="0"/>
      <p:bldP spid="156683" grpId="0" autoUpdateAnimBg="0"/>
      <p:bldP spid="156687" grpId="0" autoUpdateAnimBg="0"/>
      <p:bldP spid="156688" grpId="0" autoUpdateAnimBg="0"/>
      <p:bldP spid="156690" grpId="0" animBg="1" autoUpdateAnimBg="0"/>
      <p:bldP spid="156691" grpId="0" animBg="1" autoUpdateAnimBg="0"/>
      <p:bldP spid="156692"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0" name="Rectangle 10"/>
          <p:cNvSpPr>
            <a:spLocks noGrp="1" noChangeArrowheads="1"/>
          </p:cNvSpPr>
          <p:nvPr>
            <p:ph idx="1"/>
          </p:nvPr>
        </p:nvSpPr>
        <p:spPr>
          <a:xfrm>
            <a:off x="953152" y="1507507"/>
            <a:ext cx="5113721" cy="1354133"/>
          </a:xfrm>
          <a:noFill/>
          <a:ln/>
        </p:spPr>
        <p:txBody>
          <a:bodyPr/>
          <a:lstStyle/>
          <a:p>
            <a:pPr marL="0" indent="0" algn="just">
              <a:spcBef>
                <a:spcPts val="0"/>
              </a:spcBef>
              <a:buNone/>
            </a:pPr>
            <a:r>
              <a:rPr lang="zh-CN" altLang="en-US" sz="2800" b="1" dirty="0" smtClean="0">
                <a:effectLst>
                  <a:outerShdw blurRad="38100" dist="38100" dir="2700000" algn="tl">
                    <a:srgbClr val="000000">
                      <a:alpha val="43137"/>
                    </a:srgbClr>
                  </a:outerShdw>
                </a:effectLst>
              </a:rPr>
              <a:t>      在分析变压器时，采用电机学中常用的惯例，对各物理量的正方向作如下规定：</a:t>
            </a:r>
            <a:endParaRPr lang="zh-CN" altLang="en-US" sz="2800" b="1" dirty="0">
              <a:effectLst>
                <a:outerShdw blurRad="38100" dist="38100" dir="2700000" algn="tl">
                  <a:srgbClr val="000000">
                    <a:alpha val="43137"/>
                  </a:srgbClr>
                </a:outerShdw>
              </a:effectLst>
            </a:endParaRPr>
          </a:p>
        </p:txBody>
      </p:sp>
      <p:sp>
        <p:nvSpPr>
          <p:cNvPr id="174093" name="Rectangle 13"/>
          <p:cNvSpPr>
            <a:spLocks noChangeArrowheads="1"/>
          </p:cNvSpPr>
          <p:nvPr/>
        </p:nvSpPr>
        <p:spPr bwMode="auto">
          <a:xfrm>
            <a:off x="953152" y="769536"/>
            <a:ext cx="440377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smtClean="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8.4.2 </a:t>
            </a:r>
            <a:r>
              <a:rPr lang="zh-CN" altLang="en-US" sz="3200" b="1" dirty="0" smtClean="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变压器的工作原理</a:t>
            </a:r>
            <a:endParaRPr lang="zh-CN" altLang="en-US" sz="3200" b="1" dirty="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9DB7561A-F203-49F0-B95D-FB66B806BB7F}"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7CBC12A1-C7B7-4E40-B46D-B1AC23EAE393}" type="slidenum">
              <a:rPr lang="en-US" smtClean="0">
                <a:solidFill>
                  <a:prstClr val="black">
                    <a:tint val="75000"/>
                  </a:prstClr>
                </a:solidFill>
              </a:rPr>
              <a:pPr>
                <a:defRPr/>
              </a:pPr>
              <a:t>27</a:t>
            </a:fld>
            <a:endParaRPr lang="en-US">
              <a:solidFill>
                <a:prstClr val="black">
                  <a:tint val="75000"/>
                </a:prstClr>
              </a:solidFill>
            </a:endParaRPr>
          </a:p>
        </p:txBody>
      </p:sp>
      <p:sp>
        <p:nvSpPr>
          <p:cNvPr id="13" name="Rectangle 10"/>
          <p:cNvSpPr txBox="1">
            <a:spLocks noChangeArrowheads="1"/>
          </p:cNvSpPr>
          <p:nvPr/>
        </p:nvSpPr>
        <p:spPr bwMode="auto">
          <a:xfrm>
            <a:off x="966406" y="2971855"/>
            <a:ext cx="8515524" cy="235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spcBef>
                <a:spcPts val="0"/>
              </a:spcBef>
              <a:buNone/>
            </a:pPr>
            <a:r>
              <a:rPr lang="zh-CN" altLang="en-US"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a:t>
            </a:r>
            <a:r>
              <a:rPr lang="zh-CN" altLang="en-US"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原</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绕组电流的正方向与电源电压的正方向取为</a:t>
            </a:r>
            <a:r>
              <a:rPr lang="zh-CN" altLang="en-US"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一致</a:t>
            </a:r>
            <a:r>
              <a:rPr lang="en-US" altLang="zh-CN"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如由</a:t>
            </a:r>
            <a:r>
              <a:rPr lang="en-US" altLang="zh-CN"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流向</a:t>
            </a:r>
            <a:r>
              <a:rPr lang="en-US" altLang="zh-CN"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altLang="zh-CN"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副绕组电流的正方向与感应电动势的正方向一致。感应电动势的正方向为电位升的方向，如副绕组电动势为由</a:t>
            </a:r>
            <a:r>
              <a:rPr lang="en-US" altLang="zh-CN"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指向</a:t>
            </a:r>
            <a:r>
              <a:rPr lang="en-US" altLang="zh-CN"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，则副绕组所接负载中电流的方向为由</a:t>
            </a:r>
            <a:r>
              <a:rPr lang="en-US" altLang="zh-CN"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流向</a:t>
            </a:r>
            <a:r>
              <a:rPr lang="en-US" altLang="zh-CN"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zh-CN" altLang="en-US"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Rectangle 10"/>
          <p:cNvSpPr txBox="1">
            <a:spLocks noChangeArrowheads="1"/>
          </p:cNvSpPr>
          <p:nvPr/>
        </p:nvSpPr>
        <p:spPr bwMode="auto">
          <a:xfrm>
            <a:off x="959782" y="5231323"/>
            <a:ext cx="8515524" cy="9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spcBef>
                <a:spcPts val="0"/>
              </a:spcBef>
              <a:buNone/>
            </a:pPr>
            <a:r>
              <a:rPr lang="zh-CN" altLang="en-US"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磁势</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的正方向与产生该磁势的电流的正方向之间符合右手螺旋法则</a:t>
            </a:r>
            <a:r>
              <a:rPr lang="zh-CN" altLang="en-US"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图片 8" descr="8t4t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67164" y="978795"/>
            <a:ext cx="3443506" cy="1667268"/>
          </a:xfrm>
          <a:prstGeom prst="rect">
            <a:avLst/>
          </a:prstGeom>
          <a:noFill/>
          <a:ln>
            <a:noFill/>
          </a:ln>
        </p:spPr>
      </p:pic>
    </p:spTree>
    <p:extLst>
      <p:ext uri="{BB962C8B-B14F-4D97-AF65-F5344CB8AC3E}">
        <p14:creationId xmlns:p14="http://schemas.microsoft.com/office/powerpoint/2010/main" val="17797547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4093"/>
                                        </p:tgtEl>
                                        <p:attrNameLst>
                                          <p:attrName>style.visibility</p:attrName>
                                        </p:attrNameLst>
                                      </p:cBhvr>
                                      <p:to>
                                        <p:strVal val="visible"/>
                                      </p:to>
                                    </p:set>
                                    <p:animEffect transition="in" filter="box(in)">
                                      <p:cBhvr>
                                        <p:cTn id="7" dur="500"/>
                                        <p:tgtEl>
                                          <p:spTgt spid="1740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74090">
                                            <p:txEl>
                                              <p:pRg st="0" end="0"/>
                                            </p:txEl>
                                          </p:spTgt>
                                        </p:tgtEl>
                                        <p:attrNameLst>
                                          <p:attrName>style.visibility</p:attrName>
                                        </p:attrNameLst>
                                      </p:cBhvr>
                                      <p:to>
                                        <p:strVal val="visible"/>
                                      </p:to>
                                    </p:set>
                                    <p:animEffect transition="in" filter="checkerboard(across)">
                                      <p:cBhvr>
                                        <p:cTn id="12" dur="500"/>
                                        <p:tgtEl>
                                          <p:spTgt spid="17409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checkerboard(across)">
                                      <p:cBhvr>
                                        <p:cTn id="17" dur="500"/>
                                        <p:tgtEl>
                                          <p:spTgt spid="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checkerboard(across)">
                                      <p:cBhvr>
                                        <p:cTn id="22"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0" grpId="0" build="p" autoUpdateAnimBg="0"/>
      <p:bldP spid="174093" grpId="0" autoUpdateAnimBg="0"/>
      <p:bldP spid="13" grpId="0" build="p" autoUpdateAnimBg="0"/>
      <p:bldP spid="14"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9DB7561A-F203-49F0-B95D-FB66B806BB7F}"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7CBC12A1-C7B7-4E40-B46D-B1AC23EAE393}" type="slidenum">
              <a:rPr lang="en-US" smtClean="0">
                <a:solidFill>
                  <a:prstClr val="black">
                    <a:tint val="75000"/>
                  </a:prstClr>
                </a:solidFill>
              </a:rPr>
              <a:pPr>
                <a:defRPr/>
              </a:pPr>
              <a:t>28</a:t>
            </a:fld>
            <a:endParaRPr lang="en-US">
              <a:solidFill>
                <a:prstClr val="black">
                  <a:tint val="75000"/>
                </a:prstClr>
              </a:solidFill>
            </a:endParaRPr>
          </a:p>
        </p:txBody>
      </p:sp>
      <p:sp>
        <p:nvSpPr>
          <p:cNvPr id="13" name="Rectangle 10"/>
          <p:cNvSpPr txBox="1">
            <a:spLocks noChangeArrowheads="1"/>
          </p:cNvSpPr>
          <p:nvPr/>
        </p:nvSpPr>
        <p:spPr bwMode="auto">
          <a:xfrm>
            <a:off x="959782" y="659333"/>
            <a:ext cx="8515524" cy="632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spcBef>
                <a:spcPts val="0"/>
              </a:spcBef>
              <a:buNone/>
            </a:pPr>
            <a:r>
              <a:rPr lang="zh-CN" altLang="en-US"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磁通</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的正方向与磁势的正方向</a:t>
            </a:r>
            <a:r>
              <a:rPr lang="zh-CN" altLang="en-US"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一致。</a:t>
            </a:r>
            <a:endPar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Rectangle 10"/>
          <p:cNvSpPr txBox="1">
            <a:spLocks noChangeArrowheads="1"/>
          </p:cNvSpPr>
          <p:nvPr/>
        </p:nvSpPr>
        <p:spPr bwMode="auto">
          <a:xfrm>
            <a:off x="913402" y="1129780"/>
            <a:ext cx="8515524" cy="1494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spcBef>
                <a:spcPts val="0"/>
              </a:spcBef>
              <a:buNone/>
            </a:pPr>
            <a:r>
              <a:rPr lang="zh-CN" altLang="en-US"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感应电动势</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的正方</a:t>
            </a:r>
            <a:r>
              <a:rPr lang="zh-CN" altLang="en-US"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向</a:t>
            </a:r>
            <a:r>
              <a:rPr lang="en-US" altLang="zh-CN"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即电位升的方向</a:t>
            </a:r>
            <a:r>
              <a:rPr lang="en-US" altLang="zh-CN"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与</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产生该电动势的磁通的正方向之间符合右手螺旋法则磁通的正方向与磁势的正方向</a:t>
            </a:r>
            <a:r>
              <a:rPr lang="zh-CN" altLang="en-US"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一致。</a:t>
            </a:r>
            <a:endPar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5" name="Rectangle 17"/>
          <p:cNvSpPr>
            <a:spLocks noChangeArrowheads="1"/>
          </p:cNvSpPr>
          <p:nvPr/>
        </p:nvSpPr>
        <p:spPr bwMode="auto">
          <a:xfrm>
            <a:off x="896632" y="3127615"/>
            <a:ext cx="19864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 </a:t>
            </a:r>
            <a:r>
              <a:rPr lang="zh-CN" altLang="en-US" sz="2800" b="1" dirty="0" smtClean="0">
                <a:solidFill>
                  <a:srgbClr val="FF0000"/>
                </a:solidFill>
                <a:latin typeface="Times New Roman" panose="02020603050405020304" pitchFamily="18" charset="0"/>
                <a:cs typeface="Times New Roman" panose="02020603050405020304" pitchFamily="18" charset="0"/>
              </a:rPr>
              <a:t>电压</a:t>
            </a:r>
            <a:r>
              <a:rPr lang="zh-CN" altLang="en-US" sz="2800" b="1" dirty="0">
                <a:solidFill>
                  <a:srgbClr val="FF0000"/>
                </a:solidFill>
                <a:latin typeface="Times New Roman" panose="02020603050405020304" pitchFamily="18" charset="0"/>
                <a:cs typeface="Times New Roman" panose="02020603050405020304" pitchFamily="18" charset="0"/>
              </a:rPr>
              <a:t>变换</a:t>
            </a:r>
          </a:p>
        </p:txBody>
      </p:sp>
      <p:sp>
        <p:nvSpPr>
          <p:cNvPr id="16" name="Rectangle 10"/>
          <p:cNvSpPr txBox="1">
            <a:spLocks noChangeArrowheads="1"/>
          </p:cNvSpPr>
          <p:nvPr/>
        </p:nvSpPr>
        <p:spPr bwMode="auto">
          <a:xfrm>
            <a:off x="896632" y="2607403"/>
            <a:ext cx="8515524" cy="632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spcBef>
                <a:spcPts val="0"/>
              </a:spcBef>
              <a:buNone/>
            </a:pPr>
            <a:r>
              <a:rPr lang="zh-CN" altLang="en-US" sz="2800" b="1" dirty="0" smtClean="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变压器的作用：</a:t>
            </a:r>
            <a:endParaRPr lang="zh-CN" altLang="en-US" sz="2800" b="1"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7" name="Picture 2" descr="byqy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1348" y="2543049"/>
            <a:ext cx="3903958" cy="222773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959783" y="3607168"/>
            <a:ext cx="440734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根据</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KVL</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定律对变压器等效电路可列出：</a:t>
            </a:r>
          </a:p>
        </p:txBody>
      </p:sp>
      <p:sp>
        <p:nvSpPr>
          <p:cNvPr id="19" name="Rectangle 5"/>
          <p:cNvSpPr>
            <a:spLocks noChangeArrowheads="1"/>
          </p:cNvSpPr>
          <p:nvPr/>
        </p:nvSpPr>
        <p:spPr bwMode="auto">
          <a:xfrm>
            <a:off x="933726" y="4630041"/>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原绕组：</a:t>
            </a:r>
          </a:p>
        </p:txBody>
      </p:sp>
      <p:graphicFrame>
        <p:nvGraphicFramePr>
          <p:cNvPr id="20" name="Object 6"/>
          <p:cNvGraphicFramePr>
            <a:graphicFrameLocks noChangeAspect="1"/>
          </p:cNvGraphicFramePr>
          <p:nvPr>
            <p:extLst>
              <p:ext uri="{D42A27DB-BD31-4B8C-83A1-F6EECF244321}">
                <p14:modId xmlns:p14="http://schemas.microsoft.com/office/powerpoint/2010/main" val="4170811304"/>
              </p:ext>
            </p:extLst>
          </p:nvPr>
        </p:nvGraphicFramePr>
        <p:xfrm>
          <a:off x="2455008" y="4587869"/>
          <a:ext cx="2435044" cy="582940"/>
        </p:xfrm>
        <a:graphic>
          <a:graphicData uri="http://schemas.openxmlformats.org/presentationml/2006/ole">
            <mc:AlternateContent xmlns:mc="http://schemas.openxmlformats.org/markup-compatibility/2006">
              <mc:Choice xmlns:v="urn:schemas-microsoft-com:vml" Requires="v">
                <p:oleObj spid="_x0000_s67633" name="Microsoft 公式 3.0" r:id="rId4" imgW="1155600" imgH="228600" progId="Equation.3">
                  <p:embed/>
                </p:oleObj>
              </mc:Choice>
              <mc:Fallback>
                <p:oleObj name="Microsoft 公式 3.0" r:id="rId4" imgW="11556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5008" y="4587869"/>
                        <a:ext cx="2435044" cy="582940"/>
                      </a:xfrm>
                      <a:prstGeom prst="rect">
                        <a:avLst/>
                      </a:prstGeom>
                      <a:noFill/>
                      <a:ln>
                        <a:noFill/>
                      </a:ln>
                      <a:effectLst/>
                      <a:extLst/>
                    </p:spPr>
                  </p:pic>
                </p:oleObj>
              </mc:Fallback>
            </mc:AlternateContent>
          </a:graphicData>
        </a:graphic>
      </p:graphicFrame>
      <p:sp>
        <p:nvSpPr>
          <p:cNvPr id="21" name="Rectangle 7"/>
          <p:cNvSpPr>
            <a:spLocks noChangeArrowheads="1"/>
          </p:cNvSpPr>
          <p:nvPr/>
        </p:nvSpPr>
        <p:spPr bwMode="auto">
          <a:xfrm>
            <a:off x="933726" y="5738116"/>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副绕组：</a:t>
            </a:r>
          </a:p>
        </p:txBody>
      </p:sp>
      <p:graphicFrame>
        <p:nvGraphicFramePr>
          <p:cNvPr id="22" name="Object 8"/>
          <p:cNvGraphicFramePr>
            <a:graphicFrameLocks noChangeAspect="1"/>
          </p:cNvGraphicFramePr>
          <p:nvPr>
            <p:extLst>
              <p:ext uri="{D42A27DB-BD31-4B8C-83A1-F6EECF244321}">
                <p14:modId xmlns:p14="http://schemas.microsoft.com/office/powerpoint/2010/main" val="4107777757"/>
              </p:ext>
            </p:extLst>
          </p:nvPr>
        </p:nvGraphicFramePr>
        <p:xfrm>
          <a:off x="2481592" y="5232773"/>
          <a:ext cx="2309069" cy="520847"/>
        </p:xfrm>
        <a:graphic>
          <a:graphicData uri="http://schemas.openxmlformats.org/presentationml/2006/ole">
            <mc:AlternateContent xmlns:mc="http://schemas.openxmlformats.org/markup-compatibility/2006">
              <mc:Choice xmlns:v="urn:schemas-microsoft-com:vml" Requires="v">
                <p:oleObj spid="_x0000_s67634" name="Equation" r:id="rId6" imgW="1295280" imgH="241200" progId="Equation.DSMT4">
                  <p:embed/>
                </p:oleObj>
              </mc:Choice>
              <mc:Fallback>
                <p:oleObj name="Equation" r:id="rId6" imgW="129528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1592" y="5232773"/>
                        <a:ext cx="2309069" cy="520847"/>
                      </a:xfrm>
                      <a:prstGeom prst="rect">
                        <a:avLst/>
                      </a:prstGeom>
                      <a:noFill/>
                      <a:ln>
                        <a:noFill/>
                      </a:ln>
                      <a:effectLst/>
                      <a:extLst/>
                    </p:spPr>
                  </p:pic>
                </p:oleObj>
              </mc:Fallback>
            </mc:AlternateContent>
          </a:graphicData>
        </a:graphic>
      </p:graphicFrame>
      <p:graphicFrame>
        <p:nvGraphicFramePr>
          <p:cNvPr id="23" name="Object 13"/>
          <p:cNvGraphicFramePr>
            <a:graphicFrameLocks noChangeAspect="1"/>
          </p:cNvGraphicFramePr>
          <p:nvPr>
            <p:extLst>
              <p:ext uri="{D42A27DB-BD31-4B8C-83A1-F6EECF244321}">
                <p14:modId xmlns:p14="http://schemas.microsoft.com/office/powerpoint/2010/main" val="4026034909"/>
              </p:ext>
            </p:extLst>
          </p:nvPr>
        </p:nvGraphicFramePr>
        <p:xfrm>
          <a:off x="2469448" y="5836540"/>
          <a:ext cx="2221822" cy="531895"/>
        </p:xfrm>
        <a:graphic>
          <a:graphicData uri="http://schemas.openxmlformats.org/presentationml/2006/ole">
            <mc:AlternateContent xmlns:mc="http://schemas.openxmlformats.org/markup-compatibility/2006">
              <mc:Choice xmlns:v="urn:schemas-microsoft-com:vml" Requires="v">
                <p:oleObj spid="_x0000_s67635" name="Microsoft 公式 3.0" r:id="rId8" imgW="1155600" imgH="228600" progId="Equation.3">
                  <p:embed/>
                </p:oleObj>
              </mc:Choice>
              <mc:Fallback>
                <p:oleObj name="Microsoft 公式 3.0" r:id="rId8" imgW="11556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69448" y="5836540"/>
                        <a:ext cx="2221822" cy="531895"/>
                      </a:xfrm>
                      <a:prstGeom prst="rect">
                        <a:avLst/>
                      </a:prstGeom>
                      <a:noFill/>
                      <a:ln>
                        <a:noFill/>
                      </a:ln>
                      <a:effectLst/>
                      <a:extLst/>
                    </p:spPr>
                  </p:pic>
                </p:oleObj>
              </mc:Fallback>
            </mc:AlternateContent>
          </a:graphicData>
        </a:graphic>
      </p:graphicFrame>
      <p:graphicFrame>
        <p:nvGraphicFramePr>
          <p:cNvPr id="24" name="Object 14"/>
          <p:cNvGraphicFramePr>
            <a:graphicFrameLocks noChangeAspect="1"/>
          </p:cNvGraphicFramePr>
          <p:nvPr>
            <p:extLst>
              <p:ext uri="{D42A27DB-BD31-4B8C-83A1-F6EECF244321}">
                <p14:modId xmlns:p14="http://schemas.microsoft.com/office/powerpoint/2010/main" val="1213724124"/>
              </p:ext>
            </p:extLst>
          </p:nvPr>
        </p:nvGraphicFramePr>
        <p:xfrm>
          <a:off x="4923127" y="5897688"/>
          <a:ext cx="4489029" cy="482600"/>
        </p:xfrm>
        <a:graphic>
          <a:graphicData uri="http://schemas.openxmlformats.org/presentationml/2006/ole">
            <mc:AlternateContent xmlns:mc="http://schemas.openxmlformats.org/markup-compatibility/2006">
              <mc:Choice xmlns:v="urn:schemas-microsoft-com:vml" Requires="v">
                <p:oleObj spid="_x0000_s67636" name="Microsoft 公式 3.0" r:id="rId10" imgW="2717640" imgH="241200" progId="Equation.3">
                  <p:embed/>
                </p:oleObj>
              </mc:Choice>
              <mc:Fallback>
                <p:oleObj name="Microsoft 公式 3.0" r:id="rId10" imgW="2717640" imgH="24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23127" y="5897688"/>
                        <a:ext cx="4489029"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8938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checkerboard(across)">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checkerboard(across)">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ox(i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checkerboard(across)">
                                      <p:cBhvr>
                                        <p:cTn id="22" dur="500"/>
                                        <p:tgtEl>
                                          <p:spTgt spid="1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ox(in)">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ox(in)">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ox(in)">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box(in)">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ox(in)">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box(in)">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box(in)">
                                      <p:cBhvr>
                                        <p:cTn id="6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utoUpdateAnimBg="0"/>
      <p:bldP spid="14" grpId="0" build="p" autoUpdateAnimBg="0"/>
      <p:bldP spid="15" grpId="0" autoUpdateAnimBg="0"/>
      <p:bldP spid="16" grpId="0" build="p" autoUpdateAnimBg="0"/>
      <p:bldP spid="18" grpId="0" autoUpdateAnimBg="0"/>
      <p:bldP spid="19" grpId="0" autoUpdateAnimBg="0"/>
      <p:bldP spid="21"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9746" name="Object 2"/>
          <p:cNvGraphicFramePr>
            <a:graphicFrameLocks noChangeAspect="1"/>
          </p:cNvGraphicFramePr>
          <p:nvPr>
            <p:extLst>
              <p:ext uri="{D42A27DB-BD31-4B8C-83A1-F6EECF244321}">
                <p14:modId xmlns:p14="http://schemas.microsoft.com/office/powerpoint/2010/main" val="3061825383"/>
              </p:ext>
            </p:extLst>
          </p:nvPr>
        </p:nvGraphicFramePr>
        <p:xfrm>
          <a:off x="858936" y="3189766"/>
          <a:ext cx="2016125" cy="541338"/>
        </p:xfrm>
        <a:graphic>
          <a:graphicData uri="http://schemas.openxmlformats.org/presentationml/2006/ole">
            <mc:AlternateContent xmlns:mc="http://schemas.openxmlformats.org/markup-compatibility/2006">
              <mc:Choice xmlns:v="urn:schemas-microsoft-com:vml" Requires="v">
                <p:oleObj spid="_x0000_s16123" name="Microsoft 公式 3.0" r:id="rId3" imgW="1028520" imgH="228600" progId="Equation.3">
                  <p:embed/>
                </p:oleObj>
              </mc:Choice>
              <mc:Fallback>
                <p:oleObj name="Microsoft 公式 3.0" r:id="rId3" imgW="102852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936" y="3189766"/>
                        <a:ext cx="2016125"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9747" name="Object 3"/>
          <p:cNvGraphicFramePr>
            <a:graphicFrameLocks noChangeAspect="1"/>
          </p:cNvGraphicFramePr>
          <p:nvPr>
            <p:extLst>
              <p:ext uri="{D42A27DB-BD31-4B8C-83A1-F6EECF244321}">
                <p14:modId xmlns:p14="http://schemas.microsoft.com/office/powerpoint/2010/main" val="3161300759"/>
              </p:ext>
            </p:extLst>
          </p:nvPr>
        </p:nvGraphicFramePr>
        <p:xfrm>
          <a:off x="3221453" y="3184249"/>
          <a:ext cx="2142132" cy="561975"/>
        </p:xfrm>
        <a:graphic>
          <a:graphicData uri="http://schemas.openxmlformats.org/presentationml/2006/ole">
            <mc:AlternateContent xmlns:mc="http://schemas.openxmlformats.org/markup-compatibility/2006">
              <mc:Choice xmlns:v="urn:schemas-microsoft-com:vml" Requires="v">
                <p:oleObj spid="_x0000_s16124" name="Microsoft 公式 3.0" r:id="rId5" imgW="1054080" imgH="228600" progId="Equation.3">
                  <p:embed/>
                </p:oleObj>
              </mc:Choice>
              <mc:Fallback>
                <p:oleObj name="Microsoft 公式 3.0" r:id="rId5" imgW="10540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1453" y="3184249"/>
                        <a:ext cx="214213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9748" name="Object 4"/>
          <p:cNvGraphicFramePr>
            <a:graphicFrameLocks noChangeAspect="1"/>
          </p:cNvGraphicFramePr>
          <p:nvPr>
            <p:extLst>
              <p:ext uri="{D42A27DB-BD31-4B8C-83A1-F6EECF244321}">
                <p14:modId xmlns:p14="http://schemas.microsoft.com/office/powerpoint/2010/main" val="3297795807"/>
              </p:ext>
            </p:extLst>
          </p:nvPr>
        </p:nvGraphicFramePr>
        <p:xfrm>
          <a:off x="6069974" y="2345829"/>
          <a:ext cx="2356084" cy="1152525"/>
        </p:xfrm>
        <a:graphic>
          <a:graphicData uri="http://schemas.openxmlformats.org/presentationml/2006/ole">
            <mc:AlternateContent xmlns:mc="http://schemas.openxmlformats.org/markup-compatibility/2006">
              <mc:Choice xmlns:v="urn:schemas-microsoft-com:vml" Requires="v">
                <p:oleObj spid="_x0000_s16125" name="Microsoft 公式 3.0" r:id="rId7" imgW="1257120" imgH="431640" progId="Equation.3">
                  <p:embed/>
                </p:oleObj>
              </mc:Choice>
              <mc:Fallback>
                <p:oleObj name="Microsoft 公式 3.0" r:id="rId7" imgW="125712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69974" y="2345829"/>
                        <a:ext cx="2356084" cy="1152525"/>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9749" name="Rectangle 5"/>
          <p:cNvSpPr>
            <a:spLocks noChangeArrowheads="1"/>
          </p:cNvSpPr>
          <p:nvPr/>
        </p:nvSpPr>
        <p:spPr bwMode="auto">
          <a:xfrm>
            <a:off x="858936" y="4720655"/>
            <a:ext cx="904807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当</a:t>
            </a:r>
            <a:r>
              <a:rPr lang="en-US" altLang="zh-CN" sz="2800" b="1" i="1"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N</a:t>
            </a:r>
            <a:r>
              <a:rPr lang="en-US" altLang="zh-CN" sz="2800" b="1" i="1" baseline="-250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2800" b="1"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N</a:t>
            </a:r>
            <a:r>
              <a:rPr lang="en-US" altLang="zh-CN" sz="2800" b="1" i="1" baseline="-250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时，原绕组电压变换成副绕组同频率的另一</a:t>
            </a:r>
            <a:r>
              <a:rPr lang="zh-CN" altLang="en-US"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电压</a:t>
            </a:r>
            <a:r>
              <a:rPr lang="zh-CN" altLang="en-US" sz="2800" b="1" i="1" dirty="0" smtClean="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en-US" sz="2800" b="1" i="1"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b="1" i="1" dirty="0">
                <a:solidFill>
                  <a:schemeClr val="accent2"/>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i="1" dirty="0">
                <a:solidFill>
                  <a:srgbClr val="FF3399"/>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N</a:t>
            </a:r>
            <a:r>
              <a:rPr lang="en-US" altLang="zh-CN" sz="2800" b="1" i="1" baseline="-25000" dirty="0">
                <a:solidFill>
                  <a:srgbClr val="FF3399"/>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2800" b="1" dirty="0">
                <a:solidFill>
                  <a:srgbClr val="FF3399"/>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&gt;</a:t>
            </a:r>
            <a:r>
              <a:rPr lang="en-US" altLang="zh-CN" sz="2800" b="1" i="1" dirty="0">
                <a:solidFill>
                  <a:srgbClr val="FF3399"/>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N</a:t>
            </a:r>
            <a:r>
              <a:rPr lang="en-US" altLang="zh-CN" sz="2800" b="1" i="1" baseline="-25000" dirty="0">
                <a:solidFill>
                  <a:srgbClr val="FF3399"/>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sz="2800" b="1" i="1" dirty="0">
                <a:solidFill>
                  <a:srgbClr val="FF3399"/>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a:solidFill>
                  <a:srgbClr val="FF3399"/>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dirty="0" smtClean="0">
                <a:solidFill>
                  <a:srgbClr val="FF3399"/>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降压</a:t>
            </a:r>
            <a:endParaRPr lang="zh-CN" altLang="en-US" sz="2800" b="1" dirty="0">
              <a:solidFill>
                <a:srgbClr val="FF3399"/>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b="1" i="1" dirty="0">
                <a:solidFill>
                  <a:srgbClr val="FF3399"/>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i="1" dirty="0">
                <a:solidFill>
                  <a:srgbClr val="FF3399"/>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N</a:t>
            </a:r>
            <a:r>
              <a:rPr lang="en-US" altLang="zh-CN" sz="2800" b="1" i="1" baseline="-25000" dirty="0">
                <a:solidFill>
                  <a:srgbClr val="FF3399"/>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2800" b="1" dirty="0">
                <a:solidFill>
                  <a:srgbClr val="FF3399"/>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&lt;</a:t>
            </a:r>
            <a:r>
              <a:rPr lang="en-US" altLang="zh-CN" sz="2800" b="1" i="1" dirty="0">
                <a:solidFill>
                  <a:srgbClr val="FF3399"/>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N</a:t>
            </a:r>
            <a:r>
              <a:rPr lang="en-US" altLang="zh-CN" sz="2800" b="1" i="1" baseline="-25000" dirty="0">
                <a:solidFill>
                  <a:srgbClr val="FF3399"/>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sz="2800" b="1" baseline="-25000" dirty="0">
                <a:solidFill>
                  <a:srgbClr val="FF3399"/>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dirty="0" smtClean="0">
                <a:solidFill>
                  <a:srgbClr val="FF3399"/>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升压</a:t>
            </a:r>
            <a:endParaRPr lang="zh-CN" altLang="en-US" sz="2800" b="1" dirty="0">
              <a:solidFill>
                <a:srgbClr val="FF3399"/>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9751" name="Text Box 7"/>
          <p:cNvSpPr txBox="1">
            <a:spLocks noChangeArrowheads="1"/>
          </p:cNvSpPr>
          <p:nvPr/>
        </p:nvSpPr>
        <p:spPr bwMode="auto">
          <a:xfrm>
            <a:off x="858936" y="4008698"/>
            <a:ext cx="531595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K</a:t>
            </a:r>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：变压比，原副绕组的匝数比</a:t>
            </a:r>
          </a:p>
        </p:txBody>
      </p:sp>
      <p:sp>
        <p:nvSpPr>
          <p:cNvPr id="159752" name="Rectangle 8"/>
          <p:cNvSpPr>
            <a:spLocks noChangeArrowheads="1"/>
          </p:cNvSpPr>
          <p:nvPr/>
        </p:nvSpPr>
        <p:spPr bwMode="auto">
          <a:xfrm>
            <a:off x="858936" y="1961755"/>
            <a:ext cx="30700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在变压器空载时：</a:t>
            </a:r>
          </a:p>
        </p:txBody>
      </p:sp>
      <p:graphicFrame>
        <p:nvGraphicFramePr>
          <p:cNvPr id="159758" name="Object 14"/>
          <p:cNvGraphicFramePr>
            <a:graphicFrameLocks noChangeAspect="1"/>
          </p:cNvGraphicFramePr>
          <p:nvPr>
            <p:extLst>
              <p:ext uri="{D42A27DB-BD31-4B8C-83A1-F6EECF244321}">
                <p14:modId xmlns:p14="http://schemas.microsoft.com/office/powerpoint/2010/main" val="3846954707"/>
              </p:ext>
            </p:extLst>
          </p:nvPr>
        </p:nvGraphicFramePr>
        <p:xfrm>
          <a:off x="1366564" y="812862"/>
          <a:ext cx="2139508" cy="482600"/>
        </p:xfrm>
        <a:graphic>
          <a:graphicData uri="http://schemas.openxmlformats.org/presentationml/2006/ole">
            <mc:AlternateContent xmlns:mc="http://schemas.openxmlformats.org/markup-compatibility/2006">
              <mc:Choice xmlns:v="urn:schemas-microsoft-com:vml" Requires="v">
                <p:oleObj spid="_x0000_s16126" name="Microsoft 公式 3.0" r:id="rId9" imgW="1295280" imgH="241200" progId="Equation.3">
                  <p:embed/>
                </p:oleObj>
              </mc:Choice>
              <mc:Fallback>
                <p:oleObj name="Microsoft 公式 3.0" r:id="rId9" imgW="1295280" imgH="241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66564" y="812862"/>
                        <a:ext cx="2139508"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9759" name="Object 15"/>
          <p:cNvGraphicFramePr>
            <a:graphicFrameLocks noChangeAspect="1"/>
          </p:cNvGraphicFramePr>
          <p:nvPr>
            <p:extLst>
              <p:ext uri="{D42A27DB-BD31-4B8C-83A1-F6EECF244321}">
                <p14:modId xmlns:p14="http://schemas.microsoft.com/office/powerpoint/2010/main" val="3007698104"/>
              </p:ext>
            </p:extLst>
          </p:nvPr>
        </p:nvGraphicFramePr>
        <p:xfrm>
          <a:off x="4088123" y="806512"/>
          <a:ext cx="4489029" cy="482600"/>
        </p:xfrm>
        <a:graphic>
          <a:graphicData uri="http://schemas.openxmlformats.org/presentationml/2006/ole">
            <mc:AlternateContent xmlns:mc="http://schemas.openxmlformats.org/markup-compatibility/2006">
              <mc:Choice xmlns:v="urn:schemas-microsoft-com:vml" Requires="v">
                <p:oleObj spid="_x0000_s16127" name="Microsoft 公式 3.0" r:id="rId11" imgW="2717640" imgH="241200" progId="Equation.3">
                  <p:embed/>
                </p:oleObj>
              </mc:Choice>
              <mc:Fallback>
                <p:oleObj name="Microsoft 公式 3.0" r:id="rId11" imgW="2717640" imgH="241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88123" y="806512"/>
                        <a:ext cx="4489029"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pPr>
              <a:defRPr/>
            </a:pPr>
            <a:fld id="{88B209D3-1FB6-4F04-BCEE-8719DD28ABAB}"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pPr>
                <a:defRPr/>
              </a:pPr>
              <a:t>29</a:t>
            </a:fld>
            <a:endParaRPr lang="en-US">
              <a:solidFill>
                <a:prstClr val="black">
                  <a:tint val="75000"/>
                </a:prstClr>
              </a:solidFill>
            </a:endParaRPr>
          </a:p>
        </p:txBody>
      </p:sp>
      <p:grpSp>
        <p:nvGrpSpPr>
          <p:cNvPr id="5" name="组合 4"/>
          <p:cNvGrpSpPr/>
          <p:nvPr/>
        </p:nvGrpSpPr>
        <p:grpSpPr>
          <a:xfrm>
            <a:off x="858936" y="1394509"/>
            <a:ext cx="5801456" cy="523220"/>
            <a:chOff x="480074" y="1025525"/>
            <a:chExt cx="5801456" cy="523220"/>
          </a:xfrm>
        </p:grpSpPr>
        <p:sp>
          <p:nvSpPr>
            <p:cNvPr id="159754" name="Rectangle 10"/>
            <p:cNvSpPr>
              <a:spLocks noChangeArrowheads="1"/>
            </p:cNvSpPr>
            <p:nvPr/>
          </p:nvSpPr>
          <p:spPr bwMode="auto">
            <a:xfrm>
              <a:off x="480074" y="1025525"/>
              <a:ext cx="58014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忽略              有           和</a:t>
              </a:r>
              <a:r>
                <a:rPr lang="en-US" altLang="zh-CN" sz="2800" i="1" dirty="0" smtClean="0">
                  <a:latin typeface="Times New Roman" panose="02020603050405020304" pitchFamily="18" charset="0"/>
                  <a:cs typeface="Times New Roman" panose="02020603050405020304" pitchFamily="18" charset="0"/>
                </a:rPr>
                <a:t>E</a:t>
              </a:r>
              <a:r>
                <a:rPr lang="en-US" altLang="zh-CN" sz="2800" baseline="-25000" dirty="0" smtClean="0">
                  <a:latin typeface="Times New Roman" panose="02020603050405020304" pitchFamily="18" charset="0"/>
                  <a:cs typeface="Times New Roman" panose="02020603050405020304" pitchFamily="18" charset="0"/>
                </a:rPr>
                <a:t>1</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 </a:t>
              </a:r>
              <a:r>
                <a:rPr lang="en-US" altLang="zh-CN" sz="2800" i="1" dirty="0" smtClean="0">
                  <a:latin typeface="Times New Roman" panose="02020603050405020304" pitchFamily="18" charset="0"/>
                  <a:cs typeface="Times New Roman" panose="02020603050405020304" pitchFamily="18" charset="0"/>
                </a:rPr>
                <a:t>U</a:t>
              </a:r>
              <a:r>
                <a:rPr lang="en-US" altLang="zh-CN" sz="2800" baseline="-25000" dirty="0" smtClean="0">
                  <a:latin typeface="Times New Roman" panose="02020603050405020304" pitchFamily="18" charset="0"/>
                  <a:cs typeface="Times New Roman" panose="02020603050405020304" pitchFamily="18" charset="0"/>
                </a:rPr>
                <a:t>1</a:t>
              </a:r>
              <a:endParaRPr lang="en-US" altLang="zh-CN" sz="2800" baseline="-25000" dirty="0">
                <a:latin typeface="Times New Roman" panose="02020603050405020304" pitchFamily="18" charset="0"/>
                <a:cs typeface="Times New Roman" panose="02020603050405020304" pitchFamily="18" charset="0"/>
              </a:endParaRPr>
            </a:p>
          </p:txBody>
        </p:sp>
        <p:graphicFrame>
          <p:nvGraphicFramePr>
            <p:cNvPr id="159757" name="Object 13"/>
            <p:cNvGraphicFramePr>
              <a:graphicFrameLocks noChangeAspect="1"/>
            </p:cNvGraphicFramePr>
            <p:nvPr>
              <p:extLst>
                <p:ext uri="{D42A27DB-BD31-4B8C-83A1-F6EECF244321}">
                  <p14:modId xmlns:p14="http://schemas.microsoft.com/office/powerpoint/2010/main" val="1161430553"/>
                </p:ext>
              </p:extLst>
            </p:nvPr>
          </p:nvGraphicFramePr>
          <p:xfrm>
            <a:off x="2908272" y="1058535"/>
            <a:ext cx="945060" cy="457200"/>
          </p:xfrm>
          <a:graphic>
            <a:graphicData uri="http://schemas.openxmlformats.org/presentationml/2006/ole">
              <mc:AlternateContent xmlns:mc="http://schemas.openxmlformats.org/markup-compatibility/2006">
                <mc:Choice xmlns:v="urn:schemas-microsoft-com:vml" Requires="v">
                  <p:oleObj spid="_x0000_s16128" name="Microsoft 公式 3.0" r:id="rId13" imgW="571320" imgH="228600" progId="Equation.3">
                    <p:embed/>
                  </p:oleObj>
                </mc:Choice>
                <mc:Fallback>
                  <p:oleObj name="Microsoft 公式 3.0" r:id="rId13" imgW="57132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08272" y="1058535"/>
                          <a:ext cx="94506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873827490"/>
                </p:ext>
              </p:extLst>
            </p:nvPr>
          </p:nvGraphicFramePr>
          <p:xfrm>
            <a:off x="1308500" y="1065281"/>
            <a:ext cx="1133475" cy="482600"/>
          </p:xfrm>
          <a:graphic>
            <a:graphicData uri="http://schemas.openxmlformats.org/presentationml/2006/ole">
              <mc:AlternateContent xmlns:mc="http://schemas.openxmlformats.org/markup-compatibility/2006">
                <mc:Choice xmlns:v="urn:schemas-microsoft-com:vml" Requires="v">
                  <p:oleObj spid="_x0000_s16129" name="Equation" r:id="rId15" imgW="685800" imgH="241200" progId="Equation.DSMT4">
                    <p:embed/>
                  </p:oleObj>
                </mc:Choice>
                <mc:Fallback>
                  <p:oleObj name="Equation" r:id="rId15" imgW="685800" imgH="241200" progId="Equation.DSMT4">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08500" y="1065281"/>
                          <a:ext cx="113347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6" name="对象 5"/>
          <p:cNvGraphicFramePr>
            <a:graphicFrameLocks noChangeAspect="1"/>
          </p:cNvGraphicFramePr>
          <p:nvPr>
            <p:extLst>
              <p:ext uri="{D42A27DB-BD31-4B8C-83A1-F6EECF244321}">
                <p14:modId xmlns:p14="http://schemas.microsoft.com/office/powerpoint/2010/main" val="25916579"/>
              </p:ext>
            </p:extLst>
          </p:nvPr>
        </p:nvGraphicFramePr>
        <p:xfrm>
          <a:off x="1555200" y="2591831"/>
          <a:ext cx="1258821" cy="508884"/>
        </p:xfrm>
        <a:graphic>
          <a:graphicData uri="http://schemas.openxmlformats.org/presentationml/2006/ole">
            <mc:AlternateContent xmlns:mc="http://schemas.openxmlformats.org/markup-compatibility/2006">
              <mc:Choice xmlns:v="urn:schemas-microsoft-com:vml" Requires="v">
                <p:oleObj spid="_x0000_s16130" name="Equation" r:id="rId17" imgW="596880" imgH="241200" progId="Equation.DSMT4">
                  <p:embed/>
                </p:oleObj>
              </mc:Choice>
              <mc:Fallback>
                <p:oleObj name="Equation" r:id="rId17" imgW="596880" imgH="241200" progId="Equation.DSMT4">
                  <p:embed/>
                  <p:pic>
                    <p:nvPicPr>
                      <p:cNvPr id="0" name=""/>
                      <p:cNvPicPr/>
                      <p:nvPr/>
                    </p:nvPicPr>
                    <p:blipFill>
                      <a:blip r:embed="rId18"/>
                      <a:stretch>
                        <a:fillRect/>
                      </a:stretch>
                    </p:blipFill>
                    <p:spPr>
                      <a:xfrm>
                        <a:off x="1555200" y="2591831"/>
                        <a:ext cx="1258821" cy="508884"/>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565796253"/>
              </p:ext>
            </p:extLst>
          </p:nvPr>
        </p:nvGraphicFramePr>
        <p:xfrm>
          <a:off x="3029949" y="2592368"/>
          <a:ext cx="884769" cy="513736"/>
        </p:xfrm>
        <a:graphic>
          <a:graphicData uri="http://schemas.openxmlformats.org/presentationml/2006/ole">
            <mc:AlternateContent xmlns:mc="http://schemas.openxmlformats.org/markup-compatibility/2006">
              <mc:Choice xmlns:v="urn:schemas-microsoft-com:vml" Requires="v">
                <p:oleObj spid="_x0000_s16131" name="Equation" r:id="rId19" imgW="393480" imgH="228600" progId="Equation.DSMT4">
                  <p:embed/>
                </p:oleObj>
              </mc:Choice>
              <mc:Fallback>
                <p:oleObj name="Equation" r:id="rId19" imgW="393480" imgH="228600" progId="Equation.DSMT4">
                  <p:embed/>
                  <p:pic>
                    <p:nvPicPr>
                      <p:cNvPr id="0" name=""/>
                      <p:cNvPicPr/>
                      <p:nvPr/>
                    </p:nvPicPr>
                    <p:blipFill>
                      <a:blip r:embed="rId20"/>
                      <a:stretch>
                        <a:fillRect/>
                      </a:stretch>
                    </p:blipFill>
                    <p:spPr>
                      <a:xfrm>
                        <a:off x="3029949" y="2592368"/>
                        <a:ext cx="884769" cy="513736"/>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564451978"/>
              </p:ext>
            </p:extLst>
          </p:nvPr>
        </p:nvGraphicFramePr>
        <p:xfrm>
          <a:off x="4098711" y="2575197"/>
          <a:ext cx="1233687" cy="504690"/>
        </p:xfrm>
        <a:graphic>
          <a:graphicData uri="http://schemas.openxmlformats.org/presentationml/2006/ole">
            <mc:AlternateContent xmlns:mc="http://schemas.openxmlformats.org/markup-compatibility/2006">
              <mc:Choice xmlns:v="urn:schemas-microsoft-com:vml" Requires="v">
                <p:oleObj spid="_x0000_s16132" name="Equation" r:id="rId21" imgW="558720" imgH="228600" progId="Equation.DSMT4">
                  <p:embed/>
                </p:oleObj>
              </mc:Choice>
              <mc:Fallback>
                <p:oleObj name="Equation" r:id="rId21" imgW="558720" imgH="228600" progId="Equation.DSMT4">
                  <p:embed/>
                  <p:pic>
                    <p:nvPicPr>
                      <p:cNvPr id="0" name=""/>
                      <p:cNvPicPr/>
                      <p:nvPr/>
                    </p:nvPicPr>
                    <p:blipFill>
                      <a:blip r:embed="rId22"/>
                      <a:stretch>
                        <a:fillRect/>
                      </a:stretch>
                    </p:blipFill>
                    <p:spPr>
                      <a:xfrm>
                        <a:off x="4098711" y="2575197"/>
                        <a:ext cx="1233687" cy="504690"/>
                      </a:xfrm>
                      <a:prstGeom prst="rect">
                        <a:avLst/>
                      </a:prstGeom>
                    </p:spPr>
                  </p:pic>
                </p:oleObj>
              </mc:Fallback>
            </mc:AlternateContent>
          </a:graphicData>
        </a:graphic>
      </p:graphicFrame>
    </p:spTree>
    <p:extLst>
      <p:ext uri="{BB962C8B-B14F-4D97-AF65-F5344CB8AC3E}">
        <p14:creationId xmlns:p14="http://schemas.microsoft.com/office/powerpoint/2010/main" val="16436278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9752"/>
                                        </p:tgtEl>
                                        <p:attrNameLst>
                                          <p:attrName>style.visibility</p:attrName>
                                        </p:attrNameLst>
                                      </p:cBhvr>
                                      <p:to>
                                        <p:strVal val="visible"/>
                                      </p:to>
                                    </p:set>
                                    <p:animEffect transition="in" filter="box(in)">
                                      <p:cBhvr>
                                        <p:cTn id="7" dur="500"/>
                                        <p:tgtEl>
                                          <p:spTgt spid="1597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59746"/>
                                        </p:tgtEl>
                                        <p:attrNameLst>
                                          <p:attrName>style.visibility</p:attrName>
                                        </p:attrNameLst>
                                      </p:cBhvr>
                                      <p:to>
                                        <p:strVal val="visible"/>
                                      </p:to>
                                    </p:set>
                                    <p:animEffect transition="in" filter="checkerboard(across)">
                                      <p:cBhvr>
                                        <p:cTn id="12" dur="500"/>
                                        <p:tgtEl>
                                          <p:spTgt spid="1597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59747"/>
                                        </p:tgtEl>
                                        <p:attrNameLst>
                                          <p:attrName>style.visibility</p:attrName>
                                        </p:attrNameLst>
                                      </p:cBhvr>
                                      <p:to>
                                        <p:strVal val="visible"/>
                                      </p:to>
                                    </p:set>
                                    <p:animEffect transition="in" filter="checkerboard(across)">
                                      <p:cBhvr>
                                        <p:cTn id="17" dur="500"/>
                                        <p:tgtEl>
                                          <p:spTgt spid="1597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59748"/>
                                        </p:tgtEl>
                                        <p:attrNameLst>
                                          <p:attrName>style.visibility</p:attrName>
                                        </p:attrNameLst>
                                      </p:cBhvr>
                                      <p:to>
                                        <p:strVal val="visible"/>
                                      </p:to>
                                    </p:set>
                                    <p:animEffect transition="in" filter="checkerboard(across)">
                                      <p:cBhvr>
                                        <p:cTn id="22" dur="500"/>
                                        <p:tgtEl>
                                          <p:spTgt spid="1597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59751"/>
                                        </p:tgtEl>
                                        <p:attrNameLst>
                                          <p:attrName>style.visibility</p:attrName>
                                        </p:attrNameLst>
                                      </p:cBhvr>
                                      <p:to>
                                        <p:strVal val="visible"/>
                                      </p:to>
                                    </p:set>
                                    <p:anim calcmode="lin" valueType="num">
                                      <p:cBhvr additive="base">
                                        <p:cTn id="27" dur="500" fill="hold"/>
                                        <p:tgtEl>
                                          <p:spTgt spid="159751"/>
                                        </p:tgtEl>
                                        <p:attrNameLst>
                                          <p:attrName>ppt_x</p:attrName>
                                        </p:attrNameLst>
                                      </p:cBhvr>
                                      <p:tavLst>
                                        <p:tav tm="0">
                                          <p:val>
                                            <p:strVal val="0-#ppt_w/2"/>
                                          </p:val>
                                        </p:tav>
                                        <p:tav tm="100000">
                                          <p:val>
                                            <p:strVal val="#ppt_x"/>
                                          </p:val>
                                        </p:tav>
                                      </p:tavLst>
                                    </p:anim>
                                    <p:anim calcmode="lin" valueType="num">
                                      <p:cBhvr additive="base">
                                        <p:cTn id="28" dur="500" fill="hold"/>
                                        <p:tgtEl>
                                          <p:spTgt spid="159751"/>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59749"/>
                                        </p:tgtEl>
                                        <p:attrNameLst>
                                          <p:attrName>style.visibility</p:attrName>
                                        </p:attrNameLst>
                                      </p:cBhvr>
                                      <p:to>
                                        <p:strVal val="visible"/>
                                      </p:to>
                                    </p:set>
                                    <p:animEffect transition="in" filter="checkerboard(across)">
                                      <p:cBhvr>
                                        <p:cTn id="33" dur="500"/>
                                        <p:tgtEl>
                                          <p:spTgt spid="159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9" grpId="0" autoUpdateAnimBg="0"/>
      <p:bldP spid="159751" grpId="0" autoUpdateAnimBg="0"/>
      <p:bldP spid="15975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304" name="Text Box 1032"/>
          <p:cNvSpPr txBox="1">
            <a:spLocks noChangeArrowheads="1"/>
          </p:cNvSpPr>
          <p:nvPr/>
        </p:nvSpPr>
        <p:spPr bwMode="auto">
          <a:xfrm>
            <a:off x="2463717" y="2205040"/>
            <a:ext cx="52555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sz="2400"/>
          </a:p>
        </p:txBody>
      </p:sp>
      <p:sp>
        <p:nvSpPr>
          <p:cNvPr id="55305" name="Text Box 1033"/>
          <p:cNvSpPr txBox="1">
            <a:spLocks noChangeArrowheads="1"/>
          </p:cNvSpPr>
          <p:nvPr/>
        </p:nvSpPr>
        <p:spPr bwMode="auto">
          <a:xfrm>
            <a:off x="572256" y="1710070"/>
            <a:ext cx="8494633" cy="4013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2800" b="1" dirty="0">
                <a:solidFill>
                  <a:srgbClr val="000099"/>
                </a:solidFill>
                <a:effectLst>
                  <a:outerShdw blurRad="38100" dist="38100" dir="2700000" algn="tl">
                    <a:srgbClr val="000000">
                      <a:alpha val="43137"/>
                    </a:srgbClr>
                  </a:outerShdw>
                </a:effectLst>
              </a:rPr>
              <a:t>学习目的：</a:t>
            </a:r>
          </a:p>
          <a:p>
            <a:pPr>
              <a:lnSpc>
                <a:spcPct val="130000"/>
              </a:lnSpc>
            </a:pPr>
            <a:r>
              <a:rPr lang="en-US" altLang="zh-CN" sz="2800" b="1" dirty="0">
                <a:solidFill>
                  <a:srgbClr val="000099"/>
                </a:solidFill>
                <a:effectLst>
                  <a:outerShdw blurRad="38100" dist="38100" dir="2700000" algn="tl">
                    <a:srgbClr val="000000">
                      <a:alpha val="43137"/>
                    </a:srgbClr>
                  </a:outerShdw>
                </a:effectLst>
              </a:rPr>
              <a:t>1</a:t>
            </a:r>
            <a:r>
              <a:rPr lang="zh-CN" altLang="en-US" sz="2800" b="1" dirty="0">
                <a:solidFill>
                  <a:srgbClr val="000099"/>
                </a:solidFill>
                <a:effectLst>
                  <a:outerShdw blurRad="38100" dist="38100" dir="2700000" algn="tl">
                    <a:srgbClr val="000000">
                      <a:alpha val="43137"/>
                    </a:srgbClr>
                  </a:outerShdw>
                </a:effectLst>
              </a:rPr>
              <a:t>、了解交流铁心线圈电路的特点和电磁转换关系。</a:t>
            </a:r>
          </a:p>
          <a:p>
            <a:pPr>
              <a:lnSpc>
                <a:spcPct val="130000"/>
              </a:lnSpc>
            </a:pPr>
            <a:r>
              <a:rPr lang="en-US" altLang="zh-CN" sz="2800" b="1" dirty="0">
                <a:solidFill>
                  <a:srgbClr val="000099"/>
                </a:solidFill>
                <a:effectLst>
                  <a:outerShdw blurRad="38100" dist="38100" dir="2700000" algn="tl">
                    <a:srgbClr val="000000">
                      <a:alpha val="43137"/>
                    </a:srgbClr>
                  </a:outerShdw>
                </a:effectLst>
              </a:rPr>
              <a:t>2</a:t>
            </a:r>
            <a:r>
              <a:rPr lang="zh-CN" altLang="en-US" sz="2800" b="1" dirty="0">
                <a:solidFill>
                  <a:srgbClr val="000099"/>
                </a:solidFill>
                <a:effectLst>
                  <a:outerShdw blurRad="38100" dist="38100" dir="2700000" algn="tl">
                    <a:srgbClr val="000000">
                      <a:alpha val="43137"/>
                    </a:srgbClr>
                  </a:outerShdw>
                </a:effectLst>
              </a:rPr>
              <a:t>、了解变压器的基本结构、工作原理。</a:t>
            </a:r>
          </a:p>
          <a:p>
            <a:pPr>
              <a:lnSpc>
                <a:spcPct val="130000"/>
              </a:lnSpc>
            </a:pPr>
            <a:r>
              <a:rPr lang="en-US" altLang="zh-CN" sz="2800" b="1" dirty="0">
                <a:solidFill>
                  <a:srgbClr val="000099"/>
                </a:solidFill>
                <a:effectLst>
                  <a:outerShdw blurRad="38100" dist="38100" dir="2700000" algn="tl">
                    <a:srgbClr val="000000">
                      <a:alpha val="43137"/>
                    </a:srgbClr>
                  </a:outerShdw>
                </a:effectLst>
              </a:rPr>
              <a:t>3</a:t>
            </a:r>
            <a:r>
              <a:rPr lang="zh-CN" altLang="en-US" sz="2800" b="1" dirty="0">
                <a:solidFill>
                  <a:srgbClr val="000099"/>
                </a:solidFill>
                <a:effectLst>
                  <a:outerShdw blurRad="38100" dist="38100" dir="2700000" algn="tl">
                    <a:srgbClr val="000000">
                      <a:alpha val="43137"/>
                    </a:srgbClr>
                  </a:outerShdw>
                </a:effectLst>
              </a:rPr>
              <a:t>、掌握变压器的电流、电压及阻抗变换关系。	</a:t>
            </a:r>
          </a:p>
          <a:p>
            <a:pPr>
              <a:lnSpc>
                <a:spcPct val="130000"/>
              </a:lnSpc>
            </a:pPr>
            <a:r>
              <a:rPr lang="en-US" altLang="zh-CN" sz="2800" b="1" dirty="0">
                <a:solidFill>
                  <a:srgbClr val="000099"/>
                </a:solidFill>
                <a:effectLst>
                  <a:outerShdw blurRad="38100" dist="38100" dir="2700000" algn="tl">
                    <a:srgbClr val="000000">
                      <a:alpha val="43137"/>
                    </a:srgbClr>
                  </a:outerShdw>
                </a:effectLst>
              </a:rPr>
              <a:t>4</a:t>
            </a:r>
            <a:r>
              <a:rPr lang="zh-CN" altLang="en-US" sz="2800" b="1" dirty="0">
                <a:solidFill>
                  <a:srgbClr val="000099"/>
                </a:solidFill>
                <a:effectLst>
                  <a:outerShdw blurRad="38100" dist="38100" dir="2700000" algn="tl">
                    <a:srgbClr val="000000">
                      <a:alpha val="43137"/>
                    </a:srgbClr>
                  </a:outerShdw>
                </a:effectLst>
              </a:rPr>
              <a:t>、掌握变压器运行参数的相关计算。</a:t>
            </a:r>
          </a:p>
          <a:p>
            <a:pPr>
              <a:lnSpc>
                <a:spcPct val="130000"/>
              </a:lnSpc>
            </a:pPr>
            <a:r>
              <a:rPr lang="en-US" altLang="zh-CN" sz="2800" b="1" dirty="0">
                <a:solidFill>
                  <a:srgbClr val="000099"/>
                </a:solidFill>
                <a:effectLst>
                  <a:outerShdw blurRad="38100" dist="38100" dir="2700000" algn="tl">
                    <a:srgbClr val="000000">
                      <a:alpha val="43137"/>
                    </a:srgbClr>
                  </a:outerShdw>
                </a:effectLst>
              </a:rPr>
              <a:t>5</a:t>
            </a:r>
            <a:r>
              <a:rPr lang="zh-CN" altLang="en-US" sz="2800" b="1" dirty="0">
                <a:solidFill>
                  <a:srgbClr val="000099"/>
                </a:solidFill>
                <a:effectLst>
                  <a:outerShdw blurRad="38100" dist="38100" dir="2700000" algn="tl">
                    <a:srgbClr val="000000">
                      <a:alpha val="43137"/>
                    </a:srgbClr>
                  </a:outerShdw>
                </a:effectLst>
              </a:rPr>
              <a:t>、了解一些常用变压器的应用及特点。</a:t>
            </a:r>
          </a:p>
          <a:p>
            <a:pPr>
              <a:lnSpc>
                <a:spcPct val="130000"/>
              </a:lnSpc>
            </a:pPr>
            <a:r>
              <a:rPr lang="en-US" altLang="zh-CN" sz="2800" b="1" dirty="0">
                <a:solidFill>
                  <a:srgbClr val="000099"/>
                </a:solidFill>
                <a:effectLst>
                  <a:outerShdw blurRad="38100" dist="38100" dir="2700000" algn="tl">
                    <a:srgbClr val="000000">
                      <a:alpha val="43137"/>
                    </a:srgbClr>
                  </a:outerShdw>
                </a:effectLst>
              </a:rPr>
              <a:t>6</a:t>
            </a:r>
            <a:r>
              <a:rPr lang="zh-CN" altLang="en-US" sz="2800" b="1" dirty="0">
                <a:solidFill>
                  <a:srgbClr val="000099"/>
                </a:solidFill>
                <a:effectLst>
                  <a:outerShdw blurRad="38100" dist="38100" dir="2700000" algn="tl">
                    <a:srgbClr val="000000">
                      <a:alpha val="43137"/>
                    </a:srgbClr>
                  </a:outerShdw>
                </a:effectLst>
              </a:rPr>
              <a:t>、了解机电能量转换的基本过程。</a:t>
            </a:r>
          </a:p>
        </p:txBody>
      </p:sp>
      <p:sp>
        <p:nvSpPr>
          <p:cNvPr id="3" name="日期占位符 2"/>
          <p:cNvSpPr>
            <a:spLocks noGrp="1"/>
          </p:cNvSpPr>
          <p:nvPr>
            <p:ph type="dt" sz="half" idx="10"/>
          </p:nvPr>
        </p:nvSpPr>
        <p:spPr/>
        <p:txBody>
          <a:bodyPr/>
          <a:lstStyle/>
          <a:p>
            <a:pPr>
              <a:defRPr/>
            </a:pPr>
            <a:fld id="{850F1C99-0B27-49B7-8F8F-447F83038383}" type="datetime1">
              <a:rPr lang="zh-CN" altLang="en-US" smtClean="0">
                <a:solidFill>
                  <a:prstClr val="black">
                    <a:tint val="75000"/>
                  </a:prstClr>
                </a:solidFill>
              </a:rPr>
              <a:t>2018/5/2</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8C58FD95-F6AD-457C-B09B-532BB0CA0C19}" type="slidenum">
              <a:rPr lang="en-US" smtClean="0">
                <a:solidFill>
                  <a:prstClr val="black">
                    <a:tint val="75000"/>
                  </a:prstClr>
                </a:solidFill>
              </a:rPr>
              <a:pPr>
                <a:defRPr/>
              </a:pPr>
              <a:t>3</a:t>
            </a:fld>
            <a:endParaRPr lang="en-US">
              <a:solidFill>
                <a:prstClr val="black">
                  <a:tint val="75000"/>
                </a:prstClr>
              </a:solidFill>
            </a:endParaRPr>
          </a:p>
        </p:txBody>
      </p:sp>
      <p:sp>
        <p:nvSpPr>
          <p:cNvPr id="8" name="Rectangle 16"/>
          <p:cNvSpPr>
            <a:spLocks noChangeArrowheads="1"/>
          </p:cNvSpPr>
          <p:nvPr/>
        </p:nvSpPr>
        <p:spPr bwMode="gray">
          <a:xfrm>
            <a:off x="0" y="836712"/>
            <a:ext cx="10080625" cy="576064"/>
          </a:xfrm>
          <a:prstGeom prst="rect">
            <a:avLst/>
          </a:prstGeom>
          <a:gradFill rotWithShape="1">
            <a:gsLst>
              <a:gs pos="0">
                <a:schemeClr val="tx2">
                  <a:lumMod val="60000"/>
                  <a:lumOff val="40000"/>
                </a:schemeClr>
              </a:gs>
              <a:gs pos="100000">
                <a:srgbClr val="FFC000"/>
              </a:gs>
            </a:gsLst>
            <a:lin ang="0" scaled="1"/>
          </a:gradFill>
          <a:ln w="9525">
            <a:noFill/>
            <a:miter lim="800000"/>
            <a:headEnd/>
            <a:tailEnd/>
          </a:ln>
          <a:effectLst/>
        </p:spPr>
        <p:txBody>
          <a:bodyPr wrap="none" anchor="ctr"/>
          <a:lstStyle/>
          <a:p>
            <a:pPr algn="ctr" fontAlgn="base">
              <a:spcBef>
                <a:spcPct val="0"/>
              </a:spcBef>
              <a:spcAft>
                <a:spcPct val="0"/>
              </a:spcAft>
              <a:defRPr/>
            </a:pPr>
            <a:r>
              <a:rPr kumimoji="1" lang="zh-CN" altLang="en-US" sz="4000" b="1" dirty="0" smtClean="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第</a:t>
            </a:r>
            <a:r>
              <a:rPr kumimoji="1" lang="en-US" altLang="zh-CN" sz="4000" b="1" dirty="0">
                <a:solidFill>
                  <a:srgbClr val="FF0000"/>
                </a:solidFill>
                <a:effectLst>
                  <a:outerShdw blurRad="38100" dist="38100" dir="2700000" algn="tl">
                    <a:srgbClr val="C0C0C0"/>
                  </a:outerShdw>
                </a:effectLst>
                <a:latin typeface="Times New Roman" pitchFamily="18" charset="0"/>
                <a:ea typeface="华文新魏" panose="02010800040101010101" pitchFamily="2" charset="-122"/>
                <a:cs typeface="Times New Roman" panose="02020603050405020304" pitchFamily="18" charset="0"/>
              </a:rPr>
              <a:t>8</a:t>
            </a:r>
            <a:r>
              <a:rPr kumimoji="1" lang="zh-CN" altLang="en-US" sz="4000" b="1" dirty="0" smtClean="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章 磁路与电磁能量转换</a:t>
            </a:r>
            <a:endParaRPr kumimoji="1" lang="zh-CN" altLang="en-US" sz="4000" b="1"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50410102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923404" y="683055"/>
            <a:ext cx="419501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3200"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3200" b="1"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电流</a:t>
            </a:r>
            <a:r>
              <a:rPr lang="zh-CN" altLang="en-US" sz="3200" b="1"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变换</a:t>
            </a:r>
          </a:p>
        </p:txBody>
      </p:sp>
      <p:sp>
        <p:nvSpPr>
          <p:cNvPr id="161795" name="Rectangle 3"/>
          <p:cNvSpPr>
            <a:spLocks noChangeArrowheads="1"/>
          </p:cNvSpPr>
          <p:nvPr/>
        </p:nvSpPr>
        <p:spPr bwMode="auto">
          <a:xfrm>
            <a:off x="923404" y="2397676"/>
            <a:ext cx="859827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当变压器以额定电流</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b="1" baseline="-30000" dirty="0">
                <a:latin typeface="Times New Roman" panose="02020603050405020304" pitchFamily="18" charset="0"/>
                <a:ea typeface="宋体" panose="02010600030101010101" pitchFamily="2" charset="-122"/>
                <a:cs typeface="Times New Roman" panose="02020603050405020304" pitchFamily="18" charset="0"/>
              </a:rPr>
              <a:t>1N</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运行时，因空载电流</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b="1" baseline="-30000"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只占原额定电流</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b="1" baseline="-30000" dirty="0">
                <a:latin typeface="Times New Roman" panose="02020603050405020304" pitchFamily="18" charset="0"/>
                <a:ea typeface="宋体" panose="02010600030101010101" pitchFamily="2" charset="-122"/>
                <a:cs typeface="Times New Roman" panose="02020603050405020304" pitchFamily="18" charset="0"/>
              </a:rPr>
              <a:t>IN</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10%</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以内</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，所以忽略</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N</a:t>
            </a:r>
            <a:r>
              <a:rPr lang="en-US" altLang="zh-CN" sz="2800" b="1" baseline="-30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b="1" baseline="-30000"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sz="2800" b="1" baseline="-30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则有：</a:t>
            </a:r>
          </a:p>
        </p:txBody>
      </p:sp>
      <p:graphicFrame>
        <p:nvGraphicFramePr>
          <p:cNvPr id="161796" name="Object 4"/>
          <p:cNvGraphicFramePr>
            <a:graphicFrameLocks noChangeAspect="1"/>
          </p:cNvGraphicFramePr>
          <p:nvPr>
            <p:extLst>
              <p:ext uri="{D42A27DB-BD31-4B8C-83A1-F6EECF244321}">
                <p14:modId xmlns:p14="http://schemas.microsoft.com/office/powerpoint/2010/main" val="3068031297"/>
              </p:ext>
            </p:extLst>
          </p:nvPr>
        </p:nvGraphicFramePr>
        <p:xfrm>
          <a:off x="3274894" y="1803620"/>
          <a:ext cx="2394803" cy="537219"/>
        </p:xfrm>
        <a:graphic>
          <a:graphicData uri="http://schemas.openxmlformats.org/presentationml/2006/ole">
            <mc:AlternateContent xmlns:mc="http://schemas.openxmlformats.org/markup-compatibility/2006">
              <mc:Choice xmlns:v="urn:schemas-microsoft-com:vml" Requires="v">
                <p:oleObj spid="_x0000_s14661" name="Microsoft 公式 3.0" r:id="rId3" imgW="1168200" imgH="241200" progId="Equation.3">
                  <p:embed/>
                </p:oleObj>
              </mc:Choice>
              <mc:Fallback>
                <p:oleObj name="Microsoft 公式 3.0" r:id="rId3" imgW="116820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4894" y="1803620"/>
                        <a:ext cx="2394803" cy="537219"/>
                      </a:xfrm>
                      <a:prstGeom prst="rect">
                        <a:avLst/>
                      </a:prstGeom>
                      <a:noFill/>
                      <a:ln>
                        <a:noFill/>
                      </a:ln>
                      <a:effectLst/>
                      <a:extLst/>
                    </p:spPr>
                  </p:pic>
                </p:oleObj>
              </mc:Fallback>
            </mc:AlternateContent>
          </a:graphicData>
        </a:graphic>
      </p:graphicFrame>
      <p:sp>
        <p:nvSpPr>
          <p:cNvPr id="161797" name="Rectangle 5"/>
          <p:cNvSpPr>
            <a:spLocks noChangeArrowheads="1"/>
          </p:cNvSpPr>
          <p:nvPr/>
        </p:nvSpPr>
        <p:spPr bwMode="auto">
          <a:xfrm>
            <a:off x="923405" y="4121173"/>
            <a:ext cx="26170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smtClean="0">
                <a:solidFill>
                  <a:srgbClr val="C00000"/>
                </a:solidFill>
                <a:latin typeface="宋体" panose="02010600030101010101" pitchFamily="2" charset="-122"/>
                <a:ea typeface="宋体" panose="02010600030101010101" pitchFamily="2" charset="-122"/>
              </a:rPr>
              <a:t>有效值</a:t>
            </a:r>
            <a:r>
              <a:rPr lang="zh-CN" altLang="en-US" sz="2800" b="1" dirty="0">
                <a:solidFill>
                  <a:srgbClr val="C00000"/>
                </a:solidFill>
                <a:latin typeface="宋体" panose="02010600030101010101" pitchFamily="2" charset="-122"/>
                <a:ea typeface="宋体" panose="02010600030101010101" pitchFamily="2" charset="-122"/>
              </a:rPr>
              <a:t>关系为：</a:t>
            </a:r>
          </a:p>
        </p:txBody>
      </p:sp>
      <p:graphicFrame>
        <p:nvGraphicFramePr>
          <p:cNvPr id="161798" name="Object 6"/>
          <p:cNvGraphicFramePr>
            <a:graphicFrameLocks noChangeAspect="1"/>
          </p:cNvGraphicFramePr>
          <p:nvPr>
            <p:extLst>
              <p:ext uri="{D42A27DB-BD31-4B8C-83A1-F6EECF244321}">
                <p14:modId xmlns:p14="http://schemas.microsoft.com/office/powerpoint/2010/main" val="3011501645"/>
              </p:ext>
            </p:extLst>
          </p:nvPr>
        </p:nvGraphicFramePr>
        <p:xfrm>
          <a:off x="3274894" y="3292149"/>
          <a:ext cx="2049038" cy="556436"/>
        </p:xfrm>
        <a:graphic>
          <a:graphicData uri="http://schemas.openxmlformats.org/presentationml/2006/ole">
            <mc:AlternateContent xmlns:mc="http://schemas.openxmlformats.org/markup-compatibility/2006">
              <mc:Choice xmlns:v="urn:schemas-microsoft-com:vml" Requires="v">
                <p:oleObj spid="_x0000_s14662" name="Equation" r:id="rId5" imgW="838080" imgH="228600" progId="Equation.3">
                  <p:embed/>
                </p:oleObj>
              </mc:Choice>
              <mc:Fallback>
                <p:oleObj name="Equation" r:id="rId5" imgW="8380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4894" y="3292149"/>
                        <a:ext cx="2049038" cy="556436"/>
                      </a:xfrm>
                      <a:prstGeom prst="rect">
                        <a:avLst/>
                      </a:prstGeom>
                      <a:noFill/>
                      <a:ln>
                        <a:noFill/>
                      </a:ln>
                      <a:effectLst/>
                      <a:extLst/>
                    </p:spPr>
                  </p:pic>
                </p:oleObj>
              </mc:Fallback>
            </mc:AlternateContent>
          </a:graphicData>
        </a:graphic>
      </p:graphicFrame>
      <p:sp>
        <p:nvSpPr>
          <p:cNvPr id="161799" name="Rectangle 7"/>
          <p:cNvSpPr>
            <a:spLocks noChangeArrowheads="1"/>
          </p:cNvSpPr>
          <p:nvPr/>
        </p:nvSpPr>
        <p:spPr bwMode="auto">
          <a:xfrm>
            <a:off x="923404" y="5129767"/>
            <a:ext cx="875730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0000FF"/>
                </a:solidFill>
                <a:latin typeface="宋体" panose="02010600030101010101" pitchFamily="2" charset="-122"/>
                <a:ea typeface="宋体" panose="02010600030101010101" pitchFamily="2" charset="-122"/>
              </a:rPr>
              <a:t>变压器原副绕组的电流之比近似等于它的匝数比的倒数</a:t>
            </a:r>
          </a:p>
        </p:txBody>
      </p:sp>
      <p:graphicFrame>
        <p:nvGraphicFramePr>
          <p:cNvPr id="161800" name="Object 8"/>
          <p:cNvGraphicFramePr>
            <a:graphicFrameLocks noChangeAspect="1"/>
          </p:cNvGraphicFramePr>
          <p:nvPr>
            <p:extLst>
              <p:ext uri="{D42A27DB-BD31-4B8C-83A1-F6EECF244321}">
                <p14:modId xmlns:p14="http://schemas.microsoft.com/office/powerpoint/2010/main" val="720116173"/>
              </p:ext>
            </p:extLst>
          </p:nvPr>
        </p:nvGraphicFramePr>
        <p:xfrm>
          <a:off x="3408649" y="3943699"/>
          <a:ext cx="2118504" cy="1066800"/>
        </p:xfrm>
        <a:graphic>
          <a:graphicData uri="http://schemas.openxmlformats.org/presentationml/2006/ole">
            <mc:AlternateContent xmlns:mc="http://schemas.openxmlformats.org/markup-compatibility/2006">
              <mc:Choice xmlns:v="urn:schemas-microsoft-com:vml" Requires="v">
                <p:oleObj spid="_x0000_s14663" name="Microsoft 公式 3.0" r:id="rId7" imgW="863280" imgH="431640" progId="Equation.3">
                  <p:embed/>
                </p:oleObj>
              </mc:Choice>
              <mc:Fallback>
                <p:oleObj name="Microsoft 公式 3.0" r:id="rId7" imgW="86328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8649" y="3943699"/>
                        <a:ext cx="2118504" cy="1066800"/>
                      </a:xfrm>
                      <a:prstGeom prst="rect">
                        <a:avLst/>
                      </a:prstGeom>
                      <a:noFill/>
                      <a:ln w="25400">
                        <a:solidFill>
                          <a:srgbClr val="FF0000"/>
                        </a:solidFill>
                        <a:miter lim="800000"/>
                        <a:headEnd/>
                        <a:tailEnd/>
                      </a:ln>
                      <a:effectLst/>
                      <a:extLst/>
                    </p:spPr>
                  </p:pic>
                </p:oleObj>
              </mc:Fallback>
            </mc:AlternateContent>
          </a:graphicData>
        </a:graphic>
      </p:graphicFrame>
      <p:sp>
        <p:nvSpPr>
          <p:cNvPr id="161801" name="Text Box 9"/>
          <p:cNvSpPr txBox="1">
            <a:spLocks noChangeArrowheads="1"/>
          </p:cNvSpPr>
          <p:nvPr/>
        </p:nvSpPr>
        <p:spPr bwMode="auto">
          <a:xfrm>
            <a:off x="923405" y="5660027"/>
            <a:ext cx="31767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sz="2800" b="1" dirty="0">
                <a:solidFill>
                  <a:srgbClr val="C00000"/>
                </a:solidFill>
                <a:latin typeface="宋体" panose="02010600030101010101" pitchFamily="2" charset="-122"/>
                <a:ea typeface="宋体" panose="02010600030101010101" pitchFamily="2" charset="-122"/>
              </a:rPr>
              <a:t>变压器的额定容量：</a:t>
            </a:r>
          </a:p>
        </p:txBody>
      </p:sp>
      <p:graphicFrame>
        <p:nvGraphicFramePr>
          <p:cNvPr id="161802" name="Object 10"/>
          <p:cNvGraphicFramePr>
            <a:graphicFrameLocks noChangeAspect="1"/>
          </p:cNvGraphicFramePr>
          <p:nvPr>
            <p:extLst>
              <p:ext uri="{D42A27DB-BD31-4B8C-83A1-F6EECF244321}">
                <p14:modId xmlns:p14="http://schemas.microsoft.com/office/powerpoint/2010/main" val="450728498"/>
              </p:ext>
            </p:extLst>
          </p:nvPr>
        </p:nvGraphicFramePr>
        <p:xfrm>
          <a:off x="4392058" y="5681013"/>
          <a:ext cx="2434839" cy="558800"/>
        </p:xfrm>
        <a:graphic>
          <a:graphicData uri="http://schemas.openxmlformats.org/presentationml/2006/ole">
            <mc:AlternateContent xmlns:mc="http://schemas.openxmlformats.org/markup-compatibility/2006">
              <mc:Choice xmlns:v="urn:schemas-microsoft-com:vml" Requires="v">
                <p:oleObj spid="_x0000_s14664" name="Equation" r:id="rId9" imgW="1384200" imgH="228600" progId="Equation.3">
                  <p:embed/>
                </p:oleObj>
              </mc:Choice>
              <mc:Fallback>
                <p:oleObj name="Equation" r:id="rId9" imgW="13842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92058" y="5681013"/>
                        <a:ext cx="2434839" cy="5588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1803" name="Rectangle 11"/>
          <p:cNvSpPr>
            <a:spLocks noChangeArrowheads="1"/>
          </p:cNvSpPr>
          <p:nvPr/>
        </p:nvSpPr>
        <p:spPr bwMode="auto">
          <a:xfrm>
            <a:off x="923404" y="1219680"/>
            <a:ext cx="52341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latin typeface="宋体" panose="02010600030101010101" pitchFamily="2" charset="-122"/>
                <a:ea typeface="宋体" panose="02010600030101010101" pitchFamily="2" charset="-122"/>
              </a:rPr>
              <a:t>根据变压器</a:t>
            </a:r>
            <a:r>
              <a:rPr lang="zh-CN" altLang="en-US" sz="2800" b="1" dirty="0" smtClean="0">
                <a:latin typeface="宋体" panose="02010600030101010101" pitchFamily="2" charset="-122"/>
                <a:ea typeface="宋体" panose="02010600030101010101" pitchFamily="2" charset="-122"/>
              </a:rPr>
              <a:t>磁通不变原理</a:t>
            </a:r>
            <a:r>
              <a:rPr lang="zh-CN" altLang="en-US" sz="2800" b="1" dirty="0">
                <a:latin typeface="宋体" panose="02010600030101010101" pitchFamily="2" charset="-122"/>
                <a:ea typeface="宋体" panose="02010600030101010101" pitchFamily="2" charset="-122"/>
              </a:rPr>
              <a:t>可得：</a:t>
            </a:r>
          </a:p>
        </p:txBody>
      </p:sp>
      <p:sp>
        <p:nvSpPr>
          <p:cNvPr id="161804" name="Text Box 12"/>
          <p:cNvSpPr txBox="1">
            <a:spLocks noChangeArrowheads="1"/>
          </p:cNvSpPr>
          <p:nvPr/>
        </p:nvSpPr>
        <p:spPr bwMode="auto">
          <a:xfrm>
            <a:off x="5804948" y="1783311"/>
            <a:ext cx="246441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i="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b="1" baseline="-300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空载电流</a:t>
            </a:r>
            <a:r>
              <a:rPr lang="en-US" altLang="zh-CN" sz="28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E399A819-BA80-4173-8752-13B3C94AB06F}"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pPr>
                <a:defRPr/>
              </a:pPr>
              <a:t>30</a:t>
            </a:fld>
            <a:endParaRPr lang="en-US">
              <a:solidFill>
                <a:prstClr val="black">
                  <a:tint val="75000"/>
                </a:prstClr>
              </a:solidFill>
            </a:endParaRPr>
          </a:p>
        </p:txBody>
      </p:sp>
    </p:spTree>
    <p:extLst>
      <p:ext uri="{BB962C8B-B14F-4D97-AF65-F5344CB8AC3E}">
        <p14:creationId xmlns:p14="http://schemas.microsoft.com/office/powerpoint/2010/main" val="4063940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61794"/>
                                        </p:tgtEl>
                                        <p:attrNameLst>
                                          <p:attrName>style.visibility</p:attrName>
                                        </p:attrNameLst>
                                      </p:cBhvr>
                                      <p:to>
                                        <p:strVal val="visible"/>
                                      </p:to>
                                    </p:set>
                                    <p:animEffect transition="in" filter="barn(inHorizontal)">
                                      <p:cBhvr>
                                        <p:cTn id="7" dur="500"/>
                                        <p:tgtEl>
                                          <p:spTgt spid="161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61803"/>
                                        </p:tgtEl>
                                        <p:attrNameLst>
                                          <p:attrName>style.visibility</p:attrName>
                                        </p:attrNameLst>
                                      </p:cBhvr>
                                      <p:to>
                                        <p:strVal val="visible"/>
                                      </p:to>
                                    </p:set>
                                    <p:anim calcmode="lin" valueType="num">
                                      <p:cBhvr additive="base">
                                        <p:cTn id="12" dur="500" fill="hold"/>
                                        <p:tgtEl>
                                          <p:spTgt spid="161803"/>
                                        </p:tgtEl>
                                        <p:attrNameLst>
                                          <p:attrName>ppt_x</p:attrName>
                                        </p:attrNameLst>
                                      </p:cBhvr>
                                      <p:tavLst>
                                        <p:tav tm="0">
                                          <p:val>
                                            <p:strVal val="0-#ppt_w/2"/>
                                          </p:val>
                                        </p:tav>
                                        <p:tav tm="100000">
                                          <p:val>
                                            <p:strVal val="#ppt_x"/>
                                          </p:val>
                                        </p:tav>
                                      </p:tavLst>
                                    </p:anim>
                                    <p:anim calcmode="lin" valueType="num">
                                      <p:cBhvr additive="base">
                                        <p:cTn id="13" dur="500" fill="hold"/>
                                        <p:tgtEl>
                                          <p:spTgt spid="16180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6" fill="hold" nodeType="clickEffect">
                                  <p:stCondLst>
                                    <p:cond delay="0"/>
                                  </p:stCondLst>
                                  <p:childTnLst>
                                    <p:set>
                                      <p:cBhvr>
                                        <p:cTn id="17" dur="1" fill="hold">
                                          <p:stCondLst>
                                            <p:cond delay="0"/>
                                          </p:stCondLst>
                                        </p:cTn>
                                        <p:tgtEl>
                                          <p:spTgt spid="161796"/>
                                        </p:tgtEl>
                                        <p:attrNameLst>
                                          <p:attrName>style.visibility</p:attrName>
                                        </p:attrNameLst>
                                      </p:cBhvr>
                                      <p:to>
                                        <p:strVal val="visible"/>
                                      </p:to>
                                    </p:set>
                                    <p:animEffect transition="in" filter="barn(inHorizontal)">
                                      <p:cBhvr>
                                        <p:cTn id="18" dur="500"/>
                                        <p:tgtEl>
                                          <p:spTgt spid="16179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61804"/>
                                        </p:tgtEl>
                                        <p:attrNameLst>
                                          <p:attrName>style.visibility</p:attrName>
                                        </p:attrNameLst>
                                      </p:cBhvr>
                                      <p:to>
                                        <p:strVal val="visible"/>
                                      </p:to>
                                    </p:set>
                                    <p:anim calcmode="lin" valueType="num">
                                      <p:cBhvr additive="base">
                                        <p:cTn id="23" dur="500" fill="hold"/>
                                        <p:tgtEl>
                                          <p:spTgt spid="161804"/>
                                        </p:tgtEl>
                                        <p:attrNameLst>
                                          <p:attrName>ppt_x</p:attrName>
                                        </p:attrNameLst>
                                      </p:cBhvr>
                                      <p:tavLst>
                                        <p:tav tm="0">
                                          <p:val>
                                            <p:strVal val="0-#ppt_w/2"/>
                                          </p:val>
                                        </p:tav>
                                        <p:tav tm="100000">
                                          <p:val>
                                            <p:strVal val="#ppt_x"/>
                                          </p:val>
                                        </p:tav>
                                      </p:tavLst>
                                    </p:anim>
                                    <p:anim calcmode="lin" valueType="num">
                                      <p:cBhvr additive="base">
                                        <p:cTn id="24" dur="500" fill="hold"/>
                                        <p:tgtEl>
                                          <p:spTgt spid="161804"/>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6" fill="hold" grpId="0" nodeType="clickEffect">
                                  <p:stCondLst>
                                    <p:cond delay="0"/>
                                  </p:stCondLst>
                                  <p:childTnLst>
                                    <p:set>
                                      <p:cBhvr>
                                        <p:cTn id="28" dur="1" fill="hold">
                                          <p:stCondLst>
                                            <p:cond delay="0"/>
                                          </p:stCondLst>
                                        </p:cTn>
                                        <p:tgtEl>
                                          <p:spTgt spid="161795"/>
                                        </p:tgtEl>
                                        <p:attrNameLst>
                                          <p:attrName>style.visibility</p:attrName>
                                        </p:attrNameLst>
                                      </p:cBhvr>
                                      <p:to>
                                        <p:strVal val="visible"/>
                                      </p:to>
                                    </p:set>
                                    <p:animEffect transition="in" filter="barn(inHorizontal)">
                                      <p:cBhvr>
                                        <p:cTn id="29" dur="500"/>
                                        <p:tgtEl>
                                          <p:spTgt spid="16179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26" fill="hold" nodeType="clickEffect">
                                  <p:stCondLst>
                                    <p:cond delay="0"/>
                                  </p:stCondLst>
                                  <p:childTnLst>
                                    <p:set>
                                      <p:cBhvr>
                                        <p:cTn id="33" dur="1" fill="hold">
                                          <p:stCondLst>
                                            <p:cond delay="0"/>
                                          </p:stCondLst>
                                        </p:cTn>
                                        <p:tgtEl>
                                          <p:spTgt spid="161798"/>
                                        </p:tgtEl>
                                        <p:attrNameLst>
                                          <p:attrName>style.visibility</p:attrName>
                                        </p:attrNameLst>
                                      </p:cBhvr>
                                      <p:to>
                                        <p:strVal val="visible"/>
                                      </p:to>
                                    </p:set>
                                    <p:animEffect transition="in" filter="barn(inHorizontal)">
                                      <p:cBhvr>
                                        <p:cTn id="34" dur="500"/>
                                        <p:tgtEl>
                                          <p:spTgt spid="16179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26" fill="hold" grpId="0" nodeType="clickEffect">
                                  <p:stCondLst>
                                    <p:cond delay="0"/>
                                  </p:stCondLst>
                                  <p:childTnLst>
                                    <p:set>
                                      <p:cBhvr>
                                        <p:cTn id="38" dur="1" fill="hold">
                                          <p:stCondLst>
                                            <p:cond delay="0"/>
                                          </p:stCondLst>
                                        </p:cTn>
                                        <p:tgtEl>
                                          <p:spTgt spid="161797"/>
                                        </p:tgtEl>
                                        <p:attrNameLst>
                                          <p:attrName>style.visibility</p:attrName>
                                        </p:attrNameLst>
                                      </p:cBhvr>
                                      <p:to>
                                        <p:strVal val="visible"/>
                                      </p:to>
                                    </p:set>
                                    <p:animEffect transition="in" filter="barn(inHorizontal)">
                                      <p:cBhvr>
                                        <p:cTn id="39" dur="500"/>
                                        <p:tgtEl>
                                          <p:spTgt spid="16179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6" presetClass="entr" presetSubtype="26" fill="hold" nodeType="clickEffect">
                                  <p:stCondLst>
                                    <p:cond delay="0"/>
                                  </p:stCondLst>
                                  <p:childTnLst>
                                    <p:set>
                                      <p:cBhvr>
                                        <p:cTn id="43" dur="1" fill="hold">
                                          <p:stCondLst>
                                            <p:cond delay="0"/>
                                          </p:stCondLst>
                                        </p:cTn>
                                        <p:tgtEl>
                                          <p:spTgt spid="161800"/>
                                        </p:tgtEl>
                                        <p:attrNameLst>
                                          <p:attrName>style.visibility</p:attrName>
                                        </p:attrNameLst>
                                      </p:cBhvr>
                                      <p:to>
                                        <p:strVal val="visible"/>
                                      </p:to>
                                    </p:set>
                                    <p:animEffect transition="in" filter="barn(inHorizontal)">
                                      <p:cBhvr>
                                        <p:cTn id="44" dur="500"/>
                                        <p:tgtEl>
                                          <p:spTgt spid="16180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6" presetClass="entr" presetSubtype="26" fill="hold" grpId="0" nodeType="clickEffect">
                                  <p:stCondLst>
                                    <p:cond delay="0"/>
                                  </p:stCondLst>
                                  <p:childTnLst>
                                    <p:set>
                                      <p:cBhvr>
                                        <p:cTn id="48" dur="1" fill="hold">
                                          <p:stCondLst>
                                            <p:cond delay="0"/>
                                          </p:stCondLst>
                                        </p:cTn>
                                        <p:tgtEl>
                                          <p:spTgt spid="161799"/>
                                        </p:tgtEl>
                                        <p:attrNameLst>
                                          <p:attrName>style.visibility</p:attrName>
                                        </p:attrNameLst>
                                      </p:cBhvr>
                                      <p:to>
                                        <p:strVal val="visible"/>
                                      </p:to>
                                    </p:set>
                                    <p:animEffect transition="in" filter="barn(inHorizontal)">
                                      <p:cBhvr>
                                        <p:cTn id="49" dur="500"/>
                                        <p:tgtEl>
                                          <p:spTgt spid="16179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6" presetClass="entr" presetSubtype="26" fill="hold" grpId="0" nodeType="clickEffect">
                                  <p:stCondLst>
                                    <p:cond delay="0"/>
                                  </p:stCondLst>
                                  <p:childTnLst>
                                    <p:set>
                                      <p:cBhvr>
                                        <p:cTn id="53" dur="1" fill="hold">
                                          <p:stCondLst>
                                            <p:cond delay="0"/>
                                          </p:stCondLst>
                                        </p:cTn>
                                        <p:tgtEl>
                                          <p:spTgt spid="161801"/>
                                        </p:tgtEl>
                                        <p:attrNameLst>
                                          <p:attrName>style.visibility</p:attrName>
                                        </p:attrNameLst>
                                      </p:cBhvr>
                                      <p:to>
                                        <p:strVal val="visible"/>
                                      </p:to>
                                    </p:set>
                                    <p:animEffect transition="in" filter="barn(inHorizontal)">
                                      <p:cBhvr>
                                        <p:cTn id="54" dur="500"/>
                                        <p:tgtEl>
                                          <p:spTgt spid="16180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6" presetClass="entr" presetSubtype="26" fill="hold" nodeType="clickEffect">
                                  <p:stCondLst>
                                    <p:cond delay="0"/>
                                  </p:stCondLst>
                                  <p:childTnLst>
                                    <p:set>
                                      <p:cBhvr>
                                        <p:cTn id="58" dur="1" fill="hold">
                                          <p:stCondLst>
                                            <p:cond delay="0"/>
                                          </p:stCondLst>
                                        </p:cTn>
                                        <p:tgtEl>
                                          <p:spTgt spid="161802"/>
                                        </p:tgtEl>
                                        <p:attrNameLst>
                                          <p:attrName>style.visibility</p:attrName>
                                        </p:attrNameLst>
                                      </p:cBhvr>
                                      <p:to>
                                        <p:strVal val="visible"/>
                                      </p:to>
                                    </p:set>
                                    <p:animEffect transition="in" filter="barn(inHorizontal)">
                                      <p:cBhvr>
                                        <p:cTn id="59" dur="500"/>
                                        <p:tgtEl>
                                          <p:spTgt spid="161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autoUpdateAnimBg="0"/>
      <p:bldP spid="161795" grpId="0" autoUpdateAnimBg="0"/>
      <p:bldP spid="161797" grpId="0" autoUpdateAnimBg="0"/>
      <p:bldP spid="161799" grpId="0" autoUpdateAnimBg="0"/>
      <p:bldP spid="161801" grpId="0" autoUpdateAnimBg="0"/>
      <p:bldP spid="161803" grpId="0" autoUpdateAnimBg="0"/>
      <p:bldP spid="16180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3"/>
          <p:cNvSpPr>
            <a:spLocks noChangeArrowheads="1"/>
          </p:cNvSpPr>
          <p:nvPr/>
        </p:nvSpPr>
        <p:spPr bwMode="auto">
          <a:xfrm>
            <a:off x="4910196" y="2631469"/>
            <a:ext cx="40657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|Z’|</a:t>
            </a:r>
            <a:r>
              <a:rPr lang="zh-CN" altLang="en-US"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|Z|</a:t>
            </a:r>
            <a:r>
              <a:rPr lang="zh-CN" altLang="en-US"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的关系为 </a:t>
            </a:r>
          </a:p>
        </p:txBody>
      </p:sp>
      <p:sp>
        <p:nvSpPr>
          <p:cNvPr id="162820" name="Rectangle 4"/>
          <p:cNvSpPr>
            <a:spLocks noChangeArrowheads="1"/>
          </p:cNvSpPr>
          <p:nvPr/>
        </p:nvSpPr>
        <p:spPr bwMode="auto">
          <a:xfrm>
            <a:off x="923404" y="1250950"/>
            <a:ext cx="496040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sz="28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在</a:t>
            </a:r>
            <a:r>
              <a:rPr lang="zh-CN" altLang="en-US"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变压器的副边接上负载阻抗</a:t>
            </a:r>
            <a:r>
              <a:rPr lang="en-US" altLang="zh-CN"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|Z|</a:t>
            </a:r>
            <a:r>
              <a:rPr lang="zh-CN" altLang="en-US"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，就相当于在这个变压器的原边接入一个等效阻抗</a:t>
            </a:r>
            <a:r>
              <a:rPr lang="en-US" altLang="zh-CN"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|Z’| </a:t>
            </a:r>
          </a:p>
        </p:txBody>
      </p:sp>
      <p:graphicFrame>
        <p:nvGraphicFramePr>
          <p:cNvPr id="162822" name="Object 6"/>
          <p:cNvGraphicFramePr>
            <a:graphicFrameLocks noChangeAspect="1"/>
          </p:cNvGraphicFramePr>
          <p:nvPr>
            <p:extLst>
              <p:ext uri="{D42A27DB-BD31-4B8C-83A1-F6EECF244321}">
                <p14:modId xmlns:p14="http://schemas.microsoft.com/office/powerpoint/2010/main" val="110632994"/>
              </p:ext>
            </p:extLst>
          </p:nvPr>
        </p:nvGraphicFramePr>
        <p:xfrm>
          <a:off x="1982656" y="3066832"/>
          <a:ext cx="2076505" cy="1166813"/>
        </p:xfrm>
        <a:graphic>
          <a:graphicData uri="http://schemas.openxmlformats.org/presentationml/2006/ole">
            <mc:AlternateContent xmlns:mc="http://schemas.openxmlformats.org/markup-compatibility/2006">
              <mc:Choice xmlns:v="urn:schemas-microsoft-com:vml" Requires="v">
                <p:oleObj spid="_x0000_s13473" name="Microsoft 公式 3.0" r:id="rId3" imgW="1257120" imgH="583920" progId="Equation.3">
                  <p:embed/>
                </p:oleObj>
              </mc:Choice>
              <mc:Fallback>
                <p:oleObj name="Microsoft 公式 3.0" r:id="rId3" imgW="1257120" imgH="5839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2656" y="3066832"/>
                        <a:ext cx="2076505" cy="116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23" name="Object 7"/>
          <p:cNvGraphicFramePr>
            <a:graphicFrameLocks noChangeAspect="1"/>
          </p:cNvGraphicFramePr>
          <p:nvPr>
            <p:extLst>
              <p:ext uri="{D42A27DB-BD31-4B8C-83A1-F6EECF244321}">
                <p14:modId xmlns:p14="http://schemas.microsoft.com/office/powerpoint/2010/main" val="3814539047"/>
              </p:ext>
            </p:extLst>
          </p:nvPr>
        </p:nvGraphicFramePr>
        <p:xfrm>
          <a:off x="6575225" y="3296028"/>
          <a:ext cx="1558035" cy="727075"/>
        </p:xfrm>
        <a:graphic>
          <a:graphicData uri="http://schemas.openxmlformats.org/presentationml/2006/ole">
            <mc:AlternateContent xmlns:mc="http://schemas.openxmlformats.org/markup-compatibility/2006">
              <mc:Choice xmlns:v="urn:schemas-microsoft-com:vml" Requires="v">
                <p:oleObj spid="_x0000_s13474" name="Microsoft 公式 3.0" r:id="rId5" imgW="711000" imgH="253800" progId="Equation.3">
                  <p:embed/>
                </p:oleObj>
              </mc:Choice>
              <mc:Fallback>
                <p:oleObj name="Microsoft 公式 3.0" r:id="rId5" imgW="71100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5225" y="3296028"/>
                        <a:ext cx="1558035" cy="7270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pPr>
              <a:defRPr/>
            </a:pPr>
            <a:fld id="{724E87DD-C413-4202-8CFD-71D6BC6575BB}"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pPr>
                <a:defRPr/>
              </a:pPr>
              <a:t>31</a:t>
            </a:fld>
            <a:endParaRPr lang="en-US">
              <a:solidFill>
                <a:prstClr val="black">
                  <a:tint val="75000"/>
                </a:prstClr>
              </a:solidFill>
            </a:endParaRPr>
          </a:p>
        </p:txBody>
      </p:sp>
      <p:sp>
        <p:nvSpPr>
          <p:cNvPr id="11" name="Text Box 2"/>
          <p:cNvSpPr txBox="1">
            <a:spLocks noChangeArrowheads="1"/>
          </p:cNvSpPr>
          <p:nvPr/>
        </p:nvSpPr>
        <p:spPr bwMode="auto">
          <a:xfrm>
            <a:off x="923404" y="683055"/>
            <a:ext cx="419501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3200" b="1"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3</a:t>
            </a:r>
            <a:r>
              <a:rPr lang="zh-CN" altLang="en-US" sz="3200"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阻抗变换</a:t>
            </a:r>
            <a:endParaRPr lang="zh-CN" altLang="en-US" sz="3200" b="1"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图片 11" descr="8t4t7"/>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26381" y="4700789"/>
            <a:ext cx="4782002" cy="1357167"/>
          </a:xfrm>
          <a:prstGeom prst="rect">
            <a:avLst/>
          </a:prstGeom>
          <a:noFill/>
          <a:ln>
            <a:noFill/>
          </a:ln>
        </p:spPr>
      </p:pic>
    </p:spTree>
    <p:extLst>
      <p:ext uri="{BB962C8B-B14F-4D97-AF65-F5344CB8AC3E}">
        <p14:creationId xmlns:p14="http://schemas.microsoft.com/office/powerpoint/2010/main" val="2119672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162822"/>
                                        </p:tgtEl>
                                        <p:attrNameLst>
                                          <p:attrName>style.visibility</p:attrName>
                                        </p:attrNameLst>
                                      </p:cBhvr>
                                      <p:to>
                                        <p:strVal val="visible"/>
                                      </p:to>
                                    </p:set>
                                    <p:animEffect transition="in" filter="barn(outHorizontal)">
                                      <p:cBhvr>
                                        <p:cTn id="7" dur="500"/>
                                        <p:tgtEl>
                                          <p:spTgt spid="1628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62819"/>
                                        </p:tgtEl>
                                        <p:attrNameLst>
                                          <p:attrName>style.visibility</p:attrName>
                                        </p:attrNameLst>
                                      </p:cBhvr>
                                      <p:to>
                                        <p:strVal val="visible"/>
                                      </p:to>
                                    </p:set>
                                    <p:anim calcmode="lin" valueType="num">
                                      <p:cBhvr additive="base">
                                        <p:cTn id="12" dur="500" fill="hold"/>
                                        <p:tgtEl>
                                          <p:spTgt spid="162819"/>
                                        </p:tgtEl>
                                        <p:attrNameLst>
                                          <p:attrName>ppt_x</p:attrName>
                                        </p:attrNameLst>
                                      </p:cBhvr>
                                      <p:tavLst>
                                        <p:tav tm="0">
                                          <p:val>
                                            <p:strVal val="0-#ppt_w/2"/>
                                          </p:val>
                                        </p:tav>
                                        <p:tav tm="100000">
                                          <p:val>
                                            <p:strVal val="#ppt_x"/>
                                          </p:val>
                                        </p:tav>
                                      </p:tavLst>
                                    </p:anim>
                                    <p:anim calcmode="lin" valueType="num">
                                      <p:cBhvr additive="base">
                                        <p:cTn id="13" dur="500" fill="hold"/>
                                        <p:tgtEl>
                                          <p:spTgt spid="16281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42" fill="hold" nodeType="clickEffect">
                                  <p:stCondLst>
                                    <p:cond delay="0"/>
                                  </p:stCondLst>
                                  <p:childTnLst>
                                    <p:set>
                                      <p:cBhvr>
                                        <p:cTn id="17" dur="1" fill="hold">
                                          <p:stCondLst>
                                            <p:cond delay="0"/>
                                          </p:stCondLst>
                                        </p:cTn>
                                        <p:tgtEl>
                                          <p:spTgt spid="162823"/>
                                        </p:tgtEl>
                                        <p:attrNameLst>
                                          <p:attrName>style.visibility</p:attrName>
                                        </p:attrNameLst>
                                      </p:cBhvr>
                                      <p:to>
                                        <p:strVal val="visible"/>
                                      </p:to>
                                    </p:set>
                                    <p:animEffect transition="in" filter="barn(outHorizontal)">
                                      <p:cBhvr>
                                        <p:cTn id="18" dur="500"/>
                                        <p:tgtEl>
                                          <p:spTgt spid="16282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6"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inHorizontal)">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autoUpdateAnimBg="0"/>
      <p:bldP spid="11"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02861" y="673790"/>
            <a:ext cx="9022803" cy="1384995"/>
            <a:chOff x="1430976" y="541058"/>
            <a:chExt cx="8620336" cy="1384995"/>
          </a:xfrm>
        </p:grpSpPr>
        <p:sp>
          <p:nvSpPr>
            <p:cNvPr id="2" name="Rectangle 2"/>
            <p:cNvSpPr>
              <a:spLocks noChangeArrowheads="1"/>
            </p:cNvSpPr>
            <p:nvPr/>
          </p:nvSpPr>
          <p:spPr bwMode="auto">
            <a:xfrm>
              <a:off x="1430976" y="541058"/>
              <a:ext cx="862033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kumimoji="0" lang="zh-CN" altLang="en-US" sz="2800" b="1"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例：</a:t>
              </a: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如图</a:t>
              </a:r>
              <a:r>
                <a:rPr kumimoji="0" lang="en-US" altLang="zh-CN"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8.4.8</a:t>
              </a: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所示理想变压器电路，已知</a:t>
              </a:r>
              <a:r>
                <a:rPr kumimoji="0" lang="en-US" altLang="zh-CN" sz="2800" b="1" i="1"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800" b="1" i="0" u="none" strike="noStrike" cap="none" normalizeH="0" baseline="-30000" dirty="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0</a:t>
              </a:r>
              <a:r>
                <a:rPr kumimoji="0" lang="en-US" altLang="zh-CN"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=25Ω</a:t>
              </a: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1"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800" b="1" i="0" u="none" strike="noStrike" cap="none" normalizeH="0" baseline="-30000" dirty="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=100Ω</a:t>
              </a: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1"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800" b="1" i="0" u="none" strike="noStrike" cap="none" normalizeH="0" baseline="-30000" dirty="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=5Ω</a:t>
              </a: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=100</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0</a:t>
              </a:r>
              <a:r>
                <a:rPr lang="en-US" altLang="zh-CN" sz="2800" b="1" baseline="30000"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V</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。试求使电阻</a:t>
              </a:r>
              <a:r>
                <a:rPr lang="en-US" altLang="zh-CN" sz="2800" b="1" i="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sz="2800" b="1" baseline="-2500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获得最大功率时的变压器变比</a:t>
              </a:r>
              <a:r>
                <a:rPr lang="zh-CN" altLang="en-US" sz="2800" b="1"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，此</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最大功率为多少？</a:t>
              </a:r>
              <a:endParaRPr kumimoji="0" lang="zh-CN" altLang="en-US" sz="40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486305609"/>
                </p:ext>
              </p:extLst>
            </p:nvPr>
          </p:nvGraphicFramePr>
          <p:xfrm>
            <a:off x="4016316" y="983956"/>
            <a:ext cx="335775" cy="512971"/>
          </p:xfrm>
          <a:graphic>
            <a:graphicData uri="http://schemas.openxmlformats.org/presentationml/2006/ole">
              <mc:AlternateContent xmlns:mc="http://schemas.openxmlformats.org/markup-compatibility/2006">
                <mc:Choice xmlns:v="urn:schemas-microsoft-com:vml" Requires="v">
                  <p:oleObj spid="_x0000_s12893" name="Equation" r:id="rId3" imgW="177646" imgH="228402" progId="Equation.DSMT4">
                    <p:embed/>
                  </p:oleObj>
                </mc:Choice>
                <mc:Fallback>
                  <p:oleObj name="Equation" r:id="rId3" imgW="177646" imgH="228402"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6316" y="983956"/>
                          <a:ext cx="335775" cy="512971"/>
                        </a:xfrm>
                        <a:prstGeom prst="rect">
                          <a:avLst/>
                        </a:prstGeom>
                        <a:noFill/>
                      </p:spPr>
                    </p:pic>
                  </p:oleObj>
                </mc:Fallback>
              </mc:AlternateContent>
            </a:graphicData>
          </a:graphic>
        </p:graphicFrame>
      </p:grpSp>
      <p:sp>
        <p:nvSpPr>
          <p:cNvPr id="8" name="Rectangle 8"/>
          <p:cNvSpPr>
            <a:spLocks noChangeArrowheads="1"/>
          </p:cNvSpPr>
          <p:nvPr/>
        </p:nvSpPr>
        <p:spPr bwMode="auto">
          <a:xfrm flipV="1">
            <a:off x="6804423" y="2337527"/>
            <a:ext cx="10848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887696435"/>
              </p:ext>
            </p:extLst>
          </p:nvPr>
        </p:nvGraphicFramePr>
        <p:xfrm>
          <a:off x="6777947" y="2058785"/>
          <a:ext cx="3147717" cy="1396837"/>
        </p:xfrm>
        <a:graphic>
          <a:graphicData uri="http://schemas.openxmlformats.org/presentationml/2006/ole">
            <mc:AlternateContent xmlns:mc="http://schemas.openxmlformats.org/markup-compatibility/2006">
              <mc:Choice xmlns:v="urn:schemas-microsoft-com:vml" Requires="v">
                <p:oleObj spid="_x0000_s12894" name="Visio" r:id="rId5" imgW="2318004" imgH="937641" progId="Visio.Drawing.11">
                  <p:embed/>
                </p:oleObj>
              </mc:Choice>
              <mc:Fallback>
                <p:oleObj name="Visio" r:id="rId5" imgW="2318004" imgH="937641" progId="Visio.Drawing.11">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7947" y="2058785"/>
                        <a:ext cx="3147717" cy="1396837"/>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067234150"/>
              </p:ext>
            </p:extLst>
          </p:nvPr>
        </p:nvGraphicFramePr>
        <p:xfrm>
          <a:off x="2479574" y="2464021"/>
          <a:ext cx="3906836" cy="785822"/>
        </p:xfrm>
        <a:graphic>
          <a:graphicData uri="http://schemas.openxmlformats.org/presentationml/2006/ole">
            <mc:AlternateContent xmlns:mc="http://schemas.openxmlformats.org/markup-compatibility/2006">
              <mc:Choice xmlns:v="urn:schemas-microsoft-com:vml" Requires="v">
                <p:oleObj spid="_x0000_s12895" name="Equation" r:id="rId7" imgW="2387520" imgH="457200" progId="Equation.DSMT4">
                  <p:embed/>
                </p:oleObj>
              </mc:Choice>
              <mc:Fallback>
                <p:oleObj name="Equation" r:id="rId7" imgW="2387520" imgH="457200" progId="Equation.DSMT4">
                  <p:embed/>
                  <p:pic>
                    <p:nvPicPr>
                      <p:cNvPr id="0" name="Object 9"/>
                      <p:cNvPicPr>
                        <a:picLocks noChangeAspect="1" noChangeArrowheads="1"/>
                      </p:cNvPicPr>
                      <p:nvPr/>
                    </p:nvPicPr>
                    <p:blipFill>
                      <a:blip r:embed="rId8"/>
                      <a:srcRect/>
                      <a:stretch>
                        <a:fillRect/>
                      </a:stretch>
                    </p:blipFill>
                    <p:spPr bwMode="auto">
                      <a:xfrm>
                        <a:off x="2479574" y="2464021"/>
                        <a:ext cx="3906836" cy="785822"/>
                      </a:xfrm>
                      <a:prstGeom prst="rect">
                        <a:avLst/>
                      </a:prstGeom>
                      <a:noFill/>
                    </p:spPr>
                  </p:pic>
                </p:oleObj>
              </mc:Fallback>
            </mc:AlternateContent>
          </a:graphicData>
        </a:graphic>
      </p:graphicFrame>
      <p:sp>
        <p:nvSpPr>
          <p:cNvPr id="13" name="Rectangle 12"/>
          <p:cNvSpPr>
            <a:spLocks noChangeArrowheads="1"/>
          </p:cNvSpPr>
          <p:nvPr/>
        </p:nvSpPr>
        <p:spPr bwMode="auto">
          <a:xfrm>
            <a:off x="902861" y="1999793"/>
            <a:ext cx="41344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解：先进行戴维宁等效，</a:t>
            </a:r>
            <a:endPar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endParaRPr>
          </a:p>
        </p:txBody>
      </p:sp>
      <p:sp>
        <p:nvSpPr>
          <p:cNvPr id="14" name="Rectangle 13"/>
          <p:cNvSpPr>
            <a:spLocks noChangeArrowheads="1"/>
          </p:cNvSpPr>
          <p:nvPr/>
        </p:nvSpPr>
        <p:spPr bwMode="auto">
          <a:xfrm>
            <a:off x="1551201" y="6719504"/>
            <a:ext cx="27764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r>
              <a:rPr kumimoji="0" lang="en-US" altLang="zh-CN" sz="800" b="0" i="0" u="none" strike="noStrike" cap="none" normalizeH="0" baseline="0" smtClean="0">
                <a:ln>
                  <a:noFill/>
                </a:ln>
                <a:solidFill>
                  <a:schemeClr val="tx1"/>
                </a:solidFill>
                <a:effectLst/>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761097001"/>
              </p:ext>
            </p:extLst>
          </p:nvPr>
        </p:nvGraphicFramePr>
        <p:xfrm>
          <a:off x="2501694" y="3303079"/>
          <a:ext cx="1919288" cy="741362"/>
        </p:xfrm>
        <a:graphic>
          <a:graphicData uri="http://schemas.openxmlformats.org/presentationml/2006/ole">
            <mc:AlternateContent xmlns:mc="http://schemas.openxmlformats.org/markup-compatibility/2006">
              <mc:Choice xmlns:v="urn:schemas-microsoft-com:vml" Requires="v">
                <p:oleObj spid="_x0000_s12896" name="Equation" r:id="rId9" imgW="1180800" imgH="431640" progId="Equation.DSMT4">
                  <p:embed/>
                </p:oleObj>
              </mc:Choice>
              <mc:Fallback>
                <p:oleObj name="Equation" r:id="rId9" imgW="1180800" imgH="431640" progId="Equation.DSMT4">
                  <p:embed/>
                  <p:pic>
                    <p:nvPicPr>
                      <p:cNvPr id="0" name="Object 15"/>
                      <p:cNvPicPr>
                        <a:picLocks noChangeAspect="1" noChangeArrowheads="1"/>
                      </p:cNvPicPr>
                      <p:nvPr/>
                    </p:nvPicPr>
                    <p:blipFill>
                      <a:blip r:embed="rId10"/>
                      <a:srcRect/>
                      <a:stretch>
                        <a:fillRect/>
                      </a:stretch>
                    </p:blipFill>
                    <p:spPr bwMode="auto">
                      <a:xfrm>
                        <a:off x="2501694" y="3303079"/>
                        <a:ext cx="1919288" cy="741362"/>
                      </a:xfrm>
                      <a:prstGeom prst="rect">
                        <a:avLst/>
                      </a:prstGeom>
                      <a:noFill/>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033812519"/>
              </p:ext>
            </p:extLst>
          </p:nvPr>
        </p:nvGraphicFramePr>
        <p:xfrm>
          <a:off x="6358866" y="3396045"/>
          <a:ext cx="1325040" cy="464204"/>
        </p:xfrm>
        <a:graphic>
          <a:graphicData uri="http://schemas.openxmlformats.org/presentationml/2006/ole">
            <mc:AlternateContent xmlns:mc="http://schemas.openxmlformats.org/markup-compatibility/2006">
              <mc:Choice xmlns:v="urn:schemas-microsoft-com:vml" Requires="v">
                <p:oleObj spid="_x0000_s12897" name="Equation" r:id="rId11" imgW="622030" imgH="241195" progId="Equation.DSMT4">
                  <p:embed/>
                </p:oleObj>
              </mc:Choice>
              <mc:Fallback>
                <p:oleObj name="Equation" r:id="rId11" imgW="622030" imgH="241195"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58866" y="3396045"/>
                        <a:ext cx="1325040" cy="464204"/>
                      </a:xfrm>
                      <a:prstGeom prst="rect">
                        <a:avLst/>
                      </a:prstGeom>
                      <a:noFill/>
                    </p:spPr>
                  </p:pic>
                </p:oleObj>
              </mc:Fallback>
            </mc:AlternateContent>
          </a:graphicData>
        </a:graphic>
      </p:graphicFrame>
      <p:sp>
        <p:nvSpPr>
          <p:cNvPr id="17" name="Rectangle 16"/>
          <p:cNvSpPr>
            <a:spLocks noChangeArrowheads="1"/>
          </p:cNvSpPr>
          <p:nvPr/>
        </p:nvSpPr>
        <p:spPr bwMode="auto">
          <a:xfrm>
            <a:off x="902861" y="3342398"/>
            <a:ext cx="1620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短路电流</a:t>
            </a:r>
            <a:endPar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endParaRPr>
          </a:p>
        </p:txBody>
      </p:sp>
      <p:sp>
        <p:nvSpPr>
          <p:cNvPr id="18" name="Rectangle 17"/>
          <p:cNvSpPr>
            <a:spLocks noChangeArrowheads="1"/>
          </p:cNvSpPr>
          <p:nvPr/>
        </p:nvSpPr>
        <p:spPr bwMode="auto">
          <a:xfrm>
            <a:off x="4825003" y="3358166"/>
            <a:ext cx="1620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等效电阻</a:t>
            </a:r>
            <a:endPar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endParaRPr>
          </a:p>
        </p:txBody>
      </p:sp>
      <p:sp>
        <p:nvSpPr>
          <p:cNvPr id="19" name="Rectangle 18"/>
          <p:cNvSpPr>
            <a:spLocks noChangeArrowheads="1"/>
          </p:cNvSpPr>
          <p:nvPr/>
        </p:nvSpPr>
        <p:spPr bwMode="auto">
          <a:xfrm>
            <a:off x="873365" y="3573721"/>
            <a:ext cx="3962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0" name="矩形 19"/>
          <p:cNvSpPr/>
          <p:nvPr/>
        </p:nvSpPr>
        <p:spPr>
          <a:xfrm>
            <a:off x="902861" y="2547794"/>
            <a:ext cx="1620957" cy="523220"/>
          </a:xfrm>
          <a:prstGeom prst="rect">
            <a:avLst/>
          </a:prstGeom>
        </p:spPr>
        <p:txBody>
          <a:bodyPr wrap="none">
            <a:spAutoFit/>
          </a:bodyPr>
          <a:lstStyle/>
          <a:p>
            <a:pPr lvl="0" eaLnBrk="0" fontAlgn="base" hangingPunct="0">
              <a:spcBef>
                <a:spcPct val="0"/>
              </a:spcBef>
              <a:spcAft>
                <a:spcPct val="0"/>
              </a:spcAft>
            </a:pPr>
            <a:r>
              <a:rPr lang="zh-CN" altLang="en-US" sz="2800" b="1" dirty="0">
                <a:effectLst>
                  <a:outerShdw blurRad="38100" dist="38100" dir="2700000" algn="tl">
                    <a:srgbClr val="000000">
                      <a:alpha val="43137"/>
                    </a:srgbClr>
                  </a:outerShdw>
                </a:effectLst>
                <a:latin typeface="宋体" panose="02010600030101010101" pitchFamily="2" charset="-122"/>
                <a:cs typeface="Times New Roman" panose="02020603050405020304" pitchFamily="18" charset="0"/>
              </a:rPr>
              <a:t>开路电压</a:t>
            </a:r>
            <a:endPar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endParaRPr>
          </a:p>
        </p:txBody>
      </p:sp>
      <p:graphicFrame>
        <p:nvGraphicFramePr>
          <p:cNvPr id="21" name="对象 20"/>
          <p:cNvGraphicFramePr>
            <a:graphicFrameLocks noChangeAspect="1"/>
          </p:cNvGraphicFramePr>
          <p:nvPr>
            <p:extLst>
              <p:ext uri="{D42A27DB-BD31-4B8C-83A1-F6EECF244321}">
                <p14:modId xmlns:p14="http://schemas.microsoft.com/office/powerpoint/2010/main" val="3217687082"/>
              </p:ext>
            </p:extLst>
          </p:nvPr>
        </p:nvGraphicFramePr>
        <p:xfrm>
          <a:off x="3586288" y="3911589"/>
          <a:ext cx="764487" cy="815831"/>
        </p:xfrm>
        <a:graphic>
          <a:graphicData uri="http://schemas.openxmlformats.org/presentationml/2006/ole">
            <mc:AlternateContent xmlns:mc="http://schemas.openxmlformats.org/markup-compatibility/2006">
              <mc:Choice xmlns:v="urn:schemas-microsoft-com:vml" Requires="v">
                <p:oleObj spid="_x0000_s12898" name="Equation" r:id="rId13" imgW="482400" imgH="431640" progId="Equation.DSMT4">
                  <p:embed/>
                </p:oleObj>
              </mc:Choice>
              <mc:Fallback>
                <p:oleObj name="Equation" r:id="rId13" imgW="482400" imgH="431640" progId="Equation.DSMT4">
                  <p:embed/>
                  <p:pic>
                    <p:nvPicPr>
                      <p:cNvPr id="0" name="Object 44"/>
                      <p:cNvPicPr>
                        <a:picLocks noChangeAspect="1" noChangeArrowheads="1"/>
                      </p:cNvPicPr>
                      <p:nvPr/>
                    </p:nvPicPr>
                    <p:blipFill>
                      <a:blip r:embed="rId14"/>
                      <a:srcRect/>
                      <a:stretch>
                        <a:fillRect/>
                      </a:stretch>
                    </p:blipFill>
                    <p:spPr bwMode="auto">
                      <a:xfrm>
                        <a:off x="3586288" y="3911589"/>
                        <a:ext cx="764487" cy="815831"/>
                      </a:xfrm>
                      <a:prstGeom prst="rect">
                        <a:avLst/>
                      </a:prstGeom>
                      <a:noFill/>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2977015871"/>
              </p:ext>
            </p:extLst>
          </p:nvPr>
        </p:nvGraphicFramePr>
        <p:xfrm>
          <a:off x="4686267" y="4625135"/>
          <a:ext cx="1315802" cy="523220"/>
        </p:xfrm>
        <a:graphic>
          <a:graphicData uri="http://schemas.openxmlformats.org/presentationml/2006/ole">
            <mc:AlternateContent xmlns:mc="http://schemas.openxmlformats.org/markup-compatibility/2006">
              <mc:Choice xmlns:v="urn:schemas-microsoft-com:vml" Requires="v">
                <p:oleObj spid="_x0000_s12899" name="Equation" r:id="rId15" imgW="634680" imgH="241200" progId="Equation.DSMT4">
                  <p:embed/>
                </p:oleObj>
              </mc:Choice>
              <mc:Fallback>
                <p:oleObj name="Equation" r:id="rId15" imgW="634680" imgH="241200" progId="Equation.DSMT4">
                  <p:embed/>
                  <p:pic>
                    <p:nvPicPr>
                      <p:cNvPr id="0" name="Object 43"/>
                      <p:cNvPicPr>
                        <a:picLocks noChangeAspect="1" noChangeArrowheads="1"/>
                      </p:cNvPicPr>
                      <p:nvPr/>
                    </p:nvPicPr>
                    <p:blipFill>
                      <a:blip r:embed="rId16"/>
                      <a:srcRect/>
                      <a:stretch>
                        <a:fillRect/>
                      </a:stretch>
                    </p:blipFill>
                    <p:spPr bwMode="auto">
                      <a:xfrm>
                        <a:off x="4686267" y="4625135"/>
                        <a:ext cx="1315802" cy="523220"/>
                      </a:xfrm>
                      <a:prstGeom prst="rect">
                        <a:avLst/>
                      </a:prstGeom>
                      <a:noFill/>
                    </p:spPr>
                  </p:pic>
                </p:oleObj>
              </mc:Fallback>
            </mc:AlternateContent>
          </a:graphicData>
        </a:graphic>
      </p:graphicFrame>
      <p:sp>
        <p:nvSpPr>
          <p:cNvPr id="23" name="Rectangle 45"/>
          <p:cNvSpPr>
            <a:spLocks noChangeArrowheads="1"/>
          </p:cNvSpPr>
          <p:nvPr/>
        </p:nvSpPr>
        <p:spPr bwMode="auto">
          <a:xfrm>
            <a:off x="902861" y="4043147"/>
            <a:ext cx="26981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设变压器的变比</a:t>
            </a:r>
            <a:endPar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endParaRPr>
          </a:p>
        </p:txBody>
      </p:sp>
      <p:sp>
        <p:nvSpPr>
          <p:cNvPr id="24" name="Rectangle 46"/>
          <p:cNvSpPr>
            <a:spLocks noChangeArrowheads="1"/>
          </p:cNvSpPr>
          <p:nvPr/>
        </p:nvSpPr>
        <p:spPr bwMode="auto">
          <a:xfrm>
            <a:off x="902861" y="4610387"/>
            <a:ext cx="38571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所以原边等效负载阻抗</a:t>
            </a:r>
            <a:endPar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endParaRPr>
          </a:p>
        </p:txBody>
      </p:sp>
      <p:sp>
        <p:nvSpPr>
          <p:cNvPr id="25" name="Rectangle 47"/>
          <p:cNvSpPr>
            <a:spLocks noChangeArrowheads="1"/>
          </p:cNvSpPr>
          <p:nvPr/>
        </p:nvSpPr>
        <p:spPr bwMode="auto">
          <a:xfrm>
            <a:off x="5343200" y="6283475"/>
            <a:ext cx="83869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2800" b="0" i="0" u="none" strike="noStrike" cap="none" normalizeH="0" baseline="0" smtClean="0">
              <a:ln>
                <a:noFill/>
              </a:ln>
              <a:solidFill>
                <a:schemeClr val="tx1"/>
              </a:solidFill>
              <a:effectLst/>
              <a:latin typeface="Arial" panose="020B0604020202020204" pitchFamily="34" charset="0"/>
            </a:endParaRPr>
          </a:p>
        </p:txBody>
      </p:sp>
      <p:sp>
        <p:nvSpPr>
          <p:cNvPr id="5" name="日期占位符 4"/>
          <p:cNvSpPr>
            <a:spLocks noGrp="1"/>
          </p:cNvSpPr>
          <p:nvPr>
            <p:ph type="dt" sz="half" idx="10"/>
          </p:nvPr>
        </p:nvSpPr>
        <p:spPr/>
        <p:txBody>
          <a:bodyPr/>
          <a:lstStyle/>
          <a:p>
            <a:pPr>
              <a:defRPr/>
            </a:pPr>
            <a:fld id="{B2FAAE46-44C2-49D8-83A7-0A861F8DEA80}" type="datetime1">
              <a:rPr lang="zh-CN" altLang="en-US" smtClean="0">
                <a:solidFill>
                  <a:prstClr val="black">
                    <a:tint val="75000"/>
                  </a:prstClr>
                </a:solidFill>
              </a:rPr>
              <a:t>2018/5/2</a:t>
            </a:fld>
            <a:endParaRPr lang="en-US" dirty="0">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pPr>
                <a:defRPr/>
              </a:pPr>
              <a:t>32</a:t>
            </a:fld>
            <a:endParaRPr lang="en-US">
              <a:solidFill>
                <a:prstClr val="black">
                  <a:tint val="75000"/>
                </a:prstClr>
              </a:solidFill>
            </a:endParaRPr>
          </a:p>
        </p:txBody>
      </p:sp>
      <p:sp>
        <p:nvSpPr>
          <p:cNvPr id="26" name="Rectangle 2"/>
          <p:cNvSpPr>
            <a:spLocks noChangeArrowheads="1"/>
          </p:cNvSpPr>
          <p:nvPr/>
        </p:nvSpPr>
        <p:spPr bwMode="auto">
          <a:xfrm>
            <a:off x="902861" y="5144693"/>
            <a:ext cx="48718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欲使电阻</a:t>
            </a:r>
            <a:r>
              <a:rPr kumimoji="0" lang="en-US" altLang="zh-CN" sz="2800" b="1" i="1"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800" b="1" i="0" u="none" strike="noStrike" cap="none" normalizeH="0" baseline="-30000" dirty="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获得最大功率，则</a:t>
            </a:r>
            <a:endPar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27" name="对象 26"/>
          <p:cNvGraphicFramePr>
            <a:graphicFrameLocks noChangeAspect="1"/>
          </p:cNvGraphicFramePr>
          <p:nvPr>
            <p:extLst>
              <p:ext uri="{D42A27DB-BD31-4B8C-83A1-F6EECF244321}">
                <p14:modId xmlns:p14="http://schemas.microsoft.com/office/powerpoint/2010/main" val="3709946436"/>
              </p:ext>
            </p:extLst>
          </p:nvPr>
        </p:nvGraphicFramePr>
        <p:xfrm>
          <a:off x="5670394" y="5182574"/>
          <a:ext cx="1729480" cy="461443"/>
        </p:xfrm>
        <a:graphic>
          <a:graphicData uri="http://schemas.openxmlformats.org/presentationml/2006/ole">
            <mc:AlternateContent xmlns:mc="http://schemas.openxmlformats.org/markup-compatibility/2006">
              <mc:Choice xmlns:v="urn:schemas-microsoft-com:vml" Requires="v">
                <p:oleObj spid="_x0000_s12900" name="Equation" r:id="rId17" imgW="939600" imgH="241200" progId="Equation.DSMT4">
                  <p:embed/>
                </p:oleObj>
              </mc:Choice>
              <mc:Fallback>
                <p:oleObj name="Equation" r:id="rId17" imgW="939600" imgH="241200" progId="Equation.DSMT4">
                  <p:embed/>
                  <p:pic>
                    <p:nvPicPr>
                      <p:cNvPr id="0" name=""/>
                      <p:cNvPicPr>
                        <a:picLocks noChangeAspect="1" noChangeArrowheads="1"/>
                      </p:cNvPicPr>
                      <p:nvPr/>
                    </p:nvPicPr>
                    <p:blipFill>
                      <a:blip r:embed="rId18"/>
                      <a:srcRect/>
                      <a:stretch>
                        <a:fillRect/>
                      </a:stretch>
                    </p:blipFill>
                    <p:spPr bwMode="auto">
                      <a:xfrm>
                        <a:off x="5670394" y="5182574"/>
                        <a:ext cx="1729480" cy="461443"/>
                      </a:xfrm>
                      <a:prstGeom prst="rect">
                        <a:avLst/>
                      </a:prstGeom>
                      <a:noFill/>
                    </p:spPr>
                  </p:pic>
                </p:oleObj>
              </mc:Fallback>
            </mc:AlternateContent>
          </a:graphicData>
        </a:graphic>
      </p:graphicFrame>
      <p:sp>
        <p:nvSpPr>
          <p:cNvPr id="28" name="Rectangle 3"/>
          <p:cNvSpPr>
            <a:spLocks noChangeArrowheads="1"/>
          </p:cNvSpPr>
          <p:nvPr/>
        </p:nvSpPr>
        <p:spPr bwMode="auto">
          <a:xfrm>
            <a:off x="7348135" y="5127442"/>
            <a:ext cx="13239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故</a:t>
            </a:r>
            <a:r>
              <a:rPr kumimoji="0" lang="en-US" altLang="zh-CN" sz="28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r>
              <a:rPr kumimoji="0" lang="en-US" altLang="zh-CN" sz="2800" b="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8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9" name="Rectangle 5"/>
          <p:cNvSpPr>
            <a:spLocks noChangeArrowheads="1"/>
          </p:cNvSpPr>
          <p:nvPr/>
        </p:nvSpPr>
        <p:spPr bwMode="auto">
          <a:xfrm>
            <a:off x="902861" y="5716440"/>
            <a:ext cx="23391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此时最大功率</a:t>
            </a:r>
            <a:endParaRPr kumimoji="0" lang="zh-CN" alt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endParaRPr>
          </a:p>
        </p:txBody>
      </p:sp>
      <p:graphicFrame>
        <p:nvGraphicFramePr>
          <p:cNvPr id="30" name="对象 29"/>
          <p:cNvGraphicFramePr>
            <a:graphicFrameLocks noChangeAspect="1"/>
          </p:cNvGraphicFramePr>
          <p:nvPr>
            <p:extLst>
              <p:ext uri="{D42A27DB-BD31-4B8C-83A1-F6EECF244321}">
                <p14:modId xmlns:p14="http://schemas.microsoft.com/office/powerpoint/2010/main" val="2342216778"/>
              </p:ext>
            </p:extLst>
          </p:nvPr>
        </p:nvGraphicFramePr>
        <p:xfrm>
          <a:off x="3241963" y="5624790"/>
          <a:ext cx="4427198" cy="775540"/>
        </p:xfrm>
        <a:graphic>
          <a:graphicData uri="http://schemas.openxmlformats.org/presentationml/2006/ole">
            <mc:AlternateContent xmlns:mc="http://schemas.openxmlformats.org/markup-compatibility/2006">
              <mc:Choice xmlns:v="urn:schemas-microsoft-com:vml" Requires="v">
                <p:oleObj spid="_x0000_s12901" name="Equation" r:id="rId19" imgW="2705040" imgH="431640" progId="Equation.DSMT4">
                  <p:embed/>
                </p:oleObj>
              </mc:Choice>
              <mc:Fallback>
                <p:oleObj name="Equation" r:id="rId19" imgW="2705040" imgH="431640" progId="Equation.DSMT4">
                  <p:embed/>
                  <p:pic>
                    <p:nvPicPr>
                      <p:cNvPr id="0" name=""/>
                      <p:cNvPicPr>
                        <a:picLocks noChangeAspect="1" noChangeArrowheads="1"/>
                      </p:cNvPicPr>
                      <p:nvPr/>
                    </p:nvPicPr>
                    <p:blipFill>
                      <a:blip r:embed="rId20"/>
                      <a:srcRect/>
                      <a:stretch>
                        <a:fillRect/>
                      </a:stretch>
                    </p:blipFill>
                    <p:spPr bwMode="auto">
                      <a:xfrm>
                        <a:off x="3241963" y="5624790"/>
                        <a:ext cx="4427198" cy="775540"/>
                      </a:xfrm>
                      <a:prstGeom prst="rect">
                        <a:avLst/>
                      </a:prstGeom>
                      <a:noFill/>
                    </p:spPr>
                  </p:pic>
                </p:oleObj>
              </mc:Fallback>
            </mc:AlternateContent>
          </a:graphicData>
        </a:graphic>
      </p:graphicFrame>
    </p:spTree>
    <p:extLst>
      <p:ext uri="{BB962C8B-B14F-4D97-AF65-F5344CB8AC3E}">
        <p14:creationId xmlns:p14="http://schemas.microsoft.com/office/powerpoint/2010/main" val="34069698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ChangeArrowheads="1"/>
          </p:cNvSpPr>
          <p:nvPr/>
        </p:nvSpPr>
        <p:spPr bwMode="auto">
          <a:xfrm>
            <a:off x="964964" y="1792797"/>
            <a:ext cx="9115660" cy="1382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b="1" dirty="0">
                <a:solidFill>
                  <a:srgbClr val="FF0000"/>
                </a:solidFill>
                <a:effectLst>
                  <a:outerShdw blurRad="38100" dist="38100" dir="2700000" algn="tl">
                    <a:srgbClr val="C0C0C0"/>
                  </a:outerShdw>
                </a:effectLst>
              </a:rPr>
              <a:t> </a:t>
            </a:r>
            <a:r>
              <a:rPr lang="en-US" altLang="zh-CN" sz="2800" b="1" dirty="0">
                <a:solidFill>
                  <a:srgbClr val="CC0000"/>
                </a:solidFill>
                <a:effectLst>
                  <a:outerShdw blurRad="38100" dist="38100" dir="2700000" algn="tl">
                    <a:srgbClr val="C0C0C0"/>
                  </a:outerShdw>
                </a:effectLst>
                <a:sym typeface="Symbol" panose="05050102010706020507" pitchFamily="18" charset="2"/>
              </a:rPr>
              <a:t>  </a:t>
            </a:r>
            <a:r>
              <a:rPr lang="zh-CN" altLang="en-US" sz="2800" b="1" dirty="0">
                <a:solidFill>
                  <a:srgbClr val="CC0000"/>
                </a:solidFill>
                <a:effectLst>
                  <a:outerShdw blurRad="38100" dist="38100" dir="2700000" algn="tl">
                    <a:srgbClr val="C0C0C0"/>
                  </a:outerShdw>
                </a:effectLst>
              </a:rPr>
              <a:t>额定容量</a:t>
            </a:r>
            <a:r>
              <a:rPr lang="zh-CN" altLang="en-US" sz="2800" b="1" dirty="0">
                <a:solidFill>
                  <a:srgbClr val="FF0000"/>
                </a:solidFill>
                <a:effectLst>
                  <a:outerShdw blurRad="38100" dist="38100" dir="2700000" algn="tl">
                    <a:srgbClr val="C0C0C0"/>
                  </a:outerShdw>
                </a:effectLst>
              </a:rPr>
              <a:t>  </a:t>
            </a:r>
            <a:r>
              <a:rPr lang="en-US" altLang="zh-CN" sz="2800" b="1" i="1" dirty="0">
                <a:effectLst>
                  <a:outerShdw blurRad="38100" dist="38100" dir="2700000" algn="tl">
                    <a:srgbClr val="C0C0C0"/>
                  </a:outerShdw>
                </a:effectLst>
              </a:rPr>
              <a:t>S</a:t>
            </a:r>
            <a:r>
              <a:rPr lang="en-US" altLang="zh-CN" sz="2800" b="1" baseline="-25000" dirty="0">
                <a:effectLst>
                  <a:outerShdw blurRad="38100" dist="38100" dir="2700000" algn="tl">
                    <a:srgbClr val="C0C0C0"/>
                  </a:outerShdw>
                </a:effectLst>
              </a:rPr>
              <a:t>N</a:t>
            </a:r>
            <a:r>
              <a:rPr lang="en-US" altLang="zh-CN" sz="2800" b="1" dirty="0">
                <a:effectLst>
                  <a:outerShdw blurRad="38100" dist="38100" dir="2700000" algn="tl">
                    <a:srgbClr val="C0C0C0"/>
                  </a:outerShdw>
                </a:effectLst>
              </a:rPr>
              <a:t> </a:t>
            </a:r>
          </a:p>
          <a:p>
            <a:pPr algn="just"/>
            <a:r>
              <a:rPr lang="en-US" altLang="zh-CN" sz="2800" b="1" dirty="0">
                <a:effectLst>
                  <a:outerShdw blurRad="38100" dist="38100" dir="2700000" algn="tl">
                    <a:srgbClr val="C0C0C0"/>
                  </a:outerShdw>
                </a:effectLst>
              </a:rPr>
              <a:t>          </a:t>
            </a:r>
            <a:r>
              <a:rPr lang="zh-CN" altLang="en-US" sz="2800" b="1" dirty="0">
                <a:effectLst>
                  <a:outerShdw blurRad="38100" dist="38100" dir="2700000" algn="tl">
                    <a:srgbClr val="C0C0C0"/>
                  </a:outerShdw>
                </a:effectLst>
              </a:rPr>
              <a:t>传送功率的最大</a:t>
            </a:r>
            <a:r>
              <a:rPr lang="zh-CN" altLang="en-US" sz="2800" b="1" dirty="0" smtClean="0">
                <a:effectLst>
                  <a:outerShdw blurRad="38100" dist="38100" dir="2700000" algn="tl">
                    <a:srgbClr val="C0C0C0"/>
                  </a:outerShdw>
                </a:effectLst>
              </a:rPr>
              <a:t>能力，是变压器在铭牌所规定的额定状态下的额定是在功率，以</a:t>
            </a:r>
            <a:r>
              <a:rPr lang="en-US" altLang="zh-CN" sz="2800" b="1" dirty="0" smtClean="0">
                <a:effectLst>
                  <a:outerShdw blurRad="38100" dist="38100" dir="2700000" algn="tl">
                    <a:srgbClr val="C0C0C0"/>
                  </a:outerShdw>
                </a:effectLst>
              </a:rPr>
              <a:t>KVA</a:t>
            </a:r>
            <a:r>
              <a:rPr lang="zh-CN" altLang="en-US" sz="2800" b="1" dirty="0" smtClean="0">
                <a:effectLst>
                  <a:outerShdw blurRad="38100" dist="38100" dir="2700000" algn="tl">
                    <a:srgbClr val="C0C0C0"/>
                  </a:outerShdw>
                </a:effectLst>
              </a:rPr>
              <a:t>为单位。</a:t>
            </a:r>
            <a:endParaRPr lang="zh-CN" altLang="en-US" sz="2800" b="1" dirty="0">
              <a:effectLst>
                <a:outerShdw blurRad="38100" dist="38100" dir="2700000" algn="tl">
                  <a:srgbClr val="C0C0C0"/>
                </a:outerShdw>
              </a:effectLst>
            </a:endParaRPr>
          </a:p>
        </p:txBody>
      </p:sp>
      <p:grpSp>
        <p:nvGrpSpPr>
          <p:cNvPr id="178179" name="Group 3"/>
          <p:cNvGrpSpPr>
            <a:grpSpLocks/>
          </p:cNvGrpSpPr>
          <p:nvPr/>
        </p:nvGrpSpPr>
        <p:grpSpPr bwMode="auto">
          <a:xfrm>
            <a:off x="3098760" y="3041641"/>
            <a:ext cx="3908868" cy="1211263"/>
            <a:chOff x="813" y="968"/>
            <a:chExt cx="2978" cy="763"/>
          </a:xfrm>
        </p:grpSpPr>
        <p:sp>
          <p:nvSpPr>
            <p:cNvPr id="178180" name="AutoShape 4"/>
            <p:cNvSpPr>
              <a:spLocks/>
            </p:cNvSpPr>
            <p:nvPr/>
          </p:nvSpPr>
          <p:spPr bwMode="auto">
            <a:xfrm>
              <a:off x="813" y="1118"/>
              <a:ext cx="144" cy="528"/>
            </a:xfrm>
            <a:prstGeom prst="leftBrace">
              <a:avLst>
                <a:gd name="adj1" fmla="val 30556"/>
                <a:gd name="adj2" fmla="val 50000"/>
              </a:avLst>
            </a:prstGeom>
            <a:noFill/>
            <a:ln w="34925">
              <a:solidFill>
                <a:srgbClr val="FF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81" name="Text Box 5"/>
            <p:cNvSpPr txBox="1">
              <a:spLocks noChangeArrowheads="1"/>
            </p:cNvSpPr>
            <p:nvPr/>
          </p:nvSpPr>
          <p:spPr bwMode="auto">
            <a:xfrm>
              <a:off x="902" y="968"/>
              <a:ext cx="608" cy="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400" b="1" dirty="0">
                  <a:effectLst>
                    <a:outerShdw blurRad="38100" dist="38100" dir="2700000" algn="tl">
                      <a:srgbClr val="C0C0C0"/>
                    </a:outerShdw>
                  </a:effectLst>
                </a:rPr>
                <a:t>单相</a:t>
              </a:r>
              <a:r>
                <a:rPr lang="zh-CN" altLang="en-US" sz="2400" b="1" dirty="0" smtClean="0">
                  <a:effectLst>
                    <a:outerShdw blurRad="38100" dist="38100" dir="2700000" algn="tl">
                      <a:srgbClr val="C0C0C0"/>
                    </a:outerShdw>
                  </a:effectLst>
                </a:rPr>
                <a:t>：</a:t>
              </a:r>
              <a:endParaRPr lang="zh-CN" altLang="en-US" sz="2400" b="1" dirty="0">
                <a:effectLst>
                  <a:outerShdw blurRad="38100" dist="38100" dir="2700000" algn="tl">
                    <a:srgbClr val="C0C0C0"/>
                  </a:outerShdw>
                </a:effectLst>
              </a:endParaRPr>
            </a:p>
            <a:p>
              <a:pPr>
                <a:lnSpc>
                  <a:spcPct val="150000"/>
                </a:lnSpc>
                <a:spcBef>
                  <a:spcPct val="20000"/>
                </a:spcBef>
              </a:pPr>
              <a:r>
                <a:rPr lang="zh-CN" altLang="en-US" sz="2400" b="1" dirty="0">
                  <a:effectLst>
                    <a:outerShdw blurRad="38100" dist="38100" dir="2700000" algn="tl">
                      <a:srgbClr val="C0C0C0"/>
                    </a:outerShdw>
                  </a:effectLst>
                </a:rPr>
                <a:t>三相：</a:t>
              </a:r>
            </a:p>
          </p:txBody>
        </p:sp>
        <p:graphicFrame>
          <p:nvGraphicFramePr>
            <p:cNvPr id="178182" name="Object 6"/>
            <p:cNvGraphicFramePr>
              <a:graphicFrameLocks noChangeAspect="1"/>
            </p:cNvGraphicFramePr>
            <p:nvPr>
              <p:extLst>
                <p:ext uri="{D42A27DB-BD31-4B8C-83A1-F6EECF244321}">
                  <p14:modId xmlns:p14="http://schemas.microsoft.com/office/powerpoint/2010/main" val="1715625248"/>
                </p:ext>
              </p:extLst>
            </p:nvPr>
          </p:nvGraphicFramePr>
          <p:xfrm>
            <a:off x="1528" y="1039"/>
            <a:ext cx="1968" cy="308"/>
          </p:xfrm>
          <a:graphic>
            <a:graphicData uri="http://schemas.openxmlformats.org/presentationml/2006/ole">
              <mc:AlternateContent xmlns:mc="http://schemas.openxmlformats.org/markup-compatibility/2006">
                <mc:Choice xmlns:v="urn:schemas-microsoft-com:vml" Requires="v">
                  <p:oleObj spid="_x0000_s65623" name="Equation" r:id="rId3" imgW="1409400" imgH="228600" progId="Equation.3">
                    <p:embed/>
                  </p:oleObj>
                </mc:Choice>
                <mc:Fallback>
                  <p:oleObj name="Equation" r:id="rId3" imgW="14094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8" y="1039"/>
                          <a:ext cx="1968"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8183" name="Object 7"/>
            <p:cNvGraphicFramePr>
              <a:graphicFrameLocks noChangeAspect="1"/>
            </p:cNvGraphicFramePr>
            <p:nvPr>
              <p:extLst>
                <p:ext uri="{D42A27DB-BD31-4B8C-83A1-F6EECF244321}">
                  <p14:modId xmlns:p14="http://schemas.microsoft.com/office/powerpoint/2010/main" val="1168053816"/>
                </p:ext>
              </p:extLst>
            </p:nvPr>
          </p:nvGraphicFramePr>
          <p:xfrm>
            <a:off x="1561" y="1409"/>
            <a:ext cx="2230" cy="321"/>
          </p:xfrm>
          <a:graphic>
            <a:graphicData uri="http://schemas.openxmlformats.org/presentationml/2006/ole">
              <mc:AlternateContent xmlns:mc="http://schemas.openxmlformats.org/markup-compatibility/2006">
                <mc:Choice xmlns:v="urn:schemas-microsoft-com:vml" Requires="v">
                  <p:oleObj spid="_x0000_s65624" name="Equation" r:id="rId5" imgW="1777680" imgH="253800" progId="Equation.3">
                    <p:embed/>
                  </p:oleObj>
                </mc:Choice>
                <mc:Fallback>
                  <p:oleObj name="Equation" r:id="rId5" imgW="177768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1" y="1409"/>
                          <a:ext cx="2230"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8184" name="Text Box 8"/>
          <p:cNvSpPr txBox="1">
            <a:spLocks noChangeArrowheads="1"/>
          </p:cNvSpPr>
          <p:nvPr/>
        </p:nvSpPr>
        <p:spPr bwMode="auto">
          <a:xfrm>
            <a:off x="2125260" y="6096004"/>
            <a:ext cx="4404127"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40000"/>
              </a:lnSpc>
            </a:pPr>
            <a:r>
              <a:rPr lang="zh-CN" altLang="en-US" sz="2400" b="1" dirty="0" smtClean="0">
                <a:solidFill>
                  <a:srgbClr val="8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容量</a:t>
            </a:r>
            <a:r>
              <a:rPr lang="en-US" altLang="zh-CN" sz="2400" b="1" i="1" dirty="0" smtClean="0">
                <a:solidFill>
                  <a:srgbClr val="8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400" b="1" baseline="-25000" dirty="0" smtClean="0">
                <a:solidFill>
                  <a:srgbClr val="8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b="1" i="1" baseline="-25000" dirty="0" smtClean="0">
                <a:solidFill>
                  <a:srgbClr val="8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solidFill>
                  <a:srgbClr val="0066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b="1" dirty="0">
                <a:solidFill>
                  <a:srgbClr val="8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solidFill>
                  <a:srgbClr val="8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输出功率 </a:t>
            </a:r>
            <a:r>
              <a:rPr lang="en-US" altLang="zh-CN" sz="2400" b="1" i="1" dirty="0" smtClean="0">
                <a:solidFill>
                  <a:srgbClr val="8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2400" b="1" baseline="-25000" dirty="0" smtClean="0">
                <a:solidFill>
                  <a:srgbClr val="8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baseline="-25000" dirty="0" smtClean="0">
                <a:solidFill>
                  <a:srgbClr val="8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i="1" dirty="0" smtClean="0">
                <a:solidFill>
                  <a:srgbClr val="C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P</a:t>
            </a:r>
            <a:r>
              <a:rPr lang="en-US" altLang="zh-CN" sz="2400" b="1" baseline="-25000" dirty="0" smtClean="0">
                <a:solidFill>
                  <a:srgbClr val="C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1</a:t>
            </a:r>
            <a:r>
              <a:rPr lang="en-US" altLang="zh-CN" sz="2400" b="1" i="1" dirty="0" smtClean="0">
                <a:solidFill>
                  <a:srgbClr val="006600"/>
                </a:solidFill>
                <a:effectLst>
                  <a:outerShdw blurRad="38100" dist="38100" dir="2700000" algn="tl">
                    <a:srgbClr val="C0C0C0"/>
                  </a:outerShdw>
                </a:effectLst>
              </a:rPr>
              <a:t> </a:t>
            </a:r>
            <a:r>
              <a:rPr lang="en-US" altLang="zh-CN" sz="2400" b="1" dirty="0">
                <a:solidFill>
                  <a:srgbClr val="006600"/>
                </a:solidFill>
                <a:effectLst>
                  <a:outerShdw blurRad="38100" dist="38100" dir="2700000" algn="tl">
                    <a:srgbClr val="C0C0C0"/>
                  </a:outerShdw>
                </a:effectLst>
                <a:sym typeface="Symbol" panose="05050102010706020507" pitchFamily="18" charset="2"/>
              </a:rPr>
              <a:t></a:t>
            </a:r>
            <a:r>
              <a:rPr lang="en-US" altLang="zh-CN" sz="2400" b="1" dirty="0">
                <a:solidFill>
                  <a:srgbClr val="006600"/>
                </a:solidFill>
                <a:effectLst>
                  <a:outerShdw blurRad="38100" dist="38100" dir="2700000" algn="tl">
                    <a:srgbClr val="C0C0C0"/>
                  </a:outerShdw>
                </a:effectLst>
              </a:rPr>
              <a:t> </a:t>
            </a:r>
            <a:r>
              <a:rPr lang="en-US" altLang="zh-CN" sz="2400" b="1" i="1" dirty="0" smtClean="0">
                <a:solidFill>
                  <a:srgbClr val="C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P</a:t>
            </a:r>
            <a:r>
              <a:rPr lang="en-US" altLang="zh-CN" sz="2400" b="1" baseline="-25000" dirty="0" smtClean="0">
                <a:solidFill>
                  <a:srgbClr val="C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2</a:t>
            </a:r>
            <a:r>
              <a:rPr lang="en-US" altLang="zh-CN" sz="2400" b="1" dirty="0" smtClean="0">
                <a:solidFill>
                  <a:srgbClr val="8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b="1" dirty="0">
              <a:solidFill>
                <a:srgbClr val="8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8186" name="Rectangle 10"/>
          <p:cNvSpPr>
            <a:spLocks noChangeArrowheads="1"/>
          </p:cNvSpPr>
          <p:nvPr/>
        </p:nvSpPr>
        <p:spPr bwMode="auto">
          <a:xfrm>
            <a:off x="964964" y="4251324"/>
            <a:ext cx="6109713"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pPr>
            <a:r>
              <a:rPr lang="zh-CN" altLang="en-US" sz="2800" b="1" dirty="0">
                <a:solidFill>
                  <a:srgbClr val="CC0000"/>
                </a:solidFill>
                <a:effectLst>
                  <a:outerShdw blurRad="38100" dist="38100" dir="2700000" algn="tl">
                    <a:srgbClr val="C0C0C0"/>
                  </a:outerShdw>
                </a:effectLst>
              </a:rPr>
              <a:t>注意：变压器几个功率的关系（单相）</a:t>
            </a:r>
          </a:p>
        </p:txBody>
      </p:sp>
      <p:grpSp>
        <p:nvGrpSpPr>
          <p:cNvPr id="178188" name="Group 12"/>
          <p:cNvGrpSpPr>
            <a:grpSpLocks/>
          </p:cNvGrpSpPr>
          <p:nvPr/>
        </p:nvGrpSpPr>
        <p:grpSpPr bwMode="auto">
          <a:xfrm>
            <a:off x="2027940" y="4805362"/>
            <a:ext cx="3408776" cy="1638300"/>
            <a:chOff x="585" y="2088"/>
            <a:chExt cx="2597" cy="1032"/>
          </a:xfrm>
        </p:grpSpPr>
        <p:graphicFrame>
          <p:nvGraphicFramePr>
            <p:cNvPr id="178189" name="Object 13"/>
            <p:cNvGraphicFramePr>
              <a:graphicFrameLocks noChangeAspect="1"/>
            </p:cNvGraphicFramePr>
            <p:nvPr>
              <p:extLst>
                <p:ext uri="{D42A27DB-BD31-4B8C-83A1-F6EECF244321}">
                  <p14:modId xmlns:p14="http://schemas.microsoft.com/office/powerpoint/2010/main" val="1214005504"/>
                </p:ext>
              </p:extLst>
            </p:nvPr>
          </p:nvGraphicFramePr>
          <p:xfrm>
            <a:off x="1316" y="2103"/>
            <a:ext cx="1402" cy="289"/>
          </p:xfrm>
          <a:graphic>
            <a:graphicData uri="http://schemas.openxmlformats.org/presentationml/2006/ole">
              <mc:AlternateContent xmlns:mc="http://schemas.openxmlformats.org/markup-compatibility/2006">
                <mc:Choice xmlns:v="urn:schemas-microsoft-com:vml" Requires="v">
                  <p:oleObj spid="_x0000_s65625" name="Equation" r:id="rId7" imgW="939600" imgH="228600" progId="Equation.3">
                    <p:embed/>
                  </p:oleObj>
                </mc:Choice>
                <mc:Fallback>
                  <p:oleObj name="Equation" r:id="rId7" imgW="9396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6" y="2103"/>
                          <a:ext cx="1402" cy="289"/>
                        </a:xfrm>
                        <a:prstGeom prst="rect">
                          <a:avLst/>
                        </a:prstGeom>
                        <a:noFill/>
                        <a:ln>
                          <a:noFill/>
                        </a:ln>
                        <a:effectLst/>
                        <a:extLst/>
                      </p:spPr>
                    </p:pic>
                  </p:oleObj>
                </mc:Fallback>
              </mc:AlternateContent>
            </a:graphicData>
          </a:graphic>
        </p:graphicFrame>
        <p:sp>
          <p:nvSpPr>
            <p:cNvPr id="178190" name="Text Box 14"/>
            <p:cNvSpPr txBox="1">
              <a:spLocks noChangeArrowheads="1"/>
            </p:cNvSpPr>
            <p:nvPr/>
          </p:nvSpPr>
          <p:spPr bwMode="auto">
            <a:xfrm>
              <a:off x="690" y="2088"/>
              <a:ext cx="84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spcBef>
                  <a:spcPct val="50000"/>
                </a:spcBef>
              </a:pPr>
              <a:r>
                <a:rPr lang="zh-CN" altLang="en-US" sz="2400" b="1" dirty="0"/>
                <a:t>容量：</a:t>
              </a:r>
            </a:p>
          </p:txBody>
        </p:sp>
        <p:graphicFrame>
          <p:nvGraphicFramePr>
            <p:cNvPr id="178191" name="Object 15"/>
            <p:cNvGraphicFramePr>
              <a:graphicFrameLocks noChangeAspect="1"/>
            </p:cNvGraphicFramePr>
            <p:nvPr>
              <p:extLst>
                <p:ext uri="{D42A27DB-BD31-4B8C-83A1-F6EECF244321}">
                  <p14:modId xmlns:p14="http://schemas.microsoft.com/office/powerpoint/2010/main" val="3782326425"/>
                </p:ext>
              </p:extLst>
            </p:nvPr>
          </p:nvGraphicFramePr>
          <p:xfrm>
            <a:off x="2477" y="2611"/>
            <a:ext cx="693" cy="450"/>
          </p:xfrm>
          <a:graphic>
            <a:graphicData uri="http://schemas.openxmlformats.org/presentationml/2006/ole">
              <mc:AlternateContent xmlns:mc="http://schemas.openxmlformats.org/markup-compatibility/2006">
                <mc:Choice xmlns:v="urn:schemas-microsoft-com:vml" Requires="v">
                  <p:oleObj spid="_x0000_s65626" name="Equation" r:id="rId9" imgW="520560" imgH="419040" progId="Equation.3">
                    <p:embed/>
                  </p:oleObj>
                </mc:Choice>
                <mc:Fallback>
                  <p:oleObj name="Equation" r:id="rId9" imgW="520560" imgH="419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77" y="2611"/>
                          <a:ext cx="693" cy="450"/>
                        </a:xfrm>
                        <a:prstGeom prst="rect">
                          <a:avLst/>
                        </a:prstGeom>
                        <a:noFill/>
                        <a:ln>
                          <a:noFill/>
                        </a:ln>
                        <a:effectLst/>
                        <a:extLst/>
                      </p:spPr>
                    </p:pic>
                  </p:oleObj>
                </mc:Fallback>
              </mc:AlternateContent>
            </a:graphicData>
          </a:graphic>
        </p:graphicFrame>
        <p:sp>
          <p:nvSpPr>
            <p:cNvPr id="178192" name="Rectangle 16"/>
            <p:cNvSpPr>
              <a:spLocks noChangeArrowheads="1"/>
            </p:cNvSpPr>
            <p:nvPr/>
          </p:nvSpPr>
          <p:spPr bwMode="auto">
            <a:xfrm>
              <a:off x="669" y="2665"/>
              <a:ext cx="202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spcBef>
                  <a:spcPct val="50000"/>
                </a:spcBef>
              </a:pPr>
              <a:r>
                <a:rPr lang="zh-CN" altLang="en-US" sz="2400" b="1" dirty="0"/>
                <a:t>一次侧输入功率：</a:t>
              </a:r>
            </a:p>
          </p:txBody>
        </p:sp>
        <p:graphicFrame>
          <p:nvGraphicFramePr>
            <p:cNvPr id="178193" name="Object 17"/>
            <p:cNvGraphicFramePr>
              <a:graphicFrameLocks noChangeAspect="1"/>
            </p:cNvGraphicFramePr>
            <p:nvPr>
              <p:extLst>
                <p:ext uri="{D42A27DB-BD31-4B8C-83A1-F6EECF244321}">
                  <p14:modId xmlns:p14="http://schemas.microsoft.com/office/powerpoint/2010/main" val="3134261259"/>
                </p:ext>
              </p:extLst>
            </p:nvPr>
          </p:nvGraphicFramePr>
          <p:xfrm>
            <a:off x="1793" y="2379"/>
            <a:ext cx="1389" cy="269"/>
          </p:xfrm>
          <a:graphic>
            <a:graphicData uri="http://schemas.openxmlformats.org/presentationml/2006/ole">
              <mc:AlternateContent xmlns:mc="http://schemas.openxmlformats.org/markup-compatibility/2006">
                <mc:Choice xmlns:v="urn:schemas-microsoft-com:vml" Requires="v">
                  <p:oleObj spid="_x0000_s65627" name="公式" r:id="rId11" imgW="990360" imgH="215640" progId="Equation.3">
                    <p:embed/>
                  </p:oleObj>
                </mc:Choice>
                <mc:Fallback>
                  <p:oleObj name="公式" r:id="rId11" imgW="99036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93" y="2379"/>
                          <a:ext cx="1389" cy="269"/>
                        </a:xfrm>
                        <a:prstGeom prst="rect">
                          <a:avLst/>
                        </a:prstGeom>
                        <a:noFill/>
                        <a:ln>
                          <a:noFill/>
                        </a:ln>
                        <a:effectLst/>
                        <a:extLst/>
                      </p:spPr>
                    </p:pic>
                  </p:oleObj>
                </mc:Fallback>
              </mc:AlternateContent>
            </a:graphicData>
          </a:graphic>
        </p:graphicFrame>
        <p:sp>
          <p:nvSpPr>
            <p:cNvPr id="178194" name="Rectangle 18"/>
            <p:cNvSpPr>
              <a:spLocks noChangeArrowheads="1"/>
            </p:cNvSpPr>
            <p:nvPr/>
          </p:nvSpPr>
          <p:spPr bwMode="auto">
            <a:xfrm>
              <a:off x="684" y="2370"/>
              <a:ext cx="1477"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spcBef>
                  <a:spcPct val="50000"/>
                </a:spcBef>
              </a:pPr>
              <a:r>
                <a:rPr lang="zh-CN" altLang="en-US" sz="2400" b="1" dirty="0"/>
                <a:t>输出功率：   </a:t>
              </a:r>
            </a:p>
          </p:txBody>
        </p:sp>
        <p:sp>
          <p:nvSpPr>
            <p:cNvPr id="178195" name="AutoShape 19"/>
            <p:cNvSpPr>
              <a:spLocks/>
            </p:cNvSpPr>
            <p:nvPr/>
          </p:nvSpPr>
          <p:spPr bwMode="auto">
            <a:xfrm>
              <a:off x="585" y="2228"/>
              <a:ext cx="97" cy="892"/>
            </a:xfrm>
            <a:prstGeom prst="leftBrace">
              <a:avLst>
                <a:gd name="adj1" fmla="val 76632"/>
                <a:gd name="adj2" fmla="val 50000"/>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78197" name="Rectangle 21"/>
          <p:cNvSpPr>
            <a:spLocks noChangeArrowheads="1"/>
          </p:cNvSpPr>
          <p:nvPr/>
        </p:nvSpPr>
        <p:spPr bwMode="auto">
          <a:xfrm>
            <a:off x="964963" y="1219200"/>
            <a:ext cx="9115661"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b="1" dirty="0" smtClean="0">
                <a:solidFill>
                  <a:srgbClr val="006600"/>
                </a:solidFill>
                <a:effectLst>
                  <a:outerShdw blurRad="38100" dist="38100" dir="2700000" algn="tl">
                    <a:srgbClr val="C0C0C0"/>
                  </a:outerShdw>
                </a:effectLst>
              </a:rPr>
              <a:t>1 </a:t>
            </a:r>
            <a:r>
              <a:rPr lang="zh-CN" altLang="en-US" sz="2800" b="1" dirty="0" smtClean="0">
                <a:solidFill>
                  <a:srgbClr val="006600"/>
                </a:solidFill>
                <a:effectLst>
                  <a:outerShdw blurRad="38100" dist="38100" dir="2700000" algn="tl">
                    <a:srgbClr val="C0C0C0"/>
                  </a:outerShdw>
                </a:effectLst>
              </a:rPr>
              <a:t>变压器的额定值统一标注在它的铭牌中，包括以下数据：</a:t>
            </a:r>
            <a:endParaRPr lang="zh-CN" altLang="en-US" sz="2800" b="1" dirty="0">
              <a:solidFill>
                <a:srgbClr val="006600"/>
              </a:solidFill>
              <a:effectLst>
                <a:outerShdw blurRad="38100" dist="38100" dir="2700000" algn="tl">
                  <a:srgbClr val="C0C0C0"/>
                </a:outerShdw>
              </a:effectLst>
            </a:endParaRPr>
          </a:p>
        </p:txBody>
      </p:sp>
      <p:sp>
        <p:nvSpPr>
          <p:cNvPr id="2" name="日期占位符 1"/>
          <p:cNvSpPr>
            <a:spLocks noGrp="1"/>
          </p:cNvSpPr>
          <p:nvPr>
            <p:ph type="dt" sz="half" idx="10"/>
          </p:nvPr>
        </p:nvSpPr>
        <p:spPr/>
        <p:txBody>
          <a:bodyPr/>
          <a:lstStyle/>
          <a:p>
            <a:pPr>
              <a:defRPr/>
            </a:pPr>
            <a:fld id="{3C6D814C-6B21-48AF-9CFC-7AC873BF767B}"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pPr>
                <a:defRPr/>
              </a:pPr>
              <a:t>33</a:t>
            </a:fld>
            <a:endParaRPr lang="en-US" dirty="0">
              <a:solidFill>
                <a:prstClr val="black">
                  <a:tint val="75000"/>
                </a:prstClr>
              </a:solidFill>
            </a:endParaRPr>
          </a:p>
        </p:txBody>
      </p:sp>
      <p:sp>
        <p:nvSpPr>
          <p:cNvPr id="22" name="Rectangle 4"/>
          <p:cNvSpPr>
            <a:spLocks noChangeArrowheads="1"/>
          </p:cNvSpPr>
          <p:nvPr/>
        </p:nvSpPr>
        <p:spPr bwMode="auto">
          <a:xfrm>
            <a:off x="964964" y="695325"/>
            <a:ext cx="440377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3200" b="1" dirty="0" smtClean="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8.4.3 </a:t>
            </a:r>
            <a:r>
              <a:rPr lang="zh-CN" altLang="en-US" sz="3200" b="1" dirty="0" smtClean="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变压器的运行性能</a:t>
            </a:r>
            <a:endParaRPr lang="zh-CN" altLang="en-US" sz="3200" b="1" dirty="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52887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8179"/>
                                        </p:tgtEl>
                                        <p:attrNameLst>
                                          <p:attrName>style.visibility</p:attrName>
                                        </p:attrNameLst>
                                      </p:cBhvr>
                                      <p:to>
                                        <p:strVal val="visible"/>
                                      </p:to>
                                    </p:set>
                                    <p:animEffect transition="in" filter="wipe(left)">
                                      <p:cBhvr>
                                        <p:cTn id="7" dur="500"/>
                                        <p:tgtEl>
                                          <p:spTgt spid="178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8186"/>
                                        </p:tgtEl>
                                        <p:attrNameLst>
                                          <p:attrName>style.visibility</p:attrName>
                                        </p:attrNameLst>
                                      </p:cBhvr>
                                      <p:to>
                                        <p:strVal val="visible"/>
                                      </p:to>
                                    </p:set>
                                    <p:animEffect transition="in" filter="wipe(left)">
                                      <p:cBhvr>
                                        <p:cTn id="12" dur="500"/>
                                        <p:tgtEl>
                                          <p:spTgt spid="1781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78188"/>
                                        </p:tgtEl>
                                        <p:attrNameLst>
                                          <p:attrName>style.visibility</p:attrName>
                                        </p:attrNameLst>
                                      </p:cBhvr>
                                      <p:to>
                                        <p:strVal val="visible"/>
                                      </p:to>
                                    </p:set>
                                    <p:animEffect transition="in" filter="wipe(up)">
                                      <p:cBhvr>
                                        <p:cTn id="17" dur="500"/>
                                        <p:tgtEl>
                                          <p:spTgt spid="1781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8184"/>
                                        </p:tgtEl>
                                        <p:attrNameLst>
                                          <p:attrName>style.visibility</p:attrName>
                                        </p:attrNameLst>
                                      </p:cBhvr>
                                      <p:to>
                                        <p:strVal val="visible"/>
                                      </p:to>
                                    </p:set>
                                    <p:animEffect transition="in" filter="wipe(left)">
                                      <p:cBhvr>
                                        <p:cTn id="22" dur="500"/>
                                        <p:tgtEl>
                                          <p:spTgt spid="178184"/>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strips(downLeft)">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4" grpId="0" autoUpdateAnimBg="0"/>
      <p:bldP spid="178186" grpId="0" autoUpdateAnimBg="0"/>
      <p:bldP spid="2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ChangeArrowheads="1"/>
          </p:cNvSpPr>
          <p:nvPr/>
        </p:nvSpPr>
        <p:spPr bwMode="auto">
          <a:xfrm>
            <a:off x="964964" y="679629"/>
            <a:ext cx="9115660" cy="951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b="1" dirty="0">
                <a:solidFill>
                  <a:srgbClr val="FF0000"/>
                </a:solidFill>
                <a:effectLst>
                  <a:outerShdw blurRad="38100" dist="38100" dir="2700000" algn="tl">
                    <a:srgbClr val="C0C0C0"/>
                  </a:outerShdw>
                </a:effectLst>
              </a:rPr>
              <a:t> </a:t>
            </a:r>
            <a:r>
              <a:rPr lang="en-US" altLang="zh-CN" sz="2800" b="1" dirty="0">
                <a:solidFill>
                  <a:srgbClr val="CC0000"/>
                </a:solidFill>
                <a:effectLst>
                  <a:outerShdw blurRad="38100" dist="38100" dir="2700000" algn="tl">
                    <a:srgbClr val="C0C0C0"/>
                  </a:outerShdw>
                </a:effectLst>
                <a:sym typeface="Symbol" panose="05050102010706020507" pitchFamily="18" charset="2"/>
              </a:rPr>
              <a:t>  </a:t>
            </a:r>
            <a:r>
              <a:rPr lang="zh-CN" altLang="en-US" sz="2800" b="1" dirty="0" smtClean="0">
                <a:solidFill>
                  <a:srgbClr val="CC0000"/>
                </a:solidFill>
                <a:effectLst>
                  <a:outerShdw blurRad="38100" dist="38100" dir="2700000" algn="tl">
                    <a:srgbClr val="C0C0C0"/>
                  </a:outerShdw>
                </a:effectLst>
              </a:rPr>
              <a:t>额定频率</a:t>
            </a:r>
            <a:r>
              <a:rPr lang="en-US" altLang="zh-CN" sz="2800" b="1" dirty="0" smtClean="0">
                <a:effectLst>
                  <a:outerShdw blurRad="38100" dist="38100" dir="2700000" algn="tl">
                    <a:srgbClr val="C0C0C0"/>
                  </a:outerShdw>
                </a:effectLst>
              </a:rPr>
              <a:t> </a:t>
            </a:r>
            <a:endParaRPr lang="en-US" altLang="zh-CN" sz="2800" b="1" dirty="0">
              <a:effectLst>
                <a:outerShdw blurRad="38100" dist="38100" dir="2700000" algn="tl">
                  <a:srgbClr val="C0C0C0"/>
                </a:outerShdw>
              </a:effectLst>
            </a:endParaRPr>
          </a:p>
          <a:p>
            <a:pPr algn="just"/>
            <a:r>
              <a:rPr lang="en-US" altLang="zh-CN" sz="2800" b="1" dirty="0">
                <a:effectLst>
                  <a:outerShdw blurRad="38100" dist="38100" dir="2700000" algn="tl">
                    <a:srgbClr val="C0C0C0"/>
                  </a:outerShdw>
                </a:effectLst>
              </a:rPr>
              <a:t>          </a:t>
            </a:r>
            <a:r>
              <a:rPr lang="zh-CN" altLang="en-US" sz="2800" b="1" dirty="0" smtClean="0">
                <a:effectLst>
                  <a:outerShdw blurRad="38100" dist="38100" dir="2700000" algn="tl">
                    <a:srgbClr val="C0C0C0"/>
                  </a:outerShdw>
                </a:effectLst>
              </a:rPr>
              <a:t>以赫兹为单位，我国规定为</a:t>
            </a:r>
            <a:r>
              <a:rPr lang="en-US" altLang="zh-CN" sz="2800" b="1" dirty="0" smtClean="0">
                <a:effectLst>
                  <a:outerShdw blurRad="38100" dist="38100" dir="2700000" algn="tl">
                    <a:srgbClr val="C0C0C0"/>
                  </a:outerShdw>
                </a:effectLst>
              </a:rPr>
              <a:t>50Hz</a:t>
            </a:r>
            <a:r>
              <a:rPr lang="zh-CN" altLang="en-US" sz="2800" b="1" dirty="0" smtClean="0">
                <a:effectLst>
                  <a:outerShdw blurRad="38100" dist="38100" dir="2700000" algn="tl">
                    <a:srgbClr val="C0C0C0"/>
                  </a:outerShdw>
                </a:effectLst>
              </a:rPr>
              <a:t>。</a:t>
            </a:r>
            <a:endParaRPr lang="zh-CN" altLang="en-US" sz="2800" b="1" dirty="0">
              <a:effectLst>
                <a:outerShdw blurRad="38100" dist="38100" dir="2700000" algn="tl">
                  <a:srgbClr val="C0C0C0"/>
                </a:outerShdw>
              </a:effectLst>
            </a:endParaRPr>
          </a:p>
        </p:txBody>
      </p:sp>
      <p:grpSp>
        <p:nvGrpSpPr>
          <p:cNvPr id="178179" name="Group 3"/>
          <p:cNvGrpSpPr>
            <a:grpSpLocks/>
          </p:cNvGrpSpPr>
          <p:nvPr/>
        </p:nvGrpSpPr>
        <p:grpSpPr bwMode="auto">
          <a:xfrm>
            <a:off x="2985677" y="3085924"/>
            <a:ext cx="4280337" cy="2020891"/>
            <a:chOff x="618" y="812"/>
            <a:chExt cx="3261" cy="1273"/>
          </a:xfrm>
        </p:grpSpPr>
        <p:sp>
          <p:nvSpPr>
            <p:cNvPr id="178180" name="AutoShape 4"/>
            <p:cNvSpPr>
              <a:spLocks/>
            </p:cNvSpPr>
            <p:nvPr/>
          </p:nvSpPr>
          <p:spPr bwMode="auto">
            <a:xfrm>
              <a:off x="618" y="1113"/>
              <a:ext cx="144" cy="692"/>
            </a:xfrm>
            <a:prstGeom prst="leftBrace">
              <a:avLst>
                <a:gd name="adj1" fmla="val 30556"/>
                <a:gd name="adj2" fmla="val 50000"/>
              </a:avLst>
            </a:prstGeom>
            <a:noFill/>
            <a:ln w="34925">
              <a:solidFill>
                <a:srgbClr val="FF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81" name="Text Box 5"/>
            <p:cNvSpPr txBox="1">
              <a:spLocks noChangeArrowheads="1"/>
            </p:cNvSpPr>
            <p:nvPr/>
          </p:nvSpPr>
          <p:spPr bwMode="auto">
            <a:xfrm>
              <a:off x="754" y="812"/>
              <a:ext cx="816" cy="11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200000"/>
                </a:lnSpc>
              </a:pPr>
              <a:r>
                <a:rPr lang="zh-CN" altLang="en-US" sz="2800" b="1" dirty="0">
                  <a:effectLst>
                    <a:outerShdw blurRad="38100" dist="38100" dir="2700000" algn="tl">
                      <a:srgbClr val="C0C0C0"/>
                    </a:outerShdw>
                  </a:effectLst>
                </a:rPr>
                <a:t>单相</a:t>
              </a:r>
              <a:r>
                <a:rPr lang="zh-CN" altLang="en-US" sz="2800" b="1" dirty="0" smtClean="0">
                  <a:effectLst>
                    <a:outerShdw blurRad="38100" dist="38100" dir="2700000" algn="tl">
                      <a:srgbClr val="C0C0C0"/>
                    </a:outerShdw>
                  </a:effectLst>
                </a:rPr>
                <a:t>：</a:t>
              </a:r>
              <a:endParaRPr lang="zh-CN" altLang="en-US" sz="2800" b="1" dirty="0">
                <a:effectLst>
                  <a:outerShdw blurRad="38100" dist="38100" dir="2700000" algn="tl">
                    <a:srgbClr val="C0C0C0"/>
                  </a:outerShdw>
                </a:effectLst>
              </a:endParaRPr>
            </a:p>
            <a:p>
              <a:pPr>
                <a:lnSpc>
                  <a:spcPct val="200000"/>
                </a:lnSpc>
                <a:spcBef>
                  <a:spcPct val="20000"/>
                </a:spcBef>
              </a:pPr>
              <a:r>
                <a:rPr lang="zh-CN" altLang="en-US" sz="2800" b="1" dirty="0">
                  <a:effectLst>
                    <a:outerShdw blurRad="38100" dist="38100" dir="2700000" algn="tl">
                      <a:srgbClr val="C0C0C0"/>
                    </a:outerShdw>
                  </a:effectLst>
                </a:rPr>
                <a:t>三相：</a:t>
              </a:r>
            </a:p>
          </p:txBody>
        </p:sp>
        <p:graphicFrame>
          <p:nvGraphicFramePr>
            <p:cNvPr id="178182" name="Object 6"/>
            <p:cNvGraphicFramePr>
              <a:graphicFrameLocks noChangeAspect="1"/>
            </p:cNvGraphicFramePr>
            <p:nvPr>
              <p:extLst>
                <p:ext uri="{D42A27DB-BD31-4B8C-83A1-F6EECF244321}">
                  <p14:modId xmlns:p14="http://schemas.microsoft.com/office/powerpoint/2010/main" val="2095836614"/>
                </p:ext>
              </p:extLst>
            </p:nvPr>
          </p:nvGraphicFramePr>
          <p:xfrm>
            <a:off x="1638" y="903"/>
            <a:ext cx="2109" cy="581"/>
          </p:xfrm>
          <a:graphic>
            <a:graphicData uri="http://schemas.openxmlformats.org/presentationml/2006/ole">
              <mc:AlternateContent xmlns:mc="http://schemas.openxmlformats.org/markup-compatibility/2006">
                <mc:Choice xmlns:v="urn:schemas-microsoft-com:vml" Requires="v">
                  <p:oleObj spid="_x0000_s66592" name="Equation" r:id="rId3" imgW="1511280" imgH="431640" progId="Equation.DSMT4">
                    <p:embed/>
                  </p:oleObj>
                </mc:Choice>
                <mc:Fallback>
                  <p:oleObj name="Equation" r:id="rId3" imgW="1511280" imgH="431640" progId="Equation.DSMT4">
                    <p:embed/>
                    <p:pic>
                      <p:nvPicPr>
                        <p:cNvPr id="0" name=""/>
                        <p:cNvPicPr>
                          <a:picLocks noChangeAspect="1" noChangeArrowheads="1"/>
                        </p:cNvPicPr>
                        <p:nvPr/>
                      </p:nvPicPr>
                      <p:blipFill>
                        <a:blip r:embed="rId4"/>
                        <a:srcRect/>
                        <a:stretch>
                          <a:fillRect/>
                        </a:stretch>
                      </p:blipFill>
                      <p:spPr bwMode="auto">
                        <a:xfrm>
                          <a:off x="1638" y="903"/>
                          <a:ext cx="2109" cy="5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8183" name="Object 7"/>
            <p:cNvGraphicFramePr>
              <a:graphicFrameLocks noChangeAspect="1"/>
            </p:cNvGraphicFramePr>
            <p:nvPr>
              <p:extLst>
                <p:ext uri="{D42A27DB-BD31-4B8C-83A1-F6EECF244321}">
                  <p14:modId xmlns:p14="http://schemas.microsoft.com/office/powerpoint/2010/main" val="2930459990"/>
                </p:ext>
              </p:extLst>
            </p:nvPr>
          </p:nvGraphicFramePr>
          <p:xfrm>
            <a:off x="1650" y="1523"/>
            <a:ext cx="2229" cy="562"/>
          </p:xfrm>
          <a:graphic>
            <a:graphicData uri="http://schemas.openxmlformats.org/presentationml/2006/ole">
              <mc:AlternateContent xmlns:mc="http://schemas.openxmlformats.org/markup-compatibility/2006">
                <mc:Choice xmlns:v="urn:schemas-microsoft-com:vml" Requires="v">
                  <p:oleObj spid="_x0000_s66593" name="Equation" r:id="rId5" imgW="1777680" imgH="444240" progId="Equation.DSMT4">
                    <p:embed/>
                  </p:oleObj>
                </mc:Choice>
                <mc:Fallback>
                  <p:oleObj name="Equation" r:id="rId5" imgW="1777680" imgH="444240" progId="Equation.DSMT4">
                    <p:embed/>
                    <p:pic>
                      <p:nvPicPr>
                        <p:cNvPr id="0" name=""/>
                        <p:cNvPicPr>
                          <a:picLocks noChangeAspect="1" noChangeArrowheads="1"/>
                        </p:cNvPicPr>
                        <p:nvPr/>
                      </p:nvPicPr>
                      <p:blipFill>
                        <a:blip r:embed="rId6"/>
                        <a:srcRect/>
                        <a:stretch>
                          <a:fillRect/>
                        </a:stretch>
                      </p:blipFill>
                      <p:spPr bwMode="auto">
                        <a:xfrm>
                          <a:off x="1650" y="1523"/>
                          <a:ext cx="2229" cy="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日期占位符 1"/>
          <p:cNvSpPr>
            <a:spLocks noGrp="1"/>
          </p:cNvSpPr>
          <p:nvPr>
            <p:ph type="dt" sz="half" idx="10"/>
          </p:nvPr>
        </p:nvSpPr>
        <p:spPr/>
        <p:txBody>
          <a:bodyPr/>
          <a:lstStyle/>
          <a:p>
            <a:pPr>
              <a:defRPr/>
            </a:pPr>
            <a:fld id="{3C6D814C-6B21-48AF-9CFC-7AC873BF767B}"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pPr>
                <a:defRPr/>
              </a:pPr>
              <a:t>34</a:t>
            </a:fld>
            <a:endParaRPr lang="en-US" dirty="0">
              <a:solidFill>
                <a:prstClr val="black">
                  <a:tint val="75000"/>
                </a:prstClr>
              </a:solidFill>
            </a:endParaRPr>
          </a:p>
        </p:txBody>
      </p:sp>
      <p:sp>
        <p:nvSpPr>
          <p:cNvPr id="23" name="Rectangle 2"/>
          <p:cNvSpPr>
            <a:spLocks noChangeArrowheads="1"/>
          </p:cNvSpPr>
          <p:nvPr/>
        </p:nvSpPr>
        <p:spPr bwMode="auto">
          <a:xfrm>
            <a:off x="958340" y="1567515"/>
            <a:ext cx="9115660" cy="1813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b="1" dirty="0">
                <a:solidFill>
                  <a:srgbClr val="FF0000"/>
                </a:solidFill>
                <a:effectLst>
                  <a:outerShdw blurRad="38100" dist="38100" dir="2700000" algn="tl">
                    <a:srgbClr val="C0C0C0"/>
                  </a:outerShdw>
                </a:effectLst>
              </a:rPr>
              <a:t> </a:t>
            </a:r>
            <a:r>
              <a:rPr lang="en-US" altLang="zh-CN" sz="2800" b="1" dirty="0">
                <a:solidFill>
                  <a:srgbClr val="CC0000"/>
                </a:solidFill>
                <a:effectLst>
                  <a:outerShdw blurRad="38100" dist="38100" dir="2700000" algn="tl">
                    <a:srgbClr val="C0C0C0"/>
                  </a:outerShdw>
                </a:effectLst>
                <a:sym typeface="Symbol" panose="05050102010706020507" pitchFamily="18" charset="2"/>
              </a:rPr>
              <a:t>  </a:t>
            </a:r>
            <a:r>
              <a:rPr lang="zh-CN" altLang="en-US" sz="2800" b="1" dirty="0" smtClean="0">
                <a:solidFill>
                  <a:srgbClr val="CC0000"/>
                </a:solidFill>
                <a:effectLst>
                  <a:outerShdw blurRad="38100" dist="38100" dir="2700000" algn="tl">
                    <a:srgbClr val="C0C0C0"/>
                  </a:outerShdw>
                </a:effectLst>
              </a:rPr>
              <a:t>额定电流</a:t>
            </a:r>
            <a:r>
              <a:rPr lang="en-US" altLang="zh-CN" sz="2800" b="1" dirty="0" smtClean="0">
                <a:effectLst>
                  <a:outerShdw blurRad="38100" dist="38100" dir="2700000" algn="tl">
                    <a:srgbClr val="C0C0C0"/>
                  </a:outerShdw>
                </a:effectLst>
              </a:rPr>
              <a:t> </a:t>
            </a:r>
            <a:endParaRPr lang="en-US" altLang="zh-CN" sz="2800" b="1" dirty="0">
              <a:effectLst>
                <a:outerShdw blurRad="38100" dist="38100" dir="2700000" algn="tl">
                  <a:srgbClr val="C0C0C0"/>
                </a:outerShdw>
              </a:effectLst>
            </a:endParaRPr>
          </a:p>
          <a:p>
            <a:pPr algn="just"/>
            <a:r>
              <a:rPr lang="en-US" altLang="zh-CN" sz="2800" b="1" dirty="0">
                <a:effectLst>
                  <a:outerShdw blurRad="38100" dist="38100" dir="2700000" algn="tl">
                    <a:srgbClr val="C0C0C0"/>
                  </a:outerShdw>
                </a:effectLst>
              </a:rPr>
              <a:t>          </a:t>
            </a:r>
            <a:r>
              <a:rPr lang="zh-CN" altLang="en-US" sz="2800" b="1" dirty="0" smtClean="0">
                <a:effectLst>
                  <a:outerShdw blurRad="38100" dist="38100" dir="2700000" algn="tl">
                    <a:srgbClr val="C0C0C0"/>
                  </a:outerShdw>
                </a:effectLst>
              </a:rPr>
              <a:t>一次侧额定电流用</a:t>
            </a:r>
            <a:r>
              <a:rPr lang="en-US" altLang="zh-CN" sz="2800" b="1" i="1" dirty="0" smtClean="0">
                <a:effectLst>
                  <a:outerShdw blurRad="38100" dist="38100" dir="2700000" algn="tl">
                    <a:srgbClr val="C0C0C0"/>
                  </a:outerShdw>
                </a:effectLst>
              </a:rPr>
              <a:t>I</a:t>
            </a:r>
            <a:r>
              <a:rPr lang="en-US" altLang="zh-CN" sz="2800" b="1" baseline="-25000" dirty="0" smtClean="0">
                <a:effectLst>
                  <a:outerShdw blurRad="38100" dist="38100" dir="2700000" algn="tl">
                    <a:srgbClr val="C0C0C0"/>
                  </a:outerShdw>
                </a:effectLst>
              </a:rPr>
              <a:t>1N</a:t>
            </a:r>
            <a:r>
              <a:rPr lang="zh-CN" altLang="en-US" sz="2800" b="1" dirty="0" smtClean="0">
                <a:effectLst>
                  <a:outerShdw blurRad="38100" dist="38100" dir="2700000" algn="tl">
                    <a:srgbClr val="C0C0C0"/>
                  </a:outerShdw>
                </a:effectLst>
              </a:rPr>
              <a:t>、二次侧额定电流用</a:t>
            </a:r>
            <a:r>
              <a:rPr lang="en-US" altLang="zh-CN" sz="2800" b="1" i="1" dirty="0" smtClean="0">
                <a:effectLst>
                  <a:outerShdw blurRad="38100" dist="38100" dir="2700000" algn="tl">
                    <a:srgbClr val="C0C0C0"/>
                  </a:outerShdw>
                </a:effectLst>
              </a:rPr>
              <a:t>I</a:t>
            </a:r>
            <a:r>
              <a:rPr lang="en-US" altLang="zh-CN" sz="2800" b="1" baseline="-25000" dirty="0" smtClean="0">
                <a:effectLst>
                  <a:outerShdw blurRad="38100" dist="38100" dir="2700000" algn="tl">
                    <a:srgbClr val="C0C0C0"/>
                  </a:outerShdw>
                </a:effectLst>
              </a:rPr>
              <a:t>2N</a:t>
            </a:r>
            <a:r>
              <a:rPr lang="zh-CN" altLang="en-US" sz="2800" b="1" dirty="0" smtClean="0">
                <a:effectLst>
                  <a:outerShdw blurRad="38100" dist="38100" dir="2700000" algn="tl">
                    <a:srgbClr val="C0C0C0"/>
                  </a:outerShdw>
                </a:effectLst>
              </a:rPr>
              <a:t>表示，以</a:t>
            </a:r>
            <a:r>
              <a:rPr lang="en-US" altLang="zh-CN" sz="2800" b="1" dirty="0" smtClean="0">
                <a:effectLst>
                  <a:outerShdw blurRad="38100" dist="38100" dir="2700000" algn="tl">
                    <a:srgbClr val="C0C0C0"/>
                  </a:outerShdw>
                </a:effectLst>
              </a:rPr>
              <a:t>A</a:t>
            </a:r>
            <a:r>
              <a:rPr lang="zh-CN" altLang="en-US" sz="2800" b="1" dirty="0" smtClean="0">
                <a:effectLst>
                  <a:outerShdw blurRad="38100" dist="38100" dir="2700000" algn="tl">
                    <a:srgbClr val="C0C0C0"/>
                  </a:outerShdw>
                </a:effectLst>
              </a:rPr>
              <a:t>为单位，额定电流是根据额定容量和额定电压计算出来的电流值，对三相变压器，额定电流指线电流。</a:t>
            </a:r>
            <a:endParaRPr lang="zh-CN" altLang="en-US" sz="2800" b="1" dirty="0">
              <a:effectLst>
                <a:outerShdw blurRad="38100" dist="38100" dir="2700000" algn="tl">
                  <a:srgbClr val="C0C0C0"/>
                </a:outerShdw>
              </a:effectLst>
            </a:endParaRPr>
          </a:p>
        </p:txBody>
      </p:sp>
      <p:sp>
        <p:nvSpPr>
          <p:cNvPr id="24" name="Rectangle 2"/>
          <p:cNvSpPr>
            <a:spLocks noChangeArrowheads="1"/>
          </p:cNvSpPr>
          <p:nvPr/>
        </p:nvSpPr>
        <p:spPr bwMode="auto">
          <a:xfrm>
            <a:off x="958340" y="4613187"/>
            <a:ext cx="9115660" cy="1813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b="1" dirty="0">
                <a:solidFill>
                  <a:srgbClr val="FF0000"/>
                </a:solidFill>
                <a:effectLst>
                  <a:outerShdw blurRad="38100" dist="38100" dir="2700000" algn="tl">
                    <a:srgbClr val="C0C0C0"/>
                  </a:outerShdw>
                </a:effectLst>
              </a:rPr>
              <a:t> </a:t>
            </a:r>
            <a:r>
              <a:rPr lang="en-US" altLang="zh-CN" sz="2800" b="1" dirty="0">
                <a:solidFill>
                  <a:srgbClr val="CC0000"/>
                </a:solidFill>
                <a:effectLst>
                  <a:outerShdw blurRad="38100" dist="38100" dir="2700000" algn="tl">
                    <a:srgbClr val="C0C0C0"/>
                  </a:outerShdw>
                </a:effectLst>
                <a:sym typeface="Symbol" panose="05050102010706020507" pitchFamily="18" charset="2"/>
              </a:rPr>
              <a:t>  </a:t>
            </a:r>
            <a:r>
              <a:rPr lang="zh-CN" altLang="en-US" sz="2800" b="1" dirty="0" smtClean="0">
                <a:solidFill>
                  <a:srgbClr val="CC0000"/>
                </a:solidFill>
                <a:effectLst>
                  <a:outerShdw blurRad="38100" dist="38100" dir="2700000" algn="tl">
                    <a:srgbClr val="C0C0C0"/>
                  </a:outerShdw>
                </a:effectLst>
              </a:rPr>
              <a:t>额定电压</a:t>
            </a:r>
            <a:r>
              <a:rPr lang="en-US" altLang="zh-CN" sz="2800" b="1" dirty="0" smtClean="0">
                <a:effectLst>
                  <a:outerShdw blurRad="38100" dist="38100" dir="2700000" algn="tl">
                    <a:srgbClr val="C0C0C0"/>
                  </a:outerShdw>
                </a:effectLst>
              </a:rPr>
              <a:t> </a:t>
            </a:r>
            <a:endParaRPr lang="en-US" altLang="zh-CN" sz="2800" b="1" dirty="0">
              <a:effectLst>
                <a:outerShdw blurRad="38100" dist="38100" dir="2700000" algn="tl">
                  <a:srgbClr val="C0C0C0"/>
                </a:outerShdw>
              </a:effectLst>
            </a:endParaRPr>
          </a:p>
          <a:p>
            <a:pPr algn="just"/>
            <a:r>
              <a:rPr lang="en-US" altLang="zh-CN" sz="2800" b="1" dirty="0">
                <a:effectLst>
                  <a:outerShdw blurRad="38100" dist="38100" dir="2700000" algn="tl">
                    <a:srgbClr val="C0C0C0"/>
                  </a:outerShdw>
                </a:effectLst>
              </a:rPr>
              <a:t>          </a:t>
            </a:r>
            <a:r>
              <a:rPr lang="zh-CN" altLang="en-US" sz="2800" b="1" dirty="0" smtClean="0">
                <a:effectLst>
                  <a:outerShdw blurRad="38100" dist="38100" dir="2700000" algn="tl">
                    <a:srgbClr val="C0C0C0"/>
                  </a:outerShdw>
                </a:effectLst>
              </a:rPr>
              <a:t>一次侧额定电压常用</a:t>
            </a:r>
            <a:r>
              <a:rPr lang="en-US" altLang="zh-CN" sz="2800" b="1" i="1" dirty="0" smtClean="0">
                <a:effectLst>
                  <a:outerShdw blurRad="38100" dist="38100" dir="2700000" algn="tl">
                    <a:srgbClr val="C0C0C0"/>
                  </a:outerShdw>
                </a:effectLst>
              </a:rPr>
              <a:t>U</a:t>
            </a:r>
            <a:r>
              <a:rPr lang="en-US" altLang="zh-CN" sz="2800" b="1" baseline="-25000" dirty="0" smtClean="0">
                <a:effectLst>
                  <a:outerShdw blurRad="38100" dist="38100" dir="2700000" algn="tl">
                    <a:srgbClr val="C0C0C0"/>
                  </a:outerShdw>
                </a:effectLst>
              </a:rPr>
              <a:t>1N</a:t>
            </a:r>
            <a:r>
              <a:rPr lang="zh-CN" altLang="en-US" sz="2800" b="1" dirty="0" smtClean="0">
                <a:effectLst>
                  <a:outerShdw blurRad="38100" dist="38100" dir="2700000" algn="tl">
                    <a:srgbClr val="C0C0C0"/>
                  </a:outerShdw>
                </a:effectLst>
              </a:rPr>
              <a:t>表示，二次侧额定电压用</a:t>
            </a:r>
            <a:r>
              <a:rPr lang="en-US" altLang="zh-CN" sz="2800" b="1" i="1" dirty="0" smtClean="0">
                <a:effectLst>
                  <a:outerShdw blurRad="38100" dist="38100" dir="2700000" algn="tl">
                    <a:srgbClr val="C0C0C0"/>
                  </a:outerShdw>
                </a:effectLst>
              </a:rPr>
              <a:t>U</a:t>
            </a:r>
            <a:r>
              <a:rPr lang="en-US" altLang="zh-CN" sz="2800" b="1" baseline="-25000" dirty="0" smtClean="0">
                <a:effectLst>
                  <a:outerShdw blurRad="38100" dist="38100" dir="2700000" algn="tl">
                    <a:srgbClr val="C0C0C0"/>
                  </a:outerShdw>
                </a:effectLst>
              </a:rPr>
              <a:t>2N</a:t>
            </a:r>
            <a:r>
              <a:rPr lang="zh-CN" altLang="en-US" sz="2800" b="1" dirty="0" smtClean="0">
                <a:effectLst>
                  <a:outerShdw blurRad="38100" dist="38100" dir="2700000" algn="tl">
                    <a:srgbClr val="C0C0C0"/>
                  </a:outerShdw>
                </a:effectLst>
              </a:rPr>
              <a:t>表示，以</a:t>
            </a:r>
            <a:r>
              <a:rPr lang="en-US" altLang="zh-CN" sz="2800" b="1" dirty="0" smtClean="0">
                <a:effectLst>
                  <a:outerShdw blurRad="38100" dist="38100" dir="2700000" algn="tl">
                    <a:srgbClr val="C0C0C0"/>
                  </a:outerShdw>
                </a:effectLst>
              </a:rPr>
              <a:t>V</a:t>
            </a:r>
            <a:r>
              <a:rPr lang="zh-CN" altLang="en-US" sz="2800" b="1" dirty="0" smtClean="0">
                <a:effectLst>
                  <a:outerShdw blurRad="38100" dist="38100" dir="2700000" algn="tl">
                    <a:srgbClr val="C0C0C0"/>
                  </a:outerShdw>
                </a:effectLst>
              </a:rPr>
              <a:t>或</a:t>
            </a:r>
            <a:r>
              <a:rPr lang="en-US" altLang="zh-CN" sz="2800" b="1" dirty="0" smtClean="0">
                <a:effectLst>
                  <a:outerShdw blurRad="38100" dist="38100" dir="2700000" algn="tl">
                    <a:srgbClr val="C0C0C0"/>
                  </a:outerShdw>
                </a:effectLst>
              </a:rPr>
              <a:t>kV</a:t>
            </a:r>
            <a:r>
              <a:rPr lang="zh-CN" altLang="en-US" sz="2800" b="1" dirty="0" smtClean="0">
                <a:effectLst>
                  <a:outerShdw blurRad="38100" dist="38100" dir="2700000" algn="tl">
                    <a:srgbClr val="C0C0C0"/>
                  </a:outerShdw>
                </a:effectLst>
              </a:rPr>
              <a:t>为单位。对于三相变压器，额定电压指线电压。</a:t>
            </a:r>
            <a:endParaRPr lang="zh-CN" altLang="en-US" sz="2800" b="1" dirty="0">
              <a:effectLst>
                <a:outerShdw blurRad="38100" dist="38100" dir="2700000" algn="tl">
                  <a:srgbClr val="C0C0C0"/>
                </a:outerShdw>
              </a:effectLst>
            </a:endParaRPr>
          </a:p>
        </p:txBody>
      </p:sp>
    </p:spTree>
    <p:extLst>
      <p:ext uri="{BB962C8B-B14F-4D97-AF65-F5344CB8AC3E}">
        <p14:creationId xmlns:p14="http://schemas.microsoft.com/office/powerpoint/2010/main" val="33825457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8179"/>
                                        </p:tgtEl>
                                        <p:attrNameLst>
                                          <p:attrName>style.visibility</p:attrName>
                                        </p:attrNameLst>
                                      </p:cBhvr>
                                      <p:to>
                                        <p:strVal val="visible"/>
                                      </p:to>
                                    </p:set>
                                    <p:animEffect transition="in" filter="wipe(left)">
                                      <p:cBhvr>
                                        <p:cTn id="7" dur="500"/>
                                        <p:tgtEl>
                                          <p:spTgt spid="178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985877" y="766865"/>
            <a:ext cx="3329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800" b="1" dirty="0" smtClean="0">
                <a:solidFill>
                  <a:srgbClr val="00703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a:t>
            </a:r>
            <a:r>
              <a:rPr lang="zh-CN" altLang="en-US" sz="2800" b="1" dirty="0" smtClean="0">
                <a:solidFill>
                  <a:srgbClr val="007033"/>
                </a:solidFill>
                <a:effectLst>
                  <a:outerShdw blurRad="38100" dist="38100" dir="2700000" algn="tl">
                    <a:srgbClr val="000000">
                      <a:alpha val="43137"/>
                    </a:srgbClr>
                  </a:outerShdw>
                </a:effectLst>
              </a:rPr>
              <a:t>变压器</a:t>
            </a:r>
            <a:r>
              <a:rPr lang="zh-CN" altLang="en-US" sz="2800" b="1" dirty="0">
                <a:solidFill>
                  <a:srgbClr val="007033"/>
                </a:solidFill>
                <a:effectLst>
                  <a:outerShdw blurRad="38100" dist="38100" dir="2700000" algn="tl">
                    <a:srgbClr val="000000">
                      <a:alpha val="43137"/>
                    </a:srgbClr>
                  </a:outerShdw>
                </a:effectLst>
              </a:rPr>
              <a:t>的外特性：</a:t>
            </a:r>
          </a:p>
        </p:txBody>
      </p:sp>
      <p:sp>
        <p:nvSpPr>
          <p:cNvPr id="164867" name="Rectangle 3"/>
          <p:cNvSpPr>
            <a:spLocks noChangeArrowheads="1"/>
          </p:cNvSpPr>
          <p:nvPr/>
        </p:nvSpPr>
        <p:spPr bwMode="auto">
          <a:xfrm>
            <a:off x="985877" y="3526975"/>
            <a:ext cx="67506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FF3399"/>
                </a:solidFill>
                <a:latin typeface="Times New Roman" panose="02020603050405020304" pitchFamily="18" charset="0"/>
                <a:cs typeface="Times New Roman" panose="02020603050405020304" pitchFamily="18" charset="0"/>
              </a:rPr>
              <a:t>电压</a:t>
            </a:r>
            <a:r>
              <a:rPr lang="en-US" altLang="zh-CN" sz="2800" b="1" i="1" dirty="0">
                <a:solidFill>
                  <a:srgbClr val="FF3399"/>
                </a:solidFill>
                <a:latin typeface="Times New Roman" panose="02020603050405020304" pitchFamily="18" charset="0"/>
                <a:cs typeface="Times New Roman" panose="02020603050405020304" pitchFamily="18" charset="0"/>
              </a:rPr>
              <a:t>U</a:t>
            </a:r>
            <a:r>
              <a:rPr lang="en-US" altLang="zh-CN" sz="2800" b="1" baseline="-30000" dirty="0">
                <a:solidFill>
                  <a:srgbClr val="FF3399"/>
                </a:solidFill>
                <a:latin typeface="Times New Roman" panose="02020603050405020304" pitchFamily="18" charset="0"/>
                <a:cs typeface="Times New Roman" panose="02020603050405020304" pitchFamily="18" charset="0"/>
              </a:rPr>
              <a:t>2</a:t>
            </a:r>
            <a:r>
              <a:rPr lang="zh-CN" altLang="en-US" sz="2800" b="1" dirty="0">
                <a:solidFill>
                  <a:srgbClr val="FF3399"/>
                </a:solidFill>
                <a:latin typeface="Times New Roman" panose="02020603050405020304" pitchFamily="18" charset="0"/>
                <a:cs typeface="Times New Roman" panose="02020603050405020304" pitchFamily="18" charset="0"/>
              </a:rPr>
              <a:t>随着电流</a:t>
            </a:r>
            <a:r>
              <a:rPr lang="en-US" altLang="zh-CN" sz="2800" b="1" i="1" dirty="0">
                <a:solidFill>
                  <a:srgbClr val="FF3399"/>
                </a:solidFill>
                <a:latin typeface="Times New Roman" panose="02020603050405020304" pitchFamily="18" charset="0"/>
                <a:cs typeface="Times New Roman" panose="02020603050405020304" pitchFamily="18" charset="0"/>
              </a:rPr>
              <a:t>I</a:t>
            </a:r>
            <a:r>
              <a:rPr lang="en-US" altLang="zh-CN" sz="2800" b="1" baseline="-30000" dirty="0">
                <a:solidFill>
                  <a:srgbClr val="FF3399"/>
                </a:solidFill>
                <a:latin typeface="Times New Roman" panose="02020603050405020304" pitchFamily="18" charset="0"/>
                <a:cs typeface="Times New Roman" panose="02020603050405020304" pitchFamily="18" charset="0"/>
              </a:rPr>
              <a:t>2</a:t>
            </a:r>
            <a:r>
              <a:rPr lang="zh-CN" altLang="en-US" sz="2800" b="1" dirty="0">
                <a:solidFill>
                  <a:srgbClr val="FF3399"/>
                </a:solidFill>
                <a:latin typeface="Times New Roman" panose="02020603050405020304" pitchFamily="18" charset="0"/>
                <a:cs typeface="Times New Roman" panose="02020603050405020304" pitchFamily="18" charset="0"/>
              </a:rPr>
              <a:t>的增加而下降。</a:t>
            </a:r>
          </a:p>
        </p:txBody>
      </p:sp>
      <p:sp>
        <p:nvSpPr>
          <p:cNvPr id="164870" name="Text Box 6"/>
          <p:cNvSpPr txBox="1">
            <a:spLocks noChangeArrowheads="1"/>
          </p:cNvSpPr>
          <p:nvPr/>
        </p:nvSpPr>
        <p:spPr bwMode="auto">
          <a:xfrm>
            <a:off x="985877" y="4168051"/>
            <a:ext cx="24532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zh-CN" altLang="en-US" sz="2800" b="1" dirty="0">
                <a:solidFill>
                  <a:srgbClr val="0000FF"/>
                </a:solidFill>
                <a:effectLst>
                  <a:outerShdw blurRad="38100" dist="38100" dir="2700000" algn="tl">
                    <a:srgbClr val="000000">
                      <a:alpha val="43137"/>
                    </a:srgbClr>
                  </a:outerShdw>
                </a:effectLst>
              </a:rPr>
              <a:t>电压变化率：</a:t>
            </a:r>
          </a:p>
        </p:txBody>
      </p:sp>
      <p:graphicFrame>
        <p:nvGraphicFramePr>
          <p:cNvPr id="164871" name="Object 7"/>
          <p:cNvGraphicFramePr>
            <a:graphicFrameLocks noChangeAspect="1"/>
          </p:cNvGraphicFramePr>
          <p:nvPr>
            <p:extLst>
              <p:ext uri="{D42A27DB-BD31-4B8C-83A1-F6EECF244321}">
                <p14:modId xmlns:p14="http://schemas.microsoft.com/office/powerpoint/2010/main" val="2793884736"/>
              </p:ext>
            </p:extLst>
          </p:nvPr>
        </p:nvGraphicFramePr>
        <p:xfrm>
          <a:off x="2650864" y="4830417"/>
          <a:ext cx="2350832" cy="863600"/>
        </p:xfrm>
        <a:graphic>
          <a:graphicData uri="http://schemas.openxmlformats.org/presentationml/2006/ole">
            <mc:AlternateContent xmlns:mc="http://schemas.openxmlformats.org/markup-compatibility/2006">
              <mc:Choice xmlns:v="urn:schemas-microsoft-com:vml" Requires="v">
                <p:oleObj spid="_x0000_s11569" name="Microsoft 公式 3.0" r:id="rId3" imgW="1422360" imgH="431640" progId="Equation.3">
                  <p:embed/>
                </p:oleObj>
              </mc:Choice>
              <mc:Fallback>
                <p:oleObj name="Microsoft 公式 3.0" r:id="rId3" imgW="142236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0864" y="4830417"/>
                        <a:ext cx="2350832" cy="8636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872" name="Text Box 8"/>
          <p:cNvSpPr txBox="1">
            <a:spLocks noChangeArrowheads="1"/>
          </p:cNvSpPr>
          <p:nvPr/>
        </p:nvSpPr>
        <p:spPr bwMode="auto">
          <a:xfrm>
            <a:off x="985877" y="5758303"/>
            <a:ext cx="42762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zh-CN" altLang="en-US" sz="2800" b="1" dirty="0">
                <a:solidFill>
                  <a:schemeClr val="accent2"/>
                </a:solidFill>
              </a:rPr>
              <a:t>通常电压变化率为</a:t>
            </a:r>
            <a:r>
              <a:rPr lang="en-US" altLang="zh-CN" sz="2800" b="1" dirty="0">
                <a:solidFill>
                  <a:schemeClr val="accent2"/>
                </a:solidFill>
              </a:rPr>
              <a:t>5%</a:t>
            </a:r>
            <a:r>
              <a:rPr lang="zh-CN" altLang="en-US" sz="2800" b="1" dirty="0">
                <a:solidFill>
                  <a:schemeClr val="accent2"/>
                </a:solidFill>
              </a:rPr>
              <a:t>左右。</a:t>
            </a:r>
          </a:p>
        </p:txBody>
      </p:sp>
      <p:sp>
        <p:nvSpPr>
          <p:cNvPr id="164875" name="Text Box 11"/>
          <p:cNvSpPr txBox="1">
            <a:spLocks noChangeArrowheads="1"/>
          </p:cNvSpPr>
          <p:nvPr/>
        </p:nvSpPr>
        <p:spPr bwMode="auto">
          <a:xfrm>
            <a:off x="985877" y="2864609"/>
            <a:ext cx="3816987"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C00000"/>
                </a:solidFill>
              </a:rPr>
              <a:t>变压器的外特性的特点：</a:t>
            </a:r>
          </a:p>
        </p:txBody>
      </p:sp>
      <p:sp>
        <p:nvSpPr>
          <p:cNvPr id="2" name="日期占位符 1"/>
          <p:cNvSpPr>
            <a:spLocks noGrp="1"/>
          </p:cNvSpPr>
          <p:nvPr>
            <p:ph type="dt" sz="half" idx="10"/>
          </p:nvPr>
        </p:nvSpPr>
        <p:spPr/>
        <p:txBody>
          <a:bodyPr/>
          <a:lstStyle/>
          <a:p>
            <a:pPr>
              <a:defRPr/>
            </a:pPr>
            <a:fld id="{398D0740-DA10-4656-B29B-6B72CCC9DD3F}"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pPr>
                <a:defRPr/>
              </a:pPr>
              <a:t>35</a:t>
            </a:fld>
            <a:endParaRPr lang="en-US">
              <a:solidFill>
                <a:prstClr val="black">
                  <a:tint val="75000"/>
                </a:prstClr>
              </a:solidFill>
            </a:endParaRPr>
          </a:p>
        </p:txBody>
      </p:sp>
      <p:sp>
        <p:nvSpPr>
          <p:cNvPr id="20" name="Text Box 11"/>
          <p:cNvSpPr txBox="1">
            <a:spLocks noChangeArrowheads="1"/>
          </p:cNvSpPr>
          <p:nvPr/>
        </p:nvSpPr>
        <p:spPr bwMode="auto">
          <a:xfrm>
            <a:off x="985877" y="1369597"/>
            <a:ext cx="8843924"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zh-CN" altLang="en-US" sz="2800" b="1" dirty="0" smtClean="0">
                <a:latin typeface="Times New Roman" panose="02020603050405020304" pitchFamily="18" charset="0"/>
                <a:cs typeface="Times New Roman" panose="02020603050405020304" pitchFamily="18" charset="0"/>
              </a:rPr>
              <a:t>     变压器</a:t>
            </a:r>
            <a:r>
              <a:rPr lang="zh-CN" altLang="en-US" sz="2800" b="1" dirty="0">
                <a:latin typeface="Times New Roman" panose="02020603050405020304" pitchFamily="18" charset="0"/>
                <a:cs typeface="Times New Roman" panose="02020603050405020304" pitchFamily="18" charset="0"/>
              </a:rPr>
              <a:t>的</a:t>
            </a:r>
            <a:r>
              <a:rPr lang="zh-CN" altLang="en-US" sz="2800" b="1" dirty="0" smtClean="0">
                <a:latin typeface="Times New Roman" panose="02020603050405020304" pitchFamily="18" charset="0"/>
                <a:cs typeface="Times New Roman" panose="02020603050405020304" pitchFamily="18" charset="0"/>
              </a:rPr>
              <a:t>外特性指一次侧外施电压和二次侧负载功率因数不变时，二次侧端电压随负载电流变化的规律。即</a:t>
            </a:r>
            <a:r>
              <a:rPr lang="en-US" altLang="zh-CN" sz="2800" b="1" i="1" dirty="0" smtClean="0">
                <a:latin typeface="Times New Roman" panose="02020603050405020304" pitchFamily="18" charset="0"/>
                <a:cs typeface="Times New Roman" panose="02020603050405020304" pitchFamily="18" charset="0"/>
              </a:rPr>
              <a:t>U</a:t>
            </a:r>
            <a:r>
              <a:rPr lang="en-US" altLang="zh-CN" sz="2800" b="1" baseline="-25000" dirty="0" smtClean="0">
                <a:latin typeface="Times New Roman" panose="02020603050405020304" pitchFamily="18" charset="0"/>
                <a:cs typeface="Times New Roman" panose="02020603050405020304" pitchFamily="18" charset="0"/>
              </a:rPr>
              <a:t>2</a:t>
            </a:r>
            <a:r>
              <a:rPr lang="en-US" altLang="zh-CN" sz="2800" b="1" dirty="0" smtClean="0">
                <a:latin typeface="Times New Roman" panose="02020603050405020304" pitchFamily="18" charset="0"/>
                <a:cs typeface="Times New Roman" panose="02020603050405020304" pitchFamily="18" charset="0"/>
              </a:rPr>
              <a:t> = </a:t>
            </a:r>
            <a:r>
              <a:rPr lang="en-US" altLang="zh-CN" sz="2800" b="1" i="1" dirty="0" smtClean="0">
                <a:latin typeface="Times New Roman" panose="02020603050405020304" pitchFamily="18" charset="0"/>
                <a:cs typeface="Times New Roman" panose="02020603050405020304" pitchFamily="18" charset="0"/>
              </a:rPr>
              <a:t>f</a:t>
            </a:r>
            <a:r>
              <a:rPr lang="en-US" altLang="zh-CN" sz="2800" b="1" dirty="0" smtClean="0">
                <a:latin typeface="Times New Roman" panose="02020603050405020304" pitchFamily="18" charset="0"/>
                <a:cs typeface="Times New Roman" panose="02020603050405020304" pitchFamily="18" charset="0"/>
              </a:rPr>
              <a:t>(</a:t>
            </a:r>
            <a:r>
              <a:rPr lang="en-US" altLang="zh-CN" sz="2800" b="1" i="1" dirty="0" smtClean="0">
                <a:latin typeface="Times New Roman" panose="02020603050405020304" pitchFamily="18" charset="0"/>
                <a:cs typeface="Times New Roman" panose="02020603050405020304" pitchFamily="18" charset="0"/>
              </a:rPr>
              <a:t>I</a:t>
            </a:r>
            <a:r>
              <a:rPr lang="en-US" altLang="zh-CN" sz="2800" b="1" baseline="-25000" dirty="0" smtClean="0">
                <a:latin typeface="Times New Roman" panose="02020603050405020304" pitchFamily="18" charset="0"/>
                <a:cs typeface="Times New Roman" panose="02020603050405020304" pitchFamily="18" charset="0"/>
              </a:rPr>
              <a:t>2</a:t>
            </a:r>
            <a:r>
              <a:rPr lang="en-US" altLang="zh-CN" sz="2800" b="1"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p:txBody>
      </p:sp>
      <p:pic>
        <p:nvPicPr>
          <p:cNvPr id="12" name="图片 11" descr="8t4t10"/>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14379" y="2754592"/>
            <a:ext cx="2999477" cy="1910039"/>
          </a:xfrm>
          <a:prstGeom prst="rect">
            <a:avLst/>
          </a:prstGeom>
          <a:noFill/>
          <a:ln>
            <a:noFill/>
          </a:ln>
        </p:spPr>
      </p:pic>
      <p:sp>
        <p:nvSpPr>
          <p:cNvPr id="4" name="矩形 3"/>
          <p:cNvSpPr/>
          <p:nvPr/>
        </p:nvSpPr>
        <p:spPr>
          <a:xfrm>
            <a:off x="6414379" y="4870076"/>
            <a:ext cx="3185487" cy="369332"/>
          </a:xfrm>
          <a:prstGeom prst="rect">
            <a:avLst/>
          </a:prstGeom>
        </p:spPr>
        <p:txBody>
          <a:bodyPr wrap="none">
            <a:spAutoFit/>
          </a:bodyPr>
          <a:lstStyle/>
          <a:p>
            <a:r>
              <a:rPr lang="zh-CN" altLang="zh-CN" kern="1000" dirty="0">
                <a:latin typeface="Times New Roman" panose="02020603050405020304" pitchFamily="18" charset="0"/>
                <a:cs typeface="Times New Roman" panose="02020603050405020304" pitchFamily="18" charset="0"/>
              </a:rPr>
              <a:t>图</a:t>
            </a:r>
            <a:r>
              <a:rPr lang="en-US" altLang="zh-CN" kern="1000" dirty="0">
                <a:latin typeface="Times New Roman" panose="02020603050405020304" pitchFamily="18" charset="0"/>
              </a:rPr>
              <a:t>8.4.10  </a:t>
            </a:r>
            <a:r>
              <a:rPr lang="zh-CN" altLang="zh-CN" kern="1000" dirty="0">
                <a:latin typeface="Times New Roman" panose="02020603050405020304" pitchFamily="18" charset="0"/>
                <a:cs typeface="Times New Roman" panose="02020603050405020304" pitchFamily="18" charset="0"/>
              </a:rPr>
              <a:t>变压器的外特性曲线</a:t>
            </a:r>
            <a:endParaRPr lang="zh-CN" altLang="en-US" dirty="0"/>
          </a:p>
        </p:txBody>
      </p:sp>
    </p:spTree>
    <p:extLst>
      <p:ext uri="{BB962C8B-B14F-4D97-AF65-F5344CB8AC3E}">
        <p14:creationId xmlns:p14="http://schemas.microsoft.com/office/powerpoint/2010/main" val="33133614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64866"/>
                                        </p:tgtEl>
                                        <p:attrNameLst>
                                          <p:attrName>style.visibility</p:attrName>
                                        </p:attrNameLst>
                                      </p:cBhvr>
                                      <p:to>
                                        <p:strVal val="visible"/>
                                      </p:to>
                                    </p:set>
                                    <p:animEffect transition="in" filter="strips(downLeft)">
                                      <p:cBhvr>
                                        <p:cTn id="7" dur="500"/>
                                        <p:tgtEl>
                                          <p:spTgt spid="164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64875"/>
                                        </p:tgtEl>
                                        <p:attrNameLst>
                                          <p:attrName>style.visibility</p:attrName>
                                        </p:attrNameLst>
                                      </p:cBhvr>
                                      <p:to>
                                        <p:strVal val="visible"/>
                                      </p:to>
                                    </p:set>
                                    <p:anim calcmode="lin" valueType="num">
                                      <p:cBhvr additive="base">
                                        <p:cTn id="12" dur="500" fill="hold"/>
                                        <p:tgtEl>
                                          <p:spTgt spid="164875"/>
                                        </p:tgtEl>
                                        <p:attrNameLst>
                                          <p:attrName>ppt_x</p:attrName>
                                        </p:attrNameLst>
                                      </p:cBhvr>
                                      <p:tavLst>
                                        <p:tav tm="0">
                                          <p:val>
                                            <p:strVal val="0-#ppt_w/2"/>
                                          </p:val>
                                        </p:tav>
                                        <p:tav tm="100000">
                                          <p:val>
                                            <p:strVal val="#ppt_x"/>
                                          </p:val>
                                        </p:tav>
                                      </p:tavLst>
                                    </p:anim>
                                    <p:anim calcmode="lin" valueType="num">
                                      <p:cBhvr additive="base">
                                        <p:cTn id="13" dur="500" fill="hold"/>
                                        <p:tgtEl>
                                          <p:spTgt spid="16487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164867"/>
                                        </p:tgtEl>
                                        <p:attrNameLst>
                                          <p:attrName>style.visibility</p:attrName>
                                        </p:attrNameLst>
                                      </p:cBhvr>
                                      <p:to>
                                        <p:strVal val="visible"/>
                                      </p:to>
                                    </p:set>
                                    <p:animEffect transition="in" filter="strips(downLeft)">
                                      <p:cBhvr>
                                        <p:cTn id="18" dur="500"/>
                                        <p:tgtEl>
                                          <p:spTgt spid="16486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164870"/>
                                        </p:tgtEl>
                                        <p:attrNameLst>
                                          <p:attrName>style.visibility</p:attrName>
                                        </p:attrNameLst>
                                      </p:cBhvr>
                                      <p:to>
                                        <p:strVal val="visible"/>
                                      </p:to>
                                    </p:set>
                                    <p:animEffect transition="in" filter="strips(downLeft)">
                                      <p:cBhvr>
                                        <p:cTn id="23" dur="500"/>
                                        <p:tgtEl>
                                          <p:spTgt spid="16487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12" fill="hold" nodeType="clickEffect">
                                  <p:stCondLst>
                                    <p:cond delay="0"/>
                                  </p:stCondLst>
                                  <p:childTnLst>
                                    <p:set>
                                      <p:cBhvr>
                                        <p:cTn id="27" dur="1" fill="hold">
                                          <p:stCondLst>
                                            <p:cond delay="0"/>
                                          </p:stCondLst>
                                        </p:cTn>
                                        <p:tgtEl>
                                          <p:spTgt spid="164871"/>
                                        </p:tgtEl>
                                        <p:attrNameLst>
                                          <p:attrName>style.visibility</p:attrName>
                                        </p:attrNameLst>
                                      </p:cBhvr>
                                      <p:to>
                                        <p:strVal val="visible"/>
                                      </p:to>
                                    </p:set>
                                    <p:animEffect transition="in" filter="strips(downLeft)">
                                      <p:cBhvr>
                                        <p:cTn id="28" dur="500"/>
                                        <p:tgtEl>
                                          <p:spTgt spid="16487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164872"/>
                                        </p:tgtEl>
                                        <p:attrNameLst>
                                          <p:attrName>style.visibility</p:attrName>
                                        </p:attrNameLst>
                                      </p:cBhvr>
                                      <p:to>
                                        <p:strVal val="visible"/>
                                      </p:to>
                                    </p:set>
                                    <p:animEffect transition="in" filter="strips(downLeft)">
                                      <p:cBhvr>
                                        <p:cTn id="33" dur="500"/>
                                        <p:tgtEl>
                                          <p:spTgt spid="16487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additive="base">
                                        <p:cTn id="38" dur="500" fill="hold"/>
                                        <p:tgtEl>
                                          <p:spTgt spid="20"/>
                                        </p:tgtEl>
                                        <p:attrNameLst>
                                          <p:attrName>ppt_x</p:attrName>
                                        </p:attrNameLst>
                                      </p:cBhvr>
                                      <p:tavLst>
                                        <p:tav tm="0">
                                          <p:val>
                                            <p:strVal val="0-#ppt_w/2"/>
                                          </p:val>
                                        </p:tav>
                                        <p:tav tm="100000">
                                          <p:val>
                                            <p:strVal val="#ppt_x"/>
                                          </p:val>
                                        </p:tav>
                                      </p:tavLst>
                                    </p:anim>
                                    <p:anim calcmode="lin" valueType="num">
                                      <p:cBhvr additive="base">
                                        <p:cTn id="39"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autoUpdateAnimBg="0"/>
      <p:bldP spid="164867" grpId="0" autoUpdateAnimBg="0"/>
      <p:bldP spid="164870" grpId="0" autoUpdateAnimBg="0"/>
      <p:bldP spid="164872" grpId="0" autoUpdateAnimBg="0"/>
      <p:bldP spid="164875" grpId="0" autoUpdateAnimBg="0"/>
      <p:bldP spid="20"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946121" y="3324076"/>
            <a:ext cx="885386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sz="2800" b="1" dirty="0">
                <a:solidFill>
                  <a:srgbClr val="C00000"/>
                </a:solidFill>
                <a:latin typeface="Times New Roman" panose="02020603050405020304" pitchFamily="18" charset="0"/>
                <a:cs typeface="Times New Roman" panose="02020603050405020304" pitchFamily="18" charset="0"/>
              </a:rPr>
              <a:t>式中：</a:t>
            </a:r>
            <a:r>
              <a:rPr lang="en-US" altLang="zh-CN" sz="2800" b="1" dirty="0">
                <a:solidFill>
                  <a:srgbClr val="C00000"/>
                </a:solidFill>
                <a:latin typeface="Times New Roman" panose="02020603050405020304" pitchFamily="18" charset="0"/>
                <a:cs typeface="Times New Roman" panose="02020603050405020304" pitchFamily="18" charset="0"/>
              </a:rPr>
              <a:t>P</a:t>
            </a:r>
            <a:r>
              <a:rPr lang="en-US" altLang="zh-CN" sz="2800" b="1" baseline="-30000" dirty="0">
                <a:solidFill>
                  <a:srgbClr val="C00000"/>
                </a:solidFill>
                <a:latin typeface="Times New Roman" panose="02020603050405020304" pitchFamily="18" charset="0"/>
                <a:cs typeface="Times New Roman" panose="02020603050405020304" pitchFamily="18" charset="0"/>
              </a:rPr>
              <a:t>2</a:t>
            </a:r>
            <a:r>
              <a:rPr lang="zh-CN" altLang="en-US" sz="2800" b="1" dirty="0">
                <a:solidFill>
                  <a:srgbClr val="C00000"/>
                </a:solidFill>
                <a:latin typeface="Times New Roman" panose="02020603050405020304" pitchFamily="18" charset="0"/>
                <a:cs typeface="Times New Roman" panose="02020603050405020304" pitchFamily="18" charset="0"/>
              </a:rPr>
              <a:t>为变压器的输出</a:t>
            </a:r>
            <a:r>
              <a:rPr lang="zh-CN" altLang="en-US" sz="2800" b="1" dirty="0" smtClean="0">
                <a:solidFill>
                  <a:srgbClr val="C00000"/>
                </a:solidFill>
                <a:latin typeface="Times New Roman" panose="02020603050405020304" pitchFamily="18" charset="0"/>
                <a:cs typeface="Times New Roman" panose="02020603050405020304" pitchFamily="18" charset="0"/>
              </a:rPr>
              <a:t>功率；</a:t>
            </a:r>
            <a:endParaRPr lang="zh-CN" altLang="en-US" sz="2800" b="1" dirty="0">
              <a:solidFill>
                <a:srgbClr val="C00000"/>
              </a:solidFill>
              <a:latin typeface="Times New Roman" panose="02020603050405020304" pitchFamily="18" charset="0"/>
              <a:cs typeface="Times New Roman" panose="02020603050405020304" pitchFamily="18" charset="0"/>
            </a:endParaRPr>
          </a:p>
          <a:p>
            <a:pPr algn="just"/>
            <a:r>
              <a:rPr lang="zh-CN" altLang="en-US" sz="2800" b="1" dirty="0">
                <a:solidFill>
                  <a:srgbClr val="C00000"/>
                </a:solidFill>
                <a:latin typeface="Times New Roman" panose="02020603050405020304" pitchFamily="18" charset="0"/>
                <a:cs typeface="Times New Roman" panose="02020603050405020304" pitchFamily="18" charset="0"/>
              </a:rPr>
              <a:t>	  </a:t>
            </a:r>
            <a:r>
              <a:rPr lang="zh-CN" altLang="en-US" sz="2800" b="1" dirty="0" smtClean="0">
                <a:solidFill>
                  <a:srgbClr val="C00000"/>
                </a:solidFill>
                <a:latin typeface="Times New Roman" panose="02020603050405020304" pitchFamily="18" charset="0"/>
                <a:cs typeface="Times New Roman" panose="02020603050405020304" pitchFamily="18" charset="0"/>
              </a:rPr>
              <a:t> </a:t>
            </a:r>
            <a:r>
              <a:rPr lang="en-US" altLang="zh-CN" sz="2800" b="1" dirty="0" smtClean="0">
                <a:solidFill>
                  <a:srgbClr val="C00000"/>
                </a:solidFill>
                <a:latin typeface="Times New Roman" panose="02020603050405020304" pitchFamily="18" charset="0"/>
                <a:cs typeface="Times New Roman" panose="02020603050405020304" pitchFamily="18" charset="0"/>
              </a:rPr>
              <a:t>P</a:t>
            </a:r>
            <a:r>
              <a:rPr lang="en-US" altLang="zh-CN" sz="2800" b="1" baseline="-30000" dirty="0" smtClean="0">
                <a:solidFill>
                  <a:srgbClr val="C00000"/>
                </a:solidFill>
                <a:latin typeface="Times New Roman" panose="02020603050405020304" pitchFamily="18" charset="0"/>
                <a:cs typeface="Times New Roman" panose="02020603050405020304" pitchFamily="18" charset="0"/>
              </a:rPr>
              <a:t>1</a:t>
            </a:r>
            <a:r>
              <a:rPr lang="zh-CN" altLang="en-US" sz="2800" b="1" dirty="0">
                <a:solidFill>
                  <a:srgbClr val="C00000"/>
                </a:solidFill>
                <a:latin typeface="Times New Roman" panose="02020603050405020304" pitchFamily="18" charset="0"/>
                <a:cs typeface="Times New Roman" panose="02020603050405020304" pitchFamily="18" charset="0"/>
              </a:rPr>
              <a:t>为输入功率。 </a:t>
            </a:r>
          </a:p>
          <a:p>
            <a:pPr algn="just"/>
            <a:r>
              <a:rPr lang="zh-CN" altLang="en-US" sz="2800" b="1" dirty="0">
                <a:solidFill>
                  <a:srgbClr val="C00000"/>
                </a:solidFill>
                <a:latin typeface="Times New Roman" panose="02020603050405020304" pitchFamily="18" charset="0"/>
                <a:cs typeface="Times New Roman" panose="02020603050405020304" pitchFamily="18" charset="0"/>
              </a:rPr>
              <a:t>	</a:t>
            </a:r>
            <a:r>
              <a:rPr lang="zh-CN" altLang="en-US" sz="2800" b="1" dirty="0" smtClean="0">
                <a:solidFill>
                  <a:srgbClr val="C00000"/>
                </a:solidFill>
                <a:latin typeface="Times New Roman" panose="02020603050405020304" pitchFamily="18" charset="0"/>
                <a:cs typeface="Times New Roman" panose="02020603050405020304" pitchFamily="18" charset="0"/>
              </a:rPr>
              <a:t>  </a:t>
            </a:r>
            <a:r>
              <a:rPr lang="en-US" altLang="zh-CN" sz="2800" b="1" dirty="0" smtClean="0">
                <a:solidFill>
                  <a:srgbClr val="C00000"/>
                </a:solidFill>
                <a:latin typeface="Times New Roman" panose="02020603050405020304" pitchFamily="18" charset="0"/>
                <a:cs typeface="Times New Roman" panose="02020603050405020304" pitchFamily="18" charset="0"/>
              </a:rPr>
              <a:t>ΔP</a:t>
            </a:r>
            <a:r>
              <a:rPr lang="en-US" altLang="zh-CN" sz="2800" b="1" baseline="-30000" dirty="0" smtClean="0">
                <a:solidFill>
                  <a:srgbClr val="C00000"/>
                </a:solidFill>
                <a:latin typeface="Times New Roman" panose="02020603050405020304" pitchFamily="18" charset="0"/>
                <a:cs typeface="Times New Roman" panose="02020603050405020304" pitchFamily="18" charset="0"/>
              </a:rPr>
              <a:t>CU</a:t>
            </a:r>
            <a:r>
              <a:rPr lang="zh-CN" altLang="en-US" sz="2800" b="1" dirty="0">
                <a:solidFill>
                  <a:srgbClr val="C00000"/>
                </a:solidFill>
                <a:latin typeface="Times New Roman" panose="02020603050405020304" pitchFamily="18" charset="0"/>
                <a:cs typeface="Times New Roman" panose="02020603050405020304" pitchFamily="18" charset="0"/>
              </a:rPr>
              <a:t>为</a:t>
            </a:r>
            <a:r>
              <a:rPr lang="zh-CN" altLang="en-US" sz="2800" b="1" dirty="0">
                <a:solidFill>
                  <a:srgbClr val="FF0000"/>
                </a:solidFill>
                <a:latin typeface="Times New Roman" panose="02020603050405020304" pitchFamily="18" charset="0"/>
                <a:cs typeface="Times New Roman" panose="02020603050405020304" pitchFamily="18" charset="0"/>
              </a:rPr>
              <a:t>铜损</a:t>
            </a:r>
            <a:r>
              <a:rPr lang="zh-CN" altLang="en-US" sz="2800" b="1" dirty="0">
                <a:solidFill>
                  <a:srgbClr val="C00000"/>
                </a:solidFill>
                <a:latin typeface="Times New Roman" panose="02020603050405020304" pitchFamily="18" charset="0"/>
                <a:cs typeface="Times New Roman" panose="02020603050405020304" pitchFamily="18" charset="0"/>
              </a:rPr>
              <a:t>，是变压器的原副边电流在</a:t>
            </a:r>
            <a:r>
              <a:rPr lang="zh-CN" altLang="en-US" sz="2800" b="1" dirty="0" smtClean="0">
                <a:solidFill>
                  <a:srgbClr val="C00000"/>
                </a:solidFill>
                <a:latin typeface="Times New Roman" panose="02020603050405020304" pitchFamily="18" charset="0"/>
                <a:cs typeface="Times New Roman" panose="02020603050405020304" pitchFamily="18" charset="0"/>
              </a:rPr>
              <a:t>绕组上的电阻损耗</a:t>
            </a:r>
            <a:r>
              <a:rPr lang="zh-CN" altLang="en-US" sz="2800" b="1" dirty="0">
                <a:solidFill>
                  <a:srgbClr val="C00000"/>
                </a:solidFill>
                <a:latin typeface="Times New Roman" panose="02020603050405020304" pitchFamily="18" charset="0"/>
                <a:cs typeface="Times New Roman" panose="02020603050405020304" pitchFamily="18" charset="0"/>
              </a:rPr>
              <a:t>，它与负载大小（正比于电流平方）有关。</a:t>
            </a:r>
          </a:p>
          <a:p>
            <a:r>
              <a:rPr lang="zh-CN" altLang="en-US" sz="2800" b="1" dirty="0">
                <a:solidFill>
                  <a:srgbClr val="C00000"/>
                </a:solidFill>
                <a:latin typeface="Times New Roman" panose="02020603050405020304" pitchFamily="18" charset="0"/>
                <a:cs typeface="Times New Roman" panose="02020603050405020304" pitchFamily="18" charset="0"/>
              </a:rPr>
              <a:t>  	</a:t>
            </a:r>
            <a:r>
              <a:rPr lang="zh-CN" altLang="en-US" sz="2800" b="1" dirty="0" smtClean="0">
                <a:solidFill>
                  <a:srgbClr val="C00000"/>
                </a:solidFill>
                <a:latin typeface="Times New Roman" panose="02020603050405020304" pitchFamily="18" charset="0"/>
                <a:cs typeface="Times New Roman" panose="02020603050405020304" pitchFamily="18" charset="0"/>
              </a:rPr>
              <a:t>  </a:t>
            </a:r>
            <a:r>
              <a:rPr lang="en-US" altLang="zh-CN" sz="2800" b="1" dirty="0" smtClean="0">
                <a:solidFill>
                  <a:srgbClr val="C00000"/>
                </a:solidFill>
                <a:latin typeface="Times New Roman" panose="02020603050405020304" pitchFamily="18" charset="0"/>
                <a:cs typeface="Times New Roman" panose="02020603050405020304" pitchFamily="18" charset="0"/>
              </a:rPr>
              <a:t>ΔP</a:t>
            </a:r>
            <a:r>
              <a:rPr lang="en-US" altLang="zh-CN" sz="2800" b="1" baseline="-30000" dirty="0" smtClean="0">
                <a:solidFill>
                  <a:srgbClr val="C00000"/>
                </a:solidFill>
                <a:latin typeface="Times New Roman" panose="02020603050405020304" pitchFamily="18" charset="0"/>
                <a:cs typeface="Times New Roman" panose="02020603050405020304" pitchFamily="18" charset="0"/>
              </a:rPr>
              <a:t>FE</a:t>
            </a:r>
            <a:r>
              <a:rPr lang="zh-CN" altLang="en-US" sz="2800" b="1" dirty="0">
                <a:solidFill>
                  <a:srgbClr val="C00000"/>
                </a:solidFill>
                <a:latin typeface="Times New Roman" panose="02020603050405020304" pitchFamily="18" charset="0"/>
                <a:cs typeface="Times New Roman" panose="02020603050405020304" pitchFamily="18" charset="0"/>
              </a:rPr>
              <a:t>为</a:t>
            </a:r>
            <a:r>
              <a:rPr lang="zh-CN" altLang="en-US" sz="2800" b="1" dirty="0">
                <a:solidFill>
                  <a:srgbClr val="FF0000"/>
                </a:solidFill>
                <a:latin typeface="Times New Roman" panose="02020603050405020304" pitchFamily="18" charset="0"/>
                <a:cs typeface="Times New Roman" panose="02020603050405020304" pitchFamily="18" charset="0"/>
              </a:rPr>
              <a:t>铁损</a:t>
            </a:r>
            <a:r>
              <a:rPr lang="zh-CN" altLang="en-US" sz="2800" b="1" dirty="0">
                <a:solidFill>
                  <a:srgbClr val="C00000"/>
                </a:solidFill>
                <a:latin typeface="Times New Roman" panose="02020603050405020304" pitchFamily="18" charset="0"/>
                <a:cs typeface="Times New Roman" panose="02020603050405020304" pitchFamily="18" charset="0"/>
              </a:rPr>
              <a:t>，铁损中主要是涡流损耗。</a:t>
            </a:r>
          </a:p>
          <a:p>
            <a:r>
              <a:rPr lang="zh-CN" altLang="en-US" sz="2800" b="1" dirty="0">
                <a:solidFill>
                  <a:srgbClr val="C00000"/>
                </a:solidFill>
                <a:latin typeface="Times New Roman" panose="02020603050405020304" pitchFamily="18" charset="0"/>
                <a:cs typeface="Times New Roman" panose="02020603050405020304" pitchFamily="18" charset="0"/>
              </a:rPr>
              <a:t> </a:t>
            </a:r>
            <a:r>
              <a:rPr lang="zh-CN" altLang="en-US" sz="2800" b="1" dirty="0" smtClean="0">
                <a:solidFill>
                  <a:srgbClr val="C00000"/>
                </a:solidFill>
                <a:latin typeface="Times New Roman" panose="02020603050405020304" pitchFamily="18" charset="0"/>
                <a:cs typeface="Times New Roman" panose="02020603050405020304" pitchFamily="18" charset="0"/>
              </a:rPr>
              <a:t>      </a:t>
            </a:r>
            <a:r>
              <a:rPr lang="zh-CN" altLang="en-US" sz="2800" b="1" dirty="0" smtClean="0">
                <a:solidFill>
                  <a:srgbClr val="FF0000"/>
                </a:solidFill>
                <a:latin typeface="Times New Roman" panose="02020603050405020304" pitchFamily="18" charset="0"/>
                <a:cs typeface="Times New Roman" panose="02020603050405020304" pitchFamily="18" charset="0"/>
              </a:rPr>
              <a:t>通常</a:t>
            </a:r>
            <a:r>
              <a:rPr lang="zh-CN" altLang="en-US" sz="2800" b="1" dirty="0">
                <a:solidFill>
                  <a:srgbClr val="FF0000"/>
                </a:solidFill>
                <a:latin typeface="Times New Roman" panose="02020603050405020304" pitchFamily="18" charset="0"/>
                <a:cs typeface="Times New Roman" panose="02020603050405020304" pitchFamily="18" charset="0"/>
              </a:rPr>
              <a:t>，变压器的效率在</a:t>
            </a:r>
            <a:r>
              <a:rPr lang="en-US" altLang="zh-CN" sz="2800" b="1" dirty="0">
                <a:solidFill>
                  <a:srgbClr val="FF0000"/>
                </a:solidFill>
                <a:latin typeface="Times New Roman" panose="02020603050405020304" pitchFamily="18" charset="0"/>
                <a:cs typeface="Times New Roman" panose="02020603050405020304" pitchFamily="18" charset="0"/>
              </a:rPr>
              <a:t>95%</a:t>
            </a:r>
            <a:r>
              <a:rPr lang="zh-CN" altLang="en-US" sz="2800" b="1" dirty="0">
                <a:solidFill>
                  <a:srgbClr val="FF0000"/>
                </a:solidFill>
                <a:latin typeface="Times New Roman" panose="02020603050405020304" pitchFamily="18" charset="0"/>
                <a:cs typeface="Times New Roman" panose="02020603050405020304" pitchFamily="18" charset="0"/>
              </a:rPr>
              <a:t>以上。</a:t>
            </a:r>
          </a:p>
        </p:txBody>
      </p:sp>
      <p:graphicFrame>
        <p:nvGraphicFramePr>
          <p:cNvPr id="165892" name="Object 4"/>
          <p:cNvGraphicFramePr>
            <a:graphicFrameLocks noChangeAspect="1"/>
          </p:cNvGraphicFramePr>
          <p:nvPr>
            <p:extLst>
              <p:ext uri="{D42A27DB-BD31-4B8C-83A1-F6EECF244321}">
                <p14:modId xmlns:p14="http://schemas.microsoft.com/office/powerpoint/2010/main" val="2428543906"/>
              </p:ext>
            </p:extLst>
          </p:nvPr>
        </p:nvGraphicFramePr>
        <p:xfrm>
          <a:off x="1981699" y="1726366"/>
          <a:ext cx="2877179" cy="1068388"/>
        </p:xfrm>
        <a:graphic>
          <a:graphicData uri="http://schemas.openxmlformats.org/presentationml/2006/ole">
            <mc:AlternateContent xmlns:mc="http://schemas.openxmlformats.org/markup-compatibility/2006">
              <mc:Choice xmlns:v="urn:schemas-microsoft-com:vml" Requires="v">
                <p:oleObj spid="_x0000_s10322" name="Microsoft 公式 3.0" r:id="rId3" imgW="1600200" imgH="431640" progId="Equation.3">
                  <p:embed/>
                </p:oleObj>
              </mc:Choice>
              <mc:Fallback>
                <p:oleObj name="Microsoft 公式 3.0" r:id="rId3" imgW="160020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699" y="1726366"/>
                        <a:ext cx="2877179" cy="1068388"/>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pPr>
              <a:defRPr/>
            </a:pPr>
            <a:fld id="{9C95C9B0-D20A-40BC-A976-2EB8C368B16E}"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pPr>
                <a:defRPr/>
              </a:pPr>
              <a:t>36</a:t>
            </a:fld>
            <a:endParaRPr lang="en-US">
              <a:solidFill>
                <a:prstClr val="black">
                  <a:tint val="75000"/>
                </a:prstClr>
              </a:solidFill>
            </a:endParaRPr>
          </a:p>
        </p:txBody>
      </p:sp>
      <p:sp>
        <p:nvSpPr>
          <p:cNvPr id="7" name="Text Box 2"/>
          <p:cNvSpPr txBox="1">
            <a:spLocks noChangeArrowheads="1"/>
          </p:cNvSpPr>
          <p:nvPr/>
        </p:nvSpPr>
        <p:spPr bwMode="auto">
          <a:xfrm>
            <a:off x="985877" y="766865"/>
            <a:ext cx="3329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800" b="1" dirty="0">
                <a:solidFill>
                  <a:srgbClr val="00703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altLang="zh-CN" sz="2800" b="1" dirty="0" smtClean="0">
                <a:solidFill>
                  <a:srgbClr val="00703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2800" b="1" dirty="0" smtClean="0">
                <a:solidFill>
                  <a:srgbClr val="007033"/>
                </a:solidFill>
                <a:effectLst>
                  <a:outerShdw blurRad="38100" dist="38100" dir="2700000" algn="tl">
                    <a:srgbClr val="000000">
                      <a:alpha val="43137"/>
                    </a:srgbClr>
                  </a:outerShdw>
                </a:effectLst>
              </a:rPr>
              <a:t>变压器的效率特性：</a:t>
            </a:r>
            <a:endParaRPr lang="zh-CN" altLang="en-US" sz="2800" b="1" dirty="0">
              <a:solidFill>
                <a:srgbClr val="007033"/>
              </a:solidFill>
              <a:effectLst>
                <a:outerShdw blurRad="38100" dist="38100" dir="2700000" algn="tl">
                  <a:srgbClr val="000000">
                    <a:alpha val="43137"/>
                  </a:srgbClr>
                </a:outerShdw>
              </a:effectLst>
            </a:endParaRPr>
          </a:p>
        </p:txBody>
      </p:sp>
      <p:sp>
        <p:nvSpPr>
          <p:cNvPr id="4" name="矩形 3"/>
          <p:cNvSpPr/>
          <p:nvPr/>
        </p:nvSpPr>
        <p:spPr>
          <a:xfrm>
            <a:off x="6115968" y="3244334"/>
            <a:ext cx="3460627" cy="369332"/>
          </a:xfrm>
          <a:prstGeom prst="rect">
            <a:avLst/>
          </a:prstGeom>
        </p:spPr>
        <p:txBody>
          <a:bodyPr wrap="none">
            <a:spAutoFit/>
          </a:bodyPr>
          <a:lstStyle/>
          <a:p>
            <a:r>
              <a:rPr lang="zh-CN" altLang="zh-CN" kern="1000" dirty="0">
                <a:ea typeface="Times New Roman" panose="02020603050405020304" pitchFamily="18" charset="0"/>
              </a:rPr>
              <a:t> </a:t>
            </a:r>
            <a:r>
              <a:rPr lang="zh-CN" altLang="zh-CN" kern="1000" dirty="0">
                <a:latin typeface="Times New Roman" panose="02020603050405020304" pitchFamily="18" charset="0"/>
                <a:cs typeface="Times New Roman" panose="02020603050405020304" pitchFamily="18" charset="0"/>
              </a:rPr>
              <a:t>图</a:t>
            </a:r>
            <a:r>
              <a:rPr lang="en-US" altLang="zh-CN" kern="1000" dirty="0">
                <a:latin typeface="Times New Roman" panose="02020603050405020304" pitchFamily="18" charset="0"/>
              </a:rPr>
              <a:t>8.4.11  </a:t>
            </a:r>
            <a:r>
              <a:rPr lang="zh-CN" altLang="zh-CN" kern="1000" dirty="0">
                <a:latin typeface="Times New Roman" panose="02020603050405020304" pitchFamily="18" charset="0"/>
                <a:cs typeface="Times New Roman" panose="02020603050405020304" pitchFamily="18" charset="0"/>
              </a:rPr>
              <a:t>变压器的效率特性曲线</a:t>
            </a:r>
            <a:endParaRPr lang="zh-CN" altLang="en-US" dirty="0"/>
          </a:p>
        </p:txBody>
      </p:sp>
      <p:pic>
        <p:nvPicPr>
          <p:cNvPr id="9" name="图片 8" descr="8t4t1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63056" y="1056068"/>
            <a:ext cx="2932459" cy="2055052"/>
          </a:xfrm>
          <a:prstGeom prst="rect">
            <a:avLst/>
          </a:prstGeom>
          <a:noFill/>
          <a:ln>
            <a:noFill/>
          </a:ln>
        </p:spPr>
      </p:pic>
    </p:spTree>
    <p:extLst>
      <p:ext uri="{BB962C8B-B14F-4D97-AF65-F5344CB8AC3E}">
        <p14:creationId xmlns:p14="http://schemas.microsoft.com/office/powerpoint/2010/main" val="42390501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65892"/>
                                        </p:tgtEl>
                                        <p:attrNameLst>
                                          <p:attrName>style.visibility</p:attrName>
                                        </p:attrNameLst>
                                      </p:cBhvr>
                                      <p:to>
                                        <p:strVal val="visible"/>
                                      </p:to>
                                    </p:set>
                                    <p:animEffect transition="in" filter="wipe(up)">
                                      <p:cBhvr>
                                        <p:cTn id="7" dur="500"/>
                                        <p:tgtEl>
                                          <p:spTgt spid="1658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5890"/>
                                        </p:tgtEl>
                                        <p:attrNameLst>
                                          <p:attrName>style.visibility</p:attrName>
                                        </p:attrNameLst>
                                      </p:cBhvr>
                                      <p:to>
                                        <p:strVal val="visible"/>
                                      </p:to>
                                    </p:set>
                                    <p:animEffect transition="in" filter="wipe(up)">
                                      <p:cBhvr>
                                        <p:cTn id="12" dur="500"/>
                                        <p:tgtEl>
                                          <p:spTgt spid="16589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autoUpdateAnimBg="0"/>
      <p:bldP spid="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23" name="Text Box 11"/>
          <p:cNvSpPr txBox="1">
            <a:spLocks noChangeArrowheads="1"/>
          </p:cNvSpPr>
          <p:nvPr/>
        </p:nvSpPr>
        <p:spPr bwMode="auto">
          <a:xfrm>
            <a:off x="1003899" y="3348903"/>
            <a:ext cx="99625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C00000"/>
                </a:solidFill>
              </a:rPr>
              <a:t>解：</a:t>
            </a:r>
          </a:p>
        </p:txBody>
      </p:sp>
      <p:sp>
        <p:nvSpPr>
          <p:cNvPr id="4" name="Rectangle 7"/>
          <p:cNvSpPr>
            <a:spLocks noChangeArrowheads="1"/>
          </p:cNvSpPr>
          <p:nvPr/>
        </p:nvSpPr>
        <p:spPr bwMode="auto">
          <a:xfrm>
            <a:off x="981155" y="714202"/>
            <a:ext cx="852542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例：</a:t>
            </a: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有一个带容性负载的三相变压器，负载的功率因数为</a:t>
            </a:r>
            <a:r>
              <a:rPr kumimoji="0"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0.8</a:t>
            </a: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，变压器的额定数据如下：</a:t>
            </a:r>
            <a:r>
              <a:rPr kumimoji="0" lang="en-US" altLang="zh-CN" sz="28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800" b="1"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sz="28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150KV·A</a:t>
            </a:r>
            <a:r>
              <a:rPr kumimoji="0" lang="zh-CN" altLang="en-US" sz="28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a:t>
            </a:r>
            <a:r>
              <a:rPr kumimoji="0" lang="en-US" altLang="zh-CN" sz="2800" b="1"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1N</a:t>
            </a:r>
            <a:r>
              <a:rPr kumimoji="0" lang="en-US" altLang="zh-CN" sz="28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5000V</a:t>
            </a:r>
            <a:r>
              <a:rPr kumimoji="0" lang="zh-CN" altLang="en-US" sz="28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a:t>
            </a:r>
            <a:r>
              <a:rPr kumimoji="0" lang="en-US" altLang="zh-CN" sz="2800" b="1"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2N</a:t>
            </a:r>
            <a:r>
              <a:rPr kumimoji="0" lang="en-US" altLang="zh-CN" sz="28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a:t>
            </a:r>
            <a:r>
              <a:rPr kumimoji="0" lang="en-US" altLang="zh-CN" sz="2800" b="1"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r>
              <a:rPr kumimoji="0" lang="en-US" altLang="zh-CN" sz="28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600V</a:t>
            </a:r>
            <a:r>
              <a:rPr kumimoji="0" lang="zh-CN" altLang="en-US" sz="28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r>
              <a:rPr kumimoji="0" lang="en-US" altLang="zh-CN" sz="2800" b="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50H</a:t>
            </a:r>
            <a:r>
              <a:rPr kumimoji="0" lang="en-US" altLang="zh-CN" sz="2800" b="1"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Z</a:t>
            </a: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，绕组为</a:t>
            </a:r>
            <a:r>
              <a:rPr kumimoji="0"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Y/Y</a:t>
            </a: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连接方式。由实验测得：</a:t>
            </a:r>
            <a:r>
              <a:rPr kumimoji="0" lang="en-US" altLang="zh-CN" sz="2800" b="1" i="1"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800" b="1" i="0" u="none" strike="noStrike" cap="none" normalizeH="0" baseline="-2500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cu</a:t>
            </a:r>
            <a:r>
              <a:rPr kumimoji="0"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=1200W</a:t>
            </a: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1"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800" b="1" i="0" u="none" strike="noStrike" cap="none" normalizeH="0" baseline="-2500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Fe</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=600W</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。求</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(1)</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变压器一、二次绕组的额定电流；</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(2)</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变压器满载时的效率。</a:t>
            </a:r>
            <a:endParaRPr kumimoji="0" lang="zh-CN" alt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矩形 6"/>
          <p:cNvSpPr/>
          <p:nvPr/>
        </p:nvSpPr>
        <p:spPr>
          <a:xfrm>
            <a:off x="1641172" y="3352999"/>
            <a:ext cx="8166018" cy="523220"/>
          </a:xfrm>
          <a:prstGeom prst="rect">
            <a:avLst/>
          </a:prstGeom>
        </p:spPr>
        <p:txBody>
          <a:bodyPr wrap="none">
            <a:spAutoFit/>
          </a:bodyPr>
          <a:lstStyle/>
          <a:p>
            <a:r>
              <a:rPr lang="en-US" altLang="zh-CN" sz="2800" b="1" dirty="0" smtClean="0">
                <a:latin typeface="Times New Roman" panose="02020603050405020304" pitchFamily="18" charset="0"/>
                <a:cs typeface="Times New Roman" panose="02020603050405020304" pitchFamily="18" charset="0"/>
              </a:rPr>
              <a:t>(1)</a:t>
            </a:r>
            <a:r>
              <a:rPr lang="zh-CN" altLang="zh-CN" sz="2800" b="1" dirty="0" smtClean="0">
                <a:latin typeface="Times New Roman" panose="02020603050405020304" pitchFamily="18" charset="0"/>
                <a:cs typeface="Times New Roman" panose="02020603050405020304" pitchFamily="18" charset="0"/>
              </a:rPr>
              <a:t>根据</a:t>
            </a:r>
            <a:r>
              <a:rPr lang="zh-CN" altLang="zh-CN" sz="2800" b="1" dirty="0">
                <a:latin typeface="Times New Roman" panose="02020603050405020304" pitchFamily="18" charset="0"/>
                <a:cs typeface="Times New Roman" panose="02020603050405020304" pitchFamily="18" charset="0"/>
              </a:rPr>
              <a:t>三相变压器额定容量和电压、电流的</a:t>
            </a:r>
            <a:r>
              <a:rPr lang="zh-CN" altLang="zh-CN" sz="2800" b="1" dirty="0" smtClean="0">
                <a:latin typeface="Times New Roman" panose="02020603050405020304" pitchFamily="18" charset="0"/>
                <a:cs typeface="Times New Roman" panose="02020603050405020304" pitchFamily="18" charset="0"/>
              </a:rPr>
              <a:t>关系</a:t>
            </a:r>
            <a:r>
              <a:rPr lang="zh-CN" altLang="en-US" sz="2800" b="1" dirty="0" smtClean="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8" name="Rectangle 13"/>
          <p:cNvSpPr>
            <a:spLocks noChangeArrowheads="1"/>
          </p:cNvSpPr>
          <p:nvPr/>
        </p:nvSpPr>
        <p:spPr bwMode="auto">
          <a:xfrm>
            <a:off x="1824941" y="426121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15"/>
          <p:cNvSpPr>
            <a:spLocks noChangeArrowheads="1"/>
          </p:cNvSpPr>
          <p:nvPr/>
        </p:nvSpPr>
        <p:spPr bwMode="auto">
          <a:xfrm>
            <a:off x="1824941" y="426121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矩形 11"/>
          <p:cNvSpPr/>
          <p:nvPr/>
        </p:nvSpPr>
        <p:spPr>
          <a:xfrm>
            <a:off x="1641169" y="4715093"/>
            <a:ext cx="5280613" cy="523220"/>
          </a:xfrm>
          <a:prstGeom prst="rect">
            <a:avLst/>
          </a:prstGeom>
        </p:spPr>
        <p:txBody>
          <a:bodyPr wrap="none">
            <a:spAutoFit/>
          </a:bodyPr>
          <a:lstStyle/>
          <a:p>
            <a:r>
              <a:rPr lang="en-US" altLang="zh-CN" sz="2800" b="1" dirty="0" smtClean="0">
                <a:latin typeface="Times New Roman" panose="02020603050405020304" pitchFamily="18" charset="0"/>
                <a:cs typeface="Times New Roman" panose="02020603050405020304" pitchFamily="18" charset="0"/>
              </a:rPr>
              <a:t>(2)</a:t>
            </a:r>
            <a:r>
              <a:rPr lang="zh-CN" altLang="zh-CN" sz="2800" b="1" dirty="0" smtClean="0">
                <a:latin typeface="Times New Roman" panose="02020603050405020304" pitchFamily="18" charset="0"/>
                <a:cs typeface="Times New Roman" panose="02020603050405020304" pitchFamily="18" charset="0"/>
              </a:rPr>
              <a:t>计算</a:t>
            </a:r>
            <a:r>
              <a:rPr lang="zh-CN" altLang="zh-CN" sz="2800" b="1" dirty="0">
                <a:latin typeface="Times New Roman" panose="02020603050405020304" pitchFamily="18" charset="0"/>
                <a:cs typeface="Times New Roman" panose="02020603050405020304" pitchFamily="18" charset="0"/>
              </a:rPr>
              <a:t>变压器满载时候的</a:t>
            </a:r>
            <a:r>
              <a:rPr lang="zh-CN" altLang="zh-CN" sz="2800" b="1" dirty="0" smtClean="0">
                <a:latin typeface="Times New Roman" panose="02020603050405020304" pitchFamily="18" charset="0"/>
                <a:cs typeface="Times New Roman" panose="02020603050405020304" pitchFamily="18" charset="0"/>
              </a:rPr>
              <a:t>效率</a:t>
            </a:r>
            <a:r>
              <a:rPr lang="zh-CN" altLang="en-US" sz="2800" b="1" dirty="0" smtClean="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13" name="Rectangle 17"/>
          <p:cNvSpPr>
            <a:spLocks noChangeArrowheads="1"/>
          </p:cNvSpPr>
          <p:nvPr/>
        </p:nvSpPr>
        <p:spPr bwMode="auto">
          <a:xfrm>
            <a:off x="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日期占位符 4"/>
          <p:cNvSpPr>
            <a:spLocks noGrp="1"/>
          </p:cNvSpPr>
          <p:nvPr>
            <p:ph type="dt" sz="half" idx="10"/>
          </p:nvPr>
        </p:nvSpPr>
        <p:spPr/>
        <p:txBody>
          <a:bodyPr/>
          <a:lstStyle/>
          <a:p>
            <a:pPr>
              <a:defRPr/>
            </a:pPr>
            <a:fld id="{8CB8974C-0B0E-4BE7-93C1-FE4951BA9DC9}" type="datetime1">
              <a:rPr lang="zh-CN" altLang="en-US" smtClean="0">
                <a:solidFill>
                  <a:prstClr val="black">
                    <a:tint val="75000"/>
                  </a:prstClr>
                </a:solidFill>
              </a:rPr>
              <a:t>2018/5/2</a:t>
            </a:fld>
            <a:endParaRPr lang="en-US" dirty="0">
              <a:solidFill>
                <a:prstClr val="black">
                  <a:tint val="75000"/>
                </a:prstClr>
              </a:solidFill>
            </a:endParaRPr>
          </a:p>
        </p:txBody>
      </p:sp>
      <p:sp>
        <p:nvSpPr>
          <p:cNvPr id="15" name="灯片编号占位符 14"/>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pPr>
                <a:defRPr/>
              </a:pPr>
              <a:t>37</a:t>
            </a:fld>
            <a:endParaRPr lang="en-US">
              <a:solidFill>
                <a:prstClr val="black">
                  <a:tint val="75000"/>
                </a:prstClr>
              </a:solidFill>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2699824479"/>
              </p:ext>
            </p:extLst>
          </p:nvPr>
        </p:nvGraphicFramePr>
        <p:xfrm>
          <a:off x="1363668" y="3808140"/>
          <a:ext cx="4013108" cy="922267"/>
        </p:xfrm>
        <a:graphic>
          <a:graphicData uri="http://schemas.openxmlformats.org/presentationml/2006/ole">
            <mc:AlternateContent xmlns:mc="http://schemas.openxmlformats.org/markup-compatibility/2006">
              <mc:Choice xmlns:v="urn:schemas-microsoft-com:vml" Requires="v">
                <p:oleObj spid="_x0000_s22854" name="Equation" r:id="rId3" imgW="2044440" imgH="469800" progId="Equation.DSMT4">
                  <p:embed/>
                </p:oleObj>
              </mc:Choice>
              <mc:Fallback>
                <p:oleObj name="Equation" r:id="rId3" imgW="2044440" imgH="469800" progId="Equation.DSMT4">
                  <p:embed/>
                  <p:pic>
                    <p:nvPicPr>
                      <p:cNvPr id="0" name=""/>
                      <p:cNvPicPr/>
                      <p:nvPr/>
                    </p:nvPicPr>
                    <p:blipFill>
                      <a:blip r:embed="rId4"/>
                      <a:stretch>
                        <a:fillRect/>
                      </a:stretch>
                    </p:blipFill>
                    <p:spPr>
                      <a:xfrm>
                        <a:off x="1363668" y="3808140"/>
                        <a:ext cx="4013108" cy="922267"/>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523285839"/>
              </p:ext>
            </p:extLst>
          </p:nvPr>
        </p:nvGraphicFramePr>
        <p:xfrm>
          <a:off x="5536260" y="3796706"/>
          <a:ext cx="4164953" cy="945419"/>
        </p:xfrm>
        <a:graphic>
          <a:graphicData uri="http://schemas.openxmlformats.org/presentationml/2006/ole">
            <mc:AlternateContent xmlns:mc="http://schemas.openxmlformats.org/markup-compatibility/2006">
              <mc:Choice xmlns:v="urn:schemas-microsoft-com:vml" Requires="v">
                <p:oleObj spid="_x0000_s22855" name="Equation" r:id="rId5" imgW="2070000" imgH="469800" progId="Equation.DSMT4">
                  <p:embed/>
                </p:oleObj>
              </mc:Choice>
              <mc:Fallback>
                <p:oleObj name="Equation" r:id="rId5" imgW="2070000" imgH="469800" progId="Equation.DSMT4">
                  <p:embed/>
                  <p:pic>
                    <p:nvPicPr>
                      <p:cNvPr id="0" name=""/>
                      <p:cNvPicPr/>
                      <p:nvPr/>
                    </p:nvPicPr>
                    <p:blipFill>
                      <a:blip r:embed="rId6"/>
                      <a:stretch>
                        <a:fillRect/>
                      </a:stretch>
                    </p:blipFill>
                    <p:spPr>
                      <a:xfrm>
                        <a:off x="5536260" y="3796706"/>
                        <a:ext cx="4164953" cy="945419"/>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4107229903"/>
              </p:ext>
            </p:extLst>
          </p:nvPr>
        </p:nvGraphicFramePr>
        <p:xfrm>
          <a:off x="1413324" y="5238313"/>
          <a:ext cx="7267586" cy="983583"/>
        </p:xfrm>
        <a:graphic>
          <a:graphicData uri="http://schemas.openxmlformats.org/presentationml/2006/ole">
            <mc:AlternateContent xmlns:mc="http://schemas.openxmlformats.org/markup-compatibility/2006">
              <mc:Choice xmlns:v="urn:schemas-microsoft-com:vml" Requires="v">
                <p:oleObj spid="_x0000_s22856" name="Equation" r:id="rId7" imgW="3377880" imgH="457200" progId="Equation.DSMT4">
                  <p:embed/>
                </p:oleObj>
              </mc:Choice>
              <mc:Fallback>
                <p:oleObj name="Equation" r:id="rId7" imgW="3377880" imgH="457200" progId="Equation.DSMT4">
                  <p:embed/>
                  <p:pic>
                    <p:nvPicPr>
                      <p:cNvPr id="0" name=""/>
                      <p:cNvPicPr/>
                      <p:nvPr/>
                    </p:nvPicPr>
                    <p:blipFill>
                      <a:blip r:embed="rId8"/>
                      <a:stretch>
                        <a:fillRect/>
                      </a:stretch>
                    </p:blipFill>
                    <p:spPr>
                      <a:xfrm>
                        <a:off x="1413324" y="5238313"/>
                        <a:ext cx="7267586" cy="983583"/>
                      </a:xfrm>
                      <a:prstGeom prst="rect">
                        <a:avLst/>
                      </a:prstGeom>
                    </p:spPr>
                  </p:pic>
                </p:oleObj>
              </mc:Fallback>
            </mc:AlternateContent>
          </a:graphicData>
        </a:graphic>
      </p:graphicFrame>
    </p:spTree>
    <p:extLst>
      <p:ext uri="{BB962C8B-B14F-4D97-AF65-F5344CB8AC3E}">
        <p14:creationId xmlns:p14="http://schemas.microsoft.com/office/powerpoint/2010/main" val="40346606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ChangeArrowheads="1"/>
          </p:cNvSpPr>
          <p:nvPr/>
        </p:nvSpPr>
        <p:spPr bwMode="auto">
          <a:xfrm>
            <a:off x="950676" y="1220264"/>
            <a:ext cx="68044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 </a:t>
            </a:r>
            <a:r>
              <a:rPr lang="zh-CN" alt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自耦变压器</a:t>
            </a: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p>
        </p:txBody>
      </p:sp>
      <p:graphicFrame>
        <p:nvGraphicFramePr>
          <p:cNvPr id="167940" name="Object 4"/>
          <p:cNvGraphicFramePr>
            <a:graphicFrameLocks noChangeAspect="1"/>
          </p:cNvGraphicFramePr>
          <p:nvPr>
            <p:extLst>
              <p:ext uri="{D42A27DB-BD31-4B8C-83A1-F6EECF244321}">
                <p14:modId xmlns:p14="http://schemas.microsoft.com/office/powerpoint/2010/main" val="3434090143"/>
              </p:ext>
            </p:extLst>
          </p:nvPr>
        </p:nvGraphicFramePr>
        <p:xfrm>
          <a:off x="1445300" y="2241140"/>
          <a:ext cx="3385117" cy="986194"/>
        </p:xfrm>
        <a:graphic>
          <a:graphicData uri="http://schemas.openxmlformats.org/presentationml/2006/ole">
            <mc:AlternateContent xmlns:mc="http://schemas.openxmlformats.org/markup-compatibility/2006">
              <mc:Choice xmlns:v="urn:schemas-microsoft-com:vml" Requires="v">
                <p:oleObj spid="_x0000_s7331" name="Equation" r:id="rId3" imgW="1752480" imgH="431640" progId="Equation.3">
                  <p:embed/>
                </p:oleObj>
              </mc:Choice>
              <mc:Fallback>
                <p:oleObj name="Equation" r:id="rId3" imgW="175248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5300" y="2241140"/>
                        <a:ext cx="3385117" cy="986194"/>
                      </a:xfrm>
                      <a:prstGeom prst="rect">
                        <a:avLst/>
                      </a:prstGeom>
                      <a:noFill/>
                      <a:ln>
                        <a:noFill/>
                      </a:ln>
                      <a:effectLst/>
                      <a:extLst/>
                    </p:spPr>
                  </p:pic>
                </p:oleObj>
              </mc:Fallback>
            </mc:AlternateContent>
          </a:graphicData>
        </a:graphic>
      </p:graphicFrame>
      <p:graphicFrame>
        <p:nvGraphicFramePr>
          <p:cNvPr id="167941" name="Object 5"/>
          <p:cNvGraphicFramePr>
            <a:graphicFrameLocks noChangeAspect="1"/>
          </p:cNvGraphicFramePr>
          <p:nvPr>
            <p:extLst>
              <p:ext uri="{D42A27DB-BD31-4B8C-83A1-F6EECF244321}">
                <p14:modId xmlns:p14="http://schemas.microsoft.com/office/powerpoint/2010/main" val="1488783778"/>
              </p:ext>
            </p:extLst>
          </p:nvPr>
        </p:nvGraphicFramePr>
        <p:xfrm>
          <a:off x="6664601" y="459270"/>
          <a:ext cx="2856853" cy="3487509"/>
        </p:xfrm>
        <a:graphic>
          <a:graphicData uri="http://schemas.openxmlformats.org/presentationml/2006/ole">
            <mc:AlternateContent xmlns:mc="http://schemas.openxmlformats.org/markup-compatibility/2006">
              <mc:Choice xmlns:v="urn:schemas-microsoft-com:vml" Requires="v">
                <p:oleObj spid="_x0000_s7332" name="位图图像" r:id="rId5" imgW="2600000" imgH="3086531" progId="Paint.Picture">
                  <p:embed/>
                </p:oleObj>
              </mc:Choice>
              <mc:Fallback>
                <p:oleObj name="位图图像" r:id="rId5" imgW="2600000" imgH="3086531"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4601" y="459270"/>
                        <a:ext cx="2856853" cy="3487509"/>
                      </a:xfrm>
                      <a:prstGeom prst="rect">
                        <a:avLst/>
                      </a:prstGeom>
                      <a:noFill/>
                      <a:ln>
                        <a:noFill/>
                      </a:ln>
                      <a:effectLst/>
                      <a:extLst/>
                    </p:spPr>
                  </p:pic>
                </p:oleObj>
              </mc:Fallback>
            </mc:AlternateContent>
          </a:graphicData>
        </a:graphic>
      </p:graphicFrame>
      <p:sp>
        <p:nvSpPr>
          <p:cNvPr id="167942" name="Rectangle 6"/>
          <p:cNvSpPr>
            <a:spLocks noChangeArrowheads="1"/>
          </p:cNvSpPr>
          <p:nvPr/>
        </p:nvSpPr>
        <p:spPr bwMode="auto">
          <a:xfrm>
            <a:off x="950676" y="1776270"/>
            <a:ext cx="4873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3399"/>
                </a:solidFill>
              </a:rPr>
              <a:t>原副边共用一个绕组的变压器</a:t>
            </a:r>
          </a:p>
        </p:txBody>
      </p:sp>
      <p:sp>
        <p:nvSpPr>
          <p:cNvPr id="2" name="日期占位符 1"/>
          <p:cNvSpPr>
            <a:spLocks noGrp="1"/>
          </p:cNvSpPr>
          <p:nvPr>
            <p:ph type="dt" sz="half" idx="10"/>
          </p:nvPr>
        </p:nvSpPr>
        <p:spPr/>
        <p:txBody>
          <a:bodyPr/>
          <a:lstStyle/>
          <a:p>
            <a:pPr>
              <a:defRPr/>
            </a:pPr>
            <a:fld id="{3E8F1E1A-94F4-484A-9623-5AAE9AC11A09}"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pPr>
                <a:defRPr/>
              </a:pPr>
              <a:t>38</a:t>
            </a:fld>
            <a:endParaRPr lang="en-US">
              <a:solidFill>
                <a:prstClr val="black">
                  <a:tint val="75000"/>
                </a:prstClr>
              </a:solidFill>
            </a:endParaRPr>
          </a:p>
        </p:txBody>
      </p:sp>
      <p:sp>
        <p:nvSpPr>
          <p:cNvPr id="9" name="Rectangle 4"/>
          <p:cNvSpPr>
            <a:spLocks noChangeArrowheads="1"/>
          </p:cNvSpPr>
          <p:nvPr/>
        </p:nvSpPr>
        <p:spPr bwMode="auto">
          <a:xfrm>
            <a:off x="950676" y="681037"/>
            <a:ext cx="316785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3200" b="1" dirty="0" smtClean="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8.4.4 </a:t>
            </a:r>
            <a:r>
              <a:rPr lang="zh-CN" altLang="en-US" sz="3200" b="1" dirty="0" smtClean="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其他变压器</a:t>
            </a:r>
            <a:endParaRPr lang="zh-CN" altLang="en-US" sz="3200" b="1" dirty="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Rectangle 2"/>
          <p:cNvSpPr>
            <a:spLocks noChangeArrowheads="1"/>
          </p:cNvSpPr>
          <p:nvPr/>
        </p:nvSpPr>
        <p:spPr bwMode="auto">
          <a:xfrm>
            <a:off x="950676" y="3211312"/>
            <a:ext cx="558927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sz="2800" b="1" dirty="0">
                <a:solidFill>
                  <a:srgbClr val="FF3399"/>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调压器：</a:t>
            </a:r>
            <a:r>
              <a:rPr lang="zh-CN" altLang="en-US" sz="2800" b="1" dirty="0">
                <a:solidFill>
                  <a:schemeClr val="accent2"/>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副边绕组匝数可调即副边输出电压可调的自耦变压器。</a:t>
            </a:r>
          </a:p>
        </p:txBody>
      </p:sp>
      <p:pic>
        <p:nvPicPr>
          <p:cNvPr id="12" name="Picture 3" descr="tyq"/>
          <p:cNvPicPr>
            <a:picLocks noChangeAspect="1" noChangeArrowheads="1"/>
          </p:cNvPicPr>
          <p:nvPr/>
        </p:nvPicPr>
        <p:blipFill rotWithShape="1">
          <a:blip r:embed="rId7">
            <a:extLst>
              <a:ext uri="{28A0092B-C50C-407E-A947-70E740481C1C}">
                <a14:useLocalDpi xmlns:a14="http://schemas.microsoft.com/office/drawing/2010/main" val="0"/>
              </a:ext>
            </a:extLst>
          </a:blip>
          <a:srcRect l="55589" b="20303"/>
          <a:stretch/>
        </p:blipFill>
        <p:spPr bwMode="auto">
          <a:xfrm>
            <a:off x="4911440" y="4297880"/>
            <a:ext cx="1628508" cy="190156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E:\zq\tiaoya.bmp"/>
          <p:cNvPicPr>
            <a:picLocks noChangeAspect="1" noChangeArrowheads="1"/>
          </p:cNvPicPr>
          <p:nvPr/>
        </p:nvPicPr>
        <p:blipFill rotWithShape="1">
          <a:blip r:embed="rId8">
            <a:extLst>
              <a:ext uri="{28A0092B-C50C-407E-A947-70E740481C1C}">
                <a14:useLocalDpi xmlns:a14="http://schemas.microsoft.com/office/drawing/2010/main" val="0"/>
              </a:ext>
            </a:extLst>
          </a:blip>
          <a:srcRect l="2891" t="3563" r="3348" b="3462"/>
          <a:stretch/>
        </p:blipFill>
        <p:spPr bwMode="auto">
          <a:xfrm>
            <a:off x="1720171" y="4297879"/>
            <a:ext cx="2025141" cy="1901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5136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67939"/>
                                        </p:tgtEl>
                                        <p:attrNameLst>
                                          <p:attrName>style.visibility</p:attrName>
                                        </p:attrNameLst>
                                      </p:cBhvr>
                                      <p:to>
                                        <p:strVal val="visible"/>
                                      </p:to>
                                    </p:set>
                                    <p:anim calcmode="lin" valueType="num">
                                      <p:cBhvr>
                                        <p:cTn id="7" dur="500" fill="hold"/>
                                        <p:tgtEl>
                                          <p:spTgt spid="167939"/>
                                        </p:tgtEl>
                                        <p:attrNameLst>
                                          <p:attrName>ppt_w</p:attrName>
                                        </p:attrNameLst>
                                      </p:cBhvr>
                                      <p:tavLst>
                                        <p:tav tm="0">
                                          <p:val>
                                            <p:fltVal val="0"/>
                                          </p:val>
                                        </p:tav>
                                        <p:tav tm="100000">
                                          <p:val>
                                            <p:strVal val="#ppt_w"/>
                                          </p:val>
                                        </p:tav>
                                      </p:tavLst>
                                    </p:anim>
                                    <p:anim calcmode="lin" valueType="num">
                                      <p:cBhvr>
                                        <p:cTn id="8" dur="500" fill="hold"/>
                                        <p:tgtEl>
                                          <p:spTgt spid="167939"/>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67942"/>
                                        </p:tgtEl>
                                        <p:attrNameLst>
                                          <p:attrName>style.visibility</p:attrName>
                                        </p:attrNameLst>
                                      </p:cBhvr>
                                      <p:to>
                                        <p:strVal val="visible"/>
                                      </p:to>
                                    </p:set>
                                    <p:animEffect transition="in" filter="blinds(horizontal)">
                                      <p:cBhvr>
                                        <p:cTn id="13" dur="500"/>
                                        <p:tgtEl>
                                          <p:spTgt spid="16794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167941"/>
                                        </p:tgtEl>
                                        <p:attrNameLst>
                                          <p:attrName>style.visibility</p:attrName>
                                        </p:attrNameLst>
                                      </p:cBhvr>
                                      <p:to>
                                        <p:strVal val="visible"/>
                                      </p:to>
                                    </p:set>
                                    <p:anim calcmode="lin" valueType="num">
                                      <p:cBhvr>
                                        <p:cTn id="18" dur="500" fill="hold"/>
                                        <p:tgtEl>
                                          <p:spTgt spid="167941"/>
                                        </p:tgtEl>
                                        <p:attrNameLst>
                                          <p:attrName>ppt_w</p:attrName>
                                        </p:attrNameLst>
                                      </p:cBhvr>
                                      <p:tavLst>
                                        <p:tav tm="0">
                                          <p:val>
                                            <p:fltVal val="0"/>
                                          </p:val>
                                        </p:tav>
                                        <p:tav tm="100000">
                                          <p:val>
                                            <p:strVal val="#ppt_w"/>
                                          </p:val>
                                        </p:tav>
                                      </p:tavLst>
                                    </p:anim>
                                    <p:anim calcmode="lin" valueType="num">
                                      <p:cBhvr>
                                        <p:cTn id="19" dur="500" fill="hold"/>
                                        <p:tgtEl>
                                          <p:spTgt spid="167941"/>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nodeType="clickEffect">
                                  <p:stCondLst>
                                    <p:cond delay="0"/>
                                  </p:stCondLst>
                                  <p:childTnLst>
                                    <p:set>
                                      <p:cBhvr>
                                        <p:cTn id="23" dur="1" fill="hold">
                                          <p:stCondLst>
                                            <p:cond delay="0"/>
                                          </p:stCondLst>
                                        </p:cTn>
                                        <p:tgtEl>
                                          <p:spTgt spid="167940"/>
                                        </p:tgtEl>
                                        <p:attrNameLst>
                                          <p:attrName>style.visibility</p:attrName>
                                        </p:attrNameLst>
                                      </p:cBhvr>
                                      <p:to>
                                        <p:strVal val="visible"/>
                                      </p:to>
                                    </p:set>
                                    <p:anim calcmode="lin" valueType="num">
                                      <p:cBhvr>
                                        <p:cTn id="24" dur="500" fill="hold"/>
                                        <p:tgtEl>
                                          <p:spTgt spid="167940"/>
                                        </p:tgtEl>
                                        <p:attrNameLst>
                                          <p:attrName>ppt_w</p:attrName>
                                        </p:attrNameLst>
                                      </p:cBhvr>
                                      <p:tavLst>
                                        <p:tav tm="0">
                                          <p:val>
                                            <p:fltVal val="0"/>
                                          </p:val>
                                        </p:tav>
                                        <p:tav tm="100000">
                                          <p:val>
                                            <p:strVal val="#ppt_w"/>
                                          </p:val>
                                        </p:tav>
                                      </p:tavLst>
                                    </p:anim>
                                    <p:anim calcmode="lin" valueType="num">
                                      <p:cBhvr>
                                        <p:cTn id="25" dur="500" fill="hold"/>
                                        <p:tgtEl>
                                          <p:spTgt spid="167940"/>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strips(down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0-#ppt_w/2"/>
                                          </p:val>
                                        </p:tav>
                                        <p:tav tm="100000">
                                          <p:val>
                                            <p:strVal val="#ppt_x"/>
                                          </p:val>
                                        </p:tav>
                                      </p:tavLst>
                                    </p:anim>
                                    <p:anim calcmode="lin" valueType="num">
                                      <p:cBhvr additive="base">
                                        <p:cTn id="3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0-#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0-#ppt_w/2"/>
                                          </p:val>
                                        </p:tav>
                                        <p:tav tm="100000">
                                          <p:val>
                                            <p:strVal val="#ppt_x"/>
                                          </p:val>
                                        </p:tav>
                                      </p:tavLst>
                                    </p:anim>
                                    <p:anim calcmode="lin" valueType="num">
                                      <p:cBhvr additive="base">
                                        <p:cTn id="4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autoUpdateAnimBg="0"/>
      <p:bldP spid="167942" grpId="0" autoUpdateAnimBg="0"/>
      <p:bldP spid="9" grpId="0" autoUpdateAnimBg="0"/>
      <p:bldP spid="11"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98" name="Picture 14" descr="E:\zq\celiu.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91" y="3382963"/>
            <a:ext cx="1296831" cy="3078162"/>
          </a:xfrm>
          <a:prstGeom prst="rect">
            <a:avLst/>
          </a:prstGeom>
          <a:noFill/>
          <a:extLst>
            <a:ext uri="{909E8E84-426E-40DD-AFC4-6F175D3DCCD1}">
              <a14:hiddenFill xmlns:a14="http://schemas.microsoft.com/office/drawing/2010/main">
                <a:solidFill>
                  <a:srgbClr val="FFFFFF"/>
                </a:solidFill>
              </a14:hiddenFill>
            </a:ext>
          </a:extLst>
        </p:spPr>
      </p:pic>
      <p:pic>
        <p:nvPicPr>
          <p:cNvPr id="169987" name="Picture 3" descr="25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84857" y="689336"/>
            <a:ext cx="3087192" cy="2578100"/>
          </a:xfrm>
          <a:prstGeom prst="rect">
            <a:avLst/>
          </a:prstGeom>
          <a:noFill/>
          <a:extLst>
            <a:ext uri="{909E8E84-426E-40DD-AFC4-6F175D3DCCD1}">
              <a14:hiddenFill xmlns:a14="http://schemas.microsoft.com/office/drawing/2010/main">
                <a:solidFill>
                  <a:srgbClr val="FFFFFF"/>
                </a:solidFill>
              </a14:hiddenFill>
            </a:ext>
          </a:extLst>
        </p:spPr>
      </p:pic>
      <p:sp>
        <p:nvSpPr>
          <p:cNvPr id="169988" name="Rectangle 4"/>
          <p:cNvSpPr>
            <a:spLocks noChangeArrowheads="1"/>
          </p:cNvSpPr>
          <p:nvPr/>
        </p:nvSpPr>
        <p:spPr bwMode="auto">
          <a:xfrm>
            <a:off x="950676" y="1220034"/>
            <a:ext cx="5103318"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b="1" dirty="0">
                <a:solidFill>
                  <a:srgbClr val="FF3399"/>
                </a:solidFill>
                <a:latin typeface="Times New Roman" panose="02020603050405020304" pitchFamily="18" charset="0"/>
                <a:ea typeface="宋体" panose="02010600030101010101" pitchFamily="2" charset="-122"/>
                <a:cs typeface="Times New Roman" panose="02020603050405020304" pitchFamily="18" charset="0"/>
              </a:rPr>
              <a:t>电流互感器：</a:t>
            </a:r>
            <a:r>
              <a:rPr lang="zh-CN" altLang="en-US" sz="28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原边绕组的匝</a:t>
            </a:r>
            <a:r>
              <a:rPr lang="zh-CN" altLang="en-US" sz="2800" b="1"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数</a:t>
            </a:r>
            <a:r>
              <a:rPr lang="en-US" altLang="zh-CN" sz="2800" b="1"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800" b="1" baseline="-300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很少，而副边绕组的匝</a:t>
            </a:r>
            <a:r>
              <a:rPr lang="zh-CN" altLang="en-US" sz="2800" b="1"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数</a:t>
            </a:r>
            <a:r>
              <a:rPr lang="en-US" altLang="zh-CN" sz="2800" b="1"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800" b="1" baseline="-300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很大的变压器。主要</a:t>
            </a:r>
            <a:r>
              <a:rPr lang="zh-CN" altLang="en-US" sz="2800" b="1"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用于扩大</a:t>
            </a:r>
            <a:r>
              <a:rPr lang="zh-CN" altLang="en-US" sz="28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测量交流电流的量程。</a:t>
            </a:r>
          </a:p>
        </p:txBody>
      </p:sp>
      <p:graphicFrame>
        <p:nvGraphicFramePr>
          <p:cNvPr id="169989" name="Object 5"/>
          <p:cNvGraphicFramePr>
            <a:graphicFrameLocks noChangeAspect="1"/>
          </p:cNvGraphicFramePr>
          <p:nvPr>
            <p:extLst>
              <p:ext uri="{D42A27DB-BD31-4B8C-83A1-F6EECF244321}">
                <p14:modId xmlns:p14="http://schemas.microsoft.com/office/powerpoint/2010/main" val="2938432249"/>
              </p:ext>
            </p:extLst>
          </p:nvPr>
        </p:nvGraphicFramePr>
        <p:xfrm>
          <a:off x="1469138" y="4060954"/>
          <a:ext cx="1714231" cy="890587"/>
        </p:xfrm>
        <a:graphic>
          <a:graphicData uri="http://schemas.openxmlformats.org/presentationml/2006/ole">
            <mc:AlternateContent xmlns:mc="http://schemas.openxmlformats.org/markup-compatibility/2006">
              <mc:Choice xmlns:v="urn:schemas-microsoft-com:vml" Requires="v">
                <p:oleObj spid="_x0000_s5201" name="Microsoft 公式 3.0" r:id="rId5" imgW="850680" imgH="431640" progId="Equation.3">
                  <p:embed/>
                </p:oleObj>
              </mc:Choice>
              <mc:Fallback>
                <p:oleObj name="Microsoft 公式 3.0" r:id="rId5" imgW="85068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9138" y="4060954"/>
                        <a:ext cx="1714231" cy="89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9990" name="Rectangle 6"/>
          <p:cNvSpPr>
            <a:spLocks noChangeArrowheads="1"/>
          </p:cNvSpPr>
          <p:nvPr/>
        </p:nvSpPr>
        <p:spPr bwMode="auto">
          <a:xfrm>
            <a:off x="3318297" y="4076652"/>
            <a:ext cx="234508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400" b="1" i="1" dirty="0">
                <a:solidFill>
                  <a:schemeClr val="accent2"/>
                </a:solidFill>
                <a:latin typeface="Times New Roman" panose="02020603050405020304" pitchFamily="18" charset="0"/>
                <a:cs typeface="Times New Roman" panose="02020603050405020304" pitchFamily="18" charset="0"/>
              </a:rPr>
              <a:t>K</a:t>
            </a:r>
            <a:r>
              <a:rPr lang="en-US" altLang="zh-CN" sz="2400" b="1" i="1" baseline="-25000" dirty="0">
                <a:solidFill>
                  <a:schemeClr val="accent2"/>
                </a:solidFill>
                <a:latin typeface="Times New Roman" panose="02020603050405020304" pitchFamily="18" charset="0"/>
                <a:cs typeface="Times New Roman" panose="02020603050405020304" pitchFamily="18" charset="0"/>
              </a:rPr>
              <a:t>i</a:t>
            </a:r>
            <a:r>
              <a:rPr lang="zh-CN" altLang="en-US" sz="2400" b="1" dirty="0">
                <a:solidFill>
                  <a:schemeClr val="accent2"/>
                </a:solidFill>
                <a:latin typeface="Times New Roman" panose="02020603050405020304" pitchFamily="18" charset="0"/>
                <a:cs typeface="Times New Roman" panose="02020603050405020304" pitchFamily="18" charset="0"/>
              </a:rPr>
              <a:t>为电流互感器的变换系数。</a:t>
            </a:r>
          </a:p>
        </p:txBody>
      </p:sp>
      <p:sp>
        <p:nvSpPr>
          <p:cNvPr id="169992" name="Rectangle 8"/>
          <p:cNvSpPr>
            <a:spLocks noChangeArrowheads="1"/>
          </p:cNvSpPr>
          <p:nvPr/>
        </p:nvSpPr>
        <p:spPr bwMode="auto">
          <a:xfrm>
            <a:off x="950676" y="3001370"/>
            <a:ext cx="516201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smtClean="0">
                <a:solidFill>
                  <a:srgbClr val="FF3399"/>
                </a:solidFill>
                <a:latin typeface="宋体" panose="02010600030101010101" pitchFamily="2" charset="-122"/>
                <a:ea typeface="宋体" panose="02010600030101010101" pitchFamily="2" charset="-122"/>
              </a:rPr>
              <a:t>  将</a:t>
            </a:r>
            <a:r>
              <a:rPr lang="zh-CN" altLang="en-US" sz="2800" b="1" dirty="0">
                <a:solidFill>
                  <a:srgbClr val="FF3399"/>
                </a:solidFill>
                <a:latin typeface="宋体" panose="02010600030101010101" pitchFamily="2" charset="-122"/>
                <a:ea typeface="宋体" panose="02010600030101010101" pitchFamily="2" charset="-122"/>
              </a:rPr>
              <a:t>原边绕组与负载串联，电流表与副边绕组两端相连接。</a:t>
            </a:r>
          </a:p>
        </p:txBody>
      </p:sp>
      <p:sp>
        <p:nvSpPr>
          <p:cNvPr id="169993" name="AutoShape 9"/>
          <p:cNvSpPr>
            <a:spLocks noChangeArrowheads="1"/>
          </p:cNvSpPr>
          <p:nvPr/>
        </p:nvSpPr>
        <p:spPr bwMode="auto">
          <a:xfrm>
            <a:off x="2284110" y="1790652"/>
            <a:ext cx="5544343" cy="4572000"/>
          </a:xfrm>
          <a:prstGeom prst="irregularSeal1">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lang="zh-CN" altLang="en-US" b="1" dirty="0">
                <a:solidFill>
                  <a:srgbClr val="FF0000"/>
                </a:solidFill>
              </a:rPr>
              <a:t>在使用电流互感器时，</a:t>
            </a:r>
          </a:p>
          <a:p>
            <a:pPr algn="ctr">
              <a:spcBef>
                <a:spcPct val="50000"/>
              </a:spcBef>
            </a:pPr>
            <a:r>
              <a:rPr lang="zh-CN" altLang="en-US" b="1" dirty="0">
                <a:solidFill>
                  <a:srgbClr val="FF0000"/>
                </a:solidFill>
              </a:rPr>
              <a:t>副绕组电路是不允许断开的</a:t>
            </a:r>
          </a:p>
        </p:txBody>
      </p:sp>
      <p:sp>
        <p:nvSpPr>
          <p:cNvPr id="169999" name="AutoShape 15"/>
          <p:cNvSpPr>
            <a:spLocks noChangeArrowheads="1"/>
          </p:cNvSpPr>
          <p:nvPr/>
        </p:nvSpPr>
        <p:spPr bwMode="auto">
          <a:xfrm>
            <a:off x="6792610" y="3670300"/>
            <a:ext cx="707481" cy="509588"/>
          </a:xfrm>
          <a:prstGeom prst="wedgeRoundRectCallout">
            <a:avLst>
              <a:gd name="adj1" fmla="val 142949"/>
              <a:gd name="adj2" fmla="val 36292"/>
              <a:gd name="adj3"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p>
        </p:txBody>
      </p:sp>
      <p:sp>
        <p:nvSpPr>
          <p:cNvPr id="2" name="日期占位符 1"/>
          <p:cNvSpPr>
            <a:spLocks noGrp="1"/>
          </p:cNvSpPr>
          <p:nvPr>
            <p:ph type="dt" sz="half" idx="10"/>
          </p:nvPr>
        </p:nvSpPr>
        <p:spPr/>
        <p:txBody>
          <a:bodyPr/>
          <a:lstStyle/>
          <a:p>
            <a:pPr>
              <a:defRPr/>
            </a:pPr>
            <a:fld id="{50778449-87B9-4A8B-AAB5-9966670C0EA8}"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pPr>
                <a:defRPr/>
              </a:pPr>
              <a:t>39</a:t>
            </a:fld>
            <a:endParaRPr lang="en-US">
              <a:solidFill>
                <a:prstClr val="black">
                  <a:tint val="75000"/>
                </a:prstClr>
              </a:solidFill>
            </a:endParaRPr>
          </a:p>
        </p:txBody>
      </p:sp>
      <p:sp>
        <p:nvSpPr>
          <p:cNvPr id="13" name="Rectangle 3"/>
          <p:cNvSpPr>
            <a:spLocks noChangeArrowheads="1"/>
          </p:cNvSpPr>
          <p:nvPr/>
        </p:nvSpPr>
        <p:spPr bwMode="auto">
          <a:xfrm>
            <a:off x="950676" y="689336"/>
            <a:ext cx="22792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电流互感器</a:t>
            </a:r>
            <a:endPar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219813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9988"/>
                                        </p:tgtEl>
                                        <p:attrNameLst>
                                          <p:attrName>style.visibility</p:attrName>
                                        </p:attrNameLst>
                                      </p:cBhvr>
                                      <p:to>
                                        <p:strVal val="visible"/>
                                      </p:to>
                                    </p:set>
                                    <p:animEffect transition="in" filter="blinds(horizontal)">
                                      <p:cBhvr>
                                        <p:cTn id="7" dur="500"/>
                                        <p:tgtEl>
                                          <p:spTgt spid="1699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69992"/>
                                        </p:tgtEl>
                                        <p:attrNameLst>
                                          <p:attrName>style.visibility</p:attrName>
                                        </p:attrNameLst>
                                      </p:cBhvr>
                                      <p:to>
                                        <p:strVal val="visible"/>
                                      </p:to>
                                    </p:set>
                                    <p:anim calcmode="lin" valueType="num">
                                      <p:cBhvr additive="base">
                                        <p:cTn id="12" dur="500" fill="hold"/>
                                        <p:tgtEl>
                                          <p:spTgt spid="169992"/>
                                        </p:tgtEl>
                                        <p:attrNameLst>
                                          <p:attrName>ppt_x</p:attrName>
                                        </p:attrNameLst>
                                      </p:cBhvr>
                                      <p:tavLst>
                                        <p:tav tm="0">
                                          <p:val>
                                            <p:strVal val="0-#ppt_w/2"/>
                                          </p:val>
                                        </p:tav>
                                        <p:tav tm="100000">
                                          <p:val>
                                            <p:strVal val="#ppt_x"/>
                                          </p:val>
                                        </p:tav>
                                      </p:tavLst>
                                    </p:anim>
                                    <p:anim calcmode="lin" valueType="num">
                                      <p:cBhvr additive="base">
                                        <p:cTn id="13" dur="500" fill="hold"/>
                                        <p:tgtEl>
                                          <p:spTgt spid="16999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69987"/>
                                        </p:tgtEl>
                                        <p:attrNameLst>
                                          <p:attrName>style.visibility</p:attrName>
                                        </p:attrNameLst>
                                      </p:cBhvr>
                                      <p:to>
                                        <p:strVal val="visible"/>
                                      </p:to>
                                    </p:set>
                                    <p:animEffect transition="in" filter="blinds(horizontal)">
                                      <p:cBhvr>
                                        <p:cTn id="18" dur="500"/>
                                        <p:tgtEl>
                                          <p:spTgt spid="16998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69989"/>
                                        </p:tgtEl>
                                        <p:attrNameLst>
                                          <p:attrName>style.visibility</p:attrName>
                                        </p:attrNameLst>
                                      </p:cBhvr>
                                      <p:to>
                                        <p:strVal val="visible"/>
                                      </p:to>
                                    </p:set>
                                    <p:animEffect transition="in" filter="blinds(horizontal)">
                                      <p:cBhvr>
                                        <p:cTn id="23" dur="500"/>
                                        <p:tgtEl>
                                          <p:spTgt spid="16998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69990"/>
                                        </p:tgtEl>
                                        <p:attrNameLst>
                                          <p:attrName>style.visibility</p:attrName>
                                        </p:attrNameLst>
                                      </p:cBhvr>
                                      <p:to>
                                        <p:strVal val="visible"/>
                                      </p:to>
                                    </p:set>
                                    <p:animEffect transition="in" filter="blinds(horizontal)">
                                      <p:cBhvr>
                                        <p:cTn id="28" dur="500"/>
                                        <p:tgtEl>
                                          <p:spTgt spid="16999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169998"/>
                                        </p:tgtEl>
                                        <p:attrNameLst>
                                          <p:attrName>style.visibility</p:attrName>
                                        </p:attrNameLst>
                                      </p:cBhvr>
                                      <p:to>
                                        <p:strVal val="visible"/>
                                      </p:to>
                                    </p:set>
                                    <p:anim calcmode="lin" valueType="num">
                                      <p:cBhvr additive="base">
                                        <p:cTn id="33" dur="500" fill="hold"/>
                                        <p:tgtEl>
                                          <p:spTgt spid="169998"/>
                                        </p:tgtEl>
                                        <p:attrNameLst>
                                          <p:attrName>ppt_x</p:attrName>
                                        </p:attrNameLst>
                                      </p:cBhvr>
                                      <p:tavLst>
                                        <p:tav tm="0">
                                          <p:val>
                                            <p:strVal val="0-#ppt_w/2"/>
                                          </p:val>
                                        </p:tav>
                                        <p:tav tm="100000">
                                          <p:val>
                                            <p:strVal val="#ppt_x"/>
                                          </p:val>
                                        </p:tav>
                                      </p:tavLst>
                                    </p:anim>
                                    <p:anim calcmode="lin" valueType="num">
                                      <p:cBhvr additive="base">
                                        <p:cTn id="34" dur="500" fill="hold"/>
                                        <p:tgtEl>
                                          <p:spTgt spid="169998"/>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169993"/>
                                        </p:tgtEl>
                                        <p:attrNameLst>
                                          <p:attrName>style.visibility</p:attrName>
                                        </p:attrNameLst>
                                      </p:cBhvr>
                                      <p:to>
                                        <p:strVal val="visible"/>
                                      </p:to>
                                    </p:set>
                                    <p:anim calcmode="lin" valueType="num">
                                      <p:cBhvr>
                                        <p:cTn id="39" dur="1000" fill="hold"/>
                                        <p:tgtEl>
                                          <p:spTgt spid="169993"/>
                                        </p:tgtEl>
                                        <p:attrNameLst>
                                          <p:attrName>ppt_w</p:attrName>
                                        </p:attrNameLst>
                                      </p:cBhvr>
                                      <p:tavLst>
                                        <p:tav tm="0">
                                          <p:val>
                                            <p:fltVal val="0"/>
                                          </p:val>
                                        </p:tav>
                                        <p:tav tm="100000">
                                          <p:val>
                                            <p:strVal val="#ppt_w"/>
                                          </p:val>
                                        </p:tav>
                                      </p:tavLst>
                                    </p:anim>
                                    <p:anim calcmode="lin" valueType="num">
                                      <p:cBhvr>
                                        <p:cTn id="40" dur="1000" fill="hold"/>
                                        <p:tgtEl>
                                          <p:spTgt spid="169993"/>
                                        </p:tgtEl>
                                        <p:attrNameLst>
                                          <p:attrName>ppt_h</p:attrName>
                                        </p:attrNameLst>
                                      </p:cBhvr>
                                      <p:tavLst>
                                        <p:tav tm="0">
                                          <p:val>
                                            <p:fltVal val="0"/>
                                          </p:val>
                                        </p:tav>
                                        <p:tav tm="100000">
                                          <p:val>
                                            <p:strVal val="#ppt_h"/>
                                          </p:val>
                                        </p:tav>
                                      </p:tavLst>
                                    </p:anim>
                                    <p:anim calcmode="lin" valueType="num">
                                      <p:cBhvr>
                                        <p:cTn id="41" dur="1000" fill="hold"/>
                                        <p:tgtEl>
                                          <p:spTgt spid="169993"/>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16999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ppt_w</p:attrName>
                                        </p:attrNameLst>
                                      </p:cBhvr>
                                      <p:tavLst>
                                        <p:tav tm="0">
                                          <p:val>
                                            <p:fltVal val="0"/>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autoUpdateAnimBg="0"/>
      <p:bldP spid="169990" grpId="0" autoUpdateAnimBg="0"/>
      <p:bldP spid="169992" grpId="0" autoUpdateAnimBg="0"/>
      <p:bldP spid="169993" grpId="0" animBg="1" autoUpdateAnimBg="0"/>
      <p:bldP spid="1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50" name="Rectangle 6"/>
          <p:cNvSpPr>
            <a:spLocks noChangeArrowheads="1"/>
          </p:cNvSpPr>
          <p:nvPr/>
        </p:nvSpPr>
        <p:spPr bwMode="auto">
          <a:xfrm>
            <a:off x="1527845" y="1654924"/>
            <a:ext cx="3936796"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r>
              <a:rPr lang="zh-CN" altLang="en-US" sz="3200" b="1" dirty="0">
                <a:solidFill>
                  <a:srgbClr val="000099"/>
                </a:solidFill>
                <a:effectLst>
                  <a:outerShdw blurRad="38100" dist="38100" dir="2700000" algn="tl">
                    <a:srgbClr val="C0C0C0"/>
                  </a:outerShdw>
                </a:effectLst>
                <a:latin typeface="宋体" panose="02010600030101010101" pitchFamily="2" charset="-122"/>
              </a:rPr>
              <a:t>电磁学发展的过程：</a:t>
            </a:r>
          </a:p>
        </p:txBody>
      </p:sp>
      <p:sp>
        <p:nvSpPr>
          <p:cNvPr id="6151" name="Rectangle 7"/>
          <p:cNvSpPr>
            <a:spLocks noChangeArrowheads="1"/>
          </p:cNvSpPr>
          <p:nvPr/>
        </p:nvSpPr>
        <p:spPr bwMode="auto">
          <a:xfrm>
            <a:off x="1527845" y="2158162"/>
            <a:ext cx="636339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lnSpc>
                <a:spcPct val="110000"/>
              </a:lnSpc>
            </a:pPr>
            <a:r>
              <a:rPr lang="zh-CN" altLang="en-US" sz="2800" b="1" dirty="0">
                <a:solidFill>
                  <a:srgbClr val="CC0000"/>
                </a:solidFill>
                <a:effectLst>
                  <a:outerShdw blurRad="38100" dist="38100" dir="2700000" algn="tl">
                    <a:srgbClr val="C0C0C0"/>
                  </a:outerShdw>
                </a:effectLst>
                <a:latin typeface="宋体" panose="02010600030101010101" pitchFamily="2" charset="-122"/>
              </a:rPr>
              <a:t>电学的发展：库仑定律 </a:t>
            </a:r>
            <a:endParaRPr lang="zh-CN" altLang="en-US" sz="2800" b="1" dirty="0">
              <a:effectLst>
                <a:outerShdw blurRad="38100" dist="38100" dir="2700000" algn="tl">
                  <a:srgbClr val="C0C0C0"/>
                </a:outerShdw>
              </a:effectLst>
              <a:latin typeface="宋体" panose="02010600030101010101" pitchFamily="2" charset="-122"/>
            </a:endParaRPr>
          </a:p>
        </p:txBody>
      </p:sp>
      <p:sp>
        <p:nvSpPr>
          <p:cNvPr id="6152" name="Rectangle 8"/>
          <p:cNvSpPr>
            <a:spLocks noChangeArrowheads="1"/>
          </p:cNvSpPr>
          <p:nvPr/>
        </p:nvSpPr>
        <p:spPr bwMode="auto">
          <a:xfrm>
            <a:off x="1527844" y="4439399"/>
            <a:ext cx="7730766"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lnSpc>
                <a:spcPct val="120000"/>
              </a:lnSpc>
            </a:pPr>
            <a:r>
              <a:rPr lang="zh-CN" altLang="en-US" sz="2800" b="1" dirty="0">
                <a:solidFill>
                  <a:srgbClr val="CC0000"/>
                </a:solidFill>
                <a:effectLst>
                  <a:outerShdw blurRad="38100" dist="38100" dir="2700000" algn="tl">
                    <a:srgbClr val="C0C0C0"/>
                  </a:outerShdw>
                </a:effectLst>
                <a:latin typeface="宋体" panose="02010600030101010101" pitchFamily="2" charset="-122"/>
              </a:rPr>
              <a:t>电磁感应现象的发现：法拉第电磁感应定律</a:t>
            </a:r>
          </a:p>
        </p:txBody>
      </p:sp>
      <p:sp>
        <p:nvSpPr>
          <p:cNvPr id="6153" name="Rectangle 9"/>
          <p:cNvSpPr>
            <a:spLocks noChangeArrowheads="1"/>
          </p:cNvSpPr>
          <p:nvPr/>
        </p:nvSpPr>
        <p:spPr bwMode="auto">
          <a:xfrm>
            <a:off x="1527845" y="3224961"/>
            <a:ext cx="680442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lnSpc>
                <a:spcPct val="105000"/>
              </a:lnSpc>
              <a:spcBef>
                <a:spcPct val="5000"/>
              </a:spcBef>
            </a:pPr>
            <a:r>
              <a:rPr lang="zh-CN" altLang="en-US" sz="2800" b="1" dirty="0">
                <a:solidFill>
                  <a:srgbClr val="CC0000"/>
                </a:solidFill>
                <a:effectLst>
                  <a:outerShdw blurRad="38100" dist="38100" dir="2700000" algn="tl">
                    <a:srgbClr val="C0C0C0"/>
                  </a:outerShdw>
                </a:effectLst>
                <a:latin typeface="宋体" panose="02010600030101010101" pitchFamily="2" charset="-122"/>
              </a:rPr>
              <a:t>电产生磁的发现：安培定律</a:t>
            </a:r>
          </a:p>
        </p:txBody>
      </p:sp>
      <p:sp>
        <p:nvSpPr>
          <p:cNvPr id="6167" name="Rectangle 23"/>
          <p:cNvSpPr>
            <a:spLocks noChangeArrowheads="1"/>
          </p:cNvSpPr>
          <p:nvPr/>
        </p:nvSpPr>
        <p:spPr bwMode="auto">
          <a:xfrm>
            <a:off x="1527845" y="5520486"/>
            <a:ext cx="6552406"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lnSpc>
                <a:spcPct val="120000"/>
              </a:lnSpc>
            </a:pPr>
            <a:r>
              <a:rPr lang="zh-CN" altLang="en-US" sz="2800" b="1" dirty="0">
                <a:solidFill>
                  <a:srgbClr val="CC0000"/>
                </a:solidFill>
                <a:effectLst>
                  <a:outerShdw blurRad="38100" dist="38100" dir="2700000" algn="tl">
                    <a:srgbClr val="C0C0C0"/>
                  </a:outerShdw>
                </a:effectLst>
                <a:latin typeface="宋体" panose="02010600030101010101" pitchFamily="2" charset="-122"/>
              </a:rPr>
              <a:t>电磁关系的准确阐述：麦克斯韦方程</a:t>
            </a:r>
            <a:endParaRPr lang="zh-CN" altLang="en-US" sz="2800" b="1" dirty="0">
              <a:solidFill>
                <a:schemeClr val="tx1"/>
              </a:solidFill>
              <a:effectLst>
                <a:outerShdw blurRad="38100" dist="38100" dir="2700000" algn="tl">
                  <a:srgbClr val="C0C0C0"/>
                </a:outerShdw>
              </a:effectLst>
              <a:latin typeface="宋体" panose="02010600030101010101" pitchFamily="2" charset="-122"/>
            </a:endParaRPr>
          </a:p>
        </p:txBody>
      </p:sp>
      <p:sp>
        <p:nvSpPr>
          <p:cNvPr id="2" name="日期占位符 1"/>
          <p:cNvSpPr>
            <a:spLocks noGrp="1"/>
          </p:cNvSpPr>
          <p:nvPr>
            <p:ph type="dt" sz="half" idx="10"/>
          </p:nvPr>
        </p:nvSpPr>
        <p:spPr/>
        <p:txBody>
          <a:bodyPr/>
          <a:lstStyle/>
          <a:p>
            <a:pPr>
              <a:defRPr/>
            </a:pPr>
            <a:fld id="{F4E9DFB7-3227-4526-8166-F6B99E89C7D0}"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8C58FD95-F6AD-457C-B09B-532BB0CA0C19}" type="slidenum">
              <a:rPr lang="en-US" smtClean="0">
                <a:solidFill>
                  <a:prstClr val="black">
                    <a:tint val="75000"/>
                  </a:prstClr>
                </a:solidFill>
              </a:rPr>
              <a:pPr>
                <a:defRPr/>
              </a:pPr>
              <a:t>4</a:t>
            </a:fld>
            <a:endParaRPr lang="en-US">
              <a:solidFill>
                <a:prstClr val="black">
                  <a:tint val="75000"/>
                </a:prstClr>
              </a:solidFill>
            </a:endParaRPr>
          </a:p>
        </p:txBody>
      </p:sp>
      <p:sp>
        <p:nvSpPr>
          <p:cNvPr id="16" name="Rectangle 16"/>
          <p:cNvSpPr>
            <a:spLocks noChangeArrowheads="1"/>
          </p:cNvSpPr>
          <p:nvPr/>
        </p:nvSpPr>
        <p:spPr bwMode="gray">
          <a:xfrm>
            <a:off x="0" y="836712"/>
            <a:ext cx="10080625" cy="576064"/>
          </a:xfrm>
          <a:prstGeom prst="rect">
            <a:avLst/>
          </a:prstGeom>
          <a:gradFill rotWithShape="1">
            <a:gsLst>
              <a:gs pos="0">
                <a:schemeClr val="tx2">
                  <a:lumMod val="60000"/>
                  <a:lumOff val="40000"/>
                </a:schemeClr>
              </a:gs>
              <a:gs pos="100000">
                <a:srgbClr val="FFC000"/>
              </a:gs>
            </a:gsLst>
            <a:lin ang="0" scaled="1"/>
          </a:gradFill>
          <a:ln w="9525">
            <a:noFill/>
            <a:miter lim="800000"/>
            <a:headEnd/>
            <a:tailEnd/>
          </a:ln>
          <a:effectLst/>
        </p:spPr>
        <p:txBody>
          <a:bodyPr wrap="none" anchor="ctr"/>
          <a:lstStyle/>
          <a:p>
            <a:pPr algn="ctr" fontAlgn="base">
              <a:spcBef>
                <a:spcPct val="0"/>
              </a:spcBef>
              <a:spcAft>
                <a:spcPct val="0"/>
              </a:spcAft>
              <a:defRPr/>
            </a:pPr>
            <a:r>
              <a:rPr kumimoji="1" lang="en-US" altLang="zh-CN" sz="4000" b="1" dirty="0" smtClean="0">
                <a:solidFill>
                  <a:srgbClr val="FF0000"/>
                </a:solidFill>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rPr>
              <a:t>8.1</a:t>
            </a:r>
            <a:r>
              <a:rPr kumimoji="1" lang="zh-CN" altLang="en-US" sz="4000" b="1" dirty="0" smtClean="0">
                <a:solidFill>
                  <a:srgbClr val="FF0000"/>
                </a:solidFill>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rPr>
              <a:t> 电与磁</a:t>
            </a:r>
            <a:endParaRPr kumimoji="1" lang="zh-CN" altLang="en-US" sz="4000" b="1" dirty="0">
              <a:solidFill>
                <a:srgbClr val="FF0000"/>
              </a:solidFill>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096448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50"/>
                                        </p:tgtEl>
                                        <p:attrNameLst>
                                          <p:attrName>style.visibility</p:attrName>
                                        </p:attrNameLst>
                                      </p:cBhvr>
                                      <p:to>
                                        <p:strVal val="visible"/>
                                      </p:to>
                                    </p:set>
                                    <p:animEffect transition="in" filter="wipe(left)">
                                      <p:cBhvr>
                                        <p:cTn id="7" dur="500"/>
                                        <p:tgtEl>
                                          <p:spTgt spid="61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51"/>
                                        </p:tgtEl>
                                        <p:attrNameLst>
                                          <p:attrName>style.visibility</p:attrName>
                                        </p:attrNameLst>
                                      </p:cBhvr>
                                      <p:to>
                                        <p:strVal val="visible"/>
                                      </p:to>
                                    </p:set>
                                    <p:animEffect transition="in" filter="wipe(left)">
                                      <p:cBhvr>
                                        <p:cTn id="12" dur="500"/>
                                        <p:tgtEl>
                                          <p:spTgt spid="61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53"/>
                                        </p:tgtEl>
                                        <p:attrNameLst>
                                          <p:attrName>style.visibility</p:attrName>
                                        </p:attrNameLst>
                                      </p:cBhvr>
                                      <p:to>
                                        <p:strVal val="visible"/>
                                      </p:to>
                                    </p:set>
                                    <p:animEffect transition="in" filter="wipe(left)">
                                      <p:cBhvr>
                                        <p:cTn id="17" dur="500"/>
                                        <p:tgtEl>
                                          <p:spTgt spid="61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52"/>
                                        </p:tgtEl>
                                        <p:attrNameLst>
                                          <p:attrName>style.visibility</p:attrName>
                                        </p:attrNameLst>
                                      </p:cBhvr>
                                      <p:to>
                                        <p:strVal val="visible"/>
                                      </p:to>
                                    </p:set>
                                    <p:animEffect transition="in" filter="wipe(left)">
                                      <p:cBhvr>
                                        <p:cTn id="22" dur="500"/>
                                        <p:tgtEl>
                                          <p:spTgt spid="61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67"/>
                                        </p:tgtEl>
                                        <p:attrNameLst>
                                          <p:attrName>style.visibility</p:attrName>
                                        </p:attrNameLst>
                                      </p:cBhvr>
                                      <p:to>
                                        <p:strVal val="visible"/>
                                      </p:to>
                                    </p:set>
                                    <p:animEffect transition="in" filter="wipe(left)">
                                      <p:cBhvr>
                                        <p:cTn id="27" dur="500"/>
                                        <p:tgtEl>
                                          <p:spTgt spid="6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autoUpdateAnimBg="0"/>
      <p:bldP spid="6151" grpId="0" autoUpdateAnimBg="0"/>
      <p:bldP spid="6152" grpId="0" autoUpdateAnimBg="0"/>
      <p:bldP spid="6153" grpId="0" autoUpdateAnimBg="0"/>
      <p:bldP spid="6167"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8" name="Rectangle 4"/>
          <p:cNvSpPr>
            <a:spLocks noChangeArrowheads="1"/>
          </p:cNvSpPr>
          <p:nvPr/>
        </p:nvSpPr>
        <p:spPr bwMode="auto">
          <a:xfrm>
            <a:off x="950675" y="1180278"/>
            <a:ext cx="548988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sz="2800" b="1" dirty="0" smtClean="0">
                <a:solidFill>
                  <a:srgbClr val="FF3399"/>
                </a:solidFill>
                <a:latin typeface="Times New Roman" panose="02020603050405020304" pitchFamily="18" charset="0"/>
                <a:ea typeface="宋体" panose="02010600030101010101" pitchFamily="2" charset="-122"/>
                <a:cs typeface="Times New Roman" panose="02020603050405020304" pitchFamily="18" charset="0"/>
              </a:rPr>
              <a:t>电压互感器</a:t>
            </a:r>
            <a:r>
              <a:rPr lang="zh-CN" altLang="en-US" sz="2800" b="1" dirty="0">
                <a:solidFill>
                  <a:srgbClr val="FF3399"/>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原边绕组的匝</a:t>
            </a:r>
            <a:r>
              <a:rPr lang="zh-CN" altLang="en-US" sz="2800" b="1"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数</a:t>
            </a:r>
            <a:r>
              <a:rPr lang="en-US" altLang="zh-CN" sz="2800" b="1"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800" b="1" baseline="-300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b="1"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很多，</a:t>
            </a:r>
            <a:r>
              <a:rPr lang="zh-CN" altLang="en-US" sz="28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而副边绕组的匝</a:t>
            </a:r>
            <a:r>
              <a:rPr lang="zh-CN" altLang="en-US" sz="2800" b="1"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数</a:t>
            </a:r>
            <a:r>
              <a:rPr lang="en-US" altLang="zh-CN" sz="2800" b="1"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800" b="1" baseline="-300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b="1"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较少的</a:t>
            </a:r>
            <a:r>
              <a:rPr lang="zh-CN" altLang="en-US" sz="28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变压器。主要</a:t>
            </a:r>
            <a:r>
              <a:rPr lang="zh-CN" altLang="en-US" sz="2800" b="1"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用于将线路上的高电压变为低电压来测量。</a:t>
            </a:r>
            <a:endParaRPr lang="zh-CN" altLang="en-US" sz="28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69989" name="Object 5"/>
          <p:cNvGraphicFramePr>
            <a:graphicFrameLocks noChangeAspect="1"/>
          </p:cNvGraphicFramePr>
          <p:nvPr>
            <p:extLst>
              <p:ext uri="{D42A27DB-BD31-4B8C-83A1-F6EECF244321}">
                <p14:modId xmlns:p14="http://schemas.microsoft.com/office/powerpoint/2010/main" val="1862093981"/>
              </p:ext>
            </p:extLst>
          </p:nvPr>
        </p:nvGraphicFramePr>
        <p:xfrm>
          <a:off x="1489997" y="3186064"/>
          <a:ext cx="1739900" cy="890588"/>
        </p:xfrm>
        <a:graphic>
          <a:graphicData uri="http://schemas.openxmlformats.org/presentationml/2006/ole">
            <mc:AlternateContent xmlns:mc="http://schemas.openxmlformats.org/markup-compatibility/2006">
              <mc:Choice xmlns:v="urn:schemas-microsoft-com:vml" Requires="v">
                <p:oleObj spid="_x0000_s68617" name="Equation" r:id="rId3" imgW="863280" imgH="431640" progId="Equation.DSMT4">
                  <p:embed/>
                </p:oleObj>
              </mc:Choice>
              <mc:Fallback>
                <p:oleObj name="Equation" r:id="rId3" imgW="863280" imgH="431640" progId="Equation.DSMT4">
                  <p:embed/>
                  <p:pic>
                    <p:nvPicPr>
                      <p:cNvPr id="0" name=""/>
                      <p:cNvPicPr>
                        <a:picLocks noChangeAspect="1" noChangeArrowheads="1"/>
                      </p:cNvPicPr>
                      <p:nvPr/>
                    </p:nvPicPr>
                    <p:blipFill>
                      <a:blip r:embed="rId4"/>
                      <a:srcRect/>
                      <a:stretch>
                        <a:fillRect/>
                      </a:stretch>
                    </p:blipFill>
                    <p:spPr bwMode="auto">
                      <a:xfrm>
                        <a:off x="1489997" y="3186064"/>
                        <a:ext cx="1739900" cy="89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9990" name="Rectangle 6"/>
          <p:cNvSpPr>
            <a:spLocks noChangeArrowheads="1"/>
          </p:cNvSpPr>
          <p:nvPr/>
        </p:nvSpPr>
        <p:spPr bwMode="auto">
          <a:xfrm>
            <a:off x="3695615" y="3245655"/>
            <a:ext cx="234508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400" b="1" i="1" dirty="0">
                <a:solidFill>
                  <a:schemeClr val="accent2"/>
                </a:solidFill>
                <a:latin typeface="Times New Roman" panose="02020603050405020304" pitchFamily="18" charset="0"/>
                <a:cs typeface="Times New Roman" panose="02020603050405020304" pitchFamily="18" charset="0"/>
              </a:rPr>
              <a:t>K</a:t>
            </a:r>
            <a:r>
              <a:rPr lang="en-US" altLang="zh-CN" sz="2400" b="1" i="1" baseline="-25000" dirty="0">
                <a:solidFill>
                  <a:schemeClr val="accent2"/>
                </a:solidFill>
                <a:latin typeface="Times New Roman" panose="02020603050405020304" pitchFamily="18" charset="0"/>
                <a:cs typeface="Times New Roman" panose="02020603050405020304" pitchFamily="18" charset="0"/>
              </a:rPr>
              <a:t>i</a:t>
            </a:r>
            <a:r>
              <a:rPr lang="zh-CN" altLang="en-US" sz="2400" b="1" dirty="0">
                <a:solidFill>
                  <a:schemeClr val="accent2"/>
                </a:solidFill>
                <a:latin typeface="Times New Roman" panose="02020603050405020304" pitchFamily="18" charset="0"/>
                <a:cs typeface="Times New Roman" panose="02020603050405020304" pitchFamily="18" charset="0"/>
              </a:rPr>
              <a:t>为</a:t>
            </a:r>
            <a:r>
              <a:rPr lang="zh-CN" altLang="en-US" sz="2400" b="1" dirty="0" smtClean="0">
                <a:solidFill>
                  <a:schemeClr val="accent2"/>
                </a:solidFill>
                <a:latin typeface="Times New Roman" panose="02020603050405020304" pitchFamily="18" charset="0"/>
                <a:cs typeface="Times New Roman" panose="02020603050405020304" pitchFamily="18" charset="0"/>
              </a:rPr>
              <a:t>电压互感器</a:t>
            </a:r>
            <a:r>
              <a:rPr lang="zh-CN" altLang="en-US" sz="2400" b="1" dirty="0">
                <a:solidFill>
                  <a:schemeClr val="accent2"/>
                </a:solidFill>
                <a:latin typeface="Times New Roman" panose="02020603050405020304" pitchFamily="18" charset="0"/>
                <a:cs typeface="Times New Roman" panose="02020603050405020304" pitchFamily="18" charset="0"/>
              </a:rPr>
              <a:t>的变换系数。</a:t>
            </a:r>
          </a:p>
        </p:txBody>
      </p:sp>
      <p:sp>
        <p:nvSpPr>
          <p:cNvPr id="169993" name="AutoShape 9"/>
          <p:cNvSpPr>
            <a:spLocks noChangeArrowheads="1"/>
          </p:cNvSpPr>
          <p:nvPr/>
        </p:nvSpPr>
        <p:spPr bwMode="auto">
          <a:xfrm>
            <a:off x="1937049" y="1790652"/>
            <a:ext cx="5544343" cy="4572000"/>
          </a:xfrm>
          <a:prstGeom prst="irregularSeal1">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lang="zh-CN" altLang="en-US" b="1" dirty="0">
                <a:solidFill>
                  <a:srgbClr val="FF0000"/>
                </a:solidFill>
              </a:rPr>
              <a:t>在使</a:t>
            </a:r>
            <a:r>
              <a:rPr lang="zh-CN" altLang="en-US" b="1" dirty="0" smtClean="0">
                <a:solidFill>
                  <a:srgbClr val="FF0000"/>
                </a:solidFill>
              </a:rPr>
              <a:t>用电压互感器</a:t>
            </a:r>
            <a:r>
              <a:rPr lang="zh-CN" altLang="en-US" b="1" dirty="0">
                <a:solidFill>
                  <a:srgbClr val="FF0000"/>
                </a:solidFill>
              </a:rPr>
              <a:t>时，</a:t>
            </a:r>
          </a:p>
          <a:p>
            <a:pPr algn="ctr">
              <a:spcBef>
                <a:spcPct val="50000"/>
              </a:spcBef>
            </a:pPr>
            <a:r>
              <a:rPr lang="zh-CN" altLang="en-US" b="1" dirty="0">
                <a:solidFill>
                  <a:srgbClr val="FF0000"/>
                </a:solidFill>
              </a:rPr>
              <a:t>副绕组电路是不</a:t>
            </a:r>
            <a:r>
              <a:rPr lang="zh-CN" altLang="en-US" b="1" dirty="0" smtClean="0">
                <a:solidFill>
                  <a:srgbClr val="FF0000"/>
                </a:solidFill>
              </a:rPr>
              <a:t>允许短路的</a:t>
            </a:r>
            <a:endParaRPr lang="zh-CN" altLang="en-US" b="1" dirty="0">
              <a:solidFill>
                <a:srgbClr val="FF0000"/>
              </a:solidFill>
            </a:endParaRPr>
          </a:p>
        </p:txBody>
      </p:sp>
      <p:sp>
        <p:nvSpPr>
          <p:cNvPr id="2" name="日期占位符 1"/>
          <p:cNvSpPr>
            <a:spLocks noGrp="1"/>
          </p:cNvSpPr>
          <p:nvPr>
            <p:ph type="dt" sz="half" idx="10"/>
          </p:nvPr>
        </p:nvSpPr>
        <p:spPr/>
        <p:txBody>
          <a:bodyPr/>
          <a:lstStyle/>
          <a:p>
            <a:pPr>
              <a:defRPr/>
            </a:pPr>
            <a:fld id="{50778449-87B9-4A8B-AAB5-9966670C0EA8}"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pPr>
                <a:defRPr/>
              </a:pPr>
              <a:t>40</a:t>
            </a:fld>
            <a:endParaRPr lang="en-US">
              <a:solidFill>
                <a:prstClr val="black">
                  <a:tint val="75000"/>
                </a:prstClr>
              </a:solidFill>
            </a:endParaRPr>
          </a:p>
        </p:txBody>
      </p:sp>
      <p:sp>
        <p:nvSpPr>
          <p:cNvPr id="13" name="Rectangle 3"/>
          <p:cNvSpPr>
            <a:spLocks noChangeArrowheads="1"/>
          </p:cNvSpPr>
          <p:nvPr/>
        </p:nvSpPr>
        <p:spPr bwMode="auto">
          <a:xfrm>
            <a:off x="950676" y="689336"/>
            <a:ext cx="22792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3 </a:t>
            </a:r>
            <a:r>
              <a:rPr lang="zh-CN" alt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电压互感器</a:t>
            </a:r>
            <a:endPar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 name="图片 9" descr="8t4t18"/>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98881" y="374322"/>
            <a:ext cx="3094008" cy="2621838"/>
          </a:xfrm>
          <a:prstGeom prst="rect">
            <a:avLst/>
          </a:prstGeom>
          <a:noFill/>
          <a:ln>
            <a:noFill/>
          </a:ln>
        </p:spPr>
      </p:pic>
    </p:spTree>
    <p:extLst>
      <p:ext uri="{BB962C8B-B14F-4D97-AF65-F5344CB8AC3E}">
        <p14:creationId xmlns:p14="http://schemas.microsoft.com/office/powerpoint/2010/main" val="1528944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9988"/>
                                        </p:tgtEl>
                                        <p:attrNameLst>
                                          <p:attrName>style.visibility</p:attrName>
                                        </p:attrNameLst>
                                      </p:cBhvr>
                                      <p:to>
                                        <p:strVal val="visible"/>
                                      </p:to>
                                    </p:set>
                                    <p:animEffect transition="in" filter="blinds(horizontal)">
                                      <p:cBhvr>
                                        <p:cTn id="7" dur="500"/>
                                        <p:tgtEl>
                                          <p:spTgt spid="1699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9989"/>
                                        </p:tgtEl>
                                        <p:attrNameLst>
                                          <p:attrName>style.visibility</p:attrName>
                                        </p:attrNameLst>
                                      </p:cBhvr>
                                      <p:to>
                                        <p:strVal val="visible"/>
                                      </p:to>
                                    </p:set>
                                    <p:animEffect transition="in" filter="blinds(horizontal)">
                                      <p:cBhvr>
                                        <p:cTn id="12" dur="500"/>
                                        <p:tgtEl>
                                          <p:spTgt spid="1699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9990"/>
                                        </p:tgtEl>
                                        <p:attrNameLst>
                                          <p:attrName>style.visibility</p:attrName>
                                        </p:attrNameLst>
                                      </p:cBhvr>
                                      <p:to>
                                        <p:strVal val="visible"/>
                                      </p:to>
                                    </p:set>
                                    <p:animEffect transition="in" filter="blinds(horizontal)">
                                      <p:cBhvr>
                                        <p:cTn id="17" dur="500"/>
                                        <p:tgtEl>
                                          <p:spTgt spid="1699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5" presetClass="entr" presetSubtype="0" fill="hold" grpId="0" nodeType="clickEffect">
                                  <p:stCondLst>
                                    <p:cond delay="0"/>
                                  </p:stCondLst>
                                  <p:childTnLst>
                                    <p:set>
                                      <p:cBhvr>
                                        <p:cTn id="21" dur="1" fill="hold">
                                          <p:stCondLst>
                                            <p:cond delay="0"/>
                                          </p:stCondLst>
                                        </p:cTn>
                                        <p:tgtEl>
                                          <p:spTgt spid="169993"/>
                                        </p:tgtEl>
                                        <p:attrNameLst>
                                          <p:attrName>style.visibility</p:attrName>
                                        </p:attrNameLst>
                                      </p:cBhvr>
                                      <p:to>
                                        <p:strVal val="visible"/>
                                      </p:to>
                                    </p:set>
                                    <p:anim calcmode="lin" valueType="num">
                                      <p:cBhvr>
                                        <p:cTn id="22" dur="1000" fill="hold"/>
                                        <p:tgtEl>
                                          <p:spTgt spid="169993"/>
                                        </p:tgtEl>
                                        <p:attrNameLst>
                                          <p:attrName>ppt_w</p:attrName>
                                        </p:attrNameLst>
                                      </p:cBhvr>
                                      <p:tavLst>
                                        <p:tav tm="0">
                                          <p:val>
                                            <p:fltVal val="0"/>
                                          </p:val>
                                        </p:tav>
                                        <p:tav tm="100000">
                                          <p:val>
                                            <p:strVal val="#ppt_w"/>
                                          </p:val>
                                        </p:tav>
                                      </p:tavLst>
                                    </p:anim>
                                    <p:anim calcmode="lin" valueType="num">
                                      <p:cBhvr>
                                        <p:cTn id="23" dur="1000" fill="hold"/>
                                        <p:tgtEl>
                                          <p:spTgt spid="169993"/>
                                        </p:tgtEl>
                                        <p:attrNameLst>
                                          <p:attrName>ppt_h</p:attrName>
                                        </p:attrNameLst>
                                      </p:cBhvr>
                                      <p:tavLst>
                                        <p:tav tm="0">
                                          <p:val>
                                            <p:fltVal val="0"/>
                                          </p:val>
                                        </p:tav>
                                        <p:tav tm="100000">
                                          <p:val>
                                            <p:strVal val="#ppt_h"/>
                                          </p:val>
                                        </p:tav>
                                      </p:tavLst>
                                    </p:anim>
                                    <p:anim calcmode="lin" valueType="num">
                                      <p:cBhvr>
                                        <p:cTn id="24" dur="1000" fill="hold"/>
                                        <p:tgtEl>
                                          <p:spTgt spid="169993"/>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16999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autoUpdateAnimBg="0"/>
      <p:bldP spid="169990" grpId="0" autoUpdateAnimBg="0"/>
      <p:bldP spid="169993" grpId="0" animBg="1" autoUpdateAnimBg="0"/>
      <p:bldP spid="13"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ChangeArrowheads="1"/>
          </p:cNvSpPr>
          <p:nvPr/>
        </p:nvSpPr>
        <p:spPr bwMode="auto">
          <a:xfrm>
            <a:off x="950675" y="1642791"/>
            <a:ext cx="855113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800" dirty="0">
                <a:solidFill>
                  <a:srgbClr val="C00000"/>
                </a:solidFill>
                <a:latin typeface="Times New Roman" panose="02020603050405020304" pitchFamily="18" charset="0"/>
                <a:cs typeface="Times New Roman" panose="02020603050405020304" pitchFamily="18" charset="0"/>
              </a:rPr>
              <a:t>      </a:t>
            </a:r>
            <a:r>
              <a:rPr lang="zh-CN" altLang="en-US" sz="2800" b="1" dirty="0" smtClean="0">
                <a:solidFill>
                  <a:srgbClr val="C00000"/>
                </a:solidFill>
                <a:latin typeface="Times New Roman" panose="02020603050405020304" pitchFamily="18" charset="0"/>
                <a:cs typeface="Times New Roman" panose="02020603050405020304" pitchFamily="18" charset="0"/>
              </a:rPr>
              <a:t>当</a:t>
            </a:r>
            <a:r>
              <a:rPr lang="zh-CN" altLang="en-US" sz="2800" b="1" dirty="0">
                <a:solidFill>
                  <a:srgbClr val="C00000"/>
                </a:solidFill>
                <a:latin typeface="Times New Roman" panose="02020603050405020304" pitchFamily="18" charset="0"/>
                <a:cs typeface="Times New Roman" panose="02020603050405020304" pitchFamily="18" charset="0"/>
              </a:rPr>
              <a:t>两个电流</a:t>
            </a:r>
            <a:r>
              <a:rPr lang="en-US" altLang="zh-CN" sz="2800" b="1" dirty="0">
                <a:solidFill>
                  <a:srgbClr val="C00000"/>
                </a:solidFill>
                <a:latin typeface="Times New Roman" panose="02020603050405020304" pitchFamily="18" charset="0"/>
                <a:cs typeface="Times New Roman" panose="02020603050405020304" pitchFamily="18" charset="0"/>
              </a:rPr>
              <a:t>i</a:t>
            </a:r>
            <a:r>
              <a:rPr lang="en-US" altLang="zh-CN" sz="2800" b="1" baseline="-30000" dirty="0">
                <a:solidFill>
                  <a:srgbClr val="C00000"/>
                </a:solidFill>
                <a:latin typeface="Times New Roman" panose="02020603050405020304" pitchFamily="18" charset="0"/>
                <a:cs typeface="Times New Roman" panose="02020603050405020304" pitchFamily="18" charset="0"/>
              </a:rPr>
              <a:t>1</a:t>
            </a:r>
            <a:r>
              <a:rPr lang="zh-CN" altLang="en-US" sz="2800" b="1" dirty="0">
                <a:solidFill>
                  <a:srgbClr val="C00000"/>
                </a:solidFill>
                <a:latin typeface="Times New Roman" panose="02020603050405020304" pitchFamily="18" charset="0"/>
                <a:cs typeface="Times New Roman" panose="02020603050405020304" pitchFamily="18" charset="0"/>
              </a:rPr>
              <a:t>和</a:t>
            </a:r>
            <a:r>
              <a:rPr lang="en-US" altLang="zh-CN" sz="2800" b="1" dirty="0">
                <a:solidFill>
                  <a:srgbClr val="C00000"/>
                </a:solidFill>
                <a:latin typeface="Times New Roman" panose="02020603050405020304" pitchFamily="18" charset="0"/>
                <a:cs typeface="Times New Roman" panose="02020603050405020304" pitchFamily="18" charset="0"/>
              </a:rPr>
              <a:t>i</a:t>
            </a:r>
            <a:r>
              <a:rPr lang="en-US" altLang="zh-CN" sz="2800" b="1" baseline="-30000" dirty="0">
                <a:solidFill>
                  <a:srgbClr val="C00000"/>
                </a:solidFill>
                <a:latin typeface="Times New Roman" panose="02020603050405020304" pitchFamily="18" charset="0"/>
                <a:cs typeface="Times New Roman" panose="02020603050405020304" pitchFamily="18" charset="0"/>
              </a:rPr>
              <a:t>2</a:t>
            </a:r>
            <a:r>
              <a:rPr lang="zh-CN" altLang="en-US" sz="2800" b="1" dirty="0">
                <a:solidFill>
                  <a:srgbClr val="C00000"/>
                </a:solidFill>
                <a:latin typeface="Times New Roman" panose="02020603050405020304" pitchFamily="18" charset="0"/>
                <a:cs typeface="Times New Roman" panose="02020603050405020304" pitchFamily="18" charset="0"/>
              </a:rPr>
              <a:t>分别流进两个绕组</a:t>
            </a:r>
            <a:r>
              <a:rPr lang="en-US" altLang="zh-CN" sz="2800" b="1" dirty="0">
                <a:solidFill>
                  <a:srgbClr val="C00000"/>
                </a:solidFill>
                <a:latin typeface="Times New Roman" panose="02020603050405020304" pitchFamily="18" charset="0"/>
                <a:cs typeface="Times New Roman" panose="02020603050405020304" pitchFamily="18" charset="0"/>
              </a:rPr>
              <a:t>N</a:t>
            </a:r>
            <a:r>
              <a:rPr lang="en-US" altLang="zh-CN" sz="2800" b="1" baseline="-30000" dirty="0">
                <a:solidFill>
                  <a:srgbClr val="C00000"/>
                </a:solidFill>
                <a:latin typeface="Times New Roman" panose="02020603050405020304" pitchFamily="18" charset="0"/>
                <a:cs typeface="Times New Roman" panose="02020603050405020304" pitchFamily="18" charset="0"/>
              </a:rPr>
              <a:t>1</a:t>
            </a:r>
            <a:r>
              <a:rPr lang="zh-CN" altLang="en-US" sz="2800" b="1" dirty="0">
                <a:solidFill>
                  <a:srgbClr val="C00000"/>
                </a:solidFill>
                <a:latin typeface="Times New Roman" panose="02020603050405020304" pitchFamily="18" charset="0"/>
                <a:cs typeface="Times New Roman" panose="02020603050405020304" pitchFamily="18" charset="0"/>
              </a:rPr>
              <a:t>和</a:t>
            </a:r>
            <a:r>
              <a:rPr lang="en-US" altLang="zh-CN" sz="2800" b="1" dirty="0">
                <a:solidFill>
                  <a:srgbClr val="C00000"/>
                </a:solidFill>
                <a:latin typeface="Times New Roman" panose="02020603050405020304" pitchFamily="18" charset="0"/>
                <a:cs typeface="Times New Roman" panose="02020603050405020304" pitchFamily="18" charset="0"/>
              </a:rPr>
              <a:t>N</a:t>
            </a:r>
            <a:r>
              <a:rPr lang="en-US" altLang="zh-CN" sz="2800" b="1" baseline="-30000" dirty="0">
                <a:solidFill>
                  <a:srgbClr val="C00000"/>
                </a:solidFill>
                <a:latin typeface="Times New Roman" panose="02020603050405020304" pitchFamily="18" charset="0"/>
                <a:cs typeface="Times New Roman" panose="02020603050405020304" pitchFamily="18" charset="0"/>
              </a:rPr>
              <a:t>2</a:t>
            </a:r>
            <a:r>
              <a:rPr lang="zh-CN" altLang="en-US" sz="2800" b="1" dirty="0">
                <a:solidFill>
                  <a:srgbClr val="C00000"/>
                </a:solidFill>
                <a:latin typeface="Times New Roman" panose="02020603050405020304" pitchFamily="18" charset="0"/>
                <a:cs typeface="Times New Roman" panose="02020603050405020304" pitchFamily="18" charset="0"/>
              </a:rPr>
              <a:t>时，如果它们产生的两个磁通</a:t>
            </a:r>
            <a:r>
              <a:rPr lang="en-US" altLang="zh-CN" sz="2800" b="1" dirty="0">
                <a:solidFill>
                  <a:srgbClr val="C00000"/>
                </a:solidFill>
                <a:latin typeface="Times New Roman" panose="02020603050405020304" pitchFamily="18" charset="0"/>
                <a:cs typeface="Times New Roman" panose="02020603050405020304" pitchFamily="18" charset="0"/>
              </a:rPr>
              <a:t>Φ</a:t>
            </a:r>
            <a:r>
              <a:rPr lang="en-US" altLang="zh-CN" sz="2800" b="1" baseline="-30000" dirty="0">
                <a:solidFill>
                  <a:srgbClr val="C00000"/>
                </a:solidFill>
                <a:latin typeface="Times New Roman" panose="02020603050405020304" pitchFamily="18" charset="0"/>
                <a:cs typeface="Times New Roman" panose="02020603050405020304" pitchFamily="18" charset="0"/>
              </a:rPr>
              <a:t>1</a:t>
            </a:r>
            <a:r>
              <a:rPr lang="zh-CN" altLang="en-US" sz="2800" b="1" dirty="0">
                <a:solidFill>
                  <a:srgbClr val="C00000"/>
                </a:solidFill>
                <a:latin typeface="Times New Roman" panose="02020603050405020304" pitchFamily="18" charset="0"/>
                <a:cs typeface="Times New Roman" panose="02020603050405020304" pitchFamily="18" charset="0"/>
              </a:rPr>
              <a:t>和</a:t>
            </a:r>
            <a:r>
              <a:rPr lang="en-US" altLang="zh-CN" sz="2800" b="1" dirty="0">
                <a:solidFill>
                  <a:srgbClr val="C00000"/>
                </a:solidFill>
                <a:latin typeface="Times New Roman" panose="02020603050405020304" pitchFamily="18" charset="0"/>
                <a:cs typeface="Times New Roman" panose="02020603050405020304" pitchFamily="18" charset="0"/>
              </a:rPr>
              <a:t>Φ</a:t>
            </a:r>
            <a:r>
              <a:rPr lang="en-US" altLang="zh-CN" sz="2800" b="1" baseline="-30000" dirty="0">
                <a:solidFill>
                  <a:srgbClr val="C00000"/>
                </a:solidFill>
                <a:latin typeface="Times New Roman" panose="02020603050405020304" pitchFamily="18" charset="0"/>
                <a:cs typeface="Times New Roman" panose="02020603050405020304" pitchFamily="18" charset="0"/>
              </a:rPr>
              <a:t>2</a:t>
            </a:r>
            <a:r>
              <a:rPr lang="zh-CN" altLang="en-US" sz="2800" b="1" dirty="0">
                <a:solidFill>
                  <a:srgbClr val="C00000"/>
                </a:solidFill>
                <a:latin typeface="Times New Roman" panose="02020603050405020304" pitchFamily="18" charset="0"/>
                <a:cs typeface="Times New Roman" panose="02020603050405020304" pitchFamily="18" charset="0"/>
              </a:rPr>
              <a:t>的方向相同，则两个绕组流进电流的这两个端头叫作这两个绕组的同极性</a:t>
            </a:r>
            <a:r>
              <a:rPr lang="zh-CN" altLang="en-US" sz="2800" b="1" dirty="0" smtClean="0">
                <a:solidFill>
                  <a:srgbClr val="C00000"/>
                </a:solidFill>
                <a:latin typeface="Times New Roman" panose="02020603050405020304" pitchFamily="18" charset="0"/>
                <a:cs typeface="Times New Roman" panose="02020603050405020304" pitchFamily="18" charset="0"/>
              </a:rPr>
              <a:t>端</a:t>
            </a:r>
            <a:r>
              <a:rPr lang="en-US" altLang="zh-CN" sz="2800" b="1" dirty="0" smtClean="0">
                <a:solidFill>
                  <a:srgbClr val="C00000"/>
                </a:solidFill>
                <a:latin typeface="Times New Roman" panose="02020603050405020304" pitchFamily="18" charset="0"/>
                <a:cs typeface="Times New Roman" panose="02020603050405020304" pitchFamily="18" charset="0"/>
              </a:rPr>
              <a:t>(</a:t>
            </a:r>
            <a:r>
              <a:rPr lang="zh-CN" altLang="en-US" sz="2800" b="1" dirty="0" smtClean="0">
                <a:solidFill>
                  <a:srgbClr val="C00000"/>
                </a:solidFill>
                <a:latin typeface="Times New Roman" panose="02020603050405020304" pitchFamily="18" charset="0"/>
                <a:cs typeface="Times New Roman" panose="02020603050405020304" pitchFamily="18" charset="0"/>
              </a:rPr>
              <a:t>又叫同名端</a:t>
            </a:r>
            <a:r>
              <a:rPr lang="en-US" altLang="zh-CN" sz="2800" b="1" dirty="0" smtClean="0">
                <a:solidFill>
                  <a:srgbClr val="C00000"/>
                </a:solidFill>
                <a:latin typeface="Times New Roman" panose="02020603050405020304" pitchFamily="18" charset="0"/>
                <a:cs typeface="Times New Roman" panose="02020603050405020304" pitchFamily="18" charset="0"/>
              </a:rPr>
              <a:t>)</a:t>
            </a:r>
            <a:r>
              <a:rPr lang="zh-CN" altLang="en-US" sz="2800" b="1" dirty="0" smtClean="0">
                <a:solidFill>
                  <a:srgbClr val="C00000"/>
                </a:solidFill>
                <a:latin typeface="Times New Roman" panose="02020603050405020304" pitchFamily="18" charset="0"/>
                <a:cs typeface="Times New Roman" panose="02020603050405020304" pitchFamily="18" charset="0"/>
              </a:rPr>
              <a:t>。</a:t>
            </a:r>
            <a:r>
              <a:rPr lang="zh-CN" altLang="en-US" sz="2800" b="1" dirty="0">
                <a:solidFill>
                  <a:srgbClr val="C00000"/>
                </a:solidFill>
                <a:latin typeface="Times New Roman" panose="02020603050405020304" pitchFamily="18" charset="0"/>
                <a:cs typeface="Times New Roman" panose="02020603050405020304" pitchFamily="18" charset="0"/>
              </a:rPr>
              <a:t>同极性端用“</a:t>
            </a:r>
            <a:r>
              <a:rPr lang="zh-CN" altLang="en-US" sz="2800" b="1"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1" dirty="0">
                <a:solidFill>
                  <a:srgbClr val="C00000"/>
                </a:solidFill>
                <a:latin typeface="Times New Roman" panose="02020603050405020304" pitchFamily="18" charset="0"/>
                <a:cs typeface="Times New Roman" panose="02020603050405020304" pitchFamily="18" charset="0"/>
              </a:rPr>
              <a:t>”号表示。不作标示的两端也互为同极性端。 </a:t>
            </a:r>
          </a:p>
        </p:txBody>
      </p:sp>
      <p:sp>
        <p:nvSpPr>
          <p:cNvPr id="171013" name="Text Box 5"/>
          <p:cNvSpPr txBox="1">
            <a:spLocks noChangeArrowheads="1"/>
          </p:cNvSpPr>
          <p:nvPr/>
        </p:nvSpPr>
        <p:spPr bwMode="auto">
          <a:xfrm>
            <a:off x="950676" y="1139449"/>
            <a:ext cx="31044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zh-CN" altLang="en-US" sz="2800" b="1" dirty="0">
                <a:solidFill>
                  <a:srgbClr val="FF3399"/>
                </a:solidFill>
                <a:latin typeface="宋体" panose="02010600030101010101" pitchFamily="2" charset="-122"/>
                <a:ea typeface="宋体" panose="02010600030101010101" pitchFamily="2" charset="-122"/>
              </a:rPr>
              <a:t>绕组的同极性端：</a:t>
            </a:r>
          </a:p>
        </p:txBody>
      </p:sp>
      <p:sp>
        <p:nvSpPr>
          <p:cNvPr id="2" name="日期占位符 1"/>
          <p:cNvSpPr>
            <a:spLocks noGrp="1"/>
          </p:cNvSpPr>
          <p:nvPr>
            <p:ph type="dt" sz="half" idx="10"/>
          </p:nvPr>
        </p:nvSpPr>
        <p:spPr/>
        <p:txBody>
          <a:bodyPr/>
          <a:lstStyle/>
          <a:p>
            <a:pPr>
              <a:defRPr/>
            </a:pPr>
            <a:fld id="{C3F139B8-2995-42D3-99DD-15272BAA46EF}"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pPr>
                <a:defRPr/>
              </a:pPr>
              <a:t>41</a:t>
            </a:fld>
            <a:endParaRPr lang="en-US">
              <a:solidFill>
                <a:prstClr val="black">
                  <a:tint val="75000"/>
                </a:prstClr>
              </a:solidFill>
            </a:endParaRPr>
          </a:p>
        </p:txBody>
      </p:sp>
      <p:sp>
        <p:nvSpPr>
          <p:cNvPr id="8" name="Rectangle 3"/>
          <p:cNvSpPr>
            <a:spLocks noChangeArrowheads="1"/>
          </p:cNvSpPr>
          <p:nvPr/>
        </p:nvSpPr>
        <p:spPr bwMode="auto">
          <a:xfrm>
            <a:off x="950676" y="689336"/>
            <a:ext cx="33231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变压器绕组的极性</a:t>
            </a:r>
            <a:endPar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9" name="图片 8" descr="8t4t9"/>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9436" y="4060417"/>
            <a:ext cx="5073609" cy="2601280"/>
          </a:xfrm>
          <a:prstGeom prst="rect">
            <a:avLst/>
          </a:prstGeom>
          <a:noFill/>
          <a:ln>
            <a:noFill/>
          </a:ln>
        </p:spPr>
      </p:pic>
    </p:spTree>
    <p:extLst>
      <p:ext uri="{BB962C8B-B14F-4D97-AF65-F5344CB8AC3E}">
        <p14:creationId xmlns:p14="http://schemas.microsoft.com/office/powerpoint/2010/main" val="2414492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1013"/>
                                        </p:tgtEl>
                                        <p:attrNameLst>
                                          <p:attrName>style.visibility</p:attrName>
                                        </p:attrNameLst>
                                      </p:cBhvr>
                                      <p:to>
                                        <p:strVal val="visible"/>
                                      </p:to>
                                    </p:set>
                                    <p:animEffect transition="in" filter="box(in)">
                                      <p:cBhvr>
                                        <p:cTn id="7" dur="500"/>
                                        <p:tgtEl>
                                          <p:spTgt spid="1710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1011"/>
                                        </p:tgtEl>
                                        <p:attrNameLst>
                                          <p:attrName>style.visibility</p:attrName>
                                        </p:attrNameLst>
                                      </p:cBhvr>
                                      <p:to>
                                        <p:strVal val="visible"/>
                                      </p:to>
                                    </p:set>
                                    <p:animEffect transition="in" filter="box(in)">
                                      <p:cBhvr>
                                        <p:cTn id="12" dur="500"/>
                                        <p:tgtEl>
                                          <p:spTgt spid="171011"/>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autoUpdateAnimBg="0"/>
      <p:bldP spid="171013" grpId="0" autoUpdateAnimBg="0"/>
      <p:bldP spid="8"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Text Box 3"/>
          <p:cNvSpPr txBox="1">
            <a:spLocks noChangeArrowheads="1"/>
          </p:cNvSpPr>
          <p:nvPr/>
        </p:nvSpPr>
        <p:spPr bwMode="auto">
          <a:xfrm>
            <a:off x="858422" y="1434528"/>
            <a:ext cx="368241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3200" b="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8.5.1 </a:t>
            </a:r>
            <a:r>
              <a:rPr lang="zh-CN" altLang="en-US" sz="3200" b="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能量守恒原理</a:t>
            </a:r>
          </a:p>
        </p:txBody>
      </p:sp>
      <p:sp>
        <p:nvSpPr>
          <p:cNvPr id="96260" name="Text Box 4"/>
          <p:cNvSpPr txBox="1">
            <a:spLocks noChangeArrowheads="1"/>
          </p:cNvSpPr>
          <p:nvPr/>
        </p:nvSpPr>
        <p:spPr bwMode="auto">
          <a:xfrm>
            <a:off x="858422" y="2128809"/>
            <a:ext cx="874277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能量守恒原理</a:t>
            </a:r>
            <a:r>
              <a:rPr lang="en-US" altLang="zh-CN"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在质量不变的物理系统内，能量总是守恒的，即能量既不能凭空产生，也不会凭空消失，只能改变其存在的形态。</a:t>
            </a:r>
          </a:p>
        </p:txBody>
      </p:sp>
      <p:sp>
        <p:nvSpPr>
          <p:cNvPr id="96261" name="Text Box 5"/>
          <p:cNvSpPr txBox="1">
            <a:spLocks noChangeArrowheads="1"/>
          </p:cNvSpPr>
          <p:nvPr/>
        </p:nvSpPr>
        <p:spPr bwMode="auto">
          <a:xfrm>
            <a:off x="858422" y="3572934"/>
            <a:ext cx="874277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zh-CN" altLang="en-US" sz="2800" b="1" dirty="0">
                <a:solidFill>
                  <a:srgbClr val="C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发电机</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a:t>
            </a:r>
          </a:p>
          <a:p>
            <a:pPr algn="just"/>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   从原动机输入</a:t>
            </a:r>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机械能 </a:t>
            </a:r>
            <a:r>
              <a:rPr lang="en-US" altLang="zh-CN"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磁场</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储能的</a:t>
            </a:r>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增加 </a:t>
            </a:r>
            <a:r>
              <a:rPr lang="en-US" altLang="zh-CN"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转换</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成热能的</a:t>
            </a:r>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能量损耗 </a:t>
            </a:r>
            <a:r>
              <a:rPr lang="en-US" altLang="zh-CN"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输送</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出电能到负载     </a:t>
            </a:r>
          </a:p>
          <a:p>
            <a:pPr algn="just"/>
            <a:r>
              <a:rPr lang="zh-CN" altLang="en-US" sz="2800" b="1" dirty="0">
                <a:solidFill>
                  <a:srgbClr val="C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电动机</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a:t>
            </a:r>
          </a:p>
          <a:p>
            <a:pPr algn="just"/>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   从电源输入</a:t>
            </a:r>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电能 </a:t>
            </a:r>
            <a:r>
              <a:rPr lang="en-US" altLang="zh-CN"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磁场</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储能的</a:t>
            </a:r>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增加 </a:t>
            </a:r>
            <a:r>
              <a:rPr lang="en-US" altLang="zh-CN"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转换</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成热能的</a:t>
            </a:r>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能量损耗 </a:t>
            </a:r>
            <a:r>
              <a:rPr lang="en-US" altLang="zh-CN"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输送</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出机械能到负载</a:t>
            </a:r>
          </a:p>
        </p:txBody>
      </p:sp>
      <p:sp>
        <p:nvSpPr>
          <p:cNvPr id="2" name="日期占位符 1"/>
          <p:cNvSpPr>
            <a:spLocks noGrp="1"/>
          </p:cNvSpPr>
          <p:nvPr>
            <p:ph type="dt" sz="half" idx="10"/>
          </p:nvPr>
        </p:nvSpPr>
        <p:spPr/>
        <p:txBody>
          <a:bodyPr/>
          <a:lstStyle/>
          <a:p>
            <a:pPr>
              <a:defRPr/>
            </a:pPr>
            <a:fld id="{9BF11A29-AFF8-469C-8504-830C790B9CDC}"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8C58FD95-F6AD-457C-B09B-532BB0CA0C19}" type="slidenum">
              <a:rPr lang="en-US" smtClean="0">
                <a:solidFill>
                  <a:prstClr val="black">
                    <a:tint val="75000"/>
                  </a:prstClr>
                </a:solidFill>
              </a:rPr>
              <a:pPr>
                <a:defRPr/>
              </a:pPr>
              <a:t>42</a:t>
            </a:fld>
            <a:endParaRPr lang="en-US">
              <a:solidFill>
                <a:prstClr val="black">
                  <a:tint val="75000"/>
                </a:prstClr>
              </a:solidFill>
            </a:endParaRPr>
          </a:p>
        </p:txBody>
      </p:sp>
      <p:sp>
        <p:nvSpPr>
          <p:cNvPr id="8" name="Rectangle 16"/>
          <p:cNvSpPr>
            <a:spLocks noChangeArrowheads="1"/>
          </p:cNvSpPr>
          <p:nvPr/>
        </p:nvSpPr>
        <p:spPr bwMode="gray">
          <a:xfrm>
            <a:off x="0" y="836712"/>
            <a:ext cx="10080625" cy="576064"/>
          </a:xfrm>
          <a:prstGeom prst="rect">
            <a:avLst/>
          </a:prstGeom>
          <a:gradFill rotWithShape="1">
            <a:gsLst>
              <a:gs pos="0">
                <a:schemeClr val="tx2">
                  <a:lumMod val="60000"/>
                  <a:lumOff val="40000"/>
                </a:schemeClr>
              </a:gs>
              <a:gs pos="100000">
                <a:srgbClr val="FFC000"/>
              </a:gs>
            </a:gsLst>
            <a:lin ang="0" scaled="1"/>
          </a:gradFill>
          <a:ln w="9525">
            <a:noFill/>
            <a:miter lim="800000"/>
            <a:headEnd/>
            <a:tailEnd/>
          </a:ln>
          <a:effectLst/>
        </p:spPr>
        <p:txBody>
          <a:bodyPr wrap="none" anchor="ctr"/>
          <a:lstStyle/>
          <a:p>
            <a:pPr algn="ctr" fontAlgn="base">
              <a:spcBef>
                <a:spcPct val="0"/>
              </a:spcBef>
              <a:spcAft>
                <a:spcPct val="0"/>
              </a:spcAft>
              <a:defRPr/>
            </a:pPr>
            <a:r>
              <a:rPr kumimoji="1" lang="en-US" altLang="zh-CN" sz="4000" b="1" dirty="0" smtClean="0">
                <a:solidFill>
                  <a:srgbClr val="FF0000"/>
                </a:solidFill>
                <a:effectLst>
                  <a:outerShdw blurRad="38100" dist="38100" dir="2700000" algn="tl">
                    <a:srgbClr val="C0C0C0"/>
                  </a:outerShdw>
                </a:effectLst>
                <a:latin typeface="Times New Roman" pitchFamily="18" charset="0"/>
                <a:ea typeface="华文新魏" panose="02010800040101010101" pitchFamily="2" charset="-122"/>
                <a:cs typeface="Times New Roman" panose="02020603050405020304" pitchFamily="18" charset="0"/>
              </a:rPr>
              <a:t>8.5</a:t>
            </a:r>
            <a:r>
              <a:rPr kumimoji="1" lang="zh-CN" altLang="en-US" sz="4000" b="1" dirty="0" smtClean="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 电磁能量转换</a:t>
            </a:r>
            <a:endParaRPr kumimoji="1" lang="zh-CN" altLang="en-US" sz="4000" b="1"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1581904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59"/>
                                        </p:tgtEl>
                                        <p:attrNameLst>
                                          <p:attrName>style.visibility</p:attrName>
                                        </p:attrNameLst>
                                      </p:cBhvr>
                                      <p:to>
                                        <p:strVal val="visible"/>
                                      </p:to>
                                    </p:set>
                                    <p:animEffect transition="in" filter="wipe(left)">
                                      <p:cBhvr>
                                        <p:cTn id="7" dur="500"/>
                                        <p:tgtEl>
                                          <p:spTgt spid="962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260"/>
                                        </p:tgtEl>
                                        <p:attrNameLst>
                                          <p:attrName>style.visibility</p:attrName>
                                        </p:attrNameLst>
                                      </p:cBhvr>
                                      <p:to>
                                        <p:strVal val="visible"/>
                                      </p:to>
                                    </p:set>
                                    <p:animEffect transition="in" filter="wipe(left)">
                                      <p:cBhvr>
                                        <p:cTn id="12" dur="500"/>
                                        <p:tgtEl>
                                          <p:spTgt spid="962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6261"/>
                                        </p:tgtEl>
                                        <p:attrNameLst>
                                          <p:attrName>style.visibility</p:attrName>
                                        </p:attrNameLst>
                                      </p:cBhvr>
                                      <p:to>
                                        <p:strVal val="visible"/>
                                      </p:to>
                                    </p:set>
                                    <p:animEffect transition="in" filter="wipe(left)">
                                      <p:cBhvr>
                                        <p:cTn id="17" dur="500"/>
                                        <p:tgtEl>
                                          <p:spTgt spid="96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autoUpdateAnimBg="0"/>
      <p:bldP spid="96260" grpId="0" autoUpdateAnimBg="0"/>
      <p:bldP spid="9626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Text Box 4"/>
          <p:cNvSpPr txBox="1">
            <a:spLocks noChangeArrowheads="1"/>
          </p:cNvSpPr>
          <p:nvPr/>
        </p:nvSpPr>
        <p:spPr bwMode="auto">
          <a:xfrm>
            <a:off x="886363" y="747197"/>
            <a:ext cx="893349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以电动机为例，能量平衡</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方程可以写成：     </a:t>
            </a:r>
          </a:p>
          <a:p>
            <a:pPr algn="just"/>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输入的电能 </a:t>
            </a:r>
            <a:r>
              <a:rPr lang="en-US" altLang="zh-CN" sz="2800" b="1" dirty="0" smtClean="0">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 </a:t>
            </a:r>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电阻</a:t>
            </a:r>
            <a:r>
              <a:rPr lang="en-US" altLang="zh-CN"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I</a:t>
            </a:r>
            <a:r>
              <a:rPr lang="en-US" altLang="zh-CN" sz="2800" b="1" baseline="300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2</a:t>
            </a:r>
            <a:r>
              <a:rPr lang="en-US" altLang="zh-CN"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R</a:t>
            </a:r>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损耗 </a:t>
            </a:r>
            <a:r>
              <a:rPr lang="en-US" altLang="zh-CN"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a:t>
            </a:r>
            <a:endParaRPr lang="en-US" altLang="zh-CN"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磁场</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储能的</a:t>
            </a:r>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增加</a:t>
            </a:r>
            <a:r>
              <a:rPr lang="en-US" altLang="zh-CN"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铁心损耗</a:t>
            </a:r>
            <a:r>
              <a:rPr lang="en-US" altLang="zh-CN"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输出的机械能加上机械损耗</a:t>
            </a:r>
            <a:endParaRPr lang="zh-CN" altLang="en-US" sz="2800" b="1" dirty="0">
              <a:latin typeface="Times New Roman" panose="02020603050405020304" pitchFamily="18" charset="0"/>
              <a:cs typeface="Times New Roman" panose="02020603050405020304" pitchFamily="18" charset="0"/>
            </a:endParaRPr>
          </a:p>
        </p:txBody>
      </p:sp>
      <p:graphicFrame>
        <p:nvGraphicFramePr>
          <p:cNvPr id="144434" name="Object 50"/>
          <p:cNvGraphicFramePr>
            <a:graphicFrameLocks noChangeAspect="1"/>
          </p:cNvGraphicFramePr>
          <p:nvPr>
            <p:extLst>
              <p:ext uri="{D42A27DB-BD31-4B8C-83A1-F6EECF244321}">
                <p14:modId xmlns:p14="http://schemas.microsoft.com/office/powerpoint/2010/main" val="797624013"/>
              </p:ext>
            </p:extLst>
          </p:nvPr>
        </p:nvGraphicFramePr>
        <p:xfrm>
          <a:off x="3767857" y="4296423"/>
          <a:ext cx="1845489" cy="428625"/>
        </p:xfrm>
        <a:graphic>
          <a:graphicData uri="http://schemas.openxmlformats.org/presentationml/2006/ole">
            <mc:AlternateContent xmlns:mc="http://schemas.openxmlformats.org/markup-compatibility/2006">
              <mc:Choice xmlns:v="urn:schemas-microsoft-com:vml" Requires="v">
                <p:oleObj spid="_x0000_s57530" name="公式" r:id="rId3" imgW="1193800" imgH="228600" progId="Equation.3">
                  <p:embed/>
                </p:oleObj>
              </mc:Choice>
              <mc:Fallback>
                <p:oleObj name="公式" r:id="rId3" imgW="11938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7857" y="4296423"/>
                        <a:ext cx="1845489"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4433" name="Object 49"/>
          <p:cNvGraphicFramePr>
            <a:graphicFrameLocks noChangeAspect="1"/>
          </p:cNvGraphicFramePr>
          <p:nvPr>
            <p:extLst>
              <p:ext uri="{D42A27DB-BD31-4B8C-83A1-F6EECF244321}">
                <p14:modId xmlns:p14="http://schemas.microsoft.com/office/powerpoint/2010/main" val="2713624607"/>
              </p:ext>
            </p:extLst>
          </p:nvPr>
        </p:nvGraphicFramePr>
        <p:xfrm>
          <a:off x="822737" y="5380429"/>
          <a:ext cx="420053" cy="369819"/>
        </p:xfrm>
        <a:graphic>
          <a:graphicData uri="http://schemas.openxmlformats.org/presentationml/2006/ole">
            <mc:AlternateContent xmlns:mc="http://schemas.openxmlformats.org/markup-compatibility/2006">
              <mc:Choice xmlns:v="urn:schemas-microsoft-com:vml" Requires="v">
                <p:oleObj spid="_x0000_s57531" name="公式" r:id="rId5" imgW="317362" imgH="228501" progId="Equation.3">
                  <p:embed/>
                </p:oleObj>
              </mc:Choice>
              <mc:Fallback>
                <p:oleObj name="公式" r:id="rId5" imgW="317362" imgH="2285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2737" y="5380429"/>
                        <a:ext cx="420053" cy="369819"/>
                      </a:xfrm>
                      <a:prstGeom prst="rect">
                        <a:avLst/>
                      </a:prstGeom>
                      <a:noFill/>
                      <a:extLst/>
                    </p:spPr>
                  </p:pic>
                </p:oleObj>
              </mc:Fallback>
            </mc:AlternateContent>
          </a:graphicData>
        </a:graphic>
      </p:graphicFrame>
      <p:graphicFrame>
        <p:nvGraphicFramePr>
          <p:cNvPr id="144432" name="Object 48"/>
          <p:cNvGraphicFramePr>
            <a:graphicFrameLocks noChangeAspect="1"/>
          </p:cNvGraphicFramePr>
          <p:nvPr>
            <p:extLst>
              <p:ext uri="{D42A27DB-BD31-4B8C-83A1-F6EECF244321}">
                <p14:modId xmlns:p14="http://schemas.microsoft.com/office/powerpoint/2010/main" val="1831375496"/>
              </p:ext>
            </p:extLst>
          </p:nvPr>
        </p:nvGraphicFramePr>
        <p:xfrm>
          <a:off x="822737" y="5890021"/>
          <a:ext cx="395063" cy="369874"/>
        </p:xfrm>
        <a:graphic>
          <a:graphicData uri="http://schemas.openxmlformats.org/presentationml/2006/ole">
            <mc:AlternateContent xmlns:mc="http://schemas.openxmlformats.org/markup-compatibility/2006">
              <mc:Choice xmlns:v="urn:schemas-microsoft-com:vml" Requires="v">
                <p:oleObj spid="_x0000_s57532" name="公式" r:id="rId7" imgW="291973" imgH="228501" progId="Equation.3">
                  <p:embed/>
                </p:oleObj>
              </mc:Choice>
              <mc:Fallback>
                <p:oleObj name="公式" r:id="rId7" imgW="291973"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2737" y="5890021"/>
                        <a:ext cx="395063" cy="369874"/>
                      </a:xfrm>
                      <a:prstGeom prst="rect">
                        <a:avLst/>
                      </a:prstGeom>
                      <a:noFill/>
                      <a:extLst/>
                    </p:spPr>
                  </p:pic>
                </p:oleObj>
              </mc:Fallback>
            </mc:AlternateContent>
          </a:graphicData>
        </a:graphic>
      </p:graphicFrame>
      <p:graphicFrame>
        <p:nvGraphicFramePr>
          <p:cNvPr id="144431" name="Object 47"/>
          <p:cNvGraphicFramePr>
            <a:graphicFrameLocks noChangeAspect="1"/>
          </p:cNvGraphicFramePr>
          <p:nvPr>
            <p:extLst>
              <p:ext uri="{D42A27DB-BD31-4B8C-83A1-F6EECF244321}">
                <p14:modId xmlns:p14="http://schemas.microsoft.com/office/powerpoint/2010/main" val="1103525068"/>
              </p:ext>
            </p:extLst>
          </p:nvPr>
        </p:nvGraphicFramePr>
        <p:xfrm>
          <a:off x="822738" y="4825033"/>
          <a:ext cx="407352" cy="342938"/>
        </p:xfrm>
        <a:graphic>
          <a:graphicData uri="http://schemas.openxmlformats.org/presentationml/2006/ole">
            <mc:AlternateContent xmlns:mc="http://schemas.openxmlformats.org/markup-compatibility/2006">
              <mc:Choice xmlns:v="urn:schemas-microsoft-com:vml" Requires="v">
                <p:oleObj spid="_x0000_s57533" name="公式" r:id="rId9" imgW="317087" imgH="215619" progId="Equation.3">
                  <p:embed/>
                </p:oleObj>
              </mc:Choice>
              <mc:Fallback>
                <p:oleObj name="公式" r:id="rId9" imgW="317087" imgH="21561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2738" y="4825033"/>
                        <a:ext cx="407352" cy="342938"/>
                      </a:xfrm>
                      <a:prstGeom prst="rect">
                        <a:avLst/>
                      </a:prstGeom>
                      <a:noFill/>
                      <a:extLst/>
                    </p:spPr>
                  </p:pic>
                </p:oleObj>
              </mc:Fallback>
            </mc:AlternateContent>
          </a:graphicData>
        </a:graphic>
      </p:graphicFrame>
      <p:sp>
        <p:nvSpPr>
          <p:cNvPr id="144435" name="Rectangle 51"/>
          <p:cNvSpPr>
            <a:spLocks noChangeArrowheads="1"/>
          </p:cNvSpPr>
          <p:nvPr/>
        </p:nvSpPr>
        <p:spPr bwMode="auto">
          <a:xfrm>
            <a:off x="1260081" y="18616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4437" name="Rectangle 53"/>
          <p:cNvSpPr>
            <a:spLocks noChangeArrowheads="1"/>
          </p:cNvSpPr>
          <p:nvPr/>
        </p:nvSpPr>
        <p:spPr bwMode="auto">
          <a:xfrm>
            <a:off x="816445" y="4747775"/>
            <a:ext cx="92207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40005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b="1" dirty="0">
                <a:cs typeface="Times New Roman" panose="02020603050405020304" pitchFamily="18" charset="0"/>
              </a:rPr>
              <a:t>——</a:t>
            </a:r>
            <a:r>
              <a:rPr lang="zh-CN" altLang="en-US" b="1" dirty="0">
                <a:cs typeface="Times New Roman" panose="02020603050405020304" pitchFamily="18" charset="0"/>
              </a:rPr>
              <a:t>磁场吸收的总能</a:t>
            </a:r>
            <a:r>
              <a:rPr lang="zh-CN" altLang="en-US" b="1" dirty="0" smtClean="0">
                <a:cs typeface="Times New Roman" panose="02020603050405020304" pitchFamily="18" charset="0"/>
              </a:rPr>
              <a:t>量</a:t>
            </a:r>
            <a:r>
              <a:rPr lang="en-US" altLang="zh-CN" b="1" dirty="0" smtClean="0">
                <a:cs typeface="Times New Roman" panose="02020603050405020304" pitchFamily="18" charset="0"/>
              </a:rPr>
              <a:t>(</a:t>
            </a:r>
            <a:r>
              <a:rPr lang="zh-CN" altLang="en-US" b="1" dirty="0">
                <a:cs typeface="Times New Roman" panose="02020603050405020304" pitchFamily="18" charset="0"/>
              </a:rPr>
              <a:t>包括磁场储能的增量和铁心损耗</a:t>
            </a:r>
            <a:r>
              <a:rPr lang="en-US" altLang="zh-CN" b="1" dirty="0" smtClean="0">
                <a:cs typeface="Times New Roman" panose="02020603050405020304" pitchFamily="18" charset="0"/>
              </a:rPr>
              <a:t>)</a:t>
            </a:r>
            <a:r>
              <a:rPr lang="zh-CN" altLang="en-US" b="1" dirty="0" smtClean="0">
                <a:cs typeface="Times New Roman" panose="02020603050405020304" pitchFamily="18" charset="0"/>
              </a:rPr>
              <a:t> 的微分</a:t>
            </a:r>
            <a:endParaRPr lang="zh-CN" altLang="en-US" b="1" dirty="0">
              <a:cs typeface="Times New Roman" panose="02020603050405020304" pitchFamily="18" charset="0"/>
            </a:endParaRPr>
          </a:p>
        </p:txBody>
      </p:sp>
      <p:sp>
        <p:nvSpPr>
          <p:cNvPr id="144438" name="Rectangle 54"/>
          <p:cNvSpPr>
            <a:spLocks noChangeArrowheads="1"/>
          </p:cNvSpPr>
          <p:nvPr/>
        </p:nvSpPr>
        <p:spPr bwMode="auto">
          <a:xfrm>
            <a:off x="833093" y="5302931"/>
            <a:ext cx="78101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40005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b="1" dirty="0">
                <a:cs typeface="Times New Roman" panose="02020603050405020304" pitchFamily="18" charset="0"/>
              </a:rPr>
              <a:t>——</a:t>
            </a:r>
            <a:r>
              <a:rPr lang="zh-CN" altLang="en-US" b="1" dirty="0">
                <a:cs typeface="Times New Roman" panose="02020603050405020304" pitchFamily="18" charset="0"/>
              </a:rPr>
              <a:t>变换为电形式的总能</a:t>
            </a:r>
            <a:r>
              <a:rPr lang="zh-CN" altLang="en-US" b="1" dirty="0" smtClean="0">
                <a:cs typeface="Times New Roman" panose="02020603050405020304" pitchFamily="18" charset="0"/>
              </a:rPr>
              <a:t>量</a:t>
            </a:r>
            <a:r>
              <a:rPr lang="en-US" altLang="zh-CN" b="1" dirty="0" smtClean="0">
                <a:cs typeface="Times New Roman" panose="02020603050405020304" pitchFamily="18" charset="0"/>
              </a:rPr>
              <a:t>(</a:t>
            </a:r>
            <a:r>
              <a:rPr lang="zh-CN" altLang="en-US" b="1" dirty="0">
                <a:cs typeface="Times New Roman" panose="02020603050405020304" pitchFamily="18" charset="0"/>
              </a:rPr>
              <a:t>包括</a:t>
            </a:r>
            <a:r>
              <a:rPr lang="en-US" altLang="zh-CN" b="1" dirty="0">
                <a:cs typeface="Times New Roman" panose="02020603050405020304" pitchFamily="18" charset="0"/>
              </a:rPr>
              <a:t>I</a:t>
            </a:r>
            <a:r>
              <a:rPr lang="en-US" altLang="zh-CN" b="1" baseline="30000" dirty="0">
                <a:cs typeface="Times New Roman" panose="02020603050405020304" pitchFamily="18" charset="0"/>
              </a:rPr>
              <a:t>2</a:t>
            </a:r>
            <a:r>
              <a:rPr lang="en-US" altLang="zh-CN" b="1" dirty="0">
                <a:cs typeface="Times New Roman" panose="02020603050405020304" pitchFamily="18" charset="0"/>
              </a:rPr>
              <a:t>R</a:t>
            </a:r>
            <a:r>
              <a:rPr lang="zh-CN" altLang="en-US" b="1" dirty="0">
                <a:cs typeface="Times New Roman" panose="02020603050405020304" pitchFamily="18" charset="0"/>
              </a:rPr>
              <a:t>损耗在内</a:t>
            </a:r>
            <a:r>
              <a:rPr lang="en-US" altLang="zh-CN" b="1" dirty="0" smtClean="0">
                <a:cs typeface="Times New Roman" panose="02020603050405020304" pitchFamily="18" charset="0"/>
              </a:rPr>
              <a:t>)</a:t>
            </a:r>
            <a:r>
              <a:rPr lang="zh-CN" altLang="en-US" b="1" dirty="0" smtClean="0">
                <a:cs typeface="Times New Roman" panose="02020603050405020304" pitchFamily="18" charset="0"/>
              </a:rPr>
              <a:t>的</a:t>
            </a:r>
            <a:r>
              <a:rPr lang="zh-CN" altLang="en-US" b="1" dirty="0">
                <a:cs typeface="Times New Roman" panose="02020603050405020304" pitchFamily="18" charset="0"/>
              </a:rPr>
              <a:t>微分 </a:t>
            </a:r>
          </a:p>
        </p:txBody>
      </p:sp>
      <p:sp>
        <p:nvSpPr>
          <p:cNvPr id="144439" name="Rectangle 55"/>
          <p:cNvSpPr>
            <a:spLocks noChangeArrowheads="1"/>
          </p:cNvSpPr>
          <p:nvPr/>
        </p:nvSpPr>
        <p:spPr bwMode="auto">
          <a:xfrm>
            <a:off x="1238631" y="5835787"/>
            <a:ext cx="6883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输入电机中净</a:t>
            </a:r>
            <a:r>
              <a:rPr lang="zh-CN" altLang="en-US" sz="2400" b="1" dirty="0" smtClean="0">
                <a:latin typeface="Times New Roman" panose="02020603050405020304" pitchFamily="18" charset="0"/>
                <a:cs typeface="Times New Roman" panose="02020603050405020304" pitchFamily="18" charset="0"/>
              </a:rPr>
              <a:t>机械能</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已扣除机械损耗</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的</a:t>
            </a:r>
            <a:r>
              <a:rPr lang="zh-CN" altLang="en-US" sz="2400" b="1" dirty="0">
                <a:latin typeface="Times New Roman" panose="02020603050405020304" pitchFamily="18" charset="0"/>
                <a:cs typeface="Times New Roman" panose="02020603050405020304" pitchFamily="18" charset="0"/>
              </a:rPr>
              <a:t>微分</a:t>
            </a:r>
          </a:p>
        </p:txBody>
      </p:sp>
      <p:sp>
        <p:nvSpPr>
          <p:cNvPr id="2" name="日期占位符 1"/>
          <p:cNvSpPr>
            <a:spLocks noGrp="1"/>
          </p:cNvSpPr>
          <p:nvPr>
            <p:ph type="dt" sz="half" idx="10"/>
          </p:nvPr>
        </p:nvSpPr>
        <p:spPr/>
        <p:txBody>
          <a:bodyPr/>
          <a:lstStyle/>
          <a:p>
            <a:pPr>
              <a:defRPr/>
            </a:pPr>
            <a:fld id="{4570D2D6-CEB7-495D-8256-F33F9AF6C5C8}"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8C58FD95-F6AD-457C-B09B-532BB0CA0C19}" type="slidenum">
              <a:rPr lang="en-US" smtClean="0">
                <a:solidFill>
                  <a:prstClr val="black">
                    <a:tint val="75000"/>
                  </a:prstClr>
                </a:solidFill>
              </a:rPr>
              <a:pPr>
                <a:defRPr/>
              </a:pPr>
              <a:t>43</a:t>
            </a:fld>
            <a:endParaRPr lang="en-US">
              <a:solidFill>
                <a:prstClr val="black">
                  <a:tint val="75000"/>
                </a:prstClr>
              </a:solidFill>
            </a:endParaRPr>
          </a:p>
        </p:txBody>
      </p:sp>
      <p:pic>
        <p:nvPicPr>
          <p:cNvPr id="39" name="图片 38"/>
          <p:cNvPicPr/>
          <p:nvPr/>
        </p:nvPicPr>
        <p:blipFill>
          <a:blip r:embed="rId11" cstate="print"/>
          <a:srcRect/>
          <a:stretch>
            <a:fillRect/>
          </a:stretch>
        </p:blipFill>
        <p:spPr bwMode="auto">
          <a:xfrm>
            <a:off x="2471277" y="2162008"/>
            <a:ext cx="4438650" cy="2061845"/>
          </a:xfrm>
          <a:prstGeom prst="rect">
            <a:avLst/>
          </a:prstGeom>
          <a:noFill/>
          <a:ln w="9525">
            <a:noFill/>
            <a:miter lim="800000"/>
            <a:headEnd/>
            <a:tailEnd/>
          </a:ln>
        </p:spPr>
      </p:pic>
    </p:spTree>
    <p:extLst>
      <p:ext uri="{BB962C8B-B14F-4D97-AF65-F5344CB8AC3E}">
        <p14:creationId xmlns:p14="http://schemas.microsoft.com/office/powerpoint/2010/main" val="18770179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388"/>
                                        </p:tgtEl>
                                        <p:attrNameLst>
                                          <p:attrName>style.visibility</p:attrName>
                                        </p:attrNameLst>
                                      </p:cBhvr>
                                      <p:to>
                                        <p:strVal val="visible"/>
                                      </p:to>
                                    </p:set>
                                    <p:animEffect transition="in" filter="wipe(left)">
                                      <p:cBhvr>
                                        <p:cTn id="7" dur="500"/>
                                        <p:tgtEl>
                                          <p:spTgt spid="1443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44434"/>
                                        </p:tgtEl>
                                        <p:attrNameLst>
                                          <p:attrName>style.visibility</p:attrName>
                                        </p:attrNameLst>
                                      </p:cBhvr>
                                      <p:to>
                                        <p:strVal val="visible"/>
                                      </p:to>
                                    </p:set>
                                    <p:anim calcmode="lin" valueType="num">
                                      <p:cBhvr additive="base">
                                        <p:cTn id="12" dur="500" fill="hold"/>
                                        <p:tgtEl>
                                          <p:spTgt spid="144434"/>
                                        </p:tgtEl>
                                        <p:attrNameLst>
                                          <p:attrName>ppt_x</p:attrName>
                                        </p:attrNameLst>
                                      </p:cBhvr>
                                      <p:tavLst>
                                        <p:tav tm="0">
                                          <p:val>
                                            <p:strVal val="0-#ppt_w/2"/>
                                          </p:val>
                                        </p:tav>
                                        <p:tav tm="100000">
                                          <p:val>
                                            <p:strVal val="#ppt_x"/>
                                          </p:val>
                                        </p:tav>
                                      </p:tavLst>
                                    </p:anim>
                                    <p:anim calcmode="lin" valueType="num">
                                      <p:cBhvr additive="base">
                                        <p:cTn id="13" dur="500" fill="hold"/>
                                        <p:tgtEl>
                                          <p:spTgt spid="14443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144431"/>
                                        </p:tgtEl>
                                        <p:attrNameLst>
                                          <p:attrName>style.visibility</p:attrName>
                                        </p:attrNameLst>
                                      </p:cBhvr>
                                      <p:to>
                                        <p:strVal val="visible"/>
                                      </p:to>
                                    </p:set>
                                    <p:anim calcmode="lin" valueType="num">
                                      <p:cBhvr additive="base">
                                        <p:cTn id="18" dur="500" fill="hold"/>
                                        <p:tgtEl>
                                          <p:spTgt spid="144431"/>
                                        </p:tgtEl>
                                        <p:attrNameLst>
                                          <p:attrName>ppt_x</p:attrName>
                                        </p:attrNameLst>
                                      </p:cBhvr>
                                      <p:tavLst>
                                        <p:tav tm="0">
                                          <p:val>
                                            <p:strVal val="0-#ppt_w/2"/>
                                          </p:val>
                                        </p:tav>
                                        <p:tav tm="100000">
                                          <p:val>
                                            <p:strVal val="#ppt_x"/>
                                          </p:val>
                                        </p:tav>
                                      </p:tavLst>
                                    </p:anim>
                                    <p:anim calcmode="lin" valueType="num">
                                      <p:cBhvr additive="base">
                                        <p:cTn id="19" dur="500" fill="hold"/>
                                        <p:tgtEl>
                                          <p:spTgt spid="144431"/>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44437"/>
                                        </p:tgtEl>
                                        <p:attrNameLst>
                                          <p:attrName>style.visibility</p:attrName>
                                        </p:attrNameLst>
                                      </p:cBhvr>
                                      <p:to>
                                        <p:strVal val="visible"/>
                                      </p:to>
                                    </p:set>
                                    <p:anim calcmode="lin" valueType="num">
                                      <p:cBhvr additive="base">
                                        <p:cTn id="24" dur="500" fill="hold"/>
                                        <p:tgtEl>
                                          <p:spTgt spid="144437"/>
                                        </p:tgtEl>
                                        <p:attrNameLst>
                                          <p:attrName>ppt_x</p:attrName>
                                        </p:attrNameLst>
                                      </p:cBhvr>
                                      <p:tavLst>
                                        <p:tav tm="0">
                                          <p:val>
                                            <p:strVal val="0-#ppt_w/2"/>
                                          </p:val>
                                        </p:tav>
                                        <p:tav tm="100000">
                                          <p:val>
                                            <p:strVal val="#ppt_x"/>
                                          </p:val>
                                        </p:tav>
                                      </p:tavLst>
                                    </p:anim>
                                    <p:anim calcmode="lin" valueType="num">
                                      <p:cBhvr additive="base">
                                        <p:cTn id="25" dur="500" fill="hold"/>
                                        <p:tgtEl>
                                          <p:spTgt spid="144437"/>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144433"/>
                                        </p:tgtEl>
                                        <p:attrNameLst>
                                          <p:attrName>style.visibility</p:attrName>
                                        </p:attrNameLst>
                                      </p:cBhvr>
                                      <p:to>
                                        <p:strVal val="visible"/>
                                      </p:to>
                                    </p:set>
                                    <p:anim calcmode="lin" valueType="num">
                                      <p:cBhvr additive="base">
                                        <p:cTn id="30" dur="500" fill="hold"/>
                                        <p:tgtEl>
                                          <p:spTgt spid="144433"/>
                                        </p:tgtEl>
                                        <p:attrNameLst>
                                          <p:attrName>ppt_x</p:attrName>
                                        </p:attrNameLst>
                                      </p:cBhvr>
                                      <p:tavLst>
                                        <p:tav tm="0">
                                          <p:val>
                                            <p:strVal val="0-#ppt_w/2"/>
                                          </p:val>
                                        </p:tav>
                                        <p:tav tm="100000">
                                          <p:val>
                                            <p:strVal val="#ppt_x"/>
                                          </p:val>
                                        </p:tav>
                                      </p:tavLst>
                                    </p:anim>
                                    <p:anim calcmode="lin" valueType="num">
                                      <p:cBhvr additive="base">
                                        <p:cTn id="31" dur="500" fill="hold"/>
                                        <p:tgtEl>
                                          <p:spTgt spid="144433"/>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44438"/>
                                        </p:tgtEl>
                                        <p:attrNameLst>
                                          <p:attrName>style.visibility</p:attrName>
                                        </p:attrNameLst>
                                      </p:cBhvr>
                                      <p:to>
                                        <p:strVal val="visible"/>
                                      </p:to>
                                    </p:set>
                                    <p:anim calcmode="lin" valueType="num">
                                      <p:cBhvr additive="base">
                                        <p:cTn id="36" dur="500" fill="hold"/>
                                        <p:tgtEl>
                                          <p:spTgt spid="144438"/>
                                        </p:tgtEl>
                                        <p:attrNameLst>
                                          <p:attrName>ppt_x</p:attrName>
                                        </p:attrNameLst>
                                      </p:cBhvr>
                                      <p:tavLst>
                                        <p:tav tm="0">
                                          <p:val>
                                            <p:strVal val="0-#ppt_w/2"/>
                                          </p:val>
                                        </p:tav>
                                        <p:tav tm="100000">
                                          <p:val>
                                            <p:strVal val="#ppt_x"/>
                                          </p:val>
                                        </p:tav>
                                      </p:tavLst>
                                    </p:anim>
                                    <p:anim calcmode="lin" valueType="num">
                                      <p:cBhvr additive="base">
                                        <p:cTn id="37" dur="500" fill="hold"/>
                                        <p:tgtEl>
                                          <p:spTgt spid="144438"/>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144432"/>
                                        </p:tgtEl>
                                        <p:attrNameLst>
                                          <p:attrName>style.visibility</p:attrName>
                                        </p:attrNameLst>
                                      </p:cBhvr>
                                      <p:to>
                                        <p:strVal val="visible"/>
                                      </p:to>
                                    </p:set>
                                    <p:anim calcmode="lin" valueType="num">
                                      <p:cBhvr additive="base">
                                        <p:cTn id="42" dur="500" fill="hold"/>
                                        <p:tgtEl>
                                          <p:spTgt spid="144432"/>
                                        </p:tgtEl>
                                        <p:attrNameLst>
                                          <p:attrName>ppt_x</p:attrName>
                                        </p:attrNameLst>
                                      </p:cBhvr>
                                      <p:tavLst>
                                        <p:tav tm="0">
                                          <p:val>
                                            <p:strVal val="#ppt_x"/>
                                          </p:val>
                                        </p:tav>
                                        <p:tav tm="100000">
                                          <p:val>
                                            <p:strVal val="#ppt_x"/>
                                          </p:val>
                                        </p:tav>
                                      </p:tavLst>
                                    </p:anim>
                                    <p:anim calcmode="lin" valueType="num">
                                      <p:cBhvr additive="base">
                                        <p:cTn id="43" dur="500" fill="hold"/>
                                        <p:tgtEl>
                                          <p:spTgt spid="144432"/>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144439"/>
                                        </p:tgtEl>
                                        <p:attrNameLst>
                                          <p:attrName>style.visibility</p:attrName>
                                        </p:attrNameLst>
                                      </p:cBhvr>
                                      <p:to>
                                        <p:strVal val="visible"/>
                                      </p:to>
                                    </p:set>
                                    <p:anim calcmode="lin" valueType="num">
                                      <p:cBhvr additive="base">
                                        <p:cTn id="48" dur="500" fill="hold"/>
                                        <p:tgtEl>
                                          <p:spTgt spid="144439"/>
                                        </p:tgtEl>
                                        <p:attrNameLst>
                                          <p:attrName>ppt_x</p:attrName>
                                        </p:attrNameLst>
                                      </p:cBhvr>
                                      <p:tavLst>
                                        <p:tav tm="0">
                                          <p:val>
                                            <p:strVal val="0-#ppt_w/2"/>
                                          </p:val>
                                        </p:tav>
                                        <p:tav tm="100000">
                                          <p:val>
                                            <p:strVal val="#ppt_x"/>
                                          </p:val>
                                        </p:tav>
                                      </p:tavLst>
                                    </p:anim>
                                    <p:anim calcmode="lin" valueType="num">
                                      <p:cBhvr additive="base">
                                        <p:cTn id="49" dur="500" fill="hold"/>
                                        <p:tgtEl>
                                          <p:spTgt spid="1444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8" grpId="0" autoUpdateAnimBg="0"/>
      <p:bldP spid="144437" grpId="0"/>
      <p:bldP spid="144438" grpId="0"/>
      <p:bldP spid="14443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ext Box 3"/>
          <p:cNvSpPr txBox="1">
            <a:spLocks noChangeArrowheads="1"/>
          </p:cNvSpPr>
          <p:nvPr/>
        </p:nvSpPr>
        <p:spPr bwMode="auto">
          <a:xfrm>
            <a:off x="823729" y="687896"/>
            <a:ext cx="680506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3200" b="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8.5.2  </a:t>
            </a:r>
            <a:r>
              <a:rPr lang="zh-CN" altLang="en-US" sz="3200" b="1" dirty="0" smtClean="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电磁能量</a:t>
            </a:r>
            <a:r>
              <a:rPr lang="zh-CN" altLang="en-US" sz="3200" b="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转换的</a:t>
            </a:r>
            <a:r>
              <a:rPr lang="zh-CN" altLang="en-US" sz="3200" b="1" dirty="0" smtClean="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枢纽</a:t>
            </a:r>
            <a:r>
              <a:rPr lang="en-US" altLang="zh-CN" sz="3200" b="1" dirty="0" smtClean="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zh-CN" altLang="en-US" sz="3200" b="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耦合磁场</a:t>
            </a:r>
          </a:p>
        </p:txBody>
      </p:sp>
      <p:sp>
        <p:nvSpPr>
          <p:cNvPr id="143364" name="Text Box 4"/>
          <p:cNvSpPr txBox="1">
            <a:spLocks noChangeArrowheads="1"/>
          </p:cNvSpPr>
          <p:nvPr/>
        </p:nvSpPr>
        <p:spPr bwMode="auto">
          <a:xfrm>
            <a:off x="823729" y="1210042"/>
            <a:ext cx="8642306"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zh-CN" altLang="en-US" sz="2800" b="1" dirty="0">
                <a:solidFill>
                  <a:srgbClr val="C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耦合磁场</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：用来耦合电系统和机械系统的气隙磁场。</a:t>
            </a:r>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耦合</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磁场对电系统的</a:t>
            </a:r>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反作用</a:t>
            </a:r>
            <a:r>
              <a:rPr lang="en-US" altLang="zh-CN"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电动机</a:t>
            </a:r>
            <a:r>
              <a:rPr lang="en-US" altLang="zh-CN"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或作用</a:t>
            </a:r>
            <a:r>
              <a:rPr lang="en-US" altLang="zh-CN"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发电机</a:t>
            </a:r>
            <a:r>
              <a:rPr lang="en-US" altLang="zh-CN"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表现</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在线圈感应电动势上，只有当线圈内产生有感应电动势时，电机才能从电系统</a:t>
            </a:r>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吸收</a:t>
            </a:r>
            <a:r>
              <a:rPr lang="en-US" altLang="zh-CN"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电动机</a:t>
            </a:r>
            <a:r>
              <a:rPr lang="en-US" altLang="zh-CN"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或发出</a:t>
            </a:r>
            <a:r>
              <a:rPr lang="en-US" altLang="zh-CN"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发电机</a:t>
            </a:r>
            <a:r>
              <a:rPr lang="en-US" altLang="zh-CN"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电能。即</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zh-CN" altLang="en-US" sz="28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产生感应电动势是耦合磁场从电源输入</a:t>
            </a:r>
            <a:r>
              <a:rPr lang="zh-CN" altLang="en-US" sz="2800" b="1" dirty="0" smtClean="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电能</a:t>
            </a:r>
            <a:r>
              <a:rPr lang="en-US" altLang="zh-CN" sz="2800" b="1" dirty="0" smtClean="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zh-CN" altLang="en-US" sz="28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电动机</a:t>
            </a:r>
            <a:r>
              <a:rPr lang="en-US" altLang="zh-CN" sz="2800" b="1" dirty="0" smtClean="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zh-CN" altLang="en-US" sz="2800" b="1" dirty="0" smtClean="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或</a:t>
            </a:r>
            <a:r>
              <a:rPr lang="zh-CN" altLang="en-US" sz="28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从原动机输入</a:t>
            </a:r>
            <a:r>
              <a:rPr lang="zh-CN" altLang="en-US" sz="2800" b="1" dirty="0" smtClean="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机械能</a:t>
            </a:r>
            <a:r>
              <a:rPr lang="en-US" altLang="zh-CN" sz="2800" b="1" dirty="0" smtClean="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zh-CN" altLang="en-US" sz="28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发电机</a:t>
            </a:r>
            <a:r>
              <a:rPr lang="en-US" altLang="zh-CN" sz="2800" b="1" dirty="0" smtClean="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zh-CN" altLang="en-US" sz="2800" b="1" dirty="0" smtClean="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的</a:t>
            </a:r>
            <a:r>
              <a:rPr lang="zh-CN" altLang="en-US" sz="28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必要条件。</a:t>
            </a:r>
          </a:p>
        </p:txBody>
      </p:sp>
      <p:sp>
        <p:nvSpPr>
          <p:cNvPr id="143365" name="Text Box 5"/>
          <p:cNvSpPr txBox="1">
            <a:spLocks noChangeArrowheads="1"/>
          </p:cNvSpPr>
          <p:nvPr/>
        </p:nvSpPr>
        <p:spPr bwMode="auto">
          <a:xfrm>
            <a:off x="823728" y="5657066"/>
            <a:ext cx="67378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sz="2800" b="1" dirty="0">
                <a:effectLst>
                  <a:outerShdw blurRad="38100" dist="38100" dir="2700000" algn="tl">
                    <a:srgbClr val="C0C0C0"/>
                  </a:outerShdw>
                </a:effectLst>
                <a:latin typeface="宋体" panose="02010600030101010101" pitchFamily="2" charset="-122"/>
                <a:ea typeface="宋体" panose="02010600030101010101" pitchFamily="2" charset="-122"/>
              </a:rPr>
              <a:t>电磁功率表达式：</a:t>
            </a:r>
          </a:p>
        </p:txBody>
      </p:sp>
      <p:sp>
        <p:nvSpPr>
          <p:cNvPr id="143367" name="Rectangle 7"/>
          <p:cNvSpPr>
            <a:spLocks noChangeArrowheads="1"/>
          </p:cNvSpPr>
          <p:nvPr/>
        </p:nvSpPr>
        <p:spPr bwMode="auto">
          <a:xfrm>
            <a:off x="823728" y="4249664"/>
            <a:ext cx="90906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sz="28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当多个绕组接到电系统时，电能的变化关系可以写成： </a:t>
            </a:r>
          </a:p>
        </p:txBody>
      </p:sp>
      <p:sp>
        <p:nvSpPr>
          <p:cNvPr id="143369" name="Rectangle 9"/>
          <p:cNvSpPr>
            <a:spLocks noChangeArrowheads="1"/>
          </p:cNvSpPr>
          <p:nvPr/>
        </p:nvSpPr>
        <p:spPr bwMode="auto">
          <a:xfrm>
            <a:off x="1260081" y="303002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3368" name="Object 8"/>
          <p:cNvGraphicFramePr>
            <a:graphicFrameLocks noChangeAspect="1"/>
          </p:cNvGraphicFramePr>
          <p:nvPr>
            <p:extLst>
              <p:ext uri="{D42A27DB-BD31-4B8C-83A1-F6EECF244321}">
                <p14:modId xmlns:p14="http://schemas.microsoft.com/office/powerpoint/2010/main" val="147449046"/>
              </p:ext>
            </p:extLst>
          </p:nvPr>
        </p:nvGraphicFramePr>
        <p:xfrm>
          <a:off x="3784145" y="4696684"/>
          <a:ext cx="1584906" cy="936242"/>
        </p:xfrm>
        <a:graphic>
          <a:graphicData uri="http://schemas.openxmlformats.org/presentationml/2006/ole">
            <mc:AlternateContent xmlns:mc="http://schemas.openxmlformats.org/markup-compatibility/2006">
              <mc:Choice xmlns:v="urn:schemas-microsoft-com:vml" Requires="v">
                <p:oleObj spid="_x0000_s58462" name="公式" r:id="rId3" imgW="876300" imgH="431800" progId="Equation.3">
                  <p:embed/>
                </p:oleObj>
              </mc:Choice>
              <mc:Fallback>
                <p:oleObj name="公式" r:id="rId3" imgW="8763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4145" y="4696684"/>
                        <a:ext cx="1584906" cy="936242"/>
                      </a:xfrm>
                      <a:prstGeom prst="rect">
                        <a:avLst/>
                      </a:prstGeom>
                      <a:noFill/>
                      <a:extLst/>
                    </p:spPr>
                  </p:pic>
                </p:oleObj>
              </mc:Fallback>
            </mc:AlternateContent>
          </a:graphicData>
        </a:graphic>
      </p:graphicFrame>
      <p:graphicFrame>
        <p:nvGraphicFramePr>
          <p:cNvPr id="143370" name="Object 10"/>
          <p:cNvGraphicFramePr>
            <a:graphicFrameLocks noChangeAspect="1"/>
          </p:cNvGraphicFramePr>
          <p:nvPr>
            <p:extLst>
              <p:ext uri="{D42A27DB-BD31-4B8C-83A1-F6EECF244321}">
                <p14:modId xmlns:p14="http://schemas.microsoft.com/office/powerpoint/2010/main" val="1888574903"/>
              </p:ext>
            </p:extLst>
          </p:nvPr>
        </p:nvGraphicFramePr>
        <p:xfrm>
          <a:off x="4430334" y="5523716"/>
          <a:ext cx="1877433" cy="844076"/>
        </p:xfrm>
        <a:graphic>
          <a:graphicData uri="http://schemas.openxmlformats.org/presentationml/2006/ole">
            <mc:AlternateContent xmlns:mc="http://schemas.openxmlformats.org/markup-compatibility/2006">
              <mc:Choice xmlns:v="urn:schemas-microsoft-com:vml" Requires="v">
                <p:oleObj spid="_x0000_s58463" name="公式" r:id="rId5" imgW="1155700" imgH="431800" progId="Equation.3">
                  <p:embed/>
                </p:oleObj>
              </mc:Choice>
              <mc:Fallback>
                <p:oleObj name="公式" r:id="rId5" imgW="11557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0334" y="5523716"/>
                        <a:ext cx="1877433" cy="844076"/>
                      </a:xfrm>
                      <a:prstGeom prst="rect">
                        <a:avLst/>
                      </a:prstGeom>
                      <a:noFill/>
                      <a:extLst/>
                    </p:spPr>
                  </p:pic>
                </p:oleObj>
              </mc:Fallback>
            </mc:AlternateContent>
          </a:graphicData>
        </a:graphic>
      </p:graphicFrame>
      <p:sp>
        <p:nvSpPr>
          <p:cNvPr id="2" name="日期占位符 1"/>
          <p:cNvSpPr>
            <a:spLocks noGrp="1"/>
          </p:cNvSpPr>
          <p:nvPr>
            <p:ph type="dt" sz="half" idx="10"/>
          </p:nvPr>
        </p:nvSpPr>
        <p:spPr/>
        <p:txBody>
          <a:bodyPr/>
          <a:lstStyle/>
          <a:p>
            <a:pPr>
              <a:defRPr/>
            </a:pPr>
            <a:fld id="{5CEE6DFC-BAA1-4948-865A-60A8074CECA5}"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8C58FD95-F6AD-457C-B09B-532BB0CA0C19}" type="slidenum">
              <a:rPr lang="en-US" smtClean="0">
                <a:solidFill>
                  <a:prstClr val="black">
                    <a:tint val="75000"/>
                  </a:prstClr>
                </a:solidFill>
              </a:rPr>
              <a:pPr>
                <a:defRPr/>
              </a:pPr>
              <a:t>44</a:t>
            </a:fld>
            <a:endParaRPr lang="en-US">
              <a:solidFill>
                <a:prstClr val="black">
                  <a:tint val="75000"/>
                </a:prstClr>
              </a:solidFill>
            </a:endParaRPr>
          </a:p>
        </p:txBody>
      </p:sp>
    </p:spTree>
    <p:extLst>
      <p:ext uri="{BB962C8B-B14F-4D97-AF65-F5344CB8AC3E}">
        <p14:creationId xmlns:p14="http://schemas.microsoft.com/office/powerpoint/2010/main" val="32901513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63"/>
                                        </p:tgtEl>
                                        <p:attrNameLst>
                                          <p:attrName>style.visibility</p:attrName>
                                        </p:attrNameLst>
                                      </p:cBhvr>
                                      <p:to>
                                        <p:strVal val="visible"/>
                                      </p:to>
                                    </p:set>
                                    <p:animEffect transition="in" filter="wipe(left)">
                                      <p:cBhvr>
                                        <p:cTn id="7" dur="500"/>
                                        <p:tgtEl>
                                          <p:spTgt spid="143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364"/>
                                        </p:tgtEl>
                                        <p:attrNameLst>
                                          <p:attrName>style.visibility</p:attrName>
                                        </p:attrNameLst>
                                      </p:cBhvr>
                                      <p:to>
                                        <p:strVal val="visible"/>
                                      </p:to>
                                    </p:set>
                                    <p:animEffect transition="in" filter="wipe(left)">
                                      <p:cBhvr>
                                        <p:cTn id="12" dur="500"/>
                                        <p:tgtEl>
                                          <p:spTgt spid="1433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365"/>
                                        </p:tgtEl>
                                        <p:attrNameLst>
                                          <p:attrName>style.visibility</p:attrName>
                                        </p:attrNameLst>
                                      </p:cBhvr>
                                      <p:to>
                                        <p:strVal val="visible"/>
                                      </p:to>
                                    </p:set>
                                    <p:animEffect transition="in" filter="wipe(left)">
                                      <p:cBhvr>
                                        <p:cTn id="17" dur="500"/>
                                        <p:tgtEl>
                                          <p:spTgt spid="143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autoUpdateAnimBg="0"/>
      <p:bldP spid="143364" grpId="0" autoUpdateAnimBg="0"/>
      <p:bldP spid="143365"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Text Box 3"/>
          <p:cNvSpPr txBox="1">
            <a:spLocks noChangeArrowheads="1"/>
          </p:cNvSpPr>
          <p:nvPr/>
        </p:nvSpPr>
        <p:spPr bwMode="auto">
          <a:xfrm>
            <a:off x="802880" y="745784"/>
            <a:ext cx="879832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耦合磁场对机械系统的</a:t>
            </a:r>
            <a:r>
              <a:rPr lang="zh-CN" altLang="en-US" sz="2800" b="1"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作用</a:t>
            </a:r>
            <a:r>
              <a:rPr lang="en-US" altLang="zh-CN" sz="2800" b="1"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电动机</a:t>
            </a:r>
            <a:r>
              <a:rPr lang="en-US" altLang="zh-CN" sz="2800" b="1"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或反作用</a:t>
            </a:r>
            <a:r>
              <a:rPr lang="en-US" altLang="zh-CN" sz="2800" b="1"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发电机</a:t>
            </a:r>
            <a:r>
              <a:rPr lang="en-US" altLang="zh-CN" sz="2800" b="1"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就</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表现在电磁转矩上，若磁场储能随着转子转角的变化而变化时，转子上就受到电磁转矩的作用，只有当电机内部产生有电磁转矩时，电机才能向机械系统</a:t>
            </a:r>
            <a:r>
              <a:rPr lang="zh-CN" altLang="en-US" sz="2800" b="1"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送出</a:t>
            </a:r>
            <a:r>
              <a:rPr lang="en-US" altLang="zh-CN" sz="2800" b="1"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电动机</a:t>
            </a:r>
            <a:r>
              <a:rPr lang="en-US" altLang="zh-CN" sz="2800" b="1"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或吸收</a:t>
            </a:r>
            <a:r>
              <a:rPr lang="en-US" altLang="zh-CN" sz="2800" b="1"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发电机</a:t>
            </a:r>
            <a:r>
              <a:rPr lang="en-US" altLang="zh-CN" sz="2800" b="1"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机械能</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。在恒速运行情况下，转子的动能没有变化，机械能变化的表达式为：  	</a:t>
            </a:r>
          </a:p>
        </p:txBody>
      </p:sp>
      <p:sp>
        <p:nvSpPr>
          <p:cNvPr id="145414" name="Rectangle 6"/>
          <p:cNvSpPr>
            <a:spLocks noChangeArrowheads="1"/>
          </p:cNvSpPr>
          <p:nvPr/>
        </p:nvSpPr>
        <p:spPr bwMode="auto">
          <a:xfrm>
            <a:off x="1260081" y="303002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5418" name="Rectangle 10"/>
          <p:cNvSpPr>
            <a:spLocks noChangeArrowheads="1"/>
          </p:cNvSpPr>
          <p:nvPr/>
        </p:nvSpPr>
        <p:spPr bwMode="auto">
          <a:xfrm>
            <a:off x="1260081" y="313479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5417" name="Object 9"/>
          <p:cNvGraphicFramePr>
            <a:graphicFrameLocks noChangeAspect="1"/>
          </p:cNvGraphicFramePr>
          <p:nvPr>
            <p:extLst>
              <p:ext uri="{D42A27DB-BD31-4B8C-83A1-F6EECF244321}">
                <p14:modId xmlns:p14="http://schemas.microsoft.com/office/powerpoint/2010/main" val="3105178510"/>
              </p:ext>
            </p:extLst>
          </p:nvPr>
        </p:nvGraphicFramePr>
        <p:xfrm>
          <a:off x="3494254" y="3442490"/>
          <a:ext cx="2296946" cy="555212"/>
        </p:xfrm>
        <a:graphic>
          <a:graphicData uri="http://schemas.openxmlformats.org/presentationml/2006/ole">
            <mc:AlternateContent xmlns:mc="http://schemas.openxmlformats.org/markup-compatibility/2006">
              <mc:Choice xmlns:v="urn:schemas-microsoft-com:vml" Requires="v">
                <p:oleObj spid="_x0000_s59549" name="公式" r:id="rId3" imgW="1091726" imgH="215806" progId="Equation.3">
                  <p:embed/>
                </p:oleObj>
              </mc:Choice>
              <mc:Fallback>
                <p:oleObj name="公式" r:id="rId3" imgW="1091726"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4254" y="3442490"/>
                        <a:ext cx="2296946" cy="555212"/>
                      </a:xfrm>
                      <a:prstGeom prst="rect">
                        <a:avLst/>
                      </a:prstGeom>
                      <a:noFill/>
                      <a:extLst/>
                    </p:spPr>
                  </p:pic>
                </p:oleObj>
              </mc:Fallback>
            </mc:AlternateContent>
          </a:graphicData>
        </a:graphic>
      </p:graphicFrame>
      <p:graphicFrame>
        <p:nvGraphicFramePr>
          <p:cNvPr id="145420" name="Object 12"/>
          <p:cNvGraphicFramePr>
            <a:graphicFrameLocks noChangeAspect="1"/>
          </p:cNvGraphicFramePr>
          <p:nvPr>
            <p:extLst>
              <p:ext uri="{D42A27DB-BD31-4B8C-83A1-F6EECF244321}">
                <p14:modId xmlns:p14="http://schemas.microsoft.com/office/powerpoint/2010/main" val="4026216243"/>
              </p:ext>
            </p:extLst>
          </p:nvPr>
        </p:nvGraphicFramePr>
        <p:xfrm>
          <a:off x="4979411" y="5592996"/>
          <a:ext cx="1684019" cy="619054"/>
        </p:xfrm>
        <a:graphic>
          <a:graphicData uri="http://schemas.openxmlformats.org/presentationml/2006/ole">
            <mc:AlternateContent xmlns:mc="http://schemas.openxmlformats.org/markup-compatibility/2006">
              <mc:Choice xmlns:v="urn:schemas-microsoft-com:vml" Requires="v">
                <p:oleObj spid="_x0000_s59550" name="公式" r:id="rId5" imgW="749300" imgH="228600" progId="Equation.3">
                  <p:embed/>
                </p:oleObj>
              </mc:Choice>
              <mc:Fallback>
                <p:oleObj name="公式" r:id="rId5" imgW="7493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9411" y="5592996"/>
                        <a:ext cx="1684019" cy="619054"/>
                      </a:xfrm>
                      <a:prstGeom prst="rect">
                        <a:avLst/>
                      </a:prstGeom>
                      <a:noFill/>
                      <a:extLst/>
                    </p:spPr>
                  </p:pic>
                </p:oleObj>
              </mc:Fallback>
            </mc:AlternateContent>
          </a:graphicData>
        </a:graphic>
      </p:graphicFrame>
      <p:graphicFrame>
        <p:nvGraphicFramePr>
          <p:cNvPr id="145419" name="Object 11"/>
          <p:cNvGraphicFramePr>
            <a:graphicFrameLocks noChangeAspect="1"/>
          </p:cNvGraphicFramePr>
          <p:nvPr>
            <p:extLst>
              <p:ext uri="{D42A27DB-BD31-4B8C-83A1-F6EECF244321}">
                <p14:modId xmlns:p14="http://schemas.microsoft.com/office/powerpoint/2010/main" val="61671005"/>
              </p:ext>
            </p:extLst>
          </p:nvPr>
        </p:nvGraphicFramePr>
        <p:xfrm>
          <a:off x="2000146" y="5410824"/>
          <a:ext cx="2330348" cy="1021497"/>
        </p:xfrm>
        <a:graphic>
          <a:graphicData uri="http://schemas.openxmlformats.org/presentationml/2006/ole">
            <mc:AlternateContent xmlns:mc="http://schemas.openxmlformats.org/markup-compatibility/2006">
              <mc:Choice xmlns:v="urn:schemas-microsoft-com:vml" Requires="v">
                <p:oleObj spid="_x0000_s59551" name="公式" r:id="rId7" imgW="1206500" imgH="431800" progId="Equation.3">
                  <p:embed/>
                </p:oleObj>
              </mc:Choice>
              <mc:Fallback>
                <p:oleObj name="公式" r:id="rId7" imgW="12065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0146" y="5410824"/>
                        <a:ext cx="2330348" cy="1021497"/>
                      </a:xfrm>
                      <a:prstGeom prst="rect">
                        <a:avLst/>
                      </a:prstGeom>
                      <a:noFill/>
                    </p:spPr>
                  </p:pic>
                </p:oleObj>
              </mc:Fallback>
            </mc:AlternateContent>
          </a:graphicData>
        </a:graphic>
      </p:graphicFrame>
      <p:sp>
        <p:nvSpPr>
          <p:cNvPr id="145422" name="Rectangle 14"/>
          <p:cNvSpPr>
            <a:spLocks noChangeArrowheads="1"/>
          </p:cNvSpPr>
          <p:nvPr/>
        </p:nvSpPr>
        <p:spPr bwMode="auto">
          <a:xfrm>
            <a:off x="783830" y="4070508"/>
            <a:ext cx="879832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sz="2800" b="1"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对于</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直流电机和三相相对稳定运行的交流电机，除了过渡过程外，气隙磁场的总储能在稳态运行中是不变的，即</a:t>
            </a:r>
            <a:r>
              <a:rPr lang="zh-CN" altLang="en-US" sz="2800" b="1"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i="1" dirty="0" err="1"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dW</a:t>
            </a:r>
            <a:r>
              <a:rPr lang="en-US" altLang="zh-CN" sz="2800" b="1" baseline="-25000" dirty="0" err="1"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m</a:t>
            </a:r>
            <a:r>
              <a:rPr lang="en-US" altLang="zh-CN" sz="2800" b="1"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 0</a:t>
            </a:r>
            <a:r>
              <a:rPr lang="zh-CN" altLang="en-US" sz="2800" b="1"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不计铁心损耗</a:t>
            </a:r>
            <a:r>
              <a:rPr lang="en-US" altLang="zh-CN" sz="2800" b="1"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，于是             </a:t>
            </a:r>
            <a:endPar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4B71B6F9-68BF-433A-A2ED-3492774F141B}"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8C58FD95-F6AD-457C-B09B-532BB0CA0C19}" type="slidenum">
              <a:rPr lang="en-US" smtClean="0">
                <a:solidFill>
                  <a:prstClr val="black">
                    <a:tint val="75000"/>
                  </a:prstClr>
                </a:solidFill>
              </a:rPr>
              <a:pPr>
                <a:defRPr/>
              </a:pPr>
              <a:t>45</a:t>
            </a:fld>
            <a:endParaRPr lang="en-US" dirty="0">
              <a:solidFill>
                <a:prstClr val="black">
                  <a:tint val="75000"/>
                </a:prstClr>
              </a:solidFill>
            </a:endParaRPr>
          </a:p>
        </p:txBody>
      </p:sp>
      <p:sp>
        <p:nvSpPr>
          <p:cNvPr id="4" name="矩形 3"/>
          <p:cNvSpPr/>
          <p:nvPr/>
        </p:nvSpPr>
        <p:spPr>
          <a:xfrm>
            <a:off x="4376919" y="5640913"/>
            <a:ext cx="545342" cy="523220"/>
          </a:xfrm>
          <a:prstGeom prst="rect">
            <a:avLst/>
          </a:prstGeom>
        </p:spPr>
        <p:txBody>
          <a:bodyPr wrap="none">
            <a:spAutoFit/>
          </a:bodyPr>
          <a:lstStyle/>
          <a:p>
            <a:r>
              <a:rPr lang="zh-CN" altLang="en-US" sz="2800" b="1"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或</a:t>
            </a:r>
            <a:endParaRPr lang="zh-CN" altLang="en-US" sz="2800" dirty="0"/>
          </a:p>
        </p:txBody>
      </p:sp>
    </p:spTree>
    <p:extLst>
      <p:ext uri="{BB962C8B-B14F-4D97-AF65-F5344CB8AC3E}">
        <p14:creationId xmlns:p14="http://schemas.microsoft.com/office/powerpoint/2010/main" val="27019002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5411"/>
                                        </p:tgtEl>
                                        <p:attrNameLst>
                                          <p:attrName>style.visibility</p:attrName>
                                        </p:attrNameLst>
                                      </p:cBhvr>
                                      <p:to>
                                        <p:strVal val="visible"/>
                                      </p:to>
                                    </p:set>
                                    <p:animEffect transition="in" filter="wipe(left)">
                                      <p:cBhvr>
                                        <p:cTn id="7" dur="500"/>
                                        <p:tgtEl>
                                          <p:spTgt spid="145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6" name="Rectangle 4"/>
          <p:cNvSpPr>
            <a:spLocks noChangeArrowheads="1"/>
          </p:cNvSpPr>
          <p:nvPr/>
        </p:nvSpPr>
        <p:spPr bwMode="auto">
          <a:xfrm>
            <a:off x="838200" y="704405"/>
            <a:ext cx="88392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en-US" altLang="zh-CN" sz="2800" b="1" dirty="0">
                <a:effectLst>
                  <a:outerShdw blurRad="38100" dist="38100" dir="2700000" algn="tl">
                    <a:srgbClr val="000000">
                      <a:alpha val="43137"/>
                    </a:srgbClr>
                  </a:outerShdw>
                </a:effectLst>
                <a:cs typeface="Times New Roman" panose="02020603050405020304" pitchFamily="18" charset="0"/>
              </a:rPr>
              <a:t> </a:t>
            </a:r>
            <a:r>
              <a:rPr lang="en-US" altLang="zh-CN" sz="2800" b="1" dirty="0" smtClean="0">
                <a:effectLst>
                  <a:outerShdw blurRad="38100" dist="38100" dir="2700000" algn="tl">
                    <a:srgbClr val="000000">
                      <a:alpha val="43137"/>
                    </a:srgbClr>
                  </a:outerShdw>
                </a:effectLst>
                <a:cs typeface="Times New Roman" panose="02020603050405020304" pitchFamily="18" charset="0"/>
              </a:rPr>
              <a:t>      </a:t>
            </a:r>
            <a:r>
              <a:rPr lang="zh-CN" altLang="en-US" sz="2800" b="1" dirty="0" smtClean="0">
                <a:effectLst>
                  <a:outerShdw blurRad="38100" dist="38100" dir="2700000" algn="tl">
                    <a:srgbClr val="000000">
                      <a:alpha val="43137"/>
                    </a:srgbClr>
                  </a:outerShdw>
                </a:effectLst>
              </a:rPr>
              <a:t>作为</a:t>
            </a:r>
            <a:r>
              <a:rPr lang="zh-CN" altLang="en-US" sz="2800" b="1" dirty="0">
                <a:effectLst>
                  <a:outerShdw blurRad="38100" dist="38100" dir="2700000" algn="tl">
                    <a:srgbClr val="000000">
                      <a:alpha val="43137"/>
                    </a:srgbClr>
                  </a:outerShdw>
                </a:effectLst>
              </a:rPr>
              <a:t>耦合场的恒定气隙磁场，一方面从电系统中吸收电能，另一方面又把等量的磁场储能转换为机械能，或者相反，一方面从机械系统中吸收机械能，另一方面又把等量的磁场储能转换为电能。完成上述等量转换过程是通过电磁功率和电磁转矩来实现的。而电磁功率和电磁转矩都需要通过起耦合机、电两个系统的气隙磁场的作用才能产生。因此，耦合磁场在机电能量转换过程中起着极其重要的枢纽作用。</a:t>
            </a:r>
            <a:r>
              <a:rPr lang="zh-CN" altLang="en-US" sz="2800" b="1" dirty="0">
                <a:effectLst>
                  <a:outerShdw blurRad="38100" dist="38100" dir="2700000" algn="tl">
                    <a:srgbClr val="000000">
                      <a:alpha val="43137"/>
                    </a:srgbClr>
                  </a:outerShdw>
                </a:effectLst>
                <a:cs typeface="Times New Roman" panose="02020603050405020304" pitchFamily="18" charset="0"/>
              </a:rPr>
              <a:t>	</a:t>
            </a:r>
            <a:r>
              <a:rPr lang="zh-CN" altLang="en-US" sz="2800" b="1" dirty="0">
                <a:effectLst>
                  <a:outerShdw blurRad="38100" dist="38100" dir="2700000" algn="tl">
                    <a:srgbClr val="000000">
                      <a:alpha val="43137"/>
                    </a:srgbClr>
                  </a:outerShdw>
                </a:effectLst>
              </a:rPr>
              <a:t> </a:t>
            </a:r>
          </a:p>
        </p:txBody>
      </p:sp>
      <p:sp>
        <p:nvSpPr>
          <p:cNvPr id="2" name="日期占位符 1"/>
          <p:cNvSpPr>
            <a:spLocks noGrp="1"/>
          </p:cNvSpPr>
          <p:nvPr>
            <p:ph type="dt" sz="half" idx="10"/>
          </p:nvPr>
        </p:nvSpPr>
        <p:spPr/>
        <p:txBody>
          <a:bodyPr/>
          <a:lstStyle/>
          <a:p>
            <a:pPr>
              <a:defRPr/>
            </a:pPr>
            <a:fld id="{1EF0388E-EBB1-40D7-82FC-F97F90CBEF54}"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pPr>
                <a:defRPr/>
              </a:pPr>
              <a:t>46</a:t>
            </a:fld>
            <a:endParaRPr lang="en-US">
              <a:solidFill>
                <a:prstClr val="black">
                  <a:tint val="75000"/>
                </a:prstClr>
              </a:solidFill>
            </a:endParaRPr>
          </a:p>
        </p:txBody>
      </p:sp>
    </p:spTree>
    <p:extLst>
      <p:ext uri="{BB962C8B-B14F-4D97-AF65-F5344CB8AC3E}">
        <p14:creationId xmlns:p14="http://schemas.microsoft.com/office/powerpoint/2010/main" val="18768294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1050" y="1646612"/>
            <a:ext cx="8782049" cy="1384995"/>
          </a:xfrm>
          <a:prstGeom prst="rect">
            <a:avLst/>
          </a:prstGeom>
        </p:spPr>
        <p:txBody>
          <a:bodyPr wrap="square">
            <a:spAutoFit/>
          </a:bodyPr>
          <a:lstStyle/>
          <a:p>
            <a:pPr algn="just"/>
            <a:r>
              <a:rPr lang="en-US" altLang="zh-CN" sz="2800" b="1" dirty="0" smtClean="0">
                <a:effectLst>
                  <a:outerShdw blurRad="38100" dist="38100" dir="2700000" algn="tl">
                    <a:srgbClr val="000000">
                      <a:alpha val="43137"/>
                    </a:srgbClr>
                  </a:outerShdw>
                </a:effectLst>
                <a:cs typeface="Times New Roman" panose="02020603050405020304" pitchFamily="18" charset="0"/>
              </a:rPr>
              <a:t>       </a:t>
            </a:r>
            <a:r>
              <a:rPr lang="zh-CN" altLang="zh-CN" sz="2800" b="1" dirty="0" smtClean="0">
                <a:effectLst>
                  <a:outerShdw blurRad="38100" dist="38100" dir="2700000" algn="tl">
                    <a:srgbClr val="000000">
                      <a:alpha val="43137"/>
                    </a:srgbClr>
                  </a:outerShdw>
                </a:effectLst>
                <a:cs typeface="Times New Roman" panose="02020603050405020304" pitchFamily="18" charset="0"/>
              </a:rPr>
              <a:t>在</a:t>
            </a:r>
            <a:r>
              <a:rPr lang="zh-CN" altLang="zh-CN" sz="2800" b="1" dirty="0">
                <a:effectLst>
                  <a:outerShdw blurRad="38100" dist="38100" dir="2700000" algn="tl">
                    <a:srgbClr val="000000">
                      <a:alpha val="43137"/>
                    </a:srgbClr>
                  </a:outerShdw>
                </a:effectLst>
                <a:cs typeface="Times New Roman" panose="02020603050405020304" pitchFamily="18" charset="0"/>
              </a:rPr>
              <a:t>电力系统中，从经济角度考虑远距离输电常常采用高电压等级</a:t>
            </a:r>
            <a:r>
              <a:rPr lang="zh-CN" altLang="zh-CN" sz="2800" b="1" dirty="0" smtClean="0">
                <a:effectLst>
                  <a:outerShdw blurRad="38100" dist="38100" dir="2700000" algn="tl">
                    <a:srgbClr val="000000">
                      <a:alpha val="43137"/>
                    </a:srgbClr>
                  </a:outerShdw>
                </a:effectLst>
                <a:cs typeface="Times New Roman" panose="02020603050405020304" pitchFamily="18" charset="0"/>
              </a:rPr>
              <a:t>。</a:t>
            </a:r>
            <a:r>
              <a:rPr lang="zh-CN" altLang="en-US" sz="2800" b="1" dirty="0" smtClean="0">
                <a:effectLst>
                  <a:outerShdw blurRad="38100" dist="38100" dir="2700000" algn="tl">
                    <a:srgbClr val="000000">
                      <a:alpha val="43137"/>
                    </a:srgbClr>
                  </a:outerShdw>
                </a:effectLst>
                <a:cs typeface="Times New Roman" panose="02020603050405020304" pitchFamily="18" charset="0"/>
              </a:rPr>
              <a:t>因此，在发电侧会用到升压变压器，而在用户侧会用到降压变压器。</a:t>
            </a:r>
            <a:endParaRPr lang="zh-CN" altLang="en-US" sz="2800" b="1" dirty="0">
              <a:effectLst>
                <a:outerShdw blurRad="38100" dist="38100" dir="2700000" algn="tl">
                  <a:srgbClr val="000000">
                    <a:alpha val="43137"/>
                  </a:srgbClr>
                </a:outerShdw>
              </a:effectLst>
            </a:endParaRPr>
          </a:p>
        </p:txBody>
      </p:sp>
      <p:sp>
        <p:nvSpPr>
          <p:cNvPr id="3" name="日期占位符 2"/>
          <p:cNvSpPr>
            <a:spLocks noGrp="1"/>
          </p:cNvSpPr>
          <p:nvPr>
            <p:ph type="dt" sz="half" idx="10"/>
          </p:nvPr>
        </p:nvSpPr>
        <p:spPr/>
        <p:txBody>
          <a:bodyPr/>
          <a:lstStyle/>
          <a:p>
            <a:pPr>
              <a:defRPr/>
            </a:pPr>
            <a:fld id="{5DD600EC-5216-48D5-9C1C-0842A0DBD32E}" type="datetime1">
              <a:rPr lang="zh-CN" altLang="en-US" smtClean="0">
                <a:solidFill>
                  <a:prstClr val="black">
                    <a:tint val="75000"/>
                  </a:prstClr>
                </a:solidFill>
              </a:rPr>
              <a:t>2018/5/2</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8C58FD95-F6AD-457C-B09B-532BB0CA0C19}" type="slidenum">
              <a:rPr lang="en-US" smtClean="0">
                <a:solidFill>
                  <a:prstClr val="black">
                    <a:tint val="75000"/>
                  </a:prstClr>
                </a:solidFill>
              </a:rPr>
              <a:pPr>
                <a:defRPr/>
              </a:pPr>
              <a:t>47</a:t>
            </a:fld>
            <a:endParaRPr lang="en-US">
              <a:solidFill>
                <a:prstClr val="black">
                  <a:tint val="75000"/>
                </a:prstClr>
              </a:solidFill>
            </a:endParaRPr>
          </a:p>
        </p:txBody>
      </p:sp>
      <p:sp>
        <p:nvSpPr>
          <p:cNvPr id="7" name="Rectangle 16"/>
          <p:cNvSpPr>
            <a:spLocks noChangeArrowheads="1"/>
          </p:cNvSpPr>
          <p:nvPr/>
        </p:nvSpPr>
        <p:spPr bwMode="gray">
          <a:xfrm>
            <a:off x="0" y="836712"/>
            <a:ext cx="10080625" cy="576064"/>
          </a:xfrm>
          <a:prstGeom prst="rect">
            <a:avLst/>
          </a:prstGeom>
          <a:gradFill rotWithShape="1">
            <a:gsLst>
              <a:gs pos="0">
                <a:schemeClr val="tx2">
                  <a:lumMod val="60000"/>
                  <a:lumOff val="40000"/>
                </a:schemeClr>
              </a:gs>
              <a:gs pos="100000">
                <a:srgbClr val="FFC000"/>
              </a:gs>
            </a:gsLst>
            <a:lin ang="0" scaled="1"/>
          </a:gradFill>
          <a:ln w="9525">
            <a:noFill/>
            <a:miter lim="800000"/>
            <a:headEnd/>
            <a:tailEnd/>
          </a:ln>
          <a:effectLst/>
        </p:spPr>
        <p:txBody>
          <a:bodyPr wrap="none" anchor="ctr"/>
          <a:lstStyle/>
          <a:p>
            <a:pPr algn="ctr" fontAlgn="base">
              <a:spcBef>
                <a:spcPct val="0"/>
              </a:spcBef>
              <a:spcAft>
                <a:spcPct val="0"/>
              </a:spcAft>
              <a:defRPr/>
            </a:pPr>
            <a:r>
              <a:rPr kumimoji="1" lang="en-US" altLang="zh-CN" sz="4000" b="1" dirty="0" smtClean="0">
                <a:solidFill>
                  <a:srgbClr val="FF0000"/>
                </a:solidFill>
                <a:effectLst>
                  <a:outerShdw blurRad="38100" dist="38100" dir="2700000" algn="tl">
                    <a:srgbClr val="C0C0C0"/>
                  </a:outerShdw>
                </a:effectLst>
                <a:latin typeface="Times New Roman" pitchFamily="18" charset="0"/>
                <a:ea typeface="华文新魏" panose="02010800040101010101" pitchFamily="2" charset="-122"/>
                <a:cs typeface="Times New Roman" panose="02020603050405020304" pitchFamily="18" charset="0"/>
              </a:rPr>
              <a:t>8.6</a:t>
            </a:r>
            <a:r>
              <a:rPr kumimoji="1" lang="zh-CN" altLang="en-US" sz="4000" b="1" dirty="0" smtClean="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 变压器的应用</a:t>
            </a:r>
            <a:endParaRPr kumimoji="1" lang="zh-CN" altLang="en-US" sz="4000" b="1"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pic>
        <p:nvPicPr>
          <p:cNvPr id="8" name="图片 7" descr="8t6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3549" y="3964172"/>
            <a:ext cx="5157050" cy="1459619"/>
          </a:xfrm>
          <a:prstGeom prst="rect">
            <a:avLst/>
          </a:prstGeom>
          <a:noFill/>
          <a:ln>
            <a:noFill/>
          </a:ln>
        </p:spPr>
      </p:pic>
    </p:spTree>
    <p:extLst>
      <p:ext uri="{BB962C8B-B14F-4D97-AF65-F5344CB8AC3E}">
        <p14:creationId xmlns:p14="http://schemas.microsoft.com/office/powerpoint/2010/main" val="319560907"/>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c:\users\tf\appdata\roaming\360se6\User Data\temp\01200000149236134427172608904_s.jpg"/>
          <p:cNvPicPr/>
          <p:nvPr/>
        </p:nvPicPr>
        <p:blipFill>
          <a:blip r:embed="rId2">
            <a:grayscl/>
            <a:extLst>
              <a:ext uri="{28A0092B-C50C-407E-A947-70E740481C1C}">
                <a14:useLocalDpi xmlns:a14="http://schemas.microsoft.com/office/drawing/2010/main" val="0"/>
              </a:ext>
            </a:extLst>
          </a:blip>
          <a:stretch>
            <a:fillRect/>
          </a:stretch>
        </p:blipFill>
        <p:spPr bwMode="auto">
          <a:xfrm>
            <a:off x="906451" y="2904140"/>
            <a:ext cx="4125173" cy="3263462"/>
          </a:xfrm>
          <a:prstGeom prst="rect">
            <a:avLst/>
          </a:prstGeom>
          <a:noFill/>
          <a:ln>
            <a:noFill/>
          </a:ln>
        </p:spPr>
      </p:pic>
      <p:pic>
        <p:nvPicPr>
          <p:cNvPr id="8" name="图片 7" descr="c:\users\tf\appdata\roaming\360se6\User Data\temp\IMG130401112005718886.png"/>
          <p:cNvPicPr/>
          <p:nvPr/>
        </p:nvPicPr>
        <p:blipFill rotWithShape="1">
          <a:blip r:embed="rId3">
            <a:extLst>
              <a:ext uri="{28A0092B-C50C-407E-A947-70E740481C1C}">
                <a14:useLocalDpi xmlns:a14="http://schemas.microsoft.com/office/drawing/2010/main" val="0"/>
              </a:ext>
            </a:extLst>
          </a:blip>
          <a:srcRect t="4992"/>
          <a:stretch/>
        </p:blipFill>
        <p:spPr bwMode="auto">
          <a:xfrm>
            <a:off x="5498131" y="2904140"/>
            <a:ext cx="3821922" cy="3263462"/>
          </a:xfrm>
          <a:prstGeom prst="rect">
            <a:avLst/>
          </a:prstGeom>
          <a:noFill/>
          <a:ln>
            <a:noFill/>
          </a:ln>
        </p:spPr>
      </p:pic>
      <p:sp>
        <p:nvSpPr>
          <p:cNvPr id="2" name="日期占位符 1"/>
          <p:cNvSpPr>
            <a:spLocks noGrp="1"/>
          </p:cNvSpPr>
          <p:nvPr>
            <p:ph type="dt" sz="half" idx="10"/>
          </p:nvPr>
        </p:nvSpPr>
        <p:spPr/>
        <p:txBody>
          <a:bodyPr/>
          <a:lstStyle/>
          <a:p>
            <a:pPr>
              <a:defRPr/>
            </a:pPr>
            <a:fld id="{DED8F759-7B77-41D9-93ED-51131E543FFB}" type="datetime1">
              <a:rPr lang="zh-CN" altLang="en-US" smtClean="0">
                <a:solidFill>
                  <a:prstClr val="black">
                    <a:tint val="75000"/>
                  </a:prstClr>
                </a:solidFill>
              </a:rPr>
              <a:t>2018/5/2</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8C58FD95-F6AD-457C-B09B-532BB0CA0C19}" type="slidenum">
              <a:rPr lang="en-US" smtClean="0">
                <a:solidFill>
                  <a:prstClr val="black">
                    <a:tint val="75000"/>
                  </a:prstClr>
                </a:solidFill>
              </a:rPr>
              <a:pPr>
                <a:defRPr/>
              </a:pPr>
              <a:t>48</a:t>
            </a:fld>
            <a:endParaRPr lang="en-US">
              <a:solidFill>
                <a:prstClr val="black">
                  <a:tint val="75000"/>
                </a:prstClr>
              </a:solidFill>
            </a:endParaRPr>
          </a:p>
        </p:txBody>
      </p:sp>
      <p:sp>
        <p:nvSpPr>
          <p:cNvPr id="9" name="矩形 8"/>
          <p:cNvSpPr/>
          <p:nvPr/>
        </p:nvSpPr>
        <p:spPr>
          <a:xfrm>
            <a:off x="781049" y="866596"/>
            <a:ext cx="8782049" cy="1815882"/>
          </a:xfrm>
          <a:prstGeom prst="rect">
            <a:avLst/>
          </a:prstGeom>
        </p:spPr>
        <p:txBody>
          <a:bodyPr wrap="square">
            <a:spAutoFit/>
          </a:bodyPr>
          <a:lstStyle/>
          <a:p>
            <a:pPr algn="just"/>
            <a:r>
              <a:rPr lang="en-US" altLang="zh-CN" sz="2800" b="1"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   </a:t>
            </a:r>
            <a:r>
              <a:rPr lang="zh-CN" altLang="zh-CN" sz="2800" b="1"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变压器</a:t>
            </a:r>
            <a:r>
              <a:rPr lang="zh-CN" altLang="zh-CN" sz="28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可以通过改变</a:t>
            </a:r>
            <a:r>
              <a:rPr lang="en-US" altLang="zh-CN" sz="2800" b="1" dirty="0" err="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hlinkClick r:id="rId4"/>
              </a:rPr>
              <a:t>绕组</a:t>
            </a:r>
            <a:r>
              <a:rPr lang="zh-CN" altLang="zh-CN" sz="28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匝数的方法来调节输入电压与输出电压的关系。一个变压器有多个串联的绕组，将串联绕组的连接点接出引线就叫抽头或者分接头，从不同的分接头处可以得出不同的电压。</a:t>
            </a:r>
            <a:endParaRPr lang="zh-CN" altLang="en-US" sz="28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64057969"/>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243" y="751051"/>
            <a:ext cx="4355407" cy="715635"/>
          </a:xfrm>
        </p:spPr>
        <p:txBody>
          <a:bodyPr/>
          <a:lstStyle/>
          <a:p>
            <a:r>
              <a:rPr lang="zh-CN" altLang="zh-CN" sz="3200" b="1" dirty="0">
                <a:solidFill>
                  <a:srgbClr val="0000FF"/>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单激式变压器开关电源</a:t>
            </a:r>
            <a:endParaRPr lang="zh-CN" altLang="en-US" sz="3200" b="1" dirty="0">
              <a:solidFill>
                <a:srgbClr val="0000FF"/>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5" name="内容占位符 4"/>
          <p:cNvSpPr>
            <a:spLocks noGrp="1"/>
          </p:cNvSpPr>
          <p:nvPr>
            <p:ph idx="1"/>
          </p:nvPr>
        </p:nvSpPr>
        <p:spPr>
          <a:xfrm>
            <a:off x="838200" y="4444837"/>
            <a:ext cx="8896350" cy="1498763"/>
          </a:xfrm>
        </p:spPr>
        <p:txBody>
          <a:bodyPr/>
          <a:lstStyle/>
          <a:p>
            <a:pPr marL="0" indent="0" algn="just">
              <a:buNone/>
            </a:pPr>
            <a:r>
              <a:rPr lang="en-US" altLang="zh-CN" sz="2800" b="1" dirty="0" smtClean="0">
                <a:effectLst>
                  <a:outerShdw blurRad="38100" dist="38100" dir="2700000" algn="tl">
                    <a:srgbClr val="000000">
                      <a:alpha val="43137"/>
                    </a:srgbClr>
                  </a:outerShdw>
                </a:effectLst>
              </a:rPr>
              <a:t>     </a:t>
            </a:r>
            <a:r>
              <a:rPr lang="zh-CN" altLang="zh-CN" sz="2800" b="1" dirty="0" smtClean="0">
                <a:effectLst>
                  <a:outerShdw blurRad="38100" dist="38100" dir="2700000" algn="tl">
                    <a:srgbClr val="000000">
                      <a:alpha val="43137"/>
                    </a:srgbClr>
                  </a:outerShdw>
                </a:effectLst>
              </a:rPr>
              <a:t>我们</a:t>
            </a:r>
            <a:r>
              <a:rPr lang="zh-CN" altLang="zh-CN" sz="2800" b="1" dirty="0">
                <a:effectLst>
                  <a:outerShdw blurRad="38100" dist="38100" dir="2700000" algn="tl">
                    <a:srgbClr val="000000">
                      <a:alpha val="43137"/>
                    </a:srgbClr>
                  </a:outerShdw>
                </a:effectLst>
              </a:rPr>
              <a:t>把直流输入电压通过控制开关通、断的作用，看成是一个序列直流脉冲电压，即单极性脉冲电压，直接给开关变压器供电。</a:t>
            </a:r>
            <a:endParaRPr lang="zh-CN" altLang="en-US" sz="2800" b="1" dirty="0">
              <a:effectLst>
                <a:outerShdw blurRad="38100" dist="38100" dir="2700000" algn="tl">
                  <a:srgbClr val="000000">
                    <a:alpha val="43137"/>
                  </a:srgbClr>
                </a:outerShdw>
              </a:effectLst>
            </a:endParaRPr>
          </a:p>
        </p:txBody>
      </p:sp>
      <p:sp>
        <p:nvSpPr>
          <p:cNvPr id="3" name="日期占位符 2"/>
          <p:cNvSpPr>
            <a:spLocks noGrp="1"/>
          </p:cNvSpPr>
          <p:nvPr>
            <p:ph type="dt" sz="half" idx="10"/>
          </p:nvPr>
        </p:nvSpPr>
        <p:spPr/>
        <p:txBody>
          <a:bodyPr/>
          <a:lstStyle/>
          <a:p>
            <a:pPr>
              <a:defRPr/>
            </a:pPr>
            <a:fld id="{B86787A2-C7E5-43DA-8B23-9107485CDD4F}" type="datetime1">
              <a:rPr lang="zh-CN" altLang="en-US" smtClean="0">
                <a:solidFill>
                  <a:prstClr val="black">
                    <a:tint val="75000"/>
                  </a:prstClr>
                </a:solidFill>
              </a:rPr>
              <a:t>2018/5/2</a:t>
            </a:fld>
            <a:endParaRPr lang="en-US" dirty="0">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7CBC12A1-C7B7-4E40-B46D-B1AC23EAE393}" type="slidenum">
              <a:rPr lang="en-US" smtClean="0">
                <a:solidFill>
                  <a:prstClr val="black">
                    <a:tint val="75000"/>
                  </a:prstClr>
                </a:solidFill>
              </a:rPr>
              <a:pPr>
                <a:defRPr/>
              </a:pPr>
              <a:t>49</a:t>
            </a:fld>
            <a:endParaRPr lang="en-US">
              <a:solidFill>
                <a:prstClr val="black">
                  <a:tint val="75000"/>
                </a:prstClr>
              </a:solidFill>
            </a:endParaRPr>
          </a:p>
        </p:txBody>
      </p:sp>
      <p:pic>
        <p:nvPicPr>
          <p:cNvPr id="7" name="图片 6" descr="8t6t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0105" y="1695653"/>
            <a:ext cx="6255309" cy="2336428"/>
          </a:xfrm>
          <a:prstGeom prst="rect">
            <a:avLst/>
          </a:prstGeom>
          <a:noFill/>
          <a:ln>
            <a:noFill/>
          </a:ln>
        </p:spPr>
      </p:pic>
    </p:spTree>
    <p:extLst>
      <p:ext uri="{BB962C8B-B14F-4D97-AF65-F5344CB8AC3E}">
        <p14:creationId xmlns:p14="http://schemas.microsoft.com/office/powerpoint/2010/main" val="1453033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70" name="Rectangle 10"/>
          <p:cNvSpPr>
            <a:spLocks noChangeArrowheads="1"/>
          </p:cNvSpPr>
          <p:nvPr/>
        </p:nvSpPr>
        <p:spPr bwMode="auto">
          <a:xfrm>
            <a:off x="729816" y="1433672"/>
            <a:ext cx="5780607"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r>
              <a:rPr lang="en-US" altLang="zh-CN" sz="3200" b="1" dirty="0">
                <a:solidFill>
                  <a:srgbClr val="0000FF"/>
                </a:solidFill>
                <a:effectLst>
                  <a:outerShdw blurRad="38100" dist="38100" dir="2700000" algn="tl">
                    <a:srgbClr val="C0C0C0"/>
                  </a:outerShdw>
                </a:effectLst>
              </a:rPr>
              <a:t>8.2.1</a:t>
            </a:r>
            <a:r>
              <a:rPr lang="en-US" altLang="zh-CN" sz="3200" b="1" dirty="0">
                <a:solidFill>
                  <a:srgbClr val="0000FF"/>
                </a:solidFill>
                <a:effectLst>
                  <a:outerShdw blurRad="38100" dist="38100" dir="2700000" algn="tl">
                    <a:srgbClr val="C0C0C0"/>
                  </a:outerShdw>
                </a:effectLst>
                <a:latin typeface="宋体" panose="02010600030101010101" pitchFamily="2" charset="-122"/>
              </a:rPr>
              <a:t> </a:t>
            </a:r>
            <a:r>
              <a:rPr lang="zh-CN" altLang="en-US" sz="3200" b="1" dirty="0" smtClean="0">
                <a:solidFill>
                  <a:srgbClr val="0000FF"/>
                </a:solidFill>
                <a:effectLst>
                  <a:outerShdw blurRad="38100" dist="38100" dir="2700000" algn="tl">
                    <a:srgbClr val="C0C0C0"/>
                  </a:outerShdw>
                </a:effectLst>
                <a:latin typeface="宋体" panose="02010600030101010101" pitchFamily="2" charset="-122"/>
              </a:rPr>
              <a:t>磁路</a:t>
            </a:r>
            <a:endParaRPr lang="zh-CN" altLang="en-US" sz="2800" b="1" dirty="0">
              <a:solidFill>
                <a:srgbClr val="0000FF"/>
              </a:solidFill>
              <a:effectLst>
                <a:outerShdw blurRad="38100" dist="38100" dir="2700000" algn="tl">
                  <a:srgbClr val="C0C0C0"/>
                </a:outerShdw>
              </a:effectLst>
              <a:latin typeface="宋体" panose="02010600030101010101" pitchFamily="2" charset="-122"/>
            </a:endParaRPr>
          </a:p>
        </p:txBody>
      </p:sp>
      <p:sp>
        <p:nvSpPr>
          <p:cNvPr id="117773" name="Text Box 13"/>
          <p:cNvSpPr txBox="1">
            <a:spLocks noChangeArrowheads="1"/>
          </p:cNvSpPr>
          <p:nvPr/>
        </p:nvSpPr>
        <p:spPr bwMode="auto">
          <a:xfrm>
            <a:off x="648040" y="1925798"/>
            <a:ext cx="8862234" cy="198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10000"/>
              </a:lnSpc>
            </a:pPr>
            <a:r>
              <a:rPr lang="en-US" altLang="zh-CN" sz="2800" b="1" dirty="0" smtClean="0">
                <a:effectLst>
                  <a:outerShdw blurRad="38100" dist="38100" dir="2700000" algn="tl">
                    <a:srgbClr val="C0C0C0"/>
                  </a:outerShdw>
                </a:effectLst>
              </a:rPr>
              <a:t>    </a:t>
            </a:r>
            <a:r>
              <a:rPr lang="zh-CN" altLang="en-US" sz="2800" b="1" dirty="0" smtClean="0">
                <a:effectLst>
                  <a:outerShdw blurRad="38100" dist="38100" dir="2700000" algn="tl">
                    <a:srgbClr val="C0C0C0"/>
                  </a:outerShdw>
                </a:effectLst>
              </a:rPr>
              <a:t>在电机、变压器及各种铁磁元件中常用磁性材料做成一定形状的铁心。铁心的磁导率比周围空气或其它物质的磁导率高的多，</a:t>
            </a:r>
            <a:r>
              <a:rPr lang="zh-CN" altLang="en-US" sz="2800" b="1" dirty="0" smtClean="0">
                <a:solidFill>
                  <a:srgbClr val="CC0000"/>
                </a:solidFill>
                <a:effectLst>
                  <a:outerShdw blurRad="38100" dist="38100" dir="2700000" algn="tl">
                    <a:srgbClr val="C0C0C0"/>
                  </a:outerShdw>
                </a:effectLst>
              </a:rPr>
              <a:t>磁通</a:t>
            </a:r>
            <a:r>
              <a:rPr lang="zh-CN" altLang="en-US" sz="2800" b="1" dirty="0">
                <a:solidFill>
                  <a:srgbClr val="CC0000"/>
                </a:solidFill>
                <a:effectLst>
                  <a:outerShdw blurRad="38100" dist="38100" dir="2700000" algn="tl">
                    <a:srgbClr val="C0C0C0"/>
                  </a:outerShdw>
                </a:effectLst>
              </a:rPr>
              <a:t>的绝大部分经过铁心形成闭合通路，磁通的闭合路径称为磁路。</a:t>
            </a:r>
          </a:p>
        </p:txBody>
      </p:sp>
      <p:grpSp>
        <p:nvGrpSpPr>
          <p:cNvPr id="117774" name="Group 14"/>
          <p:cNvGrpSpPr>
            <a:grpSpLocks noChangeAspect="1"/>
          </p:cNvGrpSpPr>
          <p:nvPr/>
        </p:nvGrpSpPr>
        <p:grpSpPr bwMode="auto">
          <a:xfrm>
            <a:off x="5809305" y="4061686"/>
            <a:ext cx="1954579" cy="1828800"/>
            <a:chOff x="432" y="480"/>
            <a:chExt cx="1536" cy="1440"/>
          </a:xfrm>
        </p:grpSpPr>
        <p:grpSp>
          <p:nvGrpSpPr>
            <p:cNvPr id="117775" name="Group 15"/>
            <p:cNvGrpSpPr>
              <a:grpSpLocks noChangeAspect="1"/>
            </p:cNvGrpSpPr>
            <p:nvPr/>
          </p:nvGrpSpPr>
          <p:grpSpPr bwMode="auto">
            <a:xfrm>
              <a:off x="432" y="480"/>
              <a:ext cx="1536" cy="432"/>
              <a:chOff x="2112" y="960"/>
              <a:chExt cx="1536" cy="432"/>
            </a:xfrm>
          </p:grpSpPr>
          <p:sp>
            <p:nvSpPr>
              <p:cNvPr id="117776" name="Line 16"/>
              <p:cNvSpPr>
                <a:spLocks noChangeAspect="1" noChangeShapeType="1"/>
              </p:cNvSpPr>
              <p:nvPr/>
            </p:nvSpPr>
            <p:spPr bwMode="auto">
              <a:xfrm>
                <a:off x="2112" y="960"/>
                <a:ext cx="15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77" name="Line 17"/>
              <p:cNvSpPr>
                <a:spLocks noChangeAspect="1" noChangeShapeType="1"/>
              </p:cNvSpPr>
              <p:nvPr/>
            </p:nvSpPr>
            <p:spPr bwMode="auto">
              <a:xfrm>
                <a:off x="3648" y="960"/>
                <a:ext cx="0"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78" name="Line 18"/>
              <p:cNvSpPr>
                <a:spLocks noChangeAspect="1" noChangeShapeType="1"/>
              </p:cNvSpPr>
              <p:nvPr/>
            </p:nvSpPr>
            <p:spPr bwMode="auto">
              <a:xfrm>
                <a:off x="2112" y="960"/>
                <a:ext cx="0"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79" name="Line 19"/>
              <p:cNvSpPr>
                <a:spLocks noChangeAspect="1" noChangeShapeType="1"/>
              </p:cNvSpPr>
              <p:nvPr/>
            </p:nvSpPr>
            <p:spPr bwMode="auto">
              <a:xfrm flipV="1">
                <a:off x="2112" y="1392"/>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80" name="Line 20"/>
              <p:cNvSpPr>
                <a:spLocks noChangeAspect="1" noChangeShapeType="1"/>
              </p:cNvSpPr>
              <p:nvPr/>
            </p:nvSpPr>
            <p:spPr bwMode="auto">
              <a:xfrm flipH="1">
                <a:off x="3456" y="1392"/>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81" name="Line 21"/>
              <p:cNvSpPr>
                <a:spLocks noChangeAspect="1" noChangeShapeType="1"/>
              </p:cNvSpPr>
              <p:nvPr/>
            </p:nvSpPr>
            <p:spPr bwMode="auto">
              <a:xfrm>
                <a:off x="2304" y="1200"/>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82" name="Line 22"/>
              <p:cNvSpPr>
                <a:spLocks noChangeAspect="1" noChangeShapeType="1"/>
              </p:cNvSpPr>
              <p:nvPr/>
            </p:nvSpPr>
            <p:spPr bwMode="auto">
              <a:xfrm flipV="1">
                <a:off x="3456" y="1200"/>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83" name="Line 23"/>
              <p:cNvSpPr>
                <a:spLocks noChangeAspect="1" noChangeShapeType="1"/>
              </p:cNvSpPr>
              <p:nvPr/>
            </p:nvSpPr>
            <p:spPr bwMode="auto">
              <a:xfrm flipH="1">
                <a:off x="3024" y="1200"/>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84" name="Line 24"/>
              <p:cNvSpPr>
                <a:spLocks noChangeAspect="1" noChangeShapeType="1"/>
              </p:cNvSpPr>
              <p:nvPr/>
            </p:nvSpPr>
            <p:spPr bwMode="auto">
              <a:xfrm>
                <a:off x="2304" y="1200"/>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85" name="Line 25"/>
              <p:cNvSpPr>
                <a:spLocks noChangeAspect="1" noChangeShapeType="1"/>
              </p:cNvSpPr>
              <p:nvPr/>
            </p:nvSpPr>
            <p:spPr bwMode="auto">
              <a:xfrm>
                <a:off x="2736" y="1200"/>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86" name="Line 26"/>
              <p:cNvSpPr>
                <a:spLocks noChangeAspect="1" noChangeShapeType="1"/>
              </p:cNvSpPr>
              <p:nvPr/>
            </p:nvSpPr>
            <p:spPr bwMode="auto">
              <a:xfrm>
                <a:off x="3024" y="1200"/>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87" name="Line 27"/>
              <p:cNvSpPr>
                <a:spLocks noChangeAspect="1" noChangeShapeType="1"/>
              </p:cNvSpPr>
              <p:nvPr/>
            </p:nvSpPr>
            <p:spPr bwMode="auto">
              <a:xfrm>
                <a:off x="2736" y="1392"/>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7788" name="Group 28"/>
            <p:cNvGrpSpPr>
              <a:grpSpLocks noChangeAspect="1"/>
            </p:cNvGrpSpPr>
            <p:nvPr/>
          </p:nvGrpSpPr>
          <p:grpSpPr bwMode="auto">
            <a:xfrm>
              <a:off x="432" y="960"/>
              <a:ext cx="1536" cy="960"/>
              <a:chOff x="2112" y="1680"/>
              <a:chExt cx="1536" cy="960"/>
            </a:xfrm>
          </p:grpSpPr>
          <p:grpSp>
            <p:nvGrpSpPr>
              <p:cNvPr id="117789" name="Group 29"/>
              <p:cNvGrpSpPr>
                <a:grpSpLocks noChangeAspect="1"/>
              </p:cNvGrpSpPr>
              <p:nvPr/>
            </p:nvGrpSpPr>
            <p:grpSpPr bwMode="auto">
              <a:xfrm>
                <a:off x="2112" y="1728"/>
                <a:ext cx="1536" cy="912"/>
                <a:chOff x="2112" y="1728"/>
                <a:chExt cx="1536" cy="912"/>
              </a:xfrm>
            </p:grpSpPr>
            <p:sp>
              <p:nvSpPr>
                <p:cNvPr id="117790" name="Line 30"/>
                <p:cNvSpPr>
                  <a:spLocks noChangeAspect="1" noChangeShapeType="1"/>
                </p:cNvSpPr>
                <p:nvPr/>
              </p:nvSpPr>
              <p:spPr bwMode="auto">
                <a:xfrm flipV="1">
                  <a:off x="2112" y="2640"/>
                  <a:ext cx="15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1" name="Line 31"/>
                <p:cNvSpPr>
                  <a:spLocks noChangeAspect="1" noChangeShapeType="1"/>
                </p:cNvSpPr>
                <p:nvPr/>
              </p:nvSpPr>
              <p:spPr bwMode="auto">
                <a:xfrm flipV="1">
                  <a:off x="3648" y="1728"/>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2" name="Line 32"/>
                <p:cNvSpPr>
                  <a:spLocks noChangeAspect="1" noChangeShapeType="1"/>
                </p:cNvSpPr>
                <p:nvPr/>
              </p:nvSpPr>
              <p:spPr bwMode="auto">
                <a:xfrm>
                  <a:off x="2112" y="172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3" name="Line 33"/>
                <p:cNvSpPr>
                  <a:spLocks noChangeAspect="1" noChangeShapeType="1"/>
                </p:cNvSpPr>
                <p:nvPr/>
              </p:nvSpPr>
              <p:spPr bwMode="auto">
                <a:xfrm flipH="1" flipV="1">
                  <a:off x="3456" y="172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4" name="Line 34"/>
                <p:cNvSpPr>
                  <a:spLocks noChangeAspect="1" noChangeShapeType="1"/>
                </p:cNvSpPr>
                <p:nvPr/>
              </p:nvSpPr>
              <p:spPr bwMode="auto">
                <a:xfrm>
                  <a:off x="3456" y="1728"/>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5" name="Line 35"/>
                <p:cNvSpPr>
                  <a:spLocks noChangeAspect="1" noChangeShapeType="1"/>
                </p:cNvSpPr>
                <p:nvPr/>
              </p:nvSpPr>
              <p:spPr bwMode="auto">
                <a:xfrm flipH="1" flipV="1">
                  <a:off x="3024" y="2400"/>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6" name="Line 36"/>
                <p:cNvSpPr>
                  <a:spLocks noChangeAspect="1" noChangeShapeType="1"/>
                </p:cNvSpPr>
                <p:nvPr/>
              </p:nvSpPr>
              <p:spPr bwMode="auto">
                <a:xfrm flipV="1">
                  <a:off x="2304" y="2400"/>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7" name="Line 37"/>
                <p:cNvSpPr>
                  <a:spLocks noChangeAspect="1" noChangeShapeType="1"/>
                </p:cNvSpPr>
                <p:nvPr/>
              </p:nvSpPr>
              <p:spPr bwMode="auto">
                <a:xfrm flipV="1">
                  <a:off x="3024" y="1728"/>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8" name="Line 38"/>
                <p:cNvSpPr>
                  <a:spLocks noChangeAspect="1" noChangeShapeType="1"/>
                </p:cNvSpPr>
                <p:nvPr/>
              </p:nvSpPr>
              <p:spPr bwMode="auto">
                <a:xfrm flipV="1">
                  <a:off x="2736" y="1728"/>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9" name="Line 39"/>
                <p:cNvSpPr>
                  <a:spLocks noChangeAspect="1" noChangeShapeType="1"/>
                </p:cNvSpPr>
                <p:nvPr/>
              </p:nvSpPr>
              <p:spPr bwMode="auto">
                <a:xfrm flipV="1">
                  <a:off x="2736" y="1728"/>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00" name="Line 40"/>
                <p:cNvSpPr>
                  <a:spLocks noChangeAspect="1" noChangeShapeType="1"/>
                </p:cNvSpPr>
                <p:nvPr/>
              </p:nvSpPr>
              <p:spPr bwMode="auto">
                <a:xfrm flipV="1">
                  <a:off x="2304" y="1728"/>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01" name="Line 41"/>
                <p:cNvSpPr>
                  <a:spLocks noChangeAspect="1" noChangeShapeType="1"/>
                </p:cNvSpPr>
                <p:nvPr/>
              </p:nvSpPr>
              <p:spPr bwMode="auto">
                <a:xfrm flipV="1">
                  <a:off x="2112" y="1728"/>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7802" name="Line 42"/>
              <p:cNvSpPr>
                <a:spLocks noChangeAspect="1" noChangeShapeType="1"/>
              </p:cNvSpPr>
              <p:nvPr/>
            </p:nvSpPr>
            <p:spPr bwMode="auto">
              <a:xfrm>
                <a:off x="2400" y="1680"/>
                <a:ext cx="96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03" name="Line 43"/>
              <p:cNvSpPr>
                <a:spLocks noChangeAspect="1" noChangeShapeType="1"/>
              </p:cNvSpPr>
              <p:nvPr/>
            </p:nvSpPr>
            <p:spPr bwMode="auto">
              <a:xfrm>
                <a:off x="2400" y="1680"/>
                <a:ext cx="0" cy="6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04" name="Line 44"/>
              <p:cNvSpPr>
                <a:spLocks noChangeAspect="1" noChangeShapeType="1"/>
              </p:cNvSpPr>
              <p:nvPr/>
            </p:nvSpPr>
            <p:spPr bwMode="auto">
              <a:xfrm>
                <a:off x="2400" y="2304"/>
                <a:ext cx="3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05" name="Line 45"/>
              <p:cNvSpPr>
                <a:spLocks noChangeAspect="1" noChangeShapeType="1"/>
              </p:cNvSpPr>
              <p:nvPr/>
            </p:nvSpPr>
            <p:spPr bwMode="auto">
              <a:xfrm>
                <a:off x="3024" y="2304"/>
                <a:ext cx="3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06" name="Line 46"/>
              <p:cNvSpPr>
                <a:spLocks noChangeAspect="1" noChangeShapeType="1"/>
              </p:cNvSpPr>
              <p:nvPr/>
            </p:nvSpPr>
            <p:spPr bwMode="auto">
              <a:xfrm>
                <a:off x="3360" y="1680"/>
                <a:ext cx="0" cy="6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07" name="Line 47"/>
              <p:cNvSpPr>
                <a:spLocks noChangeAspect="1" noChangeShapeType="1"/>
              </p:cNvSpPr>
              <p:nvPr/>
            </p:nvSpPr>
            <p:spPr bwMode="auto">
              <a:xfrm>
                <a:off x="2688" y="1680"/>
                <a:ext cx="0" cy="6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08" name="Line 48"/>
              <p:cNvSpPr>
                <a:spLocks noChangeAspect="1" noChangeShapeType="1"/>
              </p:cNvSpPr>
              <p:nvPr/>
            </p:nvSpPr>
            <p:spPr bwMode="auto">
              <a:xfrm>
                <a:off x="3072" y="1680"/>
                <a:ext cx="0" cy="6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09" name="Line 49"/>
              <p:cNvSpPr>
                <a:spLocks noChangeAspect="1" noChangeShapeType="1"/>
              </p:cNvSpPr>
              <p:nvPr/>
            </p:nvSpPr>
            <p:spPr bwMode="auto">
              <a:xfrm>
                <a:off x="2400" y="1680"/>
                <a:ext cx="288" cy="6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10" name="Line 50"/>
              <p:cNvSpPr>
                <a:spLocks noChangeAspect="1" noChangeShapeType="1"/>
              </p:cNvSpPr>
              <p:nvPr/>
            </p:nvSpPr>
            <p:spPr bwMode="auto">
              <a:xfrm flipH="1">
                <a:off x="3072" y="1680"/>
                <a:ext cx="288" cy="6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11" name="Line 51"/>
              <p:cNvSpPr>
                <a:spLocks noChangeAspect="1" noChangeShapeType="1"/>
              </p:cNvSpPr>
              <p:nvPr/>
            </p:nvSpPr>
            <p:spPr bwMode="auto">
              <a:xfrm flipH="1">
                <a:off x="2400" y="1680"/>
                <a:ext cx="288" cy="6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12" name="Line 52"/>
              <p:cNvSpPr>
                <a:spLocks noChangeAspect="1" noChangeShapeType="1"/>
              </p:cNvSpPr>
              <p:nvPr/>
            </p:nvSpPr>
            <p:spPr bwMode="auto">
              <a:xfrm>
                <a:off x="3072" y="1680"/>
                <a:ext cx="288" cy="6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7813" name="Group 53"/>
            <p:cNvGrpSpPr>
              <a:grpSpLocks noChangeAspect="1"/>
            </p:cNvGrpSpPr>
            <p:nvPr/>
          </p:nvGrpSpPr>
          <p:grpSpPr bwMode="auto">
            <a:xfrm>
              <a:off x="528" y="576"/>
              <a:ext cx="1344" cy="1248"/>
              <a:chOff x="2208" y="1248"/>
              <a:chExt cx="1344" cy="1248"/>
            </a:xfrm>
          </p:grpSpPr>
          <p:sp>
            <p:nvSpPr>
              <p:cNvPr id="117814" name="Line 54"/>
              <p:cNvSpPr>
                <a:spLocks noChangeAspect="1" noChangeShapeType="1"/>
              </p:cNvSpPr>
              <p:nvPr/>
            </p:nvSpPr>
            <p:spPr bwMode="auto">
              <a:xfrm>
                <a:off x="2304" y="1248"/>
                <a:ext cx="432" cy="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15" name="Line 55"/>
              <p:cNvSpPr>
                <a:spLocks noChangeAspect="1" noChangeShapeType="1"/>
              </p:cNvSpPr>
              <p:nvPr/>
            </p:nvSpPr>
            <p:spPr bwMode="auto">
              <a:xfrm>
                <a:off x="2304" y="2496"/>
                <a:ext cx="480" cy="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16" name="Line 56"/>
              <p:cNvSpPr>
                <a:spLocks noChangeAspect="1" noChangeShapeType="1"/>
              </p:cNvSpPr>
              <p:nvPr/>
            </p:nvSpPr>
            <p:spPr bwMode="auto">
              <a:xfrm flipH="1">
                <a:off x="3552" y="1344"/>
                <a:ext cx="0" cy="1056"/>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17" name="Line 57"/>
              <p:cNvSpPr>
                <a:spLocks noChangeAspect="1" noChangeShapeType="1"/>
              </p:cNvSpPr>
              <p:nvPr/>
            </p:nvSpPr>
            <p:spPr bwMode="auto">
              <a:xfrm>
                <a:off x="2208" y="1344"/>
                <a:ext cx="0" cy="1056"/>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18" name="Line 58"/>
              <p:cNvSpPr>
                <a:spLocks noChangeAspect="1" noChangeShapeType="1"/>
              </p:cNvSpPr>
              <p:nvPr/>
            </p:nvSpPr>
            <p:spPr bwMode="auto">
              <a:xfrm flipH="1">
                <a:off x="2832" y="1344"/>
                <a:ext cx="0" cy="1104"/>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19" name="Line 59"/>
              <p:cNvSpPr>
                <a:spLocks noChangeAspect="1" noChangeShapeType="1"/>
              </p:cNvSpPr>
              <p:nvPr/>
            </p:nvSpPr>
            <p:spPr bwMode="auto">
              <a:xfrm flipH="1">
                <a:off x="2928" y="1344"/>
                <a:ext cx="0" cy="1104"/>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20" name="Line 60"/>
              <p:cNvSpPr>
                <a:spLocks noChangeAspect="1" noChangeShapeType="1"/>
              </p:cNvSpPr>
              <p:nvPr/>
            </p:nvSpPr>
            <p:spPr bwMode="auto">
              <a:xfrm>
                <a:off x="3024" y="2496"/>
                <a:ext cx="480" cy="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21" name="Line 61"/>
              <p:cNvSpPr>
                <a:spLocks noChangeAspect="1" noChangeShapeType="1"/>
              </p:cNvSpPr>
              <p:nvPr/>
            </p:nvSpPr>
            <p:spPr bwMode="auto">
              <a:xfrm>
                <a:off x="3024" y="1248"/>
                <a:ext cx="480" cy="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22" name="Freeform 62"/>
              <p:cNvSpPr>
                <a:spLocks noChangeAspect="1"/>
              </p:cNvSpPr>
              <p:nvPr/>
            </p:nvSpPr>
            <p:spPr bwMode="auto">
              <a:xfrm flipV="1">
                <a:off x="2208" y="1248"/>
                <a:ext cx="48" cy="48"/>
              </a:xfrm>
              <a:custGeom>
                <a:avLst/>
                <a:gdLst>
                  <a:gd name="T0" fmla="*/ 0 w 306"/>
                  <a:gd name="T1" fmla="*/ 0 h 272"/>
                  <a:gd name="T2" fmla="*/ 11 w 306"/>
                  <a:gd name="T3" fmla="*/ 182 h 272"/>
                  <a:gd name="T4" fmla="*/ 23 w 306"/>
                  <a:gd name="T5" fmla="*/ 216 h 272"/>
                  <a:gd name="T6" fmla="*/ 306 w 306"/>
                  <a:gd name="T7" fmla="*/ 272 h 272"/>
                </a:gdLst>
                <a:ahLst/>
                <a:cxnLst>
                  <a:cxn ang="0">
                    <a:pos x="T0" y="T1"/>
                  </a:cxn>
                  <a:cxn ang="0">
                    <a:pos x="T2" y="T3"/>
                  </a:cxn>
                  <a:cxn ang="0">
                    <a:pos x="T4" y="T5"/>
                  </a:cxn>
                  <a:cxn ang="0">
                    <a:pos x="T6" y="T7"/>
                  </a:cxn>
                </a:cxnLst>
                <a:rect l="0" t="0" r="r" b="b"/>
                <a:pathLst>
                  <a:path w="306" h="272">
                    <a:moveTo>
                      <a:pt x="0" y="0"/>
                    </a:moveTo>
                    <a:cubicBezTo>
                      <a:pt x="4" y="61"/>
                      <a:pt x="5" y="122"/>
                      <a:pt x="11" y="182"/>
                    </a:cubicBezTo>
                    <a:cubicBezTo>
                      <a:pt x="12" y="194"/>
                      <a:pt x="14" y="208"/>
                      <a:pt x="23" y="216"/>
                    </a:cubicBezTo>
                    <a:cubicBezTo>
                      <a:pt x="74" y="266"/>
                      <a:pt x="251" y="272"/>
                      <a:pt x="306" y="272"/>
                    </a:cubicBezTo>
                  </a:path>
                </a:pathLst>
              </a:custGeom>
              <a:noFill/>
              <a:ln w="28575" cmpd="sng">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23" name="Freeform 63"/>
              <p:cNvSpPr>
                <a:spLocks noChangeAspect="1"/>
              </p:cNvSpPr>
              <p:nvPr/>
            </p:nvSpPr>
            <p:spPr bwMode="auto">
              <a:xfrm flipV="1">
                <a:off x="2928" y="1248"/>
                <a:ext cx="48" cy="48"/>
              </a:xfrm>
              <a:custGeom>
                <a:avLst/>
                <a:gdLst>
                  <a:gd name="T0" fmla="*/ 0 w 306"/>
                  <a:gd name="T1" fmla="*/ 0 h 272"/>
                  <a:gd name="T2" fmla="*/ 11 w 306"/>
                  <a:gd name="T3" fmla="*/ 182 h 272"/>
                  <a:gd name="T4" fmla="*/ 23 w 306"/>
                  <a:gd name="T5" fmla="*/ 216 h 272"/>
                  <a:gd name="T6" fmla="*/ 306 w 306"/>
                  <a:gd name="T7" fmla="*/ 272 h 272"/>
                </a:gdLst>
                <a:ahLst/>
                <a:cxnLst>
                  <a:cxn ang="0">
                    <a:pos x="T0" y="T1"/>
                  </a:cxn>
                  <a:cxn ang="0">
                    <a:pos x="T2" y="T3"/>
                  </a:cxn>
                  <a:cxn ang="0">
                    <a:pos x="T4" y="T5"/>
                  </a:cxn>
                  <a:cxn ang="0">
                    <a:pos x="T6" y="T7"/>
                  </a:cxn>
                </a:cxnLst>
                <a:rect l="0" t="0" r="r" b="b"/>
                <a:pathLst>
                  <a:path w="306" h="272">
                    <a:moveTo>
                      <a:pt x="0" y="0"/>
                    </a:moveTo>
                    <a:cubicBezTo>
                      <a:pt x="4" y="61"/>
                      <a:pt x="5" y="122"/>
                      <a:pt x="11" y="182"/>
                    </a:cubicBezTo>
                    <a:cubicBezTo>
                      <a:pt x="12" y="194"/>
                      <a:pt x="14" y="208"/>
                      <a:pt x="23" y="216"/>
                    </a:cubicBezTo>
                    <a:cubicBezTo>
                      <a:pt x="74" y="266"/>
                      <a:pt x="251" y="272"/>
                      <a:pt x="306" y="272"/>
                    </a:cubicBezTo>
                  </a:path>
                </a:pathLst>
              </a:custGeom>
              <a:noFill/>
              <a:ln w="28575" cmpd="sng">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24" name="Freeform 64"/>
              <p:cNvSpPr>
                <a:spLocks noChangeAspect="1"/>
              </p:cNvSpPr>
              <p:nvPr/>
            </p:nvSpPr>
            <p:spPr bwMode="auto">
              <a:xfrm flipH="1" flipV="1">
                <a:off x="2784" y="1248"/>
                <a:ext cx="48" cy="48"/>
              </a:xfrm>
              <a:custGeom>
                <a:avLst/>
                <a:gdLst>
                  <a:gd name="T0" fmla="*/ 0 w 306"/>
                  <a:gd name="T1" fmla="*/ 0 h 272"/>
                  <a:gd name="T2" fmla="*/ 11 w 306"/>
                  <a:gd name="T3" fmla="*/ 182 h 272"/>
                  <a:gd name="T4" fmla="*/ 23 w 306"/>
                  <a:gd name="T5" fmla="*/ 216 h 272"/>
                  <a:gd name="T6" fmla="*/ 306 w 306"/>
                  <a:gd name="T7" fmla="*/ 272 h 272"/>
                </a:gdLst>
                <a:ahLst/>
                <a:cxnLst>
                  <a:cxn ang="0">
                    <a:pos x="T0" y="T1"/>
                  </a:cxn>
                  <a:cxn ang="0">
                    <a:pos x="T2" y="T3"/>
                  </a:cxn>
                  <a:cxn ang="0">
                    <a:pos x="T4" y="T5"/>
                  </a:cxn>
                  <a:cxn ang="0">
                    <a:pos x="T6" y="T7"/>
                  </a:cxn>
                </a:cxnLst>
                <a:rect l="0" t="0" r="r" b="b"/>
                <a:pathLst>
                  <a:path w="306" h="272">
                    <a:moveTo>
                      <a:pt x="0" y="0"/>
                    </a:moveTo>
                    <a:cubicBezTo>
                      <a:pt x="4" y="61"/>
                      <a:pt x="5" y="122"/>
                      <a:pt x="11" y="182"/>
                    </a:cubicBezTo>
                    <a:cubicBezTo>
                      <a:pt x="12" y="194"/>
                      <a:pt x="14" y="208"/>
                      <a:pt x="23" y="216"/>
                    </a:cubicBezTo>
                    <a:cubicBezTo>
                      <a:pt x="74" y="266"/>
                      <a:pt x="251" y="272"/>
                      <a:pt x="306" y="272"/>
                    </a:cubicBezTo>
                  </a:path>
                </a:pathLst>
              </a:custGeom>
              <a:noFill/>
              <a:ln w="28575" cmpd="sng">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25" name="Freeform 65"/>
              <p:cNvSpPr>
                <a:spLocks noChangeAspect="1"/>
              </p:cNvSpPr>
              <p:nvPr/>
            </p:nvSpPr>
            <p:spPr bwMode="auto">
              <a:xfrm flipH="1" flipV="1">
                <a:off x="3504" y="1248"/>
                <a:ext cx="48" cy="48"/>
              </a:xfrm>
              <a:custGeom>
                <a:avLst/>
                <a:gdLst>
                  <a:gd name="T0" fmla="*/ 0 w 306"/>
                  <a:gd name="T1" fmla="*/ 0 h 272"/>
                  <a:gd name="T2" fmla="*/ 11 w 306"/>
                  <a:gd name="T3" fmla="*/ 182 h 272"/>
                  <a:gd name="T4" fmla="*/ 23 w 306"/>
                  <a:gd name="T5" fmla="*/ 216 h 272"/>
                  <a:gd name="T6" fmla="*/ 306 w 306"/>
                  <a:gd name="T7" fmla="*/ 272 h 272"/>
                </a:gdLst>
                <a:ahLst/>
                <a:cxnLst>
                  <a:cxn ang="0">
                    <a:pos x="T0" y="T1"/>
                  </a:cxn>
                  <a:cxn ang="0">
                    <a:pos x="T2" y="T3"/>
                  </a:cxn>
                  <a:cxn ang="0">
                    <a:pos x="T4" y="T5"/>
                  </a:cxn>
                  <a:cxn ang="0">
                    <a:pos x="T6" y="T7"/>
                  </a:cxn>
                </a:cxnLst>
                <a:rect l="0" t="0" r="r" b="b"/>
                <a:pathLst>
                  <a:path w="306" h="272">
                    <a:moveTo>
                      <a:pt x="0" y="0"/>
                    </a:moveTo>
                    <a:cubicBezTo>
                      <a:pt x="4" y="61"/>
                      <a:pt x="5" y="122"/>
                      <a:pt x="11" y="182"/>
                    </a:cubicBezTo>
                    <a:cubicBezTo>
                      <a:pt x="12" y="194"/>
                      <a:pt x="14" y="208"/>
                      <a:pt x="23" y="216"/>
                    </a:cubicBezTo>
                    <a:cubicBezTo>
                      <a:pt x="74" y="266"/>
                      <a:pt x="251" y="272"/>
                      <a:pt x="306" y="272"/>
                    </a:cubicBezTo>
                  </a:path>
                </a:pathLst>
              </a:custGeom>
              <a:noFill/>
              <a:ln w="28575" cmpd="sng">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26" name="Freeform 66"/>
              <p:cNvSpPr>
                <a:spLocks noChangeAspect="1"/>
              </p:cNvSpPr>
              <p:nvPr/>
            </p:nvSpPr>
            <p:spPr bwMode="auto">
              <a:xfrm flipH="1">
                <a:off x="3504" y="2448"/>
                <a:ext cx="48" cy="48"/>
              </a:xfrm>
              <a:custGeom>
                <a:avLst/>
                <a:gdLst>
                  <a:gd name="T0" fmla="*/ 0 w 306"/>
                  <a:gd name="T1" fmla="*/ 0 h 272"/>
                  <a:gd name="T2" fmla="*/ 11 w 306"/>
                  <a:gd name="T3" fmla="*/ 182 h 272"/>
                  <a:gd name="T4" fmla="*/ 23 w 306"/>
                  <a:gd name="T5" fmla="*/ 216 h 272"/>
                  <a:gd name="T6" fmla="*/ 306 w 306"/>
                  <a:gd name="T7" fmla="*/ 272 h 272"/>
                </a:gdLst>
                <a:ahLst/>
                <a:cxnLst>
                  <a:cxn ang="0">
                    <a:pos x="T0" y="T1"/>
                  </a:cxn>
                  <a:cxn ang="0">
                    <a:pos x="T2" y="T3"/>
                  </a:cxn>
                  <a:cxn ang="0">
                    <a:pos x="T4" y="T5"/>
                  </a:cxn>
                  <a:cxn ang="0">
                    <a:pos x="T6" y="T7"/>
                  </a:cxn>
                </a:cxnLst>
                <a:rect l="0" t="0" r="r" b="b"/>
                <a:pathLst>
                  <a:path w="306" h="272">
                    <a:moveTo>
                      <a:pt x="0" y="0"/>
                    </a:moveTo>
                    <a:cubicBezTo>
                      <a:pt x="4" y="61"/>
                      <a:pt x="5" y="122"/>
                      <a:pt x="11" y="182"/>
                    </a:cubicBezTo>
                    <a:cubicBezTo>
                      <a:pt x="12" y="194"/>
                      <a:pt x="14" y="208"/>
                      <a:pt x="23" y="216"/>
                    </a:cubicBezTo>
                    <a:cubicBezTo>
                      <a:pt x="74" y="266"/>
                      <a:pt x="251" y="272"/>
                      <a:pt x="306" y="272"/>
                    </a:cubicBezTo>
                  </a:path>
                </a:pathLst>
              </a:custGeom>
              <a:noFill/>
              <a:ln w="28575" cmpd="sng">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27" name="Freeform 67"/>
              <p:cNvSpPr>
                <a:spLocks noChangeAspect="1"/>
              </p:cNvSpPr>
              <p:nvPr/>
            </p:nvSpPr>
            <p:spPr bwMode="auto">
              <a:xfrm flipH="1">
                <a:off x="2784" y="2448"/>
                <a:ext cx="48" cy="48"/>
              </a:xfrm>
              <a:custGeom>
                <a:avLst/>
                <a:gdLst>
                  <a:gd name="T0" fmla="*/ 0 w 306"/>
                  <a:gd name="T1" fmla="*/ 0 h 272"/>
                  <a:gd name="T2" fmla="*/ 11 w 306"/>
                  <a:gd name="T3" fmla="*/ 182 h 272"/>
                  <a:gd name="T4" fmla="*/ 23 w 306"/>
                  <a:gd name="T5" fmla="*/ 216 h 272"/>
                  <a:gd name="T6" fmla="*/ 306 w 306"/>
                  <a:gd name="T7" fmla="*/ 272 h 272"/>
                </a:gdLst>
                <a:ahLst/>
                <a:cxnLst>
                  <a:cxn ang="0">
                    <a:pos x="T0" y="T1"/>
                  </a:cxn>
                  <a:cxn ang="0">
                    <a:pos x="T2" y="T3"/>
                  </a:cxn>
                  <a:cxn ang="0">
                    <a:pos x="T4" y="T5"/>
                  </a:cxn>
                  <a:cxn ang="0">
                    <a:pos x="T6" y="T7"/>
                  </a:cxn>
                </a:cxnLst>
                <a:rect l="0" t="0" r="r" b="b"/>
                <a:pathLst>
                  <a:path w="306" h="272">
                    <a:moveTo>
                      <a:pt x="0" y="0"/>
                    </a:moveTo>
                    <a:cubicBezTo>
                      <a:pt x="4" y="61"/>
                      <a:pt x="5" y="122"/>
                      <a:pt x="11" y="182"/>
                    </a:cubicBezTo>
                    <a:cubicBezTo>
                      <a:pt x="12" y="194"/>
                      <a:pt x="14" y="208"/>
                      <a:pt x="23" y="216"/>
                    </a:cubicBezTo>
                    <a:cubicBezTo>
                      <a:pt x="74" y="266"/>
                      <a:pt x="251" y="272"/>
                      <a:pt x="306" y="272"/>
                    </a:cubicBezTo>
                  </a:path>
                </a:pathLst>
              </a:custGeom>
              <a:noFill/>
              <a:ln w="28575" cmpd="sng">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28" name="Freeform 68"/>
              <p:cNvSpPr>
                <a:spLocks noChangeAspect="1"/>
              </p:cNvSpPr>
              <p:nvPr/>
            </p:nvSpPr>
            <p:spPr bwMode="auto">
              <a:xfrm>
                <a:off x="2208" y="2448"/>
                <a:ext cx="48" cy="48"/>
              </a:xfrm>
              <a:custGeom>
                <a:avLst/>
                <a:gdLst>
                  <a:gd name="T0" fmla="*/ 0 w 306"/>
                  <a:gd name="T1" fmla="*/ 0 h 272"/>
                  <a:gd name="T2" fmla="*/ 11 w 306"/>
                  <a:gd name="T3" fmla="*/ 182 h 272"/>
                  <a:gd name="T4" fmla="*/ 23 w 306"/>
                  <a:gd name="T5" fmla="*/ 216 h 272"/>
                  <a:gd name="T6" fmla="*/ 306 w 306"/>
                  <a:gd name="T7" fmla="*/ 272 h 272"/>
                </a:gdLst>
                <a:ahLst/>
                <a:cxnLst>
                  <a:cxn ang="0">
                    <a:pos x="T0" y="T1"/>
                  </a:cxn>
                  <a:cxn ang="0">
                    <a:pos x="T2" y="T3"/>
                  </a:cxn>
                  <a:cxn ang="0">
                    <a:pos x="T4" y="T5"/>
                  </a:cxn>
                  <a:cxn ang="0">
                    <a:pos x="T6" y="T7"/>
                  </a:cxn>
                </a:cxnLst>
                <a:rect l="0" t="0" r="r" b="b"/>
                <a:pathLst>
                  <a:path w="306" h="272">
                    <a:moveTo>
                      <a:pt x="0" y="0"/>
                    </a:moveTo>
                    <a:cubicBezTo>
                      <a:pt x="4" y="61"/>
                      <a:pt x="5" y="122"/>
                      <a:pt x="11" y="182"/>
                    </a:cubicBezTo>
                    <a:cubicBezTo>
                      <a:pt x="12" y="194"/>
                      <a:pt x="14" y="208"/>
                      <a:pt x="23" y="216"/>
                    </a:cubicBezTo>
                    <a:cubicBezTo>
                      <a:pt x="74" y="266"/>
                      <a:pt x="251" y="272"/>
                      <a:pt x="306" y="272"/>
                    </a:cubicBezTo>
                  </a:path>
                </a:pathLst>
              </a:custGeom>
              <a:noFill/>
              <a:ln w="28575" cmpd="sng">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29" name="Freeform 69"/>
              <p:cNvSpPr>
                <a:spLocks noChangeAspect="1"/>
              </p:cNvSpPr>
              <p:nvPr/>
            </p:nvSpPr>
            <p:spPr bwMode="auto">
              <a:xfrm>
                <a:off x="2928" y="2448"/>
                <a:ext cx="48" cy="48"/>
              </a:xfrm>
              <a:custGeom>
                <a:avLst/>
                <a:gdLst>
                  <a:gd name="T0" fmla="*/ 0 w 306"/>
                  <a:gd name="T1" fmla="*/ 0 h 272"/>
                  <a:gd name="T2" fmla="*/ 11 w 306"/>
                  <a:gd name="T3" fmla="*/ 182 h 272"/>
                  <a:gd name="T4" fmla="*/ 23 w 306"/>
                  <a:gd name="T5" fmla="*/ 216 h 272"/>
                  <a:gd name="T6" fmla="*/ 306 w 306"/>
                  <a:gd name="T7" fmla="*/ 272 h 272"/>
                </a:gdLst>
                <a:ahLst/>
                <a:cxnLst>
                  <a:cxn ang="0">
                    <a:pos x="T0" y="T1"/>
                  </a:cxn>
                  <a:cxn ang="0">
                    <a:pos x="T2" y="T3"/>
                  </a:cxn>
                  <a:cxn ang="0">
                    <a:pos x="T4" y="T5"/>
                  </a:cxn>
                  <a:cxn ang="0">
                    <a:pos x="T6" y="T7"/>
                  </a:cxn>
                </a:cxnLst>
                <a:rect l="0" t="0" r="r" b="b"/>
                <a:pathLst>
                  <a:path w="306" h="272">
                    <a:moveTo>
                      <a:pt x="0" y="0"/>
                    </a:moveTo>
                    <a:cubicBezTo>
                      <a:pt x="4" y="61"/>
                      <a:pt x="5" y="122"/>
                      <a:pt x="11" y="182"/>
                    </a:cubicBezTo>
                    <a:cubicBezTo>
                      <a:pt x="12" y="194"/>
                      <a:pt x="14" y="208"/>
                      <a:pt x="23" y="216"/>
                    </a:cubicBezTo>
                    <a:cubicBezTo>
                      <a:pt x="74" y="266"/>
                      <a:pt x="251" y="272"/>
                      <a:pt x="306" y="272"/>
                    </a:cubicBezTo>
                  </a:path>
                </a:pathLst>
              </a:custGeom>
              <a:noFill/>
              <a:ln w="28575" cmpd="sng">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17830" name="Group 70"/>
          <p:cNvGrpSpPr>
            <a:grpSpLocks/>
          </p:cNvGrpSpPr>
          <p:nvPr/>
        </p:nvGrpSpPr>
        <p:grpSpPr bwMode="auto">
          <a:xfrm>
            <a:off x="2445159" y="3833088"/>
            <a:ext cx="2536398" cy="2354263"/>
            <a:chOff x="1168" y="2160"/>
            <a:chExt cx="1557" cy="1483"/>
          </a:xfrm>
        </p:grpSpPr>
        <p:grpSp>
          <p:nvGrpSpPr>
            <p:cNvPr id="117831" name="Group 71"/>
            <p:cNvGrpSpPr>
              <a:grpSpLocks/>
            </p:cNvGrpSpPr>
            <p:nvPr/>
          </p:nvGrpSpPr>
          <p:grpSpPr bwMode="auto">
            <a:xfrm>
              <a:off x="1168" y="2247"/>
              <a:ext cx="1383" cy="1396"/>
              <a:chOff x="1168" y="2247"/>
              <a:chExt cx="1383" cy="1396"/>
            </a:xfrm>
          </p:grpSpPr>
          <p:sp>
            <p:nvSpPr>
              <p:cNvPr id="117832" name="Line 72"/>
              <p:cNvSpPr>
                <a:spLocks noChangeAspect="1" noChangeShapeType="1"/>
              </p:cNvSpPr>
              <p:nvPr/>
            </p:nvSpPr>
            <p:spPr bwMode="auto">
              <a:xfrm>
                <a:off x="1500" y="2564"/>
                <a:ext cx="0" cy="245"/>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833" name="Oval 73"/>
              <p:cNvSpPr>
                <a:spLocks noChangeAspect="1" noChangeArrowheads="1"/>
              </p:cNvSpPr>
              <p:nvPr/>
            </p:nvSpPr>
            <p:spPr bwMode="auto">
              <a:xfrm>
                <a:off x="1309" y="2402"/>
                <a:ext cx="1025" cy="980"/>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34" name="Oval 74"/>
              <p:cNvSpPr>
                <a:spLocks noChangeAspect="1" noChangeArrowheads="1"/>
              </p:cNvSpPr>
              <p:nvPr/>
            </p:nvSpPr>
            <p:spPr bwMode="auto">
              <a:xfrm>
                <a:off x="1168" y="2247"/>
                <a:ext cx="1307" cy="1274"/>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35" name="Oval 75"/>
              <p:cNvSpPr>
                <a:spLocks noChangeAspect="1" noChangeArrowheads="1"/>
              </p:cNvSpPr>
              <p:nvPr/>
            </p:nvSpPr>
            <p:spPr bwMode="auto">
              <a:xfrm>
                <a:off x="1631" y="2705"/>
                <a:ext cx="380" cy="367"/>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36" name="Rectangle 76"/>
              <p:cNvSpPr>
                <a:spLocks noChangeAspect="1" noChangeArrowheads="1"/>
              </p:cNvSpPr>
              <p:nvPr/>
            </p:nvSpPr>
            <p:spPr bwMode="auto">
              <a:xfrm>
                <a:off x="1294" y="3558"/>
                <a:ext cx="1114" cy="85"/>
              </a:xfrm>
              <a:prstGeom prst="rect">
                <a:avLst/>
              </a:prstGeom>
              <a:solidFill>
                <a:srgbClr val="FFFFFF"/>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37" name="Line 77"/>
              <p:cNvSpPr>
                <a:spLocks noChangeAspect="1" noChangeShapeType="1"/>
              </p:cNvSpPr>
              <p:nvPr/>
            </p:nvSpPr>
            <p:spPr bwMode="auto">
              <a:xfrm>
                <a:off x="1859" y="2333"/>
                <a:ext cx="0" cy="433"/>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38" name="Line 78"/>
              <p:cNvSpPr>
                <a:spLocks noChangeAspect="1" noChangeShapeType="1"/>
              </p:cNvSpPr>
              <p:nvPr/>
            </p:nvSpPr>
            <p:spPr bwMode="auto">
              <a:xfrm>
                <a:off x="1946" y="2852"/>
                <a:ext cx="475" cy="0"/>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39" name="Line 79"/>
              <p:cNvSpPr>
                <a:spLocks noChangeAspect="1" noChangeShapeType="1"/>
              </p:cNvSpPr>
              <p:nvPr/>
            </p:nvSpPr>
            <p:spPr bwMode="auto">
              <a:xfrm>
                <a:off x="1254" y="2852"/>
                <a:ext cx="432" cy="0"/>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40" name="Line 80"/>
              <p:cNvSpPr>
                <a:spLocks noChangeAspect="1" noChangeShapeType="1"/>
              </p:cNvSpPr>
              <p:nvPr/>
            </p:nvSpPr>
            <p:spPr bwMode="auto">
              <a:xfrm>
                <a:off x="1879" y="3068"/>
                <a:ext cx="0" cy="433"/>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7841" name="Group 81"/>
              <p:cNvGrpSpPr>
                <a:grpSpLocks noChangeAspect="1"/>
              </p:cNvGrpSpPr>
              <p:nvPr/>
            </p:nvGrpSpPr>
            <p:grpSpPr bwMode="auto">
              <a:xfrm>
                <a:off x="1254" y="2333"/>
                <a:ext cx="1167" cy="1125"/>
                <a:chOff x="2304" y="1392"/>
                <a:chExt cx="2016" cy="2016"/>
              </a:xfrm>
            </p:grpSpPr>
            <p:sp>
              <p:nvSpPr>
                <p:cNvPr id="117842" name="Arc 82"/>
                <p:cNvSpPr>
                  <a:spLocks noChangeAspect="1"/>
                </p:cNvSpPr>
                <p:nvPr/>
              </p:nvSpPr>
              <p:spPr bwMode="auto">
                <a:xfrm>
                  <a:off x="3216" y="1392"/>
                  <a:ext cx="1104" cy="955"/>
                </a:xfrm>
                <a:custGeom>
                  <a:avLst/>
                  <a:gdLst>
                    <a:gd name="G0" fmla="+- 0 0 0"/>
                    <a:gd name="G1" fmla="+- 21032 0 0"/>
                    <a:gd name="G2" fmla="+- 21600 0 0"/>
                    <a:gd name="T0" fmla="*/ 4922 w 21513"/>
                    <a:gd name="T1" fmla="*/ 0 h 21032"/>
                    <a:gd name="T2" fmla="*/ 21513 w 21513"/>
                    <a:gd name="T3" fmla="*/ 19097 h 21032"/>
                    <a:gd name="T4" fmla="*/ 0 w 21513"/>
                    <a:gd name="T5" fmla="*/ 21032 h 21032"/>
                  </a:gdLst>
                  <a:ahLst/>
                  <a:cxnLst>
                    <a:cxn ang="0">
                      <a:pos x="T0" y="T1"/>
                    </a:cxn>
                    <a:cxn ang="0">
                      <a:pos x="T2" y="T3"/>
                    </a:cxn>
                    <a:cxn ang="0">
                      <a:pos x="T4" y="T5"/>
                    </a:cxn>
                  </a:cxnLst>
                  <a:rect l="0" t="0" r="r" b="b"/>
                  <a:pathLst>
                    <a:path w="21513" h="21032" fill="none" extrusionOk="0">
                      <a:moveTo>
                        <a:pt x="4921" y="0"/>
                      </a:moveTo>
                      <a:cubicBezTo>
                        <a:pt x="13991" y="2122"/>
                        <a:pt x="20678" y="9819"/>
                        <a:pt x="21513" y="19096"/>
                      </a:cubicBezTo>
                    </a:path>
                    <a:path w="21513" h="21032" stroke="0" extrusionOk="0">
                      <a:moveTo>
                        <a:pt x="4921" y="0"/>
                      </a:moveTo>
                      <a:cubicBezTo>
                        <a:pt x="13991" y="2122"/>
                        <a:pt x="20678" y="9819"/>
                        <a:pt x="21513" y="19096"/>
                      </a:cubicBezTo>
                      <a:lnTo>
                        <a:pt x="0" y="21032"/>
                      </a:lnTo>
                      <a:close/>
                    </a:path>
                  </a:pathLst>
                </a:custGeom>
                <a:noFill/>
                <a:ln w="38100">
                  <a:solidFill>
                    <a:srgbClr val="0000CC"/>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43" name="Arc 83"/>
                <p:cNvSpPr>
                  <a:spLocks noChangeAspect="1"/>
                </p:cNvSpPr>
                <p:nvPr/>
              </p:nvSpPr>
              <p:spPr bwMode="auto">
                <a:xfrm flipH="1">
                  <a:off x="2304" y="1392"/>
                  <a:ext cx="1104" cy="955"/>
                </a:xfrm>
                <a:custGeom>
                  <a:avLst/>
                  <a:gdLst>
                    <a:gd name="G0" fmla="+- 0 0 0"/>
                    <a:gd name="G1" fmla="+- 21032 0 0"/>
                    <a:gd name="G2" fmla="+- 21600 0 0"/>
                    <a:gd name="T0" fmla="*/ 4922 w 21513"/>
                    <a:gd name="T1" fmla="*/ 0 h 21032"/>
                    <a:gd name="T2" fmla="*/ 21513 w 21513"/>
                    <a:gd name="T3" fmla="*/ 19097 h 21032"/>
                    <a:gd name="T4" fmla="*/ 0 w 21513"/>
                    <a:gd name="T5" fmla="*/ 21032 h 21032"/>
                  </a:gdLst>
                  <a:ahLst/>
                  <a:cxnLst>
                    <a:cxn ang="0">
                      <a:pos x="T0" y="T1"/>
                    </a:cxn>
                    <a:cxn ang="0">
                      <a:pos x="T2" y="T3"/>
                    </a:cxn>
                    <a:cxn ang="0">
                      <a:pos x="T4" y="T5"/>
                    </a:cxn>
                  </a:cxnLst>
                  <a:rect l="0" t="0" r="r" b="b"/>
                  <a:pathLst>
                    <a:path w="21513" h="21032" fill="none" extrusionOk="0">
                      <a:moveTo>
                        <a:pt x="4921" y="0"/>
                      </a:moveTo>
                      <a:cubicBezTo>
                        <a:pt x="13991" y="2122"/>
                        <a:pt x="20678" y="9819"/>
                        <a:pt x="21513" y="19096"/>
                      </a:cubicBezTo>
                    </a:path>
                    <a:path w="21513" h="21032" stroke="0" extrusionOk="0">
                      <a:moveTo>
                        <a:pt x="4921" y="0"/>
                      </a:moveTo>
                      <a:cubicBezTo>
                        <a:pt x="13991" y="2122"/>
                        <a:pt x="20678" y="9819"/>
                        <a:pt x="21513" y="19096"/>
                      </a:cubicBezTo>
                      <a:lnTo>
                        <a:pt x="0" y="21032"/>
                      </a:lnTo>
                      <a:close/>
                    </a:path>
                  </a:pathLst>
                </a:custGeom>
                <a:noFill/>
                <a:ln w="38100">
                  <a:solidFill>
                    <a:srgbClr val="0000CC"/>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44" name="Arc 84"/>
                <p:cNvSpPr>
                  <a:spLocks noChangeAspect="1"/>
                </p:cNvSpPr>
                <p:nvPr/>
              </p:nvSpPr>
              <p:spPr bwMode="auto">
                <a:xfrm flipH="1" flipV="1">
                  <a:off x="2304" y="2453"/>
                  <a:ext cx="1104" cy="955"/>
                </a:xfrm>
                <a:custGeom>
                  <a:avLst/>
                  <a:gdLst>
                    <a:gd name="G0" fmla="+- 0 0 0"/>
                    <a:gd name="G1" fmla="+- 21032 0 0"/>
                    <a:gd name="G2" fmla="+- 21600 0 0"/>
                    <a:gd name="T0" fmla="*/ 4922 w 21513"/>
                    <a:gd name="T1" fmla="*/ 0 h 21032"/>
                    <a:gd name="T2" fmla="*/ 21513 w 21513"/>
                    <a:gd name="T3" fmla="*/ 19097 h 21032"/>
                    <a:gd name="T4" fmla="*/ 0 w 21513"/>
                    <a:gd name="T5" fmla="*/ 21032 h 21032"/>
                  </a:gdLst>
                  <a:ahLst/>
                  <a:cxnLst>
                    <a:cxn ang="0">
                      <a:pos x="T0" y="T1"/>
                    </a:cxn>
                    <a:cxn ang="0">
                      <a:pos x="T2" y="T3"/>
                    </a:cxn>
                    <a:cxn ang="0">
                      <a:pos x="T4" y="T5"/>
                    </a:cxn>
                  </a:cxnLst>
                  <a:rect l="0" t="0" r="r" b="b"/>
                  <a:pathLst>
                    <a:path w="21513" h="21032" fill="none" extrusionOk="0">
                      <a:moveTo>
                        <a:pt x="4921" y="0"/>
                      </a:moveTo>
                      <a:cubicBezTo>
                        <a:pt x="13991" y="2122"/>
                        <a:pt x="20678" y="9819"/>
                        <a:pt x="21513" y="19096"/>
                      </a:cubicBezTo>
                    </a:path>
                    <a:path w="21513" h="21032" stroke="0" extrusionOk="0">
                      <a:moveTo>
                        <a:pt x="4921" y="0"/>
                      </a:moveTo>
                      <a:cubicBezTo>
                        <a:pt x="13991" y="2122"/>
                        <a:pt x="20678" y="9819"/>
                        <a:pt x="21513" y="19096"/>
                      </a:cubicBezTo>
                      <a:lnTo>
                        <a:pt x="0" y="21032"/>
                      </a:lnTo>
                      <a:close/>
                    </a:path>
                  </a:pathLst>
                </a:custGeom>
                <a:noFill/>
                <a:ln w="38100">
                  <a:solidFill>
                    <a:srgbClr val="0000CC"/>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45" name="Arc 85"/>
                <p:cNvSpPr>
                  <a:spLocks noChangeAspect="1"/>
                </p:cNvSpPr>
                <p:nvPr/>
              </p:nvSpPr>
              <p:spPr bwMode="auto">
                <a:xfrm flipV="1">
                  <a:off x="3216" y="2453"/>
                  <a:ext cx="1104" cy="955"/>
                </a:xfrm>
                <a:custGeom>
                  <a:avLst/>
                  <a:gdLst>
                    <a:gd name="G0" fmla="+- 0 0 0"/>
                    <a:gd name="G1" fmla="+- 21032 0 0"/>
                    <a:gd name="G2" fmla="+- 21600 0 0"/>
                    <a:gd name="T0" fmla="*/ 4922 w 21513"/>
                    <a:gd name="T1" fmla="*/ 0 h 21032"/>
                    <a:gd name="T2" fmla="*/ 21513 w 21513"/>
                    <a:gd name="T3" fmla="*/ 19097 h 21032"/>
                    <a:gd name="T4" fmla="*/ 0 w 21513"/>
                    <a:gd name="T5" fmla="*/ 21032 h 21032"/>
                  </a:gdLst>
                  <a:ahLst/>
                  <a:cxnLst>
                    <a:cxn ang="0">
                      <a:pos x="T0" y="T1"/>
                    </a:cxn>
                    <a:cxn ang="0">
                      <a:pos x="T2" y="T3"/>
                    </a:cxn>
                    <a:cxn ang="0">
                      <a:pos x="T4" y="T5"/>
                    </a:cxn>
                  </a:cxnLst>
                  <a:rect l="0" t="0" r="r" b="b"/>
                  <a:pathLst>
                    <a:path w="21513" h="21032" fill="none" extrusionOk="0">
                      <a:moveTo>
                        <a:pt x="4921" y="0"/>
                      </a:moveTo>
                      <a:cubicBezTo>
                        <a:pt x="13991" y="2122"/>
                        <a:pt x="20678" y="9819"/>
                        <a:pt x="21513" y="19096"/>
                      </a:cubicBezTo>
                    </a:path>
                    <a:path w="21513" h="21032" stroke="0" extrusionOk="0">
                      <a:moveTo>
                        <a:pt x="4921" y="0"/>
                      </a:moveTo>
                      <a:cubicBezTo>
                        <a:pt x="13991" y="2122"/>
                        <a:pt x="20678" y="9819"/>
                        <a:pt x="21513" y="19096"/>
                      </a:cubicBezTo>
                      <a:lnTo>
                        <a:pt x="0" y="21032"/>
                      </a:lnTo>
                      <a:close/>
                    </a:path>
                  </a:pathLst>
                </a:custGeom>
                <a:noFill/>
                <a:ln w="38100">
                  <a:solidFill>
                    <a:srgbClr val="0000CC"/>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7846" name="Line 86"/>
              <p:cNvSpPr>
                <a:spLocks noChangeAspect="1" noChangeShapeType="1"/>
              </p:cNvSpPr>
              <p:nvPr/>
            </p:nvSpPr>
            <p:spPr bwMode="auto">
              <a:xfrm>
                <a:off x="1773" y="2333"/>
                <a:ext cx="0" cy="433"/>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47" name="Line 87"/>
              <p:cNvSpPr>
                <a:spLocks noChangeAspect="1" noChangeShapeType="1"/>
              </p:cNvSpPr>
              <p:nvPr/>
            </p:nvSpPr>
            <p:spPr bwMode="auto">
              <a:xfrm>
                <a:off x="1946" y="2939"/>
                <a:ext cx="475" cy="0"/>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48" name="Line 88"/>
              <p:cNvSpPr>
                <a:spLocks noChangeAspect="1" noChangeShapeType="1"/>
              </p:cNvSpPr>
              <p:nvPr/>
            </p:nvSpPr>
            <p:spPr bwMode="auto">
              <a:xfrm>
                <a:off x="1254" y="2939"/>
                <a:ext cx="432" cy="0"/>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49" name="Line 89"/>
              <p:cNvSpPr>
                <a:spLocks noChangeAspect="1" noChangeShapeType="1"/>
              </p:cNvSpPr>
              <p:nvPr/>
            </p:nvSpPr>
            <p:spPr bwMode="auto">
              <a:xfrm>
                <a:off x="1792" y="3068"/>
                <a:ext cx="0" cy="433"/>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50" name="Line 90"/>
              <p:cNvSpPr>
                <a:spLocks noChangeAspect="1" noChangeShapeType="1"/>
              </p:cNvSpPr>
              <p:nvPr/>
            </p:nvSpPr>
            <p:spPr bwMode="auto">
              <a:xfrm>
                <a:off x="1773" y="2766"/>
                <a:ext cx="0" cy="0"/>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51" name="Freeform 91"/>
              <p:cNvSpPr>
                <a:spLocks noChangeAspect="1"/>
              </p:cNvSpPr>
              <p:nvPr/>
            </p:nvSpPr>
            <p:spPr bwMode="auto">
              <a:xfrm>
                <a:off x="1686" y="2766"/>
                <a:ext cx="87" cy="86"/>
              </a:xfrm>
              <a:custGeom>
                <a:avLst/>
                <a:gdLst>
                  <a:gd name="T0" fmla="*/ 96 w 96"/>
                  <a:gd name="T1" fmla="*/ 0 h 96"/>
                  <a:gd name="T2" fmla="*/ 48 w 96"/>
                  <a:gd name="T3" fmla="*/ 48 h 96"/>
                  <a:gd name="T4" fmla="*/ 0 w 96"/>
                  <a:gd name="T5" fmla="*/ 96 h 96"/>
                </a:gdLst>
                <a:ahLst/>
                <a:cxnLst>
                  <a:cxn ang="0">
                    <a:pos x="T0" y="T1"/>
                  </a:cxn>
                  <a:cxn ang="0">
                    <a:pos x="T2" y="T3"/>
                  </a:cxn>
                  <a:cxn ang="0">
                    <a:pos x="T4" y="T5"/>
                  </a:cxn>
                </a:cxnLst>
                <a:rect l="0" t="0" r="r" b="b"/>
                <a:pathLst>
                  <a:path w="96" h="96">
                    <a:moveTo>
                      <a:pt x="96" y="0"/>
                    </a:moveTo>
                    <a:cubicBezTo>
                      <a:pt x="80" y="16"/>
                      <a:pt x="64" y="32"/>
                      <a:pt x="48" y="48"/>
                    </a:cubicBezTo>
                    <a:cubicBezTo>
                      <a:pt x="32" y="64"/>
                      <a:pt x="8" y="88"/>
                      <a:pt x="0" y="96"/>
                    </a:cubicBezTo>
                  </a:path>
                </a:pathLst>
              </a:custGeom>
              <a:noFill/>
              <a:ln w="38100" cap="flat" cmpd="sng">
                <a:solidFill>
                  <a:srgbClr val="0000CC"/>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52" name="Freeform 92"/>
              <p:cNvSpPr>
                <a:spLocks noChangeAspect="1"/>
              </p:cNvSpPr>
              <p:nvPr/>
            </p:nvSpPr>
            <p:spPr bwMode="auto">
              <a:xfrm>
                <a:off x="1859" y="2766"/>
                <a:ext cx="87" cy="86"/>
              </a:xfrm>
              <a:custGeom>
                <a:avLst/>
                <a:gdLst>
                  <a:gd name="T0" fmla="*/ 0 w 96"/>
                  <a:gd name="T1" fmla="*/ 0 h 96"/>
                  <a:gd name="T2" fmla="*/ 48 w 96"/>
                  <a:gd name="T3" fmla="*/ 48 h 96"/>
                  <a:gd name="T4" fmla="*/ 96 w 96"/>
                  <a:gd name="T5" fmla="*/ 96 h 96"/>
                </a:gdLst>
                <a:ahLst/>
                <a:cxnLst>
                  <a:cxn ang="0">
                    <a:pos x="T0" y="T1"/>
                  </a:cxn>
                  <a:cxn ang="0">
                    <a:pos x="T2" y="T3"/>
                  </a:cxn>
                  <a:cxn ang="0">
                    <a:pos x="T4" y="T5"/>
                  </a:cxn>
                </a:cxnLst>
                <a:rect l="0" t="0" r="r" b="b"/>
                <a:pathLst>
                  <a:path w="96" h="96">
                    <a:moveTo>
                      <a:pt x="0" y="0"/>
                    </a:moveTo>
                    <a:cubicBezTo>
                      <a:pt x="16" y="16"/>
                      <a:pt x="32" y="32"/>
                      <a:pt x="48" y="48"/>
                    </a:cubicBezTo>
                    <a:cubicBezTo>
                      <a:pt x="64" y="64"/>
                      <a:pt x="88" y="88"/>
                      <a:pt x="96" y="96"/>
                    </a:cubicBezTo>
                  </a:path>
                </a:pathLst>
              </a:custGeom>
              <a:noFill/>
              <a:ln w="38100" cap="flat" cmpd="sng">
                <a:solidFill>
                  <a:srgbClr val="0000CC"/>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53" name="Freeform 93"/>
              <p:cNvSpPr>
                <a:spLocks noChangeAspect="1"/>
              </p:cNvSpPr>
              <p:nvPr/>
            </p:nvSpPr>
            <p:spPr bwMode="auto">
              <a:xfrm>
                <a:off x="1686" y="2939"/>
                <a:ext cx="130" cy="129"/>
              </a:xfrm>
              <a:custGeom>
                <a:avLst/>
                <a:gdLst>
                  <a:gd name="T0" fmla="*/ 0 w 144"/>
                  <a:gd name="T1" fmla="*/ 0 h 144"/>
                  <a:gd name="T2" fmla="*/ 48 w 144"/>
                  <a:gd name="T3" fmla="*/ 48 h 144"/>
                  <a:gd name="T4" fmla="*/ 144 w 144"/>
                  <a:gd name="T5" fmla="*/ 144 h 144"/>
                </a:gdLst>
                <a:ahLst/>
                <a:cxnLst>
                  <a:cxn ang="0">
                    <a:pos x="T0" y="T1"/>
                  </a:cxn>
                  <a:cxn ang="0">
                    <a:pos x="T2" y="T3"/>
                  </a:cxn>
                  <a:cxn ang="0">
                    <a:pos x="T4" y="T5"/>
                  </a:cxn>
                </a:cxnLst>
                <a:rect l="0" t="0" r="r" b="b"/>
                <a:pathLst>
                  <a:path w="144" h="144">
                    <a:moveTo>
                      <a:pt x="0" y="0"/>
                    </a:moveTo>
                    <a:cubicBezTo>
                      <a:pt x="12" y="12"/>
                      <a:pt x="24" y="24"/>
                      <a:pt x="48" y="48"/>
                    </a:cubicBezTo>
                    <a:cubicBezTo>
                      <a:pt x="72" y="72"/>
                      <a:pt x="128" y="128"/>
                      <a:pt x="144" y="144"/>
                    </a:cubicBezTo>
                  </a:path>
                </a:pathLst>
              </a:custGeom>
              <a:noFill/>
              <a:ln w="38100" cap="flat" cmpd="sng">
                <a:solidFill>
                  <a:srgbClr val="0000CC"/>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54" name="Freeform 94"/>
              <p:cNvSpPr>
                <a:spLocks noChangeAspect="1"/>
              </p:cNvSpPr>
              <p:nvPr/>
            </p:nvSpPr>
            <p:spPr bwMode="auto">
              <a:xfrm>
                <a:off x="1859" y="2939"/>
                <a:ext cx="87" cy="86"/>
              </a:xfrm>
              <a:custGeom>
                <a:avLst/>
                <a:gdLst>
                  <a:gd name="T0" fmla="*/ 96 w 96"/>
                  <a:gd name="T1" fmla="*/ 0 h 96"/>
                  <a:gd name="T2" fmla="*/ 0 w 96"/>
                  <a:gd name="T3" fmla="*/ 96 h 96"/>
                </a:gdLst>
                <a:ahLst/>
                <a:cxnLst>
                  <a:cxn ang="0">
                    <a:pos x="T0" y="T1"/>
                  </a:cxn>
                  <a:cxn ang="0">
                    <a:pos x="T2" y="T3"/>
                  </a:cxn>
                </a:cxnLst>
                <a:rect l="0" t="0" r="r" b="b"/>
                <a:pathLst>
                  <a:path w="96" h="96">
                    <a:moveTo>
                      <a:pt x="96" y="0"/>
                    </a:moveTo>
                    <a:cubicBezTo>
                      <a:pt x="56" y="40"/>
                      <a:pt x="16" y="80"/>
                      <a:pt x="0" y="96"/>
                    </a:cubicBezTo>
                  </a:path>
                </a:pathLst>
              </a:custGeom>
              <a:noFill/>
              <a:ln w="38100" cap="flat" cmpd="sng">
                <a:solidFill>
                  <a:srgbClr val="0000CC"/>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7855" name="Group 95"/>
              <p:cNvGrpSpPr>
                <a:grpSpLocks noChangeAspect="1"/>
              </p:cNvGrpSpPr>
              <p:nvPr/>
            </p:nvGrpSpPr>
            <p:grpSpPr bwMode="auto">
              <a:xfrm>
                <a:off x="1700" y="2960"/>
                <a:ext cx="281" cy="411"/>
                <a:chOff x="4479" y="1270"/>
                <a:chExt cx="312" cy="410"/>
              </a:xfrm>
            </p:grpSpPr>
            <p:sp>
              <p:nvSpPr>
                <p:cNvPr id="117856" name="Arc 96"/>
                <p:cNvSpPr>
                  <a:spLocks noChangeAspect="1"/>
                </p:cNvSpPr>
                <p:nvPr/>
              </p:nvSpPr>
              <p:spPr bwMode="auto">
                <a:xfrm rot="3355468" flipV="1">
                  <a:off x="4537" y="1230"/>
                  <a:ext cx="191" cy="271"/>
                </a:xfrm>
                <a:custGeom>
                  <a:avLst/>
                  <a:gdLst>
                    <a:gd name="G0" fmla="+- 0 0 0"/>
                    <a:gd name="G1" fmla="+- 21600 0 0"/>
                    <a:gd name="G2" fmla="+- 21600 0 0"/>
                    <a:gd name="T0" fmla="*/ 0 w 21600"/>
                    <a:gd name="T1" fmla="*/ 0 h 25466"/>
                    <a:gd name="T2" fmla="*/ 21251 w 21600"/>
                    <a:gd name="T3" fmla="*/ 25466 h 25466"/>
                    <a:gd name="T4" fmla="*/ 0 w 21600"/>
                    <a:gd name="T5" fmla="*/ 21600 h 25466"/>
                  </a:gdLst>
                  <a:ahLst/>
                  <a:cxnLst>
                    <a:cxn ang="0">
                      <a:pos x="T0" y="T1"/>
                    </a:cxn>
                    <a:cxn ang="0">
                      <a:pos x="T2" y="T3"/>
                    </a:cxn>
                    <a:cxn ang="0">
                      <a:pos x="T4" y="T5"/>
                    </a:cxn>
                  </a:cxnLst>
                  <a:rect l="0" t="0" r="r" b="b"/>
                  <a:pathLst>
                    <a:path w="21600" h="25466" fill="none" extrusionOk="0">
                      <a:moveTo>
                        <a:pt x="-1" y="0"/>
                      </a:moveTo>
                      <a:cubicBezTo>
                        <a:pt x="11929" y="0"/>
                        <a:pt x="21600" y="9670"/>
                        <a:pt x="21600" y="21600"/>
                      </a:cubicBezTo>
                      <a:cubicBezTo>
                        <a:pt x="21600" y="22896"/>
                        <a:pt x="21483" y="24190"/>
                        <a:pt x="21251" y="25466"/>
                      </a:cubicBezTo>
                    </a:path>
                    <a:path w="21600" h="25466" stroke="0" extrusionOk="0">
                      <a:moveTo>
                        <a:pt x="-1" y="0"/>
                      </a:moveTo>
                      <a:cubicBezTo>
                        <a:pt x="11929" y="0"/>
                        <a:pt x="21600" y="9670"/>
                        <a:pt x="21600" y="21600"/>
                      </a:cubicBezTo>
                      <a:cubicBezTo>
                        <a:pt x="21600" y="22896"/>
                        <a:pt x="21483" y="24190"/>
                        <a:pt x="21251" y="25466"/>
                      </a:cubicBezTo>
                      <a:lnTo>
                        <a:pt x="0" y="21600"/>
                      </a:lnTo>
                      <a:close/>
                    </a:path>
                  </a:pathLst>
                </a:cu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7857" name="Group 97"/>
                <p:cNvGrpSpPr>
                  <a:grpSpLocks noChangeAspect="1"/>
                </p:cNvGrpSpPr>
                <p:nvPr/>
              </p:nvGrpSpPr>
              <p:grpSpPr bwMode="auto">
                <a:xfrm>
                  <a:off x="4479" y="1369"/>
                  <a:ext cx="312" cy="311"/>
                  <a:chOff x="4479" y="1369"/>
                  <a:chExt cx="312" cy="311"/>
                </a:xfrm>
              </p:grpSpPr>
              <p:sp>
                <p:nvSpPr>
                  <p:cNvPr id="117858" name="Line 98"/>
                  <p:cNvSpPr>
                    <a:spLocks noChangeAspect="1" noChangeShapeType="1"/>
                  </p:cNvSpPr>
                  <p:nvPr/>
                </p:nvSpPr>
                <p:spPr bwMode="auto">
                  <a:xfrm rot="5400000" flipH="1" flipV="1">
                    <a:off x="4696" y="1409"/>
                    <a:ext cx="136" cy="5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59" name="Line 99"/>
                  <p:cNvSpPr>
                    <a:spLocks noChangeAspect="1" noChangeShapeType="1"/>
                  </p:cNvSpPr>
                  <p:nvPr/>
                </p:nvSpPr>
                <p:spPr bwMode="auto">
                  <a:xfrm rot="5400000" flipH="1">
                    <a:off x="4439" y="1418"/>
                    <a:ext cx="136" cy="5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60" name="Line 100"/>
                  <p:cNvSpPr>
                    <a:spLocks noChangeAspect="1" noChangeShapeType="1"/>
                  </p:cNvSpPr>
                  <p:nvPr/>
                </p:nvSpPr>
                <p:spPr bwMode="auto">
                  <a:xfrm>
                    <a:off x="4738" y="148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861" name="Line 101"/>
                  <p:cNvSpPr>
                    <a:spLocks noChangeAspect="1" noChangeShapeType="1"/>
                  </p:cNvSpPr>
                  <p:nvPr/>
                </p:nvSpPr>
                <p:spPr bwMode="auto">
                  <a:xfrm>
                    <a:off x="4529" y="148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17862" name="Group 102"/>
              <p:cNvGrpSpPr>
                <a:grpSpLocks noChangeAspect="1"/>
              </p:cNvGrpSpPr>
              <p:nvPr/>
            </p:nvGrpSpPr>
            <p:grpSpPr bwMode="auto">
              <a:xfrm rot="5400000">
                <a:off x="1383" y="2694"/>
                <a:ext cx="281" cy="411"/>
                <a:chOff x="4479" y="1270"/>
                <a:chExt cx="312" cy="410"/>
              </a:xfrm>
            </p:grpSpPr>
            <p:sp>
              <p:nvSpPr>
                <p:cNvPr id="117863" name="Arc 103"/>
                <p:cNvSpPr>
                  <a:spLocks noChangeAspect="1"/>
                </p:cNvSpPr>
                <p:nvPr/>
              </p:nvSpPr>
              <p:spPr bwMode="auto">
                <a:xfrm rot="3355468" flipV="1">
                  <a:off x="4537" y="1230"/>
                  <a:ext cx="191" cy="271"/>
                </a:xfrm>
                <a:custGeom>
                  <a:avLst/>
                  <a:gdLst>
                    <a:gd name="G0" fmla="+- 0 0 0"/>
                    <a:gd name="G1" fmla="+- 21600 0 0"/>
                    <a:gd name="G2" fmla="+- 21600 0 0"/>
                    <a:gd name="T0" fmla="*/ 0 w 21600"/>
                    <a:gd name="T1" fmla="*/ 0 h 25466"/>
                    <a:gd name="T2" fmla="*/ 21251 w 21600"/>
                    <a:gd name="T3" fmla="*/ 25466 h 25466"/>
                    <a:gd name="T4" fmla="*/ 0 w 21600"/>
                    <a:gd name="T5" fmla="*/ 21600 h 25466"/>
                  </a:gdLst>
                  <a:ahLst/>
                  <a:cxnLst>
                    <a:cxn ang="0">
                      <a:pos x="T0" y="T1"/>
                    </a:cxn>
                    <a:cxn ang="0">
                      <a:pos x="T2" y="T3"/>
                    </a:cxn>
                    <a:cxn ang="0">
                      <a:pos x="T4" y="T5"/>
                    </a:cxn>
                  </a:cxnLst>
                  <a:rect l="0" t="0" r="r" b="b"/>
                  <a:pathLst>
                    <a:path w="21600" h="25466" fill="none" extrusionOk="0">
                      <a:moveTo>
                        <a:pt x="-1" y="0"/>
                      </a:moveTo>
                      <a:cubicBezTo>
                        <a:pt x="11929" y="0"/>
                        <a:pt x="21600" y="9670"/>
                        <a:pt x="21600" y="21600"/>
                      </a:cubicBezTo>
                      <a:cubicBezTo>
                        <a:pt x="21600" y="22896"/>
                        <a:pt x="21483" y="24190"/>
                        <a:pt x="21251" y="25466"/>
                      </a:cubicBezTo>
                    </a:path>
                    <a:path w="21600" h="25466" stroke="0" extrusionOk="0">
                      <a:moveTo>
                        <a:pt x="-1" y="0"/>
                      </a:moveTo>
                      <a:cubicBezTo>
                        <a:pt x="11929" y="0"/>
                        <a:pt x="21600" y="9670"/>
                        <a:pt x="21600" y="21600"/>
                      </a:cubicBezTo>
                      <a:cubicBezTo>
                        <a:pt x="21600" y="22896"/>
                        <a:pt x="21483" y="24190"/>
                        <a:pt x="21251" y="25466"/>
                      </a:cubicBezTo>
                      <a:lnTo>
                        <a:pt x="0" y="21600"/>
                      </a:lnTo>
                      <a:close/>
                    </a:path>
                  </a:pathLst>
                </a:cu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7864" name="Group 104"/>
                <p:cNvGrpSpPr>
                  <a:grpSpLocks noChangeAspect="1"/>
                </p:cNvGrpSpPr>
                <p:nvPr/>
              </p:nvGrpSpPr>
              <p:grpSpPr bwMode="auto">
                <a:xfrm>
                  <a:off x="4479" y="1369"/>
                  <a:ext cx="312" cy="311"/>
                  <a:chOff x="4479" y="1369"/>
                  <a:chExt cx="312" cy="311"/>
                </a:xfrm>
              </p:grpSpPr>
              <p:sp>
                <p:nvSpPr>
                  <p:cNvPr id="117865" name="Line 105"/>
                  <p:cNvSpPr>
                    <a:spLocks noChangeAspect="1" noChangeShapeType="1"/>
                  </p:cNvSpPr>
                  <p:nvPr/>
                </p:nvSpPr>
                <p:spPr bwMode="auto">
                  <a:xfrm rot="5400000" flipH="1" flipV="1">
                    <a:off x="4696" y="1409"/>
                    <a:ext cx="136" cy="5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66" name="Line 106"/>
                  <p:cNvSpPr>
                    <a:spLocks noChangeAspect="1" noChangeShapeType="1"/>
                  </p:cNvSpPr>
                  <p:nvPr/>
                </p:nvSpPr>
                <p:spPr bwMode="auto">
                  <a:xfrm rot="5400000" flipH="1">
                    <a:off x="4439" y="1418"/>
                    <a:ext cx="136" cy="5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67" name="Line 107"/>
                  <p:cNvSpPr>
                    <a:spLocks noChangeAspect="1" noChangeShapeType="1"/>
                  </p:cNvSpPr>
                  <p:nvPr/>
                </p:nvSpPr>
                <p:spPr bwMode="auto">
                  <a:xfrm>
                    <a:off x="4738" y="148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868" name="Line 108"/>
                  <p:cNvSpPr>
                    <a:spLocks noChangeAspect="1" noChangeShapeType="1"/>
                  </p:cNvSpPr>
                  <p:nvPr/>
                </p:nvSpPr>
                <p:spPr bwMode="auto">
                  <a:xfrm>
                    <a:off x="4529" y="148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17869" name="Group 109"/>
              <p:cNvGrpSpPr>
                <a:grpSpLocks noChangeAspect="1"/>
              </p:cNvGrpSpPr>
              <p:nvPr/>
            </p:nvGrpSpPr>
            <p:grpSpPr bwMode="auto">
              <a:xfrm flipV="1">
                <a:off x="1686" y="2420"/>
                <a:ext cx="281" cy="390"/>
                <a:chOff x="4479" y="1270"/>
                <a:chExt cx="312" cy="410"/>
              </a:xfrm>
            </p:grpSpPr>
            <p:sp>
              <p:nvSpPr>
                <p:cNvPr id="117870" name="Arc 110"/>
                <p:cNvSpPr>
                  <a:spLocks noChangeAspect="1"/>
                </p:cNvSpPr>
                <p:nvPr/>
              </p:nvSpPr>
              <p:spPr bwMode="auto">
                <a:xfrm rot="3355468" flipV="1">
                  <a:off x="4537" y="1230"/>
                  <a:ext cx="191" cy="271"/>
                </a:xfrm>
                <a:custGeom>
                  <a:avLst/>
                  <a:gdLst>
                    <a:gd name="G0" fmla="+- 0 0 0"/>
                    <a:gd name="G1" fmla="+- 21600 0 0"/>
                    <a:gd name="G2" fmla="+- 21600 0 0"/>
                    <a:gd name="T0" fmla="*/ 0 w 21600"/>
                    <a:gd name="T1" fmla="*/ 0 h 25466"/>
                    <a:gd name="T2" fmla="*/ 21251 w 21600"/>
                    <a:gd name="T3" fmla="*/ 25466 h 25466"/>
                    <a:gd name="T4" fmla="*/ 0 w 21600"/>
                    <a:gd name="T5" fmla="*/ 21600 h 25466"/>
                  </a:gdLst>
                  <a:ahLst/>
                  <a:cxnLst>
                    <a:cxn ang="0">
                      <a:pos x="T0" y="T1"/>
                    </a:cxn>
                    <a:cxn ang="0">
                      <a:pos x="T2" y="T3"/>
                    </a:cxn>
                    <a:cxn ang="0">
                      <a:pos x="T4" y="T5"/>
                    </a:cxn>
                  </a:cxnLst>
                  <a:rect l="0" t="0" r="r" b="b"/>
                  <a:pathLst>
                    <a:path w="21600" h="25466" fill="none" extrusionOk="0">
                      <a:moveTo>
                        <a:pt x="-1" y="0"/>
                      </a:moveTo>
                      <a:cubicBezTo>
                        <a:pt x="11929" y="0"/>
                        <a:pt x="21600" y="9670"/>
                        <a:pt x="21600" y="21600"/>
                      </a:cubicBezTo>
                      <a:cubicBezTo>
                        <a:pt x="21600" y="22896"/>
                        <a:pt x="21483" y="24190"/>
                        <a:pt x="21251" y="25466"/>
                      </a:cubicBezTo>
                    </a:path>
                    <a:path w="21600" h="25466" stroke="0" extrusionOk="0">
                      <a:moveTo>
                        <a:pt x="-1" y="0"/>
                      </a:moveTo>
                      <a:cubicBezTo>
                        <a:pt x="11929" y="0"/>
                        <a:pt x="21600" y="9670"/>
                        <a:pt x="21600" y="21600"/>
                      </a:cubicBezTo>
                      <a:cubicBezTo>
                        <a:pt x="21600" y="22896"/>
                        <a:pt x="21483" y="24190"/>
                        <a:pt x="21251" y="25466"/>
                      </a:cubicBezTo>
                      <a:lnTo>
                        <a:pt x="0" y="21600"/>
                      </a:lnTo>
                      <a:close/>
                    </a:path>
                  </a:pathLst>
                </a:cu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7871" name="Group 111"/>
                <p:cNvGrpSpPr>
                  <a:grpSpLocks noChangeAspect="1"/>
                </p:cNvGrpSpPr>
                <p:nvPr/>
              </p:nvGrpSpPr>
              <p:grpSpPr bwMode="auto">
                <a:xfrm>
                  <a:off x="4479" y="1369"/>
                  <a:ext cx="312" cy="311"/>
                  <a:chOff x="4479" y="1369"/>
                  <a:chExt cx="312" cy="311"/>
                </a:xfrm>
              </p:grpSpPr>
              <p:sp>
                <p:nvSpPr>
                  <p:cNvPr id="117872" name="Line 112"/>
                  <p:cNvSpPr>
                    <a:spLocks noChangeAspect="1" noChangeShapeType="1"/>
                  </p:cNvSpPr>
                  <p:nvPr/>
                </p:nvSpPr>
                <p:spPr bwMode="auto">
                  <a:xfrm rot="5400000" flipH="1" flipV="1">
                    <a:off x="4696" y="1409"/>
                    <a:ext cx="136" cy="5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73" name="Line 113"/>
                  <p:cNvSpPr>
                    <a:spLocks noChangeAspect="1" noChangeShapeType="1"/>
                  </p:cNvSpPr>
                  <p:nvPr/>
                </p:nvSpPr>
                <p:spPr bwMode="auto">
                  <a:xfrm rot="5400000" flipH="1">
                    <a:off x="4439" y="1418"/>
                    <a:ext cx="136" cy="5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74" name="Line 114"/>
                  <p:cNvSpPr>
                    <a:spLocks noChangeAspect="1" noChangeShapeType="1"/>
                  </p:cNvSpPr>
                  <p:nvPr/>
                </p:nvSpPr>
                <p:spPr bwMode="auto">
                  <a:xfrm>
                    <a:off x="4738" y="148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875" name="Line 115"/>
                  <p:cNvSpPr>
                    <a:spLocks noChangeAspect="1" noChangeShapeType="1"/>
                  </p:cNvSpPr>
                  <p:nvPr/>
                </p:nvSpPr>
                <p:spPr bwMode="auto">
                  <a:xfrm>
                    <a:off x="4529" y="148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17876" name="Group 116"/>
              <p:cNvGrpSpPr>
                <a:grpSpLocks noChangeAspect="1"/>
              </p:cNvGrpSpPr>
              <p:nvPr/>
            </p:nvGrpSpPr>
            <p:grpSpPr bwMode="auto">
              <a:xfrm rot="-5400000">
                <a:off x="1977" y="2668"/>
                <a:ext cx="281" cy="431"/>
                <a:chOff x="4479" y="1270"/>
                <a:chExt cx="312" cy="410"/>
              </a:xfrm>
            </p:grpSpPr>
            <p:sp>
              <p:nvSpPr>
                <p:cNvPr id="117877" name="Arc 117"/>
                <p:cNvSpPr>
                  <a:spLocks noChangeAspect="1"/>
                </p:cNvSpPr>
                <p:nvPr/>
              </p:nvSpPr>
              <p:spPr bwMode="auto">
                <a:xfrm rot="3355468" flipV="1">
                  <a:off x="4537" y="1230"/>
                  <a:ext cx="191" cy="271"/>
                </a:xfrm>
                <a:custGeom>
                  <a:avLst/>
                  <a:gdLst>
                    <a:gd name="G0" fmla="+- 0 0 0"/>
                    <a:gd name="G1" fmla="+- 21600 0 0"/>
                    <a:gd name="G2" fmla="+- 21600 0 0"/>
                    <a:gd name="T0" fmla="*/ 0 w 21600"/>
                    <a:gd name="T1" fmla="*/ 0 h 25466"/>
                    <a:gd name="T2" fmla="*/ 21251 w 21600"/>
                    <a:gd name="T3" fmla="*/ 25466 h 25466"/>
                    <a:gd name="T4" fmla="*/ 0 w 21600"/>
                    <a:gd name="T5" fmla="*/ 21600 h 25466"/>
                  </a:gdLst>
                  <a:ahLst/>
                  <a:cxnLst>
                    <a:cxn ang="0">
                      <a:pos x="T0" y="T1"/>
                    </a:cxn>
                    <a:cxn ang="0">
                      <a:pos x="T2" y="T3"/>
                    </a:cxn>
                    <a:cxn ang="0">
                      <a:pos x="T4" y="T5"/>
                    </a:cxn>
                  </a:cxnLst>
                  <a:rect l="0" t="0" r="r" b="b"/>
                  <a:pathLst>
                    <a:path w="21600" h="25466" fill="none" extrusionOk="0">
                      <a:moveTo>
                        <a:pt x="-1" y="0"/>
                      </a:moveTo>
                      <a:cubicBezTo>
                        <a:pt x="11929" y="0"/>
                        <a:pt x="21600" y="9670"/>
                        <a:pt x="21600" y="21600"/>
                      </a:cubicBezTo>
                      <a:cubicBezTo>
                        <a:pt x="21600" y="22896"/>
                        <a:pt x="21483" y="24190"/>
                        <a:pt x="21251" y="25466"/>
                      </a:cubicBezTo>
                    </a:path>
                    <a:path w="21600" h="25466" stroke="0" extrusionOk="0">
                      <a:moveTo>
                        <a:pt x="-1" y="0"/>
                      </a:moveTo>
                      <a:cubicBezTo>
                        <a:pt x="11929" y="0"/>
                        <a:pt x="21600" y="9670"/>
                        <a:pt x="21600" y="21600"/>
                      </a:cubicBezTo>
                      <a:cubicBezTo>
                        <a:pt x="21600" y="22896"/>
                        <a:pt x="21483" y="24190"/>
                        <a:pt x="21251" y="25466"/>
                      </a:cubicBezTo>
                      <a:lnTo>
                        <a:pt x="0" y="21600"/>
                      </a:lnTo>
                      <a:close/>
                    </a:path>
                  </a:pathLst>
                </a:cu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7878" name="Group 118"/>
                <p:cNvGrpSpPr>
                  <a:grpSpLocks noChangeAspect="1"/>
                </p:cNvGrpSpPr>
                <p:nvPr/>
              </p:nvGrpSpPr>
              <p:grpSpPr bwMode="auto">
                <a:xfrm>
                  <a:off x="4479" y="1369"/>
                  <a:ext cx="312" cy="311"/>
                  <a:chOff x="4479" y="1369"/>
                  <a:chExt cx="312" cy="311"/>
                </a:xfrm>
              </p:grpSpPr>
              <p:sp>
                <p:nvSpPr>
                  <p:cNvPr id="117879" name="Line 119"/>
                  <p:cNvSpPr>
                    <a:spLocks noChangeAspect="1" noChangeShapeType="1"/>
                  </p:cNvSpPr>
                  <p:nvPr/>
                </p:nvSpPr>
                <p:spPr bwMode="auto">
                  <a:xfrm rot="5400000" flipH="1" flipV="1">
                    <a:off x="4696" y="1409"/>
                    <a:ext cx="136" cy="5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80" name="Line 120"/>
                  <p:cNvSpPr>
                    <a:spLocks noChangeAspect="1" noChangeShapeType="1"/>
                  </p:cNvSpPr>
                  <p:nvPr/>
                </p:nvSpPr>
                <p:spPr bwMode="auto">
                  <a:xfrm rot="5400000" flipH="1">
                    <a:off x="4439" y="1418"/>
                    <a:ext cx="136" cy="5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81" name="Line 121"/>
                  <p:cNvSpPr>
                    <a:spLocks noChangeAspect="1" noChangeShapeType="1"/>
                  </p:cNvSpPr>
                  <p:nvPr/>
                </p:nvSpPr>
                <p:spPr bwMode="auto">
                  <a:xfrm>
                    <a:off x="4738" y="148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882" name="Line 122"/>
                  <p:cNvSpPr>
                    <a:spLocks noChangeAspect="1" noChangeShapeType="1"/>
                  </p:cNvSpPr>
                  <p:nvPr/>
                </p:nvSpPr>
                <p:spPr bwMode="auto">
                  <a:xfrm>
                    <a:off x="4529" y="148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17883" name="Line 123"/>
              <p:cNvSpPr>
                <a:spLocks noChangeAspect="1" noChangeShapeType="1"/>
              </p:cNvSpPr>
              <p:nvPr/>
            </p:nvSpPr>
            <p:spPr bwMode="auto">
              <a:xfrm rot="10800000" flipV="1">
                <a:off x="1719" y="2477"/>
                <a:ext cx="794"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84" name="Oval 124"/>
              <p:cNvSpPr>
                <a:spLocks noChangeAspect="1" noChangeArrowheads="1"/>
              </p:cNvSpPr>
              <p:nvPr/>
            </p:nvSpPr>
            <p:spPr bwMode="auto">
              <a:xfrm rot="-5400000">
                <a:off x="2507" y="2450"/>
                <a:ext cx="43" cy="43"/>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7885" name="Group 125"/>
              <p:cNvGrpSpPr>
                <a:grpSpLocks noChangeAspect="1"/>
              </p:cNvGrpSpPr>
              <p:nvPr/>
            </p:nvGrpSpPr>
            <p:grpSpPr bwMode="auto">
              <a:xfrm>
                <a:off x="1503" y="2474"/>
                <a:ext cx="450" cy="98"/>
                <a:chOff x="4261" y="684"/>
                <a:chExt cx="499" cy="109"/>
              </a:xfrm>
            </p:grpSpPr>
            <p:sp>
              <p:nvSpPr>
                <p:cNvPr id="117886" name="Freeform 126"/>
                <p:cNvSpPr>
                  <a:spLocks noChangeAspect="1"/>
                </p:cNvSpPr>
                <p:nvPr/>
              </p:nvSpPr>
              <p:spPr bwMode="auto">
                <a:xfrm rot="5400000" flipH="1">
                  <a:off x="4715" y="748"/>
                  <a:ext cx="54" cy="36"/>
                </a:xfrm>
                <a:custGeom>
                  <a:avLst/>
                  <a:gdLst>
                    <a:gd name="T0" fmla="*/ 0 w 288"/>
                    <a:gd name="T1" fmla="*/ 144 h 144"/>
                    <a:gd name="T2" fmla="*/ 144 w 288"/>
                    <a:gd name="T3" fmla="*/ 0 h 144"/>
                    <a:gd name="T4" fmla="*/ 288 w 288"/>
                    <a:gd name="T5" fmla="*/ 144 h 144"/>
                  </a:gdLst>
                  <a:ahLst/>
                  <a:cxnLst>
                    <a:cxn ang="0">
                      <a:pos x="T0" y="T1"/>
                    </a:cxn>
                    <a:cxn ang="0">
                      <a:pos x="T2" y="T3"/>
                    </a:cxn>
                    <a:cxn ang="0">
                      <a:pos x="T4" y="T5"/>
                    </a:cxn>
                  </a:cxnLst>
                  <a:rect l="0" t="0" r="r" b="b"/>
                  <a:pathLst>
                    <a:path w="288" h="144">
                      <a:moveTo>
                        <a:pt x="0" y="144"/>
                      </a:moveTo>
                      <a:cubicBezTo>
                        <a:pt x="48" y="72"/>
                        <a:pt x="96" y="0"/>
                        <a:pt x="144" y="0"/>
                      </a:cubicBezTo>
                      <a:cubicBezTo>
                        <a:pt x="192" y="0"/>
                        <a:pt x="240" y="72"/>
                        <a:pt x="288" y="144"/>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87" name="Line 127"/>
                <p:cNvSpPr>
                  <a:spLocks noChangeAspect="1" noChangeShapeType="1"/>
                </p:cNvSpPr>
                <p:nvPr/>
              </p:nvSpPr>
              <p:spPr bwMode="auto">
                <a:xfrm flipH="1">
                  <a:off x="4261" y="793"/>
                  <a:ext cx="478"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888" name="Freeform 128"/>
                <p:cNvSpPr>
                  <a:spLocks noChangeAspect="1"/>
                </p:cNvSpPr>
                <p:nvPr/>
              </p:nvSpPr>
              <p:spPr bwMode="auto">
                <a:xfrm rot="-5400000">
                  <a:off x="4459" y="693"/>
                  <a:ext cx="54" cy="36"/>
                </a:xfrm>
                <a:custGeom>
                  <a:avLst/>
                  <a:gdLst>
                    <a:gd name="T0" fmla="*/ 0 w 288"/>
                    <a:gd name="T1" fmla="*/ 144 h 144"/>
                    <a:gd name="T2" fmla="*/ 144 w 288"/>
                    <a:gd name="T3" fmla="*/ 0 h 144"/>
                    <a:gd name="T4" fmla="*/ 288 w 288"/>
                    <a:gd name="T5" fmla="*/ 144 h 144"/>
                  </a:gdLst>
                  <a:ahLst/>
                  <a:cxnLst>
                    <a:cxn ang="0">
                      <a:pos x="T0" y="T1"/>
                    </a:cxn>
                    <a:cxn ang="0">
                      <a:pos x="T2" y="T3"/>
                    </a:cxn>
                    <a:cxn ang="0">
                      <a:pos x="T4" y="T5"/>
                    </a:cxn>
                  </a:cxnLst>
                  <a:rect l="0" t="0" r="r" b="b"/>
                  <a:pathLst>
                    <a:path w="288" h="144">
                      <a:moveTo>
                        <a:pt x="0" y="144"/>
                      </a:moveTo>
                      <a:cubicBezTo>
                        <a:pt x="48" y="72"/>
                        <a:pt x="96" y="0"/>
                        <a:pt x="144" y="0"/>
                      </a:cubicBezTo>
                      <a:cubicBezTo>
                        <a:pt x="192" y="0"/>
                        <a:pt x="240" y="72"/>
                        <a:pt x="288" y="144"/>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7889" name="Freeform 129"/>
              <p:cNvSpPr>
                <a:spLocks noChangeAspect="1"/>
              </p:cNvSpPr>
              <p:nvPr/>
            </p:nvSpPr>
            <p:spPr bwMode="auto">
              <a:xfrm rot="16200000" flipH="1">
                <a:off x="1696" y="3209"/>
                <a:ext cx="49" cy="33"/>
              </a:xfrm>
              <a:custGeom>
                <a:avLst/>
                <a:gdLst>
                  <a:gd name="T0" fmla="*/ 0 w 288"/>
                  <a:gd name="T1" fmla="*/ 144 h 144"/>
                  <a:gd name="T2" fmla="*/ 144 w 288"/>
                  <a:gd name="T3" fmla="*/ 0 h 144"/>
                  <a:gd name="T4" fmla="*/ 288 w 288"/>
                  <a:gd name="T5" fmla="*/ 144 h 144"/>
                </a:gdLst>
                <a:ahLst/>
                <a:cxnLst>
                  <a:cxn ang="0">
                    <a:pos x="T0" y="T1"/>
                  </a:cxn>
                  <a:cxn ang="0">
                    <a:pos x="T2" y="T3"/>
                  </a:cxn>
                  <a:cxn ang="0">
                    <a:pos x="T4" y="T5"/>
                  </a:cxn>
                </a:cxnLst>
                <a:rect l="0" t="0" r="r" b="b"/>
                <a:pathLst>
                  <a:path w="288" h="144">
                    <a:moveTo>
                      <a:pt x="0" y="144"/>
                    </a:moveTo>
                    <a:cubicBezTo>
                      <a:pt x="48" y="72"/>
                      <a:pt x="96" y="0"/>
                      <a:pt x="144" y="0"/>
                    </a:cubicBezTo>
                    <a:cubicBezTo>
                      <a:pt x="192" y="0"/>
                      <a:pt x="240" y="72"/>
                      <a:pt x="288" y="144"/>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90" name="Line 130"/>
              <p:cNvSpPr>
                <a:spLocks noChangeAspect="1" noChangeShapeType="1"/>
              </p:cNvSpPr>
              <p:nvPr/>
            </p:nvSpPr>
            <p:spPr bwMode="auto">
              <a:xfrm rot="10800000" flipH="1">
                <a:off x="1728" y="3198"/>
                <a:ext cx="421"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891" name="Freeform 131"/>
              <p:cNvSpPr>
                <a:spLocks noChangeAspect="1"/>
              </p:cNvSpPr>
              <p:nvPr/>
            </p:nvSpPr>
            <p:spPr bwMode="auto">
              <a:xfrm rot="5400000">
                <a:off x="1926" y="3245"/>
                <a:ext cx="49" cy="32"/>
              </a:xfrm>
              <a:custGeom>
                <a:avLst/>
                <a:gdLst>
                  <a:gd name="T0" fmla="*/ 0 w 288"/>
                  <a:gd name="T1" fmla="*/ 144 h 144"/>
                  <a:gd name="T2" fmla="*/ 144 w 288"/>
                  <a:gd name="T3" fmla="*/ 0 h 144"/>
                  <a:gd name="T4" fmla="*/ 288 w 288"/>
                  <a:gd name="T5" fmla="*/ 144 h 144"/>
                </a:gdLst>
                <a:ahLst/>
                <a:cxnLst>
                  <a:cxn ang="0">
                    <a:pos x="T0" y="T1"/>
                  </a:cxn>
                  <a:cxn ang="0">
                    <a:pos x="T2" y="T3"/>
                  </a:cxn>
                  <a:cxn ang="0">
                    <a:pos x="T4" y="T5"/>
                  </a:cxn>
                </a:cxnLst>
                <a:rect l="0" t="0" r="r" b="b"/>
                <a:pathLst>
                  <a:path w="288" h="144">
                    <a:moveTo>
                      <a:pt x="0" y="144"/>
                    </a:moveTo>
                    <a:cubicBezTo>
                      <a:pt x="48" y="72"/>
                      <a:pt x="96" y="0"/>
                      <a:pt x="144" y="0"/>
                    </a:cubicBezTo>
                    <a:cubicBezTo>
                      <a:pt x="192" y="0"/>
                      <a:pt x="240" y="72"/>
                      <a:pt x="288" y="144"/>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7892" name="Group 132"/>
              <p:cNvGrpSpPr>
                <a:grpSpLocks noChangeAspect="1"/>
              </p:cNvGrpSpPr>
              <p:nvPr/>
            </p:nvGrpSpPr>
            <p:grpSpPr bwMode="auto">
              <a:xfrm rot="10595312">
                <a:off x="1372" y="2756"/>
                <a:ext cx="130" cy="280"/>
                <a:chOff x="2784" y="1440"/>
                <a:chExt cx="192" cy="312"/>
              </a:xfrm>
            </p:grpSpPr>
            <p:sp>
              <p:nvSpPr>
                <p:cNvPr id="117893" name="Freeform 133"/>
                <p:cNvSpPr>
                  <a:spLocks noChangeAspect="1"/>
                </p:cNvSpPr>
                <p:nvPr/>
              </p:nvSpPr>
              <p:spPr bwMode="auto">
                <a:xfrm rot="128154" flipV="1">
                  <a:off x="2880" y="1704"/>
                  <a:ext cx="96" cy="48"/>
                </a:xfrm>
                <a:custGeom>
                  <a:avLst/>
                  <a:gdLst>
                    <a:gd name="T0" fmla="*/ 0 w 288"/>
                    <a:gd name="T1" fmla="*/ 144 h 144"/>
                    <a:gd name="T2" fmla="*/ 144 w 288"/>
                    <a:gd name="T3" fmla="*/ 0 h 144"/>
                    <a:gd name="T4" fmla="*/ 288 w 288"/>
                    <a:gd name="T5" fmla="*/ 144 h 144"/>
                  </a:gdLst>
                  <a:ahLst/>
                  <a:cxnLst>
                    <a:cxn ang="0">
                      <a:pos x="T0" y="T1"/>
                    </a:cxn>
                    <a:cxn ang="0">
                      <a:pos x="T2" y="T3"/>
                    </a:cxn>
                    <a:cxn ang="0">
                      <a:pos x="T4" y="T5"/>
                    </a:cxn>
                  </a:cxnLst>
                  <a:rect l="0" t="0" r="r" b="b"/>
                  <a:pathLst>
                    <a:path w="288" h="144">
                      <a:moveTo>
                        <a:pt x="0" y="144"/>
                      </a:moveTo>
                      <a:cubicBezTo>
                        <a:pt x="48" y="72"/>
                        <a:pt x="96" y="0"/>
                        <a:pt x="144" y="0"/>
                      </a:cubicBezTo>
                      <a:cubicBezTo>
                        <a:pt x="192" y="0"/>
                        <a:pt x="240" y="72"/>
                        <a:pt x="288" y="144"/>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94" name="Freeform 134"/>
                <p:cNvSpPr>
                  <a:spLocks noChangeAspect="1"/>
                </p:cNvSpPr>
                <p:nvPr/>
              </p:nvSpPr>
              <p:spPr bwMode="auto">
                <a:xfrm>
                  <a:off x="2784" y="1440"/>
                  <a:ext cx="96" cy="48"/>
                </a:xfrm>
                <a:custGeom>
                  <a:avLst/>
                  <a:gdLst>
                    <a:gd name="T0" fmla="*/ 0 w 288"/>
                    <a:gd name="T1" fmla="*/ 144 h 144"/>
                    <a:gd name="T2" fmla="*/ 144 w 288"/>
                    <a:gd name="T3" fmla="*/ 0 h 144"/>
                    <a:gd name="T4" fmla="*/ 288 w 288"/>
                    <a:gd name="T5" fmla="*/ 144 h 144"/>
                  </a:gdLst>
                  <a:ahLst/>
                  <a:cxnLst>
                    <a:cxn ang="0">
                      <a:pos x="T0" y="T1"/>
                    </a:cxn>
                    <a:cxn ang="0">
                      <a:pos x="T2" y="T3"/>
                    </a:cxn>
                    <a:cxn ang="0">
                      <a:pos x="T4" y="T5"/>
                    </a:cxn>
                  </a:cxnLst>
                  <a:rect l="0" t="0" r="r" b="b"/>
                  <a:pathLst>
                    <a:path w="288" h="144">
                      <a:moveTo>
                        <a:pt x="0" y="144"/>
                      </a:moveTo>
                      <a:cubicBezTo>
                        <a:pt x="48" y="72"/>
                        <a:pt x="96" y="0"/>
                        <a:pt x="144" y="0"/>
                      </a:cubicBezTo>
                      <a:cubicBezTo>
                        <a:pt x="192" y="0"/>
                        <a:pt x="240" y="72"/>
                        <a:pt x="288" y="144"/>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95" name="Line 135"/>
                <p:cNvSpPr>
                  <a:spLocks noChangeAspect="1" noChangeShapeType="1"/>
                </p:cNvSpPr>
                <p:nvPr/>
              </p:nvSpPr>
              <p:spPr bwMode="auto">
                <a:xfrm>
                  <a:off x="2880" y="1488"/>
                  <a:ext cx="0" cy="24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7896" name="Line 136"/>
              <p:cNvSpPr>
                <a:spLocks noChangeAspect="1" noChangeShapeType="1"/>
              </p:cNvSpPr>
              <p:nvPr/>
            </p:nvSpPr>
            <p:spPr bwMode="auto">
              <a:xfrm>
                <a:off x="1381" y="2996"/>
                <a:ext cx="0" cy="8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97" name="Line 137"/>
              <p:cNvSpPr>
                <a:spLocks noChangeAspect="1" noChangeShapeType="1"/>
              </p:cNvSpPr>
              <p:nvPr/>
            </p:nvSpPr>
            <p:spPr bwMode="auto">
              <a:xfrm>
                <a:off x="1383" y="3068"/>
                <a:ext cx="260" cy="217"/>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98" name="Line 138"/>
              <p:cNvSpPr>
                <a:spLocks noChangeAspect="1" noChangeShapeType="1"/>
              </p:cNvSpPr>
              <p:nvPr/>
            </p:nvSpPr>
            <p:spPr bwMode="auto">
              <a:xfrm flipH="1">
                <a:off x="1643" y="3285"/>
                <a:ext cx="303"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99" name="Line 139"/>
              <p:cNvSpPr>
                <a:spLocks noChangeAspect="1" noChangeShapeType="1"/>
              </p:cNvSpPr>
              <p:nvPr/>
            </p:nvSpPr>
            <p:spPr bwMode="auto">
              <a:xfrm flipV="1">
                <a:off x="2141" y="2982"/>
                <a:ext cx="0" cy="22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7900" name="Group 140"/>
              <p:cNvGrpSpPr>
                <a:grpSpLocks noChangeAspect="1"/>
              </p:cNvGrpSpPr>
              <p:nvPr/>
            </p:nvGrpSpPr>
            <p:grpSpPr bwMode="auto">
              <a:xfrm rot="10561775">
                <a:off x="2141" y="2732"/>
                <a:ext cx="130" cy="280"/>
                <a:chOff x="2784" y="1440"/>
                <a:chExt cx="192" cy="312"/>
              </a:xfrm>
            </p:grpSpPr>
            <p:sp>
              <p:nvSpPr>
                <p:cNvPr id="117901" name="Freeform 141"/>
                <p:cNvSpPr>
                  <a:spLocks noChangeAspect="1"/>
                </p:cNvSpPr>
                <p:nvPr/>
              </p:nvSpPr>
              <p:spPr bwMode="auto">
                <a:xfrm rot="128154" flipV="1">
                  <a:off x="2880" y="1704"/>
                  <a:ext cx="96" cy="48"/>
                </a:xfrm>
                <a:custGeom>
                  <a:avLst/>
                  <a:gdLst>
                    <a:gd name="T0" fmla="*/ 0 w 288"/>
                    <a:gd name="T1" fmla="*/ 144 h 144"/>
                    <a:gd name="T2" fmla="*/ 144 w 288"/>
                    <a:gd name="T3" fmla="*/ 0 h 144"/>
                    <a:gd name="T4" fmla="*/ 288 w 288"/>
                    <a:gd name="T5" fmla="*/ 144 h 144"/>
                  </a:gdLst>
                  <a:ahLst/>
                  <a:cxnLst>
                    <a:cxn ang="0">
                      <a:pos x="T0" y="T1"/>
                    </a:cxn>
                    <a:cxn ang="0">
                      <a:pos x="T2" y="T3"/>
                    </a:cxn>
                    <a:cxn ang="0">
                      <a:pos x="T4" y="T5"/>
                    </a:cxn>
                  </a:cxnLst>
                  <a:rect l="0" t="0" r="r" b="b"/>
                  <a:pathLst>
                    <a:path w="288" h="144">
                      <a:moveTo>
                        <a:pt x="0" y="144"/>
                      </a:moveTo>
                      <a:cubicBezTo>
                        <a:pt x="48" y="72"/>
                        <a:pt x="96" y="0"/>
                        <a:pt x="144" y="0"/>
                      </a:cubicBezTo>
                      <a:cubicBezTo>
                        <a:pt x="192" y="0"/>
                        <a:pt x="240" y="72"/>
                        <a:pt x="288" y="144"/>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902" name="Freeform 142"/>
                <p:cNvSpPr>
                  <a:spLocks noChangeAspect="1"/>
                </p:cNvSpPr>
                <p:nvPr/>
              </p:nvSpPr>
              <p:spPr bwMode="auto">
                <a:xfrm>
                  <a:off x="2784" y="1440"/>
                  <a:ext cx="96" cy="48"/>
                </a:xfrm>
                <a:custGeom>
                  <a:avLst/>
                  <a:gdLst>
                    <a:gd name="T0" fmla="*/ 0 w 288"/>
                    <a:gd name="T1" fmla="*/ 144 h 144"/>
                    <a:gd name="T2" fmla="*/ 144 w 288"/>
                    <a:gd name="T3" fmla="*/ 0 h 144"/>
                    <a:gd name="T4" fmla="*/ 288 w 288"/>
                    <a:gd name="T5" fmla="*/ 144 h 144"/>
                  </a:gdLst>
                  <a:ahLst/>
                  <a:cxnLst>
                    <a:cxn ang="0">
                      <a:pos x="T0" y="T1"/>
                    </a:cxn>
                    <a:cxn ang="0">
                      <a:pos x="T2" y="T3"/>
                    </a:cxn>
                    <a:cxn ang="0">
                      <a:pos x="T4" y="T5"/>
                    </a:cxn>
                  </a:cxnLst>
                  <a:rect l="0" t="0" r="r" b="b"/>
                  <a:pathLst>
                    <a:path w="288" h="144">
                      <a:moveTo>
                        <a:pt x="0" y="144"/>
                      </a:moveTo>
                      <a:cubicBezTo>
                        <a:pt x="48" y="72"/>
                        <a:pt x="96" y="0"/>
                        <a:pt x="144" y="0"/>
                      </a:cubicBezTo>
                      <a:cubicBezTo>
                        <a:pt x="192" y="0"/>
                        <a:pt x="240" y="72"/>
                        <a:pt x="288" y="144"/>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903" name="Line 143"/>
                <p:cNvSpPr>
                  <a:spLocks noChangeAspect="1" noChangeShapeType="1"/>
                </p:cNvSpPr>
                <p:nvPr/>
              </p:nvSpPr>
              <p:spPr bwMode="auto">
                <a:xfrm>
                  <a:off x="2880" y="1488"/>
                  <a:ext cx="0" cy="24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7904" name="Line 144"/>
              <p:cNvSpPr>
                <a:spLocks noChangeAspect="1" noChangeShapeType="1"/>
              </p:cNvSpPr>
              <p:nvPr/>
            </p:nvSpPr>
            <p:spPr bwMode="auto">
              <a:xfrm flipV="1">
                <a:off x="2275" y="2699"/>
                <a:ext cx="0" cy="87"/>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905" name="Line 145"/>
              <p:cNvSpPr>
                <a:spLocks noChangeAspect="1" noChangeShapeType="1"/>
              </p:cNvSpPr>
              <p:nvPr/>
            </p:nvSpPr>
            <p:spPr bwMode="auto">
              <a:xfrm>
                <a:off x="2280" y="2701"/>
                <a:ext cx="243"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906" name="Oval 146"/>
              <p:cNvSpPr>
                <a:spLocks noChangeAspect="1" noChangeArrowheads="1"/>
              </p:cNvSpPr>
              <p:nvPr/>
            </p:nvSpPr>
            <p:spPr bwMode="auto">
              <a:xfrm rot="-5400000">
                <a:off x="2508" y="2679"/>
                <a:ext cx="44" cy="43"/>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7907" name="Line 147"/>
            <p:cNvSpPr>
              <a:spLocks noChangeAspect="1" noChangeShapeType="1"/>
            </p:cNvSpPr>
            <p:nvPr/>
          </p:nvSpPr>
          <p:spPr bwMode="auto">
            <a:xfrm flipH="1">
              <a:off x="2335" y="2420"/>
              <a:ext cx="173"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908" name="Text Box 148"/>
            <p:cNvSpPr txBox="1">
              <a:spLocks noChangeAspect="1" noChangeArrowheads="1"/>
            </p:cNvSpPr>
            <p:nvPr/>
          </p:nvSpPr>
          <p:spPr bwMode="auto">
            <a:xfrm>
              <a:off x="2526" y="2333"/>
              <a:ext cx="19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t>+</a:t>
              </a:r>
            </a:p>
          </p:txBody>
        </p:sp>
        <p:sp>
          <p:nvSpPr>
            <p:cNvPr id="117909" name="Text Box 149"/>
            <p:cNvSpPr txBox="1">
              <a:spLocks noChangeAspect="1" noChangeArrowheads="1"/>
            </p:cNvSpPr>
            <p:nvPr/>
          </p:nvSpPr>
          <p:spPr bwMode="auto">
            <a:xfrm>
              <a:off x="2530" y="2549"/>
              <a:ext cx="19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cs typeface="Times New Roman" panose="02020603050405020304" pitchFamily="18" charset="0"/>
                </a:rPr>
                <a:t>–</a:t>
              </a:r>
              <a:endParaRPr lang="en-US" altLang="zh-CN" sz="2400"/>
            </a:p>
          </p:txBody>
        </p:sp>
        <p:sp>
          <p:nvSpPr>
            <p:cNvPr id="117910" name="Text Box 150"/>
            <p:cNvSpPr txBox="1">
              <a:spLocks noChangeAspect="1" noChangeArrowheads="1"/>
            </p:cNvSpPr>
            <p:nvPr/>
          </p:nvSpPr>
          <p:spPr bwMode="auto">
            <a:xfrm>
              <a:off x="1730" y="2457"/>
              <a:ext cx="19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t>N</a:t>
              </a:r>
            </a:p>
          </p:txBody>
        </p:sp>
        <p:sp>
          <p:nvSpPr>
            <p:cNvPr id="117911" name="Text Box 151"/>
            <p:cNvSpPr txBox="1">
              <a:spLocks noChangeAspect="1" noChangeArrowheads="1"/>
            </p:cNvSpPr>
            <p:nvPr/>
          </p:nvSpPr>
          <p:spPr bwMode="auto">
            <a:xfrm>
              <a:off x="2348" y="2160"/>
              <a:ext cx="18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i="1"/>
                <a:t>I</a:t>
              </a:r>
              <a:r>
                <a:rPr lang="en-US" altLang="zh-CN" sz="2400" baseline="-25000"/>
                <a:t>f</a:t>
              </a:r>
            </a:p>
          </p:txBody>
        </p:sp>
        <p:sp>
          <p:nvSpPr>
            <p:cNvPr id="117912" name="Text Box 152"/>
            <p:cNvSpPr txBox="1">
              <a:spLocks noChangeAspect="1" noChangeArrowheads="1"/>
            </p:cNvSpPr>
            <p:nvPr/>
          </p:nvSpPr>
          <p:spPr bwMode="auto">
            <a:xfrm>
              <a:off x="1729" y="3089"/>
              <a:ext cx="21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t>N</a:t>
              </a:r>
            </a:p>
          </p:txBody>
        </p:sp>
        <p:sp>
          <p:nvSpPr>
            <p:cNvPr id="117913" name="Text Box 153"/>
            <p:cNvSpPr txBox="1">
              <a:spLocks noChangeAspect="1" noChangeArrowheads="1"/>
            </p:cNvSpPr>
            <p:nvPr/>
          </p:nvSpPr>
          <p:spPr bwMode="auto">
            <a:xfrm>
              <a:off x="1429" y="2788"/>
              <a:ext cx="16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t>S</a:t>
              </a:r>
            </a:p>
          </p:txBody>
        </p:sp>
        <p:sp>
          <p:nvSpPr>
            <p:cNvPr id="117914" name="Text Box 154"/>
            <p:cNvSpPr txBox="1">
              <a:spLocks noChangeAspect="1" noChangeArrowheads="1"/>
            </p:cNvSpPr>
            <p:nvPr/>
          </p:nvSpPr>
          <p:spPr bwMode="auto">
            <a:xfrm>
              <a:off x="2062" y="2766"/>
              <a:ext cx="16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t>S</a:t>
              </a:r>
            </a:p>
          </p:txBody>
        </p:sp>
      </p:grpSp>
      <p:sp>
        <p:nvSpPr>
          <p:cNvPr id="117915" name="Rectangle 155"/>
          <p:cNvSpPr>
            <a:spLocks noChangeArrowheads="1"/>
          </p:cNvSpPr>
          <p:nvPr/>
        </p:nvSpPr>
        <p:spPr bwMode="auto">
          <a:xfrm>
            <a:off x="2319150" y="6082576"/>
            <a:ext cx="2662407" cy="472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10000"/>
              </a:lnSpc>
            </a:pPr>
            <a:r>
              <a:rPr lang="zh-CN" altLang="en-US" sz="2400" b="1" dirty="0">
                <a:solidFill>
                  <a:schemeClr val="tx2"/>
                </a:solidFill>
                <a:effectLst>
                  <a:outerShdw blurRad="38100" dist="38100" dir="2700000" algn="tl">
                    <a:srgbClr val="C0C0C0"/>
                  </a:outerShdw>
                </a:effectLst>
              </a:rPr>
              <a:t>直流电机的磁路</a:t>
            </a:r>
          </a:p>
        </p:txBody>
      </p:sp>
      <p:sp>
        <p:nvSpPr>
          <p:cNvPr id="117916" name="Rectangle 156"/>
          <p:cNvSpPr>
            <a:spLocks noChangeArrowheads="1"/>
          </p:cNvSpPr>
          <p:nvPr/>
        </p:nvSpPr>
        <p:spPr bwMode="auto">
          <a:xfrm>
            <a:off x="5532348" y="6042888"/>
            <a:ext cx="2987451" cy="472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10000"/>
              </a:lnSpc>
            </a:pPr>
            <a:r>
              <a:rPr lang="zh-CN" altLang="en-US" sz="2400" b="1" dirty="0">
                <a:solidFill>
                  <a:schemeClr val="tx2"/>
                </a:solidFill>
                <a:effectLst>
                  <a:outerShdw blurRad="38100" dist="38100" dir="2700000" algn="tl">
                    <a:srgbClr val="C0C0C0"/>
                  </a:outerShdw>
                </a:effectLst>
              </a:rPr>
              <a:t>交流接触器的磁路</a:t>
            </a:r>
          </a:p>
        </p:txBody>
      </p:sp>
      <p:sp>
        <p:nvSpPr>
          <p:cNvPr id="2" name="日期占位符 1"/>
          <p:cNvSpPr>
            <a:spLocks noGrp="1"/>
          </p:cNvSpPr>
          <p:nvPr>
            <p:ph type="dt" sz="half" idx="10"/>
          </p:nvPr>
        </p:nvSpPr>
        <p:spPr/>
        <p:txBody>
          <a:bodyPr/>
          <a:lstStyle/>
          <a:p>
            <a:pPr>
              <a:defRPr/>
            </a:pPr>
            <a:fld id="{6A3B817E-C9E2-4B54-820C-73835F7C1AB2}"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8C58FD95-F6AD-457C-B09B-532BB0CA0C19}" type="slidenum">
              <a:rPr lang="en-US" smtClean="0">
                <a:solidFill>
                  <a:prstClr val="black">
                    <a:tint val="75000"/>
                  </a:prstClr>
                </a:solidFill>
              </a:rPr>
              <a:pPr>
                <a:defRPr/>
              </a:pPr>
              <a:t>5</a:t>
            </a:fld>
            <a:endParaRPr lang="en-US">
              <a:solidFill>
                <a:prstClr val="black">
                  <a:tint val="75000"/>
                </a:prstClr>
              </a:solidFill>
            </a:endParaRPr>
          </a:p>
        </p:txBody>
      </p:sp>
      <p:sp>
        <p:nvSpPr>
          <p:cNvPr id="151" name="Rectangle 16"/>
          <p:cNvSpPr>
            <a:spLocks noChangeArrowheads="1"/>
          </p:cNvSpPr>
          <p:nvPr/>
        </p:nvSpPr>
        <p:spPr bwMode="gray">
          <a:xfrm>
            <a:off x="0" y="836712"/>
            <a:ext cx="10080625" cy="576064"/>
          </a:xfrm>
          <a:prstGeom prst="rect">
            <a:avLst/>
          </a:prstGeom>
          <a:gradFill rotWithShape="1">
            <a:gsLst>
              <a:gs pos="0">
                <a:schemeClr val="tx2">
                  <a:lumMod val="60000"/>
                  <a:lumOff val="40000"/>
                </a:schemeClr>
              </a:gs>
              <a:gs pos="100000">
                <a:srgbClr val="FFC000"/>
              </a:gs>
            </a:gsLst>
            <a:lin ang="0" scaled="1"/>
          </a:gradFill>
          <a:ln w="9525">
            <a:noFill/>
            <a:miter lim="800000"/>
            <a:headEnd/>
            <a:tailEnd/>
          </a:ln>
          <a:effectLst/>
        </p:spPr>
        <p:txBody>
          <a:bodyPr wrap="none" anchor="ctr"/>
          <a:lstStyle/>
          <a:p>
            <a:pPr algn="ctr" fontAlgn="base">
              <a:spcBef>
                <a:spcPct val="0"/>
              </a:spcBef>
              <a:spcAft>
                <a:spcPct val="0"/>
              </a:spcAft>
              <a:defRPr/>
            </a:pPr>
            <a:r>
              <a:rPr kumimoji="1" lang="en-US" altLang="zh-CN" sz="4000" b="1" dirty="0" smtClean="0">
                <a:solidFill>
                  <a:srgbClr val="FF0000"/>
                </a:solidFill>
                <a:effectLst>
                  <a:outerShdw blurRad="38100" dist="38100" dir="2700000" algn="tl">
                    <a:srgbClr val="C0C0C0"/>
                  </a:outerShdw>
                </a:effectLst>
                <a:latin typeface="Times New Roman" pitchFamily="18" charset="0"/>
                <a:ea typeface="华文新魏" panose="02010800040101010101" pitchFamily="2" charset="-122"/>
                <a:cs typeface="Times New Roman" panose="02020603050405020304" pitchFamily="18" charset="0"/>
              </a:rPr>
              <a:t>8.2</a:t>
            </a:r>
            <a:r>
              <a:rPr kumimoji="1" lang="zh-CN" altLang="en-US" sz="4000" b="1" dirty="0" smtClean="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 磁路及其计算</a:t>
            </a:r>
            <a:endParaRPr kumimoji="1" lang="zh-CN" altLang="en-US" sz="4000" b="1"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6768254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7770"/>
                                        </p:tgtEl>
                                        <p:attrNameLst>
                                          <p:attrName>style.visibility</p:attrName>
                                        </p:attrNameLst>
                                      </p:cBhvr>
                                      <p:to>
                                        <p:strVal val="visible"/>
                                      </p:to>
                                    </p:set>
                                    <p:animEffect transition="in" filter="wipe(left)">
                                      <p:cBhvr>
                                        <p:cTn id="7" dur="500"/>
                                        <p:tgtEl>
                                          <p:spTgt spid="1177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7773"/>
                                        </p:tgtEl>
                                        <p:attrNameLst>
                                          <p:attrName>style.visibility</p:attrName>
                                        </p:attrNameLst>
                                      </p:cBhvr>
                                      <p:to>
                                        <p:strVal val="visible"/>
                                      </p:to>
                                    </p:set>
                                    <p:animEffect transition="in" filter="wipe(left)">
                                      <p:cBhvr>
                                        <p:cTn id="12" dur="500"/>
                                        <p:tgtEl>
                                          <p:spTgt spid="1177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17830"/>
                                        </p:tgtEl>
                                        <p:attrNameLst>
                                          <p:attrName>style.visibility</p:attrName>
                                        </p:attrNameLst>
                                      </p:cBhvr>
                                      <p:to>
                                        <p:strVal val="visible"/>
                                      </p:to>
                                    </p:set>
                                    <p:animEffect transition="in" filter="wipe(up)">
                                      <p:cBhvr>
                                        <p:cTn id="17" dur="500"/>
                                        <p:tgtEl>
                                          <p:spTgt spid="117830"/>
                                        </p:tgtEl>
                                      </p:cBhvr>
                                    </p:animEffect>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117915"/>
                                        </p:tgtEl>
                                        <p:attrNameLst>
                                          <p:attrName>style.visibility</p:attrName>
                                        </p:attrNameLst>
                                      </p:cBhvr>
                                      <p:to>
                                        <p:strVal val="visible"/>
                                      </p:to>
                                    </p:set>
                                    <p:animEffect transition="in" filter="wipe(up)">
                                      <p:cBhvr>
                                        <p:cTn id="21" dur="500"/>
                                        <p:tgtEl>
                                          <p:spTgt spid="11791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117774"/>
                                        </p:tgtEl>
                                        <p:attrNameLst>
                                          <p:attrName>style.visibility</p:attrName>
                                        </p:attrNameLst>
                                      </p:cBhvr>
                                      <p:to>
                                        <p:strVal val="visible"/>
                                      </p:to>
                                    </p:set>
                                    <p:animEffect transition="in" filter="wipe(up)">
                                      <p:cBhvr>
                                        <p:cTn id="26" dur="500"/>
                                        <p:tgtEl>
                                          <p:spTgt spid="117774"/>
                                        </p:tgtEl>
                                      </p:cBhvr>
                                    </p:animEffect>
                                  </p:childTnLst>
                                </p:cTn>
                              </p:par>
                            </p:childTnLst>
                          </p:cTn>
                        </p:par>
                        <p:par>
                          <p:cTn id="27" fill="hold" nodeType="afterGroup">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17916"/>
                                        </p:tgtEl>
                                        <p:attrNameLst>
                                          <p:attrName>style.visibility</p:attrName>
                                        </p:attrNameLst>
                                      </p:cBhvr>
                                      <p:to>
                                        <p:strVal val="visible"/>
                                      </p:to>
                                    </p:set>
                                    <p:animEffect transition="in" filter="wipe(up)">
                                      <p:cBhvr>
                                        <p:cTn id="30" dur="500"/>
                                        <p:tgtEl>
                                          <p:spTgt spid="117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0" grpId="0" autoUpdateAnimBg="0"/>
      <p:bldP spid="117773" grpId="0" autoUpdateAnimBg="0"/>
      <p:bldP spid="117915" grpId="0" autoUpdateAnimBg="0"/>
      <p:bldP spid="117916"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3"/>
          <p:cNvSpPr>
            <a:spLocks noChangeArrowheads="1"/>
          </p:cNvSpPr>
          <p:nvPr/>
        </p:nvSpPr>
        <p:spPr bwMode="auto">
          <a:xfrm>
            <a:off x="3755206" y="1447801"/>
            <a:ext cx="2725105" cy="2955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zh-CN" altLang="en-US" sz="6600" dirty="0" smtClean="0">
                <a:solidFill>
                  <a:srgbClr val="FF0033"/>
                </a:solidFill>
                <a:ea typeface="隶书" panose="02010509060101010101" pitchFamily="49" charset="-122"/>
              </a:rPr>
              <a:t>第八章</a:t>
            </a:r>
            <a:endParaRPr lang="zh-CN" altLang="en-US" sz="4800" dirty="0">
              <a:solidFill>
                <a:srgbClr val="FF0033"/>
              </a:solidFill>
              <a:ea typeface="隶书" panose="02010509060101010101" pitchFamily="49" charset="-122"/>
            </a:endParaRPr>
          </a:p>
          <a:p>
            <a:pPr algn="ctr" eaLnBrk="0" hangingPunct="0"/>
            <a:endParaRPr lang="zh-CN" altLang="en-US" sz="4800" dirty="0">
              <a:solidFill>
                <a:srgbClr val="FF0033"/>
              </a:solidFill>
              <a:ea typeface="隶书" panose="02010509060101010101" pitchFamily="49" charset="-122"/>
            </a:endParaRPr>
          </a:p>
          <a:p>
            <a:pPr algn="ctr" eaLnBrk="0" hangingPunct="0"/>
            <a:r>
              <a:rPr lang="zh-CN" altLang="en-US" sz="7200" dirty="0">
                <a:solidFill>
                  <a:srgbClr val="FF0033"/>
                </a:solidFill>
                <a:ea typeface="隶书" panose="02010509060101010101" pitchFamily="49" charset="-122"/>
              </a:rPr>
              <a:t>结束</a:t>
            </a:r>
            <a:endParaRPr lang="zh-CN" altLang="en-US" sz="4800" dirty="0">
              <a:solidFill>
                <a:srgbClr val="FF0033"/>
              </a:solidFill>
              <a:ea typeface="隶书" panose="02010509060101010101" pitchFamily="49" charset="-122"/>
            </a:endParaRPr>
          </a:p>
        </p:txBody>
      </p:sp>
      <p:sp>
        <p:nvSpPr>
          <p:cNvPr id="2" name="日期占位符 1"/>
          <p:cNvSpPr>
            <a:spLocks noGrp="1"/>
          </p:cNvSpPr>
          <p:nvPr>
            <p:ph type="dt" sz="half" idx="10"/>
          </p:nvPr>
        </p:nvSpPr>
        <p:spPr/>
        <p:txBody>
          <a:bodyPr/>
          <a:lstStyle/>
          <a:p>
            <a:pPr>
              <a:defRPr/>
            </a:pPr>
            <a:fld id="{3080C0B5-1F06-4EBF-B94F-D26A3397CF2F}"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B6B32CBB-4DAA-4CC6-8D3E-E2E1D595278A}" type="slidenum">
              <a:rPr lang="en-US" smtClean="0">
                <a:solidFill>
                  <a:prstClr val="black">
                    <a:tint val="75000"/>
                  </a:prstClr>
                </a:solidFill>
              </a:rPr>
              <a:pPr>
                <a:defRPr/>
              </a:pPr>
              <a:t>50</a:t>
            </a:fld>
            <a:endParaRPr lang="en-US">
              <a:solidFill>
                <a:prstClr val="black">
                  <a:tint val="75000"/>
                </a:prstClr>
              </a:solidFill>
            </a:endParaRPr>
          </a:p>
        </p:txBody>
      </p:sp>
    </p:spTree>
    <p:extLst>
      <p:ext uri="{BB962C8B-B14F-4D97-AF65-F5344CB8AC3E}">
        <p14:creationId xmlns:p14="http://schemas.microsoft.com/office/powerpoint/2010/main" val="2520292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638764" y="3463966"/>
            <a:ext cx="557322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10000"/>
              </a:lnSpc>
            </a:pPr>
            <a:r>
              <a:rPr lang="en-US" altLang="zh-CN"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altLang="zh-CN"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磁性材料</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在交变磁场中反复磁化，其</a:t>
            </a:r>
            <a:r>
              <a:rPr lang="en-US" altLang="zh-CN" sz="2800" b="1" i="1" dirty="0">
                <a:effectLst>
                  <a:outerShdw blurRad="38100" dist="38100" dir="2700000" algn="tl">
                    <a:srgbClr val="C0C0C0"/>
                  </a:outerShdw>
                </a:effectLst>
                <a:latin typeface="Times New Roman" panose="02020603050405020304" pitchFamily="18" charset="0"/>
                <a:cs typeface="Times New Roman" panose="02020603050405020304" pitchFamily="18" charset="0"/>
              </a:rPr>
              <a:t>B</a:t>
            </a:r>
            <a:r>
              <a:rPr lang="en-US" altLang="zh-CN"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en-US" altLang="zh-CN" sz="2800" b="1" i="1" dirty="0">
                <a:effectLst>
                  <a:outerShdw blurRad="38100" dist="38100" dir="2700000" algn="tl">
                    <a:srgbClr val="C0C0C0"/>
                  </a:outerShdw>
                </a:effectLst>
                <a:latin typeface="Times New Roman" panose="02020603050405020304" pitchFamily="18" charset="0"/>
                <a:cs typeface="Times New Roman" panose="02020603050405020304" pitchFamily="18" charset="0"/>
              </a:rPr>
              <a:t>H</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关系曲线是一条回形闭合曲线，称为</a:t>
            </a:r>
            <a:r>
              <a:rPr lang="zh-CN" altLang="en-US" sz="2800" b="1" dirty="0">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磁滞回线</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a:t>
            </a:r>
          </a:p>
        </p:txBody>
      </p:sp>
      <p:sp>
        <p:nvSpPr>
          <p:cNvPr id="154627" name="Text Box 3"/>
          <p:cNvSpPr txBox="1">
            <a:spLocks noChangeArrowheads="1"/>
          </p:cNvSpPr>
          <p:nvPr/>
        </p:nvSpPr>
        <p:spPr bwMode="auto">
          <a:xfrm>
            <a:off x="638764" y="2371747"/>
            <a:ext cx="8896605"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zh-CN" altLang="en-US" sz="2800" b="1" dirty="0" smtClean="0">
                <a:solidFill>
                  <a:schemeClr val="tx2"/>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磁性材料</a:t>
            </a:r>
            <a:r>
              <a:rPr lang="zh-CN" altLang="en-US" sz="2800" b="1" dirty="0">
                <a:solidFill>
                  <a:schemeClr val="tx2"/>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中</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磁感应强度</a:t>
            </a:r>
            <a:r>
              <a:rPr lang="en-US" altLang="zh-CN" sz="2800" b="1" i="1" dirty="0">
                <a:effectLst>
                  <a:outerShdw blurRad="38100" dist="38100" dir="2700000" algn="tl">
                    <a:srgbClr val="C0C0C0"/>
                  </a:outerShdw>
                </a:effectLst>
                <a:latin typeface="Times New Roman" panose="02020603050405020304" pitchFamily="18" charset="0"/>
                <a:cs typeface="Times New Roman" panose="02020603050405020304" pitchFamily="18" charset="0"/>
              </a:rPr>
              <a:t>B</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的变化总是滞后</a:t>
            </a:r>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于外</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磁场变化的性质。</a:t>
            </a:r>
          </a:p>
        </p:txBody>
      </p:sp>
      <p:sp>
        <p:nvSpPr>
          <p:cNvPr id="154628" name="Text Box 4"/>
          <p:cNvSpPr txBox="1">
            <a:spLocks noChangeArrowheads="1"/>
          </p:cNvSpPr>
          <p:nvPr/>
        </p:nvSpPr>
        <p:spPr bwMode="auto">
          <a:xfrm>
            <a:off x="6992820" y="6169029"/>
            <a:ext cx="1449091" cy="472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altLang="en-US" sz="2400" b="1" dirty="0">
                <a:effectLst>
                  <a:outerShdw blurRad="38100" dist="38100" dir="2700000" algn="tl">
                    <a:srgbClr val="C0C0C0"/>
                  </a:outerShdw>
                </a:effectLst>
              </a:rPr>
              <a:t>磁滞回线</a:t>
            </a:r>
          </a:p>
        </p:txBody>
      </p:sp>
      <p:grpSp>
        <p:nvGrpSpPr>
          <p:cNvPr id="154629" name="Group 5"/>
          <p:cNvGrpSpPr>
            <a:grpSpLocks/>
          </p:cNvGrpSpPr>
          <p:nvPr/>
        </p:nvGrpSpPr>
        <p:grpSpPr bwMode="auto">
          <a:xfrm>
            <a:off x="6431038" y="2919407"/>
            <a:ext cx="2614662" cy="3309938"/>
            <a:chOff x="3504" y="1590"/>
            <a:chExt cx="1992" cy="2085"/>
          </a:xfrm>
        </p:grpSpPr>
        <p:sp>
          <p:nvSpPr>
            <p:cNvPr id="154630" name="Line 6"/>
            <p:cNvSpPr>
              <a:spLocks noChangeShapeType="1"/>
            </p:cNvSpPr>
            <p:nvPr/>
          </p:nvSpPr>
          <p:spPr bwMode="auto">
            <a:xfrm flipV="1">
              <a:off x="3504" y="2711"/>
              <a:ext cx="185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1" name="Line 7"/>
            <p:cNvSpPr>
              <a:spLocks noChangeShapeType="1"/>
            </p:cNvSpPr>
            <p:nvPr/>
          </p:nvSpPr>
          <p:spPr bwMode="auto">
            <a:xfrm rot="5400000" flipH="1" flipV="1">
              <a:off x="3444" y="2688"/>
              <a:ext cx="1965" cy="1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2" name="Text Box 8"/>
            <p:cNvSpPr txBox="1">
              <a:spLocks noChangeArrowheads="1"/>
            </p:cNvSpPr>
            <p:nvPr/>
          </p:nvSpPr>
          <p:spPr bwMode="auto">
            <a:xfrm>
              <a:off x="4224" y="2688"/>
              <a:ext cx="22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1">
                  <a:effectLst>
                    <a:outerShdw blurRad="38100" dist="38100" dir="2700000" algn="tl">
                      <a:srgbClr val="C0C0C0"/>
                    </a:outerShdw>
                  </a:effectLst>
                </a:rPr>
                <a:t>O</a:t>
              </a:r>
              <a:endParaRPr lang="en-US" altLang="zh-CN">
                <a:effectLst>
                  <a:outerShdw blurRad="38100" dist="38100" dir="2700000" algn="tl">
                    <a:srgbClr val="C0C0C0"/>
                  </a:outerShdw>
                </a:effectLst>
              </a:endParaRPr>
            </a:p>
          </p:txBody>
        </p:sp>
        <p:sp>
          <p:nvSpPr>
            <p:cNvPr id="154633" name="Text Box 9"/>
            <p:cNvSpPr txBox="1">
              <a:spLocks noChangeArrowheads="1"/>
            </p:cNvSpPr>
            <p:nvPr/>
          </p:nvSpPr>
          <p:spPr bwMode="auto">
            <a:xfrm>
              <a:off x="5184" y="2697"/>
              <a:ext cx="31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i="1">
                  <a:effectLst>
                    <a:outerShdw blurRad="38100" dist="38100" dir="2700000" algn="tl">
                      <a:srgbClr val="C0C0C0"/>
                    </a:outerShdw>
                  </a:effectLst>
                </a:rPr>
                <a:t>H</a:t>
              </a:r>
              <a:endParaRPr lang="en-US" altLang="zh-CN" sz="2800">
                <a:effectLst>
                  <a:outerShdw blurRad="38100" dist="38100" dir="2700000" algn="tl">
                    <a:srgbClr val="C0C0C0"/>
                  </a:outerShdw>
                </a:effectLst>
              </a:endParaRPr>
            </a:p>
          </p:txBody>
        </p:sp>
        <p:sp>
          <p:nvSpPr>
            <p:cNvPr id="154634" name="Text Box 10"/>
            <p:cNvSpPr txBox="1">
              <a:spLocks noChangeArrowheads="1"/>
            </p:cNvSpPr>
            <p:nvPr/>
          </p:nvSpPr>
          <p:spPr bwMode="auto">
            <a:xfrm>
              <a:off x="4422" y="1590"/>
              <a:ext cx="29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i="1" dirty="0">
                  <a:effectLst>
                    <a:outerShdw blurRad="38100" dist="38100" dir="2700000" algn="tl">
                      <a:srgbClr val="C0C0C0"/>
                    </a:outerShdw>
                  </a:effectLst>
                </a:rPr>
                <a:t>B</a:t>
              </a:r>
              <a:endParaRPr lang="en-US" altLang="zh-CN" sz="2800" dirty="0">
                <a:effectLst>
                  <a:outerShdw blurRad="38100" dist="38100" dir="2700000" algn="tl">
                    <a:srgbClr val="C0C0C0"/>
                  </a:outerShdw>
                </a:effectLst>
              </a:endParaRPr>
            </a:p>
          </p:txBody>
        </p:sp>
      </p:grpSp>
      <p:sp>
        <p:nvSpPr>
          <p:cNvPr id="154635" name="Freeform 11"/>
          <p:cNvSpPr>
            <a:spLocks/>
          </p:cNvSpPr>
          <p:nvPr/>
        </p:nvSpPr>
        <p:spPr bwMode="auto">
          <a:xfrm>
            <a:off x="8021885" y="3405182"/>
            <a:ext cx="462029" cy="1327150"/>
          </a:xfrm>
          <a:custGeom>
            <a:avLst/>
            <a:gdLst>
              <a:gd name="T0" fmla="*/ 528 w 528"/>
              <a:gd name="T1" fmla="*/ 0 h 1152"/>
              <a:gd name="T2" fmla="*/ 192 w 528"/>
              <a:gd name="T3" fmla="*/ 384 h 1152"/>
              <a:gd name="T4" fmla="*/ 0 w 528"/>
              <a:gd name="T5" fmla="*/ 1152 h 1152"/>
            </a:gdLst>
            <a:ahLst/>
            <a:cxnLst>
              <a:cxn ang="0">
                <a:pos x="T0" y="T1"/>
              </a:cxn>
              <a:cxn ang="0">
                <a:pos x="T2" y="T3"/>
              </a:cxn>
              <a:cxn ang="0">
                <a:pos x="T4" y="T5"/>
              </a:cxn>
            </a:cxnLst>
            <a:rect l="0" t="0" r="r" b="b"/>
            <a:pathLst>
              <a:path w="528" h="1152">
                <a:moveTo>
                  <a:pt x="528" y="0"/>
                </a:moveTo>
                <a:cubicBezTo>
                  <a:pt x="404" y="96"/>
                  <a:pt x="280" y="192"/>
                  <a:pt x="192" y="384"/>
                </a:cubicBezTo>
                <a:cubicBezTo>
                  <a:pt x="104" y="576"/>
                  <a:pt x="32" y="1024"/>
                  <a:pt x="0" y="1152"/>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6" name="Freeform 12"/>
          <p:cNvSpPr>
            <a:spLocks/>
          </p:cNvSpPr>
          <p:nvPr/>
        </p:nvSpPr>
        <p:spPr bwMode="auto">
          <a:xfrm flipH="1" flipV="1">
            <a:off x="6803809" y="4732336"/>
            <a:ext cx="462029" cy="1328737"/>
          </a:xfrm>
          <a:custGeom>
            <a:avLst/>
            <a:gdLst>
              <a:gd name="T0" fmla="*/ 528 w 528"/>
              <a:gd name="T1" fmla="*/ 0 h 1152"/>
              <a:gd name="T2" fmla="*/ 192 w 528"/>
              <a:gd name="T3" fmla="*/ 384 h 1152"/>
              <a:gd name="T4" fmla="*/ 0 w 528"/>
              <a:gd name="T5" fmla="*/ 1152 h 1152"/>
            </a:gdLst>
            <a:ahLst/>
            <a:cxnLst>
              <a:cxn ang="0">
                <a:pos x="T0" y="T1"/>
              </a:cxn>
              <a:cxn ang="0">
                <a:pos x="T2" y="T3"/>
              </a:cxn>
              <a:cxn ang="0">
                <a:pos x="T4" y="T5"/>
              </a:cxn>
            </a:cxnLst>
            <a:rect l="0" t="0" r="r" b="b"/>
            <a:pathLst>
              <a:path w="528" h="1152">
                <a:moveTo>
                  <a:pt x="528" y="0"/>
                </a:moveTo>
                <a:cubicBezTo>
                  <a:pt x="404" y="96"/>
                  <a:pt x="280" y="192"/>
                  <a:pt x="192" y="384"/>
                </a:cubicBezTo>
                <a:cubicBezTo>
                  <a:pt x="104" y="576"/>
                  <a:pt x="32" y="1024"/>
                  <a:pt x="0" y="1152"/>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637" name="Group 13"/>
          <p:cNvGrpSpPr>
            <a:grpSpLocks/>
          </p:cNvGrpSpPr>
          <p:nvPr/>
        </p:nvGrpSpPr>
        <p:grpSpPr bwMode="auto">
          <a:xfrm>
            <a:off x="7643860" y="3405182"/>
            <a:ext cx="840052" cy="1327150"/>
            <a:chOff x="4432" y="1874"/>
            <a:chExt cx="640" cy="836"/>
          </a:xfrm>
        </p:grpSpPr>
        <p:sp>
          <p:nvSpPr>
            <p:cNvPr id="154638" name="Freeform 14"/>
            <p:cNvSpPr>
              <a:spLocks/>
            </p:cNvSpPr>
            <p:nvPr/>
          </p:nvSpPr>
          <p:spPr bwMode="auto">
            <a:xfrm>
              <a:off x="4432" y="1874"/>
              <a:ext cx="640" cy="836"/>
            </a:xfrm>
            <a:custGeom>
              <a:avLst/>
              <a:gdLst>
                <a:gd name="T0" fmla="*/ 960 w 960"/>
                <a:gd name="T1" fmla="*/ 0 h 1152"/>
                <a:gd name="T2" fmla="*/ 336 w 960"/>
                <a:gd name="T3" fmla="*/ 384 h 1152"/>
                <a:gd name="T4" fmla="*/ 0 w 960"/>
                <a:gd name="T5" fmla="*/ 1152 h 1152"/>
              </a:gdLst>
              <a:ahLst/>
              <a:cxnLst>
                <a:cxn ang="0">
                  <a:pos x="T0" y="T1"/>
                </a:cxn>
                <a:cxn ang="0">
                  <a:pos x="T2" y="T3"/>
                </a:cxn>
                <a:cxn ang="0">
                  <a:pos x="T4" y="T5"/>
                </a:cxn>
              </a:cxnLst>
              <a:rect l="0" t="0" r="r" b="b"/>
              <a:pathLst>
                <a:path w="960" h="1152">
                  <a:moveTo>
                    <a:pt x="960" y="0"/>
                  </a:moveTo>
                  <a:cubicBezTo>
                    <a:pt x="728" y="96"/>
                    <a:pt x="496" y="192"/>
                    <a:pt x="336" y="384"/>
                  </a:cubicBezTo>
                  <a:cubicBezTo>
                    <a:pt x="176" y="576"/>
                    <a:pt x="24" y="1016"/>
                    <a:pt x="0" y="1152"/>
                  </a:cubicBezTo>
                </a:path>
              </a:pathLst>
            </a:custGeom>
            <a:noFill/>
            <a:ln w="3810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9" name="Line 15"/>
            <p:cNvSpPr>
              <a:spLocks noChangeShapeType="1"/>
            </p:cNvSpPr>
            <p:nvPr/>
          </p:nvSpPr>
          <p:spPr bwMode="auto">
            <a:xfrm flipV="1">
              <a:off x="4560" y="2202"/>
              <a:ext cx="32" cy="111"/>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640" name="Group 16"/>
          <p:cNvGrpSpPr>
            <a:grpSpLocks/>
          </p:cNvGrpSpPr>
          <p:nvPr/>
        </p:nvGrpSpPr>
        <p:grpSpPr bwMode="auto">
          <a:xfrm>
            <a:off x="6803808" y="4732336"/>
            <a:ext cx="1218076" cy="1328737"/>
            <a:chOff x="3792" y="2710"/>
            <a:chExt cx="928" cy="837"/>
          </a:xfrm>
        </p:grpSpPr>
        <p:sp>
          <p:nvSpPr>
            <p:cNvPr id="154641" name="Freeform 17"/>
            <p:cNvSpPr>
              <a:spLocks/>
            </p:cNvSpPr>
            <p:nvPr/>
          </p:nvSpPr>
          <p:spPr bwMode="auto">
            <a:xfrm>
              <a:off x="3792" y="2710"/>
              <a:ext cx="928" cy="837"/>
            </a:xfrm>
            <a:custGeom>
              <a:avLst/>
              <a:gdLst>
                <a:gd name="T0" fmla="*/ 1392 w 1392"/>
                <a:gd name="T1" fmla="*/ 0 h 1152"/>
                <a:gd name="T2" fmla="*/ 960 w 1392"/>
                <a:gd name="T3" fmla="*/ 768 h 1152"/>
                <a:gd name="T4" fmla="*/ 0 w 1392"/>
                <a:gd name="T5" fmla="*/ 1152 h 1152"/>
              </a:gdLst>
              <a:ahLst/>
              <a:cxnLst>
                <a:cxn ang="0">
                  <a:pos x="T0" y="T1"/>
                </a:cxn>
                <a:cxn ang="0">
                  <a:pos x="T2" y="T3"/>
                </a:cxn>
                <a:cxn ang="0">
                  <a:pos x="T4" y="T5"/>
                </a:cxn>
              </a:cxnLst>
              <a:rect l="0" t="0" r="r" b="b"/>
              <a:pathLst>
                <a:path w="1392" h="1152">
                  <a:moveTo>
                    <a:pt x="1392" y="0"/>
                  </a:moveTo>
                  <a:cubicBezTo>
                    <a:pt x="1292" y="288"/>
                    <a:pt x="1192" y="576"/>
                    <a:pt x="960" y="768"/>
                  </a:cubicBezTo>
                  <a:cubicBezTo>
                    <a:pt x="728" y="960"/>
                    <a:pt x="160" y="1088"/>
                    <a:pt x="0" y="1152"/>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2" name="Line 18"/>
            <p:cNvSpPr>
              <a:spLocks noChangeShapeType="1"/>
            </p:cNvSpPr>
            <p:nvPr/>
          </p:nvSpPr>
          <p:spPr bwMode="auto">
            <a:xfrm rot="449825" flipV="1">
              <a:off x="4608" y="2880"/>
              <a:ext cx="32" cy="14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643" name="Line 19"/>
          <p:cNvSpPr>
            <a:spLocks noChangeShapeType="1"/>
          </p:cNvSpPr>
          <p:nvPr/>
        </p:nvSpPr>
        <p:spPr bwMode="auto">
          <a:xfrm flipV="1">
            <a:off x="6803809" y="4697407"/>
            <a:ext cx="0" cy="1312862"/>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4" name="Line 20"/>
          <p:cNvSpPr>
            <a:spLocks noChangeShapeType="1"/>
          </p:cNvSpPr>
          <p:nvPr/>
        </p:nvSpPr>
        <p:spPr bwMode="auto">
          <a:xfrm>
            <a:off x="8470785" y="3416294"/>
            <a:ext cx="0" cy="135255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5" name="Text Box 21"/>
          <p:cNvSpPr txBox="1">
            <a:spLocks noChangeArrowheads="1"/>
          </p:cNvSpPr>
          <p:nvPr/>
        </p:nvSpPr>
        <p:spPr bwMode="auto">
          <a:xfrm>
            <a:off x="7874874" y="4432298"/>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000099"/>
                </a:solidFill>
                <a:effectLst>
                  <a:outerShdw blurRad="38100" dist="38100" dir="2700000" algn="tl">
                    <a:srgbClr val="C0C0C0"/>
                  </a:outerShdw>
                </a:effectLst>
              </a:rPr>
              <a:t>•</a:t>
            </a:r>
          </a:p>
        </p:txBody>
      </p:sp>
      <p:sp>
        <p:nvSpPr>
          <p:cNvPr id="154646" name="Text Box 22"/>
          <p:cNvSpPr txBox="1">
            <a:spLocks noChangeArrowheads="1"/>
          </p:cNvSpPr>
          <p:nvPr/>
        </p:nvSpPr>
        <p:spPr bwMode="auto">
          <a:xfrm>
            <a:off x="7496850" y="5353048"/>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effectLst>
                  <a:outerShdw blurRad="38100" dist="38100" dir="2700000" algn="tl">
                    <a:srgbClr val="C0C0C0"/>
                  </a:outerShdw>
                </a:effectLst>
              </a:rPr>
              <a:t>•</a:t>
            </a:r>
          </a:p>
        </p:txBody>
      </p:sp>
      <p:grpSp>
        <p:nvGrpSpPr>
          <p:cNvPr id="154647" name="Group 23"/>
          <p:cNvGrpSpPr>
            <a:grpSpLocks/>
          </p:cNvGrpSpPr>
          <p:nvPr/>
        </p:nvGrpSpPr>
        <p:grpSpPr bwMode="auto">
          <a:xfrm>
            <a:off x="7244835" y="3402007"/>
            <a:ext cx="1218076" cy="1327150"/>
            <a:chOff x="4128" y="1900"/>
            <a:chExt cx="928" cy="836"/>
          </a:xfrm>
        </p:grpSpPr>
        <p:sp>
          <p:nvSpPr>
            <p:cNvPr id="154648" name="Freeform 24"/>
            <p:cNvSpPr>
              <a:spLocks/>
            </p:cNvSpPr>
            <p:nvPr/>
          </p:nvSpPr>
          <p:spPr bwMode="auto">
            <a:xfrm>
              <a:off x="4128" y="1900"/>
              <a:ext cx="928" cy="836"/>
            </a:xfrm>
            <a:custGeom>
              <a:avLst/>
              <a:gdLst>
                <a:gd name="T0" fmla="*/ 1344 w 1344"/>
                <a:gd name="T1" fmla="*/ 0 h 1104"/>
                <a:gd name="T2" fmla="*/ 432 w 1344"/>
                <a:gd name="T3" fmla="*/ 336 h 1104"/>
                <a:gd name="T4" fmla="*/ 0 w 1344"/>
                <a:gd name="T5" fmla="*/ 1104 h 1104"/>
              </a:gdLst>
              <a:ahLst/>
              <a:cxnLst>
                <a:cxn ang="0">
                  <a:pos x="T0" y="T1"/>
                </a:cxn>
                <a:cxn ang="0">
                  <a:pos x="T2" y="T3"/>
                </a:cxn>
                <a:cxn ang="0">
                  <a:pos x="T4" y="T5"/>
                </a:cxn>
              </a:cxnLst>
              <a:rect l="0" t="0" r="r" b="b"/>
              <a:pathLst>
                <a:path w="1344" h="1104">
                  <a:moveTo>
                    <a:pt x="1344" y="0"/>
                  </a:moveTo>
                  <a:cubicBezTo>
                    <a:pt x="1000" y="76"/>
                    <a:pt x="656" y="152"/>
                    <a:pt x="432" y="336"/>
                  </a:cubicBezTo>
                  <a:cubicBezTo>
                    <a:pt x="208" y="520"/>
                    <a:pt x="72" y="976"/>
                    <a:pt x="0" y="1104"/>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9" name="Line 25"/>
            <p:cNvSpPr>
              <a:spLocks noChangeShapeType="1"/>
            </p:cNvSpPr>
            <p:nvPr/>
          </p:nvSpPr>
          <p:spPr bwMode="auto">
            <a:xfrm rot="1289376" flipH="1">
              <a:off x="4240" y="2352"/>
              <a:ext cx="32" cy="14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650" name="Text Box 26"/>
          <p:cNvSpPr txBox="1">
            <a:spLocks noChangeArrowheads="1"/>
          </p:cNvSpPr>
          <p:nvPr/>
        </p:nvSpPr>
        <p:spPr bwMode="auto">
          <a:xfrm>
            <a:off x="7496850" y="3517898"/>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effectLst>
                  <a:outerShdw blurRad="38100" dist="38100" dir="2700000" algn="tl">
                    <a:srgbClr val="C0C0C0"/>
                  </a:outerShdw>
                </a:effectLst>
              </a:rPr>
              <a:t>•</a:t>
            </a:r>
          </a:p>
        </p:txBody>
      </p:sp>
      <p:sp>
        <p:nvSpPr>
          <p:cNvPr id="154651" name="Text Box 27"/>
          <p:cNvSpPr txBox="1">
            <a:spLocks noChangeArrowheads="1"/>
          </p:cNvSpPr>
          <p:nvPr/>
        </p:nvSpPr>
        <p:spPr bwMode="auto">
          <a:xfrm>
            <a:off x="7118827" y="4438648"/>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000099"/>
                </a:solidFill>
                <a:effectLst>
                  <a:outerShdw blurRad="38100" dist="38100" dir="2700000" algn="tl">
                    <a:srgbClr val="C0C0C0"/>
                  </a:outerShdw>
                </a:effectLst>
              </a:rPr>
              <a:t>•</a:t>
            </a:r>
          </a:p>
        </p:txBody>
      </p:sp>
      <p:sp>
        <p:nvSpPr>
          <p:cNvPr id="154652" name="Rectangle 28"/>
          <p:cNvSpPr>
            <a:spLocks noChangeArrowheads="1"/>
          </p:cNvSpPr>
          <p:nvPr/>
        </p:nvSpPr>
        <p:spPr bwMode="auto">
          <a:xfrm>
            <a:off x="7244834" y="3402010"/>
            <a:ext cx="4235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effectLst>
                  <a:outerShdw blurRad="38100" dist="38100" dir="2700000" algn="tl">
                    <a:srgbClr val="C0C0C0"/>
                  </a:outerShdw>
                </a:effectLst>
              </a:rPr>
              <a:t>B</a:t>
            </a:r>
            <a:r>
              <a:rPr lang="en-US" altLang="zh-CN" sz="2400" baseline="-25000">
                <a:effectLst>
                  <a:outerShdw blurRad="38100" dist="38100" dir="2700000" algn="tl">
                    <a:srgbClr val="C0C0C0"/>
                  </a:outerShdw>
                </a:effectLst>
              </a:rPr>
              <a:t>r</a:t>
            </a:r>
          </a:p>
        </p:txBody>
      </p:sp>
      <p:sp>
        <p:nvSpPr>
          <p:cNvPr id="154653" name="Rectangle 29"/>
          <p:cNvSpPr>
            <a:spLocks noChangeArrowheads="1"/>
          </p:cNvSpPr>
          <p:nvPr/>
        </p:nvSpPr>
        <p:spPr bwMode="auto">
          <a:xfrm>
            <a:off x="7937878" y="4697411"/>
            <a:ext cx="4780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tx2"/>
                </a:solidFill>
                <a:effectLst>
                  <a:outerShdw blurRad="38100" dist="38100" dir="2700000" algn="tl">
                    <a:srgbClr val="C0C0C0"/>
                  </a:outerShdw>
                </a:effectLst>
              </a:rPr>
              <a:t>H</a:t>
            </a:r>
            <a:r>
              <a:rPr lang="en-US" altLang="zh-CN" sz="2800" baseline="-25000">
                <a:solidFill>
                  <a:schemeClr val="tx2"/>
                </a:solidFill>
                <a:effectLst>
                  <a:outerShdw blurRad="38100" dist="38100" dir="2700000" algn="tl">
                    <a:srgbClr val="C0C0C0"/>
                  </a:outerShdw>
                </a:effectLst>
              </a:rPr>
              <a:t>c</a:t>
            </a:r>
          </a:p>
        </p:txBody>
      </p:sp>
      <p:sp>
        <p:nvSpPr>
          <p:cNvPr id="154656" name="Text Box 32"/>
          <p:cNvSpPr txBox="1">
            <a:spLocks noChangeArrowheads="1"/>
          </p:cNvSpPr>
          <p:nvPr/>
        </p:nvSpPr>
        <p:spPr bwMode="auto">
          <a:xfrm>
            <a:off x="638764" y="5103858"/>
            <a:ext cx="579227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altLang="zh-CN"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磁性</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物质不同，其磁滞回线和磁化曲线也不同。</a:t>
            </a:r>
          </a:p>
        </p:txBody>
      </p:sp>
      <p:sp>
        <p:nvSpPr>
          <p:cNvPr id="154657" name="Text Box 33"/>
          <p:cNvSpPr txBox="1">
            <a:spLocks noChangeArrowheads="1"/>
          </p:cNvSpPr>
          <p:nvPr/>
        </p:nvSpPr>
        <p:spPr bwMode="auto">
          <a:xfrm>
            <a:off x="638764" y="1206526"/>
            <a:ext cx="721936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en-US" altLang="zh-CN"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altLang="zh-CN"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磁性材料</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主要指铁、镍、钴及其合金等。</a:t>
            </a:r>
          </a:p>
        </p:txBody>
      </p:sp>
      <p:sp>
        <p:nvSpPr>
          <p:cNvPr id="154658" name="Rectangle 34"/>
          <p:cNvSpPr>
            <a:spLocks noChangeArrowheads="1"/>
          </p:cNvSpPr>
          <p:nvPr/>
        </p:nvSpPr>
        <p:spPr bwMode="auto">
          <a:xfrm>
            <a:off x="599126" y="657248"/>
            <a:ext cx="4907741"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r>
              <a:rPr lang="en-US" altLang="zh-CN" sz="3200" b="1" dirty="0">
                <a:solidFill>
                  <a:srgbClr val="0000FF"/>
                </a:solidFill>
                <a:effectLst>
                  <a:outerShdw blurRad="38100" dist="38100" dir="2700000" algn="tl">
                    <a:srgbClr val="C0C0C0"/>
                  </a:outerShdw>
                </a:effectLst>
                <a:ea typeface="华文新魏" panose="02010800040101010101" pitchFamily="2" charset="-122"/>
                <a:cs typeface="Times New Roman" panose="02020603050405020304" pitchFamily="18" charset="0"/>
              </a:rPr>
              <a:t> </a:t>
            </a:r>
            <a:r>
              <a:rPr lang="en-US" altLang="zh-CN" sz="3200" b="1" dirty="0" smtClean="0">
                <a:solidFill>
                  <a:srgbClr val="0000FF"/>
                </a:solidFill>
                <a:effectLst>
                  <a:outerShdw blurRad="38100" dist="38100" dir="2700000" algn="tl">
                    <a:srgbClr val="C0C0C0"/>
                  </a:outerShdw>
                </a:effectLst>
                <a:ea typeface="华文新魏" panose="02010800040101010101" pitchFamily="2" charset="-122"/>
                <a:cs typeface="Times New Roman" panose="02020603050405020304" pitchFamily="18" charset="0"/>
              </a:rPr>
              <a:t>8.2.2 </a:t>
            </a:r>
            <a:r>
              <a:rPr lang="zh-CN" altLang="en-US" sz="3200" b="1" dirty="0" smtClean="0">
                <a:solidFill>
                  <a:srgbClr val="0000FF"/>
                </a:solidFill>
                <a:effectLst>
                  <a:outerShdw blurRad="38100" dist="38100" dir="2700000" algn="tl">
                    <a:srgbClr val="C0C0C0"/>
                  </a:outerShdw>
                </a:effectLst>
                <a:cs typeface="Times New Roman" panose="02020603050405020304" pitchFamily="18" charset="0"/>
              </a:rPr>
              <a:t>磁性材料</a:t>
            </a:r>
            <a:r>
              <a:rPr lang="zh-CN" altLang="en-US" sz="3200" b="1" dirty="0">
                <a:solidFill>
                  <a:srgbClr val="0000FF"/>
                </a:solidFill>
                <a:effectLst>
                  <a:outerShdw blurRad="38100" dist="38100" dir="2700000" algn="tl">
                    <a:srgbClr val="C0C0C0"/>
                  </a:outerShdw>
                </a:effectLst>
                <a:cs typeface="Times New Roman" panose="02020603050405020304" pitchFamily="18" charset="0"/>
              </a:rPr>
              <a:t>的磁性能</a:t>
            </a:r>
          </a:p>
        </p:txBody>
      </p:sp>
      <p:sp>
        <p:nvSpPr>
          <p:cNvPr id="154659" name="Rectangle 35"/>
          <p:cNvSpPr>
            <a:spLocks noChangeArrowheads="1"/>
          </p:cNvSpPr>
          <p:nvPr/>
        </p:nvSpPr>
        <p:spPr bwMode="auto">
          <a:xfrm>
            <a:off x="638764" y="1620927"/>
            <a:ext cx="441027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r>
              <a:rPr lang="en-US" altLang="zh-CN" sz="3200" b="1" dirty="0">
                <a:solidFill>
                  <a:srgbClr val="FF0000"/>
                </a:solidFill>
                <a:effectLst>
                  <a:outerShdw blurRad="38100" dist="38100" dir="2700000" algn="tl">
                    <a:srgbClr val="C0C0C0"/>
                  </a:outerShdw>
                </a:effectLst>
                <a:cs typeface="Times New Roman" panose="02020603050405020304" pitchFamily="18" charset="0"/>
              </a:rPr>
              <a:t>1 </a:t>
            </a:r>
            <a:r>
              <a:rPr lang="zh-CN" altLang="en-US" sz="3200" b="1" dirty="0">
                <a:solidFill>
                  <a:srgbClr val="FF0000"/>
                </a:solidFill>
                <a:effectLst>
                  <a:outerShdw blurRad="38100" dist="38100" dir="2700000" algn="tl">
                    <a:srgbClr val="C0C0C0"/>
                  </a:outerShdw>
                </a:effectLst>
                <a:cs typeface="Times New Roman" panose="02020603050405020304" pitchFamily="18" charset="0"/>
              </a:rPr>
              <a:t>磁滞性</a:t>
            </a:r>
          </a:p>
        </p:txBody>
      </p:sp>
      <p:sp>
        <p:nvSpPr>
          <p:cNvPr id="2" name="日期占位符 1"/>
          <p:cNvSpPr>
            <a:spLocks noGrp="1"/>
          </p:cNvSpPr>
          <p:nvPr>
            <p:ph type="dt" sz="half" idx="10"/>
          </p:nvPr>
        </p:nvSpPr>
        <p:spPr/>
        <p:txBody>
          <a:bodyPr/>
          <a:lstStyle/>
          <a:p>
            <a:pPr>
              <a:defRPr/>
            </a:pPr>
            <a:fld id="{2478BABC-5089-4085-AE8C-0E78D00A5039}"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8C58FD95-F6AD-457C-B09B-532BB0CA0C19}" type="slidenum">
              <a:rPr lang="en-US" smtClean="0">
                <a:solidFill>
                  <a:prstClr val="black">
                    <a:tint val="75000"/>
                  </a:prstClr>
                </a:solidFill>
              </a:rPr>
              <a:pPr>
                <a:defRPr/>
              </a:pPr>
              <a:t>6</a:t>
            </a:fld>
            <a:endParaRPr lang="en-US">
              <a:solidFill>
                <a:prstClr val="black">
                  <a:tint val="75000"/>
                </a:prstClr>
              </a:solidFill>
            </a:endParaRPr>
          </a:p>
        </p:txBody>
      </p:sp>
    </p:spTree>
    <p:extLst>
      <p:ext uri="{BB962C8B-B14F-4D97-AF65-F5344CB8AC3E}">
        <p14:creationId xmlns:p14="http://schemas.microsoft.com/office/powerpoint/2010/main" val="17861544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4627"/>
                                        </p:tgtEl>
                                        <p:attrNameLst>
                                          <p:attrName>style.visibility</p:attrName>
                                        </p:attrNameLst>
                                      </p:cBhvr>
                                      <p:to>
                                        <p:strVal val="visible"/>
                                      </p:to>
                                    </p:set>
                                    <p:animEffect transition="in" filter="wipe(left)">
                                      <p:cBhvr>
                                        <p:cTn id="7" dur="500"/>
                                        <p:tgtEl>
                                          <p:spTgt spid="1546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4626"/>
                                        </p:tgtEl>
                                        <p:attrNameLst>
                                          <p:attrName>style.visibility</p:attrName>
                                        </p:attrNameLst>
                                      </p:cBhvr>
                                      <p:to>
                                        <p:strVal val="visible"/>
                                      </p:to>
                                    </p:set>
                                    <p:animEffect transition="in" filter="wipe(left)">
                                      <p:cBhvr>
                                        <p:cTn id="12" dur="500"/>
                                        <p:tgtEl>
                                          <p:spTgt spid="1546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54629"/>
                                        </p:tgtEl>
                                        <p:attrNameLst>
                                          <p:attrName>style.visibility</p:attrName>
                                        </p:attrNameLst>
                                      </p:cBhvr>
                                      <p:to>
                                        <p:strVal val="visible"/>
                                      </p:to>
                                    </p:set>
                                    <p:animEffect transition="in" filter="box(out)">
                                      <p:cBhvr>
                                        <p:cTn id="17" dur="500"/>
                                        <p:tgtEl>
                                          <p:spTgt spid="154629"/>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54628"/>
                                        </p:tgtEl>
                                        <p:attrNameLst>
                                          <p:attrName>style.visibility</p:attrName>
                                        </p:attrNameLst>
                                      </p:cBhvr>
                                      <p:to>
                                        <p:strVal val="visible"/>
                                      </p:to>
                                    </p:set>
                                    <p:animEffect transition="in" filter="wipe(left)">
                                      <p:cBhvr>
                                        <p:cTn id="21" dur="500"/>
                                        <p:tgtEl>
                                          <p:spTgt spid="15462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3" fill="hold" nodeType="clickEffect">
                                  <p:stCondLst>
                                    <p:cond delay="0"/>
                                  </p:stCondLst>
                                  <p:childTnLst>
                                    <p:set>
                                      <p:cBhvr>
                                        <p:cTn id="25" dur="1" fill="hold">
                                          <p:stCondLst>
                                            <p:cond delay="0"/>
                                          </p:stCondLst>
                                        </p:cTn>
                                        <p:tgtEl>
                                          <p:spTgt spid="154637"/>
                                        </p:tgtEl>
                                        <p:attrNameLst>
                                          <p:attrName>style.visibility</p:attrName>
                                        </p:attrNameLst>
                                      </p:cBhvr>
                                      <p:to>
                                        <p:strVal val="visible"/>
                                      </p:to>
                                    </p:set>
                                    <p:animEffect transition="in" filter="strips(upRight)">
                                      <p:cBhvr>
                                        <p:cTn id="26" dur="500"/>
                                        <p:tgtEl>
                                          <p:spTgt spid="154637"/>
                                        </p:tgtEl>
                                      </p:cBhvr>
                                    </p:animEffect>
                                  </p:childTnLst>
                                </p:cTn>
                              </p:par>
                            </p:childTnLst>
                          </p:cTn>
                        </p:par>
                        <p:par>
                          <p:cTn id="27" fill="hold" nodeType="afterGroup">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54644"/>
                                        </p:tgtEl>
                                        <p:attrNameLst>
                                          <p:attrName>style.visibility</p:attrName>
                                        </p:attrNameLst>
                                      </p:cBhvr>
                                      <p:to>
                                        <p:strVal val="visible"/>
                                      </p:to>
                                    </p:set>
                                    <p:animEffect transition="in" filter="wipe(up)">
                                      <p:cBhvr>
                                        <p:cTn id="30" dur="500"/>
                                        <p:tgtEl>
                                          <p:spTgt spid="15464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12" fill="hold" nodeType="clickEffect">
                                  <p:stCondLst>
                                    <p:cond delay="0"/>
                                  </p:stCondLst>
                                  <p:childTnLst>
                                    <p:set>
                                      <p:cBhvr>
                                        <p:cTn id="34" dur="1" fill="hold">
                                          <p:stCondLst>
                                            <p:cond delay="0"/>
                                          </p:stCondLst>
                                        </p:cTn>
                                        <p:tgtEl>
                                          <p:spTgt spid="154647"/>
                                        </p:tgtEl>
                                        <p:attrNameLst>
                                          <p:attrName>style.visibility</p:attrName>
                                        </p:attrNameLst>
                                      </p:cBhvr>
                                      <p:to>
                                        <p:strVal val="visible"/>
                                      </p:to>
                                    </p:set>
                                    <p:animEffect transition="in" filter="strips(downLeft)">
                                      <p:cBhvr>
                                        <p:cTn id="35" dur="500"/>
                                        <p:tgtEl>
                                          <p:spTgt spid="15464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12" fill="hold" grpId="0" nodeType="clickEffect">
                                  <p:stCondLst>
                                    <p:cond delay="0"/>
                                  </p:stCondLst>
                                  <p:childTnLst>
                                    <p:set>
                                      <p:cBhvr>
                                        <p:cTn id="39" dur="1" fill="hold">
                                          <p:stCondLst>
                                            <p:cond delay="0"/>
                                          </p:stCondLst>
                                        </p:cTn>
                                        <p:tgtEl>
                                          <p:spTgt spid="154636"/>
                                        </p:tgtEl>
                                        <p:attrNameLst>
                                          <p:attrName>style.visibility</p:attrName>
                                        </p:attrNameLst>
                                      </p:cBhvr>
                                      <p:to>
                                        <p:strVal val="visible"/>
                                      </p:to>
                                    </p:set>
                                    <p:animEffect transition="in" filter="strips(downLeft)">
                                      <p:cBhvr>
                                        <p:cTn id="40" dur="500"/>
                                        <p:tgtEl>
                                          <p:spTgt spid="154636"/>
                                        </p:tgtEl>
                                      </p:cBhvr>
                                    </p:animEffect>
                                  </p:childTnLst>
                                </p:cTn>
                              </p:par>
                            </p:childTnLst>
                          </p:cTn>
                        </p:par>
                        <p:par>
                          <p:cTn id="41" fill="hold" nodeType="afterGroup">
                            <p:stCondLst>
                              <p:cond delay="500"/>
                            </p:stCondLst>
                            <p:childTnLst>
                              <p:par>
                                <p:cTn id="42" presetID="22" presetClass="entr" presetSubtype="4" fill="hold" grpId="0" nodeType="afterEffect">
                                  <p:stCondLst>
                                    <p:cond delay="0"/>
                                  </p:stCondLst>
                                  <p:childTnLst>
                                    <p:set>
                                      <p:cBhvr>
                                        <p:cTn id="43" dur="1" fill="hold">
                                          <p:stCondLst>
                                            <p:cond delay="0"/>
                                          </p:stCondLst>
                                        </p:cTn>
                                        <p:tgtEl>
                                          <p:spTgt spid="154643"/>
                                        </p:tgtEl>
                                        <p:attrNameLst>
                                          <p:attrName>style.visibility</p:attrName>
                                        </p:attrNameLst>
                                      </p:cBhvr>
                                      <p:to>
                                        <p:strVal val="visible"/>
                                      </p:to>
                                    </p:set>
                                    <p:animEffect transition="in" filter="wipe(down)">
                                      <p:cBhvr>
                                        <p:cTn id="44" dur="500"/>
                                        <p:tgtEl>
                                          <p:spTgt spid="15464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3" fill="hold" nodeType="clickEffect">
                                  <p:stCondLst>
                                    <p:cond delay="0"/>
                                  </p:stCondLst>
                                  <p:childTnLst>
                                    <p:set>
                                      <p:cBhvr>
                                        <p:cTn id="48" dur="1" fill="hold">
                                          <p:stCondLst>
                                            <p:cond delay="0"/>
                                          </p:stCondLst>
                                        </p:cTn>
                                        <p:tgtEl>
                                          <p:spTgt spid="154640"/>
                                        </p:tgtEl>
                                        <p:attrNameLst>
                                          <p:attrName>style.visibility</p:attrName>
                                        </p:attrNameLst>
                                      </p:cBhvr>
                                      <p:to>
                                        <p:strVal val="visible"/>
                                      </p:to>
                                    </p:set>
                                    <p:animEffect transition="in" filter="strips(upRight)">
                                      <p:cBhvr>
                                        <p:cTn id="49" dur="500"/>
                                        <p:tgtEl>
                                          <p:spTgt spid="15464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8" presetClass="entr" presetSubtype="3" fill="hold" grpId="0" nodeType="clickEffect">
                                  <p:stCondLst>
                                    <p:cond delay="0"/>
                                  </p:stCondLst>
                                  <p:childTnLst>
                                    <p:set>
                                      <p:cBhvr>
                                        <p:cTn id="53" dur="1" fill="hold">
                                          <p:stCondLst>
                                            <p:cond delay="0"/>
                                          </p:stCondLst>
                                        </p:cTn>
                                        <p:tgtEl>
                                          <p:spTgt spid="154635"/>
                                        </p:tgtEl>
                                        <p:attrNameLst>
                                          <p:attrName>style.visibility</p:attrName>
                                        </p:attrNameLst>
                                      </p:cBhvr>
                                      <p:to>
                                        <p:strVal val="visible"/>
                                      </p:to>
                                    </p:set>
                                    <p:animEffect transition="in" filter="strips(upRight)">
                                      <p:cBhvr>
                                        <p:cTn id="54" dur="500"/>
                                        <p:tgtEl>
                                          <p:spTgt spid="15463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54650"/>
                                        </p:tgtEl>
                                        <p:attrNameLst>
                                          <p:attrName>style.visibility</p:attrName>
                                        </p:attrNameLst>
                                      </p:cBhvr>
                                      <p:to>
                                        <p:strVal val="visible"/>
                                      </p:to>
                                    </p:set>
                                  </p:childTnLst>
                                </p:cTn>
                              </p:par>
                            </p:childTnLst>
                          </p:cTn>
                        </p:par>
                        <p:par>
                          <p:cTn id="59" fill="hold" nodeType="afterGroup">
                            <p:stCondLst>
                              <p:cond delay="500"/>
                            </p:stCondLst>
                            <p:childTnLst>
                              <p:par>
                                <p:cTn id="60" presetID="1" presetClass="entr" presetSubtype="0" fill="hold" grpId="0" nodeType="afterEffect">
                                  <p:stCondLst>
                                    <p:cond delay="0"/>
                                  </p:stCondLst>
                                  <p:childTnLst>
                                    <p:set>
                                      <p:cBhvr>
                                        <p:cTn id="61" dur="1" fill="hold">
                                          <p:stCondLst>
                                            <p:cond delay="499"/>
                                          </p:stCondLst>
                                        </p:cTn>
                                        <p:tgtEl>
                                          <p:spTgt spid="154646"/>
                                        </p:tgtEl>
                                        <p:attrNameLst>
                                          <p:attrName>style.visibility</p:attrName>
                                        </p:attrNameLst>
                                      </p:cBhvr>
                                      <p:to>
                                        <p:strVal val="visible"/>
                                      </p:to>
                                    </p:set>
                                  </p:childTnLst>
                                </p:cTn>
                              </p:par>
                            </p:childTnLst>
                          </p:cTn>
                        </p:par>
                        <p:par>
                          <p:cTn id="62" fill="hold" nodeType="afterGroup">
                            <p:stCondLst>
                              <p:cond delay="1000"/>
                            </p:stCondLst>
                            <p:childTnLst>
                              <p:par>
                                <p:cTn id="63" presetID="1" presetClass="entr" presetSubtype="0" fill="hold" grpId="0" nodeType="afterEffect">
                                  <p:stCondLst>
                                    <p:cond delay="0"/>
                                  </p:stCondLst>
                                  <p:childTnLst>
                                    <p:set>
                                      <p:cBhvr>
                                        <p:cTn id="64" dur="1" fill="hold">
                                          <p:stCondLst>
                                            <p:cond delay="499"/>
                                          </p:stCondLst>
                                        </p:cTn>
                                        <p:tgtEl>
                                          <p:spTgt spid="154652"/>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154645"/>
                                        </p:tgtEl>
                                        <p:attrNameLst>
                                          <p:attrName>style.visibility</p:attrName>
                                        </p:attrNameLst>
                                      </p:cBhvr>
                                      <p:to>
                                        <p:strVal val="visible"/>
                                      </p:to>
                                    </p:set>
                                  </p:childTnLst>
                                </p:cTn>
                              </p:par>
                            </p:childTnLst>
                          </p:cTn>
                        </p:par>
                        <p:par>
                          <p:cTn id="69" fill="hold" nodeType="afterGroup">
                            <p:stCondLst>
                              <p:cond delay="500"/>
                            </p:stCondLst>
                            <p:childTnLst>
                              <p:par>
                                <p:cTn id="70" presetID="1" presetClass="entr" presetSubtype="0" fill="hold" grpId="0" nodeType="afterEffect">
                                  <p:stCondLst>
                                    <p:cond delay="0"/>
                                  </p:stCondLst>
                                  <p:childTnLst>
                                    <p:set>
                                      <p:cBhvr>
                                        <p:cTn id="71" dur="1" fill="hold">
                                          <p:stCondLst>
                                            <p:cond delay="499"/>
                                          </p:stCondLst>
                                        </p:cTn>
                                        <p:tgtEl>
                                          <p:spTgt spid="154651"/>
                                        </p:tgtEl>
                                        <p:attrNameLst>
                                          <p:attrName>style.visibility</p:attrName>
                                        </p:attrNameLst>
                                      </p:cBhvr>
                                      <p:to>
                                        <p:strVal val="visible"/>
                                      </p:to>
                                    </p:set>
                                  </p:childTnLst>
                                </p:cTn>
                              </p:par>
                            </p:childTnLst>
                          </p:cTn>
                        </p:par>
                        <p:par>
                          <p:cTn id="72" fill="hold" nodeType="afterGroup">
                            <p:stCondLst>
                              <p:cond delay="1000"/>
                            </p:stCondLst>
                            <p:childTnLst>
                              <p:par>
                                <p:cTn id="73" presetID="1" presetClass="entr" presetSubtype="0" fill="hold" grpId="0" nodeType="afterEffect">
                                  <p:stCondLst>
                                    <p:cond delay="0"/>
                                  </p:stCondLst>
                                  <p:childTnLst>
                                    <p:set>
                                      <p:cBhvr>
                                        <p:cTn id="74" dur="1" fill="hold">
                                          <p:stCondLst>
                                            <p:cond delay="499"/>
                                          </p:stCondLst>
                                        </p:cTn>
                                        <p:tgtEl>
                                          <p:spTgt spid="154653"/>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54656"/>
                                        </p:tgtEl>
                                        <p:attrNameLst>
                                          <p:attrName>style.visibility</p:attrName>
                                        </p:attrNameLst>
                                      </p:cBhvr>
                                      <p:to>
                                        <p:strVal val="visible"/>
                                      </p:to>
                                    </p:set>
                                    <p:animEffect transition="in" filter="wipe(left)">
                                      <p:cBhvr>
                                        <p:cTn id="79" dur="500"/>
                                        <p:tgtEl>
                                          <p:spTgt spid="154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autoUpdateAnimBg="0"/>
      <p:bldP spid="154627" grpId="0" autoUpdateAnimBg="0"/>
      <p:bldP spid="154628" grpId="0" autoUpdateAnimBg="0"/>
      <p:bldP spid="154635" grpId="0" animBg="1"/>
      <p:bldP spid="154636" grpId="0" animBg="1"/>
      <p:bldP spid="154643" grpId="0" animBg="1"/>
      <p:bldP spid="154644" grpId="0" animBg="1"/>
      <p:bldP spid="154645" grpId="0" autoUpdateAnimBg="0"/>
      <p:bldP spid="154646" grpId="0" autoUpdateAnimBg="0"/>
      <p:bldP spid="154650" grpId="0" autoUpdateAnimBg="0"/>
      <p:bldP spid="154651" grpId="0" autoUpdateAnimBg="0"/>
      <p:bldP spid="154652" grpId="0" autoUpdateAnimBg="0"/>
      <p:bldP spid="154653" grpId="0" autoUpdateAnimBg="0"/>
      <p:bldP spid="15465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874643" y="753991"/>
            <a:ext cx="8686800" cy="3711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05000"/>
              </a:lnSpc>
            </a:pPr>
            <a:r>
              <a:rPr lang="zh-CN" altLang="en-US" sz="2800" b="1" dirty="0">
                <a:solidFill>
                  <a:srgbClr val="000099"/>
                </a:solidFill>
                <a:effectLst>
                  <a:outerShdw blurRad="38100" dist="38100" dir="2700000" algn="tl">
                    <a:srgbClr val="C0C0C0"/>
                  </a:outerShdw>
                </a:effectLst>
              </a:rPr>
              <a:t>按磁性物质的磁性能，磁性材料分为三种类型：</a:t>
            </a:r>
          </a:p>
          <a:p>
            <a:pPr algn="just">
              <a:lnSpc>
                <a:spcPct val="105000"/>
              </a:lnSpc>
            </a:pPr>
            <a:r>
              <a:rPr lang="en-US" altLang="zh-CN" sz="2800" b="1" dirty="0">
                <a:solidFill>
                  <a:srgbClr val="005C00"/>
                </a:solidFill>
                <a:effectLst>
                  <a:outerShdw blurRad="38100" dist="38100" dir="2700000" algn="tl">
                    <a:srgbClr val="C0C0C0"/>
                  </a:outerShdw>
                </a:effectLst>
              </a:rPr>
              <a:t>(1)</a:t>
            </a:r>
            <a:r>
              <a:rPr lang="zh-CN" altLang="en-US" sz="2800" b="1" dirty="0">
                <a:solidFill>
                  <a:srgbClr val="005C00"/>
                </a:solidFill>
                <a:effectLst>
                  <a:outerShdw blurRad="38100" dist="38100" dir="2700000" algn="tl">
                    <a:srgbClr val="C0C0C0"/>
                  </a:outerShdw>
                </a:effectLst>
              </a:rPr>
              <a:t>软磁材料</a:t>
            </a:r>
          </a:p>
          <a:p>
            <a:pPr algn="just">
              <a:lnSpc>
                <a:spcPct val="105000"/>
              </a:lnSpc>
            </a:pPr>
            <a:r>
              <a:rPr lang="zh-CN" altLang="en-US" sz="2800" b="1" dirty="0">
                <a:solidFill>
                  <a:srgbClr val="CC0000"/>
                </a:solidFill>
                <a:effectLst>
                  <a:outerShdw blurRad="38100" dist="38100" dir="2700000" algn="tl">
                    <a:srgbClr val="C0C0C0"/>
                  </a:outerShdw>
                </a:effectLst>
              </a:rPr>
              <a:t>       具有较小的矫顽磁力，磁滞回线较窄。</a:t>
            </a:r>
            <a:r>
              <a:rPr lang="zh-CN" altLang="en-US" sz="2800" b="1" dirty="0">
                <a:effectLst>
                  <a:outerShdw blurRad="38100" dist="38100" dir="2700000" algn="tl">
                    <a:srgbClr val="C0C0C0"/>
                  </a:outerShdw>
                </a:effectLst>
              </a:rPr>
              <a:t>一般用来制造电机、电器及变压器等的铁心。常用的有铸铁、硅钢、坡莫合金即铁氧体等。</a:t>
            </a:r>
          </a:p>
          <a:p>
            <a:pPr algn="just">
              <a:lnSpc>
                <a:spcPct val="105000"/>
              </a:lnSpc>
            </a:pPr>
            <a:r>
              <a:rPr lang="en-US" altLang="zh-CN" sz="2800" b="1" dirty="0">
                <a:solidFill>
                  <a:srgbClr val="005C00"/>
                </a:solidFill>
                <a:effectLst>
                  <a:outerShdw blurRad="38100" dist="38100" dir="2700000" algn="tl">
                    <a:srgbClr val="C0C0C0"/>
                  </a:outerShdw>
                </a:effectLst>
              </a:rPr>
              <a:t>(2)</a:t>
            </a:r>
            <a:r>
              <a:rPr lang="zh-CN" altLang="en-US" sz="2800" b="1" dirty="0">
                <a:solidFill>
                  <a:srgbClr val="005C00"/>
                </a:solidFill>
                <a:effectLst>
                  <a:outerShdw blurRad="38100" dist="38100" dir="2700000" algn="tl">
                    <a:srgbClr val="C0C0C0"/>
                  </a:outerShdw>
                </a:effectLst>
              </a:rPr>
              <a:t>永磁材料</a:t>
            </a:r>
          </a:p>
          <a:p>
            <a:pPr algn="just">
              <a:lnSpc>
                <a:spcPct val="105000"/>
              </a:lnSpc>
            </a:pPr>
            <a:r>
              <a:rPr lang="zh-CN" altLang="en-US" sz="2800" b="1" dirty="0">
                <a:solidFill>
                  <a:srgbClr val="CC0000"/>
                </a:solidFill>
                <a:effectLst>
                  <a:outerShdw blurRad="38100" dist="38100" dir="2700000" algn="tl">
                    <a:srgbClr val="C0C0C0"/>
                  </a:outerShdw>
                </a:effectLst>
              </a:rPr>
              <a:t>        具有较大的矫顽磁力，磁滞回线较宽。</a:t>
            </a:r>
            <a:r>
              <a:rPr lang="zh-CN" altLang="en-US" sz="2800" b="1" dirty="0">
                <a:effectLst>
                  <a:outerShdw blurRad="38100" dist="38100" dir="2700000" algn="tl">
                    <a:srgbClr val="C0C0C0"/>
                  </a:outerShdw>
                </a:effectLst>
              </a:rPr>
              <a:t>一般用来制造永久磁铁。常用的有碳钢及铁镍铝钴合金等。</a:t>
            </a:r>
          </a:p>
        </p:txBody>
      </p:sp>
      <p:sp>
        <p:nvSpPr>
          <p:cNvPr id="2" name="日期占位符 1"/>
          <p:cNvSpPr>
            <a:spLocks noGrp="1"/>
          </p:cNvSpPr>
          <p:nvPr>
            <p:ph type="dt" sz="half" idx="10"/>
          </p:nvPr>
        </p:nvSpPr>
        <p:spPr/>
        <p:txBody>
          <a:bodyPr/>
          <a:lstStyle/>
          <a:p>
            <a:pPr>
              <a:defRPr/>
            </a:pPr>
            <a:fld id="{BECC84C5-25B7-4159-ADD0-76CC3F993174}"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8C58FD95-F6AD-457C-B09B-532BB0CA0C19}" type="slidenum">
              <a:rPr lang="en-US" smtClean="0">
                <a:solidFill>
                  <a:prstClr val="black">
                    <a:tint val="75000"/>
                  </a:prstClr>
                </a:solidFill>
              </a:rPr>
              <a:pPr>
                <a:defRPr/>
              </a:pPr>
              <a:t>7</a:t>
            </a:fld>
            <a:endParaRPr lang="en-US">
              <a:solidFill>
                <a:prstClr val="black">
                  <a:tint val="75000"/>
                </a:prstClr>
              </a:solidFill>
            </a:endParaRPr>
          </a:p>
        </p:txBody>
      </p:sp>
      <p:sp>
        <p:nvSpPr>
          <p:cNvPr id="5" name="Rectangle 2"/>
          <p:cNvSpPr>
            <a:spLocks noChangeArrowheads="1"/>
          </p:cNvSpPr>
          <p:nvPr/>
        </p:nvSpPr>
        <p:spPr bwMode="auto">
          <a:xfrm>
            <a:off x="931682" y="4372139"/>
            <a:ext cx="2709169"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r>
              <a:rPr lang="en-US" altLang="zh-CN" sz="3200" b="1" dirty="0">
                <a:solidFill>
                  <a:srgbClr val="FF0000"/>
                </a:solidFill>
                <a:effectLst>
                  <a:outerShdw blurRad="38100" dist="38100" dir="2700000" algn="tl">
                    <a:srgbClr val="C0C0C0"/>
                  </a:outerShdw>
                </a:effectLst>
              </a:rPr>
              <a:t>2</a:t>
            </a:r>
            <a:r>
              <a:rPr lang="en-US" altLang="zh-CN" sz="3200" b="1" dirty="0">
                <a:solidFill>
                  <a:srgbClr val="FF0000"/>
                </a:solidFill>
                <a:effectLst>
                  <a:outerShdw blurRad="38100" dist="38100" dir="2700000" algn="tl">
                    <a:srgbClr val="C0C0C0"/>
                  </a:outerShdw>
                </a:effectLst>
                <a:latin typeface="宋体" panose="02010600030101010101" pitchFamily="2" charset="-122"/>
              </a:rPr>
              <a:t> </a:t>
            </a:r>
            <a:r>
              <a:rPr lang="zh-CN" altLang="en-US" sz="3200" b="1" dirty="0" smtClean="0">
                <a:solidFill>
                  <a:srgbClr val="FF0000"/>
                </a:solidFill>
                <a:effectLst>
                  <a:outerShdw blurRad="38100" dist="38100" dir="2700000" algn="tl">
                    <a:srgbClr val="C0C0C0"/>
                  </a:outerShdw>
                </a:effectLst>
                <a:latin typeface="宋体" panose="02010600030101010101" pitchFamily="2" charset="-122"/>
              </a:rPr>
              <a:t>高</a:t>
            </a:r>
            <a:r>
              <a:rPr lang="zh-CN" altLang="en-US" sz="3200" b="1" dirty="0">
                <a:solidFill>
                  <a:srgbClr val="FF0000"/>
                </a:solidFill>
                <a:effectLst>
                  <a:outerShdw blurRad="38100" dist="38100" dir="2700000" algn="tl">
                    <a:srgbClr val="C0C0C0"/>
                  </a:outerShdw>
                </a:effectLst>
                <a:latin typeface="宋体" panose="02010600030101010101" pitchFamily="2" charset="-122"/>
              </a:rPr>
              <a:t>导磁性</a:t>
            </a:r>
          </a:p>
        </p:txBody>
      </p:sp>
      <p:sp>
        <p:nvSpPr>
          <p:cNvPr id="6" name="Text Box 3"/>
          <p:cNvSpPr txBox="1">
            <a:spLocks noChangeArrowheads="1"/>
          </p:cNvSpPr>
          <p:nvPr/>
        </p:nvSpPr>
        <p:spPr bwMode="auto">
          <a:xfrm>
            <a:off x="874643" y="4964836"/>
            <a:ext cx="8686800" cy="147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05000"/>
              </a:lnSpc>
              <a:spcBef>
                <a:spcPct val="5000"/>
              </a:spcBef>
            </a:pPr>
            <a:r>
              <a:rPr lang="en-US" altLang="zh-CN" sz="2800" b="1" dirty="0">
                <a:effectLst>
                  <a:outerShdw blurRad="38100" dist="38100" dir="2700000" algn="tl">
                    <a:srgbClr val="C0C0C0"/>
                  </a:outerShdw>
                </a:effectLst>
              </a:rPr>
              <a:t>    </a:t>
            </a:r>
            <a:r>
              <a:rPr lang="zh-CN" altLang="en-US" sz="2800" b="1" dirty="0">
                <a:effectLst>
                  <a:outerShdw blurRad="38100" dist="38100" dir="2700000" algn="tl">
                    <a:srgbClr val="C0C0C0"/>
                  </a:outerShdw>
                </a:effectLst>
              </a:rPr>
              <a:t>磁性材料的磁导率通常都很高，即 </a:t>
            </a:r>
            <a:r>
              <a:rPr lang="zh-CN" altLang="en-US" sz="2800" b="1" i="1" dirty="0">
                <a:effectLst>
                  <a:outerShdw blurRad="38100" dist="38100" dir="2700000" algn="tl">
                    <a:srgbClr val="C0C0C0"/>
                  </a:outerShdw>
                </a:effectLst>
                <a:sym typeface="Symbol" panose="05050102010706020507" pitchFamily="18" charset="2"/>
              </a:rPr>
              <a:t></a:t>
            </a:r>
            <a:r>
              <a:rPr lang="en-US" altLang="zh-CN" sz="2800" b="1" baseline="-25000" dirty="0">
                <a:effectLst>
                  <a:outerShdw blurRad="38100" dist="38100" dir="2700000" algn="tl">
                    <a:srgbClr val="C0C0C0"/>
                  </a:outerShdw>
                </a:effectLst>
                <a:sym typeface="Symbol" panose="05050102010706020507" pitchFamily="18" charset="2"/>
              </a:rPr>
              <a:t>r </a:t>
            </a:r>
            <a:r>
              <a:rPr lang="en-US" altLang="zh-CN" sz="2800" b="1" dirty="0">
                <a:effectLst>
                  <a:outerShdw blurRad="38100" dist="38100" dir="2700000" algn="tl">
                    <a:srgbClr val="C0C0C0"/>
                  </a:outerShdw>
                </a:effectLst>
                <a:sym typeface="Symbol" panose="05050102010706020507" pitchFamily="18" charset="2"/>
              </a:rPr>
              <a:t>1 </a:t>
            </a:r>
            <a:r>
              <a:rPr lang="en-US" altLang="zh-CN" sz="2800" b="1" dirty="0">
                <a:effectLst>
                  <a:outerShdw blurRad="38100" dist="38100" dir="2700000" algn="tl">
                    <a:srgbClr val="C0C0C0"/>
                  </a:outerShdw>
                </a:effectLst>
              </a:rPr>
              <a:t>(</a:t>
            </a:r>
            <a:r>
              <a:rPr lang="zh-CN" altLang="en-US" sz="2800" b="1" dirty="0">
                <a:effectLst>
                  <a:outerShdw blurRad="38100" dist="38100" dir="2700000" algn="tl">
                    <a:srgbClr val="C0C0C0"/>
                  </a:outerShdw>
                </a:effectLst>
              </a:rPr>
              <a:t>如坡莫合金，其 </a:t>
            </a:r>
            <a:r>
              <a:rPr lang="zh-CN" altLang="en-US" sz="2800" b="1" i="1" dirty="0">
                <a:effectLst>
                  <a:outerShdw blurRad="38100" dist="38100" dir="2700000" algn="tl">
                    <a:srgbClr val="C0C0C0"/>
                  </a:outerShdw>
                </a:effectLst>
                <a:sym typeface="Symbol" panose="05050102010706020507" pitchFamily="18" charset="2"/>
              </a:rPr>
              <a:t></a:t>
            </a:r>
            <a:r>
              <a:rPr lang="en-US" altLang="zh-CN" sz="2800" b="1" baseline="-25000" dirty="0">
                <a:effectLst>
                  <a:outerShdw blurRad="38100" dist="38100" dir="2700000" algn="tl">
                    <a:srgbClr val="C0C0C0"/>
                  </a:outerShdw>
                </a:effectLst>
                <a:sym typeface="Symbol" panose="05050102010706020507" pitchFamily="18" charset="2"/>
              </a:rPr>
              <a:t>r </a:t>
            </a:r>
            <a:r>
              <a:rPr lang="zh-CN" altLang="en-US" sz="2800" b="1" dirty="0">
                <a:effectLst>
                  <a:outerShdw blurRad="38100" dist="38100" dir="2700000" algn="tl">
                    <a:srgbClr val="C0C0C0"/>
                  </a:outerShdw>
                </a:effectLst>
              </a:rPr>
              <a:t>可达 </a:t>
            </a:r>
            <a:r>
              <a:rPr lang="en-US" altLang="zh-CN" sz="2800" b="1" dirty="0">
                <a:effectLst>
                  <a:outerShdw blurRad="38100" dist="38100" dir="2700000" algn="tl">
                    <a:srgbClr val="C0C0C0"/>
                  </a:outerShdw>
                </a:effectLst>
              </a:rPr>
              <a:t>2</a:t>
            </a:r>
            <a:r>
              <a:rPr lang="en-US" altLang="zh-CN" sz="2800" b="1" dirty="0">
                <a:effectLst>
                  <a:outerShdw blurRad="38100" dist="38100" dir="2700000" algn="tl">
                    <a:srgbClr val="C0C0C0"/>
                  </a:outerShdw>
                </a:effectLst>
                <a:sym typeface="Symbol" panose="05050102010706020507" pitchFamily="18" charset="2"/>
              </a:rPr>
              <a:t></a:t>
            </a:r>
            <a:r>
              <a:rPr lang="en-US" altLang="zh-CN" sz="2800" b="1" dirty="0">
                <a:effectLst>
                  <a:outerShdw blurRad="38100" dist="38100" dir="2700000" algn="tl">
                    <a:srgbClr val="C0C0C0"/>
                  </a:outerShdw>
                </a:effectLst>
              </a:rPr>
              <a:t>10</a:t>
            </a:r>
            <a:r>
              <a:rPr lang="en-US" altLang="zh-CN" sz="2800" b="1" baseline="30000" dirty="0">
                <a:effectLst>
                  <a:outerShdw blurRad="38100" dist="38100" dir="2700000" algn="tl">
                    <a:srgbClr val="C0C0C0"/>
                  </a:outerShdw>
                </a:effectLst>
              </a:rPr>
              <a:t>5 </a:t>
            </a:r>
            <a:r>
              <a:rPr lang="en-US" altLang="zh-CN" sz="2800" b="1" dirty="0">
                <a:effectLst>
                  <a:outerShdw blurRad="38100" dist="38100" dir="2700000" algn="tl">
                    <a:srgbClr val="C0C0C0"/>
                  </a:outerShdw>
                </a:effectLst>
              </a:rPr>
              <a:t>)</a:t>
            </a:r>
            <a:r>
              <a:rPr lang="en-US" altLang="zh-CN" sz="2800" b="1" baseline="30000" dirty="0">
                <a:effectLst>
                  <a:outerShdw blurRad="38100" dist="38100" dir="2700000" algn="tl">
                    <a:srgbClr val="C0C0C0"/>
                  </a:outerShdw>
                </a:effectLst>
              </a:rPr>
              <a:t> </a:t>
            </a:r>
            <a:r>
              <a:rPr lang="zh-CN" altLang="en-US" sz="2800" b="1" dirty="0">
                <a:effectLst>
                  <a:outerShdw blurRad="38100" dist="38100" dir="2700000" algn="tl">
                    <a:srgbClr val="C0C0C0"/>
                  </a:outerShdw>
                </a:effectLst>
              </a:rPr>
              <a:t>。</a:t>
            </a:r>
          </a:p>
          <a:p>
            <a:pPr algn="just">
              <a:lnSpc>
                <a:spcPct val="105000"/>
              </a:lnSpc>
              <a:spcBef>
                <a:spcPct val="5000"/>
              </a:spcBef>
            </a:pPr>
            <a:r>
              <a:rPr lang="zh-CN" altLang="en-US" sz="2800" b="1" dirty="0">
                <a:effectLst>
                  <a:outerShdw blurRad="38100" dist="38100" dir="2700000" algn="tl">
                    <a:srgbClr val="C0C0C0"/>
                  </a:outerShdw>
                </a:effectLst>
              </a:rPr>
              <a:t>    磁性材料</a:t>
            </a:r>
            <a:r>
              <a:rPr lang="zh-CN" altLang="en-US" sz="2800" b="1" dirty="0">
                <a:effectLst>
                  <a:outerShdw blurRad="38100" dist="38100" dir="2700000" algn="tl">
                    <a:srgbClr val="C0C0C0"/>
                  </a:outerShdw>
                </a:effectLst>
                <a:sym typeface="Symbol" panose="05050102010706020507" pitchFamily="18" charset="2"/>
              </a:rPr>
              <a:t>能被强烈的磁化，</a:t>
            </a:r>
            <a:r>
              <a:rPr lang="zh-CN" altLang="en-US" sz="2800" b="1" dirty="0">
                <a:effectLst>
                  <a:outerShdw blurRad="38100" dist="38100" dir="2700000" algn="tl">
                    <a:srgbClr val="C0C0C0"/>
                  </a:outerShdw>
                </a:effectLst>
              </a:rPr>
              <a:t>具有很高的导磁性能。</a:t>
            </a:r>
          </a:p>
        </p:txBody>
      </p:sp>
    </p:spTree>
    <p:extLst>
      <p:ext uri="{BB962C8B-B14F-4D97-AF65-F5344CB8AC3E}">
        <p14:creationId xmlns:p14="http://schemas.microsoft.com/office/powerpoint/2010/main" val="37444538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9746">
                                            <p:txEl>
                                              <p:pRg st="0" end="0"/>
                                            </p:txEl>
                                          </p:spTgt>
                                        </p:tgtEl>
                                        <p:attrNameLst>
                                          <p:attrName>style.visibility</p:attrName>
                                        </p:attrNameLst>
                                      </p:cBhvr>
                                      <p:to>
                                        <p:strVal val="visible"/>
                                      </p:to>
                                    </p:set>
                                    <p:animEffect transition="in" filter="wipe(up)">
                                      <p:cBhvr>
                                        <p:cTn id="7" dur="500"/>
                                        <p:tgtEl>
                                          <p:spTgt spid="1597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9746">
                                            <p:txEl>
                                              <p:pRg st="1" end="1"/>
                                            </p:txEl>
                                          </p:spTgt>
                                        </p:tgtEl>
                                        <p:attrNameLst>
                                          <p:attrName>style.visibility</p:attrName>
                                        </p:attrNameLst>
                                      </p:cBhvr>
                                      <p:to>
                                        <p:strVal val="visible"/>
                                      </p:to>
                                    </p:set>
                                    <p:animEffect transition="in" filter="wipe(up)">
                                      <p:cBhvr>
                                        <p:cTn id="12" dur="500"/>
                                        <p:tgtEl>
                                          <p:spTgt spid="1597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9746">
                                            <p:txEl>
                                              <p:pRg st="2" end="2"/>
                                            </p:txEl>
                                          </p:spTgt>
                                        </p:tgtEl>
                                        <p:attrNameLst>
                                          <p:attrName>style.visibility</p:attrName>
                                        </p:attrNameLst>
                                      </p:cBhvr>
                                      <p:to>
                                        <p:strVal val="visible"/>
                                      </p:to>
                                    </p:set>
                                    <p:animEffect transition="in" filter="wipe(up)">
                                      <p:cBhvr>
                                        <p:cTn id="17" dur="500"/>
                                        <p:tgtEl>
                                          <p:spTgt spid="15974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9746">
                                            <p:txEl>
                                              <p:pRg st="3" end="3"/>
                                            </p:txEl>
                                          </p:spTgt>
                                        </p:tgtEl>
                                        <p:attrNameLst>
                                          <p:attrName>style.visibility</p:attrName>
                                        </p:attrNameLst>
                                      </p:cBhvr>
                                      <p:to>
                                        <p:strVal val="visible"/>
                                      </p:to>
                                    </p:set>
                                    <p:animEffect transition="in" filter="wipe(up)">
                                      <p:cBhvr>
                                        <p:cTn id="22" dur="500"/>
                                        <p:tgtEl>
                                          <p:spTgt spid="15974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59746">
                                            <p:txEl>
                                              <p:pRg st="4" end="4"/>
                                            </p:txEl>
                                          </p:spTgt>
                                        </p:tgtEl>
                                        <p:attrNameLst>
                                          <p:attrName>style.visibility</p:attrName>
                                        </p:attrNameLst>
                                      </p:cBhvr>
                                      <p:to>
                                        <p:strVal val="visible"/>
                                      </p:to>
                                    </p:set>
                                    <p:animEffect transition="in" filter="wipe(up)">
                                      <p:cBhvr>
                                        <p:cTn id="27" dur="500"/>
                                        <p:tgtEl>
                                          <p:spTgt spid="15974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wipe(left)">
                                      <p:cBhvr>
                                        <p:cTn id="37" dur="5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wipe(left)">
                                      <p:cBhvr>
                                        <p:cTn id="4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build="p" autoUpdateAnimBg="0"/>
      <p:bldP spid="5" grpId="0" autoUpdateAnimBg="0"/>
      <p:bldP spid="6"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7" name="Text Box 5"/>
          <p:cNvSpPr txBox="1">
            <a:spLocks noChangeArrowheads="1"/>
          </p:cNvSpPr>
          <p:nvPr/>
        </p:nvSpPr>
        <p:spPr bwMode="auto">
          <a:xfrm>
            <a:off x="585787" y="844457"/>
            <a:ext cx="895826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CN" sz="2800" b="1" dirty="0">
                <a:effectLst>
                  <a:outerShdw blurRad="38100" dist="38100" dir="2700000" algn="tl">
                    <a:srgbClr val="C0C0C0"/>
                  </a:outerShdw>
                </a:effectLst>
              </a:rPr>
              <a:t>    </a:t>
            </a:r>
            <a:r>
              <a:rPr lang="en-US" altLang="zh-CN" sz="2800" b="1" dirty="0" smtClean="0">
                <a:effectLst>
                  <a:outerShdw blurRad="38100" dist="38100" dir="2700000" algn="tl">
                    <a:srgbClr val="C0C0C0"/>
                  </a:outerShdw>
                </a:effectLst>
              </a:rPr>
              <a:t>  </a:t>
            </a:r>
            <a:r>
              <a:rPr lang="zh-CN" altLang="en-US" sz="2800" b="1" dirty="0" smtClean="0">
                <a:effectLst>
                  <a:outerShdw blurRad="38100" dist="38100" dir="2700000" algn="tl">
                    <a:srgbClr val="C0C0C0"/>
                  </a:outerShdw>
                </a:effectLst>
              </a:rPr>
              <a:t>磁性</a:t>
            </a:r>
            <a:r>
              <a:rPr lang="zh-CN" altLang="en-US" sz="2800" b="1" dirty="0">
                <a:effectLst>
                  <a:outerShdw blurRad="38100" dist="38100" dir="2700000" algn="tl">
                    <a:srgbClr val="C0C0C0"/>
                  </a:outerShdw>
                </a:effectLst>
              </a:rPr>
              <a:t>物质的高导磁性被广泛地应用于电工设备中，如电机、变压器及各种铁磁元件的线圈中都放有铁心。在这种</a:t>
            </a:r>
            <a:r>
              <a:rPr lang="zh-CN" altLang="en-US" sz="2800" b="1" dirty="0">
                <a:solidFill>
                  <a:srgbClr val="006600"/>
                </a:solidFill>
                <a:effectLst>
                  <a:outerShdw blurRad="38100" dist="38100" dir="2700000" algn="tl">
                    <a:srgbClr val="C0C0C0"/>
                  </a:outerShdw>
                </a:effectLst>
              </a:rPr>
              <a:t>具有铁心的线圈中通入不太大的励磁电流，便可以产生较大的磁通和磁感应强度。</a:t>
            </a:r>
          </a:p>
        </p:txBody>
      </p:sp>
      <p:sp>
        <p:nvSpPr>
          <p:cNvPr id="2" name="日期占位符 1"/>
          <p:cNvSpPr>
            <a:spLocks noGrp="1"/>
          </p:cNvSpPr>
          <p:nvPr>
            <p:ph type="dt" sz="half" idx="10"/>
          </p:nvPr>
        </p:nvSpPr>
        <p:spPr/>
        <p:txBody>
          <a:bodyPr/>
          <a:lstStyle/>
          <a:p>
            <a:pPr>
              <a:defRPr/>
            </a:pPr>
            <a:fld id="{AE84A481-17B0-4B29-BD0F-D9F773E86D07}"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8C58FD95-F6AD-457C-B09B-532BB0CA0C19}" type="slidenum">
              <a:rPr lang="en-US" smtClean="0">
                <a:solidFill>
                  <a:prstClr val="black">
                    <a:tint val="75000"/>
                  </a:prstClr>
                </a:solidFill>
              </a:rPr>
              <a:pPr>
                <a:defRPr/>
              </a:pPr>
              <a:t>8</a:t>
            </a:fld>
            <a:endParaRPr lang="en-US">
              <a:solidFill>
                <a:prstClr val="black">
                  <a:tint val="75000"/>
                </a:prstClr>
              </a:solidFill>
            </a:endParaRPr>
          </a:p>
        </p:txBody>
      </p:sp>
      <p:sp>
        <p:nvSpPr>
          <p:cNvPr id="8" name="Rectangle 3"/>
          <p:cNvSpPr>
            <a:spLocks noChangeArrowheads="1"/>
          </p:cNvSpPr>
          <p:nvPr/>
        </p:nvSpPr>
        <p:spPr bwMode="auto">
          <a:xfrm>
            <a:off x="585787" y="2660339"/>
            <a:ext cx="441027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r>
              <a:rPr lang="en-US" altLang="zh-CN" sz="3200" b="1" dirty="0">
                <a:solidFill>
                  <a:srgbClr val="FF0000"/>
                </a:solidFill>
                <a:effectLst>
                  <a:outerShdw blurRad="38100" dist="38100" dir="2700000" algn="tl">
                    <a:srgbClr val="C0C0C0"/>
                  </a:outerShdw>
                </a:effectLst>
              </a:rPr>
              <a:t>3</a:t>
            </a:r>
            <a:r>
              <a:rPr lang="en-US" altLang="zh-CN" sz="3200" b="1" dirty="0">
                <a:solidFill>
                  <a:srgbClr val="FF0000"/>
                </a:solidFill>
                <a:effectLst>
                  <a:outerShdw blurRad="38100" dist="38100" dir="2700000" algn="tl">
                    <a:srgbClr val="C0C0C0"/>
                  </a:outerShdw>
                </a:effectLst>
                <a:latin typeface="宋体" panose="02010600030101010101" pitchFamily="2" charset="-122"/>
              </a:rPr>
              <a:t> </a:t>
            </a:r>
            <a:r>
              <a:rPr lang="zh-CN" altLang="en-US" sz="3200" b="1" dirty="0">
                <a:solidFill>
                  <a:srgbClr val="FF0000"/>
                </a:solidFill>
                <a:effectLst>
                  <a:outerShdw blurRad="38100" dist="38100" dir="2700000" algn="tl">
                    <a:srgbClr val="C0C0C0"/>
                  </a:outerShdw>
                </a:effectLst>
                <a:latin typeface="宋体" panose="02010600030101010101" pitchFamily="2" charset="-122"/>
              </a:rPr>
              <a:t>磁饱和性</a:t>
            </a:r>
          </a:p>
        </p:txBody>
      </p:sp>
      <p:sp>
        <p:nvSpPr>
          <p:cNvPr id="9" name="Text Box 27"/>
          <p:cNvSpPr txBox="1">
            <a:spLocks noChangeArrowheads="1"/>
          </p:cNvSpPr>
          <p:nvPr/>
        </p:nvSpPr>
        <p:spPr bwMode="auto">
          <a:xfrm>
            <a:off x="585788" y="3279459"/>
            <a:ext cx="6043612" cy="293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10000"/>
              </a:lnSpc>
            </a:pPr>
            <a:r>
              <a:rPr lang="zh-CN" altLang="en-US" sz="2800" b="1" dirty="0">
                <a:effectLst>
                  <a:outerShdw blurRad="38100" dist="38100" dir="2700000" algn="tl">
                    <a:srgbClr val="C0C0C0"/>
                  </a:outerShdw>
                </a:effectLst>
              </a:rPr>
              <a:t>　</a:t>
            </a:r>
            <a:r>
              <a:rPr lang="zh-CN" altLang="en-US" sz="2800" b="1" dirty="0" smtClean="0">
                <a:effectLst>
                  <a:outerShdw blurRad="38100" dist="38100" dir="2700000" algn="tl">
                    <a:srgbClr val="C0C0C0"/>
                  </a:outerShdw>
                </a:effectLst>
              </a:rPr>
              <a:t> 磁性</a:t>
            </a:r>
            <a:r>
              <a:rPr lang="zh-CN" altLang="en-US" sz="2800" b="1" dirty="0">
                <a:effectLst>
                  <a:outerShdw blurRad="38100" dist="38100" dir="2700000" algn="tl">
                    <a:srgbClr val="C0C0C0"/>
                  </a:outerShdw>
                </a:effectLst>
              </a:rPr>
              <a:t>物质由于磁化所产生的磁化磁场不会随着外磁场的增强而无限的增强。当外磁场增大到一定程度时，磁性物质的全部磁畴的磁场方向都转向与外部磁场方向一致，磁化磁场的磁感应强度将趋向某一定值。如图。</a:t>
            </a:r>
          </a:p>
        </p:txBody>
      </p:sp>
      <p:grpSp>
        <p:nvGrpSpPr>
          <p:cNvPr id="10" name="Group 7"/>
          <p:cNvGrpSpPr>
            <a:grpSpLocks/>
          </p:cNvGrpSpPr>
          <p:nvPr/>
        </p:nvGrpSpPr>
        <p:grpSpPr bwMode="auto">
          <a:xfrm>
            <a:off x="6886679" y="2847969"/>
            <a:ext cx="2562160" cy="3052764"/>
            <a:chOff x="3590" y="1920"/>
            <a:chExt cx="1952" cy="1923"/>
          </a:xfrm>
        </p:grpSpPr>
        <p:grpSp>
          <p:nvGrpSpPr>
            <p:cNvPr id="11" name="Group 8"/>
            <p:cNvGrpSpPr>
              <a:grpSpLocks/>
            </p:cNvGrpSpPr>
            <p:nvPr/>
          </p:nvGrpSpPr>
          <p:grpSpPr bwMode="auto">
            <a:xfrm>
              <a:off x="3590" y="2052"/>
              <a:ext cx="1885" cy="1630"/>
              <a:chOff x="3446" y="1584"/>
              <a:chExt cx="1882" cy="1690"/>
            </a:xfrm>
          </p:grpSpPr>
          <p:sp>
            <p:nvSpPr>
              <p:cNvPr id="14" name="Line 9"/>
              <p:cNvSpPr>
                <a:spLocks noChangeShapeType="1"/>
              </p:cNvSpPr>
              <p:nvPr/>
            </p:nvSpPr>
            <p:spPr bwMode="auto">
              <a:xfrm flipV="1">
                <a:off x="3648" y="3120"/>
                <a:ext cx="168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0"/>
              <p:cNvSpPr>
                <a:spLocks noChangeShapeType="1"/>
              </p:cNvSpPr>
              <p:nvPr/>
            </p:nvSpPr>
            <p:spPr bwMode="auto">
              <a:xfrm rot="16200000" flipV="1">
                <a:off x="2880" y="2352"/>
                <a:ext cx="15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Text Box 11"/>
              <p:cNvSpPr txBox="1">
                <a:spLocks noChangeArrowheads="1"/>
              </p:cNvSpPr>
              <p:nvPr/>
            </p:nvSpPr>
            <p:spPr bwMode="auto">
              <a:xfrm>
                <a:off x="3446" y="3033"/>
                <a:ext cx="250"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1">
                    <a:effectLst>
                      <a:outerShdw blurRad="38100" dist="38100" dir="2700000" algn="tl">
                        <a:srgbClr val="C0C0C0"/>
                      </a:outerShdw>
                    </a:effectLst>
                  </a:rPr>
                  <a:t>O</a:t>
                </a:r>
                <a:endParaRPr lang="en-US" altLang="zh-CN">
                  <a:effectLst>
                    <a:outerShdw blurRad="38100" dist="38100" dir="2700000" algn="tl">
                      <a:srgbClr val="C0C0C0"/>
                    </a:outerShdw>
                  </a:effectLst>
                </a:endParaRPr>
              </a:p>
            </p:txBody>
          </p:sp>
        </p:grpSp>
        <p:sp>
          <p:nvSpPr>
            <p:cNvPr id="12" name="Text Box 12"/>
            <p:cNvSpPr txBox="1">
              <a:spLocks noChangeArrowheads="1"/>
            </p:cNvSpPr>
            <p:nvPr/>
          </p:nvSpPr>
          <p:spPr bwMode="auto">
            <a:xfrm>
              <a:off x="5255" y="3552"/>
              <a:ext cx="28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effectLst>
                    <a:outerShdw blurRad="38100" dist="38100" dir="2700000" algn="tl">
                      <a:srgbClr val="C0C0C0"/>
                    </a:outerShdw>
                  </a:effectLst>
                </a:rPr>
                <a:t>H</a:t>
              </a:r>
              <a:endParaRPr lang="en-US" altLang="zh-CN" sz="2400">
                <a:effectLst>
                  <a:outerShdw blurRad="38100" dist="38100" dir="2700000" algn="tl">
                    <a:srgbClr val="C0C0C0"/>
                  </a:outerShdw>
                </a:effectLst>
              </a:endParaRPr>
            </a:p>
          </p:txBody>
        </p:sp>
        <p:sp>
          <p:nvSpPr>
            <p:cNvPr id="13" name="Text Box 13"/>
            <p:cNvSpPr txBox="1">
              <a:spLocks noChangeArrowheads="1"/>
            </p:cNvSpPr>
            <p:nvPr/>
          </p:nvSpPr>
          <p:spPr bwMode="auto">
            <a:xfrm>
              <a:off x="3836" y="1920"/>
              <a:ext cx="2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effectLst>
                    <a:outerShdw blurRad="38100" dist="38100" dir="2700000" algn="tl">
                      <a:srgbClr val="C0C0C0"/>
                    </a:outerShdw>
                  </a:effectLst>
                </a:rPr>
                <a:t>B</a:t>
              </a:r>
              <a:endParaRPr lang="en-US" altLang="zh-CN" sz="2400">
                <a:effectLst>
                  <a:outerShdw blurRad="38100" dist="38100" dir="2700000" algn="tl">
                    <a:srgbClr val="C0C0C0"/>
                  </a:outerShdw>
                </a:effectLst>
              </a:endParaRPr>
            </a:p>
          </p:txBody>
        </p:sp>
      </p:grpSp>
      <p:grpSp>
        <p:nvGrpSpPr>
          <p:cNvPr id="17" name="Group 14"/>
          <p:cNvGrpSpPr>
            <a:grpSpLocks/>
          </p:cNvGrpSpPr>
          <p:nvPr/>
        </p:nvGrpSpPr>
        <p:grpSpPr bwMode="auto">
          <a:xfrm>
            <a:off x="7204325" y="4600572"/>
            <a:ext cx="2203825" cy="879475"/>
            <a:chOff x="3832" y="3024"/>
            <a:chExt cx="1679" cy="554"/>
          </a:xfrm>
        </p:grpSpPr>
        <p:sp>
          <p:nvSpPr>
            <p:cNvPr id="18" name="Line 15"/>
            <p:cNvSpPr>
              <a:spLocks noChangeShapeType="1"/>
            </p:cNvSpPr>
            <p:nvPr/>
          </p:nvSpPr>
          <p:spPr bwMode="auto">
            <a:xfrm rot="300000" flipV="1">
              <a:off x="3832" y="3156"/>
              <a:ext cx="1308" cy="42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Text Box 16"/>
            <p:cNvSpPr txBox="1">
              <a:spLocks noChangeArrowheads="1"/>
            </p:cNvSpPr>
            <p:nvPr/>
          </p:nvSpPr>
          <p:spPr bwMode="auto">
            <a:xfrm>
              <a:off x="5164" y="3024"/>
              <a:ext cx="3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effectLst>
                    <a:outerShdw blurRad="38100" dist="38100" dir="2700000" algn="tl">
                      <a:srgbClr val="C0C0C0"/>
                    </a:outerShdw>
                  </a:effectLst>
                </a:rPr>
                <a:t>B</a:t>
              </a:r>
              <a:r>
                <a:rPr lang="en-US" altLang="zh-CN" sz="2400" baseline="-25000">
                  <a:effectLst>
                    <a:outerShdw blurRad="38100" dist="38100" dir="2700000" algn="tl">
                      <a:srgbClr val="C0C0C0"/>
                    </a:outerShdw>
                  </a:effectLst>
                </a:rPr>
                <a:t>0</a:t>
              </a:r>
              <a:endParaRPr lang="en-US" altLang="zh-CN" sz="2400">
                <a:effectLst>
                  <a:outerShdw blurRad="38100" dist="38100" dir="2700000" algn="tl">
                    <a:srgbClr val="C0C0C0"/>
                  </a:outerShdw>
                </a:effectLst>
              </a:endParaRPr>
            </a:p>
          </p:txBody>
        </p:sp>
      </p:grpSp>
      <p:sp>
        <p:nvSpPr>
          <p:cNvPr id="20" name="Line 17"/>
          <p:cNvSpPr>
            <a:spLocks noChangeShapeType="1"/>
          </p:cNvSpPr>
          <p:nvPr/>
        </p:nvSpPr>
        <p:spPr bwMode="auto">
          <a:xfrm>
            <a:off x="7138694" y="3990968"/>
            <a:ext cx="1827115"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Freeform 18"/>
          <p:cNvSpPr>
            <a:spLocks/>
          </p:cNvSpPr>
          <p:nvPr/>
        </p:nvSpPr>
        <p:spPr bwMode="auto">
          <a:xfrm>
            <a:off x="7075689" y="3990969"/>
            <a:ext cx="1701107" cy="1447800"/>
          </a:xfrm>
          <a:custGeom>
            <a:avLst/>
            <a:gdLst>
              <a:gd name="T0" fmla="*/ 1344 w 1344"/>
              <a:gd name="T1" fmla="*/ 0 h 864"/>
              <a:gd name="T2" fmla="*/ 1008 w 1344"/>
              <a:gd name="T3" fmla="*/ 48 h 864"/>
              <a:gd name="T4" fmla="*/ 672 w 1344"/>
              <a:gd name="T5" fmla="*/ 192 h 864"/>
              <a:gd name="T6" fmla="*/ 240 w 1344"/>
              <a:gd name="T7" fmla="*/ 720 h 864"/>
              <a:gd name="T8" fmla="*/ 0 w 1344"/>
              <a:gd name="T9" fmla="*/ 864 h 864"/>
            </a:gdLst>
            <a:ahLst/>
            <a:cxnLst>
              <a:cxn ang="0">
                <a:pos x="T0" y="T1"/>
              </a:cxn>
              <a:cxn ang="0">
                <a:pos x="T2" y="T3"/>
              </a:cxn>
              <a:cxn ang="0">
                <a:pos x="T4" y="T5"/>
              </a:cxn>
              <a:cxn ang="0">
                <a:pos x="T6" y="T7"/>
              </a:cxn>
              <a:cxn ang="0">
                <a:pos x="T8" y="T9"/>
              </a:cxn>
            </a:cxnLst>
            <a:rect l="0" t="0" r="r" b="b"/>
            <a:pathLst>
              <a:path w="1344" h="864">
                <a:moveTo>
                  <a:pt x="1344" y="0"/>
                </a:moveTo>
                <a:cubicBezTo>
                  <a:pt x="1232" y="8"/>
                  <a:pt x="1120" y="16"/>
                  <a:pt x="1008" y="48"/>
                </a:cubicBezTo>
                <a:cubicBezTo>
                  <a:pt x="896" y="80"/>
                  <a:pt x="800" y="80"/>
                  <a:pt x="672" y="192"/>
                </a:cubicBezTo>
                <a:cubicBezTo>
                  <a:pt x="544" y="304"/>
                  <a:pt x="352" y="608"/>
                  <a:pt x="240" y="720"/>
                </a:cubicBezTo>
                <a:cubicBezTo>
                  <a:pt x="128" y="832"/>
                  <a:pt x="40" y="832"/>
                  <a:pt x="0" y="864"/>
                </a:cubicBezTo>
              </a:path>
            </a:pathLst>
          </a:custGeom>
          <a:noFill/>
          <a:ln w="28575" cap="flat" cmpd="sng">
            <a:solidFill>
              <a:srgbClr val="000099"/>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19"/>
          <p:cNvSpPr txBox="1">
            <a:spLocks noChangeArrowheads="1"/>
          </p:cNvSpPr>
          <p:nvPr/>
        </p:nvSpPr>
        <p:spPr bwMode="auto">
          <a:xfrm>
            <a:off x="9015685" y="3727446"/>
            <a:ext cx="417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effectLst>
                  <a:outerShdw blurRad="38100" dist="38100" dir="2700000" algn="tl">
                    <a:srgbClr val="C0C0C0"/>
                  </a:outerShdw>
                </a:effectLst>
              </a:rPr>
              <a:t>B</a:t>
            </a:r>
            <a:r>
              <a:rPr lang="en-US" altLang="zh-CN" sz="2400" i="1" baseline="-25000">
                <a:effectLst>
                  <a:outerShdw blurRad="38100" dist="38100" dir="2700000" algn="tl">
                    <a:srgbClr val="C0C0C0"/>
                  </a:outerShdw>
                </a:effectLst>
              </a:rPr>
              <a:t>J</a:t>
            </a:r>
            <a:endParaRPr lang="en-US" altLang="zh-CN" sz="2400" i="1">
              <a:effectLst>
                <a:outerShdw blurRad="38100" dist="38100" dir="2700000" algn="tl">
                  <a:srgbClr val="C0C0C0"/>
                </a:outerShdw>
              </a:effectLst>
            </a:endParaRPr>
          </a:p>
        </p:txBody>
      </p:sp>
      <p:sp>
        <p:nvSpPr>
          <p:cNvPr id="23" name="Text Box 20"/>
          <p:cNvSpPr txBox="1">
            <a:spLocks noChangeArrowheads="1"/>
          </p:cNvSpPr>
          <p:nvPr/>
        </p:nvSpPr>
        <p:spPr bwMode="auto">
          <a:xfrm>
            <a:off x="8902802" y="3305169"/>
            <a:ext cx="3513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effectLst>
                  <a:outerShdw blurRad="38100" dist="38100" dir="2700000" algn="tl">
                    <a:srgbClr val="C0C0C0"/>
                  </a:outerShdw>
                </a:effectLst>
              </a:rPr>
              <a:t>B</a:t>
            </a:r>
            <a:endParaRPr lang="en-US" altLang="zh-CN" sz="2400">
              <a:effectLst>
                <a:outerShdw blurRad="38100" dist="38100" dir="2700000" algn="tl">
                  <a:srgbClr val="C0C0C0"/>
                </a:outerShdw>
              </a:effectLst>
            </a:endParaRPr>
          </a:p>
        </p:txBody>
      </p:sp>
      <p:sp>
        <p:nvSpPr>
          <p:cNvPr id="24" name="Freeform 21"/>
          <p:cNvSpPr>
            <a:spLocks/>
          </p:cNvSpPr>
          <p:nvPr/>
        </p:nvSpPr>
        <p:spPr bwMode="auto">
          <a:xfrm>
            <a:off x="7138693" y="3514718"/>
            <a:ext cx="1764109" cy="1905000"/>
          </a:xfrm>
          <a:custGeom>
            <a:avLst/>
            <a:gdLst>
              <a:gd name="T0" fmla="*/ 1344 w 1344"/>
              <a:gd name="T1" fmla="*/ 16 h 1216"/>
              <a:gd name="T2" fmla="*/ 816 w 1344"/>
              <a:gd name="T3" fmla="*/ 64 h 1216"/>
              <a:gd name="T4" fmla="*/ 480 w 1344"/>
              <a:gd name="T5" fmla="*/ 400 h 1216"/>
              <a:gd name="T6" fmla="*/ 144 w 1344"/>
              <a:gd name="T7" fmla="*/ 1024 h 1216"/>
              <a:gd name="T8" fmla="*/ 0 w 1344"/>
              <a:gd name="T9" fmla="*/ 1216 h 1216"/>
            </a:gdLst>
            <a:ahLst/>
            <a:cxnLst>
              <a:cxn ang="0">
                <a:pos x="T0" y="T1"/>
              </a:cxn>
              <a:cxn ang="0">
                <a:pos x="T2" y="T3"/>
              </a:cxn>
              <a:cxn ang="0">
                <a:pos x="T4" y="T5"/>
              </a:cxn>
              <a:cxn ang="0">
                <a:pos x="T6" y="T7"/>
              </a:cxn>
              <a:cxn ang="0">
                <a:pos x="T8" y="T9"/>
              </a:cxn>
            </a:cxnLst>
            <a:rect l="0" t="0" r="r" b="b"/>
            <a:pathLst>
              <a:path w="1344" h="1216">
                <a:moveTo>
                  <a:pt x="1344" y="16"/>
                </a:moveTo>
                <a:cubicBezTo>
                  <a:pt x="1152" y="8"/>
                  <a:pt x="960" y="0"/>
                  <a:pt x="816" y="64"/>
                </a:cubicBezTo>
                <a:cubicBezTo>
                  <a:pt x="672" y="128"/>
                  <a:pt x="592" y="240"/>
                  <a:pt x="480" y="400"/>
                </a:cubicBezTo>
                <a:cubicBezTo>
                  <a:pt x="368" y="560"/>
                  <a:pt x="224" y="888"/>
                  <a:pt x="144" y="1024"/>
                </a:cubicBezTo>
                <a:cubicBezTo>
                  <a:pt x="64" y="1160"/>
                  <a:pt x="32" y="1184"/>
                  <a:pt x="0" y="1216"/>
                </a:cubicBezTo>
              </a:path>
            </a:pathLst>
          </a:custGeom>
          <a:noFill/>
          <a:ln w="28575"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Text Box 22"/>
          <p:cNvSpPr txBox="1">
            <a:spLocks noChangeArrowheads="1"/>
          </p:cNvSpPr>
          <p:nvPr/>
        </p:nvSpPr>
        <p:spPr bwMode="auto">
          <a:xfrm>
            <a:off x="7667663" y="389572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0000"/>
                </a:solidFill>
                <a:effectLst>
                  <a:outerShdw blurRad="38100" dist="38100" dir="2700000" algn="tl">
                    <a:srgbClr val="C0C0C0"/>
                  </a:outerShdw>
                </a:effectLst>
              </a:rPr>
              <a:t>•</a:t>
            </a:r>
          </a:p>
        </p:txBody>
      </p:sp>
      <p:sp>
        <p:nvSpPr>
          <p:cNvPr id="26" name="Text Box 23"/>
          <p:cNvSpPr txBox="1">
            <a:spLocks noChangeArrowheads="1"/>
          </p:cNvSpPr>
          <p:nvPr/>
        </p:nvSpPr>
        <p:spPr bwMode="auto">
          <a:xfrm>
            <a:off x="7566595" y="3686170"/>
            <a:ext cx="3433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effectLst>
                  <a:outerShdw blurRad="38100" dist="38100" dir="2700000" algn="tl">
                    <a:srgbClr val="C0C0C0"/>
                  </a:outerShdw>
                </a:effectLst>
              </a:rPr>
              <a:t>a</a:t>
            </a:r>
            <a:endParaRPr lang="en-US" altLang="zh-CN" sz="2400">
              <a:effectLst>
                <a:outerShdw blurRad="38100" dist="38100" dir="2700000" algn="tl">
                  <a:srgbClr val="C0C0C0"/>
                </a:outerShdw>
              </a:effectLst>
            </a:endParaRPr>
          </a:p>
        </p:txBody>
      </p:sp>
      <p:sp>
        <p:nvSpPr>
          <p:cNvPr id="27" name="Text Box 24"/>
          <p:cNvSpPr txBox="1">
            <a:spLocks noChangeArrowheads="1"/>
          </p:cNvSpPr>
          <p:nvPr/>
        </p:nvSpPr>
        <p:spPr bwMode="auto">
          <a:xfrm>
            <a:off x="8171694" y="336232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0000"/>
                </a:solidFill>
                <a:effectLst>
                  <a:outerShdw blurRad="38100" dist="38100" dir="2700000" algn="tl">
                    <a:srgbClr val="C0C0C0"/>
                  </a:outerShdw>
                </a:effectLst>
              </a:rPr>
              <a:t>•</a:t>
            </a:r>
          </a:p>
        </p:txBody>
      </p:sp>
      <p:sp>
        <p:nvSpPr>
          <p:cNvPr id="28" name="Text Box 25"/>
          <p:cNvSpPr txBox="1">
            <a:spLocks noChangeArrowheads="1"/>
          </p:cNvSpPr>
          <p:nvPr/>
        </p:nvSpPr>
        <p:spPr bwMode="auto">
          <a:xfrm>
            <a:off x="8133630" y="3152772"/>
            <a:ext cx="3433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effectLst>
                  <a:outerShdw blurRad="38100" dist="38100" dir="2700000" algn="tl">
                    <a:srgbClr val="C0C0C0"/>
                  </a:outerShdw>
                </a:effectLst>
              </a:rPr>
              <a:t>b</a:t>
            </a:r>
            <a:endParaRPr lang="en-US" altLang="zh-CN" sz="2400">
              <a:effectLst>
                <a:outerShdw blurRad="38100" dist="38100" dir="2700000" algn="tl">
                  <a:srgbClr val="C0C0C0"/>
                </a:outerShdw>
              </a:effectLst>
            </a:endParaRPr>
          </a:p>
        </p:txBody>
      </p:sp>
      <p:sp>
        <p:nvSpPr>
          <p:cNvPr id="29" name="Text Box 26"/>
          <p:cNvSpPr txBox="1">
            <a:spLocks noChangeArrowheads="1"/>
          </p:cNvSpPr>
          <p:nvPr/>
        </p:nvSpPr>
        <p:spPr bwMode="auto">
          <a:xfrm>
            <a:off x="7529843" y="5514972"/>
            <a:ext cx="176410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effectLst>
                  <a:outerShdw blurRad="38100" dist="38100" dir="2700000" algn="tl">
                    <a:srgbClr val="C0C0C0"/>
                  </a:outerShdw>
                </a:effectLst>
              </a:rPr>
              <a:t>磁化曲线</a:t>
            </a:r>
          </a:p>
        </p:txBody>
      </p:sp>
    </p:spTree>
    <p:extLst>
      <p:ext uri="{BB962C8B-B14F-4D97-AF65-F5344CB8AC3E}">
        <p14:creationId xmlns:p14="http://schemas.microsoft.com/office/powerpoint/2010/main" val="15643151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6677"/>
                                        </p:tgtEl>
                                        <p:attrNameLst>
                                          <p:attrName>style.visibility</p:attrName>
                                        </p:attrNameLst>
                                      </p:cBhvr>
                                      <p:to>
                                        <p:strVal val="visible"/>
                                      </p:to>
                                    </p:set>
                                    <p:animEffect transition="in" filter="wipe(left)">
                                      <p:cBhvr>
                                        <p:cTn id="7" dur="500"/>
                                        <p:tgtEl>
                                          <p:spTgt spid="1566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trips(upRight)">
                                      <p:cBhvr>
                                        <p:cTn id="17" dur="500"/>
                                        <p:tgtEl>
                                          <p:spTgt spid="10"/>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3"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strips(upRight)">
                                      <p:cBhvr>
                                        <p:cTn id="26" dur="500"/>
                                        <p:tgtEl>
                                          <p:spTgt spid="21"/>
                                        </p:tgtEl>
                                      </p:cBhvr>
                                    </p:animEffect>
                                  </p:childTnLst>
                                </p:cTn>
                              </p:par>
                            </p:childTnLst>
                          </p:cTn>
                        </p:par>
                        <p:par>
                          <p:cTn id="27" fill="hold">
                            <p:stCondLst>
                              <p:cond delay="500"/>
                            </p:stCondLst>
                            <p:childTnLst>
                              <p:par>
                                <p:cTn id="28" presetID="18" presetClass="entr" presetSubtype="3"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strips(upRight)">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3"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strips(upRight)">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3"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strips(upRight)">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3"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strips(upRight)">
                                      <p:cBhvr>
                                        <p:cTn id="45" dur="500"/>
                                        <p:tgtEl>
                                          <p:spTgt spid="24"/>
                                        </p:tgtEl>
                                      </p:cBhvr>
                                    </p:animEffect>
                                  </p:childTnLst>
                                </p:cTn>
                              </p:par>
                            </p:childTnLst>
                          </p:cTn>
                        </p:par>
                        <p:par>
                          <p:cTn id="46" fill="hold">
                            <p:stCondLst>
                              <p:cond delay="500"/>
                            </p:stCondLst>
                            <p:childTnLst>
                              <p:par>
                                <p:cTn id="47" presetID="18" presetClass="entr" presetSubtype="3"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strips(upRight)">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18" presetClass="entr" presetSubtype="3"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strips(upRight)">
                                      <p:cBhvr>
                                        <p:cTn id="54" dur="500"/>
                                        <p:tgtEl>
                                          <p:spTgt spid="25"/>
                                        </p:tgtEl>
                                      </p:cBhvr>
                                    </p:animEffect>
                                  </p:childTnLst>
                                </p:cTn>
                              </p:par>
                            </p:childTnLst>
                          </p:cTn>
                        </p:par>
                        <p:par>
                          <p:cTn id="55" fill="hold">
                            <p:stCondLst>
                              <p:cond delay="500"/>
                            </p:stCondLst>
                            <p:childTnLst>
                              <p:par>
                                <p:cTn id="56" presetID="18" presetClass="entr" presetSubtype="3"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strips(upRight)">
                                      <p:cBhvr>
                                        <p:cTn id="58" dur="500"/>
                                        <p:tgtEl>
                                          <p:spTgt spid="26"/>
                                        </p:tgtEl>
                                      </p:cBhvr>
                                    </p:animEffect>
                                  </p:childTnLst>
                                </p:cTn>
                              </p:par>
                            </p:childTnLst>
                          </p:cTn>
                        </p:par>
                      </p:childTnLst>
                    </p:cTn>
                  </p:par>
                  <p:par>
                    <p:cTn id="59" fill="hold">
                      <p:stCondLst>
                        <p:cond delay="indefinite"/>
                      </p:stCondLst>
                      <p:childTnLst>
                        <p:par>
                          <p:cTn id="60" fill="hold">
                            <p:stCondLst>
                              <p:cond delay="0"/>
                            </p:stCondLst>
                            <p:childTnLst>
                              <p:par>
                                <p:cTn id="61" presetID="18" presetClass="entr" presetSubtype="3"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strips(upRight)">
                                      <p:cBhvr>
                                        <p:cTn id="63" dur="500"/>
                                        <p:tgtEl>
                                          <p:spTgt spid="27"/>
                                        </p:tgtEl>
                                      </p:cBhvr>
                                    </p:animEffect>
                                  </p:childTnLst>
                                </p:cTn>
                              </p:par>
                            </p:childTnLst>
                          </p:cTn>
                        </p:par>
                        <p:par>
                          <p:cTn id="64" fill="hold">
                            <p:stCondLst>
                              <p:cond delay="500"/>
                            </p:stCondLst>
                            <p:childTnLst>
                              <p:par>
                                <p:cTn id="65" presetID="18" presetClass="entr" presetSubtype="3"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strips(upRight)">
                                      <p:cBhvr>
                                        <p:cTn id="6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autoUpdateAnimBg="0"/>
      <p:bldP spid="9" grpId="0" autoUpdateAnimBg="0"/>
      <p:bldP spid="20" grpId="0" animBg="1"/>
      <p:bldP spid="21" grpId="0" animBg="1"/>
      <p:bldP spid="22" grpId="0" autoUpdateAnimBg="0"/>
      <p:bldP spid="23" grpId="0" autoUpdateAnimBg="0"/>
      <p:bldP spid="24" grpId="0" animBg="1"/>
      <p:bldP spid="25" grpId="0" autoUpdateAnimBg="0"/>
      <p:bldP spid="26" grpId="0" autoUpdateAnimBg="0"/>
      <p:bldP spid="27" grpId="0" autoUpdateAnimBg="0"/>
      <p:bldP spid="28" grpId="0" autoUpdateAnimBg="0"/>
      <p:bldP spid="2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4" name="Rectangle 4"/>
          <p:cNvSpPr>
            <a:spLocks noChangeArrowheads="1"/>
          </p:cNvSpPr>
          <p:nvPr/>
        </p:nvSpPr>
        <p:spPr bwMode="auto">
          <a:xfrm>
            <a:off x="818588" y="1125533"/>
            <a:ext cx="7696129"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10000"/>
              </a:lnSpc>
            </a:pPr>
            <a:r>
              <a:rPr lang="en-US" altLang="zh-CN" sz="2800" b="1" dirty="0" smtClean="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1 </a:t>
            </a:r>
            <a:r>
              <a:rPr lang="zh-CN" altLang="en-US" sz="2800" b="1" dirty="0" smtClean="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磁感应强度</a:t>
            </a:r>
            <a:r>
              <a:rPr lang="en-US" altLang="zh-CN" sz="2800" b="1" i="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B </a:t>
            </a:r>
            <a:r>
              <a:rPr lang="en-US" altLang="zh-CN" sz="2800" b="1" dirty="0" smtClean="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altLang="zh-CN" sz="280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r>
            <a:br>
              <a:rPr lang="en-US" altLang="zh-CN" sz="280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br>
            <a:r>
              <a:rPr lang="en-US" altLang="zh-CN" sz="280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altLang="zh-CN" sz="2800" dirty="0" smtClean="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zh-CN" altLang="en-US" sz="28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表示</a:t>
            </a:r>
            <a:r>
              <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磁场内某点磁场强弱和方向的物理量。</a:t>
            </a:r>
          </a:p>
        </p:txBody>
      </p:sp>
      <p:sp>
        <p:nvSpPr>
          <p:cNvPr id="122886" name="Rectangle 6"/>
          <p:cNvSpPr>
            <a:spLocks noChangeArrowheads="1"/>
          </p:cNvSpPr>
          <p:nvPr/>
        </p:nvSpPr>
        <p:spPr bwMode="auto">
          <a:xfrm>
            <a:off x="818587" y="2135180"/>
            <a:ext cx="9154088" cy="693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5000"/>
              </a:lnSpc>
              <a:spcBef>
                <a:spcPct val="5000"/>
              </a:spcBef>
            </a:pPr>
            <a:r>
              <a:rPr lang="zh-CN" altLang="en-US" sz="2800" b="1" dirty="0">
                <a:solidFill>
                  <a:srgbClr val="CC0000"/>
                </a:solidFill>
                <a:effectLst>
                  <a:outerShdw blurRad="38100" dist="38100" dir="2700000" algn="tl">
                    <a:srgbClr val="C0C0C0"/>
                  </a:outerShdw>
                </a:effectLst>
                <a:latin typeface="宋体" panose="02010600030101010101" pitchFamily="2" charset="-122"/>
              </a:rPr>
              <a:t>磁感应强度</a:t>
            </a:r>
            <a:r>
              <a:rPr lang="en-US" altLang="zh-CN" sz="2800" b="1" i="1" dirty="0">
                <a:solidFill>
                  <a:srgbClr val="CC0000"/>
                </a:solidFill>
                <a:effectLst>
                  <a:outerShdw blurRad="38100" dist="38100" dir="2700000" algn="tl">
                    <a:srgbClr val="C0C0C0"/>
                  </a:outerShdw>
                </a:effectLst>
              </a:rPr>
              <a:t>B</a:t>
            </a:r>
            <a:r>
              <a:rPr lang="zh-CN" altLang="en-US" sz="2800" b="1" dirty="0">
                <a:solidFill>
                  <a:srgbClr val="CC0000"/>
                </a:solidFill>
                <a:effectLst>
                  <a:outerShdw blurRad="38100" dist="38100" dir="2700000" algn="tl">
                    <a:srgbClr val="C0C0C0"/>
                  </a:outerShdw>
                </a:effectLst>
                <a:latin typeface="宋体" panose="02010600030101010101" pitchFamily="2" charset="-122"/>
              </a:rPr>
              <a:t>的方向</a:t>
            </a:r>
            <a:r>
              <a:rPr lang="en-US" altLang="zh-CN" sz="2800" b="1" dirty="0" smtClean="0">
                <a:solidFill>
                  <a:srgbClr val="CC0000"/>
                </a:solidFill>
                <a:effectLst>
                  <a:outerShdw blurRad="38100" dist="38100" dir="2700000" algn="tl">
                    <a:srgbClr val="C0C0C0"/>
                  </a:outerShdw>
                </a:effectLst>
                <a:latin typeface="宋体" panose="02010600030101010101" pitchFamily="2" charset="-122"/>
              </a:rPr>
              <a:t>:</a:t>
            </a:r>
            <a:r>
              <a:rPr lang="zh-CN" altLang="en-US" sz="2800" b="1" dirty="0" smtClean="0">
                <a:solidFill>
                  <a:schemeClr val="tx2"/>
                </a:solidFill>
                <a:effectLst>
                  <a:outerShdw blurRad="38100" dist="38100" dir="2700000" algn="tl">
                    <a:srgbClr val="C0C0C0"/>
                  </a:outerShdw>
                </a:effectLst>
                <a:latin typeface="宋体" panose="02010600030101010101" pitchFamily="2" charset="-122"/>
              </a:rPr>
              <a:t>与</a:t>
            </a:r>
            <a:r>
              <a:rPr lang="zh-CN" altLang="en-US" sz="2800" b="1" dirty="0">
                <a:solidFill>
                  <a:schemeClr val="tx2"/>
                </a:solidFill>
                <a:effectLst>
                  <a:outerShdw blurRad="38100" dist="38100" dir="2700000" algn="tl">
                    <a:srgbClr val="C0C0C0"/>
                  </a:outerShdw>
                </a:effectLst>
                <a:latin typeface="宋体" panose="02010600030101010101" pitchFamily="2" charset="-122"/>
              </a:rPr>
              <a:t>电流的方向之间符合右手螺旋定则。</a:t>
            </a:r>
          </a:p>
        </p:txBody>
      </p:sp>
      <p:sp>
        <p:nvSpPr>
          <p:cNvPr id="122888" name="Rectangle 8"/>
          <p:cNvSpPr>
            <a:spLocks noChangeArrowheads="1"/>
          </p:cNvSpPr>
          <p:nvPr/>
        </p:nvSpPr>
        <p:spPr bwMode="auto">
          <a:xfrm>
            <a:off x="818588" y="2651088"/>
            <a:ext cx="7561751"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20000"/>
              </a:lnSpc>
            </a:pPr>
            <a:r>
              <a:rPr lang="zh-CN" altLang="en-US" sz="2800" b="1" dirty="0">
                <a:solidFill>
                  <a:srgbClr val="CC0000"/>
                </a:solidFill>
                <a:effectLst>
                  <a:outerShdw blurRad="38100" dist="38100" dir="2700000" algn="tl">
                    <a:srgbClr val="C0C0C0"/>
                  </a:outerShdw>
                </a:effectLst>
                <a:latin typeface="宋体" panose="02010600030101010101" pitchFamily="2" charset="-122"/>
              </a:rPr>
              <a:t>磁感应强度</a:t>
            </a:r>
            <a:r>
              <a:rPr lang="en-US" altLang="zh-CN" sz="2800" b="1" i="1" dirty="0">
                <a:solidFill>
                  <a:srgbClr val="CC0000"/>
                </a:solidFill>
                <a:effectLst>
                  <a:outerShdw blurRad="38100" dist="38100" dir="2700000" algn="tl">
                    <a:srgbClr val="C0C0C0"/>
                  </a:outerShdw>
                </a:effectLst>
              </a:rPr>
              <a:t>B</a:t>
            </a:r>
            <a:r>
              <a:rPr lang="zh-CN" altLang="en-US" sz="2800" b="1" dirty="0">
                <a:solidFill>
                  <a:srgbClr val="CC0000"/>
                </a:solidFill>
                <a:effectLst>
                  <a:outerShdw blurRad="38100" dist="38100" dir="2700000" algn="tl">
                    <a:srgbClr val="C0C0C0"/>
                  </a:outerShdw>
                </a:effectLst>
                <a:latin typeface="宋体" panose="02010600030101010101" pitchFamily="2" charset="-122"/>
              </a:rPr>
              <a:t>的单位</a:t>
            </a:r>
            <a:r>
              <a:rPr lang="en-US" altLang="zh-CN" sz="2800" b="1" dirty="0">
                <a:solidFill>
                  <a:srgbClr val="CC0000"/>
                </a:solidFill>
                <a:effectLst>
                  <a:outerShdw blurRad="38100" dist="38100" dir="2700000" algn="tl">
                    <a:srgbClr val="C0C0C0"/>
                  </a:outerShdw>
                </a:effectLst>
                <a:latin typeface="宋体" panose="02010600030101010101" pitchFamily="2" charset="-122"/>
              </a:rPr>
              <a:t>:</a:t>
            </a:r>
            <a:r>
              <a:rPr lang="en-US" altLang="zh-CN" sz="2800" b="1" dirty="0">
                <a:effectLst>
                  <a:outerShdw blurRad="38100" dist="38100" dir="2700000" algn="tl">
                    <a:srgbClr val="C0C0C0"/>
                  </a:outerShdw>
                </a:effectLst>
                <a:latin typeface="宋体" panose="02010600030101010101" pitchFamily="2" charset="-122"/>
              </a:rPr>
              <a:t> </a:t>
            </a:r>
            <a:r>
              <a:rPr lang="zh-CN" altLang="en-US" sz="2800" b="1" dirty="0">
                <a:effectLst>
                  <a:outerShdw blurRad="38100" dist="38100" dir="2700000" algn="tl">
                    <a:srgbClr val="C0C0C0"/>
                  </a:outerShdw>
                </a:effectLst>
                <a:latin typeface="宋体" panose="02010600030101010101" pitchFamily="2" charset="-122"/>
              </a:rPr>
              <a:t>特斯拉</a:t>
            </a:r>
            <a:r>
              <a:rPr lang="en-US" altLang="zh-CN" sz="2800" b="1" dirty="0">
                <a:effectLst>
                  <a:outerShdw blurRad="38100" dist="38100" dir="2700000" algn="tl">
                    <a:srgbClr val="C0C0C0"/>
                  </a:outerShdw>
                </a:effectLst>
                <a:latin typeface="宋体" panose="02010600030101010101" pitchFamily="2" charset="-122"/>
              </a:rPr>
              <a:t>(</a:t>
            </a:r>
            <a:r>
              <a:rPr lang="en-US" altLang="zh-CN" sz="2800" b="1" dirty="0">
                <a:effectLst>
                  <a:outerShdw blurRad="38100" dist="38100" dir="2700000" algn="tl">
                    <a:srgbClr val="C0C0C0"/>
                  </a:outerShdw>
                </a:effectLst>
              </a:rPr>
              <a:t>T</a:t>
            </a:r>
            <a:r>
              <a:rPr lang="en-US" altLang="zh-CN" sz="2800" b="1" dirty="0">
                <a:effectLst>
                  <a:outerShdw blurRad="38100" dist="38100" dir="2700000" algn="tl">
                    <a:srgbClr val="C0C0C0"/>
                  </a:outerShdw>
                </a:effectLst>
                <a:latin typeface="宋体" panose="02010600030101010101" pitchFamily="2" charset="-122"/>
              </a:rPr>
              <a:t>)</a:t>
            </a:r>
            <a:r>
              <a:rPr lang="zh-CN" altLang="en-US" sz="2800" b="1" dirty="0">
                <a:effectLst>
                  <a:outerShdw blurRad="38100" dist="38100" dir="2700000" algn="tl">
                    <a:srgbClr val="C0C0C0"/>
                  </a:outerShdw>
                </a:effectLst>
                <a:latin typeface="宋体" panose="02010600030101010101" pitchFamily="2" charset="-122"/>
              </a:rPr>
              <a:t>，</a:t>
            </a:r>
            <a:r>
              <a:rPr lang="en-US" altLang="zh-CN" sz="2800" b="1" dirty="0">
                <a:effectLst>
                  <a:outerShdw blurRad="38100" dist="38100" dir="2700000" algn="tl">
                    <a:srgbClr val="C0C0C0"/>
                  </a:outerShdw>
                </a:effectLst>
                <a:latin typeface="宋体" panose="02010600030101010101" pitchFamily="2" charset="-122"/>
              </a:rPr>
              <a:t>1</a:t>
            </a:r>
            <a:r>
              <a:rPr lang="en-US" altLang="zh-CN" sz="2800" b="1" dirty="0">
                <a:solidFill>
                  <a:schemeClr val="tx2"/>
                </a:solidFill>
                <a:effectLst>
                  <a:outerShdw blurRad="38100" dist="38100" dir="2700000" algn="tl">
                    <a:srgbClr val="C0C0C0"/>
                  </a:outerShdw>
                </a:effectLst>
              </a:rPr>
              <a:t>T = 1Wb/m</a:t>
            </a:r>
            <a:r>
              <a:rPr lang="en-US" altLang="zh-CN" sz="2800" b="1" baseline="30000" dirty="0">
                <a:solidFill>
                  <a:schemeClr val="tx2"/>
                </a:solidFill>
                <a:effectLst>
                  <a:outerShdw blurRad="38100" dist="38100" dir="2700000" algn="tl">
                    <a:srgbClr val="C0C0C0"/>
                  </a:outerShdw>
                </a:effectLst>
              </a:rPr>
              <a:t>2</a:t>
            </a:r>
            <a:r>
              <a:rPr lang="en-US" altLang="zh-CN" sz="2800" b="1" dirty="0">
                <a:effectLst>
                  <a:outerShdw blurRad="38100" dist="38100" dir="2700000" algn="tl">
                    <a:srgbClr val="C0C0C0"/>
                  </a:outerShdw>
                </a:effectLst>
                <a:latin typeface="宋体" panose="02010600030101010101" pitchFamily="2" charset="-122"/>
              </a:rPr>
              <a:t> </a:t>
            </a:r>
          </a:p>
        </p:txBody>
      </p:sp>
      <p:sp>
        <p:nvSpPr>
          <p:cNvPr id="122889" name="Rectangle 9"/>
          <p:cNvSpPr>
            <a:spLocks noChangeArrowheads="1"/>
          </p:cNvSpPr>
          <p:nvPr/>
        </p:nvSpPr>
        <p:spPr bwMode="auto">
          <a:xfrm>
            <a:off x="818588" y="3187648"/>
            <a:ext cx="8954062"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800" b="1" dirty="0">
                <a:solidFill>
                  <a:srgbClr val="CC0000"/>
                </a:solidFill>
                <a:effectLst>
                  <a:outerShdw blurRad="38100" dist="38100" dir="2700000" algn="tl">
                    <a:srgbClr val="C0C0C0"/>
                  </a:outerShdw>
                </a:effectLst>
                <a:latin typeface="宋体" panose="02010600030101010101" pitchFamily="2" charset="-122"/>
              </a:rPr>
              <a:t>均匀磁场</a:t>
            </a:r>
            <a:r>
              <a:rPr lang="en-US" altLang="zh-CN" sz="2800" b="1" dirty="0">
                <a:solidFill>
                  <a:srgbClr val="CC0000"/>
                </a:solidFill>
                <a:effectLst>
                  <a:outerShdw blurRad="38100" dist="38100" dir="2700000" algn="tl">
                    <a:srgbClr val="C0C0C0"/>
                  </a:outerShdw>
                </a:effectLst>
                <a:latin typeface="宋体" panose="02010600030101010101" pitchFamily="2" charset="-122"/>
              </a:rPr>
              <a:t>:</a:t>
            </a:r>
            <a:r>
              <a:rPr lang="en-US" altLang="zh-CN" sz="2800" b="1" dirty="0">
                <a:solidFill>
                  <a:schemeClr val="tx2"/>
                </a:solidFill>
                <a:effectLst>
                  <a:outerShdw blurRad="38100" dist="38100" dir="2700000" algn="tl">
                    <a:srgbClr val="C0C0C0"/>
                  </a:outerShdw>
                </a:effectLst>
                <a:latin typeface="宋体" panose="02010600030101010101" pitchFamily="2" charset="-122"/>
              </a:rPr>
              <a:t> </a:t>
            </a:r>
            <a:r>
              <a:rPr lang="zh-CN" altLang="en-US" sz="2800" b="1" dirty="0">
                <a:solidFill>
                  <a:schemeClr val="tx2"/>
                </a:solidFill>
                <a:effectLst>
                  <a:outerShdw blurRad="38100" dist="38100" dir="2700000" algn="tl">
                    <a:srgbClr val="C0C0C0"/>
                  </a:outerShdw>
                </a:effectLst>
                <a:latin typeface="宋体" panose="02010600030101010101" pitchFamily="2" charset="-122"/>
              </a:rPr>
              <a:t>各点磁感应强度大小相等，方向相同</a:t>
            </a:r>
            <a:r>
              <a:rPr lang="zh-CN" altLang="en-US" sz="2800" b="1" dirty="0" smtClean="0">
                <a:solidFill>
                  <a:schemeClr val="tx2"/>
                </a:solidFill>
                <a:effectLst>
                  <a:outerShdw blurRad="38100" dist="38100" dir="2700000" algn="tl">
                    <a:srgbClr val="C0C0C0"/>
                  </a:outerShdw>
                </a:effectLst>
                <a:latin typeface="宋体" panose="02010600030101010101" pitchFamily="2" charset="-122"/>
              </a:rPr>
              <a:t>的</a:t>
            </a:r>
            <a:br>
              <a:rPr lang="zh-CN" altLang="en-US" sz="2800" b="1" dirty="0" smtClean="0">
                <a:solidFill>
                  <a:schemeClr val="tx2"/>
                </a:solidFill>
                <a:effectLst>
                  <a:outerShdw blurRad="38100" dist="38100" dir="2700000" algn="tl">
                    <a:srgbClr val="C0C0C0"/>
                  </a:outerShdw>
                </a:effectLst>
                <a:latin typeface="宋体" panose="02010600030101010101" pitchFamily="2" charset="-122"/>
              </a:rPr>
            </a:br>
            <a:r>
              <a:rPr lang="zh-CN" altLang="en-US" sz="2800" b="1" dirty="0" smtClean="0">
                <a:solidFill>
                  <a:schemeClr val="tx2"/>
                </a:solidFill>
                <a:effectLst>
                  <a:outerShdw blurRad="38100" dist="38100" dir="2700000" algn="tl">
                    <a:srgbClr val="C0C0C0"/>
                  </a:outerShdw>
                </a:effectLst>
                <a:latin typeface="宋体" panose="02010600030101010101" pitchFamily="2" charset="-122"/>
              </a:rPr>
              <a:t>          磁场</a:t>
            </a:r>
            <a:r>
              <a:rPr lang="zh-CN" altLang="en-US" sz="2800" b="1" dirty="0">
                <a:solidFill>
                  <a:schemeClr val="tx2"/>
                </a:solidFill>
                <a:effectLst>
                  <a:outerShdw blurRad="38100" dist="38100" dir="2700000" algn="tl">
                    <a:srgbClr val="C0C0C0"/>
                  </a:outerShdw>
                </a:effectLst>
                <a:latin typeface="宋体" panose="02010600030101010101" pitchFamily="2" charset="-122"/>
              </a:rPr>
              <a:t>，也称</a:t>
            </a:r>
            <a:r>
              <a:rPr lang="zh-CN" altLang="en-US" sz="2800" b="1" dirty="0">
                <a:solidFill>
                  <a:srgbClr val="CC0000"/>
                </a:solidFill>
                <a:effectLst>
                  <a:outerShdw blurRad="38100" dist="38100" dir="2700000" algn="tl">
                    <a:srgbClr val="C0C0C0"/>
                  </a:outerShdw>
                </a:effectLst>
                <a:latin typeface="宋体" panose="02010600030101010101" pitchFamily="2" charset="-122"/>
              </a:rPr>
              <a:t>匀强磁场</a:t>
            </a:r>
            <a:r>
              <a:rPr lang="zh-CN" altLang="en-US" sz="2800" b="1" dirty="0">
                <a:solidFill>
                  <a:schemeClr val="tx2"/>
                </a:solidFill>
                <a:effectLst>
                  <a:outerShdw blurRad="38100" dist="38100" dir="2700000" algn="tl">
                    <a:srgbClr val="C0C0C0"/>
                  </a:outerShdw>
                </a:effectLst>
                <a:latin typeface="宋体" panose="02010600030101010101" pitchFamily="2" charset="-122"/>
              </a:rPr>
              <a:t>。</a:t>
            </a:r>
          </a:p>
        </p:txBody>
      </p:sp>
      <p:sp>
        <p:nvSpPr>
          <p:cNvPr id="122893" name="Rectangle 13"/>
          <p:cNvSpPr>
            <a:spLocks noGrp="1" noChangeArrowheads="1"/>
          </p:cNvSpPr>
          <p:nvPr>
            <p:ph type="ctrTitle"/>
          </p:nvPr>
        </p:nvSpPr>
        <p:spPr bwMode="auto">
          <a:xfrm>
            <a:off x="838796" y="688993"/>
            <a:ext cx="7353081" cy="685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l"/>
            <a:r>
              <a:rPr lang="en-US" altLang="zh-CN" sz="3200" b="1" dirty="0" smtClean="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8.2.3  </a:t>
            </a:r>
            <a:r>
              <a:rPr lang="zh-CN" altLang="en-US" sz="3200" b="1" dirty="0" smtClean="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磁场的基本物理量</a:t>
            </a:r>
            <a:r>
              <a:rPr lang="zh-CN" altLang="en-US" sz="3200" dirty="0" smtClean="0">
                <a:solidFill>
                  <a:srgbClr val="0000FF"/>
                </a:solidFill>
                <a:latin typeface="Times New Roman" panose="02020603050405020304" pitchFamily="18" charset="0"/>
                <a:cs typeface="Times New Roman" panose="02020603050405020304" pitchFamily="18" charset="0"/>
              </a:rPr>
              <a:t> </a:t>
            </a:r>
            <a:endParaRPr lang="zh-CN" altLang="en-US" sz="3200" dirty="0">
              <a:solidFill>
                <a:srgbClr val="0000FF"/>
              </a:solidFill>
              <a:latin typeface="Times New Roman" panose="02020603050405020304" pitchFamily="18" charset="0"/>
              <a:cs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8F02A276-58B2-48EF-98B4-C0469A47CC41}" type="datetime1">
              <a:rPr lang="zh-CN" altLang="en-US" smtClean="0">
                <a:solidFill>
                  <a:prstClr val="black">
                    <a:tint val="75000"/>
                  </a:prstClr>
                </a:solidFill>
              </a:rPr>
              <a:t>2018/5/2</a:t>
            </a:fld>
            <a:endParaRPr 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8C58FD95-F6AD-457C-B09B-532BB0CA0C19}" type="slidenum">
              <a:rPr lang="en-US" smtClean="0">
                <a:solidFill>
                  <a:prstClr val="black">
                    <a:tint val="75000"/>
                  </a:prstClr>
                </a:solidFill>
              </a:rPr>
              <a:pPr>
                <a:defRPr/>
              </a:pPr>
              <a:t>9</a:t>
            </a:fld>
            <a:endParaRPr lang="en-US">
              <a:solidFill>
                <a:prstClr val="black">
                  <a:tint val="75000"/>
                </a:prstClr>
              </a:solidFill>
            </a:endParaRPr>
          </a:p>
        </p:txBody>
      </p:sp>
      <p:sp>
        <p:nvSpPr>
          <p:cNvPr id="10" name="Rectangle 15"/>
          <p:cNvSpPr>
            <a:spLocks noChangeArrowheads="1"/>
          </p:cNvSpPr>
          <p:nvPr/>
        </p:nvSpPr>
        <p:spPr bwMode="auto">
          <a:xfrm>
            <a:off x="818588" y="4079849"/>
            <a:ext cx="3213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r>
              <a:rPr lang="en-US" altLang="zh-CN" sz="3200" b="1" dirty="0" smtClean="0">
                <a:solidFill>
                  <a:srgbClr val="FF0000"/>
                </a:solidFill>
                <a:effectLst>
                  <a:outerShdw blurRad="38100" dist="38100" dir="2700000" algn="tl">
                    <a:srgbClr val="C0C0C0"/>
                  </a:outerShdw>
                </a:effectLst>
                <a:cs typeface="Times New Roman" panose="02020603050405020304" pitchFamily="18" charset="0"/>
              </a:rPr>
              <a:t>2</a:t>
            </a:r>
            <a:r>
              <a:rPr lang="en-US" altLang="zh-CN" sz="3200" b="1" dirty="0">
                <a:solidFill>
                  <a:srgbClr val="FF0000"/>
                </a:solidFill>
                <a:effectLst>
                  <a:outerShdw blurRad="38100" dist="38100" dir="2700000" algn="tl">
                    <a:srgbClr val="C0C0C0"/>
                  </a:outerShdw>
                </a:effectLst>
                <a:cs typeface="Times New Roman" panose="02020603050405020304" pitchFamily="18" charset="0"/>
              </a:rPr>
              <a:t> </a:t>
            </a:r>
            <a:r>
              <a:rPr lang="zh-CN" altLang="en-US" sz="3200" b="1" dirty="0" smtClean="0">
                <a:solidFill>
                  <a:srgbClr val="FF0000"/>
                </a:solidFill>
                <a:effectLst>
                  <a:outerShdw blurRad="38100" dist="38100" dir="2700000" algn="tl">
                    <a:srgbClr val="C0C0C0"/>
                  </a:outerShdw>
                </a:effectLst>
                <a:cs typeface="Times New Roman" panose="02020603050405020304" pitchFamily="18" charset="0"/>
              </a:rPr>
              <a:t>磁场强度</a:t>
            </a:r>
            <a:r>
              <a:rPr lang="en-US" altLang="zh-CN" sz="3200" b="1" dirty="0">
                <a:solidFill>
                  <a:srgbClr val="FF0000"/>
                </a:solidFill>
                <a:effectLst>
                  <a:outerShdw blurRad="38100" dist="38100" dir="2700000" algn="tl">
                    <a:srgbClr val="C0C0C0"/>
                  </a:outerShdw>
                </a:effectLst>
                <a:cs typeface="Times New Roman" panose="02020603050405020304" pitchFamily="18" charset="0"/>
              </a:rPr>
              <a:t>H</a:t>
            </a:r>
          </a:p>
        </p:txBody>
      </p:sp>
      <p:sp>
        <p:nvSpPr>
          <p:cNvPr id="11" name="Text Box 16"/>
          <p:cNvSpPr txBox="1">
            <a:spLocks noChangeArrowheads="1"/>
          </p:cNvSpPr>
          <p:nvPr/>
        </p:nvSpPr>
        <p:spPr bwMode="auto">
          <a:xfrm>
            <a:off x="818588" y="4568799"/>
            <a:ext cx="6489403" cy="535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altLang="en-US" sz="2800" dirty="0" smtClean="0">
                <a:effectLst>
                  <a:outerShdw blurRad="38100" dist="38100" dir="2700000" algn="tl">
                    <a:srgbClr val="C0C0C0"/>
                  </a:outerShdw>
                </a:effectLst>
              </a:rPr>
              <a:t>       </a:t>
            </a:r>
            <a:r>
              <a:rPr lang="zh-CN" altLang="en-US" sz="2800" b="1" dirty="0" smtClean="0">
                <a:effectLst>
                  <a:outerShdw blurRad="38100" dist="38100" dir="2700000" algn="tl">
                    <a:srgbClr val="C0C0C0"/>
                  </a:outerShdw>
                </a:effectLst>
              </a:rPr>
              <a:t>计算</a:t>
            </a:r>
            <a:r>
              <a:rPr lang="zh-CN" altLang="en-US" sz="2800" b="1" dirty="0">
                <a:effectLst>
                  <a:outerShdw blurRad="38100" dist="38100" dir="2700000" algn="tl">
                    <a:srgbClr val="C0C0C0"/>
                  </a:outerShdw>
                </a:effectLst>
              </a:rPr>
              <a:t>磁场时引出的物理量。</a:t>
            </a:r>
          </a:p>
        </p:txBody>
      </p:sp>
      <p:sp>
        <p:nvSpPr>
          <p:cNvPr id="12" name="Rectangle 20"/>
          <p:cNvSpPr>
            <a:spLocks noChangeArrowheads="1"/>
          </p:cNvSpPr>
          <p:nvPr/>
        </p:nvSpPr>
        <p:spPr bwMode="auto">
          <a:xfrm>
            <a:off x="818588" y="5032325"/>
            <a:ext cx="843971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800" b="1" dirty="0">
                <a:solidFill>
                  <a:srgbClr val="CC0000"/>
                </a:solidFill>
                <a:effectLst>
                  <a:outerShdw blurRad="38100" dist="38100" dir="2700000" algn="tl">
                    <a:srgbClr val="C0C0C0"/>
                  </a:outerShdw>
                </a:effectLst>
              </a:rPr>
              <a:t>磁场强度的计算：</a:t>
            </a:r>
            <a:r>
              <a:rPr lang="zh-CN" altLang="en-US" sz="2800" b="1" dirty="0">
                <a:effectLst>
                  <a:outerShdw blurRad="38100" dist="38100" dir="2700000" algn="tl">
                    <a:srgbClr val="C0C0C0"/>
                  </a:outerShdw>
                </a:effectLst>
              </a:rPr>
              <a:t>介质中某点的磁感应强度 </a:t>
            </a:r>
            <a:r>
              <a:rPr lang="en-US" altLang="zh-CN" sz="2800" b="1" i="1" dirty="0">
                <a:effectLst>
                  <a:outerShdw blurRad="38100" dist="38100" dir="2700000" algn="tl">
                    <a:srgbClr val="C0C0C0"/>
                  </a:outerShdw>
                </a:effectLst>
              </a:rPr>
              <a:t>B </a:t>
            </a:r>
            <a:r>
              <a:rPr lang="zh-CN" altLang="en-US" sz="2800" b="1" dirty="0">
                <a:effectLst>
                  <a:outerShdw blurRad="38100" dist="38100" dir="2700000" algn="tl">
                    <a:srgbClr val="C0C0C0"/>
                  </a:outerShdw>
                </a:effectLst>
              </a:rPr>
              <a:t>与介质磁导率</a:t>
            </a:r>
            <a:r>
              <a:rPr lang="zh-CN" altLang="en-US" sz="2800" b="1" i="1" dirty="0">
                <a:effectLst>
                  <a:outerShdw blurRad="38100" dist="38100" dir="2700000" algn="tl">
                    <a:srgbClr val="C0C0C0"/>
                  </a:outerShdw>
                </a:effectLst>
                <a:sym typeface="Symbol" panose="05050102010706020507" pitchFamily="18" charset="2"/>
              </a:rPr>
              <a:t> </a:t>
            </a:r>
            <a:r>
              <a:rPr lang="zh-CN" altLang="en-US" sz="2800" b="1" dirty="0">
                <a:effectLst>
                  <a:outerShdw blurRad="38100" dist="38100" dir="2700000" algn="tl">
                    <a:srgbClr val="C0C0C0"/>
                  </a:outerShdw>
                </a:effectLst>
              </a:rPr>
              <a:t>之比。</a:t>
            </a:r>
          </a:p>
        </p:txBody>
      </p:sp>
      <p:sp>
        <p:nvSpPr>
          <p:cNvPr id="13" name="Text Box 17"/>
          <p:cNvSpPr txBox="1">
            <a:spLocks noChangeArrowheads="1"/>
          </p:cNvSpPr>
          <p:nvPr/>
        </p:nvSpPr>
        <p:spPr bwMode="auto">
          <a:xfrm>
            <a:off x="818588" y="5880104"/>
            <a:ext cx="5958594" cy="535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zh-CN" altLang="en-US" sz="2800" b="1" dirty="0">
                <a:solidFill>
                  <a:srgbClr val="CC0000"/>
                </a:solidFill>
                <a:effectLst>
                  <a:outerShdw blurRad="38100" dist="38100" dir="2700000" algn="tl">
                    <a:srgbClr val="C0C0C0"/>
                  </a:outerShdw>
                </a:effectLst>
              </a:rPr>
              <a:t>磁场强度</a:t>
            </a:r>
            <a:r>
              <a:rPr lang="en-US" altLang="zh-CN" sz="2800" b="1" i="1" dirty="0">
                <a:solidFill>
                  <a:srgbClr val="CC0000"/>
                </a:solidFill>
                <a:effectLst>
                  <a:outerShdw blurRad="38100" dist="38100" dir="2700000" algn="tl">
                    <a:srgbClr val="C0C0C0"/>
                  </a:outerShdw>
                </a:effectLst>
              </a:rPr>
              <a:t>H</a:t>
            </a:r>
            <a:r>
              <a:rPr lang="zh-CN" altLang="en-US" sz="2800" b="1" dirty="0">
                <a:solidFill>
                  <a:srgbClr val="CC0000"/>
                </a:solidFill>
                <a:effectLst>
                  <a:outerShdw blurRad="38100" dist="38100" dir="2700000" algn="tl">
                    <a:srgbClr val="C0C0C0"/>
                  </a:outerShdw>
                </a:effectLst>
              </a:rPr>
              <a:t>的单位 ：</a:t>
            </a:r>
            <a:r>
              <a:rPr lang="zh-CN" altLang="en-US" sz="2800" b="1" dirty="0">
                <a:solidFill>
                  <a:schemeClr val="tx2"/>
                </a:solidFill>
                <a:effectLst>
                  <a:outerShdw blurRad="38100" dist="38100" dir="2700000" algn="tl">
                    <a:srgbClr val="C0C0C0"/>
                  </a:outerShdw>
                </a:effectLst>
                <a:latin typeface="宋体" panose="02010600030101010101" pitchFamily="2" charset="-122"/>
              </a:rPr>
              <a:t>安培</a:t>
            </a:r>
            <a:r>
              <a:rPr lang="en-US" altLang="zh-CN" sz="2800" b="1" dirty="0">
                <a:solidFill>
                  <a:schemeClr val="tx2"/>
                </a:solidFill>
                <a:effectLst>
                  <a:outerShdw blurRad="38100" dist="38100" dir="2700000" algn="tl">
                    <a:srgbClr val="C0C0C0"/>
                  </a:outerShdw>
                </a:effectLst>
              </a:rPr>
              <a:t>/</a:t>
            </a:r>
            <a:r>
              <a:rPr lang="zh-CN" altLang="en-US" sz="2800" b="1" dirty="0">
                <a:solidFill>
                  <a:schemeClr val="tx2"/>
                </a:solidFill>
                <a:effectLst>
                  <a:outerShdw blurRad="38100" dist="38100" dir="2700000" algn="tl">
                    <a:srgbClr val="C0C0C0"/>
                  </a:outerShdw>
                </a:effectLst>
                <a:latin typeface="宋体" panose="02010600030101010101" pitchFamily="2" charset="-122"/>
              </a:rPr>
              <a:t>米（</a:t>
            </a:r>
            <a:r>
              <a:rPr lang="en-US" altLang="zh-CN" sz="2800" b="1" dirty="0">
                <a:solidFill>
                  <a:schemeClr val="tx2"/>
                </a:solidFill>
                <a:effectLst>
                  <a:outerShdw blurRad="38100" dist="38100" dir="2700000" algn="tl">
                    <a:srgbClr val="C0C0C0"/>
                  </a:outerShdw>
                </a:effectLst>
              </a:rPr>
              <a:t>A/m</a:t>
            </a:r>
            <a:r>
              <a:rPr lang="en-US" altLang="zh-CN" sz="2800" b="1" dirty="0">
                <a:solidFill>
                  <a:schemeClr val="tx2"/>
                </a:solidFill>
                <a:effectLst>
                  <a:outerShdw blurRad="38100" dist="38100" dir="2700000" algn="tl">
                    <a:srgbClr val="C0C0C0"/>
                  </a:outerShdw>
                </a:effectLst>
                <a:latin typeface="宋体" panose="02010600030101010101" pitchFamily="2" charset="-122"/>
              </a:rPr>
              <a:t>)</a:t>
            </a:r>
          </a:p>
        </p:txBody>
      </p:sp>
    </p:spTree>
    <p:extLst>
      <p:ext uri="{BB962C8B-B14F-4D97-AF65-F5344CB8AC3E}">
        <p14:creationId xmlns:p14="http://schemas.microsoft.com/office/powerpoint/2010/main" val="39186987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84"/>
                                        </p:tgtEl>
                                        <p:attrNameLst>
                                          <p:attrName>style.visibility</p:attrName>
                                        </p:attrNameLst>
                                      </p:cBhvr>
                                      <p:to>
                                        <p:strVal val="visible"/>
                                      </p:to>
                                    </p:set>
                                    <p:animEffect transition="in" filter="wipe(left)">
                                      <p:cBhvr>
                                        <p:cTn id="7" dur="500"/>
                                        <p:tgtEl>
                                          <p:spTgt spid="1228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886"/>
                                        </p:tgtEl>
                                        <p:attrNameLst>
                                          <p:attrName>style.visibility</p:attrName>
                                        </p:attrNameLst>
                                      </p:cBhvr>
                                      <p:to>
                                        <p:strVal val="visible"/>
                                      </p:to>
                                    </p:set>
                                    <p:animEffect transition="in" filter="wipe(left)">
                                      <p:cBhvr>
                                        <p:cTn id="12" dur="500"/>
                                        <p:tgtEl>
                                          <p:spTgt spid="1228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888"/>
                                        </p:tgtEl>
                                        <p:attrNameLst>
                                          <p:attrName>style.visibility</p:attrName>
                                        </p:attrNameLst>
                                      </p:cBhvr>
                                      <p:to>
                                        <p:strVal val="visible"/>
                                      </p:to>
                                    </p:set>
                                    <p:animEffect transition="in" filter="wipe(left)">
                                      <p:cBhvr>
                                        <p:cTn id="17" dur="500"/>
                                        <p:tgtEl>
                                          <p:spTgt spid="1228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889"/>
                                        </p:tgtEl>
                                        <p:attrNameLst>
                                          <p:attrName>style.visibility</p:attrName>
                                        </p:attrNameLst>
                                      </p:cBhvr>
                                      <p:to>
                                        <p:strVal val="visible"/>
                                      </p:to>
                                    </p:set>
                                    <p:animEffect transition="in" filter="wipe(left)">
                                      <p:cBhvr>
                                        <p:cTn id="22" dur="500"/>
                                        <p:tgtEl>
                                          <p:spTgt spid="12288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autoUpdateAnimBg="0"/>
      <p:bldP spid="122886" grpId="0" autoUpdateAnimBg="0"/>
      <p:bldP spid="122888" grpId="0" autoUpdateAnimBg="0"/>
      <p:bldP spid="122889" grpId="0" autoUpdateAnimBg="0"/>
      <p:bldP spid="10" grpId="0" autoUpdateAnimBg="0"/>
      <p:bldP spid="11" grpId="0" autoUpdateAnimBg="0"/>
      <p:bldP spid="13"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四川大学">
  <a:themeElements>
    <a:clrScheme name="四川大学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四川大学">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outerShdw sy="50000" kx="2453608" rotWithShape="0">
            <a:schemeClr val="bg2">
              <a:alpha val="50000"/>
            </a:schemeClr>
          </a:outerShdw>
        </a:effectLst>
      </a:spPr>
      <a:bodyPr vert="horz" wrap="square" lIns="91440" tIns="45720" rIns="91440" bIns="45720" numCol="1" rtlCol="0"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sy="50000" kx="2453608" rotWithShape="0">
            <a:schemeClr val="bg2">
              <a:alpha val="50000"/>
            </a:schemeClr>
          </a:outerShdw>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四川大学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四川大学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四川大学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四川大学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四川大学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四川大学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四川大学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四川大学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四川大学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四川大学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四川大学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四川大学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806</TotalTime>
  <Words>3711</Words>
  <Application>Microsoft Office PowerPoint</Application>
  <PresentationFormat>自定义</PresentationFormat>
  <Paragraphs>443</Paragraphs>
  <Slides>50</Slides>
  <Notes>1</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6</vt:i4>
      </vt:variant>
      <vt:variant>
        <vt:lpstr>幻灯片标题</vt:lpstr>
      </vt:variant>
      <vt:variant>
        <vt:i4>50</vt:i4>
      </vt:variant>
    </vt:vector>
  </HeadingPairs>
  <TitlesOfParts>
    <vt:vector size="68" baseType="lpstr">
      <vt:lpstr>黑体</vt:lpstr>
      <vt:lpstr>华文新魏</vt:lpstr>
      <vt:lpstr>隶书</vt:lpstr>
      <vt:lpstr>宋体</vt:lpstr>
      <vt:lpstr>Arial</vt:lpstr>
      <vt:lpstr>Arial Narrow</vt:lpstr>
      <vt:lpstr>Calibri</vt:lpstr>
      <vt:lpstr>Symbol</vt:lpstr>
      <vt:lpstr>Times New Roman</vt:lpstr>
      <vt:lpstr>Wingdings</vt:lpstr>
      <vt:lpstr>Office 主题​​</vt:lpstr>
      <vt:lpstr>四川大学</vt:lpstr>
      <vt:lpstr>Equation</vt:lpstr>
      <vt:lpstr>公式</vt:lpstr>
      <vt:lpstr>Equation.3</vt:lpstr>
      <vt:lpstr>Microsoft 公式 3.0</vt:lpstr>
      <vt:lpstr>Visio</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8.2.3  磁场的基本物理量 </vt:lpstr>
      <vt:lpstr>3 磁通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单激式变压器开关电源</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TF</dc:creator>
  <cp:lastModifiedBy>TF</cp:lastModifiedBy>
  <cp:revision>96</cp:revision>
  <dcterms:created xsi:type="dcterms:W3CDTF">2017-05-26T04:06:11Z</dcterms:created>
  <dcterms:modified xsi:type="dcterms:W3CDTF">2018-05-02T05:56:07Z</dcterms:modified>
</cp:coreProperties>
</file>