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60.xml" ContentType="application/vnd.openxmlformats-officedocument.presentationml.slide+xml"/>
  <Override PartName="/ppt/slides/slide150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57" r:id="rId4"/>
    <p:sldId id="312" r:id="rId5"/>
    <p:sldId id="313" r:id="rId6"/>
    <p:sldId id="261" r:id="rId7"/>
    <p:sldId id="285" r:id="rId8"/>
    <p:sldId id="314" r:id="rId9"/>
    <p:sldId id="315" r:id="rId10"/>
    <p:sldId id="316" r:id="rId11"/>
    <p:sldId id="289" r:id="rId12"/>
    <p:sldId id="317" r:id="rId13"/>
    <p:sldId id="263" r:id="rId14"/>
    <p:sldId id="318" r:id="rId15"/>
    <p:sldId id="319" r:id="rId16"/>
    <p:sldId id="294" r:id="rId17"/>
    <p:sldId id="307" r:id="rId18"/>
    <p:sldId id="320" r:id="rId19"/>
    <p:sldId id="282" r:id="rId20"/>
  </p:sldIdLst>
  <p:sldSz cx="12192000" cy="6858000"/>
  <p:notesSz cx="6858000" cy="9144000"/>
  <p:custShowLst>
    <p:custShow name="Произвольный показ 1" id="0">
      <p:sldLst/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8271B8F-F96C-4490-B56C-02E728164A57}">
          <p14:sldIdLst>
            <p14:sldId id="256"/>
          </p14:sldIdLst>
        </p14:section>
        <p14:section name="Основная информация" id="{F4B2D463-D33D-406A-BD36-E566B7BCE022}">
          <p14:sldIdLst>
            <p14:sldId id="296"/>
            <p14:sldId id="257"/>
            <p14:sldId id="312"/>
            <p14:sldId id="313"/>
          </p14:sldIdLst>
        </p14:section>
        <p14:section name="Модель бизнес-процесса" id="{473F5980-C42E-4B34-8517-5F338E933AE5}">
          <p14:sldIdLst>
            <p14:sldId id="261"/>
            <p14:sldId id="285"/>
            <p14:sldId id="314"/>
            <p14:sldId id="315"/>
            <p14:sldId id="316"/>
          </p14:sldIdLst>
        </p14:section>
        <p14:section name="Реализация" id="{5A57590C-72D3-44F6-B0DB-AE679320D3D8}">
          <p14:sldIdLst>
            <p14:sldId id="289"/>
            <p14:sldId id="317"/>
            <p14:sldId id="263"/>
            <p14:sldId id="318"/>
            <p14:sldId id="319"/>
          </p14:sldIdLst>
        </p14:section>
        <p14:section name="Результаты работы" id="{C036179C-B23F-4A1D-B299-CEF720685DD0}">
          <p14:sldIdLst>
            <p14:sldId id="294"/>
            <p14:sldId id="307"/>
            <p14:sldId id="320"/>
          </p14:sldIdLst>
        </p14:section>
        <p14:section name="Рекомендации" id="{53336E26-06E2-4651-A2DD-307462AD7DD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алимьянов Артём Фларидович" initials="ГАФ" lastIdx="4" clrIdx="0">
    <p:extLst>
      <p:ext uri="{19B8F6BF-5375-455C-9EA6-DF929625EA0E}">
        <p15:presenceInfo xmlns:p15="http://schemas.microsoft.com/office/powerpoint/2012/main" userId="Галимьянов Артём Флари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5B5B5B"/>
    <a:srgbClr val="DEDDDC"/>
    <a:srgbClr val="EA7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94" autoAdjust="0"/>
  </p:normalViewPr>
  <p:slideViewPr>
    <p:cSldViewPr snapToGrid="0">
      <p:cViewPr>
        <p:scale>
          <a:sx n="60" d="100"/>
          <a:sy n="60" d="100"/>
        </p:scale>
        <p:origin x="2550" y="1140"/>
      </p:cViewPr>
      <p:guideLst/>
    </p:cSldViewPr>
  </p:slideViewPr>
  <p:outlineViewPr>
    <p:cViewPr>
      <p:scale>
        <a:sx n="33" d="100"/>
        <a:sy n="33" d="100"/>
      </p:scale>
      <p:origin x="0" y="-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19:42:04.512" idx="4">
    <p:pos x="10" y="10"/>
    <p:text>Цель добавить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4189-1DE7-46E3-879C-CD121657FEE2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66741-2F5C-4A5A-A673-4516B2A43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41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D09C-EC99-4132-85CC-1C8C0B8B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E2BD21-4314-4FF8-BAF2-69280E81D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71283-22A0-46E3-B2D4-487A664C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8C3C-3E78-4F68-847B-049B6EE18752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E9DA4-D690-4DB2-BBFD-5059847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2F544-2808-4243-8285-43FCA8A6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9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C14FA-0A3E-4225-AF85-1E86CED7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64695-FB88-4910-A50C-366E1A1A6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1B229B-9A0B-4F61-94FE-D2B2BDAD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75DC-EF01-4AA3-950C-101D354F3D0D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E0F13-F287-4576-915D-B9CFC0B6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9533E-8230-46C7-8A08-674E99F2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91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AFDCE8-6DB5-4637-9A5A-52B237EAD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297002-E3B0-499C-A30E-328AA312B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D709BB-91D8-4834-94D1-9AC5F37C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7227-8545-4EBA-84EA-F88587DB7F38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0D150-75ED-4ACD-AD65-F7E3F79D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66A41-830A-4411-8236-DA94B415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5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44392-B34D-41F9-B2E1-89BD9382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7EDCC-B843-41FF-BED5-9DDC1E5A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7BD99F-676D-4935-A478-35912554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38D5-9344-4E04-B877-ED0AAA1022E7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DE9C54-9574-435B-BAE6-DF6334FB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8E6200-2F37-4A71-8037-D4B7D267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6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7FE00-C6EC-4B31-BC28-D1A3D9B3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2FCD6-47F1-47C9-8079-C78DF39A3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3B05A-1EA0-4B6C-BBB2-3E007A98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1783-F761-41DE-8FA8-1CEA37C0A8A9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3A5F1-B792-4B1F-A90E-D4B3B14D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B40E4-925A-47AE-A167-9FE9D81D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4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1AD7E-73D5-4597-B24B-AC4DB30E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DBFDB-631D-4B81-B9A3-30FA30AEC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4B7DC6-25B5-4429-BE97-738DD0042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7907B-1081-4751-8817-E6D5B495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60DC-281F-4524-B37C-B08CC28F20BC}" type="datetime1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8FD22B-3D3E-4D78-B7F7-DFB73277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DBA9BF-088D-4702-BC06-73BF88E7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AD24B-7109-4849-AA75-4CED906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A04956-BCAE-4F0C-B84A-243EF2CC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C13B7E-6821-4828-92F5-1CFED99D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05C473-3BAF-43AC-B65C-E39D93A5B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15A250-9389-45DC-A1E9-B1EAFA82B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DB0671-F11D-43C1-B9CC-40D928C9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90DC4-7D39-4829-AC2C-0E541D1A50C0}" type="datetime1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59990A-022E-410F-96A6-C0735364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595B8-FFCA-4394-9E49-30DD9752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6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55D4F-9437-42D3-A322-922545AF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08680B-33AC-4C1F-91CE-D785D6F1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8B76-DCD4-4004-B39D-8F98178951F5}" type="datetime1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2DDAA4-C85F-42A3-AE5C-FDB50CAD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97A8-82A5-4CBF-975A-3E2FACAE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9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AD3F73-0D70-4AE6-88D7-EEC9525D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1E0C-3738-49E3-B101-3D39B89973CF}" type="datetime1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453F15B-934E-403C-9806-1D058EE9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DADFF0-564B-4993-BEDA-35A22299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BBA5F-09FA-4D6E-85DC-67B203C8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E0A5B-11B0-46EA-AE5D-C275FF1B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BCC27E-273B-4087-B06D-D38A80F4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BB8C11-817C-4B46-90B1-4A6A0D1D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7C858-1AA5-4C94-9A22-043BD472E85F}" type="datetime1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5646BC-09F1-457D-97E8-FA2C7B41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115CF1-B535-4220-A3C1-DC505E3B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7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CEB52-74C7-402C-AAEA-DB26CD5D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D0FA91-C790-4190-BDD8-1F8D2B6BE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A671EF-B5C0-423F-B4F8-9F320FBB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6BC762-2627-4BB6-B4DA-C9E421BA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8513-FB5E-4C86-B0B2-32AC6A86FACF}" type="datetime1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37A197-5C92-4D44-BF52-FB387E86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A11FDC-F6C1-4F9F-A3E8-DCD5FC7D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3F67B-4266-43BF-AEFA-478FF8E6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1333BC-22E7-4259-8546-BA0306C1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2BB292-6C1C-420B-8333-4FEBA327B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E5D2-A3F9-4A7C-998F-99FCAF4B18FE}" type="datetime1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24F8B-93D2-4E73-AF0C-F4E9E527A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7F717-96F6-4837-B595-2FD14AAD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37EC-E8CA-4A96-AB64-F4C40D35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8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slide" Target="slide150.xml"/><Relationship Id="rId3" Type="http://schemas.openxmlformats.org/officeDocument/2006/relationships/image" Target="../media/image11.png"/><Relationship Id="rId7" Type="http://schemas.openxmlformats.org/officeDocument/2006/relationships/slide" Target="slide60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10.png"/><Relationship Id="rId5" Type="http://schemas.openxmlformats.org/officeDocument/2006/relationships/image" Target="../media/image90.png"/><Relationship Id="rId10" Type="http://schemas.openxmlformats.org/officeDocument/2006/relationships/slide" Target="slide13.xml"/><Relationship Id="rId4" Type="http://schemas.openxmlformats.org/officeDocument/2006/relationships/slide" Target="slide3.xml"/><Relationship Id="rId9" Type="http://schemas.openxmlformats.org/officeDocument/2006/relationships/image" Target="../media/image13.png"/><Relationship Id="rId1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00" ty="0" sx="50000" sy="5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D8E-94F9-4AFF-80C6-151D64F2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8017" y="2649562"/>
            <a:ext cx="8403772" cy="2080305"/>
          </a:xfrm>
        </p:spPr>
        <p:txBody>
          <a:bodyPr>
            <a:noAutofit/>
          </a:bodyPr>
          <a:lstStyle/>
          <a:p>
            <a:pPr algn="l"/>
            <a:r>
              <a:rPr lang="ru-RU" sz="4500" b="1" dirty="0">
                <a:solidFill>
                  <a:srgbClr val="3D3D3D"/>
                </a:solidFill>
                <a:latin typeface="Montserrat" panose="00000500000000000000" pitchFamily="2" charset="-52"/>
              </a:rPr>
              <a:t>Автоматизация бизнес-процесса разработки систем для обработки естественного текста на русском языке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10A5E-9FD4-405B-86FD-A241AC457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4425067"/>
            <a:ext cx="4876800" cy="2798953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Montserrat Light" panose="00000400000000000000" pitchFamily="50" charset="-52"/>
              </a:rPr>
              <a:t>Выполнил</a:t>
            </a:r>
            <a:r>
              <a:rPr lang="en-US" sz="1800" dirty="0">
                <a:latin typeface="Montserrat Light" panose="00000400000000000000" pitchFamily="50" charset="-52"/>
              </a:rPr>
              <a:t>:</a:t>
            </a:r>
            <a:r>
              <a:rPr lang="ru-RU" sz="1800" dirty="0">
                <a:latin typeface="Montserrat Light" panose="00000400000000000000" pitchFamily="50" charset="-52"/>
              </a:rPr>
              <a:t>  </a:t>
            </a:r>
          </a:p>
          <a:p>
            <a:pPr algn="r"/>
            <a:r>
              <a:rPr lang="ru-RU" sz="1800" dirty="0">
                <a:latin typeface="Montserrat Light" panose="00000400000000000000" pitchFamily="50" charset="-52"/>
              </a:rPr>
              <a:t>студент группы П-41 </a:t>
            </a:r>
          </a:p>
          <a:p>
            <a:pPr algn="r"/>
            <a:r>
              <a:rPr lang="ru-RU" sz="1800" dirty="0">
                <a:latin typeface="Montserrat Light" panose="00000400000000000000" pitchFamily="50" charset="-52"/>
              </a:rPr>
              <a:t>Галимьянов А.Ф.</a:t>
            </a:r>
          </a:p>
          <a:p>
            <a:pPr algn="r">
              <a:lnSpc>
                <a:spcPct val="100000"/>
              </a:lnSpc>
            </a:pPr>
            <a:r>
              <a:rPr lang="ru-RU" sz="1800" dirty="0">
                <a:latin typeface="Montserrat Light" panose="00000400000000000000" pitchFamily="50" charset="-52"/>
              </a:rPr>
              <a:t>Научный руководитель: </a:t>
            </a:r>
          </a:p>
          <a:p>
            <a:pPr algn="r">
              <a:lnSpc>
                <a:spcPct val="100000"/>
              </a:lnSpc>
            </a:pPr>
            <a:r>
              <a:rPr lang="ru-RU" sz="1800" dirty="0">
                <a:latin typeface="Montserrat Light" panose="00000400000000000000" pitchFamily="50" charset="-52"/>
              </a:rPr>
              <a:t>д.т.н., профессор Института </a:t>
            </a:r>
            <a:r>
              <a:rPr lang="ru-RU" sz="1800" dirty="0" err="1">
                <a:latin typeface="Montserrat Light" panose="00000400000000000000" pitchFamily="50" charset="-52"/>
              </a:rPr>
              <a:t>СПИНТех</a:t>
            </a:r>
            <a:r>
              <a:rPr lang="ru-RU" sz="1800" dirty="0">
                <a:latin typeface="Montserrat Light" panose="00000400000000000000" pitchFamily="50" charset="-52"/>
              </a:rPr>
              <a:t> </a:t>
            </a:r>
          </a:p>
          <a:p>
            <a:pPr algn="r">
              <a:lnSpc>
                <a:spcPct val="100000"/>
              </a:lnSpc>
            </a:pPr>
            <a:r>
              <a:rPr lang="ru-RU" sz="1800" dirty="0">
                <a:latin typeface="Montserrat Light" panose="00000400000000000000" pitchFamily="50" charset="-52"/>
              </a:rPr>
              <a:t>Горбунов В.Л.</a:t>
            </a:r>
          </a:p>
          <a:p>
            <a:pPr algn="r"/>
            <a:endParaRPr lang="ru-RU" sz="1800" dirty="0">
              <a:latin typeface="Montserrat Light" panose="00000400000000000000" pitchFamily="50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CE0D8-1923-4C17-BC5A-7FEDBF67E29A}"/>
              </a:ext>
            </a:extLst>
          </p:cNvPr>
          <p:cNvSpPr txBox="1"/>
          <p:nvPr/>
        </p:nvSpPr>
        <p:spPr>
          <a:xfrm>
            <a:off x="5142052" y="648866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 Light" panose="00000400000000000000" pitchFamily="50" charset="-52"/>
              </a:rPr>
              <a:t>Москва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C7C5B-1C31-4215-B3F7-7027A3823AAE}"/>
              </a:ext>
            </a:extLst>
          </p:cNvPr>
          <p:cNvSpPr txBox="1"/>
          <p:nvPr/>
        </p:nvSpPr>
        <p:spPr>
          <a:xfrm>
            <a:off x="716161" y="127364"/>
            <a:ext cx="107596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prstClr val="black"/>
                </a:solidFill>
                <a:latin typeface="Montserrat" panose="00000500000000000000" pitchFamily="2" charset="-52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dirty="0">
                <a:solidFill>
                  <a:prstClr val="black"/>
                </a:solidFill>
                <a:latin typeface="Montserrat" panose="00000500000000000000" pitchFamily="2" charset="-52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600" dirty="0">
                <a:solidFill>
                  <a:prstClr val="black"/>
                </a:solidFill>
                <a:latin typeface="Montserrat" panose="00000500000000000000" pitchFamily="2" charset="-52"/>
              </a:rPr>
              <a:t>«Национальный исследовательский университет</a:t>
            </a:r>
          </a:p>
          <a:p>
            <a:pPr algn="ctr"/>
            <a:r>
              <a:rPr lang="ru-RU" sz="1600" dirty="0">
                <a:solidFill>
                  <a:prstClr val="black"/>
                </a:solidFill>
                <a:latin typeface="Montserrat" panose="00000500000000000000" pitchFamily="2" charset="-52"/>
              </a:rPr>
              <a:t>«Московский институт электронной техники»</a:t>
            </a:r>
          </a:p>
          <a:p>
            <a:pPr algn="ctr"/>
            <a:r>
              <a:rPr lang="ru-RU" sz="1600" dirty="0">
                <a:solidFill>
                  <a:prstClr val="black"/>
                </a:solidFill>
                <a:latin typeface="Montserrat" panose="00000500000000000000" pitchFamily="2" charset="-52"/>
              </a:rPr>
              <a:t>Институт системной и программной инженерии и информационных технологий</a:t>
            </a:r>
          </a:p>
          <a:p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6229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6">
            <a:extLst>
              <a:ext uri="{FF2B5EF4-FFF2-40B4-BE49-F238E27FC236}">
                <a16:creationId xmlns:a16="http://schemas.microsoft.com/office/drawing/2014/main" id="{A70657C5-BD63-4117-B608-747F9A7CB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BF0"/>
              </a:clrFrom>
              <a:clrTo>
                <a:srgbClr val="FFF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42" y="1388310"/>
            <a:ext cx="10883116" cy="5541880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D3D3D"/>
                </a:solidFill>
                <a:latin typeface="Montserrat SemiBold" panose="00000700000000000000" pitchFamily="2" charset="-52"/>
              </a:rPr>
              <a:t>Третий уровень декомпозиции</a:t>
            </a:r>
            <a:endParaRPr lang="ru-RU" sz="4000" dirty="0">
              <a:solidFill>
                <a:srgbClr val="3D3D3D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8CC0E-D302-4C35-8535-DFA027C5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10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9705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00" ty="0" sx="50000" sy="5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D8E-94F9-4AFF-80C6-151D64F2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428" y="4804229"/>
            <a:ext cx="8200572" cy="1391066"/>
          </a:xfrm>
        </p:spPr>
        <p:txBody>
          <a:bodyPr>
            <a:noAutofit/>
          </a:bodyPr>
          <a:lstStyle/>
          <a:p>
            <a:pPr algn="r"/>
            <a:r>
              <a:rPr lang="ru-RU" sz="4500" dirty="0">
                <a:solidFill>
                  <a:srgbClr val="3D3D3D"/>
                </a:solidFill>
                <a:latin typeface="Montserrat Medium" panose="00000600000000000000" pitchFamily="2" charset="-52"/>
              </a:rPr>
              <a:t>Реализация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50822C6-6CFC-437C-97D7-95E8239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-52"/>
              </a:rPr>
              <a:t>11</a:t>
            </a:fld>
            <a:endParaRPr lang="ru-RU" sz="1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9388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Сравнение инструментальных средств </a:t>
            </a:r>
            <a:r>
              <a:rPr lang="en-US" sz="4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NER</a:t>
            </a:r>
            <a:endParaRPr lang="ru-RU" sz="4000" dirty="0">
              <a:solidFill>
                <a:srgbClr val="3D3D3D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66B0DB6-A090-4AED-9E18-7C1CAE20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600" dirty="0">
                <a:latin typeface="Montserrat Light" panose="00000400000000000000" pitchFamily="50" charset="-52"/>
              </a:rPr>
              <a:t>12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D5159DA2-563C-4C91-A861-26291E09E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060492"/>
              </p:ext>
            </p:extLst>
          </p:nvPr>
        </p:nvGraphicFramePr>
        <p:xfrm>
          <a:off x="176463" y="1676717"/>
          <a:ext cx="11470105" cy="5212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91279">
                  <a:extLst>
                    <a:ext uri="{9D8B030D-6E8A-4147-A177-3AD203B41FA5}">
                      <a16:colId xmlns:a16="http://schemas.microsoft.com/office/drawing/2014/main" val="2842298278"/>
                    </a:ext>
                  </a:extLst>
                </a:gridCol>
                <a:gridCol w="2787195">
                  <a:extLst>
                    <a:ext uri="{9D8B030D-6E8A-4147-A177-3AD203B41FA5}">
                      <a16:colId xmlns:a16="http://schemas.microsoft.com/office/drawing/2014/main" val="2145196422"/>
                    </a:ext>
                  </a:extLst>
                </a:gridCol>
                <a:gridCol w="3087623">
                  <a:extLst>
                    <a:ext uri="{9D8B030D-6E8A-4147-A177-3AD203B41FA5}">
                      <a16:colId xmlns:a16="http://schemas.microsoft.com/office/drawing/2014/main" val="1480355929"/>
                    </a:ext>
                  </a:extLst>
                </a:gridCol>
                <a:gridCol w="2404008">
                  <a:extLst>
                    <a:ext uri="{9D8B030D-6E8A-4147-A177-3AD203B41FA5}">
                      <a16:colId xmlns:a16="http://schemas.microsoft.com/office/drawing/2014/main" val="1199748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Критерии оценки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latin typeface="Montserrat" panose="00000500000000000000" pitchFamily="2" charset="-52"/>
                        </a:rPr>
                        <a:t>Томита</a:t>
                      </a:r>
                      <a:r>
                        <a:rPr lang="ru-RU" sz="2000" dirty="0">
                          <a:latin typeface="Montserrat" panose="00000500000000000000" pitchFamily="2" charset="-52"/>
                        </a:rPr>
                        <a:t>-парсер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Montserrat" panose="00000500000000000000" pitchFamily="2" charset="-52"/>
                        </a:rPr>
                        <a:t>PullEnti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Montserrat" panose="00000500000000000000" pitchFamily="2" charset="-52"/>
                        </a:rPr>
                        <a:t>Yargy</a:t>
                      </a:r>
                      <a:r>
                        <a:rPr lang="en-US" sz="2000" dirty="0">
                          <a:latin typeface="Montserrat" panose="00000500000000000000" pitchFamily="2" charset="-52"/>
                        </a:rPr>
                        <a:t>-</a:t>
                      </a:r>
                      <a:r>
                        <a:rPr lang="ru-RU" sz="2000" dirty="0">
                          <a:latin typeface="Montserrat" panose="00000500000000000000" pitchFamily="2" charset="-52"/>
                        </a:rPr>
                        <a:t>парсер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943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Полная поддержка русского языка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436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Язык программирования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Свой (схож с </a:t>
                      </a:r>
                      <a:r>
                        <a:rPr lang="en-US" sz="2000" dirty="0">
                          <a:latin typeface="Montserrat" panose="00000500000000000000" pitchFamily="2" charset="-52"/>
                        </a:rPr>
                        <a:t>C++)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latin typeface="Montserrat" panose="00000500000000000000" pitchFamily="2" charset="-52"/>
                        </a:rPr>
                        <a:t>.NET, .NET Core, Java и Python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latin typeface="Montserrat" panose="00000500000000000000" pitchFamily="2" charset="-52"/>
                        </a:rPr>
                        <a:t>Python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6474568"/>
                  </a:ext>
                </a:extLst>
              </a:tr>
              <a:tr h="542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Простота использования и разработки собственных правил (1-5)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" panose="00000500000000000000" pitchFamily="2" charset="-5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Montserrat" panose="00000500000000000000" pitchFamily="2" charset="-5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561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Montserrat" panose="00000500000000000000" pitchFamily="2" charset="-52"/>
                        </a:rPr>
                        <a:t>Грамматическое </a:t>
                      </a:r>
                      <a:r>
                        <a:rPr lang="ru-RU" sz="2000" b="0" dirty="0">
                          <a:latin typeface="Montserrat" panose="00000500000000000000" pitchFamily="2" charset="-52"/>
                        </a:rPr>
                        <a:t>согласование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625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Montserrat" panose="00000500000000000000" pitchFamily="2" charset="-52"/>
                        </a:rPr>
                        <a:t>Введение новых характеристик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953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Montserrat" panose="00000500000000000000" pitchFamily="2" charset="-52"/>
                        </a:rPr>
                        <a:t>Морфология</a:t>
                      </a:r>
                      <a:endParaRPr lang="ru-RU" sz="2000" dirty="0">
                        <a:latin typeface="Montserrat" panose="00000500000000000000" pitchFamily="2" charset="-5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Montserrat" panose="00000500000000000000" pitchFamily="2" charset="-52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27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E68EAF70-0AA4-407B-9BFF-E63CDDBFF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1086" y="1421909"/>
            <a:ext cx="7809824" cy="54360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Диаграмма классов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66B0DB6-A090-4AED-9E18-7C1CAE20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600" dirty="0">
                <a:latin typeface="Montserrat Light" panose="00000400000000000000" pitchFamily="50" charset="-5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2973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109494-683D-4A0C-B550-DCC6DB6057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365" y="1465943"/>
            <a:ext cx="4765140" cy="457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F89BA12-9A7B-4C4A-A136-C4448F23549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b="15021"/>
          <a:stretch/>
        </p:blipFill>
        <p:spPr>
          <a:xfrm>
            <a:off x="0" y="528890"/>
            <a:ext cx="7617016" cy="550791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Тестирование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66B0DB6-A090-4AED-9E18-7C1CAE20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600" dirty="0">
                <a:latin typeface="Montserrat Light" panose="00000400000000000000" pitchFamily="50" charset="-52"/>
              </a:rPr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1301B-C716-46F5-8100-DFB54164CC50}"/>
              </a:ext>
            </a:extLst>
          </p:cNvPr>
          <p:cNvSpPr txBox="1"/>
          <p:nvPr/>
        </p:nvSpPr>
        <p:spPr>
          <a:xfrm>
            <a:off x="2802463" y="619636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Тестовый файл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7F33D-0CC9-47D7-B7E5-CF5472258E31}"/>
              </a:ext>
            </a:extLst>
          </p:cNvPr>
          <p:cNvSpPr txBox="1"/>
          <p:nvPr/>
        </p:nvSpPr>
        <p:spPr>
          <a:xfrm>
            <a:off x="7828548" y="6000271"/>
            <a:ext cx="476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 panose="00000500000000000000" pitchFamily="2" charset="-52"/>
              </a:rPr>
              <a:t>Результаты отладки автоматизированного бизнес-процесса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409276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BCA9777F-051D-49FD-B695-613CFF8D30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726" y="16042"/>
            <a:ext cx="8936546" cy="858494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Результат работы ПО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66B0DB6-A090-4AED-9E18-7C1CAE20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600" dirty="0">
                <a:latin typeface="Montserrat Light" panose="00000400000000000000" pitchFamily="50" charset="-5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6678027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Montserrat Alternates Medium"/>
              </a:rPr>
              <a:t>Impala</a:t>
            </a:r>
            <a:endParaRPr lang="ru-RU" sz="4000" dirty="0">
              <a:latin typeface="Calibri Light"/>
              <a:cs typeface="Calibri Ligh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133C5-6114-4D73-AF1E-3C68C6C2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1600" dirty="0">
                <a:latin typeface="Montserrat Light" panose="00000400000000000000" pitchFamily="50" charset="-52"/>
              </a:rPr>
              <a:t>10</a:t>
            </a:r>
            <a:endParaRPr lang="ru-RU" sz="1600" dirty="0">
              <a:latin typeface="Montserrat Light" panose="00000400000000000000" pitchFamily="50" charset="-52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FC4038A-28DF-459B-B475-8407CB523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37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latin typeface="Montserrat Alternates Black"/>
              </a:rPr>
              <a:t>Продукт компании </a:t>
            </a:r>
            <a:r>
              <a:rPr lang="ru-RU" sz="4000" dirty="0" err="1">
                <a:latin typeface="Montserrat Alternates Black"/>
              </a:rPr>
              <a:t>Cloudera</a:t>
            </a:r>
            <a:r>
              <a:rPr lang="ru-RU" sz="4000" dirty="0">
                <a:latin typeface="Montserrat Alternates Black"/>
              </a:rPr>
              <a:t> и основной конкурент </a:t>
            </a:r>
            <a:r>
              <a:rPr lang="ru-RU" sz="4000" dirty="0" err="1">
                <a:latin typeface="Montserrat Alternates Black"/>
              </a:rPr>
              <a:t>Hive</a:t>
            </a:r>
            <a:r>
              <a:rPr lang="ru-RU" sz="4000" dirty="0">
                <a:latin typeface="Montserrat Alternates Black"/>
              </a:rPr>
              <a:t>. В отличие от последнего, </a:t>
            </a:r>
            <a:r>
              <a:rPr lang="ru-RU" sz="4000" dirty="0" err="1">
                <a:latin typeface="Montserrat Alternates Black"/>
              </a:rPr>
              <a:t>Impala</a:t>
            </a:r>
            <a:r>
              <a:rPr lang="ru-RU" sz="4000" dirty="0">
                <a:latin typeface="Montserrat Alternates Black"/>
              </a:rPr>
              <a:t> никогда не использовала классический </a:t>
            </a:r>
            <a:r>
              <a:rPr lang="ru-RU" sz="4000" dirty="0" err="1">
                <a:latin typeface="Montserrat Alternates Black"/>
              </a:rPr>
              <a:t>MapReduce</a:t>
            </a:r>
            <a:r>
              <a:rPr lang="ru-RU" sz="4000" dirty="0">
                <a:latin typeface="Montserrat Alternates Black"/>
              </a:rPr>
              <a:t>, а изначально исполняла запросы на своём собственном движке</a:t>
            </a:r>
          </a:p>
        </p:txBody>
      </p:sp>
      <p:pic>
        <p:nvPicPr>
          <p:cNvPr id="3074" name="Picture 2" descr="Cloudera Training Tapas: Hands-on with Cloudera Impala">
            <a:extLst>
              <a:ext uri="{FF2B5EF4-FFF2-40B4-BE49-F238E27FC236}">
                <a16:creationId xmlns:a16="http://schemas.microsoft.com/office/drawing/2014/main" id="{D7870608-818E-44B3-ADC3-F62626D8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148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vtonam.ru/wp-content/uploads/2011/08/shevrole_...">
            <a:extLst>
              <a:ext uri="{FF2B5EF4-FFF2-40B4-BE49-F238E27FC236}">
                <a16:creationId xmlns:a16="http://schemas.microsoft.com/office/drawing/2014/main" id="{C0C98CBD-8882-4D40-9082-7B096106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71765"/>
            <a:ext cx="3320716" cy="228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00" ty="0" sx="50000" sy="5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D8E-94F9-4AFF-80C6-151D64F2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428" y="4804229"/>
            <a:ext cx="8200572" cy="1391066"/>
          </a:xfrm>
        </p:spPr>
        <p:txBody>
          <a:bodyPr>
            <a:noAutofit/>
          </a:bodyPr>
          <a:lstStyle/>
          <a:p>
            <a:pPr algn="r"/>
            <a:r>
              <a:rPr lang="ru-RU" sz="4500" dirty="0">
                <a:solidFill>
                  <a:srgbClr val="3D3D3D"/>
                </a:solidFill>
                <a:latin typeface="Montserrat Medium" panose="00000600000000000000" pitchFamily="2" charset="-52"/>
              </a:rPr>
              <a:t>Результаты работы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50822C6-6CFC-437C-97D7-95E8239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-52"/>
              </a:rPr>
              <a:t>16</a:t>
            </a:fld>
            <a:endParaRPr lang="ru-RU" sz="1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6179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6">
            <a:extLst>
              <a:ext uri="{FF2B5EF4-FFF2-40B4-BE49-F238E27FC236}">
                <a16:creationId xmlns:a16="http://schemas.microsoft.com/office/drawing/2014/main" id="{796DE4AE-04D1-4DDF-AAD4-22FBC24C0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BF0"/>
              </a:clrFrom>
              <a:clrTo>
                <a:srgbClr val="FFF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549" y="1184693"/>
            <a:ext cx="10056902" cy="5633202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Montserrat SemiBold" panose="00000700000000000000" pitchFamily="2" charset="-52"/>
              </a:rPr>
              <a:t>Автоматизированный бизнес-процесс</a:t>
            </a:r>
            <a:endParaRPr lang="ru-RU" sz="4000" dirty="0">
              <a:latin typeface="Montserrat SemiBold" panose="00000700000000000000" pitchFamily="2" charset="-5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133C5-6114-4D73-AF1E-3C68C6C2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600" dirty="0">
                <a:latin typeface="Montserrat Light" panose="00000400000000000000" pitchFamily="50" charset="-52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3713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Montserrat SemiBold" panose="00000700000000000000" pitchFamily="2" charset="-52"/>
              </a:rPr>
              <a:t>Результаты работы</a:t>
            </a:r>
            <a:endParaRPr lang="ru-RU" sz="4000" dirty="0">
              <a:latin typeface="Montserrat SemiBold" panose="00000700000000000000" pitchFamily="2" charset="-5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133C5-6114-4D73-AF1E-3C68C6C2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ru-RU" sz="1600" dirty="0">
                <a:latin typeface="Montserrat Light" panose="00000400000000000000" pitchFamily="50" charset="-52"/>
              </a:rPr>
              <a:t>18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8389D0A-7AEF-42A3-B657-83E92F5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>
                <a:latin typeface="Montserrat" panose="00000500000000000000" pitchFamily="2" charset="-52"/>
              </a:rPr>
              <a:t>Проведён анализ предметной области;</a:t>
            </a:r>
            <a:endParaRPr lang="en-US" dirty="0">
              <a:latin typeface="Montserrat" panose="00000500000000000000" pitchFamily="2" charset="-52"/>
            </a:endParaRPr>
          </a:p>
          <a:p>
            <a:pPr lvl="0"/>
            <a:r>
              <a:rPr lang="ru-RU" dirty="0">
                <a:latin typeface="Montserrat" panose="00000500000000000000" pitchFamily="2" charset="-52"/>
              </a:rPr>
              <a:t>выявлены процессы для автоматизации;</a:t>
            </a:r>
          </a:p>
          <a:p>
            <a:pPr lvl="0"/>
            <a:r>
              <a:rPr lang="ru-RU" dirty="0">
                <a:latin typeface="Montserrat" panose="00000500000000000000" pitchFamily="2" charset="-52"/>
              </a:rPr>
              <a:t>сформулированы требования к ПО;</a:t>
            </a:r>
          </a:p>
          <a:p>
            <a:pPr lvl="0"/>
            <a:r>
              <a:rPr lang="ru-RU" dirty="0">
                <a:latin typeface="Montserrat" panose="00000500000000000000" pitchFamily="2" charset="-52"/>
              </a:rPr>
              <a:t>разработано и внедрено ПО для первичной обработки данных с автоматическим обнаружением и нормализацией указаний на абсолютные даты в русскоязычных текстах</a:t>
            </a:r>
          </a:p>
        </p:txBody>
      </p:sp>
    </p:spTree>
    <p:extLst>
      <p:ext uri="{BB962C8B-B14F-4D97-AF65-F5344CB8AC3E}">
        <p14:creationId xmlns:p14="http://schemas.microsoft.com/office/powerpoint/2010/main" val="33691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00" ty="0" sx="50000" sy="5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D8E-94F9-4AFF-80C6-151D64F2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428" y="5083436"/>
            <a:ext cx="8200572" cy="1391066"/>
          </a:xfrm>
        </p:spPr>
        <p:txBody>
          <a:bodyPr>
            <a:noAutofit/>
          </a:bodyPr>
          <a:lstStyle/>
          <a:p>
            <a:pPr algn="r"/>
            <a:r>
              <a:rPr lang="ru-RU" sz="4500" dirty="0">
                <a:solidFill>
                  <a:srgbClr val="3D3D3D"/>
                </a:solidFill>
                <a:latin typeface="Montserrat" panose="00000500000000000000" pitchFamily="2" charset="-52"/>
              </a:rPr>
              <a:t>Спасибо за внимание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29A55B-5952-4FCF-AD28-D0377A5F467A}"/>
              </a:ext>
            </a:extLst>
          </p:cNvPr>
          <p:cNvSpPr/>
          <p:nvPr/>
        </p:nvSpPr>
        <p:spPr>
          <a:xfrm>
            <a:off x="3991428" y="662705"/>
            <a:ext cx="7970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3D3D3D"/>
                </a:solidFill>
                <a:latin typeface="Montserrat SemiBold" panose="00000700000000000000" pitchFamily="2" charset="-52"/>
              </a:rPr>
              <a:t>Перейти к разделу: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Ссылка на раздел 4">
                <a:extLst>
                  <a:ext uri="{FF2B5EF4-FFF2-40B4-BE49-F238E27FC236}">
                    <a16:creationId xmlns:a16="http://schemas.microsoft.com/office/drawing/2014/main" id="{15FF8306-88E0-4EEA-993B-364B38FD6B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049046"/>
                  </p:ext>
                </p:extLst>
              </p:nvPr>
            </p:nvGraphicFramePr>
            <p:xfrm>
              <a:off x="4135807" y="166223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4B2D463-D33D-406A-BD36-E566B7BCE022}">
                    <psez:zmPr id="{51151404-B8AF-4E6C-AAF5-4884720E14A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Ссылка на раздел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5FF8306-88E0-4EEA-993B-364B38FD6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5807" y="166223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Ссылка на раздел 6">
                <a:extLst>
                  <a:ext uri="{FF2B5EF4-FFF2-40B4-BE49-F238E27FC236}">
                    <a16:creationId xmlns:a16="http://schemas.microsoft.com/office/drawing/2014/main" id="{FE700610-97D2-44B8-9A1B-C3B309E6F9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0254436"/>
                  </p:ext>
                </p:extLst>
              </p:nvPr>
            </p:nvGraphicFramePr>
            <p:xfrm>
              <a:off x="7411453" y="166223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73F5980-C42E-4B34-8517-5F338E933AE5}">
                    <psez:zmPr id="{D0209A79-A406-45B5-8F3D-333C16835CC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Ссылка на раздел 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E700610-97D2-44B8-9A1B-C3B309E6F9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1453" y="166223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Ссылка на раздел 8">
                <a:extLst>
                  <a:ext uri="{FF2B5EF4-FFF2-40B4-BE49-F238E27FC236}">
                    <a16:creationId xmlns:a16="http://schemas.microsoft.com/office/drawing/2014/main" id="{A134FF6C-9622-4171-93B1-E17D865B93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8373014"/>
                  </p:ext>
                </p:extLst>
              </p:nvPr>
            </p:nvGraphicFramePr>
            <p:xfrm>
              <a:off x="4135807" y="385059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A57590C-72D3-44F6-B0DB-AE679320D3D8}">
                    <psez:zmPr id="{B6AAD54F-3099-4265-85F5-0F69B3902B60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Ссылка на раздел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A134FF6C-9622-4171-93B1-E17D865B93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5807" y="38505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Ссылка на раздел 10">
                <a:extLst>
                  <a:ext uri="{FF2B5EF4-FFF2-40B4-BE49-F238E27FC236}">
                    <a16:creationId xmlns:a16="http://schemas.microsoft.com/office/drawing/2014/main" id="{825ECAA7-08F7-4911-9CF9-D3CEF5D03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6828600"/>
                  </p:ext>
                </p:extLst>
              </p:nvPr>
            </p:nvGraphicFramePr>
            <p:xfrm>
              <a:off x="7411453" y="385059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036179C-B23F-4A1D-B299-CEF720685DD0}">
                    <psez:zmPr id="{E5CF6A82-6728-4475-B4EE-991F943ED14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Ссылка на раздел 1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825ECAA7-08F7-4911-9CF9-D3CEF5D03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11453" y="38505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2A3CF67-B1FE-4A7A-8872-964DF4ADB487}"/>
              </a:ext>
            </a:extLst>
          </p:cNvPr>
          <p:cNvSpPr txBox="1"/>
          <p:nvPr/>
        </p:nvSpPr>
        <p:spPr>
          <a:xfrm>
            <a:off x="4135807" y="1208638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3D3D3D"/>
                </a:solidFill>
                <a:latin typeface="Montserrat Light" panose="00000400000000000000" pitchFamily="50" charset="-52"/>
              </a:rPr>
              <a:t>Основная информация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26180C2-EEAF-4C43-9D1E-138601A81F8D}"/>
              </a:ext>
            </a:extLst>
          </p:cNvPr>
          <p:cNvSpPr/>
          <p:nvPr/>
        </p:nvSpPr>
        <p:spPr>
          <a:xfrm>
            <a:off x="7305038" y="1208638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D3D3D"/>
                </a:solidFill>
                <a:latin typeface="Montserrat Light" panose="00000400000000000000" pitchFamily="50" charset="-52"/>
              </a:rPr>
              <a:t>Модель бизнес-процесса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600A469-32E8-4E11-956B-3E121E8AC421}"/>
              </a:ext>
            </a:extLst>
          </p:cNvPr>
          <p:cNvSpPr/>
          <p:nvPr/>
        </p:nvSpPr>
        <p:spPr>
          <a:xfrm>
            <a:off x="4843718" y="3429000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D3D3D"/>
                </a:solidFill>
                <a:latin typeface="Montserrat Light" panose="00000400000000000000" pitchFamily="50" charset="-52"/>
              </a:rPr>
              <a:t>Реализация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B531C4C-E84A-4998-9DD4-00CE084B35EB}"/>
              </a:ext>
            </a:extLst>
          </p:cNvPr>
          <p:cNvSpPr/>
          <p:nvPr/>
        </p:nvSpPr>
        <p:spPr>
          <a:xfrm>
            <a:off x="8169858" y="345748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3D3D3D"/>
                </a:solidFill>
                <a:latin typeface="Montserrat Light" panose="00000400000000000000" pitchFamily="50" charset="-52"/>
              </a:rPr>
              <a:t>Результаты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D2684-2990-450F-B346-7B330EB79A3D}"/>
              </a:ext>
            </a:extLst>
          </p:cNvPr>
          <p:cNvSpPr txBox="1"/>
          <p:nvPr/>
        </p:nvSpPr>
        <p:spPr>
          <a:xfrm>
            <a:off x="9378409" y="0"/>
            <a:ext cx="281359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EDDDC"/>
                </a:solidFill>
                <a:latin typeface="Montserrat Alternates Medium" panose="00000600000000000000" pitchFamily="50" charset="-52"/>
              </a:rPr>
              <a:t>design </a:t>
            </a:r>
            <a:r>
              <a:rPr lang="en-US" dirty="0" err="1">
                <a:solidFill>
                  <a:srgbClr val="DEDDDC"/>
                </a:solidFill>
                <a:latin typeface="Montserrat Alternates Medium" panose="00000600000000000000" pitchFamily="50" charset="-52"/>
              </a:rPr>
              <a:t>byGalimyanov</a:t>
            </a:r>
            <a:endParaRPr lang="ru-RU" dirty="0">
              <a:solidFill>
                <a:srgbClr val="DEDDDC"/>
              </a:solidFill>
              <a:latin typeface="Montserrat Alternates Medium" panose="000006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992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00" ty="0" sx="50000" sy="5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D8E-94F9-4AFF-80C6-151D64F2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428" y="4804229"/>
            <a:ext cx="8200572" cy="1391066"/>
          </a:xfrm>
        </p:spPr>
        <p:txBody>
          <a:bodyPr>
            <a:noAutofit/>
          </a:bodyPr>
          <a:lstStyle/>
          <a:p>
            <a:pPr algn="r"/>
            <a:r>
              <a:rPr lang="ru-RU" sz="4500" dirty="0">
                <a:solidFill>
                  <a:srgbClr val="3D3D3D"/>
                </a:solidFill>
                <a:latin typeface="Montserrat Medium" panose="00000600000000000000" pitchFamily="2" charset="-52"/>
              </a:rPr>
              <a:t>Основная информация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50822C6-6CFC-437C-97D7-95E8239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-52"/>
              </a:rPr>
              <a:t>2</a:t>
            </a:fld>
            <a:endParaRPr lang="ru-RU" sz="1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869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8AE142-F770-4BAB-9224-4B86100F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7" y="1967292"/>
            <a:ext cx="10515600" cy="46901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Montserrat Light" panose="00000400000000000000" pitchFamily="50" charset="-52"/>
              </a:rPr>
              <a:t>Цель: 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Разработать программного обеспечения для автоматизации и повышение эффективности обработки </a:t>
            </a:r>
            <a:r>
              <a:rPr lang="ru-RU" sz="3600" dirty="0" err="1">
                <a:latin typeface="Montserrat Light" panose="00000400000000000000" pitchFamily="50" charset="-52"/>
              </a:rPr>
              <a:t>темпоральной</a:t>
            </a:r>
            <a:r>
              <a:rPr lang="ru-RU" sz="3600" dirty="0">
                <a:latin typeface="Montserrat Light" panose="00000400000000000000" pitchFamily="50" charset="-52"/>
              </a:rPr>
              <a:t> информации и автоматизировать бизнес-процесс разработки систем для обработки естественного текста на русском языке.</a:t>
            </a:r>
          </a:p>
          <a:p>
            <a:pPr marL="0" indent="0">
              <a:buNone/>
            </a:pPr>
            <a:r>
              <a:rPr lang="ru-RU" sz="3600" dirty="0">
                <a:latin typeface="Montserrat Light" panose="00000400000000000000" pitchFamily="50" charset="-52"/>
              </a:rPr>
              <a:t>Задачи: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Исследовать процесс разработки программных продуктов;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разработать и внедрить ПО для первичной обработки данных с автоматическим обнаружением и нормализацией указаний на абсолютные даты в русскоязычных текстах;</a:t>
            </a:r>
          </a:p>
          <a:p>
            <a:endParaRPr lang="ru-RU" sz="3600" dirty="0">
              <a:latin typeface="Montserrat Light" panose="00000400000000000000" pitchFamily="50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46594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Цель и задачи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DB8685-97DD-48AE-B3B7-CC0E166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457" y="6452898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3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107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8AE142-F770-4BAB-9224-4B86100F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7" y="1967292"/>
            <a:ext cx="10515600" cy="4690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sz="3600" dirty="0">
              <a:latin typeface="Montserrat Light" panose="00000400000000000000" pitchFamily="50" charset="-52"/>
            </a:endParaRP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Объектом автоматизации являются бизнес-процессы, связанные с коммерческой деятельностью заказчика: разработкой программных продуктов для обработки естественных языков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Продукты создаются в соответствии с Техническими заданиями Заказчика, которые оформляются либо в виде отдельных приложений, либо в виде модуля для существующей ИС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Исследование предметной области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DB8685-97DD-48AE-B3B7-CC0E166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457" y="6452898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4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4999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8AE142-F770-4BAB-9224-4B86100F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7" y="1967292"/>
            <a:ext cx="10515600" cy="469018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Т1. Решение должно представлять собой модуль для встраивания в существующие ИС и разрабатываемые программные продукты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Т2. Реализовать модуль следует как средство предобработки данных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Т3. Соответствие стандартам аннотирования </a:t>
            </a:r>
            <a:r>
              <a:rPr lang="ru-RU" sz="3600" dirty="0" err="1">
                <a:latin typeface="Montserrat Light" panose="00000400000000000000" pitchFamily="50" charset="-52"/>
              </a:rPr>
              <a:t>темпоральной</a:t>
            </a:r>
            <a:r>
              <a:rPr lang="ru-RU" sz="3600" dirty="0">
                <a:latin typeface="Montserrat Light" panose="00000400000000000000" pitchFamily="50" charset="-52"/>
              </a:rPr>
              <a:t> информации</a:t>
            </a:r>
            <a:r>
              <a:rPr lang="en-US" sz="3600" dirty="0">
                <a:latin typeface="Montserrat Light" panose="00000400000000000000" pitchFamily="50" charset="-52"/>
              </a:rPr>
              <a:t> </a:t>
            </a:r>
            <a:r>
              <a:rPr lang="ru-RU" sz="3600" dirty="0">
                <a:latin typeface="Montserrat Light" panose="00000400000000000000" pitchFamily="50" charset="-52"/>
              </a:rPr>
              <a:t>на основе </a:t>
            </a:r>
            <a:r>
              <a:rPr lang="en-US" sz="3600" dirty="0">
                <a:latin typeface="Montserrat Light" panose="00000400000000000000" pitchFamily="50" charset="-52"/>
              </a:rPr>
              <a:t>ISO-</a:t>
            </a:r>
            <a:r>
              <a:rPr lang="ru-RU" sz="3600" dirty="0">
                <a:latin typeface="Montserrat Light" panose="00000400000000000000" pitchFamily="50" charset="-52"/>
              </a:rPr>
              <a:t>«</a:t>
            </a:r>
            <a:r>
              <a:rPr lang="en-US" sz="3600" dirty="0" err="1">
                <a:latin typeface="Montserrat Light" panose="00000400000000000000" pitchFamily="50" charset="-52"/>
              </a:rPr>
              <a:t>TimeML</a:t>
            </a:r>
            <a:r>
              <a:rPr lang="ru-RU" sz="3600" dirty="0">
                <a:latin typeface="Montserrat Light" panose="00000400000000000000" pitchFamily="50" charset="-52"/>
              </a:rPr>
              <a:t>» </a:t>
            </a:r>
            <a:r>
              <a:rPr lang="ru-RU" sz="3600" dirty="0" err="1">
                <a:latin typeface="Montserrat Light" panose="00000400000000000000" pitchFamily="50" charset="-52"/>
              </a:rPr>
              <a:t>переработаным</a:t>
            </a:r>
            <a:r>
              <a:rPr lang="ru-RU" sz="3600" dirty="0">
                <a:latin typeface="Montserrat Light" panose="00000400000000000000" pitchFamily="50" charset="-52"/>
              </a:rPr>
              <a:t> в соответствии с используемой в ИПС РАН календарной моделью</a:t>
            </a: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Т4. Поддержка ОС </a:t>
            </a:r>
            <a:r>
              <a:rPr lang="en-US" sz="3600" dirty="0">
                <a:latin typeface="Montserrat Light" panose="00000400000000000000" pitchFamily="50" charset="-52"/>
              </a:rPr>
              <a:t>Windows</a:t>
            </a:r>
            <a:endParaRPr lang="ru-RU" sz="3600" dirty="0">
              <a:latin typeface="Montserrat Light" panose="00000400000000000000" pitchFamily="50" charset="-52"/>
            </a:endParaRPr>
          </a:p>
          <a:p>
            <a:pPr>
              <a:lnSpc>
                <a:spcPct val="140000"/>
              </a:lnSpc>
            </a:pPr>
            <a:r>
              <a:rPr lang="ru-RU" sz="3600" dirty="0">
                <a:latin typeface="Montserrat Light" panose="00000400000000000000" pitchFamily="50" charset="-52"/>
              </a:rPr>
              <a:t>Т5. Обработка данных из формата «</a:t>
            </a:r>
            <a:r>
              <a:rPr lang="en-US" sz="3600" dirty="0">
                <a:latin typeface="Montserrat Light" panose="00000400000000000000" pitchFamily="50" charset="-52"/>
              </a:rPr>
              <a:t>txt</a:t>
            </a:r>
            <a:r>
              <a:rPr lang="ru-RU" sz="3600" dirty="0">
                <a:latin typeface="Montserrat Light" panose="00000400000000000000" pitchFamily="50" charset="-52"/>
              </a:rPr>
              <a:t>»</a:t>
            </a:r>
          </a:p>
          <a:p>
            <a:pPr>
              <a:lnSpc>
                <a:spcPct val="140000"/>
              </a:lnSpc>
            </a:pPr>
            <a:endParaRPr lang="ru-RU" sz="3600" dirty="0">
              <a:latin typeface="Montserrat Light" panose="00000400000000000000" pitchFamily="50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46594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3D3D3D"/>
                </a:solidFill>
                <a:latin typeface="Montserrat SemiBold" panose="00000700000000000000" pitchFamily="2" charset="-52"/>
              </a:rPr>
              <a:t>Требования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DB8685-97DD-48AE-B3B7-CC0E166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457" y="6452898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5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2166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-3810000" ty="0" sx="50000" sy="5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D8E-94F9-4AFF-80C6-151D64F2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1428" y="4804229"/>
            <a:ext cx="8200572" cy="1391066"/>
          </a:xfrm>
        </p:spPr>
        <p:txBody>
          <a:bodyPr>
            <a:noAutofit/>
          </a:bodyPr>
          <a:lstStyle/>
          <a:p>
            <a:pPr algn="r"/>
            <a:r>
              <a:rPr lang="ru-RU" sz="4500" dirty="0">
                <a:solidFill>
                  <a:srgbClr val="3D3D3D"/>
                </a:solidFill>
                <a:latin typeface="Montserrat Medium" panose="00000600000000000000" pitchFamily="2" charset="-52"/>
              </a:rPr>
              <a:t>Модель бизнес-процесса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50822C6-6CFC-437C-97D7-95E82399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solidFill>
                  <a:schemeClr val="bg1">
                    <a:lumMod val="95000"/>
                  </a:schemeClr>
                </a:solidFill>
                <a:latin typeface="Montserrat Light" panose="00000400000000000000" pitchFamily="50" charset="-52"/>
              </a:rPr>
              <a:t>6</a:t>
            </a:fld>
            <a:endParaRPr lang="ru-RU" sz="1600" dirty="0">
              <a:solidFill>
                <a:schemeClr val="bg1">
                  <a:lumMod val="95000"/>
                </a:schemeClr>
              </a:solidFill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6828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hlinkClick r:id="rId2" action="ppaction://hlinksldjump"/>
            <a:extLst>
              <a:ext uri="{FF2B5EF4-FFF2-40B4-BE49-F238E27FC236}">
                <a16:creationId xmlns:a16="http://schemas.microsoft.com/office/drawing/2014/main" id="{12319919-466C-4470-B672-1875AC7B89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3" b="21369"/>
          <a:stretch/>
        </p:blipFill>
        <p:spPr>
          <a:xfrm>
            <a:off x="3610537" y="1686548"/>
            <a:ext cx="4970925" cy="4970925"/>
          </a:xfrm>
          <a:prstGeom prst="ellipse">
            <a:avLst/>
          </a:prstGeom>
          <a:ln>
            <a:solidFill>
              <a:srgbClr val="EA7240"/>
            </a:solidFill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ontserrat Alternates Medium" panose="00000600000000000000" pitchFamily="50" charset="-52"/>
              </a:rPr>
              <a:t>Работа методиста на кафедре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28CECDDC-BA83-49EC-AD87-BF1E210C18B0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pPr/>
              <a:t>6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1210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9">
            <a:extLst>
              <a:ext uri="{FF2B5EF4-FFF2-40B4-BE49-F238E27FC236}">
                <a16:creationId xmlns:a16="http://schemas.microsoft.com/office/drawing/2014/main" id="{B476ED88-DA5A-4EFB-9835-65B53BA76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BF0"/>
              </a:clrFrom>
              <a:clrTo>
                <a:srgbClr val="FFF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9" t="13087" r="24855" b="8189"/>
          <a:stretch/>
        </p:blipFill>
        <p:spPr>
          <a:xfrm>
            <a:off x="2232816" y="1465942"/>
            <a:ext cx="7726365" cy="545984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D3D3D"/>
                </a:solidFill>
                <a:latin typeface="Montserrat SemiBold" panose="00000700000000000000" pitchFamily="2" charset="-52"/>
              </a:rPr>
              <a:t>Верхний уровень модели бизнес-процесса</a:t>
            </a:r>
            <a:endParaRPr lang="ru-RU" sz="3600" dirty="0">
              <a:solidFill>
                <a:srgbClr val="3D3D3D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8CC0E-D302-4C35-8535-DFA027C5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7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414863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12319919-466C-4470-B672-1875AC7B89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59" t="-6311" r="-62959" b="-6311"/>
          <a:stretch/>
        </p:blipFill>
        <p:spPr>
          <a:xfrm>
            <a:off x="1251284" y="964655"/>
            <a:ext cx="9689432" cy="9141872"/>
          </a:xfrm>
          <a:prstGeom prst="ellipse">
            <a:avLst/>
          </a:prstGeom>
          <a:ln>
            <a:noFill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Montserrat Alternates Medium" panose="00000600000000000000" pitchFamily="50" charset="-52"/>
              </a:rPr>
              <a:t>Работа методиста на кафедре</a:t>
            </a:r>
          </a:p>
        </p:txBody>
      </p:sp>
    </p:spTree>
    <p:extLst>
      <p:ext uri="{BB962C8B-B14F-4D97-AF65-F5344CB8AC3E}">
        <p14:creationId xmlns:p14="http://schemas.microsoft.com/office/powerpoint/2010/main" val="1367265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-0.400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5">
            <a:extLst>
              <a:ext uri="{FF2B5EF4-FFF2-40B4-BE49-F238E27FC236}">
                <a16:creationId xmlns:a16="http://schemas.microsoft.com/office/drawing/2014/main" id="{CBD7FBF2-672D-4ED9-9CFF-D88B55A8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BF0"/>
              </a:clrFrom>
              <a:clrTo>
                <a:srgbClr val="FFF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5" t="13761" r="8104" b="5845"/>
          <a:stretch/>
        </p:blipFill>
        <p:spPr>
          <a:xfrm>
            <a:off x="1127386" y="1401775"/>
            <a:ext cx="9937225" cy="5607336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D3D3D"/>
                </a:solidFill>
                <a:latin typeface="Montserrat SemiBold" panose="00000700000000000000" pitchFamily="2" charset="-52"/>
              </a:rPr>
              <a:t>Первый уровень декомпозиции</a:t>
            </a:r>
            <a:endParaRPr lang="ru-RU" sz="4000" dirty="0">
              <a:solidFill>
                <a:srgbClr val="3D3D3D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8CC0E-D302-4C35-8535-DFA027C5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8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409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4">
            <a:extLst>
              <a:ext uri="{FF2B5EF4-FFF2-40B4-BE49-F238E27FC236}">
                <a16:creationId xmlns:a16="http://schemas.microsoft.com/office/drawing/2014/main" id="{1C505775-6582-46FD-A812-A9EBDEBA5F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BF0"/>
              </a:clrFrom>
              <a:clrTo>
                <a:srgbClr val="FFFB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3622" y="1455773"/>
            <a:ext cx="8944756" cy="550161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3C9B5B-23EA-43E3-A607-CC1D5F1C688C}"/>
              </a:ext>
            </a:extLst>
          </p:cNvPr>
          <p:cNvSpPr/>
          <p:nvPr/>
        </p:nvSpPr>
        <p:spPr>
          <a:xfrm>
            <a:off x="-1" y="0"/>
            <a:ext cx="12192001" cy="1465943"/>
          </a:xfrm>
          <a:prstGeom prst="rect">
            <a:avLst/>
          </a:prstGeom>
          <a:solidFill>
            <a:srgbClr val="EA724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3D3D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58606-D0E8-43FF-A250-50FF605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594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3D3D3D"/>
                </a:solidFill>
                <a:latin typeface="Montserrat SemiBold" panose="00000700000000000000" pitchFamily="2" charset="-52"/>
              </a:rPr>
              <a:t>Второй уровень декомпозиции</a:t>
            </a:r>
            <a:endParaRPr lang="ru-RU" sz="4000" dirty="0">
              <a:solidFill>
                <a:srgbClr val="3D3D3D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8CC0E-D302-4C35-8535-DFA027C5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92D37EC-E8CA-4A96-AB64-F4C40D35859B}" type="slidenum">
              <a:rPr lang="ru-RU" sz="1600" smtClean="0">
                <a:latin typeface="Montserrat Light" panose="00000400000000000000" pitchFamily="50" charset="-52"/>
              </a:rPr>
              <a:t>9</a:t>
            </a:fld>
            <a:endParaRPr lang="ru-RU" sz="1600" dirty="0">
              <a:latin typeface="Montserrat Light" panose="000004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31941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404</Words>
  <Application>Microsoft Office PowerPoint</Application>
  <PresentationFormat>Широкоэкранный</PresentationFormat>
  <Paragraphs>101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  <vt:variant>
        <vt:lpstr>Произвольные показы</vt:lpstr>
      </vt:variant>
      <vt:variant>
        <vt:i4>1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Montserrat Alternates Medium</vt:lpstr>
      <vt:lpstr>Montserrat Light</vt:lpstr>
      <vt:lpstr>Montserrat Medium</vt:lpstr>
      <vt:lpstr>Montserrat SemiBold</vt:lpstr>
      <vt:lpstr>Тема Office</vt:lpstr>
      <vt:lpstr>Автоматизация бизнес-процесса разработки систем для обработки естественного текста на русском языке</vt:lpstr>
      <vt:lpstr>Основная информация</vt:lpstr>
      <vt:lpstr>Цель и задачи</vt:lpstr>
      <vt:lpstr>Исследование предметной области</vt:lpstr>
      <vt:lpstr>Требования</vt:lpstr>
      <vt:lpstr>Модель бизнес-процесса</vt:lpstr>
      <vt:lpstr>Верхний уровень модели бизнес-процесса</vt:lpstr>
      <vt:lpstr>Первый уровень декомпозиции</vt:lpstr>
      <vt:lpstr>Второй уровень декомпозиции</vt:lpstr>
      <vt:lpstr>Третий уровень декомпозиции</vt:lpstr>
      <vt:lpstr>Реализация</vt:lpstr>
      <vt:lpstr>Сравнение инструментальных средств NER</vt:lpstr>
      <vt:lpstr>Диаграмма классов</vt:lpstr>
      <vt:lpstr>Тестирование</vt:lpstr>
      <vt:lpstr>Результат работы ПО</vt:lpstr>
      <vt:lpstr>Результаты работы</vt:lpstr>
      <vt:lpstr>Автоматизированный бизнес-процесс</vt:lpstr>
      <vt:lpstr>Результаты работы</vt:lpstr>
      <vt:lpstr>Спасибо за внимание</vt:lpstr>
      <vt:lpstr>Произвольный показ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Галимьянов Артём Фларидович</dc:creator>
  <cp:lastModifiedBy>Галимьянов Артем</cp:lastModifiedBy>
  <cp:revision>200</cp:revision>
  <dcterms:created xsi:type="dcterms:W3CDTF">2019-10-29T21:47:55Z</dcterms:created>
  <dcterms:modified xsi:type="dcterms:W3CDTF">2020-06-07T14:16:19Z</dcterms:modified>
</cp:coreProperties>
</file>