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PAM\Desktop\VLSI%20project\VLSI%20final%20project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PAM\Desktop\VLSI%20project\VLSI%20final%20project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PAM\Desktop\VLSI%20project\VLSI%20final%20project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UPAM\Desktop\VLSI%20project\VLSI%20final%20project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Sheet1!$P$50:$P$51</c:f>
              <c:strCache>
                <c:ptCount val="2"/>
                <c:pt idx="0">
                  <c:v>TRANSISTOR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Sheet1!$O$52:$O$56</c:f>
              <c:strCache>
                <c:ptCount val="5"/>
                <c:pt idx="0">
                  <c:v>Static CMOS</c:v>
                </c:pt>
                <c:pt idx="2">
                  <c:v>TG</c:v>
                </c:pt>
                <c:pt idx="4">
                  <c:v>NMOS PTL</c:v>
                </c:pt>
              </c:strCache>
            </c:strRef>
          </c:cat>
          <c:val>
            <c:numRef>
              <c:f>Sheet1!$P$52:$P$56</c:f>
              <c:numCache>
                <c:formatCode>General</c:formatCode>
                <c:ptCount val="5"/>
                <c:pt idx="0">
                  <c:v>184</c:v>
                </c:pt>
                <c:pt idx="2">
                  <c:v>136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4-4793-BD25-622A592440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8352736"/>
        <c:axId val="963255424"/>
      </c:barChart>
      <c:catAx>
        <c:axId val="82835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255424"/>
        <c:crosses val="autoZero"/>
        <c:auto val="1"/>
        <c:lblAlgn val="ctr"/>
        <c:lblOffset val="100"/>
        <c:noMultiLvlLbl val="0"/>
      </c:catAx>
      <c:valAx>
        <c:axId val="96325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35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AVERAGE POWER (in uW)</a:t>
            </a:r>
            <a:r>
              <a:rPr lang="en-IN" sz="1400" b="0" i="0" u="none" strike="noStrike" baseline="0"/>
              <a:t> </a:t>
            </a:r>
            <a:endParaRPr lang="en-IN" b="1"/>
          </a:p>
        </c:rich>
      </c:tx>
      <c:layout>
        <c:manualLayout>
          <c:xMode val="edge"/>
          <c:yMode val="edge"/>
          <c:x val="0.31095822397200351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Sheet1!$B$2:$B$3</c:f>
              <c:strCache>
                <c:ptCount val="2"/>
                <c:pt idx="0">
                  <c:v>Voltage</c:v>
                </c:pt>
                <c:pt idx="1">
                  <c:v>2V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Sheet1!$A$4:$A$8</c:f>
              <c:strCache>
                <c:ptCount val="5"/>
                <c:pt idx="0">
                  <c:v>Static CMOS</c:v>
                </c:pt>
                <c:pt idx="2">
                  <c:v>TG</c:v>
                </c:pt>
                <c:pt idx="4">
                  <c:v>NMOS PTL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5"/>
                <c:pt idx="0">
                  <c:v>490.226</c:v>
                </c:pt>
                <c:pt idx="2">
                  <c:v>312.66500000000002</c:v>
                </c:pt>
                <c:pt idx="4">
                  <c:v>574.38199999999995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B5-4390-AC8E-CC7CA4503DF9}"/>
            </c:ext>
          </c:extLst>
        </c:ser>
        <c:ser>
          <c:idx val="1"/>
          <c:order val="1"/>
          <c:tx>
            <c:strRef>
              <c:f>Sheet1!$C$2:$C$3</c:f>
              <c:strCache>
                <c:ptCount val="2"/>
                <c:pt idx="0">
                  <c:v>Voltage</c:v>
                </c:pt>
                <c:pt idx="1">
                  <c:v>4V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Sheet1!$A$4:$A$8</c:f>
              <c:strCache>
                <c:ptCount val="5"/>
                <c:pt idx="0">
                  <c:v>Static CMOS</c:v>
                </c:pt>
                <c:pt idx="2">
                  <c:v>TG</c:v>
                </c:pt>
                <c:pt idx="4">
                  <c:v>NMOS PTL</c:v>
                </c:pt>
              </c:strCache>
            </c:strRef>
          </c:cat>
          <c:val>
            <c:numRef>
              <c:f>Sheet1!$C$4:$C$8</c:f>
              <c:numCache>
                <c:formatCode>General</c:formatCode>
                <c:ptCount val="5"/>
                <c:pt idx="0">
                  <c:v>2406.71</c:v>
                </c:pt>
                <c:pt idx="2">
                  <c:v>1538.4</c:v>
                </c:pt>
                <c:pt idx="4">
                  <c:v>4915.83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B5-4390-AC8E-CC7CA4503DF9}"/>
            </c:ext>
          </c:extLst>
        </c:ser>
        <c:ser>
          <c:idx val="2"/>
          <c:order val="2"/>
          <c:tx>
            <c:strRef>
              <c:f>Sheet1!$D$2:$D$3</c:f>
              <c:strCache>
                <c:ptCount val="2"/>
                <c:pt idx="0">
                  <c:v>Voltage</c:v>
                </c:pt>
                <c:pt idx="1">
                  <c:v>6V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Sheet1!$A$4:$A$8</c:f>
              <c:strCache>
                <c:ptCount val="5"/>
                <c:pt idx="0">
                  <c:v>Static CMOS</c:v>
                </c:pt>
                <c:pt idx="2">
                  <c:v>TG</c:v>
                </c:pt>
                <c:pt idx="4">
                  <c:v>NMOS PTL</c:v>
                </c:pt>
              </c:strCache>
            </c:strRef>
          </c:cat>
          <c:val>
            <c:numRef>
              <c:f>Sheet1!$D$4:$D$8</c:f>
              <c:numCache>
                <c:formatCode>General</c:formatCode>
                <c:ptCount val="5"/>
                <c:pt idx="0">
                  <c:v>7096.9</c:v>
                </c:pt>
                <c:pt idx="2">
                  <c:v>4492.8999999999996</c:v>
                </c:pt>
                <c:pt idx="4">
                  <c:v>18951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B5-4390-AC8E-CC7CA4503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0057840"/>
        <c:axId val="760019488"/>
      </c:barChart>
      <c:catAx>
        <c:axId val="76005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019488"/>
        <c:crosses val="autoZero"/>
        <c:auto val="1"/>
        <c:lblAlgn val="ctr"/>
        <c:lblOffset val="100"/>
        <c:noMultiLvlLbl val="0"/>
      </c:catAx>
      <c:valAx>
        <c:axId val="76001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05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PROPAGATION DELAY (in ps)</a:t>
            </a:r>
            <a:r>
              <a:rPr lang="en-IN" sz="1400" b="0" i="0" u="none" strike="noStrike" baseline="0"/>
              <a:t>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Sheet1!$B$18:$B$19</c:f>
              <c:strCache>
                <c:ptCount val="2"/>
                <c:pt idx="0">
                  <c:v>Voltage</c:v>
                </c:pt>
                <c:pt idx="1">
                  <c:v>2V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Sheet1!$A$20:$A$24</c:f>
              <c:strCache>
                <c:ptCount val="5"/>
                <c:pt idx="0">
                  <c:v>Static CMOS</c:v>
                </c:pt>
                <c:pt idx="2">
                  <c:v>TG</c:v>
                </c:pt>
                <c:pt idx="4">
                  <c:v>NMOS PTL</c:v>
                </c:pt>
              </c:strCache>
            </c:strRef>
          </c:cat>
          <c:val>
            <c:numRef>
              <c:f>Sheet1!$B$20:$B$24</c:f>
              <c:numCache>
                <c:formatCode>General</c:formatCode>
                <c:ptCount val="5"/>
                <c:pt idx="0">
                  <c:v>631.91700000000003</c:v>
                </c:pt>
                <c:pt idx="2">
                  <c:v>605.76800000000003</c:v>
                </c:pt>
                <c:pt idx="4">
                  <c:v>607.64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92-4310-90EA-B0AAC73B9D77}"/>
            </c:ext>
          </c:extLst>
        </c:ser>
        <c:ser>
          <c:idx val="1"/>
          <c:order val="1"/>
          <c:tx>
            <c:strRef>
              <c:f>Sheet1!$C$18:$C$19</c:f>
              <c:strCache>
                <c:ptCount val="2"/>
                <c:pt idx="0">
                  <c:v>Voltage</c:v>
                </c:pt>
                <c:pt idx="1">
                  <c:v>4V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Sheet1!$A$20:$A$24</c:f>
              <c:strCache>
                <c:ptCount val="5"/>
                <c:pt idx="0">
                  <c:v>Static CMOS</c:v>
                </c:pt>
                <c:pt idx="2">
                  <c:v>TG</c:v>
                </c:pt>
                <c:pt idx="4">
                  <c:v>NMOS PTL</c:v>
                </c:pt>
              </c:strCache>
            </c:strRef>
          </c:cat>
          <c:val>
            <c:numRef>
              <c:f>Sheet1!$C$20:$C$24</c:f>
              <c:numCache>
                <c:formatCode>General</c:formatCode>
                <c:ptCount val="5"/>
                <c:pt idx="0">
                  <c:v>589.07799999999997</c:v>
                </c:pt>
                <c:pt idx="2">
                  <c:v>569.05700000000002</c:v>
                </c:pt>
                <c:pt idx="4">
                  <c:v>557.34100000000001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92-4310-90EA-B0AAC73B9D77}"/>
            </c:ext>
          </c:extLst>
        </c:ser>
        <c:ser>
          <c:idx val="2"/>
          <c:order val="2"/>
          <c:tx>
            <c:strRef>
              <c:f>Sheet1!$D$18:$D$19</c:f>
              <c:strCache>
                <c:ptCount val="2"/>
                <c:pt idx="0">
                  <c:v>Voltage</c:v>
                </c:pt>
                <c:pt idx="1">
                  <c:v>6V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Sheet1!$A$20:$A$24</c:f>
              <c:strCache>
                <c:ptCount val="5"/>
                <c:pt idx="0">
                  <c:v>Static CMOS</c:v>
                </c:pt>
                <c:pt idx="2">
                  <c:v>TG</c:v>
                </c:pt>
                <c:pt idx="4">
                  <c:v>NMOS PTL</c:v>
                </c:pt>
              </c:strCache>
            </c:strRef>
          </c:cat>
          <c:val>
            <c:numRef>
              <c:f>Sheet1!$D$20:$D$24</c:f>
              <c:numCache>
                <c:formatCode>General</c:formatCode>
                <c:ptCount val="5"/>
                <c:pt idx="0">
                  <c:v>577.45399999999995</c:v>
                </c:pt>
                <c:pt idx="2">
                  <c:v>558.09100000000001</c:v>
                </c:pt>
                <c:pt idx="4">
                  <c:v>548.52599999999995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92-4310-90EA-B0AAC73B9D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1701568"/>
        <c:axId val="854956784"/>
      </c:barChart>
      <c:catAx>
        <c:axId val="77170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4956784"/>
        <c:crosses val="autoZero"/>
        <c:auto val="1"/>
        <c:lblAlgn val="ctr"/>
        <c:lblOffset val="100"/>
        <c:noMultiLvlLbl val="0"/>
      </c:catAx>
      <c:valAx>
        <c:axId val="85495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70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POWER DELAY PRODUCT (PDP) (in 10^-15 J)</a:t>
            </a:r>
            <a:r>
              <a:rPr lang="en-IN" sz="1400" b="0" i="0" u="none" strike="noStrike" baseline="0"/>
              <a:t>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Sheet1!$B$35:$B$36</c:f>
              <c:strCache>
                <c:ptCount val="2"/>
                <c:pt idx="0">
                  <c:v>Voltage</c:v>
                </c:pt>
                <c:pt idx="1">
                  <c:v>2V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Sheet1!$A$37:$A$41</c:f>
              <c:strCache>
                <c:ptCount val="5"/>
                <c:pt idx="0">
                  <c:v>Static CMOS</c:v>
                </c:pt>
                <c:pt idx="2">
                  <c:v>TG</c:v>
                </c:pt>
                <c:pt idx="4">
                  <c:v>NMOS PTL</c:v>
                </c:pt>
              </c:strCache>
            </c:strRef>
          </c:cat>
          <c:val>
            <c:numRef>
              <c:f>Sheet1!$B$37:$B$41</c:f>
              <c:numCache>
                <c:formatCode>General</c:formatCode>
                <c:ptCount val="5"/>
                <c:pt idx="0">
                  <c:v>309.78214324200002</c:v>
                </c:pt>
                <c:pt idx="2">
                  <c:v>189.40245172000002</c:v>
                </c:pt>
                <c:pt idx="4">
                  <c:v>349.01747847999991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FD-4DC7-9A61-395AECE03BBE}"/>
            </c:ext>
          </c:extLst>
        </c:ser>
        <c:ser>
          <c:idx val="1"/>
          <c:order val="1"/>
          <c:tx>
            <c:strRef>
              <c:f>Sheet1!$C$35:$C$36</c:f>
              <c:strCache>
                <c:ptCount val="2"/>
                <c:pt idx="0">
                  <c:v>Voltage</c:v>
                </c:pt>
                <c:pt idx="1">
                  <c:v>4V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Sheet1!$A$37:$A$41</c:f>
              <c:strCache>
                <c:ptCount val="5"/>
                <c:pt idx="0">
                  <c:v>Static CMOS</c:v>
                </c:pt>
                <c:pt idx="2">
                  <c:v>TG</c:v>
                </c:pt>
                <c:pt idx="4">
                  <c:v>NMOS PTL</c:v>
                </c:pt>
              </c:strCache>
            </c:strRef>
          </c:cat>
          <c:val>
            <c:numRef>
              <c:f>Sheet1!$C$37:$C$41</c:f>
              <c:numCache>
                <c:formatCode>General</c:formatCode>
                <c:ptCount val="5"/>
                <c:pt idx="0">
                  <c:v>1417.73991338</c:v>
                </c:pt>
                <c:pt idx="2">
                  <c:v>875.43728880000015</c:v>
                </c:pt>
                <c:pt idx="4">
                  <c:v>2739.7936080299996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FD-4DC7-9A61-395AECE03BBE}"/>
            </c:ext>
          </c:extLst>
        </c:ser>
        <c:ser>
          <c:idx val="2"/>
          <c:order val="2"/>
          <c:tx>
            <c:strRef>
              <c:f>Sheet1!$D$35:$D$36</c:f>
              <c:strCache>
                <c:ptCount val="2"/>
                <c:pt idx="0">
                  <c:v>Voltage</c:v>
                </c:pt>
                <c:pt idx="1">
                  <c:v>6V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Sheet1!$A$37:$A$41</c:f>
              <c:strCache>
                <c:ptCount val="5"/>
                <c:pt idx="0">
                  <c:v>Static CMOS</c:v>
                </c:pt>
                <c:pt idx="2">
                  <c:v>TG</c:v>
                </c:pt>
                <c:pt idx="4">
                  <c:v>NMOS PTL</c:v>
                </c:pt>
              </c:strCache>
            </c:strRef>
          </c:cat>
          <c:val>
            <c:numRef>
              <c:f>Sheet1!$D$37:$D$41</c:f>
              <c:numCache>
                <c:formatCode>General</c:formatCode>
                <c:ptCount val="5"/>
                <c:pt idx="0">
                  <c:v>4098.1332925999995</c:v>
                </c:pt>
                <c:pt idx="2">
                  <c:v>2507.4470538999999</c:v>
                </c:pt>
                <c:pt idx="4">
                  <c:v>10395.116226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FD-4DC7-9A61-395AECE03B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8359456"/>
        <c:axId val="818109328"/>
      </c:barChart>
      <c:catAx>
        <c:axId val="82835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09328"/>
        <c:crosses val="autoZero"/>
        <c:auto val="1"/>
        <c:lblAlgn val="ctr"/>
        <c:lblOffset val="100"/>
        <c:noMultiLvlLbl val="0"/>
      </c:catAx>
      <c:valAx>
        <c:axId val="81810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35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EB85-1D31-4077-9B6F-730AED294DB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FFC2-BFCC-4FE0-AF95-4CCFAE331EC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6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EB85-1D31-4077-9B6F-730AED294DB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FFC2-BFCC-4FE0-AF95-4CCFAE33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39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EB85-1D31-4077-9B6F-730AED294DB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FFC2-BFCC-4FE0-AF95-4CCFAE33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2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EB85-1D31-4077-9B6F-730AED294DB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FFC2-BFCC-4FE0-AF95-4CCFAE33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EB85-1D31-4077-9B6F-730AED294DB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FFC2-BFCC-4FE0-AF95-4CCFAE331EC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7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EB85-1D31-4077-9B6F-730AED294DB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FFC2-BFCC-4FE0-AF95-4CCFAE33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61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EB85-1D31-4077-9B6F-730AED294DB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FFC2-BFCC-4FE0-AF95-4CCFAE33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EB85-1D31-4077-9B6F-730AED294DB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FFC2-BFCC-4FE0-AF95-4CCFAE33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75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EB85-1D31-4077-9B6F-730AED294DB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FFC2-BFCC-4FE0-AF95-4CCFAE33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FDEB85-1D31-4077-9B6F-730AED294DB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1AFFC2-BFCC-4FE0-AF95-4CCFAE33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67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EB85-1D31-4077-9B6F-730AED294DB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AFFC2-BFCC-4FE0-AF95-4CCFAE331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94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FDEB85-1D31-4077-9B6F-730AED294DB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1AFFC2-BFCC-4FE0-AF95-4CCFAE331EC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94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E0C5-B6AF-B2BE-B46E-2500BEFB2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830155"/>
            <a:ext cx="10058400" cy="1598845"/>
          </a:xfrm>
        </p:spPr>
        <p:txBody>
          <a:bodyPr>
            <a:normAutofit/>
          </a:bodyPr>
          <a:lstStyle/>
          <a:p>
            <a:pPr algn="ctr"/>
            <a:r>
              <a:rPr lang="en-US" sz="2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Analysis of a 4-bit Ripple Carry Adder (RCA) formed using Static CMOS, Transmission Gate, NMOS Pass Transistor Logic at </a:t>
            </a:r>
            <a:r>
              <a:rPr lang="en-US" sz="25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gpdk</a:t>
            </a:r>
            <a:r>
              <a:rPr lang="en-US" sz="2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180nm Technology node.</a:t>
            </a:r>
            <a:br>
              <a:rPr lang="en-IN" sz="2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B356B-FA8C-043D-9CB2-5A51B8DD1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4310150" cy="100537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EL526 vlsi system design				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DF047-1D53-97C9-A2FA-BF67725E72EA}"/>
              </a:ext>
            </a:extLst>
          </p:cNvPr>
          <p:cNvSpPr txBox="1"/>
          <p:nvPr/>
        </p:nvSpPr>
        <p:spPr>
          <a:xfrm>
            <a:off x="7653867" y="4538133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Anupam Mathur</a:t>
            </a:r>
          </a:p>
        </p:txBody>
      </p:sp>
    </p:spTree>
    <p:extLst>
      <p:ext uri="{BB962C8B-B14F-4D97-AF65-F5344CB8AC3E}">
        <p14:creationId xmlns:p14="http://schemas.microsoft.com/office/powerpoint/2010/main" val="79945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ansmission gate: graphical symbol (a), truth table (b ...">
            <a:extLst>
              <a:ext uri="{FF2B5EF4-FFF2-40B4-BE49-F238E27FC236}">
                <a16:creationId xmlns:a16="http://schemas.microsoft.com/office/drawing/2014/main" id="{FB12BF91-B7AD-7AD4-FCA8-646E3AE20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692" y="2060770"/>
            <a:ext cx="3240616" cy="1956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032471-93C1-69C8-2699-7C6477935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093" y="2223359"/>
            <a:ext cx="3571240" cy="1506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C4A44-E945-1486-4346-32C69397F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4" y="1981199"/>
            <a:ext cx="3403601" cy="2345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01CA1-E2A1-C195-95B6-5ECB764D6D7A}"/>
              </a:ext>
            </a:extLst>
          </p:cNvPr>
          <p:cNvSpPr txBox="1"/>
          <p:nvPr/>
        </p:nvSpPr>
        <p:spPr>
          <a:xfrm>
            <a:off x="747182" y="1155355"/>
            <a:ext cx="273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CMOS Logic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02878-A292-A4C9-BAAE-345A801621E6}"/>
              </a:ext>
            </a:extLst>
          </p:cNvPr>
          <p:cNvSpPr txBox="1"/>
          <p:nvPr/>
        </p:nvSpPr>
        <p:spPr>
          <a:xfrm>
            <a:off x="4627032" y="1167710"/>
            <a:ext cx="2937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Gate Logic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8D167-31B3-EADE-4107-1C4F482920A2}"/>
              </a:ext>
            </a:extLst>
          </p:cNvPr>
          <p:cNvSpPr txBox="1"/>
          <p:nvPr/>
        </p:nvSpPr>
        <p:spPr>
          <a:xfrm>
            <a:off x="9221046" y="1155355"/>
            <a:ext cx="1693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NMOS PTL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D8B99-195E-1DD4-2448-006AD07F0CDB}"/>
              </a:ext>
            </a:extLst>
          </p:cNvPr>
          <p:cNvSpPr txBox="1"/>
          <p:nvPr/>
        </p:nvSpPr>
        <p:spPr>
          <a:xfrm>
            <a:off x="4957232" y="304828"/>
            <a:ext cx="17568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Types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92861-9188-A81C-E823-9EB8E7BBD6A3}"/>
              </a:ext>
            </a:extLst>
          </p:cNvPr>
          <p:cNvSpPr txBox="1"/>
          <p:nvPr/>
        </p:nvSpPr>
        <p:spPr>
          <a:xfrm>
            <a:off x="747182" y="4420654"/>
            <a:ext cx="296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Rail to Rail Swing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AB5BA-4B40-B38E-3346-192CC2E529CD}"/>
              </a:ext>
            </a:extLst>
          </p:cNvPr>
          <p:cNvSpPr txBox="1"/>
          <p:nvPr/>
        </p:nvSpPr>
        <p:spPr>
          <a:xfrm>
            <a:off x="8813801" y="4397444"/>
            <a:ext cx="280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Passes weak logic HIGH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(Vout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Vdd-Vthn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EEB836-5F09-DC9D-4A0C-8E1E22213104}"/>
              </a:ext>
            </a:extLst>
          </p:cNvPr>
          <p:cNvSpPr txBox="1"/>
          <p:nvPr/>
        </p:nvSpPr>
        <p:spPr>
          <a:xfrm>
            <a:off x="5044015" y="4420654"/>
            <a:ext cx="243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Average Power Consumption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180905-514F-4555-5F9E-4B6AEA15C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8" t="19416" r="8259" b="6631"/>
          <a:stretch/>
        </p:blipFill>
        <p:spPr bwMode="auto">
          <a:xfrm>
            <a:off x="227225" y="1549399"/>
            <a:ext cx="5267642" cy="37592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CE2A4E-1AC9-9413-6B11-78FBB85F136B}"/>
              </a:ext>
            </a:extLst>
          </p:cNvPr>
          <p:cNvSpPr txBox="1"/>
          <p:nvPr/>
        </p:nvSpPr>
        <p:spPr>
          <a:xfrm>
            <a:off x="2527300" y="474135"/>
            <a:ext cx="713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4-bit Ripple Carry Adder using Static CMOS Logic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4FD3C-D37A-247B-8C6A-D7BFC2E6D3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0" b="4942"/>
          <a:stretch/>
        </p:blipFill>
        <p:spPr bwMode="auto">
          <a:xfrm>
            <a:off x="5698068" y="1549399"/>
            <a:ext cx="6266708" cy="38248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512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63EE4C-6690-10D5-3366-0C0DFF69F8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3" t="19325" r="12038" b="6681"/>
          <a:stretch/>
        </p:blipFill>
        <p:spPr bwMode="auto">
          <a:xfrm>
            <a:off x="212075" y="1717675"/>
            <a:ext cx="5299726" cy="37253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57BAD0-C9A4-CF9D-5621-6FC03C53E5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6" b="5043"/>
          <a:stretch/>
        </p:blipFill>
        <p:spPr bwMode="auto">
          <a:xfrm>
            <a:off x="5715001" y="1717675"/>
            <a:ext cx="6264926" cy="37253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E5A0C4-F268-6D31-6600-626923A4A38E}"/>
              </a:ext>
            </a:extLst>
          </p:cNvPr>
          <p:cNvSpPr txBox="1"/>
          <p:nvPr/>
        </p:nvSpPr>
        <p:spPr>
          <a:xfrm>
            <a:off x="2260600" y="474134"/>
            <a:ext cx="767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4-bit Ripple Carry Adder using Transmission Gate Logic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0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F4D8CC-5E48-E9E9-807B-C1F545AAE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6" t="18270" r="12592" b="6683"/>
          <a:stretch/>
        </p:blipFill>
        <p:spPr bwMode="auto">
          <a:xfrm>
            <a:off x="270986" y="1591733"/>
            <a:ext cx="4986814" cy="41486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72D2EB-24CF-50C6-27D4-14B7C26D1D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30" b="5043"/>
          <a:stretch/>
        </p:blipFill>
        <p:spPr bwMode="auto">
          <a:xfrm>
            <a:off x="5444066" y="1591733"/>
            <a:ext cx="6476947" cy="41486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5931D4-751A-0FE0-7F82-00B30F3CE676}"/>
              </a:ext>
            </a:extLst>
          </p:cNvPr>
          <p:cNvSpPr txBox="1"/>
          <p:nvPr/>
        </p:nvSpPr>
        <p:spPr>
          <a:xfrm>
            <a:off x="1752600" y="414867"/>
            <a:ext cx="833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4-bit Ripple Carry Adder using NMOS Pass Transistor Logic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395E7C-3912-B9B8-4972-738D5496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16" y="1201419"/>
            <a:ext cx="2572741" cy="1599777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1C57851-17AC-81AD-61FE-6B183DF986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467433"/>
              </p:ext>
            </p:extLst>
          </p:nvPr>
        </p:nvGraphicFramePr>
        <p:xfrm>
          <a:off x="430390" y="3190663"/>
          <a:ext cx="4766733" cy="2904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322612D-0F8D-9484-4812-94B511CD7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001" y="1125218"/>
            <a:ext cx="4040325" cy="1770381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9F554D-0BF7-AC91-2C9C-B10DF439A1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06494"/>
              </p:ext>
            </p:extLst>
          </p:nvPr>
        </p:nvGraphicFramePr>
        <p:xfrm>
          <a:off x="6526108" y="3190664"/>
          <a:ext cx="4844626" cy="2904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1D30FB-1275-6888-F431-664459A5987E}"/>
              </a:ext>
            </a:extLst>
          </p:cNvPr>
          <p:cNvSpPr txBox="1"/>
          <p:nvPr/>
        </p:nvSpPr>
        <p:spPr>
          <a:xfrm>
            <a:off x="5088467" y="286216"/>
            <a:ext cx="1244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41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D2A583-B8C2-CDA4-1DA8-71A0C5FEEB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8" b="-1"/>
          <a:stretch/>
        </p:blipFill>
        <p:spPr bwMode="auto">
          <a:xfrm>
            <a:off x="1304183" y="1315401"/>
            <a:ext cx="3504565" cy="1483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0C09F70-00E6-CC44-5F98-DF6983C75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183854"/>
              </p:ext>
            </p:extLst>
          </p:nvPr>
        </p:nvGraphicFramePr>
        <p:xfrm>
          <a:off x="686011" y="3137005"/>
          <a:ext cx="4740910" cy="3056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6E56293-17F9-3DD0-FABA-2B2EE639E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210" y="1321116"/>
            <a:ext cx="3497580" cy="147828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2CC87A3-439A-A4AE-A5DC-67CFEF3E8D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437694"/>
              </p:ext>
            </p:extLst>
          </p:nvPr>
        </p:nvGraphicFramePr>
        <p:xfrm>
          <a:off x="6477000" y="3137005"/>
          <a:ext cx="4826000" cy="3089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0ED15D-83CE-03F9-4F98-4CB4AB1C0550}"/>
              </a:ext>
            </a:extLst>
          </p:cNvPr>
          <p:cNvSpPr txBox="1"/>
          <p:nvPr/>
        </p:nvSpPr>
        <p:spPr>
          <a:xfrm>
            <a:off x="5516033" y="330200"/>
            <a:ext cx="11599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3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2C44D-E967-989D-1F58-90E23731484B}"/>
              </a:ext>
            </a:extLst>
          </p:cNvPr>
          <p:cNvSpPr txBox="1"/>
          <p:nvPr/>
        </p:nvSpPr>
        <p:spPr>
          <a:xfrm>
            <a:off x="3793066" y="2531534"/>
            <a:ext cx="441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8253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129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Performance Analysis of a 4-bit Ripple Carry Adder (RCA) formed using Static CMOS, Transmission Gate, NMOS Pass Transistor Logic at gpdk 180nm Technology node.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a 4-bit Ripple Carry Adder (RCA) formed using Static CMOS, Transmission Gate, NMOS Pass Transistor Logic at gpdk 180nm Technology node. </dc:title>
  <dc:creator>ANUPAM MATHUR</dc:creator>
  <cp:lastModifiedBy>ANUPAM MATHUR</cp:lastModifiedBy>
  <cp:revision>6</cp:revision>
  <dcterms:created xsi:type="dcterms:W3CDTF">2023-11-19T06:12:05Z</dcterms:created>
  <dcterms:modified xsi:type="dcterms:W3CDTF">2025-04-26T09:26:30Z</dcterms:modified>
</cp:coreProperties>
</file>