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9" r:id="rId1"/>
  </p:sldMasterIdLst>
  <p:notesMasterIdLst>
    <p:notesMasterId r:id="rId32"/>
  </p:notesMasterIdLst>
  <p:sldIdLst>
    <p:sldId id="256" r:id="rId2"/>
    <p:sldId id="319" r:id="rId3"/>
    <p:sldId id="320" r:id="rId4"/>
    <p:sldId id="321" r:id="rId5"/>
    <p:sldId id="322" r:id="rId6"/>
    <p:sldId id="324" r:id="rId7"/>
    <p:sldId id="325" r:id="rId8"/>
    <p:sldId id="326" r:id="rId9"/>
    <p:sldId id="327" r:id="rId10"/>
    <p:sldId id="264" r:id="rId11"/>
    <p:sldId id="338" r:id="rId12"/>
    <p:sldId id="339" r:id="rId13"/>
    <p:sldId id="340" r:id="rId14"/>
    <p:sldId id="346" r:id="rId15"/>
    <p:sldId id="341" r:id="rId16"/>
    <p:sldId id="343" r:id="rId17"/>
    <p:sldId id="344" r:id="rId18"/>
    <p:sldId id="342" r:id="rId19"/>
    <p:sldId id="347" r:id="rId20"/>
    <p:sldId id="345" r:id="rId21"/>
    <p:sldId id="333" r:id="rId22"/>
    <p:sldId id="329" r:id="rId23"/>
    <p:sldId id="265" r:id="rId24"/>
    <p:sldId id="330" r:id="rId25"/>
    <p:sldId id="335" r:id="rId26"/>
    <p:sldId id="337" r:id="rId27"/>
    <p:sldId id="336" r:id="rId28"/>
    <p:sldId id="331" r:id="rId29"/>
    <p:sldId id="332" r:id="rId30"/>
    <p:sldId id="334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5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6FF9A-81B4-4162-AD96-D5958648E4E9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35DDB-0FEF-4EB2-BCD8-815B0819E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25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pointing out that it is basically one layer above a build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35DDB-0FEF-4EB2-BCD8-815B0819EA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68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already use the language that hates you the most, why not use the prebuild system that hates you the most?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35DDB-0FEF-4EB2-BCD8-815B0819EA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34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8BCEC26-79C5-4FF5-83A1-CBBD9A11ECDD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A9FADD4-2AC5-433D-9C2D-ABE054DDB6A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23853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CEC26-79C5-4FF5-83A1-CBBD9A11ECDD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FADD4-2AC5-433D-9C2D-ABE054DDB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55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CEC26-79C5-4FF5-83A1-CBBD9A11ECDD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FADD4-2AC5-433D-9C2D-ABE054DDB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1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CEC26-79C5-4FF5-83A1-CBBD9A11ECDD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FADD4-2AC5-433D-9C2D-ABE054DDB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8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BCEC26-79C5-4FF5-83A1-CBBD9A11ECDD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9FADD4-2AC5-433D-9C2D-ABE054DDB6A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15761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CEC26-79C5-4FF5-83A1-CBBD9A11ECDD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FADD4-2AC5-433D-9C2D-ABE054DDB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0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CEC26-79C5-4FF5-83A1-CBBD9A11ECDD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FADD4-2AC5-433D-9C2D-ABE054DDB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57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CEC26-79C5-4FF5-83A1-CBBD9A11ECDD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FADD4-2AC5-433D-9C2D-ABE054DDB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43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CEC26-79C5-4FF5-83A1-CBBD9A11ECDD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FADD4-2AC5-433D-9C2D-ABE054DDB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9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BCEC26-79C5-4FF5-83A1-CBBD9A11ECDD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9FADD4-2AC5-433D-9C2D-ABE054DDB6A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0973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BCEC26-79C5-4FF5-83A1-CBBD9A11ECDD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9FADD4-2AC5-433D-9C2D-ABE054DDB6A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4037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8BCEC26-79C5-4FF5-83A1-CBBD9A11ECDD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A9FADD4-2AC5-433D-9C2D-ABE054DDB6A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7061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cmake.org/cmake/help/latest/manual/cmake-generator-expressions.7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Engine_Generator_Cart.jpg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zeroengine.io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cmake.org/cmake/help/latest/manual/cmake.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itware.com/img/small_logo_over.png" TargetMode="External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kra/cotire" TargetMode="External"/><Relationship Id="rId2" Type="http://schemas.openxmlformats.org/officeDocument/2006/relationships/hyperlink" Target="https://cmake.org/cmake/help/latest/manual/cmake-toolchains.7.html#cross-compil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cgold.readthedocs.io/en/latest/" TargetMode="External"/><Relationship Id="rId2" Type="http://schemas.openxmlformats.org/officeDocument/2006/relationships/hyperlink" Target="https://www.youtube.com/watch?v=bsXLMQ6WgI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make.org/cmake/help/latest/" TargetMode="External"/><Relationship Id="rId5" Type="http://schemas.openxmlformats.org/officeDocument/2006/relationships/hyperlink" Target="https://www.reddit.com/r/cpp/comments/8sie4b/i_manage_the_release_cycle_for_cmake_the_build/" TargetMode="External"/><Relationship Id="rId4" Type="http://schemas.openxmlformats.org/officeDocument/2006/relationships/hyperlink" Target="https://github.com/onqtam/awesome-cmake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Visual_Studio_2013_Logo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hyperlink" Target="https://commons.wikimedia.org/w/index.php?curid=7680391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iki/File:Cmake.svg" TargetMode="External"/><Relationship Id="rId5" Type="http://schemas.openxmlformats.org/officeDocument/2006/relationships/hyperlink" Target="https://github.com/premake/premake-core" TargetMode="Externa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emake/premake-cor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iki/File:Cmake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E9F4-2D05-45CB-87FC-C2B791FD1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1957" y="1773237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(Pre)Build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C8643E-A4AB-46EE-A325-7DF1B1485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6567" y="3428999"/>
            <a:ext cx="8074780" cy="815829"/>
          </a:xfrm>
        </p:spPr>
        <p:txBody>
          <a:bodyPr>
            <a:normAutofit fontScale="85000" lnSpcReduction="10000"/>
          </a:bodyPr>
          <a:lstStyle/>
          <a:p>
            <a:r>
              <a:rPr lang="en-US" sz="3200" b="1" dirty="0"/>
              <a:t>And why you should just give up and learn CMake</a:t>
            </a:r>
          </a:p>
        </p:txBody>
      </p:sp>
      <p:pic>
        <p:nvPicPr>
          <p:cNvPr id="1027" name="Picture 3" descr="Related image">
            <a:extLst>
              <a:ext uri="{FF2B5EF4-FFF2-40B4-BE49-F238E27FC236}">
                <a16:creationId xmlns:a16="http://schemas.microsoft.com/office/drawing/2014/main" id="{B85E5EDB-E84B-4D7E-9184-F149E7563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09" y="5638913"/>
            <a:ext cx="2894633" cy="1063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D755FBA2-F02B-4CCF-8D4B-2DE3697542AF}"/>
              </a:ext>
            </a:extLst>
          </p:cNvPr>
          <p:cNvSpPr txBox="1">
            <a:spLocks/>
          </p:cNvSpPr>
          <p:nvPr/>
        </p:nvSpPr>
        <p:spPr>
          <a:xfrm>
            <a:off x="650717" y="5210561"/>
            <a:ext cx="1746565" cy="4283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u="sng" dirty="0"/>
              <a:t>Hosted by</a:t>
            </a:r>
            <a:r>
              <a:rPr lang="en-US" sz="2400" b="1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2335995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BE8F8-8D12-41FE-8A11-3957FEC0A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it’s so bad, what does it offer?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C0BF0-BDAC-4244-89CC-3578ED19C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Never have another </a:t>
            </a:r>
            <a:r>
              <a:rPr lang="en-US" dirty="0" err="1"/>
              <a:t>VSProj</a:t>
            </a:r>
            <a:r>
              <a:rPr lang="en-US" dirty="0"/>
              <a:t> conflict on git again.</a:t>
            </a:r>
          </a:p>
          <a:p>
            <a:r>
              <a:rPr lang="en-US" dirty="0"/>
              <a:t>Most conflicts are file management</a:t>
            </a:r>
          </a:p>
          <a:p>
            <a:pPr lvl="1"/>
            <a:r>
              <a:rPr lang="en-US" dirty="0"/>
              <a:t>CMake can simplify this enormously.</a:t>
            </a:r>
          </a:p>
          <a:p>
            <a:r>
              <a:rPr lang="en-US" dirty="0"/>
              <a:t>(Fairly) Easy CMake project dependency integration</a:t>
            </a:r>
          </a:p>
          <a:p>
            <a:r>
              <a:rPr lang="en-US" dirty="0"/>
              <a:t>The rest of the world uses it, so are you going to end up using it anyway</a:t>
            </a:r>
          </a:p>
          <a:p>
            <a:endParaRPr lang="en-US" dirty="0"/>
          </a:p>
        </p:txBody>
      </p:sp>
      <p:pic>
        <p:nvPicPr>
          <p:cNvPr id="6" name="Graphic 5" descr="Crying Face with Solid Fill">
            <a:extLst>
              <a:ext uri="{FF2B5EF4-FFF2-40B4-BE49-F238E27FC236}">
                <a16:creationId xmlns:a16="http://schemas.microsoft.com/office/drawing/2014/main" id="{94B6E006-2C16-45E7-A86F-D2AA316BB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8833" y="4546600"/>
            <a:ext cx="2074333" cy="207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817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2B381-BA5F-4382-B2D2-C4B00F28D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430B4-ED6C-4692-92C6-839A7BDF3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Targets</a:t>
            </a:r>
          </a:p>
          <a:p>
            <a:r>
              <a:rPr lang="en-US" dirty="0"/>
              <a:t>Variables</a:t>
            </a:r>
          </a:p>
          <a:p>
            <a:r>
              <a:rPr lang="en-US" dirty="0"/>
              <a:t>Properties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Macros</a:t>
            </a:r>
          </a:p>
          <a:p>
            <a:r>
              <a:rPr lang="en-US" dirty="0"/>
              <a:t>Generator Expressions</a:t>
            </a:r>
          </a:p>
          <a:p>
            <a:r>
              <a:rPr lang="en-US" dirty="0"/>
              <a:t>Old way versus new way</a:t>
            </a:r>
          </a:p>
        </p:txBody>
      </p:sp>
      <p:pic>
        <p:nvPicPr>
          <p:cNvPr id="5" name="Graphic 4" descr="Lecturer">
            <a:extLst>
              <a:ext uri="{FF2B5EF4-FFF2-40B4-BE49-F238E27FC236}">
                <a16:creationId xmlns:a16="http://schemas.microsoft.com/office/drawing/2014/main" id="{41384B86-BCA9-42E5-9910-95664FED3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9200" y="5143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490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8EFB4-92B1-4554-BFB1-C37C800EE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F38F5-5CB3-42C8-839D-ABFAEF608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r>
              <a:rPr lang="en-US" dirty="0"/>
              <a:t>Core building block of modern CMake.</a:t>
            </a:r>
          </a:p>
          <a:p>
            <a:r>
              <a:rPr lang="en-US" dirty="0"/>
              <a:t>Defines projects</a:t>
            </a:r>
          </a:p>
          <a:p>
            <a:pPr lvl="1"/>
            <a:r>
              <a:rPr lang="en-US" dirty="0"/>
              <a:t>A thing you want to build, that has source files, linker flags, etc.</a:t>
            </a:r>
          </a:p>
          <a:p>
            <a:pPr lvl="1"/>
            <a:r>
              <a:rPr lang="en-US" dirty="0"/>
              <a:t>A library, an executable, a shared library, object library, </a:t>
            </a:r>
            <a:r>
              <a:rPr lang="en-US" dirty="0" err="1"/>
              <a:t>module..HAH</a:t>
            </a:r>
            <a:r>
              <a:rPr lang="en-US" dirty="0"/>
              <a:t> no</a:t>
            </a:r>
          </a:p>
          <a:p>
            <a:r>
              <a:rPr lang="en-US" dirty="0"/>
              <a:t>Can depend on other targets</a:t>
            </a:r>
          </a:p>
          <a:p>
            <a:r>
              <a:rPr lang="en-US" dirty="0"/>
              <a:t>Can depend on external libraries</a:t>
            </a:r>
          </a:p>
        </p:txBody>
      </p:sp>
    </p:spTree>
    <p:extLst>
      <p:ext uri="{BB962C8B-B14F-4D97-AF65-F5344CB8AC3E}">
        <p14:creationId xmlns:p14="http://schemas.microsoft.com/office/powerpoint/2010/main" val="2511198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93B0A-59E3-41D5-BB54-900A84ADE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ADC0C-9DE6-42AB-829D-12C9384CB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worst thing</a:t>
            </a:r>
          </a:p>
          <a:p>
            <a:r>
              <a:rPr lang="en-US" dirty="0"/>
              <a:t>They are all strings</a:t>
            </a:r>
          </a:p>
          <a:p>
            <a:r>
              <a:rPr lang="en-US" dirty="0"/>
              <a:t>Yes the numbers are strings, I think we already said that.</a:t>
            </a:r>
          </a:p>
          <a:p>
            <a:r>
              <a:rPr lang="en-US" dirty="0"/>
              <a:t>Inside a string, you can access a string, in your string, to get that string in your string, and save it to another string</a:t>
            </a:r>
          </a:p>
          <a:p>
            <a:pPr lvl="1"/>
            <a:r>
              <a:rPr lang="en-US" dirty="0"/>
              <a:t>We have an example later, because you do it all the time.</a:t>
            </a:r>
          </a:p>
          <a:p>
            <a:r>
              <a:rPr lang="en-US" dirty="0"/>
              <a:t>CMake becomes a lot easier if you just think of variable access as </a:t>
            </a:r>
            <a:r>
              <a:rPr lang="en-US" dirty="0" err="1"/>
              <a:t>hashmaps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D062A4-2315-4B9B-B569-B6D4EC5E7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747" y="1382155"/>
            <a:ext cx="5966775" cy="64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554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342A5-A7C5-4876-B825-42946BE03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066D4-818A-441C-8652-245CE9107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Scopes are basically just </a:t>
            </a:r>
            <a:r>
              <a:rPr lang="en-US" dirty="0" err="1"/>
              <a:t>HashMaps</a:t>
            </a:r>
            <a:endParaRPr lang="en-US" dirty="0"/>
          </a:p>
          <a:p>
            <a:pPr lvl="1"/>
            <a:r>
              <a:rPr lang="en-US" dirty="0"/>
              <a:t>Just a big </a:t>
            </a:r>
            <a:r>
              <a:rPr lang="en-US" dirty="0" err="1"/>
              <a:t>ol</a:t>
            </a:r>
            <a:r>
              <a:rPr lang="en-US" dirty="0"/>
              <a:t>’ stack of </a:t>
            </a:r>
            <a:r>
              <a:rPr lang="en-US" dirty="0" err="1"/>
              <a:t>HashMaps</a:t>
            </a:r>
            <a:endParaRPr lang="en-US" dirty="0"/>
          </a:p>
          <a:p>
            <a:r>
              <a:rPr lang="en-US" dirty="0"/>
              <a:t>Functions have scopes</a:t>
            </a:r>
          </a:p>
          <a:p>
            <a:r>
              <a:rPr lang="en-US" dirty="0"/>
              <a:t>Directories have scopes</a:t>
            </a:r>
          </a:p>
          <a:p>
            <a:r>
              <a:rPr lang="en-US" dirty="0"/>
              <a:t>Macros and included files do not create new scopes</a:t>
            </a:r>
          </a:p>
        </p:txBody>
      </p:sp>
    </p:spTree>
    <p:extLst>
      <p:ext uri="{BB962C8B-B14F-4D97-AF65-F5344CB8AC3E}">
        <p14:creationId xmlns:p14="http://schemas.microsoft.com/office/powerpoint/2010/main" val="1904143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55722-1808-4928-B7BB-7097FF32B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75B76-B40C-4E23-9540-CE4B13692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setting you want to set on the compiler or linker is probably a property</a:t>
            </a:r>
          </a:p>
          <a:p>
            <a:pPr lvl="1"/>
            <a:r>
              <a:rPr lang="en-US" dirty="0"/>
              <a:t>If it isn’t you are sad, and stare at an unclosed feature request from 2013</a:t>
            </a:r>
          </a:p>
          <a:p>
            <a:r>
              <a:rPr lang="en-US" dirty="0"/>
              <a:t>There are many types of properties, the important three are:</a:t>
            </a:r>
          </a:p>
          <a:p>
            <a:pPr lvl="1"/>
            <a:r>
              <a:rPr lang="en-US" dirty="0"/>
              <a:t>Target Properties</a:t>
            </a:r>
          </a:p>
          <a:p>
            <a:pPr lvl="1"/>
            <a:r>
              <a:rPr lang="en-US" dirty="0"/>
              <a:t>Directory Properties</a:t>
            </a:r>
          </a:p>
          <a:p>
            <a:pPr lvl="1"/>
            <a:r>
              <a:rPr lang="en-US" dirty="0"/>
              <a:t>Global Properties</a:t>
            </a:r>
          </a:p>
          <a:p>
            <a:r>
              <a:rPr lang="en-US" dirty="0"/>
              <a:t>Use Target Properties whenever possible</a:t>
            </a:r>
          </a:p>
          <a:p>
            <a:pPr lvl="1"/>
            <a:r>
              <a:rPr lang="en-US" dirty="0"/>
              <a:t>It will create a much more maintainable project, you will thank yourself later</a:t>
            </a:r>
          </a:p>
        </p:txBody>
      </p:sp>
    </p:spTree>
    <p:extLst>
      <p:ext uri="{BB962C8B-B14F-4D97-AF65-F5344CB8AC3E}">
        <p14:creationId xmlns:p14="http://schemas.microsoft.com/office/powerpoint/2010/main" val="3254461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8D2CC-D741-48DD-9C20-88AA94D5A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09E02-027B-4B3B-968D-986D51038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Can’t return values</a:t>
            </a:r>
          </a:p>
          <a:p>
            <a:r>
              <a:rPr lang="en-US" dirty="0"/>
              <a:t>Yes, even with return, and yes, there is a return function…neat</a:t>
            </a:r>
          </a:p>
          <a:p>
            <a:r>
              <a:rPr lang="en-US" dirty="0"/>
              <a:t>What they can do, is take a target as one of the parameters, then set properties on the target.</a:t>
            </a:r>
          </a:p>
          <a:p>
            <a:r>
              <a:rPr lang="en-US" dirty="0"/>
              <a:t>Use them when you can to reduce copy paste code.</a:t>
            </a:r>
          </a:p>
          <a:p>
            <a:r>
              <a:rPr lang="en-US" dirty="0"/>
              <a:t>Oh yea, the parameters are all strings.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1E58A9-0F2D-462C-B278-3468408D5DAB}"/>
                  </a:ext>
                </a:extLst>
              </p:cNvPr>
              <p:cNvSpPr txBox="1"/>
              <p:nvPr/>
            </p:nvSpPr>
            <p:spPr>
              <a:xfrm>
                <a:off x="6760019" y="680783"/>
                <a:ext cx="4212781" cy="7479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</m:func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1E58A9-0F2D-462C-B278-3468408D5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019" y="680783"/>
                <a:ext cx="4212781" cy="747967"/>
              </a:xfrm>
              <a:prstGeom prst="rect">
                <a:avLst/>
              </a:prstGeom>
              <a:blipFill>
                <a:blip r:embed="rId2"/>
                <a:stretch>
                  <a:fillRect b="-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1528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7E747-87C8-4456-AE1C-D6126E09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A8229-6E7A-4CA0-BCB0-8EB0B5191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Bad functions</a:t>
            </a:r>
          </a:p>
          <a:p>
            <a:r>
              <a:rPr lang="en-US" dirty="0"/>
              <a:t>Don’t give you new scope</a:t>
            </a:r>
          </a:p>
          <a:p>
            <a:r>
              <a:rPr lang="en-US" dirty="0"/>
              <a:t>Will leave whatever garbage you set around after they are called.</a:t>
            </a:r>
          </a:p>
          <a:p>
            <a:r>
              <a:rPr lang="en-US" dirty="0"/>
              <a:t>Some people use this to “return values”, please don’t, just use a function</a:t>
            </a:r>
          </a:p>
          <a:p>
            <a:pPr lvl="1"/>
            <a:r>
              <a:rPr lang="en-US" dirty="0"/>
              <a:t>You can just pass a return parameter to a function, and the function can set that variable, think of it kind of like passing a return pointer when you want multiple returns from a function in C++</a:t>
            </a:r>
          </a:p>
          <a:p>
            <a:pPr lvl="1"/>
            <a:r>
              <a:rPr lang="en-US" dirty="0"/>
              <a:t>Otherwise you “have” to unset all your temporaries at the end of the macro</a:t>
            </a:r>
          </a:p>
          <a:p>
            <a:endParaRPr lang="en-US" dirty="0"/>
          </a:p>
        </p:txBody>
      </p:sp>
      <p:pic>
        <p:nvPicPr>
          <p:cNvPr id="5" name="Graphic 4" descr="Sad Face with Solid Fill">
            <a:extLst>
              <a:ext uri="{FF2B5EF4-FFF2-40B4-BE49-F238E27FC236}">
                <a16:creationId xmlns:a16="http://schemas.microsoft.com/office/drawing/2014/main" id="{7FB8D53C-22E8-4F6D-9F4E-43DCECBED6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56000" y="5715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146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40009-3BC7-4DD3-B8FD-6965A18C5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97BF1-D577-4D55-A836-C5B164644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using these, but you are going to need to for some stuff.</a:t>
            </a:r>
          </a:p>
          <a:p>
            <a:r>
              <a:rPr lang="en-US" dirty="0"/>
              <a:t>The only one you will probably use looks like this: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$&lt;$&lt;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CONFIG:Debug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&gt;:-GS&gt;</a:t>
            </a:r>
          </a:p>
          <a:p>
            <a:pPr lvl="1"/>
            <a:r>
              <a:rPr lang="en-US" dirty="0"/>
              <a:t>Specifically, this is so you can define flags for just one configuration</a:t>
            </a:r>
          </a:p>
          <a:p>
            <a:r>
              <a:rPr lang="en-US" dirty="0"/>
              <a:t>Generator Expressions are evaluated during build system generation</a:t>
            </a:r>
          </a:p>
          <a:p>
            <a:pPr lvl="1"/>
            <a:r>
              <a:rPr lang="en-US" dirty="0"/>
              <a:t>They also allow for defining stuff for build systems with multiconfiguration support, like the example above.</a:t>
            </a:r>
          </a:p>
          <a:p>
            <a:pPr lvl="1"/>
            <a:r>
              <a:rPr lang="en-US" dirty="0"/>
              <a:t>Useful if you really need a condition to be evaluated inside of a function call</a:t>
            </a:r>
          </a:p>
          <a:p>
            <a:r>
              <a:rPr lang="en-US" dirty="0"/>
              <a:t>There are a lot of expressions available, </a:t>
            </a:r>
            <a:r>
              <a:rPr lang="en-US" dirty="0">
                <a:hlinkClick r:id="rId2"/>
              </a:rPr>
              <a:t>check the doc page for more info.</a:t>
            </a:r>
            <a:endParaRPr lang="en-US" dirty="0"/>
          </a:p>
          <a:p>
            <a:pPr marL="530352" lvl="1" indent="0">
              <a:buNone/>
            </a:pPr>
            <a:endParaRPr lang="en-US" dirty="0"/>
          </a:p>
        </p:txBody>
      </p:sp>
      <p:pic>
        <p:nvPicPr>
          <p:cNvPr id="5" name="Graphic 4" descr="Worried Face with Solid Fill">
            <a:extLst>
              <a:ext uri="{FF2B5EF4-FFF2-40B4-BE49-F238E27FC236}">
                <a16:creationId xmlns:a16="http://schemas.microsoft.com/office/drawing/2014/main" id="{1E7226B3-4FBE-4F64-8034-4A70542AAD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15600" y="71966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87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A9FF-7E3C-4A2E-A922-EEC91FF68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 dirty="0"/>
              <a:t>Generators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89D1A-2BB9-4A2B-8499-1455E5F44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important generator to you (probably)</a:t>
            </a:r>
          </a:p>
          <a:p>
            <a:pPr lvl="1"/>
            <a:r>
              <a:rPr lang="en-US" dirty="0"/>
              <a:t>-G “Visual Studio 15 2017 Win64”</a:t>
            </a:r>
          </a:p>
          <a:p>
            <a:r>
              <a:rPr lang="en-US" dirty="0"/>
              <a:t>Generators are what write the input files for a native build system.</a:t>
            </a:r>
          </a:p>
          <a:p>
            <a:r>
              <a:rPr lang="en-US" dirty="0"/>
              <a:t>Some are platform specific (like the Visual Studio generators)</a:t>
            </a:r>
          </a:p>
          <a:p>
            <a:pPr lvl="1"/>
            <a:r>
              <a:rPr lang="en-US" dirty="0"/>
              <a:t>That means yes, you cannot generate a Visual Studio project on Linux</a:t>
            </a:r>
          </a:p>
          <a:p>
            <a:pPr lvl="1"/>
            <a:r>
              <a:rPr lang="en-US" dirty="0"/>
              <a:t>This is also true for the Cygwin version of CMake</a:t>
            </a:r>
          </a:p>
          <a:p>
            <a:pPr lvl="1"/>
            <a:r>
              <a:rPr lang="en-US" dirty="0"/>
              <a:t>No VS for you Cygwin, sorry fam</a:t>
            </a:r>
          </a:p>
        </p:txBody>
      </p:sp>
      <p:pic>
        <p:nvPicPr>
          <p:cNvPr id="2050" name="Picture 2" descr="https://upload.wikimedia.org/wikipedia/commons/7/73/Engine_Generator_Cart.jpg">
            <a:extLst>
              <a:ext uri="{FF2B5EF4-FFF2-40B4-BE49-F238E27FC236}">
                <a16:creationId xmlns:a16="http://schemas.microsoft.com/office/drawing/2014/main" id="{1B2185EB-5C81-4F72-9882-969ED5208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200" y="760802"/>
            <a:ext cx="2414057" cy="1812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57E0D0-8616-4879-A9E0-D5872E4B5825}"/>
              </a:ext>
            </a:extLst>
          </p:cNvPr>
          <p:cNvSpPr txBox="1">
            <a:spLocks/>
          </p:cNvSpPr>
          <p:nvPr/>
        </p:nvSpPr>
        <p:spPr>
          <a:xfrm>
            <a:off x="9344026" y="6214533"/>
            <a:ext cx="2847974" cy="558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100" b="1" dirty="0"/>
              <a:t>Sources:</a:t>
            </a:r>
            <a:br>
              <a:rPr lang="en-US" sz="1100" dirty="0"/>
            </a:br>
            <a:r>
              <a:rPr lang="en-US" sz="1100" dirty="0">
                <a:hlinkClick r:id="rId3"/>
              </a:rPr>
              <a:t>https://commons.wikimedia.org/wiki/File:Engine_Generator_Cart.jpg</a:t>
            </a:r>
            <a:r>
              <a:rPr lang="en-US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3195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64D5EAE-873D-4ACA-ACB1-ADEFAC0C11C8}"/>
              </a:ext>
            </a:extLst>
          </p:cNvPr>
          <p:cNvSpPr/>
          <p:nvPr/>
        </p:nvSpPr>
        <p:spPr>
          <a:xfrm>
            <a:off x="10221383" y="1967440"/>
            <a:ext cx="1312334" cy="1313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1D002A-B01A-4260-90DC-BCE14487F58A}"/>
              </a:ext>
            </a:extLst>
          </p:cNvPr>
          <p:cNvSpPr/>
          <p:nvPr/>
        </p:nvSpPr>
        <p:spPr>
          <a:xfrm>
            <a:off x="914399" y="4734453"/>
            <a:ext cx="1312334" cy="1313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578CAE-B9F3-48BE-AA38-7AFB093CF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331658" cy="693211"/>
          </a:xfrm>
        </p:spPr>
        <p:txBody>
          <a:bodyPr/>
          <a:lstStyle/>
          <a:p>
            <a:r>
              <a:rPr lang="en-US" dirty="0"/>
              <a:t>Who are we?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0D1B1-B8EA-4C9C-BF69-E627D5503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1714500"/>
            <a:ext cx="9601200" cy="1990724"/>
          </a:xfrm>
        </p:spPr>
        <p:txBody>
          <a:bodyPr>
            <a:normAutofit/>
          </a:bodyPr>
          <a:lstStyle/>
          <a:p>
            <a:r>
              <a:rPr lang="en-US" sz="1900" dirty="0"/>
              <a:t>Joshua T. Fisher (@</a:t>
            </a:r>
            <a:r>
              <a:rPr lang="en-US" sz="1900" dirty="0" err="1"/>
              <a:t>Timewatcher</a:t>
            </a:r>
            <a:r>
              <a:rPr lang="en-US" sz="1900" dirty="0"/>
              <a:t>, playmer@gmail.com)</a:t>
            </a:r>
          </a:p>
          <a:p>
            <a:pPr lvl="1"/>
            <a:r>
              <a:rPr lang="en-US" sz="1900" dirty="0"/>
              <a:t>DigiPen (Redmond) Student (Until the end of July)</a:t>
            </a:r>
          </a:p>
          <a:p>
            <a:pPr lvl="1"/>
            <a:r>
              <a:rPr lang="en-US" sz="1900" dirty="0"/>
              <a:t>Interned and worked on Zero Engine Continuous Integration System (</a:t>
            </a:r>
            <a:r>
              <a:rPr lang="en-US" sz="1900" dirty="0" err="1"/>
              <a:t>Buildbot</a:t>
            </a:r>
            <a:r>
              <a:rPr lang="en-US" sz="1900" dirty="0"/>
              <a:t>)</a:t>
            </a:r>
          </a:p>
          <a:p>
            <a:pPr lvl="1"/>
            <a:r>
              <a:rPr lang="en-US" sz="1900" dirty="0"/>
              <a:t>Interned at Microsoft</a:t>
            </a:r>
          </a:p>
          <a:p>
            <a:pPr lvl="1"/>
            <a:r>
              <a:rPr lang="en-US" sz="1900" dirty="0"/>
              <a:t>Starting at Microsoft in August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 descr="https://pbs.twimg.com/profile_images/976588952399372288/7aafNen5_400x400.jpg">
            <a:extLst>
              <a:ext uri="{FF2B5EF4-FFF2-40B4-BE49-F238E27FC236}">
                <a16:creationId xmlns:a16="http://schemas.microsoft.com/office/drawing/2014/main" id="{1B33CF67-B2FD-490E-A191-F08E8F98E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050" y="2052636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2C4DFBA0-B8D9-413C-A6E5-B57E8F1CEC9B}"/>
              </a:ext>
            </a:extLst>
          </p:cNvPr>
          <p:cNvSpPr/>
          <p:nvPr/>
        </p:nvSpPr>
        <p:spPr>
          <a:xfrm rot="10800000">
            <a:off x="9440333" y="1543049"/>
            <a:ext cx="609600" cy="2162175"/>
          </a:xfrm>
          <a:prstGeom prst="leftBrace">
            <a:avLst>
              <a:gd name="adj1" fmla="val 8333"/>
              <a:gd name="adj2" fmla="val 4917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F0185FA-0E19-45D6-A6C7-ADC83642728F}"/>
              </a:ext>
            </a:extLst>
          </p:cNvPr>
          <p:cNvSpPr txBox="1">
            <a:spLocks/>
          </p:cNvSpPr>
          <p:nvPr/>
        </p:nvSpPr>
        <p:spPr>
          <a:xfrm>
            <a:off x="2937933" y="4610101"/>
            <a:ext cx="9601200" cy="1562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/>
              <a:t>Joshua Shlemmer (@</a:t>
            </a:r>
            <a:r>
              <a:rPr lang="en-US" sz="1900" dirty="0" err="1"/>
              <a:t>joshshlemmer</a:t>
            </a:r>
            <a:r>
              <a:rPr lang="en-US" sz="1900" dirty="0"/>
              <a:t>, joshua.shlemmer@digipen.edu)</a:t>
            </a:r>
          </a:p>
          <a:p>
            <a:pPr lvl="1"/>
            <a:r>
              <a:rPr lang="en-US" sz="1900" dirty="0"/>
              <a:t>Works at DigiPen R&amp;D on Zero Engine</a:t>
            </a:r>
          </a:p>
          <a:p>
            <a:pPr lvl="1"/>
            <a:r>
              <a:rPr lang="en-US" sz="1900" dirty="0"/>
              <a:t>Converted Zero Engine to CMake.</a:t>
            </a:r>
          </a:p>
          <a:p>
            <a:pPr lvl="1"/>
            <a:r>
              <a:rPr lang="en-US" sz="1900" dirty="0"/>
              <a:t>Works on Zero Engine’s Documentation Tooling and Continuous Integration.</a:t>
            </a:r>
          </a:p>
          <a:p>
            <a:endParaRPr lang="en-US" sz="1900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533881EA-2D88-4469-B5C4-94BEC89F557F}"/>
              </a:ext>
            </a:extLst>
          </p:cNvPr>
          <p:cNvSpPr/>
          <p:nvPr/>
        </p:nvSpPr>
        <p:spPr>
          <a:xfrm>
            <a:off x="2328333" y="4310062"/>
            <a:ext cx="609600" cy="2162175"/>
          </a:xfrm>
          <a:prstGeom prst="leftBrace">
            <a:avLst>
              <a:gd name="adj1" fmla="val 8333"/>
              <a:gd name="adj2" fmla="val 4917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https://pbs.twimg.com/profile_images/715076514749030400/Z7xk2GU4_400x400.jpg">
            <a:extLst>
              <a:ext uri="{FF2B5EF4-FFF2-40B4-BE49-F238E27FC236}">
                <a16:creationId xmlns:a16="http://schemas.microsoft.com/office/drawing/2014/main" id="{E6CF1780-2DCF-4CAF-A4E5-68C6F604C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066" y="481964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768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11D94-657B-4FCB-9CAA-145EF0771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way versus new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4F37A-ABD3-4B30-AF92-4970A78B5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old times, when dinosaurs roamed the earth, and C++14 was still a dream, targets were very limited. At least this is what the lore books say, we never used it during the dark ages.</a:t>
            </a:r>
          </a:p>
          <a:p>
            <a:pPr lvl="1"/>
            <a:r>
              <a:rPr lang="en-US" dirty="0"/>
              <a:t>Everything was global</a:t>
            </a:r>
          </a:p>
          <a:p>
            <a:pPr lvl="1"/>
            <a:r>
              <a:rPr lang="en-US" dirty="0"/>
              <a:t>Target properties didn’t exist</a:t>
            </a:r>
          </a:p>
          <a:p>
            <a:pPr lvl="1"/>
            <a:r>
              <a:rPr lang="en-US" dirty="0"/>
              <a:t>Your dependencies would set variables that you were using, and break your CMake project.</a:t>
            </a:r>
          </a:p>
          <a:p>
            <a:r>
              <a:rPr lang="en-US" dirty="0"/>
              <a:t>Now, you can set almost everything on your targets, and everything is safe, right?</a:t>
            </a:r>
          </a:p>
          <a:p>
            <a:pPr lvl="1"/>
            <a:r>
              <a:rPr lang="en-US" dirty="0"/>
              <a:t>No because the demons from the past still exist, and sometimes you still need them. </a:t>
            </a:r>
          </a:p>
        </p:txBody>
      </p:sp>
    </p:spTree>
    <p:extLst>
      <p:ext uri="{BB962C8B-B14F-4D97-AF65-F5344CB8AC3E}">
        <p14:creationId xmlns:p14="http://schemas.microsoft.com/office/powerpoint/2010/main" val="3916434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E9F4-2D05-45CB-87FC-C2B791FD1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825750"/>
            <a:ext cx="10058400" cy="1206500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381102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9A42F-D69F-41B9-8D3A-125EEAB81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Fisher’s CMake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144B3-C042-4459-8D4E-0DA70C5E6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226668"/>
          </a:xfrm>
        </p:spPr>
        <p:txBody>
          <a:bodyPr>
            <a:normAutofit/>
          </a:bodyPr>
          <a:lstStyle/>
          <a:p>
            <a:r>
              <a:rPr lang="en-US" dirty="0"/>
              <a:t>Ripple (2014 – 2015)</a:t>
            </a:r>
          </a:p>
          <a:p>
            <a:pPr lvl="1"/>
            <a:r>
              <a:rPr lang="en-US" dirty="0"/>
              <a:t>Used GLOB Syntax (bad)</a:t>
            </a:r>
          </a:p>
          <a:p>
            <a:pPr lvl="1"/>
            <a:r>
              <a:rPr lang="en-US" dirty="0"/>
              <a:t>Completely manual dependency management</a:t>
            </a:r>
          </a:p>
          <a:p>
            <a:pPr lvl="1"/>
            <a:r>
              <a:rPr lang="en-US" dirty="0"/>
              <a:t>All global property management</a:t>
            </a:r>
          </a:p>
          <a:p>
            <a:r>
              <a:rPr lang="en-US" dirty="0" err="1"/>
              <a:t>Synethesia</a:t>
            </a:r>
            <a:r>
              <a:rPr lang="en-US" dirty="0"/>
              <a:t> (2015 – 2016)</a:t>
            </a:r>
          </a:p>
          <a:p>
            <a:pPr lvl="1"/>
            <a:r>
              <a:rPr lang="en-US" dirty="0"/>
              <a:t>Moved large dependencies to git </a:t>
            </a:r>
            <a:r>
              <a:rPr lang="en-US" dirty="0" err="1"/>
              <a:t>lfs</a:t>
            </a:r>
            <a:r>
              <a:rPr lang="en-US" dirty="0"/>
              <a:t> (git </a:t>
            </a:r>
            <a:r>
              <a:rPr lang="en-US" dirty="0" err="1"/>
              <a:t>lfs</a:t>
            </a:r>
            <a:r>
              <a:rPr lang="en-US" dirty="0"/>
              <a:t> is the enemy, do not trust)</a:t>
            </a:r>
          </a:p>
          <a:p>
            <a:r>
              <a:rPr lang="en-US" dirty="0"/>
              <a:t>Lamb Planet (2017 – 2018)</a:t>
            </a:r>
          </a:p>
          <a:p>
            <a:pPr lvl="1"/>
            <a:r>
              <a:rPr lang="en-US" dirty="0"/>
              <a:t>Converted to using target based commands for most work.</a:t>
            </a:r>
          </a:p>
          <a:p>
            <a:pPr lvl="1"/>
            <a:r>
              <a:rPr lang="en-US" dirty="0"/>
              <a:t>Started using </a:t>
            </a:r>
            <a:r>
              <a:rPr lang="en-US" dirty="0" err="1"/>
              <a:t>subrepos</a:t>
            </a:r>
            <a:r>
              <a:rPr lang="en-US" dirty="0"/>
              <a:t> for most major dependencies.</a:t>
            </a:r>
          </a:p>
          <a:p>
            <a:pPr lvl="1"/>
            <a:r>
              <a:rPr lang="en-US" dirty="0"/>
              <a:t>Started using recursive functions to hit all targets with flags. (Test your CMake limits, don’t be afraid.)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306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1B0E8-4A5D-40BC-A74E-FDDDEEB12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Testimonies (From Fisher’s Team)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3064C-1DF7-4111-BBB3-C115C9DA4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“If you ever want a project on multiple computers, you need something, I mean, fuck.” – Nicholas Ammann (Editor Programmer)</a:t>
            </a:r>
          </a:p>
          <a:p>
            <a:r>
              <a:rPr lang="en-US" dirty="0"/>
              <a:t>“It’s better than all the other options.” – Evan Collier (Core Programmer)</a:t>
            </a:r>
          </a:p>
          <a:p>
            <a:r>
              <a:rPr lang="en-US" dirty="0"/>
              <a:t>“I haven't used it a ton </a:t>
            </a:r>
            <a:r>
              <a:rPr lang="en-US" dirty="0" err="1"/>
              <a:t>tho</a:t>
            </a:r>
            <a:r>
              <a:rPr lang="en-US" dirty="0"/>
              <a:t> like I've used it a bit but have usually had weirdo problems” – </a:t>
            </a:r>
            <a:r>
              <a:rPr lang="en-US" dirty="0" err="1"/>
              <a:t>Gabryelle</a:t>
            </a:r>
            <a:r>
              <a:rPr lang="en-US" dirty="0"/>
              <a:t> Chamberlin (Graphics Programmer)</a:t>
            </a:r>
          </a:p>
          <a:p>
            <a:r>
              <a:rPr lang="en-US" dirty="0"/>
              <a:t>“I never think about CMake unless the file I added yesterday isn’t showing up in the Project window today.” – Isaac Dayton (Gameplay Programmer)</a:t>
            </a:r>
          </a:p>
          <a:p>
            <a:r>
              <a:rPr lang="en-US" dirty="0"/>
              <a:t>“God I hope I never have to work on that” – Joshua Shlemmer (a year before he did)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48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A04C8-0333-41F9-9A98-8A1B134D7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Shlemmer’s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1B5F3-9FC6-4019-AA56-A83C89018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011128"/>
          </a:xfrm>
        </p:spPr>
        <p:txBody>
          <a:bodyPr>
            <a:normAutofit/>
          </a:bodyPr>
          <a:lstStyle/>
          <a:p>
            <a:r>
              <a:rPr lang="en-US" dirty="0"/>
              <a:t>Converting </a:t>
            </a:r>
            <a:r>
              <a:rPr lang="en-US" dirty="0">
                <a:hlinkClick r:id="rId2"/>
              </a:rPr>
              <a:t>Zero Engine</a:t>
            </a:r>
            <a:r>
              <a:rPr lang="en-US" dirty="0"/>
              <a:t> to CMake (February 2018 – Now)</a:t>
            </a:r>
          </a:p>
          <a:p>
            <a:r>
              <a:rPr lang="en-US" dirty="0"/>
              <a:t>The Journey</a:t>
            </a:r>
          </a:p>
          <a:p>
            <a:pPr lvl="1"/>
            <a:r>
              <a:rPr lang="en-US" dirty="0"/>
              <a:t>CMake is evil and I hate it</a:t>
            </a:r>
          </a:p>
          <a:p>
            <a:pPr lvl="1"/>
            <a:r>
              <a:rPr lang="en-US" dirty="0"/>
              <a:t>Oh I guess it’s okay, I got this sweet dependencies thing to work</a:t>
            </a:r>
          </a:p>
          <a:p>
            <a:pPr lvl="1"/>
            <a:r>
              <a:rPr lang="en-US" dirty="0"/>
              <a:t>I need to do some fancy multi-configuration stuff, I guess I will try generator expressions</a:t>
            </a:r>
          </a:p>
          <a:p>
            <a:pPr lvl="1"/>
            <a:r>
              <a:rPr lang="en-US" dirty="0"/>
              <a:t>WHAT ELDRICH HORROR IS THIS?!?!</a:t>
            </a:r>
          </a:p>
          <a:p>
            <a:pPr lvl="1"/>
            <a:r>
              <a:rPr lang="en-US" dirty="0"/>
              <a:t>Huh, it works now, this is nice</a:t>
            </a:r>
          </a:p>
          <a:p>
            <a:pPr lvl="1"/>
            <a:r>
              <a:rPr lang="en-US" dirty="0"/>
              <a:t>CMake is great adding stuff is so easy… as long as I never touch </a:t>
            </a:r>
            <a:r>
              <a:rPr lang="en-US" dirty="0" err="1"/>
              <a:t>Source_Group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C7A0D2-64E4-41D2-88BA-8FDF57F447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811" y="560872"/>
            <a:ext cx="1735756" cy="173575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4A01E7-3195-4F07-B28B-B0A9B8541F6E}"/>
              </a:ext>
            </a:extLst>
          </p:cNvPr>
          <p:cNvSpPr txBox="1">
            <a:spLocks/>
          </p:cNvSpPr>
          <p:nvPr/>
        </p:nvSpPr>
        <p:spPr>
          <a:xfrm>
            <a:off x="9344026" y="5983860"/>
            <a:ext cx="2847974" cy="8741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100" b="1" dirty="0"/>
              <a:t>Sources:</a:t>
            </a:r>
            <a:br>
              <a:rPr lang="en-US" sz="1100" dirty="0"/>
            </a:br>
            <a:r>
              <a:rPr lang="en-US" sz="1100" dirty="0">
                <a:hlinkClick r:id="rId2"/>
              </a:rPr>
              <a:t>https://www.zeroengine.io</a:t>
            </a:r>
            <a:r>
              <a:rPr lang="en-US" sz="1100" dirty="0"/>
              <a:t> </a:t>
            </a:r>
          </a:p>
          <a:p>
            <a:pPr marL="0" indent="0" algn="r">
              <a:buNone/>
            </a:pPr>
            <a:r>
              <a:rPr lang="en-US" sz="1100" dirty="0"/>
              <a:t>…Hey you should totally check it out it’s a dope engine</a:t>
            </a:r>
          </a:p>
        </p:txBody>
      </p:sp>
    </p:spTree>
    <p:extLst>
      <p:ext uri="{BB962C8B-B14F-4D97-AF65-F5344CB8AC3E}">
        <p14:creationId xmlns:p14="http://schemas.microsoft.com/office/powerpoint/2010/main" val="27959079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F5347-844B-4C15-B6AE-F284AFD2F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&amp; Tidbits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1951D-42A5-4407-A6EE-97C22244D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(and require) a new version, it’s just helpful to get better versions of commands </a:t>
            </a:r>
          </a:p>
          <a:p>
            <a:pPr lvl="1"/>
            <a:r>
              <a:rPr lang="en-US" dirty="0" err="1"/>
              <a:t>source_group</a:t>
            </a:r>
            <a:r>
              <a:rPr lang="en-US" dirty="0"/>
              <a:t>(TREE), despite your bugs, I’m looking at you</a:t>
            </a:r>
          </a:p>
          <a:p>
            <a:r>
              <a:rPr lang="en-US" dirty="0"/>
              <a:t>Use target based commands, be careful of PUBLIC/PRIVATE with each one, PUBLIC is transitive to targets that depend on the given target.</a:t>
            </a:r>
          </a:p>
          <a:p>
            <a:r>
              <a:rPr lang="en-US" dirty="0" err="1"/>
              <a:t>GLOBing</a:t>
            </a:r>
            <a:r>
              <a:rPr lang="en-US" dirty="0"/>
              <a:t> sources is “considered harmful”, but we won’t tell anyone if you do it. (We will try to talk you out of it though.)</a:t>
            </a:r>
          </a:p>
          <a:p>
            <a:r>
              <a:rPr lang="en-US" dirty="0"/>
              <a:t>Guard your compiler/linker flags based on the compiler (similarly, if you’re manually managing your dependencies, guard your libraries based on platform)</a:t>
            </a:r>
          </a:p>
          <a:p>
            <a:r>
              <a:rPr lang="en-US" dirty="0"/>
              <a:t>Remember that some repetitiveness is okay, some is awful, evaluate and abstract</a:t>
            </a:r>
          </a:p>
          <a:p>
            <a:r>
              <a:rPr lang="en-US" dirty="0"/>
              <a:t>Find a medium sized project that uses modern CMake to base your work off of</a:t>
            </a:r>
          </a:p>
        </p:txBody>
      </p:sp>
      <p:pic>
        <p:nvPicPr>
          <p:cNvPr id="5" name="Graphic 4" descr="Teacher">
            <a:extLst>
              <a:ext uri="{FF2B5EF4-FFF2-40B4-BE49-F238E27FC236}">
                <a16:creationId xmlns:a16="http://schemas.microsoft.com/office/drawing/2014/main" id="{7B01705E-EFC6-4FCB-AFF5-CECD449DB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7233" y="209550"/>
            <a:ext cx="13462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3548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15A8A-8C97-47B9-973E-C95712B9A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&amp; Tidbits, </a:t>
            </a:r>
            <a:r>
              <a:rPr lang="en-US" dirty="0" err="1"/>
              <a:t>Kitware</a:t>
            </a:r>
            <a:r>
              <a:rPr lang="en-US" dirty="0"/>
              <a:t> Strikes 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103B9-9D0B-4F94-B236-6C52CF2D6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(Typically) Use your local copy of the doc pages, not the website.</a:t>
            </a:r>
          </a:p>
          <a:p>
            <a:pPr lvl="1"/>
            <a:r>
              <a:rPr lang="en-US" dirty="0"/>
              <a:t>It will load way faster</a:t>
            </a:r>
          </a:p>
          <a:p>
            <a:pPr lvl="1"/>
            <a:r>
              <a:rPr lang="en-US" dirty="0"/>
              <a:t>You will for sure be looking at documentation for your version of </a:t>
            </a:r>
            <a:r>
              <a:rPr lang="en-US" dirty="0" err="1"/>
              <a:t>Cmake</a:t>
            </a:r>
            <a:endParaRPr lang="en-US" dirty="0"/>
          </a:p>
          <a:p>
            <a:r>
              <a:rPr lang="en-US" dirty="0"/>
              <a:t>Avoid Generator Expressions until you know you actually need them</a:t>
            </a:r>
          </a:p>
          <a:p>
            <a:pPr lvl="1"/>
            <a:r>
              <a:rPr lang="en-US" dirty="0"/>
              <a:t>They are very frustrating to debug</a:t>
            </a:r>
          </a:p>
          <a:p>
            <a:r>
              <a:rPr lang="en-US" dirty="0"/>
              <a:t>Some options exist to help in debugging (in the </a:t>
            </a:r>
            <a:r>
              <a:rPr lang="en-US" dirty="0">
                <a:hlinkClick r:id="rId2"/>
              </a:rPr>
              <a:t>CMake(1) doc page</a:t>
            </a:r>
            <a:r>
              <a:rPr lang="en-US" dirty="0"/>
              <a:t>)</a:t>
            </a:r>
          </a:p>
          <a:p>
            <a:pPr lvl="1"/>
            <a:r>
              <a:rPr lang="en-US" i="0" dirty="0"/>
              <a:t> '--warn-uninitialized' and '--warn-unused-vars' </a:t>
            </a:r>
            <a:endParaRPr lang="en-US" dirty="0"/>
          </a:p>
        </p:txBody>
      </p:sp>
      <p:pic>
        <p:nvPicPr>
          <p:cNvPr id="5" name="Graphic 4" descr="Satellite dish">
            <a:extLst>
              <a:ext uri="{FF2B5EF4-FFF2-40B4-BE49-F238E27FC236}">
                <a16:creationId xmlns:a16="http://schemas.microsoft.com/office/drawing/2014/main" id="{6916B462-662D-47CD-A8C3-E575B9E40E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8400" y="1314450"/>
            <a:ext cx="914400" cy="9144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7294490-9AFE-410C-949C-1B479CBA6087}"/>
              </a:ext>
            </a:extLst>
          </p:cNvPr>
          <p:cNvCxnSpPr/>
          <p:nvPr/>
        </p:nvCxnSpPr>
        <p:spPr>
          <a:xfrm flipV="1">
            <a:off x="10828867" y="887358"/>
            <a:ext cx="397933" cy="541392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C30A279B-E67A-46CD-9DA8-B49708D14B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468" y="247887"/>
            <a:ext cx="2252663" cy="58232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901297D-6DD7-46D6-8799-6988F7B57EBF}"/>
              </a:ext>
            </a:extLst>
          </p:cNvPr>
          <p:cNvSpPr txBox="1">
            <a:spLocks/>
          </p:cNvSpPr>
          <p:nvPr/>
        </p:nvSpPr>
        <p:spPr>
          <a:xfrm>
            <a:off x="9344026" y="6214533"/>
            <a:ext cx="2847974" cy="558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100" b="1" dirty="0"/>
              <a:t>Sources:</a:t>
            </a:r>
            <a:br>
              <a:rPr lang="en-US" sz="1100" dirty="0"/>
            </a:br>
            <a:r>
              <a:rPr lang="en-US" sz="1100" dirty="0">
                <a:hlinkClick r:id="rId6"/>
              </a:rPr>
              <a:t>https://www.kitware.com/img/small_logo_over.png</a:t>
            </a:r>
            <a:r>
              <a:rPr lang="en-US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1922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B5296-4B53-4E29-B4CC-D988B1170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39FCB-5E30-4B26-868B-4EFF5C8C2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Watch Danial Pfeifer’s talk, and check out the awesome-</a:t>
            </a:r>
            <a:r>
              <a:rPr lang="en-US" dirty="0" err="1"/>
              <a:t>cmake</a:t>
            </a:r>
            <a:r>
              <a:rPr lang="en-US" dirty="0"/>
              <a:t> references</a:t>
            </a:r>
          </a:p>
          <a:p>
            <a:r>
              <a:rPr lang="en-US" dirty="0"/>
              <a:t>Explore some of the package managers, we haven’t had time to evaluate them</a:t>
            </a:r>
          </a:p>
          <a:p>
            <a:r>
              <a:rPr lang="en-US" dirty="0"/>
              <a:t>Read over the </a:t>
            </a:r>
            <a:r>
              <a:rPr lang="en-US" dirty="0">
                <a:hlinkClick r:id="rId2"/>
              </a:rPr>
              <a:t>documentation page on cross compiling</a:t>
            </a:r>
            <a:r>
              <a:rPr lang="en-US" dirty="0"/>
              <a:t>, if you are interested in that sort of thing</a:t>
            </a:r>
          </a:p>
          <a:p>
            <a:r>
              <a:rPr lang="en-US" dirty="0"/>
              <a:t>Check out </a:t>
            </a:r>
            <a:r>
              <a:rPr lang="en-US" dirty="0">
                <a:hlinkClick r:id="rId3"/>
              </a:rPr>
              <a:t>Cotire</a:t>
            </a:r>
            <a:r>
              <a:rPr lang="en-US" dirty="0"/>
              <a:t>, we don’t use it because it is a magic </a:t>
            </a:r>
            <a:r>
              <a:rPr lang="en-US" dirty="0" err="1"/>
              <a:t>blackbox</a:t>
            </a:r>
            <a:r>
              <a:rPr lang="en-US" dirty="0"/>
              <a:t> that does things for you but if you are okay with that sort of thing, we have heard good things.</a:t>
            </a:r>
          </a:p>
          <a:p>
            <a:pPr lvl="1"/>
            <a:r>
              <a:rPr lang="en-US" dirty="0"/>
              <a:t>It is over 4,000 lines of CMake magic</a:t>
            </a:r>
          </a:p>
          <a:p>
            <a:pPr lvl="1"/>
            <a:r>
              <a:rPr lang="en-US" dirty="0"/>
              <a:t>This makes it very scary since if something goes wrong, good luck fixing it</a:t>
            </a:r>
          </a:p>
          <a:p>
            <a:endParaRPr lang="en-US" dirty="0"/>
          </a:p>
        </p:txBody>
      </p:sp>
      <p:pic>
        <p:nvPicPr>
          <p:cNvPr id="5" name="Graphic 4" descr="Shooting star">
            <a:extLst>
              <a:ext uri="{FF2B5EF4-FFF2-40B4-BE49-F238E27FC236}">
                <a16:creationId xmlns:a16="http://schemas.microsoft.com/office/drawing/2014/main" id="{298B7570-A4D5-4D50-807B-386136015D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1600" y="57996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1642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92FE3-1AD2-4EA8-8F28-43393CB4B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D264D-72FB-49FD-9E95-F55D98EB1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Daniel Pfeifer “Effective CMake"</a:t>
            </a:r>
          </a:p>
          <a:p>
            <a:pPr lvl="1"/>
            <a:r>
              <a:rPr lang="en-US" dirty="0">
                <a:hlinkClick r:id="rId2"/>
              </a:rPr>
              <a:t>https://www.youtube.com/watch?v=bsXLMQ6WgIk</a:t>
            </a:r>
            <a:endParaRPr lang="en-US" dirty="0"/>
          </a:p>
          <a:p>
            <a:r>
              <a:rPr lang="en-US" dirty="0" err="1"/>
              <a:t>CGold</a:t>
            </a:r>
            <a:r>
              <a:rPr lang="en-US" dirty="0"/>
              <a:t>: The Hitchhiker’s Guide to the </a:t>
            </a:r>
            <a:r>
              <a:rPr lang="en-US" dirty="0" err="1"/>
              <a:t>Cmake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https://cgold.readthedocs.io/en/latest/</a:t>
            </a:r>
            <a:endParaRPr lang="en-US" dirty="0"/>
          </a:p>
          <a:p>
            <a:r>
              <a:rPr lang="en-US" dirty="0"/>
              <a:t>awesome-</a:t>
            </a:r>
            <a:r>
              <a:rPr lang="en-US" dirty="0" err="1"/>
              <a:t>cmake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https://github.com/onqtam/awesome-cmake</a:t>
            </a:r>
            <a:r>
              <a:rPr lang="en-US" dirty="0"/>
              <a:t> </a:t>
            </a:r>
          </a:p>
          <a:p>
            <a:r>
              <a:rPr lang="en-US" dirty="0"/>
              <a:t>Reddit AMA with CMake </a:t>
            </a:r>
            <a:r>
              <a:rPr lang="en-US" dirty="0" err="1"/>
              <a:t>devs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https://www.reddit.com/r/cpp/comments/8sie4b/i_manage_the_release_cycle_for_cmake_the_build/</a:t>
            </a:r>
            <a:r>
              <a:rPr lang="en-US" dirty="0"/>
              <a:t> </a:t>
            </a:r>
          </a:p>
          <a:p>
            <a:r>
              <a:rPr lang="en-US" dirty="0"/>
              <a:t>CMake documentation pages</a:t>
            </a:r>
          </a:p>
          <a:p>
            <a:pPr lvl="1"/>
            <a:r>
              <a:rPr lang="en-US" dirty="0">
                <a:hlinkClick r:id="rId6"/>
              </a:rPr>
              <a:t>https://cmake.org/cmake/help/latest/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293974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2FAF3-4508-4D2E-AB89-AEC65520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Presenters and 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829B1-6984-4FF3-8A4A-21A22ECF1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7065034" cy="1320800"/>
          </a:xfrm>
        </p:spPr>
        <p:txBody>
          <a:bodyPr/>
          <a:lstStyle/>
          <a:p>
            <a:r>
              <a:rPr lang="en-US" dirty="0"/>
              <a:t>Joshua T. Fisher (@</a:t>
            </a:r>
            <a:r>
              <a:rPr lang="en-US" dirty="0" err="1"/>
              <a:t>Timewatcher</a:t>
            </a:r>
            <a:r>
              <a:rPr lang="en-US" dirty="0"/>
              <a:t>, playmer@gmail.com)</a:t>
            </a:r>
          </a:p>
        </p:txBody>
      </p:sp>
      <p:pic>
        <p:nvPicPr>
          <p:cNvPr id="4" name="Picture 3" descr="Related image">
            <a:extLst>
              <a:ext uri="{FF2B5EF4-FFF2-40B4-BE49-F238E27FC236}">
                <a16:creationId xmlns:a16="http://schemas.microsoft.com/office/drawing/2014/main" id="{029611A8-68CB-4A9E-B4EE-B04C9AEFE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6396" y="5618732"/>
            <a:ext cx="2894633" cy="1063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13A72779-3A94-48B0-A4AE-48ADFB688A84}"/>
              </a:ext>
            </a:extLst>
          </p:cNvPr>
          <p:cNvSpPr txBox="1">
            <a:spLocks/>
          </p:cNvSpPr>
          <p:nvPr/>
        </p:nvSpPr>
        <p:spPr>
          <a:xfrm>
            <a:off x="8934504" y="5190380"/>
            <a:ext cx="1746565" cy="4283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u="sng" dirty="0"/>
              <a:t>Hosted by</a:t>
            </a:r>
            <a:r>
              <a:rPr lang="en-US" sz="2400" b="1" dirty="0"/>
              <a:t>: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2B94CA5-82B2-435F-8A40-64E4766F1DFF}"/>
              </a:ext>
            </a:extLst>
          </p:cNvPr>
          <p:cNvSpPr txBox="1">
            <a:spLocks/>
          </p:cNvSpPr>
          <p:nvPr/>
        </p:nvSpPr>
        <p:spPr>
          <a:xfrm>
            <a:off x="3581400" y="3894997"/>
            <a:ext cx="7883106" cy="132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Joshua Shlemmer (@</a:t>
            </a:r>
            <a:r>
              <a:rPr lang="en-US" dirty="0" err="1"/>
              <a:t>joshshlemmer</a:t>
            </a:r>
            <a:r>
              <a:rPr lang="en-US" dirty="0"/>
              <a:t>, joshua.shlemmer@digipen.edu)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021836-21F6-4042-BC15-55E7F5F48D8D}"/>
              </a:ext>
            </a:extLst>
          </p:cNvPr>
          <p:cNvSpPr/>
          <p:nvPr/>
        </p:nvSpPr>
        <p:spPr>
          <a:xfrm>
            <a:off x="8436634" y="1803201"/>
            <a:ext cx="1312334" cy="1313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4" descr="https://pbs.twimg.com/profile_images/976588952399372288/7aafNen5_400x400.jpg">
            <a:extLst>
              <a:ext uri="{FF2B5EF4-FFF2-40B4-BE49-F238E27FC236}">
                <a16:creationId xmlns:a16="http://schemas.microsoft.com/office/drawing/2014/main" id="{2DC2E681-BF0B-4FB5-8794-62D4E0F3F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301" y="1888397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Left Brace 8">
            <a:extLst>
              <a:ext uri="{FF2B5EF4-FFF2-40B4-BE49-F238E27FC236}">
                <a16:creationId xmlns:a16="http://schemas.microsoft.com/office/drawing/2014/main" id="{67FB382A-EC68-4B9F-A0D9-797E305030BD}"/>
              </a:ext>
            </a:extLst>
          </p:cNvPr>
          <p:cNvSpPr/>
          <p:nvPr/>
        </p:nvSpPr>
        <p:spPr>
          <a:xfrm rot="10800000">
            <a:off x="7641826" y="2011109"/>
            <a:ext cx="609600" cy="957735"/>
          </a:xfrm>
          <a:prstGeom prst="leftBrace">
            <a:avLst>
              <a:gd name="adj1" fmla="val 8333"/>
              <a:gd name="adj2" fmla="val 4917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A26A71-86DC-41BB-B589-EF95547CDB0E}"/>
              </a:ext>
            </a:extLst>
          </p:cNvPr>
          <p:cNvSpPr/>
          <p:nvPr/>
        </p:nvSpPr>
        <p:spPr>
          <a:xfrm>
            <a:off x="1286933" y="3521604"/>
            <a:ext cx="1312334" cy="1313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903B64D8-46E3-4B1F-9D75-DBFD232FC239}"/>
              </a:ext>
            </a:extLst>
          </p:cNvPr>
          <p:cNvSpPr/>
          <p:nvPr/>
        </p:nvSpPr>
        <p:spPr>
          <a:xfrm>
            <a:off x="2870199" y="3760257"/>
            <a:ext cx="609600" cy="820738"/>
          </a:xfrm>
          <a:prstGeom prst="leftBrace">
            <a:avLst>
              <a:gd name="adj1" fmla="val 8333"/>
              <a:gd name="adj2" fmla="val 4917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https://pbs.twimg.com/profile_images/715076514749030400/Z7xk2GU4_400x400.jpg">
            <a:extLst>
              <a:ext uri="{FF2B5EF4-FFF2-40B4-BE49-F238E27FC236}">
                <a16:creationId xmlns:a16="http://schemas.microsoft.com/office/drawing/2014/main" id="{A97F2C46-3503-48CA-A1B6-593240B3B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6068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591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148D-84BD-459E-971E-C1A7CF2FC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Build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33FCB-F1AB-447D-ADEA-6DBBC78B1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in configuration and description of your project.</a:t>
            </a:r>
          </a:p>
          <a:p>
            <a:r>
              <a:rPr lang="en-US" dirty="0"/>
              <a:t>Turns it into an exe (or lib, or lib + </a:t>
            </a:r>
            <a:r>
              <a:rPr lang="en-US" dirty="0" err="1"/>
              <a:t>dll</a:t>
            </a:r>
            <a:r>
              <a:rPr lang="en-US" dirty="0"/>
              <a:t>, or an obj library…)</a:t>
            </a:r>
          </a:p>
          <a:p>
            <a:r>
              <a:rPr lang="en-US" dirty="0"/>
              <a:t>Examples: (.</a:t>
            </a:r>
            <a:r>
              <a:rPr lang="en-US" dirty="0" err="1"/>
              <a:t>xcodeproj</a:t>
            </a:r>
            <a:r>
              <a:rPr lang="en-US" dirty="0"/>
              <a:t>, .</a:t>
            </a:r>
            <a:r>
              <a:rPr lang="en-US" dirty="0" err="1"/>
              <a:t>vsproj</a:t>
            </a:r>
            <a:r>
              <a:rPr lang="en-US" dirty="0"/>
              <a:t>, Makefile, .ninja)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9D3CDB-531B-49EB-B035-F7AB7FA00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620" y="1618468"/>
            <a:ext cx="1893847" cy="195823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896C1BF-5A1E-47F0-9C13-6934F42540F7}"/>
              </a:ext>
            </a:extLst>
          </p:cNvPr>
          <p:cNvSpPr txBox="1">
            <a:spLocks/>
          </p:cNvSpPr>
          <p:nvPr/>
        </p:nvSpPr>
        <p:spPr>
          <a:xfrm>
            <a:off x="9344026" y="5163792"/>
            <a:ext cx="2847974" cy="16358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100" b="1" dirty="0"/>
              <a:t>Sources:</a:t>
            </a:r>
            <a:br>
              <a:rPr lang="en-US" sz="1100" dirty="0"/>
            </a:br>
            <a:r>
              <a:rPr lang="en-US" sz="1100" dirty="0">
                <a:hlinkClick r:id="rId3"/>
              </a:rPr>
              <a:t>https://commons.wikimedia.org/wiki/File:Visual_Studio_2013_Logo.svg</a:t>
            </a:r>
            <a:r>
              <a:rPr lang="en-US" sz="1100" dirty="0"/>
              <a:t> </a:t>
            </a:r>
          </a:p>
          <a:p>
            <a:pPr marL="0" indent="0" algn="r">
              <a:buNone/>
            </a:pPr>
            <a:r>
              <a:rPr lang="en-US" sz="1100" dirty="0"/>
              <a:t>By Katsushika Hokusai derivative work: </a:t>
            </a:r>
            <a:r>
              <a:rPr lang="en-US" sz="1100" dirty="0" err="1"/>
              <a:t>AMorozov</a:t>
            </a:r>
            <a:r>
              <a:rPr lang="en-US" sz="1100" dirty="0"/>
              <a:t> - Hokusai_sketches_-_hokusai_manga_vol6.jpg, Public Domain, </a:t>
            </a:r>
            <a:r>
              <a:rPr lang="en-US" sz="1100" dirty="0">
                <a:hlinkClick r:id="rId4"/>
              </a:rPr>
              <a:t>https://commons.wikimedia.org/w/index.php?curid=7680391</a:t>
            </a:r>
            <a:r>
              <a:rPr lang="en-US" sz="1100" dirty="0"/>
              <a:t> </a:t>
            </a:r>
          </a:p>
        </p:txBody>
      </p:sp>
      <p:pic>
        <p:nvPicPr>
          <p:cNvPr id="1026" name="Picture 2" descr="https://upload.wikimedia.org/wikipedia/commons/thumb/7/72/Hokusai-sketches---hokusai-manga-vol6-crop.jpg/320px-Hokusai-sketches---hokusai-manga-vol6-crop.jpg">
            <a:extLst>
              <a:ext uri="{FF2B5EF4-FFF2-40B4-BE49-F238E27FC236}">
                <a16:creationId xmlns:a16="http://schemas.microsoft.com/office/drawing/2014/main" id="{2648AB83-72CE-4C0D-A62A-3E650852B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734" y="3544358"/>
            <a:ext cx="1411420" cy="2627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8494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9D53A-804D-4F91-B68D-0A5631447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03621"/>
            <a:ext cx="10058400" cy="1450757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dirty="0"/>
              <a:t>Thank you!</a:t>
            </a:r>
          </a:p>
        </p:txBody>
      </p:sp>
      <p:pic>
        <p:nvPicPr>
          <p:cNvPr id="6" name="Graphic 5" descr="Dance">
            <a:extLst>
              <a:ext uri="{FF2B5EF4-FFF2-40B4-BE49-F238E27FC236}">
                <a16:creationId xmlns:a16="http://schemas.microsoft.com/office/drawing/2014/main" id="{D2D6EE1F-9513-4ED8-95D6-20388EA67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5699" y="4255977"/>
            <a:ext cx="2535768" cy="2535768"/>
          </a:xfrm>
          <a:prstGeom prst="rect">
            <a:avLst/>
          </a:prstGeom>
        </p:spPr>
      </p:pic>
      <p:pic>
        <p:nvPicPr>
          <p:cNvPr id="10" name="Picture 4" descr="https://pbs.twimg.com/profile_images/976588952399372288/7aafNen5_400x400.jpg">
            <a:extLst>
              <a:ext uri="{FF2B5EF4-FFF2-40B4-BE49-F238E27FC236}">
                <a16:creationId xmlns:a16="http://schemas.microsoft.com/office/drawing/2014/main" id="{950AB3A9-A13C-4CDB-80C1-8588410A7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46675">
            <a:off x="6426197" y="4416845"/>
            <a:ext cx="576910" cy="57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pbs.twimg.com/profile_images/715076514749030400/Z7xk2GU4_400x400.jpg">
            <a:extLst>
              <a:ext uri="{FF2B5EF4-FFF2-40B4-BE49-F238E27FC236}">
                <a16:creationId xmlns:a16="http://schemas.microsoft.com/office/drawing/2014/main" id="{9A3690BA-9963-4691-B00C-3BF19B134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32015">
            <a:off x="5450998" y="4705300"/>
            <a:ext cx="576909" cy="57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934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94443-0FBF-42CF-B49A-67368A0CB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 what’s a Prebuild System Then?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5D4C1-7DE5-4B2E-973F-6CCD5668C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in configuration and description of your project.</a:t>
            </a:r>
          </a:p>
          <a:p>
            <a:pPr lvl="1"/>
            <a:r>
              <a:rPr lang="en-US" dirty="0"/>
              <a:t>Hmmm, that sounds like the same thing</a:t>
            </a:r>
          </a:p>
          <a:p>
            <a:pPr lvl="1"/>
            <a:r>
              <a:rPr lang="en-US" dirty="0"/>
              <a:t>We’re getting there okay, hold on.</a:t>
            </a:r>
          </a:p>
          <a:p>
            <a:r>
              <a:rPr lang="en-US" dirty="0"/>
              <a:t>Turns that into a Build System</a:t>
            </a:r>
          </a:p>
          <a:p>
            <a:pPr lvl="1"/>
            <a:r>
              <a:rPr lang="en-US" dirty="0"/>
              <a:t>See, that’s different right?</a:t>
            </a:r>
          </a:p>
          <a:p>
            <a:r>
              <a:rPr lang="en-US" dirty="0"/>
              <a:t>Examples: (</a:t>
            </a:r>
            <a:r>
              <a:rPr lang="en-US" dirty="0" err="1"/>
              <a:t>buildfile</a:t>
            </a:r>
            <a:r>
              <a:rPr lang="en-US" dirty="0"/>
              <a:t>, CMakeLists.txt, premake5.lua)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E3A566-2D2A-48EF-B07D-B3CC1EF8DE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563" y="1320600"/>
            <a:ext cx="955674" cy="9556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A5B784-3643-4EB1-9221-DC4CFA9D0C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772" y="1783999"/>
            <a:ext cx="1851628" cy="104775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4D6C0D-035F-4CA3-9F10-EF53286F8ECD}"/>
              </a:ext>
            </a:extLst>
          </p:cNvPr>
          <p:cNvSpPr txBox="1">
            <a:spLocks/>
          </p:cNvSpPr>
          <p:nvPr/>
        </p:nvSpPr>
        <p:spPr>
          <a:xfrm>
            <a:off x="9256185" y="6402916"/>
            <a:ext cx="2847974" cy="3905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br>
              <a:rPr lang="en-US" sz="1100" dirty="0"/>
            </a:br>
            <a:r>
              <a:rPr lang="en-US" sz="1100" dirty="0">
                <a:hlinkClick r:id="rId5"/>
              </a:rPr>
              <a:t>https://github.com/premake/premake-core</a:t>
            </a:r>
            <a:r>
              <a:rPr lang="en-US" sz="1100" dirty="0"/>
              <a:t>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73BBEE2-ACA7-439F-BAC0-BFFD92DFA123}"/>
              </a:ext>
            </a:extLst>
          </p:cNvPr>
          <p:cNvSpPr txBox="1">
            <a:spLocks/>
          </p:cNvSpPr>
          <p:nvPr/>
        </p:nvSpPr>
        <p:spPr>
          <a:xfrm>
            <a:off x="9256185" y="5867400"/>
            <a:ext cx="2847974" cy="4212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100" b="1" dirty="0"/>
              <a:t>Sources:</a:t>
            </a:r>
            <a:br>
              <a:rPr lang="en-US" sz="1100" dirty="0"/>
            </a:br>
            <a:r>
              <a:rPr lang="en-US" sz="1100" dirty="0">
                <a:hlinkClick r:id="rId6"/>
              </a:rPr>
              <a:t>https://commons.wikimedia.org/wiki/File:Cmake.svg</a:t>
            </a:r>
            <a:r>
              <a:rPr lang="en-US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7215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9CF07-6629-40B5-BB58-9018075E9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I use a Prebuild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E6B86-E707-4222-AEBC-D63F7E585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Systems are usually bad to manage.</a:t>
            </a:r>
          </a:p>
          <a:p>
            <a:pPr lvl="1"/>
            <a:r>
              <a:rPr lang="en-US" dirty="0"/>
              <a:t>Can get enormous.</a:t>
            </a:r>
          </a:p>
          <a:p>
            <a:pPr lvl="1"/>
            <a:r>
              <a:rPr lang="en-US" dirty="0"/>
              <a:t>Can get complex.</a:t>
            </a:r>
          </a:p>
          <a:p>
            <a:pPr lvl="1"/>
            <a:r>
              <a:rPr lang="en-US" dirty="0"/>
              <a:t>Are often very unfriendly written languages.</a:t>
            </a:r>
          </a:p>
          <a:p>
            <a:r>
              <a:rPr lang="en-US" dirty="0"/>
              <a:t>Prebuild systems are generally easier to work with</a:t>
            </a:r>
          </a:p>
          <a:p>
            <a:pPr lvl="1"/>
            <a:r>
              <a:rPr lang="en-US" dirty="0"/>
              <a:t>Adding/Removing files usually just one line in a “text” file.</a:t>
            </a:r>
          </a:p>
          <a:p>
            <a:pPr lvl="1"/>
            <a:r>
              <a:rPr lang="en-US" dirty="0"/>
              <a:t>Managing Dependencies can be handled via them (more on that later)</a:t>
            </a:r>
          </a:p>
          <a:p>
            <a:pPr lvl="1"/>
            <a:r>
              <a:rPr lang="en-US" dirty="0"/>
              <a:t>Much more platform independent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705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3806E-F619-49C6-9235-C7EDDA2D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premake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A5C53-6C1A-4DF4-82D5-4A72363EA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Lua</a:t>
            </a:r>
          </a:p>
          <a:p>
            <a:r>
              <a:rPr lang="en-US" dirty="0"/>
              <a:t>Supported by Blizzard</a:t>
            </a:r>
          </a:p>
          <a:p>
            <a:r>
              <a:rPr lang="en-US" dirty="0"/>
              <a:t>Supports most major build systems you would want to target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544BC3-726A-46AD-A4C9-4B58228A7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401" y="473076"/>
            <a:ext cx="955674" cy="95567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4971025-8E0D-406B-AE21-1F3F9F6C670D}"/>
              </a:ext>
            </a:extLst>
          </p:cNvPr>
          <p:cNvSpPr txBox="1">
            <a:spLocks/>
          </p:cNvSpPr>
          <p:nvPr/>
        </p:nvSpPr>
        <p:spPr>
          <a:xfrm>
            <a:off x="9344026" y="6360581"/>
            <a:ext cx="2847974" cy="3905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100" b="1" dirty="0"/>
              <a:t>Sources:</a:t>
            </a:r>
            <a:br>
              <a:rPr lang="en-US" sz="1100" dirty="0"/>
            </a:br>
            <a:r>
              <a:rPr lang="en-US" sz="1100" dirty="0">
                <a:hlinkClick r:id="rId3"/>
              </a:rPr>
              <a:t>https://github.com/premake/premake-core</a:t>
            </a:r>
            <a:r>
              <a:rPr lang="en-US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8076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FF04-0DA4-4A53-9935-662A5F6A6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D5B13-BB95-44B1-8247-16923B0BD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Lua</a:t>
            </a:r>
          </a:p>
          <a:p>
            <a:r>
              <a:rPr lang="en-US" dirty="0"/>
              <a:t>Forked from Premake</a:t>
            </a:r>
          </a:p>
          <a:p>
            <a:r>
              <a:rPr lang="en-US" dirty="0"/>
              <a:t>Just use Premake</a:t>
            </a:r>
          </a:p>
        </p:txBody>
      </p:sp>
    </p:spTree>
    <p:extLst>
      <p:ext uri="{BB962C8B-B14F-4D97-AF65-F5344CB8AC3E}">
        <p14:creationId xmlns:p14="http://schemas.microsoft.com/office/powerpoint/2010/main" val="3839939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BFFA4-5791-4189-9359-CE0680D0B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260A7-2124-4448-A994-9B03EE880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Relatively newish Prebuild System</a:t>
            </a:r>
          </a:p>
          <a:p>
            <a:r>
              <a:rPr lang="en-US" dirty="0"/>
              <a:t>Implemented support for Experimental C++ Modules (clang/</a:t>
            </a:r>
            <a:r>
              <a:rPr lang="en-US" dirty="0" err="1"/>
              <a:t>msvc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34026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CB59F-0435-4F84-8320-94D2BFC38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CMake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F99F3-3C5D-49AE-8172-5144F6E4E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886200"/>
          </a:xfrm>
        </p:spPr>
        <p:txBody>
          <a:bodyPr>
            <a:normAutofit/>
          </a:bodyPr>
          <a:lstStyle/>
          <a:p>
            <a:r>
              <a:rPr lang="en-US" dirty="0"/>
              <a:t>Awful</a:t>
            </a:r>
          </a:p>
          <a:p>
            <a:r>
              <a:rPr lang="en-US" dirty="0"/>
              <a:t>Hates You, though the folks at </a:t>
            </a:r>
            <a:r>
              <a:rPr lang="en-US" dirty="0" err="1"/>
              <a:t>Kitware</a:t>
            </a:r>
            <a:r>
              <a:rPr lang="en-US" dirty="0"/>
              <a:t> who make it don’t, they are pretty cool</a:t>
            </a:r>
          </a:p>
          <a:p>
            <a:r>
              <a:rPr lang="en-US" dirty="0"/>
              <a:t>Custom Scripting Language</a:t>
            </a:r>
          </a:p>
          <a:p>
            <a:pPr lvl="1"/>
            <a:r>
              <a:rPr lang="en-US" dirty="0"/>
              <a:t>It’s all strings</a:t>
            </a:r>
          </a:p>
          <a:p>
            <a:pPr lvl="1"/>
            <a:r>
              <a:rPr lang="en-US" dirty="0"/>
              <a:t>Yup, the lists too</a:t>
            </a:r>
          </a:p>
          <a:p>
            <a:pPr lvl="1"/>
            <a:r>
              <a:rPr lang="en-US" dirty="0"/>
              <a:t>Yes, even the numbers</a:t>
            </a:r>
          </a:p>
          <a:p>
            <a:pPr lvl="1"/>
            <a:r>
              <a:rPr lang="en-US" dirty="0"/>
              <a:t>Under the strings are more strings</a:t>
            </a:r>
          </a:p>
          <a:p>
            <a:r>
              <a:rPr lang="en-US" dirty="0"/>
              <a:t>Supports pretty much everything under the sun</a:t>
            </a:r>
          </a:p>
          <a:p>
            <a:r>
              <a:rPr lang="en-US" dirty="0"/>
              <a:t>Most people use it, and you should too.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F648F0-249A-4403-8238-57C4B55328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986" y="381000"/>
            <a:ext cx="1851628" cy="104775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271E3C3-C62F-4ADB-BE44-DF563955DA9D}"/>
              </a:ext>
            </a:extLst>
          </p:cNvPr>
          <p:cNvSpPr txBox="1">
            <a:spLocks/>
          </p:cNvSpPr>
          <p:nvPr/>
        </p:nvSpPr>
        <p:spPr>
          <a:xfrm>
            <a:off x="9344026" y="6214533"/>
            <a:ext cx="2847974" cy="558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100" b="1" dirty="0"/>
              <a:t>Sources:</a:t>
            </a:r>
            <a:br>
              <a:rPr lang="en-US" sz="1100" dirty="0"/>
            </a:br>
            <a:r>
              <a:rPr lang="en-US" sz="1100" dirty="0">
                <a:hlinkClick r:id="rId4"/>
              </a:rPr>
              <a:t>https://commons.wikimedia.org/wiki/File:Cmake.svg</a:t>
            </a:r>
            <a:r>
              <a:rPr lang="en-US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705019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1459</TotalTime>
  <Words>1946</Words>
  <Application>Microsoft Office PowerPoint</Application>
  <PresentationFormat>Widescreen</PresentationFormat>
  <Paragraphs>215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Cambria Math</vt:lpstr>
      <vt:lpstr>Consolas</vt:lpstr>
      <vt:lpstr>Franklin Gothic Book</vt:lpstr>
      <vt:lpstr>Crop</vt:lpstr>
      <vt:lpstr>(Pre)Build Systems</vt:lpstr>
      <vt:lpstr>Who are we?</vt:lpstr>
      <vt:lpstr>What’s a Build System</vt:lpstr>
      <vt:lpstr>Well what’s a Prebuild System Then?</vt:lpstr>
      <vt:lpstr>Why should I use a Prebuild System?</vt:lpstr>
      <vt:lpstr>premake </vt:lpstr>
      <vt:lpstr>GENie</vt:lpstr>
      <vt:lpstr>Build2</vt:lpstr>
      <vt:lpstr>CMake </vt:lpstr>
      <vt:lpstr>If it’s so bad, what does it offer?</vt:lpstr>
      <vt:lpstr>Overview</vt:lpstr>
      <vt:lpstr>Targets</vt:lpstr>
      <vt:lpstr>Variables</vt:lpstr>
      <vt:lpstr>Scopes</vt:lpstr>
      <vt:lpstr>Properties</vt:lpstr>
      <vt:lpstr>Functions</vt:lpstr>
      <vt:lpstr>Macros</vt:lpstr>
      <vt:lpstr>Generator Expressions</vt:lpstr>
      <vt:lpstr>Generators</vt:lpstr>
      <vt:lpstr>Old way versus new way</vt:lpstr>
      <vt:lpstr>Live Demo</vt:lpstr>
      <vt:lpstr>Fisher’s CMake Experience</vt:lpstr>
      <vt:lpstr>Testimonies (From Fisher’s Team)</vt:lpstr>
      <vt:lpstr>Shlemmer’s Experience</vt:lpstr>
      <vt:lpstr>Tips &amp; Tidbits</vt:lpstr>
      <vt:lpstr>Tips &amp; Tidbits, Kitware Strikes Back</vt:lpstr>
      <vt:lpstr>Going Forward</vt:lpstr>
      <vt:lpstr>References</vt:lpstr>
      <vt:lpstr>Presenters and Q&amp;A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Page</dc:title>
  <dc:creator>Glob</dc:creator>
  <cp:lastModifiedBy>Joshua Shlemmer</cp:lastModifiedBy>
  <cp:revision>522</cp:revision>
  <dcterms:created xsi:type="dcterms:W3CDTF">2018-06-03T03:01:39Z</dcterms:created>
  <dcterms:modified xsi:type="dcterms:W3CDTF">2018-07-11T18:30:36Z</dcterms:modified>
</cp:coreProperties>
</file>