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32"/>
  </p:notesMasterIdLst>
  <p:sldIdLst>
    <p:sldId id="256" r:id="rId2"/>
    <p:sldId id="319" r:id="rId3"/>
    <p:sldId id="320" r:id="rId4"/>
    <p:sldId id="321" r:id="rId5"/>
    <p:sldId id="322" r:id="rId6"/>
    <p:sldId id="324" r:id="rId7"/>
    <p:sldId id="325" r:id="rId8"/>
    <p:sldId id="326" r:id="rId9"/>
    <p:sldId id="327" r:id="rId10"/>
    <p:sldId id="264" r:id="rId11"/>
    <p:sldId id="338" r:id="rId12"/>
    <p:sldId id="339" r:id="rId13"/>
    <p:sldId id="340" r:id="rId14"/>
    <p:sldId id="346" r:id="rId15"/>
    <p:sldId id="341" r:id="rId16"/>
    <p:sldId id="343" r:id="rId17"/>
    <p:sldId id="344" r:id="rId18"/>
    <p:sldId id="342" r:id="rId19"/>
    <p:sldId id="347" r:id="rId20"/>
    <p:sldId id="345" r:id="rId21"/>
    <p:sldId id="333" r:id="rId22"/>
    <p:sldId id="329" r:id="rId23"/>
    <p:sldId id="265" r:id="rId24"/>
    <p:sldId id="330" r:id="rId25"/>
    <p:sldId id="335" r:id="rId26"/>
    <p:sldId id="337" r:id="rId27"/>
    <p:sldId id="336" r:id="rId28"/>
    <p:sldId id="331" r:id="rId29"/>
    <p:sldId id="332" r:id="rId30"/>
    <p:sldId id="33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6FF9A-81B4-4162-AD96-D5958648E4E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35DDB-0FEF-4EB2-BCD8-815B0819E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2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pointing out that it is basically one layer above a build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35DDB-0FEF-4EB2-BCD8-815B0819EA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68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already use the language that hates you the most, why not use the prebuild system that hates you the most?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35DDB-0FEF-4EB2-BCD8-815B0819EA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BCEC26-79C5-4FF5-83A1-CBBD9A11ECD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23853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5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8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BCEC26-79C5-4FF5-83A1-CBBD9A11ECD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1576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5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4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9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BCEC26-79C5-4FF5-83A1-CBBD9A11ECD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097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BCEC26-79C5-4FF5-83A1-CBBD9A11ECD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403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8BCEC26-79C5-4FF5-83A1-CBBD9A11ECD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06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make.org/cmake/help/latest/manual/cmake-generator-expressions.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cmake.org/cmake/help/latest/manual/cmake.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cmake.org/cmake/help/latest/manual/cmake-toolchains.7.html#cross-compil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gold.readthedocs.io/en/latest/" TargetMode="External"/><Relationship Id="rId2" Type="http://schemas.openxmlformats.org/officeDocument/2006/relationships/hyperlink" Target="https://www.youtube.com/watch?v=bsXLMQ6WgI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make.org/cmake/help/latest/" TargetMode="External"/><Relationship Id="rId5" Type="http://schemas.openxmlformats.org/officeDocument/2006/relationships/hyperlink" Target="https://www.reddit.com/r/cpp/comments/8sie4b/i_manage_the_release_cycle_for_cmake_the_build/" TargetMode="External"/><Relationship Id="rId4" Type="http://schemas.openxmlformats.org/officeDocument/2006/relationships/hyperlink" Target="https://github.com/onqtam/awesome-cmak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E9F4-2D05-45CB-87FC-C2B791FD1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957" y="177323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(Pre)Build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8643E-A4AB-46EE-A325-7DF1B1485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6567" y="3428999"/>
            <a:ext cx="8074780" cy="815829"/>
          </a:xfrm>
        </p:spPr>
        <p:txBody>
          <a:bodyPr>
            <a:normAutofit fontScale="85000" lnSpcReduction="10000"/>
          </a:bodyPr>
          <a:lstStyle/>
          <a:p>
            <a:r>
              <a:rPr lang="en-US" sz="3200" b="1" dirty="0"/>
              <a:t>And why you should just give up and learn CMake</a:t>
            </a:r>
          </a:p>
        </p:txBody>
      </p:sp>
      <p:pic>
        <p:nvPicPr>
          <p:cNvPr id="1027" name="Picture 3" descr="Related image">
            <a:extLst>
              <a:ext uri="{FF2B5EF4-FFF2-40B4-BE49-F238E27FC236}">
                <a16:creationId xmlns:a16="http://schemas.microsoft.com/office/drawing/2014/main" id="{B85E5EDB-E84B-4D7E-9184-F149E756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09" y="5638913"/>
            <a:ext cx="2894633" cy="106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755FBA2-F02B-4CCF-8D4B-2DE3697542AF}"/>
              </a:ext>
            </a:extLst>
          </p:cNvPr>
          <p:cNvSpPr txBox="1">
            <a:spLocks/>
          </p:cNvSpPr>
          <p:nvPr/>
        </p:nvSpPr>
        <p:spPr>
          <a:xfrm>
            <a:off x="650717" y="5210561"/>
            <a:ext cx="1746565" cy="428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u="sng" dirty="0"/>
              <a:t>Hosted by</a:t>
            </a:r>
            <a:r>
              <a:rPr lang="en-US" sz="2400" b="1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33599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E8F8-8D12-41FE-8A11-3957FEC0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it’s so bad, what does it offer?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C0BF0-BDAC-4244-89CC-3578ED19C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have another </a:t>
            </a:r>
            <a:r>
              <a:rPr lang="en-US" dirty="0" err="1"/>
              <a:t>VSProj</a:t>
            </a:r>
            <a:r>
              <a:rPr lang="en-US" dirty="0"/>
              <a:t> conflict on git again.</a:t>
            </a:r>
          </a:p>
          <a:p>
            <a:r>
              <a:rPr lang="en-US" dirty="0"/>
              <a:t>Most conflicts are file management</a:t>
            </a:r>
          </a:p>
          <a:p>
            <a:pPr lvl="1"/>
            <a:r>
              <a:rPr lang="en-US" dirty="0"/>
              <a:t>CMake can simplify this enormously.</a:t>
            </a:r>
          </a:p>
          <a:p>
            <a:r>
              <a:rPr lang="en-US" dirty="0"/>
              <a:t>(Fairly) Easy CMake project dependency integration</a:t>
            </a:r>
          </a:p>
          <a:p>
            <a:r>
              <a:rPr lang="en-US" dirty="0"/>
              <a:t>The rest of the world uses it, so are you going to end up using it anyway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9D208-52B6-42D8-8D0F-58887DBB3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691" y="4574032"/>
            <a:ext cx="3121152" cy="207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1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B381-BA5F-4382-B2D2-C4B00F28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30B4-ED6C-4692-92C6-839A7BDF3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Properties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Macros</a:t>
            </a:r>
          </a:p>
          <a:p>
            <a:r>
              <a:rPr lang="en-US" dirty="0"/>
              <a:t>Generator Expressions</a:t>
            </a:r>
          </a:p>
          <a:p>
            <a:r>
              <a:rPr lang="en-US" dirty="0"/>
              <a:t>Old way versus new way</a:t>
            </a:r>
          </a:p>
        </p:txBody>
      </p:sp>
      <p:pic>
        <p:nvPicPr>
          <p:cNvPr id="5" name="Graphic 4" descr="Lecturer">
            <a:extLst>
              <a:ext uri="{FF2B5EF4-FFF2-40B4-BE49-F238E27FC236}">
                <a16:creationId xmlns:a16="http://schemas.microsoft.com/office/drawing/2014/main" id="{41384B86-BCA9-42E5-9910-95664FED3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9200" y="514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9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EFB4-92B1-4554-BFB1-C37C800E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38F5-5CB3-42C8-839D-ABFAEF60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building block of modern CMake.</a:t>
            </a:r>
          </a:p>
          <a:p>
            <a:r>
              <a:rPr lang="en-US" dirty="0"/>
              <a:t>Defines projects</a:t>
            </a:r>
          </a:p>
          <a:p>
            <a:pPr lvl="1"/>
            <a:r>
              <a:rPr lang="en-US" dirty="0"/>
              <a:t>A thing you want to build, that has source files, linker flags, etc.</a:t>
            </a:r>
          </a:p>
          <a:p>
            <a:pPr lvl="1"/>
            <a:r>
              <a:rPr lang="en-US" dirty="0"/>
              <a:t>A library, an executable, a shared library, object library, </a:t>
            </a:r>
            <a:r>
              <a:rPr lang="en-US" dirty="0" err="1"/>
              <a:t>module..HAH</a:t>
            </a:r>
            <a:r>
              <a:rPr lang="en-US" dirty="0"/>
              <a:t> no</a:t>
            </a:r>
          </a:p>
          <a:p>
            <a:r>
              <a:rPr lang="en-US" dirty="0"/>
              <a:t>Can depend on other targets</a:t>
            </a:r>
          </a:p>
          <a:p>
            <a:r>
              <a:rPr lang="en-US" dirty="0"/>
              <a:t>Can depend on external libraries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C0DCF-DAAC-459D-91DA-A93745E82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267" y="990600"/>
            <a:ext cx="2438400" cy="163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9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3B0A-59E3-41D5-BB54-900A84AD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DC0C-9DE6-42AB-829D-12C9384C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worst thing</a:t>
            </a:r>
          </a:p>
          <a:p>
            <a:r>
              <a:rPr lang="en-US" dirty="0"/>
              <a:t>They are all strings</a:t>
            </a:r>
          </a:p>
          <a:p>
            <a:r>
              <a:rPr lang="en-US" dirty="0"/>
              <a:t>Yes the numbers are strings, I think we already said that.</a:t>
            </a:r>
          </a:p>
          <a:p>
            <a:r>
              <a:rPr lang="en-US" dirty="0"/>
              <a:t>Inside a string, you can access a string, in your string, to get that string in your string, and save it to another string</a:t>
            </a:r>
          </a:p>
          <a:p>
            <a:pPr lvl="1"/>
            <a:r>
              <a:rPr lang="en-US" dirty="0"/>
              <a:t>We have an example later, because you do it all the time.</a:t>
            </a:r>
          </a:p>
          <a:p>
            <a:r>
              <a:rPr lang="en-US" dirty="0"/>
              <a:t>CMake becomes a lot easier if you just think of variable access as </a:t>
            </a:r>
            <a:r>
              <a:rPr lang="en-US" dirty="0" err="1"/>
              <a:t>hashmaps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062A4-2315-4B9B-B569-B6D4EC5E7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747" y="1382155"/>
            <a:ext cx="5966775" cy="64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54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42A5-A7C5-4876-B825-42946BE0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066D4-818A-441C-8652-245CE910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Scopes are basically just </a:t>
            </a:r>
            <a:r>
              <a:rPr lang="en-US" dirty="0" err="1"/>
              <a:t>HashMaps</a:t>
            </a:r>
            <a:endParaRPr lang="en-US" dirty="0"/>
          </a:p>
          <a:p>
            <a:pPr lvl="1"/>
            <a:r>
              <a:rPr lang="en-US" dirty="0"/>
              <a:t>Just a big </a:t>
            </a:r>
            <a:r>
              <a:rPr lang="en-US" dirty="0" err="1"/>
              <a:t>ol</a:t>
            </a:r>
            <a:r>
              <a:rPr lang="en-US" dirty="0"/>
              <a:t>’ stack of </a:t>
            </a:r>
            <a:r>
              <a:rPr lang="en-US" dirty="0" err="1"/>
              <a:t>HashMaps</a:t>
            </a:r>
            <a:endParaRPr lang="en-US" dirty="0"/>
          </a:p>
          <a:p>
            <a:r>
              <a:rPr lang="en-US" dirty="0"/>
              <a:t>Functions have scopes</a:t>
            </a:r>
          </a:p>
          <a:p>
            <a:r>
              <a:rPr lang="en-US" dirty="0"/>
              <a:t>Directories have scopes</a:t>
            </a:r>
          </a:p>
          <a:p>
            <a:r>
              <a:rPr lang="en-US" dirty="0"/>
              <a:t>Macros and included files do not create new scopes</a:t>
            </a:r>
          </a:p>
        </p:txBody>
      </p:sp>
    </p:spTree>
    <p:extLst>
      <p:ext uri="{BB962C8B-B14F-4D97-AF65-F5344CB8AC3E}">
        <p14:creationId xmlns:p14="http://schemas.microsoft.com/office/powerpoint/2010/main" val="1904143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5722-1808-4928-B7BB-7097FF32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75B76-B40C-4E23-9540-CE4B1369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setting you want to set on the compiler or linker is probably a property</a:t>
            </a:r>
          </a:p>
          <a:p>
            <a:pPr lvl="1"/>
            <a:r>
              <a:rPr lang="en-US" dirty="0"/>
              <a:t>If it isn’t you are sad, and stare at an unclosed feature request from 2013</a:t>
            </a:r>
          </a:p>
          <a:p>
            <a:r>
              <a:rPr lang="en-US" dirty="0"/>
              <a:t>There are many types of properties, the important three are:</a:t>
            </a:r>
          </a:p>
          <a:p>
            <a:pPr lvl="1"/>
            <a:r>
              <a:rPr lang="en-US" dirty="0"/>
              <a:t>Target Properties</a:t>
            </a:r>
          </a:p>
          <a:p>
            <a:pPr lvl="1"/>
            <a:r>
              <a:rPr lang="en-US" dirty="0"/>
              <a:t>Directory Properties</a:t>
            </a:r>
          </a:p>
          <a:p>
            <a:pPr lvl="1"/>
            <a:r>
              <a:rPr lang="en-US" dirty="0"/>
              <a:t>Global Properties</a:t>
            </a:r>
          </a:p>
          <a:p>
            <a:r>
              <a:rPr lang="en-US" dirty="0"/>
              <a:t>Use Target Properties whenever possible</a:t>
            </a:r>
          </a:p>
          <a:p>
            <a:pPr lvl="1"/>
            <a:r>
              <a:rPr lang="en-US" dirty="0"/>
              <a:t>It will create a much more maintainable project, you will thank yourself later</a:t>
            </a:r>
          </a:p>
        </p:txBody>
      </p:sp>
    </p:spTree>
    <p:extLst>
      <p:ext uri="{BB962C8B-B14F-4D97-AF65-F5344CB8AC3E}">
        <p14:creationId xmlns:p14="http://schemas.microsoft.com/office/powerpoint/2010/main" val="325446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D2CC-D741-48DD-9C20-88AA94D5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09E02-027B-4B3B-968D-986D51038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return values</a:t>
            </a:r>
          </a:p>
          <a:p>
            <a:r>
              <a:rPr lang="en-US" dirty="0"/>
              <a:t>Yes, even with return, and yes, there is a return function…neat</a:t>
            </a:r>
          </a:p>
          <a:p>
            <a:r>
              <a:rPr lang="en-US" dirty="0"/>
              <a:t>What they can do, is take a target as one of the parameters, then set properties on the target.</a:t>
            </a:r>
          </a:p>
          <a:p>
            <a:r>
              <a:rPr lang="en-US" dirty="0"/>
              <a:t>Use them when you can to reduce copy paste code.</a:t>
            </a:r>
          </a:p>
          <a:p>
            <a:r>
              <a:rPr lang="en-US" dirty="0"/>
              <a:t>Oh yea, the parameters are all strings.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1E58A9-0F2D-462C-B278-3468408D5DAB}"/>
                  </a:ext>
                </a:extLst>
              </p:cNvPr>
              <p:cNvSpPr txBox="1"/>
              <p:nvPr/>
            </p:nvSpPr>
            <p:spPr>
              <a:xfrm>
                <a:off x="6760019" y="680783"/>
                <a:ext cx="4212781" cy="747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1E58A9-0F2D-462C-B278-3468408D5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019" y="680783"/>
                <a:ext cx="4212781" cy="747967"/>
              </a:xfrm>
              <a:prstGeom prst="rect">
                <a:avLst/>
              </a:prstGeom>
              <a:blipFill>
                <a:blip r:embed="rId2"/>
                <a:stretch>
                  <a:fillRect b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528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E747-87C8-4456-AE1C-D6126E09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8229-6E7A-4CA0-BCB0-8EB0B5191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 functions</a:t>
            </a:r>
          </a:p>
          <a:p>
            <a:r>
              <a:rPr lang="en-US" dirty="0"/>
              <a:t>Don’t give you new scope</a:t>
            </a:r>
          </a:p>
          <a:p>
            <a:r>
              <a:rPr lang="en-US" dirty="0"/>
              <a:t>Will leave whatever garbage you set around after they are called.</a:t>
            </a:r>
          </a:p>
          <a:p>
            <a:r>
              <a:rPr lang="en-US" dirty="0"/>
              <a:t>Some people use this to “return values”, please don’t, just use a function</a:t>
            </a:r>
          </a:p>
          <a:p>
            <a:pPr lvl="1"/>
            <a:r>
              <a:rPr lang="en-US" dirty="0"/>
              <a:t>You can just pass a return parameter to a function, and the function can set that variable, think of it kind of like passing a return pointer when you want multiple returns from a function in C++</a:t>
            </a:r>
          </a:p>
          <a:p>
            <a:pPr lvl="1"/>
            <a:r>
              <a:rPr lang="en-US" dirty="0"/>
              <a:t>Otherwise you “have” to unset all your temporaries at the end of the macro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BEBDF5-7983-4760-AE00-D6D5C02B1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903" y="742951"/>
            <a:ext cx="2669975" cy="18986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C09B03-4BF0-4463-B8D8-86A236B24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460" y="558800"/>
            <a:ext cx="3569494" cy="2082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F00870-42CB-4BCD-9B17-648136D1D26B}"/>
              </a:ext>
            </a:extLst>
          </p:cNvPr>
          <p:cNvSpPr txBox="1"/>
          <p:nvPr/>
        </p:nvSpPr>
        <p:spPr>
          <a:xfrm>
            <a:off x="5376334" y="1916668"/>
            <a:ext cx="90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macros</a:t>
            </a:r>
          </a:p>
        </p:txBody>
      </p:sp>
    </p:spTree>
    <p:extLst>
      <p:ext uri="{BB962C8B-B14F-4D97-AF65-F5344CB8AC3E}">
        <p14:creationId xmlns:p14="http://schemas.microsoft.com/office/powerpoint/2010/main" val="4276146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0009-3BC7-4DD3-B8FD-6965A18C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7BF1-D577-4D55-A836-C5B164644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using these, but you are going to need to for some stuff.</a:t>
            </a:r>
          </a:p>
          <a:p>
            <a:r>
              <a:rPr lang="en-US" dirty="0"/>
              <a:t>The only one you will probably use looks like this: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$&lt;$&lt;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CONFIG:Debug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&gt;:-GS&gt;</a:t>
            </a:r>
          </a:p>
          <a:p>
            <a:pPr lvl="1"/>
            <a:r>
              <a:rPr lang="en-US" dirty="0"/>
              <a:t>Specifically, this is so you can define flags for just one configuration</a:t>
            </a:r>
          </a:p>
          <a:p>
            <a:r>
              <a:rPr lang="en-US" dirty="0"/>
              <a:t>Generator Expressions are evaluated during build system generation</a:t>
            </a:r>
          </a:p>
          <a:p>
            <a:pPr lvl="1"/>
            <a:r>
              <a:rPr lang="en-US" dirty="0"/>
              <a:t>They also allow for defining stuff for build systems with multiconfiguration support, like the example above.</a:t>
            </a:r>
          </a:p>
          <a:p>
            <a:pPr lvl="1"/>
            <a:r>
              <a:rPr lang="en-US" dirty="0"/>
              <a:t>Useful if you really need a condition to be evaluated inside of a function call</a:t>
            </a:r>
          </a:p>
          <a:p>
            <a:r>
              <a:rPr lang="en-US" dirty="0"/>
              <a:t>There are a lot of expressions available, </a:t>
            </a:r>
            <a:r>
              <a:rPr lang="en-US" dirty="0">
                <a:hlinkClick r:id="rId2"/>
              </a:rPr>
              <a:t>check the doc page for more info.</a:t>
            </a:r>
            <a:endParaRPr lang="en-US" dirty="0"/>
          </a:p>
          <a:p>
            <a:pPr marL="530352" lvl="1" indent="0">
              <a:buNone/>
            </a:pPr>
            <a:endParaRPr lang="en-US" dirty="0"/>
          </a:p>
        </p:txBody>
      </p:sp>
      <p:pic>
        <p:nvPicPr>
          <p:cNvPr id="5" name="Graphic 4" descr="Worried Face with Solid Fill">
            <a:extLst>
              <a:ext uri="{FF2B5EF4-FFF2-40B4-BE49-F238E27FC236}">
                <a16:creationId xmlns:a16="http://schemas.microsoft.com/office/drawing/2014/main" id="{1E7226B3-4FBE-4F64-8034-4A70542AA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5600" y="7196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87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A9FF-7E3C-4A2E-A922-EEC91FF6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89D1A-2BB9-4A2B-8499-1455E5F44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generator to you (probably)</a:t>
            </a:r>
          </a:p>
          <a:p>
            <a:pPr lvl="1"/>
            <a:r>
              <a:rPr lang="en-US" dirty="0"/>
              <a:t>-G “Visual Studio 15 2017 Win64”</a:t>
            </a:r>
          </a:p>
          <a:p>
            <a:r>
              <a:rPr lang="en-US" dirty="0"/>
              <a:t>Generators are what write the input files for a native build system.</a:t>
            </a:r>
          </a:p>
          <a:p>
            <a:r>
              <a:rPr lang="en-US" dirty="0"/>
              <a:t>Some are platform specific (like the Visual Studio generators)</a:t>
            </a:r>
          </a:p>
          <a:p>
            <a:pPr lvl="1"/>
            <a:r>
              <a:rPr lang="en-US" dirty="0"/>
              <a:t>That means yes, you cannot generate a Visual Studio project on Linux</a:t>
            </a:r>
          </a:p>
          <a:p>
            <a:pPr lvl="1"/>
            <a:r>
              <a:rPr lang="en-US" dirty="0"/>
              <a:t>This is also true for the Cygwin version of CMake</a:t>
            </a:r>
          </a:p>
          <a:p>
            <a:pPr lvl="1"/>
            <a:r>
              <a:rPr lang="en-US" dirty="0"/>
              <a:t>No VS for you, sorry fam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D321C-25BB-47B4-9B48-47005A613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570" y="5540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9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8CAE-B9F3-48BE-AA38-7AFB093C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331658" cy="693211"/>
          </a:xfrm>
        </p:spPr>
        <p:txBody>
          <a:bodyPr/>
          <a:lstStyle/>
          <a:p>
            <a:r>
              <a:rPr lang="en-US" dirty="0"/>
              <a:t>Who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0D1B1-B8EA-4C9C-BF69-E627D5503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Joshua T. Fisher (@</a:t>
            </a:r>
            <a:r>
              <a:rPr lang="en-US" dirty="0" err="1"/>
              <a:t>Timewatcher</a:t>
            </a:r>
            <a:r>
              <a:rPr lang="en-US" dirty="0"/>
              <a:t>, playmer@gmail.com)</a:t>
            </a:r>
          </a:p>
          <a:p>
            <a:pPr lvl="1"/>
            <a:r>
              <a:rPr lang="en-US" dirty="0"/>
              <a:t>DigiPen (Redmond) Student (Until the end of July)</a:t>
            </a:r>
          </a:p>
          <a:p>
            <a:pPr lvl="1"/>
            <a:r>
              <a:rPr lang="en-US" dirty="0"/>
              <a:t>Interned and worked on Zero Engine Continuous Integration System (</a:t>
            </a:r>
            <a:r>
              <a:rPr lang="en-US" dirty="0" err="1"/>
              <a:t>Buildbot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Interned at Microsoft</a:t>
            </a:r>
          </a:p>
          <a:p>
            <a:pPr lvl="1"/>
            <a:r>
              <a:rPr lang="en-US" dirty="0"/>
              <a:t>Starting at Microsoft in August</a:t>
            </a:r>
          </a:p>
          <a:p>
            <a:r>
              <a:rPr lang="en-US" dirty="0"/>
              <a:t>Joshua Shlemmer (@</a:t>
            </a:r>
            <a:r>
              <a:rPr lang="en-US" dirty="0" err="1"/>
              <a:t>joshshlemmer</a:t>
            </a:r>
            <a:r>
              <a:rPr lang="en-US" dirty="0"/>
              <a:t>, joshua.shlemmer@digipen.edu)</a:t>
            </a:r>
          </a:p>
          <a:p>
            <a:pPr lvl="1"/>
            <a:r>
              <a:rPr lang="en-US" dirty="0"/>
              <a:t>Works at DigiPen R&amp;D on Zero Engine</a:t>
            </a:r>
          </a:p>
          <a:p>
            <a:pPr lvl="1"/>
            <a:r>
              <a:rPr lang="en-US" dirty="0"/>
              <a:t>Converted Zero Engine to CMake.</a:t>
            </a:r>
          </a:p>
          <a:p>
            <a:pPr lvl="1"/>
            <a:r>
              <a:rPr lang="en-US" dirty="0"/>
              <a:t>Works on Zero Engine’s Documentation Tooling and Continuous Integration.</a:t>
            </a:r>
          </a:p>
          <a:p>
            <a:endParaRPr lang="en-US" dirty="0"/>
          </a:p>
        </p:txBody>
      </p:sp>
      <p:pic>
        <p:nvPicPr>
          <p:cNvPr id="1026" name="Picture 2" descr="https://pbs.twimg.com/profile_images/715076514749030400/Z7xk2GU4_400x400.jpg">
            <a:extLst>
              <a:ext uri="{FF2B5EF4-FFF2-40B4-BE49-F238E27FC236}">
                <a16:creationId xmlns:a16="http://schemas.microsoft.com/office/drawing/2014/main" id="{1F7E13BF-B534-4A9B-832B-850A3F0FC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0" y="40767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bs.twimg.com/profile_images/976588952399372288/7aafNen5_400x400.jpg">
            <a:extLst>
              <a:ext uri="{FF2B5EF4-FFF2-40B4-BE49-F238E27FC236}">
                <a16:creationId xmlns:a16="http://schemas.microsoft.com/office/drawing/2014/main" id="{1B33CF67-B2FD-490E-A191-F08E8F98E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0" y="17145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768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1D94-657B-4FCB-9CAA-145EF077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way versus new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4F37A-ABD3-4B30-AF92-4970A78B5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old times, when dinosaurs roamed the earth, and C++14 was still a dream, targets were very limited. At least this is what the lore books say, we never used it during the dark ages.</a:t>
            </a:r>
          </a:p>
          <a:p>
            <a:pPr lvl="1"/>
            <a:r>
              <a:rPr lang="en-US" dirty="0"/>
              <a:t>Everything was global</a:t>
            </a:r>
          </a:p>
          <a:p>
            <a:pPr lvl="1"/>
            <a:r>
              <a:rPr lang="en-US" dirty="0"/>
              <a:t>Target properties didn’t exist</a:t>
            </a:r>
          </a:p>
          <a:p>
            <a:pPr lvl="1"/>
            <a:r>
              <a:rPr lang="en-US" dirty="0"/>
              <a:t>Your dependencies would set variables that you were using, and break your CMake project.</a:t>
            </a:r>
          </a:p>
          <a:p>
            <a:r>
              <a:rPr lang="en-US" dirty="0"/>
              <a:t>Now, you can set almost everything on your targets, and everything is safe, right?</a:t>
            </a:r>
          </a:p>
          <a:p>
            <a:pPr lvl="1"/>
            <a:r>
              <a:rPr lang="en-US" dirty="0"/>
              <a:t>No because the demons from the past still exist, and sometimes you still need them. </a:t>
            </a:r>
          </a:p>
        </p:txBody>
      </p:sp>
    </p:spTree>
    <p:extLst>
      <p:ext uri="{BB962C8B-B14F-4D97-AF65-F5344CB8AC3E}">
        <p14:creationId xmlns:p14="http://schemas.microsoft.com/office/powerpoint/2010/main" val="3916434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E9F4-2D05-45CB-87FC-C2B791FD1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825750"/>
            <a:ext cx="10058400" cy="120650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381102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A42F-D69F-41B9-8D3A-125EEAB8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Fisher’s CMake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144B3-C042-4459-8D4E-0DA70C5E6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26668"/>
          </a:xfrm>
        </p:spPr>
        <p:txBody>
          <a:bodyPr>
            <a:normAutofit/>
          </a:bodyPr>
          <a:lstStyle/>
          <a:p>
            <a:r>
              <a:rPr lang="en-US" dirty="0"/>
              <a:t>Ripple (2014 – 2015)</a:t>
            </a:r>
          </a:p>
          <a:p>
            <a:pPr lvl="1"/>
            <a:r>
              <a:rPr lang="en-US" dirty="0"/>
              <a:t>Used GLOB Syntax (bad)</a:t>
            </a:r>
          </a:p>
          <a:p>
            <a:pPr lvl="1"/>
            <a:r>
              <a:rPr lang="en-US" dirty="0"/>
              <a:t>Completely manual dependency management</a:t>
            </a:r>
          </a:p>
          <a:p>
            <a:pPr lvl="1"/>
            <a:r>
              <a:rPr lang="en-US" dirty="0"/>
              <a:t>All global property management</a:t>
            </a:r>
          </a:p>
          <a:p>
            <a:r>
              <a:rPr lang="en-US" dirty="0" err="1"/>
              <a:t>Synethesia</a:t>
            </a:r>
            <a:r>
              <a:rPr lang="en-US" dirty="0"/>
              <a:t> (2015 – 2016)</a:t>
            </a:r>
          </a:p>
          <a:p>
            <a:pPr lvl="1"/>
            <a:r>
              <a:rPr lang="en-US" dirty="0"/>
              <a:t>Moved large dependencies to git </a:t>
            </a:r>
            <a:r>
              <a:rPr lang="en-US" dirty="0" err="1"/>
              <a:t>lfs</a:t>
            </a:r>
            <a:r>
              <a:rPr lang="en-US" dirty="0"/>
              <a:t> (git </a:t>
            </a:r>
            <a:r>
              <a:rPr lang="en-US" dirty="0" err="1"/>
              <a:t>lfs</a:t>
            </a:r>
            <a:r>
              <a:rPr lang="en-US" dirty="0"/>
              <a:t> is the enemy, do not trust)</a:t>
            </a:r>
          </a:p>
          <a:p>
            <a:r>
              <a:rPr lang="en-US" dirty="0"/>
              <a:t>Lamb Planet (2017 – 2018)</a:t>
            </a:r>
          </a:p>
          <a:p>
            <a:pPr lvl="1"/>
            <a:r>
              <a:rPr lang="en-US" dirty="0"/>
              <a:t>Converted to using target based commands for most work.</a:t>
            </a:r>
          </a:p>
          <a:p>
            <a:pPr lvl="1"/>
            <a:r>
              <a:rPr lang="en-US" dirty="0"/>
              <a:t>Started using </a:t>
            </a:r>
            <a:r>
              <a:rPr lang="en-US" dirty="0" err="1"/>
              <a:t>subrepos</a:t>
            </a:r>
            <a:r>
              <a:rPr lang="en-US" dirty="0"/>
              <a:t> for most major dependencies.</a:t>
            </a:r>
          </a:p>
          <a:p>
            <a:pPr lvl="1"/>
            <a:r>
              <a:rPr lang="en-US" dirty="0"/>
              <a:t>Started using recursive functions to hit all targets with flags. (Test your CMake limits, don’t be afraid.)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06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B0E8-4A5D-40BC-A74E-FDDDEEB1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Testimonies (From Fisher’s Team)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3064C-1DF7-4111-BBB3-C115C9DA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“If you ever want a project on multiple computers, you need something, I mean, fuck.” – Nicholas Ammann (Editor Programmer)</a:t>
            </a:r>
          </a:p>
          <a:p>
            <a:r>
              <a:rPr lang="en-US" dirty="0"/>
              <a:t>“It’s better than all the other options.” – Evan Collier (Core Programmer)</a:t>
            </a:r>
          </a:p>
          <a:p>
            <a:r>
              <a:rPr lang="en-US" dirty="0"/>
              <a:t>“I haven't used it a ton </a:t>
            </a:r>
            <a:r>
              <a:rPr lang="en-US" dirty="0" err="1"/>
              <a:t>tho</a:t>
            </a:r>
            <a:r>
              <a:rPr lang="en-US" dirty="0"/>
              <a:t> like I've used it a bit but have usually had weirdo problems” – </a:t>
            </a:r>
            <a:r>
              <a:rPr lang="en-US" dirty="0" err="1"/>
              <a:t>Gabryelle</a:t>
            </a:r>
            <a:r>
              <a:rPr lang="en-US" dirty="0"/>
              <a:t> Chamberlin (Graphics Programmer)</a:t>
            </a:r>
          </a:p>
          <a:p>
            <a:r>
              <a:rPr lang="en-US" dirty="0"/>
              <a:t>“I never think about CMake unless the file I added yesterday isn’t showing up in the Project window today.” – Isaac Dayton (Gameplay Programmer)</a:t>
            </a:r>
          </a:p>
          <a:p>
            <a:r>
              <a:rPr lang="en-US" dirty="0"/>
              <a:t>“God I hope I never have to work on that” – Joshua Shlemmer (a year before he did)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8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04C8-0333-41F9-9A98-8A1B134D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Shlemmer’s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B5F3-9FC6-4019-AA56-A83C89018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Zero Engine to CMake (February 2018 – Now)</a:t>
            </a:r>
          </a:p>
          <a:p>
            <a:r>
              <a:rPr lang="en-US" dirty="0"/>
              <a:t>The Journey</a:t>
            </a:r>
          </a:p>
          <a:p>
            <a:pPr lvl="1"/>
            <a:r>
              <a:rPr lang="en-US" dirty="0"/>
              <a:t>CMake is evil and I hate it</a:t>
            </a:r>
          </a:p>
          <a:p>
            <a:pPr lvl="1"/>
            <a:r>
              <a:rPr lang="en-US" dirty="0"/>
              <a:t>Oh I guess it’s okay, I got this sweet dependencies thing to work</a:t>
            </a:r>
          </a:p>
          <a:p>
            <a:pPr lvl="1"/>
            <a:r>
              <a:rPr lang="en-US" dirty="0"/>
              <a:t>I need to do some fancy multi-configuration stuff, I guess I will try generator expressions</a:t>
            </a:r>
          </a:p>
          <a:p>
            <a:pPr lvl="1"/>
            <a:r>
              <a:rPr lang="en-US" dirty="0"/>
              <a:t>Oh god please no</a:t>
            </a:r>
          </a:p>
          <a:p>
            <a:pPr lvl="1"/>
            <a:r>
              <a:rPr lang="en-US" dirty="0"/>
              <a:t>WHAT ELDRICH HORROR IS THIS?!?!</a:t>
            </a:r>
          </a:p>
          <a:p>
            <a:pPr lvl="1"/>
            <a:r>
              <a:rPr lang="en-US" dirty="0"/>
              <a:t>Huh, it works now, this is nice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7A0D2-64E4-41D2-88BA-8FDF57F44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811" y="560872"/>
            <a:ext cx="1735756" cy="17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07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5347-844B-4C15-B6AE-F284AFD2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&amp; Tidbits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1951D-42A5-4407-A6EE-97C22244D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(and require) a new version, it’s just helpful to get better versions of commands </a:t>
            </a:r>
          </a:p>
          <a:p>
            <a:pPr lvl="1"/>
            <a:r>
              <a:rPr lang="en-US" dirty="0" err="1"/>
              <a:t>source_group</a:t>
            </a:r>
            <a:r>
              <a:rPr lang="en-US" dirty="0"/>
              <a:t>(TREE), despite your bugs, I’m looking at you</a:t>
            </a:r>
          </a:p>
          <a:p>
            <a:r>
              <a:rPr lang="en-US" dirty="0"/>
              <a:t>Use target based commands, be careful of PUBLIC/PRIVATE with each one, PUBLIC is transitive to targets that depend on the given target.</a:t>
            </a:r>
          </a:p>
          <a:p>
            <a:r>
              <a:rPr lang="en-US" dirty="0" err="1"/>
              <a:t>GLOBing</a:t>
            </a:r>
            <a:r>
              <a:rPr lang="en-US" dirty="0"/>
              <a:t> sources is “considered harmful”, but we won’t tell anyone if you do it. (We will try to talk you out of it though.)</a:t>
            </a:r>
          </a:p>
          <a:p>
            <a:r>
              <a:rPr lang="en-US" dirty="0"/>
              <a:t>Guard your compiler/linker flags based on the compiler (similarly, if you’re manually managing your dependencies, guard your libraries based on platform)</a:t>
            </a:r>
          </a:p>
          <a:p>
            <a:r>
              <a:rPr lang="en-US" dirty="0"/>
              <a:t>Remember that some repetitiveness is okay, some is awful, evaluate and abstract</a:t>
            </a:r>
          </a:p>
          <a:p>
            <a:r>
              <a:rPr lang="en-US" dirty="0"/>
              <a:t>Find a medium sized project that uses modern CMake to base your work off of</a:t>
            </a:r>
          </a:p>
        </p:txBody>
      </p:sp>
      <p:pic>
        <p:nvPicPr>
          <p:cNvPr id="5" name="Graphic 4" descr="Teacher">
            <a:extLst>
              <a:ext uri="{FF2B5EF4-FFF2-40B4-BE49-F238E27FC236}">
                <a16:creationId xmlns:a16="http://schemas.microsoft.com/office/drawing/2014/main" id="{7B01705E-EFC6-4FCB-AFF5-CECD449DB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7233" y="209550"/>
            <a:ext cx="1346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54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5A8A-8C97-47B9-973E-C95712B9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&amp; Tidbits, </a:t>
            </a:r>
            <a:r>
              <a:rPr lang="en-US" dirty="0" err="1"/>
              <a:t>Kitware</a:t>
            </a:r>
            <a:r>
              <a:rPr lang="en-US" dirty="0"/>
              <a:t> Strikes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103B9-9D0B-4F94-B236-6C52CF2D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(Typically) Use your local copy of the doc pages, not the website.</a:t>
            </a:r>
          </a:p>
          <a:p>
            <a:pPr lvl="1"/>
            <a:r>
              <a:rPr lang="en-US" dirty="0"/>
              <a:t>It will load way faster</a:t>
            </a:r>
          </a:p>
          <a:p>
            <a:pPr lvl="1"/>
            <a:r>
              <a:rPr lang="en-US" dirty="0"/>
              <a:t>You will for sure be looking at documentation for your version of </a:t>
            </a:r>
            <a:r>
              <a:rPr lang="en-US" dirty="0" err="1"/>
              <a:t>Cmake</a:t>
            </a:r>
            <a:endParaRPr lang="en-US" dirty="0"/>
          </a:p>
          <a:p>
            <a:r>
              <a:rPr lang="en-US" dirty="0"/>
              <a:t>Avoid Generator Expressions until you know you actually need them</a:t>
            </a:r>
          </a:p>
          <a:p>
            <a:pPr lvl="1"/>
            <a:r>
              <a:rPr lang="en-US" dirty="0"/>
              <a:t>They are very frustrating to debug</a:t>
            </a:r>
          </a:p>
          <a:p>
            <a:r>
              <a:rPr lang="en-US" dirty="0"/>
              <a:t>Some options exist to help in debugging (in the </a:t>
            </a:r>
            <a:r>
              <a:rPr lang="en-US" dirty="0">
                <a:hlinkClick r:id="rId2"/>
              </a:rPr>
              <a:t>CMake(1) doc page</a:t>
            </a:r>
            <a:r>
              <a:rPr lang="en-US" dirty="0"/>
              <a:t>)</a:t>
            </a:r>
          </a:p>
          <a:p>
            <a:pPr lvl="1"/>
            <a:r>
              <a:rPr lang="en-US" i="0" dirty="0"/>
              <a:t> '--warn-uninitialized' and '--warn-unused-vars' </a:t>
            </a:r>
            <a:endParaRPr lang="en-US" dirty="0"/>
          </a:p>
        </p:txBody>
      </p:sp>
      <p:pic>
        <p:nvPicPr>
          <p:cNvPr id="5" name="Graphic 4" descr="Satellite dish">
            <a:extLst>
              <a:ext uri="{FF2B5EF4-FFF2-40B4-BE49-F238E27FC236}">
                <a16:creationId xmlns:a16="http://schemas.microsoft.com/office/drawing/2014/main" id="{6916B462-662D-47CD-A8C3-E575B9E40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8400" y="1314450"/>
            <a:ext cx="914400" cy="9144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294490-9AFE-410C-949C-1B479CBA6087}"/>
              </a:ext>
            </a:extLst>
          </p:cNvPr>
          <p:cNvCxnSpPr/>
          <p:nvPr/>
        </p:nvCxnSpPr>
        <p:spPr>
          <a:xfrm flipV="1">
            <a:off x="10828867" y="887358"/>
            <a:ext cx="397933" cy="54139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30A279B-E67A-46CD-9DA8-B49708D14B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468" y="247887"/>
            <a:ext cx="2252663" cy="5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22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5296-4B53-4E29-B4CC-D988B117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9FCB-5E30-4B26-868B-4EFF5C8C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Danial Pfeifer’s talk, and check out the awesome-</a:t>
            </a:r>
            <a:r>
              <a:rPr lang="en-US" dirty="0" err="1"/>
              <a:t>cmake</a:t>
            </a:r>
            <a:r>
              <a:rPr lang="en-US" dirty="0"/>
              <a:t> references</a:t>
            </a:r>
          </a:p>
          <a:p>
            <a:r>
              <a:rPr lang="en-US" dirty="0"/>
              <a:t>Explore some of the package managers, we haven’t had time to evaluate them</a:t>
            </a:r>
          </a:p>
          <a:p>
            <a:r>
              <a:rPr lang="en-US" dirty="0"/>
              <a:t>Read over the </a:t>
            </a:r>
            <a:r>
              <a:rPr lang="en-US" dirty="0">
                <a:hlinkClick r:id="rId2"/>
              </a:rPr>
              <a:t>documentation page on cross compiling</a:t>
            </a:r>
            <a:r>
              <a:rPr lang="en-US" dirty="0"/>
              <a:t>, if you are interested in that sort of thing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Shooting star">
            <a:extLst>
              <a:ext uri="{FF2B5EF4-FFF2-40B4-BE49-F238E27FC236}">
                <a16:creationId xmlns:a16="http://schemas.microsoft.com/office/drawing/2014/main" id="{298B7570-A4D5-4D50-807B-386136015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5799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64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2FE3-1AD2-4EA8-8F28-43393CB4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D264D-72FB-49FD-9E95-F55D98EB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Daniel Pfeifer “Effective CMake"</a:t>
            </a:r>
          </a:p>
          <a:p>
            <a:pPr lvl="1"/>
            <a:r>
              <a:rPr lang="en-US" dirty="0">
                <a:hlinkClick r:id="rId2"/>
              </a:rPr>
              <a:t>https://www.youtube.com/watch?v=bsXLMQ6WgIk</a:t>
            </a:r>
            <a:endParaRPr lang="en-US" dirty="0"/>
          </a:p>
          <a:p>
            <a:r>
              <a:rPr lang="en-US" dirty="0" err="1"/>
              <a:t>CGold</a:t>
            </a:r>
            <a:r>
              <a:rPr lang="en-US" dirty="0"/>
              <a:t>: The Hitchhiker’s Guide to the </a:t>
            </a:r>
            <a:r>
              <a:rPr lang="en-US" dirty="0" err="1"/>
              <a:t>Cmake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https://cgold.readthedocs.io/en/latest/</a:t>
            </a:r>
            <a:endParaRPr lang="en-US" dirty="0"/>
          </a:p>
          <a:p>
            <a:r>
              <a:rPr lang="en-US" dirty="0"/>
              <a:t>awesome-</a:t>
            </a:r>
            <a:r>
              <a:rPr lang="en-US" dirty="0" err="1"/>
              <a:t>cmake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https://github.com/onqtam/awesome-cmake</a:t>
            </a:r>
            <a:r>
              <a:rPr lang="en-US" dirty="0"/>
              <a:t> </a:t>
            </a:r>
          </a:p>
          <a:p>
            <a:r>
              <a:rPr lang="en-US" dirty="0"/>
              <a:t>Reddit AMA with CMake </a:t>
            </a:r>
            <a:r>
              <a:rPr lang="en-US" dirty="0" err="1"/>
              <a:t>devs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https://www.reddit.com/r/cpp/comments/8sie4b/i_manage_the_release_cycle_for_cmake_the_build/</a:t>
            </a:r>
            <a:r>
              <a:rPr lang="en-US" dirty="0"/>
              <a:t> </a:t>
            </a:r>
          </a:p>
          <a:p>
            <a:r>
              <a:rPr lang="en-US" dirty="0"/>
              <a:t>CMake documentation pages</a:t>
            </a:r>
          </a:p>
          <a:p>
            <a:pPr lvl="1"/>
            <a:r>
              <a:rPr lang="en-US" dirty="0">
                <a:hlinkClick r:id="rId6"/>
              </a:rPr>
              <a:t>https://cmake.org/cmake/help/latest/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9397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FAF3-4508-4D2E-AB89-AEC65520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Presenters and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829B1-6984-4FF3-8A4A-21A22ECF1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Joshua T. Fisher (@</a:t>
            </a:r>
            <a:r>
              <a:rPr lang="en-US" dirty="0" err="1"/>
              <a:t>Timewatcher</a:t>
            </a:r>
            <a:r>
              <a:rPr lang="en-US" dirty="0"/>
              <a:t>, playmer@gmail.com)</a:t>
            </a:r>
          </a:p>
          <a:p>
            <a:r>
              <a:rPr lang="en-US" dirty="0"/>
              <a:t>Joshua Shlemmer (@</a:t>
            </a:r>
            <a:r>
              <a:rPr lang="en-US" dirty="0" err="1"/>
              <a:t>joshshlemmer</a:t>
            </a:r>
            <a:r>
              <a:rPr lang="en-US" dirty="0"/>
              <a:t>, joshua.shlemmer@digipen.edu)</a:t>
            </a:r>
          </a:p>
        </p:txBody>
      </p:sp>
    </p:spTree>
    <p:extLst>
      <p:ext uri="{BB962C8B-B14F-4D97-AF65-F5344CB8AC3E}">
        <p14:creationId xmlns:p14="http://schemas.microsoft.com/office/powerpoint/2010/main" val="275859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148D-84BD-459E-971E-C1A7CF2F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Build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3FCB-F1AB-447D-ADEA-6DBBC78B1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in configuration and description of your project.</a:t>
            </a:r>
          </a:p>
          <a:p>
            <a:r>
              <a:rPr lang="en-US" dirty="0"/>
              <a:t>Turns it into an exe (or lib, or lib + </a:t>
            </a:r>
            <a:r>
              <a:rPr lang="en-US" dirty="0" err="1"/>
              <a:t>dll</a:t>
            </a:r>
            <a:r>
              <a:rPr lang="en-US" dirty="0"/>
              <a:t>, or an obj library…)</a:t>
            </a:r>
          </a:p>
          <a:p>
            <a:r>
              <a:rPr lang="en-US" dirty="0"/>
              <a:t>Examples: (.</a:t>
            </a:r>
            <a:r>
              <a:rPr lang="en-US" dirty="0" err="1"/>
              <a:t>xcodeproj</a:t>
            </a:r>
            <a:r>
              <a:rPr lang="en-US" dirty="0"/>
              <a:t>, .</a:t>
            </a:r>
            <a:r>
              <a:rPr lang="en-US" dirty="0" err="1"/>
              <a:t>vsproj</a:t>
            </a:r>
            <a:r>
              <a:rPr lang="en-US" dirty="0"/>
              <a:t>, Makefile, .ninja)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DEFCC2-B9C3-4320-8A36-CB7BCD5D6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112" y="1357312"/>
            <a:ext cx="1857375" cy="1857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DE8F24-68DE-4C6F-9976-DEF697DEE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217" y="3691006"/>
            <a:ext cx="1428895" cy="180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49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D53A-804D-4F91-B68D-0A563144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3621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/>
              <a:t>Thank you!</a:t>
            </a:r>
          </a:p>
        </p:txBody>
      </p:sp>
      <p:pic>
        <p:nvPicPr>
          <p:cNvPr id="4" name="Graphic 3" descr="Streamers">
            <a:extLst>
              <a:ext uri="{FF2B5EF4-FFF2-40B4-BE49-F238E27FC236}">
                <a16:creationId xmlns:a16="http://schemas.microsoft.com/office/drawing/2014/main" id="{0B85D653-AB3C-41D3-8D2B-F706B57E0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3200" y="2943822"/>
            <a:ext cx="914400" cy="914400"/>
          </a:xfrm>
          <a:prstGeom prst="rect">
            <a:avLst/>
          </a:prstGeom>
        </p:spPr>
      </p:pic>
      <p:pic>
        <p:nvPicPr>
          <p:cNvPr id="6" name="Graphic 5" descr="Dance">
            <a:extLst>
              <a:ext uri="{FF2B5EF4-FFF2-40B4-BE49-F238E27FC236}">
                <a16:creationId xmlns:a16="http://schemas.microsoft.com/office/drawing/2014/main" id="{D2D6EE1F-9513-4ED8-95D6-20388EA67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5699" y="4255977"/>
            <a:ext cx="2535768" cy="2535768"/>
          </a:xfrm>
          <a:prstGeom prst="rect">
            <a:avLst/>
          </a:prstGeom>
        </p:spPr>
      </p:pic>
      <p:pic>
        <p:nvPicPr>
          <p:cNvPr id="9" name="Graphic 8" descr="Streamers">
            <a:extLst>
              <a:ext uri="{FF2B5EF4-FFF2-40B4-BE49-F238E27FC236}">
                <a16:creationId xmlns:a16="http://schemas.microsoft.com/office/drawing/2014/main" id="{23D5DBA4-9DB8-43BC-9ED4-D8C9572B8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4402" y="3018822"/>
            <a:ext cx="914400" cy="914400"/>
          </a:xfrm>
          <a:prstGeom prst="rect">
            <a:avLst/>
          </a:prstGeom>
        </p:spPr>
      </p:pic>
      <p:pic>
        <p:nvPicPr>
          <p:cNvPr id="10" name="Picture 4" descr="https://pbs.twimg.com/profile_images/976588952399372288/7aafNen5_400x400.jpg">
            <a:extLst>
              <a:ext uri="{FF2B5EF4-FFF2-40B4-BE49-F238E27FC236}">
                <a16:creationId xmlns:a16="http://schemas.microsoft.com/office/drawing/2014/main" id="{950AB3A9-A13C-4CDB-80C1-8588410A7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675">
            <a:off x="6426197" y="4416845"/>
            <a:ext cx="576910" cy="57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pbs.twimg.com/profile_images/715076514749030400/Z7xk2GU4_400x400.jpg">
            <a:extLst>
              <a:ext uri="{FF2B5EF4-FFF2-40B4-BE49-F238E27FC236}">
                <a16:creationId xmlns:a16="http://schemas.microsoft.com/office/drawing/2014/main" id="{9A3690BA-9963-4691-B00C-3BF19B134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2015">
            <a:off x="5450998" y="4705300"/>
            <a:ext cx="576909" cy="57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93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4443-0FBF-42CF-B49A-67368A0C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what’s a Prebuild System Then?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5D4C1-7DE5-4B2E-973F-6CCD5668C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in configuration and description of your project.</a:t>
            </a:r>
          </a:p>
          <a:p>
            <a:pPr lvl="1"/>
            <a:r>
              <a:rPr lang="en-US" dirty="0"/>
              <a:t>Hmmm, that sounds like the same thing</a:t>
            </a:r>
          </a:p>
          <a:p>
            <a:pPr lvl="1"/>
            <a:r>
              <a:rPr lang="en-US" dirty="0"/>
              <a:t>We’re getting there okay, hold on.</a:t>
            </a:r>
          </a:p>
          <a:p>
            <a:r>
              <a:rPr lang="en-US" dirty="0"/>
              <a:t>Turns that into a Build System</a:t>
            </a:r>
          </a:p>
          <a:p>
            <a:pPr lvl="1"/>
            <a:r>
              <a:rPr lang="en-US" dirty="0"/>
              <a:t>See, that’s different right?</a:t>
            </a:r>
          </a:p>
          <a:p>
            <a:r>
              <a:rPr lang="en-US" dirty="0"/>
              <a:t>Examples: (</a:t>
            </a:r>
            <a:r>
              <a:rPr lang="en-US" dirty="0" err="1"/>
              <a:t>buildfile</a:t>
            </a:r>
            <a:r>
              <a:rPr lang="en-US" dirty="0"/>
              <a:t>, CMakeLists.txt, premake5.lua)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3A566-2D2A-48EF-B07D-B3CC1EF8D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563" y="1320600"/>
            <a:ext cx="955674" cy="955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A5B784-3643-4EB1-9221-DC4CFA9D0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772" y="1783999"/>
            <a:ext cx="1851628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1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CF07-6629-40B5-BB58-9018075E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use a Prebuild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E6B86-E707-4222-AEBC-D63F7E585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Systems are usually bad to manage.</a:t>
            </a:r>
          </a:p>
          <a:p>
            <a:pPr lvl="1"/>
            <a:r>
              <a:rPr lang="en-US" dirty="0"/>
              <a:t>Can get enormous.</a:t>
            </a:r>
          </a:p>
          <a:p>
            <a:pPr lvl="1"/>
            <a:r>
              <a:rPr lang="en-US" dirty="0"/>
              <a:t>Can get complex.</a:t>
            </a:r>
          </a:p>
          <a:p>
            <a:pPr lvl="1"/>
            <a:r>
              <a:rPr lang="en-US" dirty="0"/>
              <a:t>Are often very unfriendly written languages.</a:t>
            </a:r>
          </a:p>
          <a:p>
            <a:r>
              <a:rPr lang="en-US" dirty="0"/>
              <a:t>Prebuild systems are generally easier to work with</a:t>
            </a:r>
          </a:p>
          <a:p>
            <a:pPr lvl="1"/>
            <a:r>
              <a:rPr lang="en-US" dirty="0"/>
              <a:t>Adding/Removing files usually just one line in a “text” file.</a:t>
            </a:r>
          </a:p>
          <a:p>
            <a:pPr lvl="1"/>
            <a:r>
              <a:rPr lang="en-US" dirty="0"/>
              <a:t>Managing Dependencies can be handled via them (more on that later)</a:t>
            </a:r>
          </a:p>
          <a:p>
            <a:pPr lvl="1"/>
            <a:r>
              <a:rPr lang="en-US" dirty="0"/>
              <a:t>Much more platform independent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0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806E-F619-49C6-9235-C7EDDA2D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premake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A5C53-6C1A-4DF4-82D5-4A72363E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Lua</a:t>
            </a:r>
          </a:p>
          <a:p>
            <a:r>
              <a:rPr lang="en-US" dirty="0"/>
              <a:t>Supported by Blizzard</a:t>
            </a:r>
          </a:p>
          <a:p>
            <a:r>
              <a:rPr lang="en-US" dirty="0"/>
              <a:t>Supports most major build systems you would want to target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44BC3-726A-46AD-A4C9-4B58228A7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401" y="473076"/>
            <a:ext cx="955674" cy="95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7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FF04-0DA4-4A53-9935-662A5F6A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D5B13-BB95-44B1-8247-16923B0BD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Lua</a:t>
            </a:r>
          </a:p>
          <a:p>
            <a:r>
              <a:rPr lang="en-US" dirty="0"/>
              <a:t>Forked from Premake</a:t>
            </a:r>
          </a:p>
          <a:p>
            <a:r>
              <a:rPr lang="en-US" dirty="0"/>
              <a:t>Just use Premake</a:t>
            </a:r>
          </a:p>
        </p:txBody>
      </p:sp>
    </p:spTree>
    <p:extLst>
      <p:ext uri="{BB962C8B-B14F-4D97-AF65-F5344CB8AC3E}">
        <p14:creationId xmlns:p14="http://schemas.microsoft.com/office/powerpoint/2010/main" val="383993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FFA4-5791-4189-9359-CE0680D0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260A7-2124-4448-A994-9B03EE88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Relatively newish Prebuild System</a:t>
            </a:r>
          </a:p>
          <a:p>
            <a:r>
              <a:rPr lang="en-US" dirty="0"/>
              <a:t>Implemented support for Experimental C++ Modules (clang/</a:t>
            </a:r>
            <a:r>
              <a:rPr lang="en-US" dirty="0" err="1"/>
              <a:t>msvc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402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B59F-0435-4F84-8320-94D2BFC3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CMake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F99F3-3C5D-49AE-8172-5144F6E4E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Awful</a:t>
            </a:r>
          </a:p>
          <a:p>
            <a:r>
              <a:rPr lang="en-US" dirty="0"/>
              <a:t>Hates You</a:t>
            </a:r>
          </a:p>
          <a:p>
            <a:r>
              <a:rPr lang="en-US" dirty="0"/>
              <a:t>Custom Scripting Language</a:t>
            </a:r>
          </a:p>
          <a:p>
            <a:pPr lvl="1"/>
            <a:r>
              <a:rPr lang="en-US" dirty="0"/>
              <a:t>It’s all strings</a:t>
            </a:r>
          </a:p>
          <a:p>
            <a:pPr lvl="1"/>
            <a:r>
              <a:rPr lang="en-US" dirty="0"/>
              <a:t>Yup, the lists too</a:t>
            </a:r>
          </a:p>
          <a:p>
            <a:pPr lvl="1"/>
            <a:r>
              <a:rPr lang="en-US" dirty="0"/>
              <a:t>Yes, even the numbers</a:t>
            </a:r>
          </a:p>
          <a:p>
            <a:pPr lvl="1"/>
            <a:r>
              <a:rPr lang="en-US" dirty="0"/>
              <a:t>Under the strings are more strings</a:t>
            </a:r>
          </a:p>
          <a:p>
            <a:r>
              <a:rPr lang="en-US" dirty="0"/>
              <a:t>Supports pretty much everything under the sun</a:t>
            </a:r>
          </a:p>
          <a:p>
            <a:r>
              <a:rPr lang="en-US" dirty="0"/>
              <a:t>Most people use it, and you should too.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648F0-249A-4403-8238-57C4B5532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986" y="381000"/>
            <a:ext cx="1851628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501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1417</TotalTime>
  <Words>1841</Words>
  <Application>Microsoft Office PowerPoint</Application>
  <PresentationFormat>Widescreen</PresentationFormat>
  <Paragraphs>202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Consolas</vt:lpstr>
      <vt:lpstr>Franklin Gothic Book</vt:lpstr>
      <vt:lpstr>Crop</vt:lpstr>
      <vt:lpstr>(Pre)Build Systems</vt:lpstr>
      <vt:lpstr>Who are we?</vt:lpstr>
      <vt:lpstr>What’s a Build System</vt:lpstr>
      <vt:lpstr>Well what’s a Prebuild System Then?</vt:lpstr>
      <vt:lpstr>Why should I use a Prebuild System?</vt:lpstr>
      <vt:lpstr>premake </vt:lpstr>
      <vt:lpstr>GENie</vt:lpstr>
      <vt:lpstr>Build2</vt:lpstr>
      <vt:lpstr>CMake </vt:lpstr>
      <vt:lpstr>If it’s so bad, what does it offer?</vt:lpstr>
      <vt:lpstr>Overview</vt:lpstr>
      <vt:lpstr>Targets</vt:lpstr>
      <vt:lpstr>Variables</vt:lpstr>
      <vt:lpstr>Scopes</vt:lpstr>
      <vt:lpstr>Properties</vt:lpstr>
      <vt:lpstr>Functions</vt:lpstr>
      <vt:lpstr>Macros</vt:lpstr>
      <vt:lpstr>Generator Expressions</vt:lpstr>
      <vt:lpstr>Generators</vt:lpstr>
      <vt:lpstr>Old way versus new way</vt:lpstr>
      <vt:lpstr>Live Demo</vt:lpstr>
      <vt:lpstr>Fisher’s CMake Experience</vt:lpstr>
      <vt:lpstr>Testimonies (From Fisher’s Team)</vt:lpstr>
      <vt:lpstr>Shlemmer’s Experience</vt:lpstr>
      <vt:lpstr>Tips &amp; Tidbits</vt:lpstr>
      <vt:lpstr>Tips &amp; Tidbits, Kitware Strikes Back</vt:lpstr>
      <vt:lpstr>Going Forward</vt:lpstr>
      <vt:lpstr>References</vt:lpstr>
      <vt:lpstr>Presenters and 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Glob</dc:creator>
  <cp:lastModifiedBy>Joshua Shlemmer</cp:lastModifiedBy>
  <cp:revision>514</cp:revision>
  <dcterms:created xsi:type="dcterms:W3CDTF">2018-06-03T03:01:39Z</dcterms:created>
  <dcterms:modified xsi:type="dcterms:W3CDTF">2018-07-10T23:30:57Z</dcterms:modified>
</cp:coreProperties>
</file>