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9" r:id="rId4"/>
    <p:sldId id="257" r:id="rId5"/>
    <p:sldId id="262" r:id="rId6"/>
    <p:sldId id="264" r:id="rId7"/>
    <p:sldId id="259" r:id="rId8"/>
    <p:sldId id="266" r:id="rId9"/>
    <p:sldId id="265" r:id="rId10"/>
    <p:sldId id="267" r:id="rId11"/>
    <p:sldId id="270" r:id="rId12"/>
    <p:sldId id="26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1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8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7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2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9FE-F2C4-4673-8152-CAD012FC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12" y="1354667"/>
            <a:ext cx="9883775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Biodiversity for the national parks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9F663-B5F3-471F-A81A-B12D1EA4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5762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Weston Eckloff</a:t>
            </a:r>
          </a:p>
        </p:txBody>
      </p:sp>
    </p:spTree>
    <p:extLst>
      <p:ext uri="{BB962C8B-B14F-4D97-AF65-F5344CB8AC3E}">
        <p14:creationId xmlns:p14="http://schemas.microsoft.com/office/powerpoint/2010/main" val="33152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AFC0-A3E0-4BAC-9D8E-0D93DFF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0978-9B7F-4EBF-81D6-DC86BC0E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5951"/>
            <a:ext cx="10131425" cy="43624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can reject Null Hypothesis #1 because the p-value is remarkably greater than 0.05 and it shows the difference between the mammals and birds is by chance. </a:t>
            </a:r>
            <a:endParaRPr lang="en-US" sz="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However, we can accept Null Hypothesis #2 because the p-value is less than 0.05. There is an estimated 96.2% confidence that the difference between mammals and reptiles is significant.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RECOMMENDATION</a:t>
            </a:r>
            <a:r>
              <a:rPr lang="en-US" sz="2400" dirty="0"/>
              <a:t>: The conservationists of the parks should dedicate time and effort into protecting the mammals and the birds as they are more likely to become endangered or extinct.</a:t>
            </a:r>
          </a:p>
        </p:txBody>
      </p:sp>
    </p:spTree>
    <p:extLst>
      <p:ext uri="{BB962C8B-B14F-4D97-AF65-F5344CB8AC3E}">
        <p14:creationId xmlns:p14="http://schemas.microsoft.com/office/powerpoint/2010/main" val="191087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9FE-F2C4-4673-8152-CAD012FC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12" y="1507067"/>
            <a:ext cx="9883775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Sheep Observations</a:t>
            </a:r>
          </a:p>
        </p:txBody>
      </p:sp>
    </p:spTree>
    <p:extLst>
      <p:ext uri="{BB962C8B-B14F-4D97-AF65-F5344CB8AC3E}">
        <p14:creationId xmlns:p14="http://schemas.microsoft.com/office/powerpoint/2010/main" val="22130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456E-AA6D-43B4-A981-2CAC3616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Sheep 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38480-5319-40DC-9790-89F43703B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509" y="3966238"/>
            <a:ext cx="5209853" cy="2308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3EB09-1E50-4D25-94F7-B5484169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080342"/>
            <a:ext cx="10820398" cy="2726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8BAAA-602F-4B38-83C2-5D77B97A39E9}"/>
              </a:ext>
            </a:extLst>
          </p:cNvPr>
          <p:cNvSpPr txBox="1"/>
          <p:nvPr/>
        </p:nvSpPr>
        <p:spPr>
          <a:xfrm>
            <a:off x="685801" y="3966239"/>
            <a:ext cx="5410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merge together the datasets “species_info.csv” and “observations.csv” to figure out the total populations of all of the sheep across the four national parks.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Yellowstone National Park has the highest total population of sheep and Great Smoky Mountains National Park has the lowest total population of sheep.</a:t>
            </a:r>
          </a:p>
        </p:txBody>
      </p:sp>
    </p:spTree>
    <p:extLst>
      <p:ext uri="{BB962C8B-B14F-4D97-AF65-F5344CB8AC3E}">
        <p14:creationId xmlns:p14="http://schemas.microsoft.com/office/powerpoint/2010/main" val="379166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7C-B03C-4208-BC06-BB475D80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88C9-4C7A-4302-BB53-2B9BB7D0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US" sz="2400" dirty="0"/>
              <a:t>Scientists at Bryce National Park have determined that 15% of the sheep population has foot and mouth disease.</a:t>
            </a:r>
          </a:p>
          <a:p>
            <a:r>
              <a:rPr lang="en-US" sz="2400" dirty="0"/>
              <a:t>Park rangers at Yellowstone National Park are implementing a treatment program to detect foot and mouth disease.</a:t>
            </a:r>
          </a:p>
          <a:p>
            <a:r>
              <a:rPr lang="en-US" sz="2400" dirty="0"/>
              <a:t>They are hoping that they’d be able to reduce foot and mouth disease to about 10 percent.</a:t>
            </a:r>
          </a:p>
          <a:p>
            <a:r>
              <a:rPr lang="en-US" sz="2400" dirty="0"/>
              <a:t>We will be using an A/B sample size calculator to determine the sample size since the population falls into two categories: those With foot and mouth disease and those Without the disease.</a:t>
            </a:r>
          </a:p>
        </p:txBody>
      </p:sp>
    </p:spTree>
    <p:extLst>
      <p:ext uri="{BB962C8B-B14F-4D97-AF65-F5344CB8AC3E}">
        <p14:creationId xmlns:p14="http://schemas.microsoft.com/office/powerpoint/2010/main" val="37127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9DAA-19F2-46E7-A087-AB3B9CF2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D4D4-0D1F-4ECF-ADCB-93AC97F6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7350"/>
            <a:ext cx="10131425" cy="4838701"/>
          </a:xfrm>
        </p:spPr>
        <p:txBody>
          <a:bodyPr>
            <a:normAutofit/>
          </a:bodyPr>
          <a:lstStyle/>
          <a:p>
            <a:r>
              <a:rPr lang="en-US" sz="2400" dirty="0"/>
              <a:t>The information we need to put into the calculator to determine sample size is:</a:t>
            </a:r>
          </a:p>
          <a:p>
            <a:pPr lvl="1"/>
            <a:r>
              <a:rPr lang="en-US" sz="2200" dirty="0"/>
              <a:t>Baseline Conversion Rate: 15%</a:t>
            </a:r>
          </a:p>
          <a:p>
            <a:pPr lvl="2"/>
            <a:r>
              <a:rPr lang="en-US" sz="2000" dirty="0"/>
              <a:t>The current rate of disease as determined by Bryce National Park. </a:t>
            </a:r>
          </a:p>
          <a:p>
            <a:pPr lvl="1"/>
            <a:r>
              <a:rPr lang="en-US" sz="2200" dirty="0"/>
              <a:t>Minimum Detectable Effect: 33.3%</a:t>
            </a:r>
          </a:p>
          <a:p>
            <a:pPr lvl="2"/>
            <a:r>
              <a:rPr lang="en-US" sz="2000" dirty="0"/>
              <a:t>Represents the change in confidence we want (from 15 to 10%, a 33.3% decrease)</a:t>
            </a:r>
          </a:p>
          <a:p>
            <a:pPr lvl="1"/>
            <a:r>
              <a:rPr lang="en-US" sz="2200" dirty="0"/>
              <a:t>Statistical Significance: 90%</a:t>
            </a:r>
          </a:p>
          <a:p>
            <a:pPr lvl="2"/>
            <a:r>
              <a:rPr lang="en-US" sz="2000" dirty="0"/>
              <a:t>Our confidence factor</a:t>
            </a:r>
          </a:p>
          <a:p>
            <a:r>
              <a:rPr lang="en-US" sz="2400" dirty="0"/>
              <a:t>Sample Size = 870</a:t>
            </a:r>
          </a:p>
        </p:txBody>
      </p:sp>
    </p:spTree>
    <p:extLst>
      <p:ext uri="{BB962C8B-B14F-4D97-AF65-F5344CB8AC3E}">
        <p14:creationId xmlns:p14="http://schemas.microsoft.com/office/powerpoint/2010/main" val="60485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FC5-08D6-4BAD-9FB1-BB5E193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time do we need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23EE-B8DD-4302-9663-293E579D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Yellowstone National Park</a:t>
            </a:r>
          </a:p>
          <a:p>
            <a:pPr lvl="1"/>
            <a:r>
              <a:rPr lang="en-US" sz="2600" dirty="0"/>
              <a:t>Sheep population = 507</a:t>
            </a:r>
          </a:p>
          <a:p>
            <a:pPr lvl="1"/>
            <a:r>
              <a:rPr lang="en-US" sz="2600" dirty="0"/>
              <a:t>About 12 days </a:t>
            </a:r>
            <a:r>
              <a:rPr lang="en-US" sz="2600" dirty="0">
                <a:sym typeface="Wingdings" panose="05000000000000000000" pitchFamily="2" charset="2"/>
              </a:rPr>
              <a:t> (870/507) = 1.7159 weeks</a:t>
            </a:r>
            <a:endParaRPr lang="en-US" sz="2800" dirty="0"/>
          </a:p>
          <a:p>
            <a:r>
              <a:rPr lang="en-US" sz="2800" dirty="0"/>
              <a:t>Bryce National Park</a:t>
            </a:r>
          </a:p>
          <a:p>
            <a:pPr lvl="1"/>
            <a:r>
              <a:rPr lang="en-US" sz="2600" dirty="0"/>
              <a:t>Sheep population = 250</a:t>
            </a:r>
          </a:p>
          <a:p>
            <a:pPr lvl="1"/>
            <a:r>
              <a:rPr lang="en-US" sz="2600" dirty="0"/>
              <a:t>About 24 days </a:t>
            </a:r>
            <a:r>
              <a:rPr lang="en-US" sz="2600" dirty="0">
                <a:sym typeface="Wingdings" panose="05000000000000000000" pitchFamily="2" charset="2"/>
              </a:rPr>
              <a:t> (870/250) = 3.48 weeks</a:t>
            </a: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20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2256-E115-4BF8-B1FB-F557F6A5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57325"/>
            <a:ext cx="10131425" cy="3943350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26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F69-D619-43EC-A909-F2B64B6D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3A9C-DD56-4A3F-B464-18A3434C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This project is broken down into two segments:</a:t>
            </a:r>
          </a:p>
          <a:p>
            <a:pPr marL="0" indent="0">
              <a:buNone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Data Analysis on the conservation status of the different species that live within the national parks.</a:t>
            </a:r>
          </a:p>
          <a:p>
            <a:pPr marL="800100" lvl="1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Data Analysis on the sheep population of the parks and how much they are effected by foot &amp; mouth disease.</a:t>
            </a:r>
          </a:p>
        </p:txBody>
      </p:sp>
    </p:spTree>
    <p:extLst>
      <p:ext uri="{BB962C8B-B14F-4D97-AF65-F5344CB8AC3E}">
        <p14:creationId xmlns:p14="http://schemas.microsoft.com/office/powerpoint/2010/main" val="14974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9FE-F2C4-4673-8152-CAD012FC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12" y="1507067"/>
            <a:ext cx="9883775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Endangered Species</a:t>
            </a:r>
          </a:p>
        </p:txBody>
      </p:sp>
    </p:spTree>
    <p:extLst>
      <p:ext uri="{BB962C8B-B14F-4D97-AF65-F5344CB8AC3E}">
        <p14:creationId xmlns:p14="http://schemas.microsoft.com/office/powerpoint/2010/main" val="28717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C355-8730-45E9-8E12-D4EE91B4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Species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3BE3-C2F0-488B-B1B8-2F035CC8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7850"/>
            <a:ext cx="10131425" cy="4400551"/>
          </a:xfrm>
        </p:spPr>
        <p:txBody>
          <a:bodyPr>
            <a:normAutofit/>
          </a:bodyPr>
          <a:lstStyle/>
          <a:p>
            <a:r>
              <a:rPr lang="en-US" sz="2000" dirty="0"/>
              <a:t>The data from in the file, species_info.csv provided information for the following:</a:t>
            </a:r>
          </a:p>
          <a:p>
            <a:pPr lvl="1"/>
            <a:r>
              <a:rPr lang="en-US" sz="2000" dirty="0"/>
              <a:t>category – The classification of the animal(s) listed in the data table, broken down into “Mammal”, “Bird”, “Reptile”, “Amphibian”, “Vascular Plant” and “Nonvascular plant”.</a:t>
            </a:r>
          </a:p>
          <a:p>
            <a:pPr lvl="1"/>
            <a:r>
              <a:rPr lang="en-US" sz="2000" dirty="0" err="1"/>
              <a:t>scientific_name</a:t>
            </a:r>
            <a:r>
              <a:rPr lang="en-US" sz="2000" dirty="0"/>
              <a:t> – The official binominal nomenclature of the animal(s) described.</a:t>
            </a:r>
          </a:p>
          <a:p>
            <a:pPr lvl="1"/>
            <a:r>
              <a:rPr lang="en-US" sz="2000" dirty="0" err="1"/>
              <a:t>common_names</a:t>
            </a:r>
            <a:r>
              <a:rPr lang="en-US" sz="2000" dirty="0"/>
              <a:t> – The common names of the animal(s) derived from the scientific name column.</a:t>
            </a:r>
          </a:p>
          <a:p>
            <a:pPr lvl="1"/>
            <a:r>
              <a:rPr lang="en-US" sz="2000" dirty="0" err="1"/>
              <a:t>Conversation_status</a:t>
            </a:r>
            <a:r>
              <a:rPr lang="en-US" sz="2000" dirty="0"/>
              <a:t> –  The value of the conversation status of the species in question, broken down into “Species of Concern”, “Threatened”, “Endangered”, “In Recovery”.</a:t>
            </a:r>
          </a:p>
          <a:p>
            <a:r>
              <a:rPr lang="en-US" sz="2000" dirty="0"/>
              <a:t>While there are 5,824 records of species, in total there are only 5,541 unique species living in the National Parks. </a:t>
            </a:r>
          </a:p>
        </p:txBody>
      </p:sp>
    </p:spTree>
    <p:extLst>
      <p:ext uri="{BB962C8B-B14F-4D97-AF65-F5344CB8AC3E}">
        <p14:creationId xmlns:p14="http://schemas.microsoft.com/office/powerpoint/2010/main" val="25137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F784-1402-4DB9-9988-C195D180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Status amongst species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A8F17-32B7-4414-A4AB-00B23737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312" y="2065867"/>
            <a:ext cx="6745288" cy="285377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714D82-EFBE-49DA-AC9C-30390D69C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4915"/>
              </p:ext>
            </p:extLst>
          </p:nvPr>
        </p:nvGraphicFramePr>
        <p:xfrm>
          <a:off x="438728" y="2065866"/>
          <a:ext cx="2933122" cy="360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61">
                  <a:extLst>
                    <a:ext uri="{9D8B030D-6E8A-4147-A177-3AD203B41FA5}">
                      <a16:colId xmlns:a16="http://schemas.microsoft.com/office/drawing/2014/main" val="1176092690"/>
                    </a:ext>
                  </a:extLst>
                </a:gridCol>
                <a:gridCol w="1466561">
                  <a:extLst>
                    <a:ext uri="{9D8B030D-6E8A-4147-A177-3AD203B41FA5}">
                      <a16:colId xmlns:a16="http://schemas.microsoft.com/office/drawing/2014/main" val="1710055294"/>
                    </a:ext>
                  </a:extLst>
                </a:gridCol>
              </a:tblGrid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Conservation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34063"/>
                  </a:ext>
                </a:extLst>
              </a:tr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In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25834"/>
                  </a:ext>
                </a:extLst>
              </a:tr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Threatened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66272"/>
                  </a:ext>
                </a:extLst>
              </a:tr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Endangered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4882"/>
                  </a:ext>
                </a:extLst>
              </a:tr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Species of 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32895"/>
                  </a:ext>
                </a:extLst>
              </a:tr>
              <a:tr h="562901">
                <a:tc>
                  <a:txBody>
                    <a:bodyPr/>
                    <a:lstStyle/>
                    <a:p>
                      <a:r>
                        <a:rPr lang="en-US" dirty="0"/>
                        <a:t>No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73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CB113C-7209-4DC8-AC0F-CBCC742C98D6}"/>
              </a:ext>
            </a:extLst>
          </p:cNvPr>
          <p:cNvSpPr txBox="1"/>
          <p:nvPr/>
        </p:nvSpPr>
        <p:spPr>
          <a:xfrm>
            <a:off x="3790950" y="5181600"/>
            <a:ext cx="702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by the data above, a high majority of the species listed in the data table requires no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Meanwhile, 151 are of concern and 25 others are in danger of becoming extinct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0557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F354-205E-404E-81EF-4B7D3FE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1450"/>
            <a:ext cx="10131425" cy="1456267"/>
          </a:xfrm>
        </p:spPr>
        <p:txBody>
          <a:bodyPr/>
          <a:lstStyle/>
          <a:p>
            <a:r>
              <a:rPr lang="en-US" dirty="0"/>
              <a:t>Are Certain Types of Species more likely to be endangered?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D79165-6B54-4AA6-819C-2F5D067AC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300383"/>
              </p:ext>
            </p:extLst>
          </p:nvPr>
        </p:nvGraphicFramePr>
        <p:xfrm>
          <a:off x="685801" y="1627716"/>
          <a:ext cx="6888162" cy="480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70">
                  <a:extLst>
                    <a:ext uri="{9D8B030D-6E8A-4147-A177-3AD203B41FA5}">
                      <a16:colId xmlns:a16="http://schemas.microsoft.com/office/drawing/2014/main" val="415125129"/>
                    </a:ext>
                  </a:extLst>
                </a:gridCol>
                <a:gridCol w="1612216">
                  <a:extLst>
                    <a:ext uri="{9D8B030D-6E8A-4147-A177-3AD203B41FA5}">
                      <a16:colId xmlns:a16="http://schemas.microsoft.com/office/drawing/2014/main" val="2778250594"/>
                    </a:ext>
                  </a:extLst>
                </a:gridCol>
                <a:gridCol w="1181298">
                  <a:extLst>
                    <a:ext uri="{9D8B030D-6E8A-4147-A177-3AD203B41FA5}">
                      <a16:colId xmlns:a16="http://schemas.microsoft.com/office/drawing/2014/main" val="647812163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2306381823"/>
                    </a:ext>
                  </a:extLst>
                </a:gridCol>
                <a:gridCol w="1419897">
                  <a:extLst>
                    <a:ext uri="{9D8B030D-6E8A-4147-A177-3AD203B41FA5}">
                      <a16:colId xmlns:a16="http://schemas.microsoft.com/office/drawing/2014/main" val="558593674"/>
                    </a:ext>
                  </a:extLst>
                </a:gridCol>
              </a:tblGrid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05003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Amphibian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2471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72471"/>
                  </a:ext>
                </a:extLst>
              </a:tr>
              <a:tr h="770557">
                <a:tc>
                  <a:txBody>
                    <a:bodyPr/>
                    <a:lstStyle/>
                    <a:p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19152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30554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Nonvascular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50084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Reptile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54846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r>
                        <a:rPr lang="en-US" dirty="0"/>
                        <a:t>Vascular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19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24F2A6-9E77-42B6-AC07-6C0E5B2F8DA3}"/>
              </a:ext>
            </a:extLst>
          </p:cNvPr>
          <p:cNvSpPr txBox="1"/>
          <p:nvPr/>
        </p:nvSpPr>
        <p:spPr>
          <a:xfrm>
            <a:off x="7829549" y="1627716"/>
            <a:ext cx="36766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applying the conservation category breakdown in the previous slide to the category of the species, the following conclusions can be made: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Both Nonvascular and Vascular plants require little to no intervention of protection.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Reptiles and Amphibians require a moderate amount of intervention of protection.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Birds and Mammals require the most of amount of protection amongst the park species.</a:t>
            </a:r>
          </a:p>
        </p:txBody>
      </p:sp>
    </p:spTree>
    <p:extLst>
      <p:ext uri="{BB962C8B-B14F-4D97-AF65-F5344CB8AC3E}">
        <p14:creationId xmlns:p14="http://schemas.microsoft.com/office/powerpoint/2010/main" val="24072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4ECF-E58E-4BA2-B45E-A592CF44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ABA1-A50F-47AD-9B35-CA60F913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Overall, Birds and Mammals are found more likely to be endangered than the other categories of species within the parks.</a:t>
            </a:r>
          </a:p>
          <a:p>
            <a:r>
              <a:rPr lang="en-US" sz="2800" dirty="0"/>
              <a:t>The question to ask now is: </a:t>
            </a:r>
          </a:p>
          <a:p>
            <a:pPr lvl="1"/>
            <a:r>
              <a:rPr lang="en-US" sz="2800" dirty="0"/>
              <a:t>Is the difference among the categorical data significant?</a:t>
            </a:r>
          </a:p>
          <a:p>
            <a:r>
              <a:rPr lang="en-US" sz="3000" dirty="0"/>
              <a:t>To solve this, a Chi-Squared test will be conducted.</a:t>
            </a:r>
          </a:p>
        </p:txBody>
      </p:sp>
    </p:spTree>
    <p:extLst>
      <p:ext uri="{BB962C8B-B14F-4D97-AF65-F5344CB8AC3E}">
        <p14:creationId xmlns:p14="http://schemas.microsoft.com/office/powerpoint/2010/main" val="24443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AFC0-A3E0-4BAC-9D8E-0D93DFF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0978-9B7F-4EBF-81D6-DC86BC0E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Null Hypothesis #1</a:t>
            </a:r>
          </a:p>
          <a:p>
            <a:pPr lvl="1"/>
            <a:r>
              <a:rPr lang="en-US" sz="2000" dirty="0"/>
              <a:t>There is no significant difference between the mammal dataset and the bird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Null Hypothesis #2</a:t>
            </a:r>
          </a:p>
          <a:p>
            <a:pPr lvl="1"/>
            <a:r>
              <a:rPr lang="en-US" sz="2000" dirty="0"/>
              <a:t>There is no significant difference between the mammal dataset and the reptile dataset.</a:t>
            </a:r>
          </a:p>
          <a:p>
            <a:r>
              <a:rPr lang="en-US" sz="2400" dirty="0"/>
              <a:t>In order to reject the null hypothesis, the p-value generated from the Chi-Squared contingency test must be less than 0.05. That shows we have a 95.0+% confidence that the null hypothesis can be rejected and show statistical significance.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3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257C-D5EC-413B-ACF0-64492085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0338-3BEE-4673-B8AD-953726F8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2703"/>
            <a:ext cx="4709054" cy="576262"/>
          </a:xfrm>
        </p:spPr>
        <p:txBody>
          <a:bodyPr/>
          <a:lstStyle/>
          <a:p>
            <a:pPr algn="ctr"/>
            <a:r>
              <a:rPr lang="en-US" dirty="0"/>
              <a:t>Mammals vs. Birds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BB903-C749-4DB1-8312-708C98ED7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517" y="1761067"/>
            <a:ext cx="4722813" cy="576262"/>
          </a:xfrm>
        </p:spPr>
        <p:txBody>
          <a:bodyPr/>
          <a:lstStyle/>
          <a:p>
            <a:pPr algn="ctr"/>
            <a:r>
              <a:rPr lang="en-US" dirty="0"/>
              <a:t>Mammals vs. Reptiles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1BE735B-331F-4878-B1FB-EDB9D1D78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9778767"/>
              </p:ext>
            </p:extLst>
          </p:nvPr>
        </p:nvGraphicFramePr>
        <p:xfrm>
          <a:off x="533401" y="2413001"/>
          <a:ext cx="5562599" cy="1921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499">
                  <a:extLst>
                    <a:ext uri="{9D8B030D-6E8A-4147-A177-3AD203B41FA5}">
                      <a16:colId xmlns:a16="http://schemas.microsoft.com/office/drawing/2014/main" val="107306931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172138974"/>
                    </a:ext>
                  </a:extLst>
                </a:gridCol>
                <a:gridCol w="1419804">
                  <a:extLst>
                    <a:ext uri="{9D8B030D-6E8A-4147-A177-3AD203B41FA5}">
                      <a16:colId xmlns:a16="http://schemas.microsoft.com/office/drawing/2014/main" val="970294758"/>
                    </a:ext>
                  </a:extLst>
                </a:gridCol>
                <a:gridCol w="836937">
                  <a:extLst>
                    <a:ext uri="{9D8B030D-6E8A-4147-A177-3AD203B41FA5}">
                      <a16:colId xmlns:a16="http://schemas.microsoft.com/office/drawing/2014/main" val="2047527107"/>
                    </a:ext>
                  </a:extLst>
                </a:gridCol>
                <a:gridCol w="1333079">
                  <a:extLst>
                    <a:ext uri="{9D8B030D-6E8A-4147-A177-3AD203B41FA5}">
                      <a16:colId xmlns:a16="http://schemas.microsoft.com/office/drawing/2014/main" val="1526023004"/>
                    </a:ext>
                  </a:extLst>
                </a:gridCol>
              </a:tblGrid>
              <a:tr h="64064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Protected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Not Protected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Significant?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3713874"/>
                  </a:ext>
                </a:extLst>
              </a:tr>
              <a:tr h="64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Mammal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0.68759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313843"/>
                  </a:ext>
                </a:extLst>
              </a:tr>
              <a:tr h="64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9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1133B7E-36E3-40AF-96B9-CC5E053D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98056"/>
              </p:ext>
            </p:extLst>
          </p:nvPr>
        </p:nvGraphicFramePr>
        <p:xfrm>
          <a:off x="6248401" y="2413001"/>
          <a:ext cx="5562599" cy="1921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442">
                  <a:extLst>
                    <a:ext uri="{9D8B030D-6E8A-4147-A177-3AD203B41FA5}">
                      <a16:colId xmlns:a16="http://schemas.microsoft.com/office/drawing/2014/main" val="243813468"/>
                    </a:ext>
                  </a:extLst>
                </a:gridCol>
                <a:gridCol w="1044908">
                  <a:extLst>
                    <a:ext uri="{9D8B030D-6E8A-4147-A177-3AD203B41FA5}">
                      <a16:colId xmlns:a16="http://schemas.microsoft.com/office/drawing/2014/main" val="1471288946"/>
                    </a:ext>
                  </a:extLst>
                </a:gridCol>
                <a:gridCol w="1459799">
                  <a:extLst>
                    <a:ext uri="{9D8B030D-6E8A-4147-A177-3AD203B41FA5}">
                      <a16:colId xmlns:a16="http://schemas.microsoft.com/office/drawing/2014/main" val="127627762"/>
                    </a:ext>
                  </a:extLst>
                </a:gridCol>
                <a:gridCol w="860513">
                  <a:extLst>
                    <a:ext uri="{9D8B030D-6E8A-4147-A177-3AD203B41FA5}">
                      <a16:colId xmlns:a16="http://schemas.microsoft.com/office/drawing/2014/main" val="3305583606"/>
                    </a:ext>
                  </a:extLst>
                </a:gridCol>
                <a:gridCol w="1213937">
                  <a:extLst>
                    <a:ext uri="{9D8B030D-6E8A-4147-A177-3AD203B41FA5}">
                      <a16:colId xmlns:a16="http://schemas.microsoft.com/office/drawing/2014/main" val="3040686867"/>
                    </a:ext>
                  </a:extLst>
                </a:gridCol>
              </a:tblGrid>
              <a:tr h="64064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Protected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Not Protected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Significant?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2106"/>
                  </a:ext>
                </a:extLst>
              </a:tr>
              <a:tr h="640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Mammal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0.03836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199089"/>
                  </a:ext>
                </a:extLst>
              </a:tr>
              <a:tr h="640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Reptile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5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3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472</TotalTime>
  <Words>929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Biodiversity for the national parks </vt:lpstr>
      <vt:lpstr>Breakdown</vt:lpstr>
      <vt:lpstr>Endangered Species</vt:lpstr>
      <vt:lpstr>Protected Species data</vt:lpstr>
      <vt:lpstr>Conservation Status amongst species</vt:lpstr>
      <vt:lpstr>Are Certain Types of Species more likely to be endangered?</vt:lpstr>
      <vt:lpstr>SIGNIFICANCE?</vt:lpstr>
      <vt:lpstr>CHI-SQUARED TESTS</vt:lpstr>
      <vt:lpstr>CHI-SQUARED TESTS</vt:lpstr>
      <vt:lpstr>Conclusion</vt:lpstr>
      <vt:lpstr>Sheep Observations</vt:lpstr>
      <vt:lpstr>Sheep Observations</vt:lpstr>
      <vt:lpstr>Sample Size Determination</vt:lpstr>
      <vt:lpstr>Calculating sample size</vt:lpstr>
      <vt:lpstr>How Much time do we need to Test?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Weston Eckloff</dc:creator>
  <cp:lastModifiedBy>Weston Eckloff</cp:lastModifiedBy>
  <cp:revision>30</cp:revision>
  <dcterms:created xsi:type="dcterms:W3CDTF">2018-10-25T20:17:30Z</dcterms:created>
  <dcterms:modified xsi:type="dcterms:W3CDTF">2018-10-26T04:10:14Z</dcterms:modified>
</cp:coreProperties>
</file>