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1.xml><?xml version="1.0" encoding="utf-8"?>
<a:tblStyleLst xmlns:a="http://schemas.openxmlformats.org/drawingml/2006/main" xmlns:r="http://schemas.openxmlformats.org/officeDocument/2006/relationships" def="{90651C3A-4460-11DB-9652-00E08161165F}">
  <a:tblStyle styleId="{5940675A-B579-460E-94D1-54222C63F5DA}" styleName="No Style, Table Grid">
    <a:wholeTbl>
      <a:tcTxStyle>
        <a:fontRef idx="minor">
          <a:scrgbClr b="0" g="0" r="0"/>
        </a:fontRef>
        <a:schemeClr val="tx1"/>
      </a:tcTxStyle>
      <a:tcStyle>
        <a:tcBdr>
          <a:left>
            <a:ln cmpd="sng" w="12700">
              <a:solidFill>
                <a:schemeClr val="tx1"/>
              </a:solidFill>
            </a:ln>
          </a:left>
          <a:right>
            <a:ln cmpd="sng" w="12700">
              <a:solidFill>
                <a:schemeClr val="tx1"/>
              </a:solidFill>
            </a:ln>
          </a:right>
          <a:top>
            <a:ln cmpd="sng" w="12700">
              <a:solidFill>
                <a:schemeClr val="tx1"/>
              </a:solidFill>
            </a:ln>
          </a:top>
          <a:bottom>
            <a:ln cmpd="sng" w="12700">
              <a:solidFill>
                <a:schemeClr val="tx1"/>
              </a:solidFill>
            </a:ln>
          </a:bottom>
          <a:insideH>
            <a:ln cmpd="sng" w="12700">
              <a:solidFill>
                <a:schemeClr val="tx1"/>
              </a:solidFill>
            </a:ln>
          </a:insideH>
          <a:insideV>
            <a:ln cmpd="sng" w="12700">
              <a:solidFill>
                <a:schemeClr val="tx1"/>
              </a:solidFill>
            </a:ln>
          </a:insideV>
        </a:tcBdr>
        <a:fill>
          <a:noFill/>
        </a:fill>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tableStyles" Target="tableStyles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5AAFAA5-B6C1-4CE0-9867-BBEFB6E3DD9E}"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FC9EA-10B7-476B-9B57-B87E7EA127C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40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AAFAA5-B6C1-4CE0-9867-BBEFB6E3DD9E}"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FC9EA-10B7-476B-9B57-B87E7EA127C7}" type="slidenum">
              <a:rPr lang="en-IN" smtClean="0"/>
              <a:t>‹#›</a:t>
            </a:fld>
            <a:endParaRPr lang="en-IN"/>
          </a:p>
        </p:txBody>
      </p:sp>
    </p:spTree>
    <p:extLst>
      <p:ext uri="{BB962C8B-B14F-4D97-AF65-F5344CB8AC3E}">
        <p14:creationId xmlns:p14="http://schemas.microsoft.com/office/powerpoint/2010/main" val="320875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AAFAA5-B6C1-4CE0-9867-BBEFB6E3DD9E}"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FC9EA-10B7-476B-9B57-B87E7EA127C7}"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833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AAFAA5-B6C1-4CE0-9867-BBEFB6E3DD9E}"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FC9EA-10B7-476B-9B57-B87E7EA127C7}" type="slidenum">
              <a:rPr lang="en-IN" smtClean="0"/>
              <a:t>‹#›</a:t>
            </a:fld>
            <a:endParaRPr lang="en-IN"/>
          </a:p>
        </p:txBody>
      </p:sp>
    </p:spTree>
    <p:extLst>
      <p:ext uri="{BB962C8B-B14F-4D97-AF65-F5344CB8AC3E}">
        <p14:creationId xmlns:p14="http://schemas.microsoft.com/office/powerpoint/2010/main" val="1204556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AFAA5-B6C1-4CE0-9867-BBEFB6E3DD9E}" type="datetimeFigureOut">
              <a:rPr lang="en-IN" smtClean="0"/>
              <a:t>05-04-2023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FC9EA-10B7-476B-9B57-B87E7EA127C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27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AAFAA5-B6C1-4CE0-9867-BBEFB6E3DD9E}"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FC9EA-10B7-476B-9B57-B87E7EA127C7}" type="slidenum">
              <a:rPr lang="en-IN" smtClean="0"/>
              <a:t>‹#›</a:t>
            </a:fld>
            <a:endParaRPr lang="en-IN"/>
          </a:p>
        </p:txBody>
      </p:sp>
    </p:spTree>
    <p:extLst>
      <p:ext uri="{BB962C8B-B14F-4D97-AF65-F5344CB8AC3E}">
        <p14:creationId xmlns:p14="http://schemas.microsoft.com/office/powerpoint/2010/main" val="335766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AAFAA5-B6C1-4CE0-9867-BBEFB6E3DD9E}" type="datetimeFigureOut">
              <a:rPr lang="en-IN" smtClean="0"/>
              <a:t>05-04-2023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4FC9EA-10B7-476B-9B57-B87E7EA127C7}" type="slidenum">
              <a:rPr lang="en-IN" smtClean="0"/>
              <a:t>‹#›</a:t>
            </a:fld>
            <a:endParaRPr lang="en-IN"/>
          </a:p>
        </p:txBody>
      </p:sp>
    </p:spTree>
    <p:extLst>
      <p:ext uri="{BB962C8B-B14F-4D97-AF65-F5344CB8AC3E}">
        <p14:creationId xmlns:p14="http://schemas.microsoft.com/office/powerpoint/2010/main" val="92488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AAFAA5-B6C1-4CE0-9867-BBEFB6E3DD9E}" type="datetimeFigureOut">
              <a:rPr lang="en-IN" smtClean="0"/>
              <a:t>05-04-2023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4FC9EA-10B7-476B-9B57-B87E7EA127C7}" type="slidenum">
              <a:rPr lang="en-IN" smtClean="0"/>
              <a:t>‹#›</a:t>
            </a:fld>
            <a:endParaRPr lang="en-IN"/>
          </a:p>
        </p:txBody>
      </p:sp>
    </p:spTree>
    <p:extLst>
      <p:ext uri="{BB962C8B-B14F-4D97-AF65-F5344CB8AC3E}">
        <p14:creationId xmlns:p14="http://schemas.microsoft.com/office/powerpoint/2010/main" val="10829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AFAA5-B6C1-4CE0-9867-BBEFB6E3DD9E}" type="datetimeFigureOut">
              <a:rPr lang="en-IN" smtClean="0"/>
              <a:t>05-04-2023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4FC9EA-10B7-476B-9B57-B87E7EA127C7}" type="slidenum">
              <a:rPr lang="en-IN" smtClean="0"/>
              <a:t>‹#›</a:t>
            </a:fld>
            <a:endParaRPr lang="en-IN"/>
          </a:p>
        </p:txBody>
      </p:sp>
    </p:spTree>
    <p:extLst>
      <p:ext uri="{BB962C8B-B14F-4D97-AF65-F5344CB8AC3E}">
        <p14:creationId xmlns:p14="http://schemas.microsoft.com/office/powerpoint/2010/main" val="287475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AFAA5-B6C1-4CE0-9867-BBEFB6E3DD9E}"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FC9EA-10B7-476B-9B57-B87E7EA127C7}" type="slidenum">
              <a:rPr lang="en-IN" smtClean="0"/>
              <a:t>‹#›</a:t>
            </a:fld>
            <a:endParaRPr lang="en-IN"/>
          </a:p>
        </p:txBody>
      </p:sp>
    </p:spTree>
    <p:extLst>
      <p:ext uri="{BB962C8B-B14F-4D97-AF65-F5344CB8AC3E}">
        <p14:creationId xmlns:p14="http://schemas.microsoft.com/office/powerpoint/2010/main" val="393232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AAFAA5-B6C1-4CE0-9867-BBEFB6E3DD9E}" type="datetimeFigureOut">
              <a:rPr lang="en-IN" smtClean="0"/>
              <a:t>05-04-2023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FC9EA-10B7-476B-9B57-B87E7EA127C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18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5AAFAA5-B6C1-4CE0-9867-BBEFB6E3DD9E}" type="datetimeFigureOut">
              <a:rPr lang="en-IN" smtClean="0"/>
              <a:t>05-04-2023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A4FC9EA-10B7-476B-9B57-B87E7EA127C7}"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063425"/>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8C543A-2081-132B-8BE4-A388A0ECD309}"/>
              </a:ext>
            </a:extLst>
          </p:cNvPr>
          <p:cNvSpPr>
            <a:spLocks noGrp="1"/>
          </p:cNvSpPr>
          <p:nvPr>
            <p:ph type="title"/>
          </p:nvPr>
        </p:nvSpPr>
        <p:spPr>
          <a:xfrm>
            <a:off x="677333" y="609599"/>
            <a:ext cx="10242457" cy="1550989"/>
          </a:xfrm>
        </p:spPr>
        <p:txBody>
          <a:bodyPr>
            <a:normAutofit/>
          </a:bodyPr>
          <a:lstStyle/>
          <a:p>
            <a:pPr algn="ctr"/>
            <a:r>
              <a:rPr lang="en-IN" sz="3600" b="1" dirty="0">
                <a:latin typeface="Times New Roman" panose="02020603050405020304" pitchFamily="18" charset="0"/>
                <a:cs typeface="Times New Roman" panose="02020603050405020304" pitchFamily="18" charset="0"/>
              </a:rPr>
              <a:t>ANALYSIS OF WOMEN SAFETY IN INDIAN CITIES USING MACHINE LEARNING  ON TWEETS</a:t>
            </a:r>
          </a:p>
        </p:txBody>
      </p:sp>
      <p:sp>
        <p:nvSpPr>
          <p:cNvPr id="9" name="Content Placeholder 8">
            <a:extLst>
              <a:ext uri="{FF2B5EF4-FFF2-40B4-BE49-F238E27FC236}">
                <a16:creationId xmlns:a16="http://schemas.microsoft.com/office/drawing/2014/main" id="{BECE6C0E-1777-2F1B-E75A-7A962D12A0AB}"/>
              </a:ext>
            </a:extLst>
          </p:cNvPr>
          <p:cNvSpPr>
            <a:spLocks noGrp="1"/>
          </p:cNvSpPr>
          <p:nvPr>
            <p:ph idx="1"/>
          </p:nvPr>
        </p:nvSpPr>
        <p:spPr>
          <a:xfrm>
            <a:off x="677334" y="2650435"/>
            <a:ext cx="10136440" cy="3390927"/>
          </a:xfrm>
        </p:spPr>
        <p:txBody>
          <a:bodyPr>
            <a:normAutofit/>
          </a:bodyPr>
          <a:lstStyle/>
          <a:p>
            <a:pPr marL="0" indent="0" algn="just">
              <a:lnSpc>
                <a:spcPct val="150000"/>
              </a:lnSpc>
              <a:buNone/>
            </a:pPr>
            <a:r>
              <a:rPr lang="en-IN" sz="2000" b="1" dirty="0">
                <a:latin typeface="Times New Roman" panose="02020603050405020304" pitchFamily="18" charset="0"/>
                <a:cs typeface="Times New Roman" panose="02020603050405020304" pitchFamily="18" charset="0"/>
              </a:rPr>
              <a:t>Under the esteemed guidance of:                           Presented by:</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Mrs. CH. SWARNALATHA.                                    P. Shivani (4511-19-733-022)</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Assistant Professor(c)                                                S. </a:t>
            </a:r>
            <a:r>
              <a:rPr lang="en-IN" sz="2000" dirty="0" err="1">
                <a:latin typeface="Times New Roman" panose="02020603050405020304" pitchFamily="18" charset="0"/>
                <a:cs typeface="Times New Roman" panose="02020603050405020304" pitchFamily="18" charset="0"/>
              </a:rPr>
              <a:t>Srivani</a:t>
            </a:r>
            <a:r>
              <a:rPr lang="en-IN" sz="2000" dirty="0">
                <a:latin typeface="Times New Roman" panose="02020603050405020304" pitchFamily="18" charset="0"/>
                <a:cs typeface="Times New Roman" panose="02020603050405020304" pitchFamily="18" charset="0"/>
              </a:rPr>
              <a:t> (4511-19-733-026)</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Dept. of CSE,UCET, MGU.                                      Y. Swapna (4511-19-733-655)</a:t>
            </a:r>
          </a:p>
        </p:txBody>
      </p:sp>
    </p:spTree>
    <p:extLst>
      <p:ext uri="{BB962C8B-B14F-4D97-AF65-F5344CB8AC3E}">
        <p14:creationId xmlns:p14="http://schemas.microsoft.com/office/powerpoint/2010/main" val="2385846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112B-2E2F-A8F9-79C3-AE9EA4E86184}"/>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PROPOSED ARCHITECTURE</a:t>
            </a:r>
          </a:p>
        </p:txBody>
      </p:sp>
      <p:sp>
        <p:nvSpPr>
          <p:cNvPr id="4" name="Rectangle 3">
            <a:extLst>
              <a:ext uri="{FF2B5EF4-FFF2-40B4-BE49-F238E27FC236}">
                <a16:creationId xmlns:a16="http://schemas.microsoft.com/office/drawing/2014/main" id="{69BFF393-AF6A-A71E-24E2-7D09DE1CA137}"/>
              </a:ext>
            </a:extLst>
          </p:cNvPr>
          <p:cNvSpPr/>
          <p:nvPr/>
        </p:nvSpPr>
        <p:spPr>
          <a:xfrm>
            <a:off x="861391" y="3037535"/>
            <a:ext cx="1579529" cy="9281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Data collection</a:t>
            </a:r>
          </a:p>
        </p:txBody>
      </p:sp>
      <p:sp>
        <p:nvSpPr>
          <p:cNvPr id="6" name="Rectangle 5">
            <a:extLst>
              <a:ext uri="{FF2B5EF4-FFF2-40B4-BE49-F238E27FC236}">
                <a16:creationId xmlns:a16="http://schemas.microsoft.com/office/drawing/2014/main" id="{FAA41534-1A48-A030-6DCC-B6791BB6F638}"/>
              </a:ext>
            </a:extLst>
          </p:cNvPr>
          <p:cNvSpPr/>
          <p:nvPr/>
        </p:nvSpPr>
        <p:spPr>
          <a:xfrm>
            <a:off x="5035827" y="3037535"/>
            <a:ext cx="1643269" cy="8647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Modelling </a:t>
            </a:r>
          </a:p>
        </p:txBody>
      </p:sp>
      <p:sp>
        <p:nvSpPr>
          <p:cNvPr id="7" name="Rectangle 6">
            <a:extLst>
              <a:ext uri="{FF2B5EF4-FFF2-40B4-BE49-F238E27FC236}">
                <a16:creationId xmlns:a16="http://schemas.microsoft.com/office/drawing/2014/main" id="{AFAEBA86-22A6-2627-972F-07E14584DF17}"/>
              </a:ext>
            </a:extLst>
          </p:cNvPr>
          <p:cNvSpPr/>
          <p:nvPr/>
        </p:nvSpPr>
        <p:spPr>
          <a:xfrm>
            <a:off x="7154915" y="3037535"/>
            <a:ext cx="1643269" cy="8647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Evaluation </a:t>
            </a:r>
          </a:p>
        </p:txBody>
      </p:sp>
      <p:sp>
        <p:nvSpPr>
          <p:cNvPr id="8" name="Rectangle 7">
            <a:extLst>
              <a:ext uri="{FF2B5EF4-FFF2-40B4-BE49-F238E27FC236}">
                <a16:creationId xmlns:a16="http://schemas.microsoft.com/office/drawing/2014/main" id="{F0389AD3-90C7-0A48-75BF-EAD08892CA9B}"/>
              </a:ext>
            </a:extLst>
          </p:cNvPr>
          <p:cNvSpPr/>
          <p:nvPr/>
        </p:nvSpPr>
        <p:spPr>
          <a:xfrm>
            <a:off x="2916739" y="3037535"/>
            <a:ext cx="1643269" cy="9281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Data pre-processing</a:t>
            </a:r>
          </a:p>
        </p:txBody>
      </p:sp>
      <p:cxnSp>
        <p:nvCxnSpPr>
          <p:cNvPr id="15" name="Straight Arrow Connector 14">
            <a:extLst>
              <a:ext uri="{FF2B5EF4-FFF2-40B4-BE49-F238E27FC236}">
                <a16:creationId xmlns:a16="http://schemas.microsoft.com/office/drawing/2014/main" id="{0F3D69FA-0166-2E0C-FA89-1F1DBF432411}"/>
              </a:ext>
            </a:extLst>
          </p:cNvPr>
          <p:cNvCxnSpPr>
            <a:cxnSpLocks/>
          </p:cNvCxnSpPr>
          <p:nvPr/>
        </p:nvCxnSpPr>
        <p:spPr>
          <a:xfrm>
            <a:off x="2440920" y="3432051"/>
            <a:ext cx="4758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AFE1040-D68F-F5FE-B944-C443068ED7DF}"/>
              </a:ext>
            </a:extLst>
          </p:cNvPr>
          <p:cNvCxnSpPr>
            <a:cxnSpLocks/>
          </p:cNvCxnSpPr>
          <p:nvPr/>
        </p:nvCxnSpPr>
        <p:spPr>
          <a:xfrm>
            <a:off x="4560008" y="3448616"/>
            <a:ext cx="4758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2A51B5E-9935-7C63-E7BB-8F5C82DCBEED}"/>
              </a:ext>
            </a:extLst>
          </p:cNvPr>
          <p:cNvCxnSpPr>
            <a:cxnSpLocks/>
          </p:cNvCxnSpPr>
          <p:nvPr/>
        </p:nvCxnSpPr>
        <p:spPr>
          <a:xfrm>
            <a:off x="6679096" y="3429000"/>
            <a:ext cx="4758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099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3DD4-E740-E4E3-2EE7-F1F514674A8E}"/>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5504BDB3-EDD8-038F-B353-136B955A659D}"/>
              </a:ext>
            </a:extLst>
          </p:cNvPr>
          <p:cNvSpPr>
            <a:spLocks noGrp="1"/>
          </p:cNvSpPr>
          <p:nvPr>
            <p:ph idx="1"/>
          </p:nvPr>
        </p:nvSpPr>
        <p:spPr>
          <a:xfrm>
            <a:off x="677334" y="1881809"/>
            <a:ext cx="8596668" cy="4159554"/>
          </a:xfrm>
        </p:spPr>
        <p:txBody>
          <a:bodyPr/>
          <a:lstStyle/>
          <a:p>
            <a:pPr>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Data Collection</a:t>
            </a:r>
          </a:p>
          <a:p>
            <a:pPr>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Data Cleaning</a:t>
            </a:r>
          </a:p>
          <a:p>
            <a:pPr>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Modelling</a:t>
            </a:r>
          </a:p>
          <a:p>
            <a:pPr>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User login/signup</a:t>
            </a:r>
          </a:p>
          <a:p>
            <a:pPr>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Evaluation</a:t>
            </a:r>
          </a:p>
          <a:p>
            <a:endParaRPr lang="en-IN" dirty="0"/>
          </a:p>
        </p:txBody>
      </p:sp>
    </p:spTree>
    <p:extLst>
      <p:ext uri="{BB962C8B-B14F-4D97-AF65-F5344CB8AC3E}">
        <p14:creationId xmlns:p14="http://schemas.microsoft.com/office/powerpoint/2010/main" val="1184929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F05D-C955-814E-C02A-51725FB52473}"/>
              </a:ext>
            </a:extLst>
          </p:cNvPr>
          <p:cNvSpPr>
            <a:spLocks noGrp="1"/>
          </p:cNvSpPr>
          <p:nvPr>
            <p:ph type="title"/>
          </p:nvPr>
        </p:nvSpPr>
        <p:spPr>
          <a:xfrm>
            <a:off x="1024127" y="585216"/>
            <a:ext cx="9720073" cy="1499616"/>
          </a:xfrm>
        </p:spPr>
        <p:txBody>
          <a:bodyPr>
            <a:normAutofit/>
          </a:bodyPr>
          <a:lstStyle/>
          <a:p>
            <a:r>
              <a:rPr lang="en-IN" sz="3600" b="1" dirty="0">
                <a:latin typeface="Times New Roman" panose="02020603050405020304" pitchFamily="18" charset="0"/>
                <a:cs typeface="Times New Roman" panose="02020603050405020304" pitchFamily="18" charset="0"/>
              </a:rPr>
              <a:t>DATA COLLECTION</a:t>
            </a:r>
          </a:p>
        </p:txBody>
      </p:sp>
      <p:pic>
        <p:nvPicPr>
          <p:cNvPr id="5" name="Content Placeholder 4">
            <a:extLst>
              <a:ext uri="{FF2B5EF4-FFF2-40B4-BE49-F238E27FC236}">
                <a16:creationId xmlns:a16="http://schemas.microsoft.com/office/drawing/2014/main" id="{45256C06-2604-2322-177F-814BFE2A0FB6}"/>
              </a:ext>
            </a:extLst>
          </p:cNvPr>
          <p:cNvPicPr>
            <a:picLocks noGrp="1" noChangeAspect="1"/>
          </p:cNvPicPr>
          <p:nvPr>
            <p:ph idx="1"/>
          </p:nvPr>
        </p:nvPicPr>
        <p:blipFill>
          <a:blip r:embed="rId2"/>
          <a:stretch>
            <a:fillRect/>
          </a:stretch>
        </p:blipFill>
        <p:spPr>
          <a:xfrm>
            <a:off x="929575" y="1741606"/>
            <a:ext cx="9909175" cy="4336400"/>
          </a:xfrm>
        </p:spPr>
      </p:pic>
      <p:sp>
        <p:nvSpPr>
          <p:cNvPr id="6" name="TextBox 5">
            <a:extLst>
              <a:ext uri="{FF2B5EF4-FFF2-40B4-BE49-F238E27FC236}">
                <a16:creationId xmlns:a16="http://schemas.microsoft.com/office/drawing/2014/main" id="{2E67B6FA-C6D5-1826-1684-4AB3E55F5DFA}"/>
              </a:ext>
            </a:extLst>
          </p:cNvPr>
          <p:cNvSpPr txBox="1"/>
          <p:nvPr/>
        </p:nvSpPr>
        <p:spPr>
          <a:xfrm>
            <a:off x="1353250" y="6078006"/>
            <a:ext cx="8466611"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This is the data set we have collected it from Kaggle[1]</a:t>
            </a:r>
          </a:p>
        </p:txBody>
      </p:sp>
    </p:spTree>
    <p:extLst>
      <p:ext uri="{BB962C8B-B14F-4D97-AF65-F5344CB8AC3E}">
        <p14:creationId xmlns:p14="http://schemas.microsoft.com/office/powerpoint/2010/main" val="35998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309E-1146-F0CE-4E66-EC7FF45B76BE}"/>
              </a:ext>
            </a:extLst>
          </p:cNvPr>
          <p:cNvSpPr>
            <a:spLocks noGrp="1"/>
          </p:cNvSpPr>
          <p:nvPr>
            <p:ph type="title"/>
          </p:nvPr>
        </p:nvSpPr>
        <p:spPr>
          <a:xfrm>
            <a:off x="1024128" y="240659"/>
            <a:ext cx="9720072" cy="1177324"/>
          </a:xfrm>
        </p:spPr>
        <p:txBody>
          <a:bodyPr>
            <a:normAutofit/>
          </a:bodyPr>
          <a:lstStyle/>
          <a:p>
            <a:r>
              <a:rPr lang="en-IN" sz="3600" b="1" dirty="0">
                <a:latin typeface="Times New Roman" panose="02020603050405020304" pitchFamily="18" charset="0"/>
                <a:cs typeface="Times New Roman" panose="02020603050405020304" pitchFamily="18" charset="0"/>
              </a:rPr>
              <a:t>DATA CLEANING</a:t>
            </a:r>
          </a:p>
        </p:txBody>
      </p:sp>
      <p:pic>
        <p:nvPicPr>
          <p:cNvPr id="5" name="Content Placeholder 4">
            <a:extLst>
              <a:ext uri="{FF2B5EF4-FFF2-40B4-BE49-F238E27FC236}">
                <a16:creationId xmlns:a16="http://schemas.microsoft.com/office/drawing/2014/main" id="{3FABCC24-955D-F8E5-18DB-5A529E18C4AC}"/>
              </a:ext>
            </a:extLst>
          </p:cNvPr>
          <p:cNvPicPr>
            <a:picLocks noGrp="1" noChangeAspect="1"/>
          </p:cNvPicPr>
          <p:nvPr>
            <p:ph idx="1"/>
          </p:nvPr>
        </p:nvPicPr>
        <p:blipFill>
          <a:blip r:embed="rId2"/>
          <a:stretch>
            <a:fillRect/>
          </a:stretch>
        </p:blipFill>
        <p:spPr>
          <a:xfrm>
            <a:off x="1023938" y="1161787"/>
            <a:ext cx="9720262" cy="4832877"/>
          </a:xfrm>
        </p:spPr>
      </p:pic>
      <p:sp>
        <p:nvSpPr>
          <p:cNvPr id="6" name="TextBox 5">
            <a:extLst>
              <a:ext uri="{FF2B5EF4-FFF2-40B4-BE49-F238E27FC236}">
                <a16:creationId xmlns:a16="http://schemas.microsoft.com/office/drawing/2014/main" id="{AE053679-DB3E-796D-6EFD-C0B039A42201}"/>
              </a:ext>
            </a:extLst>
          </p:cNvPr>
          <p:cNvSpPr txBox="1"/>
          <p:nvPr/>
        </p:nvSpPr>
        <p:spPr>
          <a:xfrm>
            <a:off x="1023938" y="6162261"/>
            <a:ext cx="908747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This is Data cleaning, using .</a:t>
            </a:r>
            <a:r>
              <a:rPr lang="en-IN" dirty="0" err="1">
                <a:latin typeface="Times New Roman" panose="02020603050405020304" pitchFamily="18" charset="0"/>
                <a:cs typeface="Times New Roman" panose="02020603050405020304" pitchFamily="18" charset="0"/>
              </a:rPr>
              <a:t>isnull.sum</a:t>
            </a:r>
            <a:r>
              <a:rPr lang="en-IN" dirty="0">
                <a:latin typeface="Times New Roman" panose="02020603050405020304" pitchFamily="18" charset="0"/>
                <a:cs typeface="Times New Roman" panose="02020603050405020304" pitchFamily="18" charset="0"/>
              </a:rPr>
              <a:t>() we can find missing values in the data set. </a:t>
            </a:r>
          </a:p>
        </p:txBody>
      </p:sp>
    </p:spTree>
    <p:extLst>
      <p:ext uri="{BB962C8B-B14F-4D97-AF65-F5344CB8AC3E}">
        <p14:creationId xmlns:p14="http://schemas.microsoft.com/office/powerpoint/2010/main" val="1144172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D5F81A-1F90-4E55-B280-C9D05307A86C}"/>
              </a:ext>
            </a:extLst>
          </p:cNvPr>
          <p:cNvPicPr>
            <a:picLocks noGrp="1" noChangeAspect="1"/>
          </p:cNvPicPr>
          <p:nvPr>
            <p:ph idx="1"/>
          </p:nvPr>
        </p:nvPicPr>
        <p:blipFill>
          <a:blip r:embed="rId2"/>
          <a:stretch>
            <a:fillRect/>
          </a:stretch>
        </p:blipFill>
        <p:spPr>
          <a:xfrm>
            <a:off x="1052824" y="557143"/>
            <a:ext cx="9715500" cy="5048250"/>
          </a:xfrm>
        </p:spPr>
      </p:pic>
      <p:sp>
        <p:nvSpPr>
          <p:cNvPr id="6" name="TextBox 5">
            <a:extLst>
              <a:ext uri="{FF2B5EF4-FFF2-40B4-BE49-F238E27FC236}">
                <a16:creationId xmlns:a16="http://schemas.microsoft.com/office/drawing/2014/main" id="{5ED5926D-DB62-95A8-DC18-B7049E3B4FCE}"/>
              </a:ext>
            </a:extLst>
          </p:cNvPr>
          <p:cNvSpPr txBox="1"/>
          <p:nvPr/>
        </p:nvSpPr>
        <p:spPr>
          <a:xfrm>
            <a:off x="1152940" y="5897218"/>
            <a:ext cx="955481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Dataset obtained after applying polarity, subjectivity and sentiment</a:t>
            </a:r>
          </a:p>
        </p:txBody>
      </p:sp>
    </p:spTree>
    <p:extLst>
      <p:ext uri="{BB962C8B-B14F-4D97-AF65-F5344CB8AC3E}">
        <p14:creationId xmlns:p14="http://schemas.microsoft.com/office/powerpoint/2010/main" val="863118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4ACFC-4E8E-2B6D-A0CB-3E65ACB2FB36}"/>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Modelling</a:t>
            </a:r>
          </a:p>
        </p:txBody>
      </p:sp>
      <p:sp>
        <p:nvSpPr>
          <p:cNvPr id="3" name="Content Placeholder 2">
            <a:extLst>
              <a:ext uri="{FF2B5EF4-FFF2-40B4-BE49-F238E27FC236}">
                <a16:creationId xmlns:a16="http://schemas.microsoft.com/office/drawing/2014/main" id="{8E5CD573-04B5-6AEA-3540-59C9D6732930}"/>
              </a:ext>
            </a:extLst>
          </p:cNvPr>
          <p:cNvSpPr>
            <a:spLocks noGrp="1"/>
          </p:cNvSpPr>
          <p:nvPr>
            <p:ph idx="1"/>
          </p:nvPr>
        </p:nvSpPr>
        <p:spPr>
          <a:xfrm>
            <a:off x="1024128" y="1630017"/>
            <a:ext cx="9720073" cy="4903305"/>
          </a:xfrm>
        </p:spPr>
        <p:txBody>
          <a:bodyPr>
            <a:normAutofit/>
          </a:bodyPr>
          <a:lstStyle/>
          <a:p>
            <a:r>
              <a:rPr lang="en-IN" b="1" dirty="0">
                <a:latin typeface="Times New Roman" panose="02020603050405020304" pitchFamily="18" charset="0"/>
                <a:cs typeface="Times New Roman" panose="02020603050405020304" pitchFamily="18" charset="0"/>
              </a:rPr>
              <a:t>Decision Tree:</a:t>
            </a:r>
          </a:p>
          <a:p>
            <a:pPr>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Decision Tree is a Supervised learning technique that can be used for both classification and Regression problems. It is called a decision tree because, similar to a tree, it starts with the root node, which expands on further branches and constructs a tree-like structure.</a:t>
            </a:r>
          </a:p>
          <a:p>
            <a:pPr>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decisions or the test are performed on the basis of features of the given dataset.</a:t>
            </a:r>
          </a:p>
          <a:p>
            <a:pPr>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is a graphical representation for getting all the possible solutions to a problem/decision based on given conditions.</a:t>
            </a:r>
            <a:endParaRPr lang="en-IN"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098" name="Picture 2" descr="Decision Tree Classification Algorithm">
            <a:extLst>
              <a:ext uri="{FF2B5EF4-FFF2-40B4-BE49-F238E27FC236}">
                <a16:creationId xmlns:a16="http://schemas.microsoft.com/office/drawing/2014/main" id="{8D959B27-C01B-0AFF-58F8-F5D165CA3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347" y="4204253"/>
            <a:ext cx="3493604" cy="2329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926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279E3C-3758-3D97-102D-59F98885F6A8}"/>
              </a:ext>
            </a:extLst>
          </p:cNvPr>
          <p:cNvSpPr>
            <a:spLocks noGrp="1"/>
          </p:cNvSpPr>
          <p:nvPr>
            <p:ph idx="1"/>
          </p:nvPr>
        </p:nvSpPr>
        <p:spPr>
          <a:xfrm>
            <a:off x="1024128" y="808383"/>
            <a:ext cx="9720073" cy="5897217"/>
          </a:xfrm>
        </p:spPr>
        <p:txBody>
          <a:bodyPr>
            <a:normAutofit/>
          </a:bodyPr>
          <a:lstStyle/>
          <a:p>
            <a:r>
              <a:rPr lang="en-IN" b="1" dirty="0">
                <a:latin typeface="Times New Roman" panose="02020603050405020304" pitchFamily="18" charset="0"/>
                <a:cs typeface="Times New Roman" panose="02020603050405020304" pitchFamily="18" charset="0"/>
              </a:rPr>
              <a:t>Support Vector Machine</a:t>
            </a:r>
          </a:p>
          <a:p>
            <a:pPr algn="just">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a:t>
            </a:r>
          </a:p>
          <a:p>
            <a:pPr algn="just">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However, primarily, it is used for Classification problems in Machine Learning.</a:t>
            </a:r>
          </a:p>
          <a:p>
            <a:pPr algn="just">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endParaRPr lang="en-IN" sz="2000" b="1" dirty="0">
              <a:latin typeface="Times New Roman" panose="02020603050405020304" pitchFamily="18" charset="0"/>
              <a:cs typeface="Times New Roman" panose="02020603050405020304" pitchFamily="18" charset="0"/>
            </a:endParaRPr>
          </a:p>
        </p:txBody>
      </p:sp>
      <p:pic>
        <p:nvPicPr>
          <p:cNvPr id="2050" name="Picture 2" descr="Support Vector Machine Algorithm">
            <a:extLst>
              <a:ext uri="{FF2B5EF4-FFF2-40B4-BE49-F238E27FC236}">
                <a16:creationId xmlns:a16="http://schemas.microsoft.com/office/drawing/2014/main" id="{7A164A20-A325-0C36-CCF9-5FC6A949F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414" y="3552687"/>
            <a:ext cx="4381500"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503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65154-2B70-B72A-740A-DD6EFDA0FE19}"/>
              </a:ext>
            </a:extLst>
          </p:cNvPr>
          <p:cNvSpPr>
            <a:spLocks noGrp="1"/>
          </p:cNvSpPr>
          <p:nvPr>
            <p:ph idx="1"/>
          </p:nvPr>
        </p:nvSpPr>
        <p:spPr>
          <a:xfrm>
            <a:off x="1024128" y="477078"/>
            <a:ext cx="9720073" cy="6380922"/>
          </a:xfrm>
        </p:spPr>
        <p:txBody>
          <a:bodyPr>
            <a:normAutofit/>
          </a:bodyPr>
          <a:lstStyle/>
          <a:p>
            <a:r>
              <a:rPr lang="en-IN" b="1" dirty="0">
                <a:latin typeface="Times New Roman" panose="02020603050405020304" pitchFamily="18" charset="0"/>
                <a:cs typeface="Times New Roman" panose="02020603050405020304" pitchFamily="18" charset="0"/>
              </a:rPr>
              <a:t>Random forest:</a:t>
            </a:r>
          </a:p>
          <a:p>
            <a:pPr algn="just">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a:t>
            </a:r>
            <a:r>
              <a:rPr lang="en-US" sz="2000" i="0" dirty="0">
                <a:solidFill>
                  <a:srgbClr val="333333"/>
                </a:solidFill>
                <a:effectLst/>
                <a:latin typeface="Times New Roman" panose="02020603050405020304" pitchFamily="18" charset="0"/>
                <a:cs typeface="Times New Roman" panose="02020603050405020304" pitchFamily="18" charset="0"/>
              </a:rPr>
              <a:t>ensemble learning, </a:t>
            </a:r>
            <a:r>
              <a:rPr lang="en-US" sz="2000" b="0" i="0" dirty="0">
                <a:solidFill>
                  <a:srgbClr val="333333"/>
                </a:solidFill>
                <a:effectLst/>
                <a:latin typeface="Times New Roman" panose="02020603050405020304" pitchFamily="18" charset="0"/>
                <a:cs typeface="Times New Roman" panose="02020603050405020304" pitchFamily="18" charset="0"/>
              </a:rPr>
              <a:t>which is a process of </a:t>
            </a:r>
            <a:r>
              <a:rPr lang="en-US" sz="2000" b="0" dirty="0">
                <a:solidFill>
                  <a:srgbClr val="333333"/>
                </a:solidFill>
                <a:effectLst/>
                <a:latin typeface="Times New Roman" panose="02020603050405020304" pitchFamily="18" charset="0"/>
                <a:cs typeface="Times New Roman" panose="02020603050405020304" pitchFamily="18" charset="0"/>
              </a:rPr>
              <a:t>combining multiple classifiers to solve a complex problem and to improve the performance of the model</a:t>
            </a:r>
            <a:r>
              <a:rPr lang="en-US" sz="2000" b="0" i="1" dirty="0">
                <a:solidFill>
                  <a:srgbClr val="333333"/>
                </a:solidFill>
                <a:effectLst/>
                <a:latin typeface="Times New Roman" panose="02020603050405020304" pitchFamily="18" charset="0"/>
                <a:cs typeface="Times New Roman" panose="02020603050405020304" pitchFamily="18" charset="0"/>
              </a:rPr>
              <a:t>.</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As the name suggests, </a:t>
            </a:r>
            <a:r>
              <a:rPr lang="en-US" sz="2000" dirty="0">
                <a:solidFill>
                  <a:srgbClr val="333333"/>
                </a:solidFill>
                <a:effectLst/>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r>
              <a:rPr lang="en-US" sz="2000" b="0" i="0" dirty="0">
                <a:solidFill>
                  <a:srgbClr val="333333"/>
                </a:solidFill>
                <a:effectLst/>
                <a:latin typeface="Times New Roman" panose="02020603050405020304" pitchFamily="18" charset="0"/>
                <a:cs typeface="Times New Roman" panose="02020603050405020304" pitchFamily="18" charset="0"/>
              </a:rPr>
              <a:t> Instead of relying on one decision tree, the random forest takes the prediction from each tree and based on the majority votes of predictions, and it predicts the final output.</a:t>
            </a:r>
          </a:p>
          <a:p>
            <a:pPr algn="just">
              <a:buFont typeface="Wingdings" panose="05000000000000000000" pitchFamily="2" charset="2"/>
              <a:buChar char="§"/>
            </a:pPr>
            <a:r>
              <a:rPr lang="en-US" sz="2000" i="0" dirty="0">
                <a:solidFill>
                  <a:srgbClr val="333333"/>
                </a:solidFill>
                <a:effectLst/>
                <a:latin typeface="Times New Roman" panose="02020603050405020304" pitchFamily="18" charset="0"/>
                <a:cs typeface="Times New Roman" panose="02020603050405020304" pitchFamily="18" charset="0"/>
              </a:rPr>
              <a:t>The greater number of trees in the forest leads to higher accuracy and prevents the problem of overfitting.</a:t>
            </a:r>
          </a:p>
          <a:p>
            <a:endParaRPr lang="en-IN" b="1" dirty="0">
              <a:latin typeface="Times New Roman" panose="02020603050405020304" pitchFamily="18" charset="0"/>
              <a:cs typeface="Times New Roman" panose="02020603050405020304" pitchFamily="18" charset="0"/>
            </a:endParaRPr>
          </a:p>
        </p:txBody>
      </p:sp>
      <p:pic>
        <p:nvPicPr>
          <p:cNvPr id="3074" name="Picture 2" descr="Random Forest Algorithm">
            <a:extLst>
              <a:ext uri="{FF2B5EF4-FFF2-40B4-BE49-F238E27FC236}">
                <a16:creationId xmlns:a16="http://schemas.microsoft.com/office/drawing/2014/main" id="{4F11EC7B-9FA1-A190-0EE9-561C35FF0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688" y="4538870"/>
            <a:ext cx="5049078" cy="2054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3F4450-2ED8-4C53-4B40-1406FB1243F7}"/>
              </a:ext>
            </a:extLst>
          </p:cNvPr>
          <p:cNvPicPr>
            <a:picLocks noGrp="1" noChangeAspect="1"/>
          </p:cNvPicPr>
          <p:nvPr>
            <p:ph idx="1"/>
          </p:nvPr>
        </p:nvPicPr>
        <p:blipFill>
          <a:blip r:embed="rId2"/>
          <a:stretch>
            <a:fillRect/>
          </a:stretch>
        </p:blipFill>
        <p:spPr>
          <a:xfrm>
            <a:off x="689114" y="253792"/>
            <a:ext cx="9591260" cy="3135451"/>
          </a:xfrm>
        </p:spPr>
      </p:pic>
      <p:pic>
        <p:nvPicPr>
          <p:cNvPr id="11" name="Picture 10">
            <a:extLst>
              <a:ext uri="{FF2B5EF4-FFF2-40B4-BE49-F238E27FC236}">
                <a16:creationId xmlns:a16="http://schemas.microsoft.com/office/drawing/2014/main" id="{BEBCE1EE-4DE0-DA45-DB1F-FF84FEFF1625}"/>
              </a:ext>
            </a:extLst>
          </p:cNvPr>
          <p:cNvPicPr>
            <a:picLocks noChangeAspect="1"/>
          </p:cNvPicPr>
          <p:nvPr/>
        </p:nvPicPr>
        <p:blipFill>
          <a:blip r:embed="rId3"/>
          <a:stretch>
            <a:fillRect/>
          </a:stretch>
        </p:blipFill>
        <p:spPr>
          <a:xfrm>
            <a:off x="781879" y="3429000"/>
            <a:ext cx="9766852" cy="3011557"/>
          </a:xfrm>
          <a:prstGeom prst="rect">
            <a:avLst/>
          </a:prstGeom>
        </p:spPr>
      </p:pic>
      <p:sp>
        <p:nvSpPr>
          <p:cNvPr id="12" name="TextBox 11">
            <a:extLst>
              <a:ext uri="{FF2B5EF4-FFF2-40B4-BE49-F238E27FC236}">
                <a16:creationId xmlns:a16="http://schemas.microsoft.com/office/drawing/2014/main" id="{9CA2F9BB-797A-01D6-6E12-B08DB10CBD69}"/>
              </a:ext>
            </a:extLst>
          </p:cNvPr>
          <p:cNvSpPr txBox="1"/>
          <p:nvPr/>
        </p:nvSpPr>
        <p:spPr>
          <a:xfrm>
            <a:off x="2186608" y="6400800"/>
            <a:ext cx="580445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Model building using Support Vector Machine(SVM)</a:t>
            </a:r>
          </a:p>
        </p:txBody>
      </p:sp>
    </p:spTree>
    <p:extLst>
      <p:ext uri="{BB962C8B-B14F-4D97-AF65-F5344CB8AC3E}">
        <p14:creationId xmlns:p14="http://schemas.microsoft.com/office/powerpoint/2010/main" val="3900393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1FA18DE9-7118-B41B-1040-B3FB6BF68A71}"/>
              </a:ext>
            </a:extLst>
          </p:cNvPr>
          <p:cNvPicPr>
            <a:picLocks noGrp="1" noChangeAspect="1"/>
          </p:cNvPicPr>
          <p:nvPr>
            <p:ph idx="1"/>
          </p:nvPr>
        </p:nvPicPr>
        <p:blipFill>
          <a:blip r:embed="rId2"/>
          <a:stretch>
            <a:fillRect/>
          </a:stretch>
        </p:blipFill>
        <p:spPr>
          <a:xfrm>
            <a:off x="798753" y="109538"/>
            <a:ext cx="7705725" cy="3319462"/>
          </a:xfrm>
        </p:spPr>
      </p:pic>
      <p:pic>
        <p:nvPicPr>
          <p:cNvPr id="17" name="Picture 16">
            <a:extLst>
              <a:ext uri="{FF2B5EF4-FFF2-40B4-BE49-F238E27FC236}">
                <a16:creationId xmlns:a16="http://schemas.microsoft.com/office/drawing/2014/main" id="{4FD44FAE-1B40-79EB-BE2B-5816BCCF3AA8}"/>
              </a:ext>
            </a:extLst>
          </p:cNvPr>
          <p:cNvPicPr>
            <a:picLocks noChangeAspect="1"/>
          </p:cNvPicPr>
          <p:nvPr/>
        </p:nvPicPr>
        <p:blipFill>
          <a:blip r:embed="rId3"/>
          <a:stretch>
            <a:fillRect/>
          </a:stretch>
        </p:blipFill>
        <p:spPr>
          <a:xfrm>
            <a:off x="705987" y="3445358"/>
            <a:ext cx="8334375" cy="3412642"/>
          </a:xfrm>
          <a:prstGeom prst="rect">
            <a:avLst/>
          </a:prstGeom>
        </p:spPr>
      </p:pic>
      <p:sp>
        <p:nvSpPr>
          <p:cNvPr id="2" name="TextBox 1">
            <a:extLst>
              <a:ext uri="{FF2B5EF4-FFF2-40B4-BE49-F238E27FC236}">
                <a16:creationId xmlns:a16="http://schemas.microsoft.com/office/drawing/2014/main" id="{468F29E3-81A5-C987-4B16-C4DAE9102189}"/>
              </a:ext>
            </a:extLst>
          </p:cNvPr>
          <p:cNvSpPr txBox="1"/>
          <p:nvPr/>
        </p:nvSpPr>
        <p:spPr>
          <a:xfrm>
            <a:off x="2941983" y="6427304"/>
            <a:ext cx="556249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Model building using Decision Tree(DT)</a:t>
            </a:r>
            <a:endParaRPr lang="en-IN" dirty="0"/>
          </a:p>
        </p:txBody>
      </p:sp>
    </p:spTree>
    <p:extLst>
      <p:ext uri="{BB962C8B-B14F-4D97-AF65-F5344CB8AC3E}">
        <p14:creationId xmlns:p14="http://schemas.microsoft.com/office/powerpoint/2010/main" val="389600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4BE8-C0AC-D27F-CF3F-A6261E81CE90}"/>
              </a:ext>
            </a:extLst>
          </p:cNvPr>
          <p:cNvSpPr>
            <a:spLocks noGrp="1"/>
          </p:cNvSpPr>
          <p:nvPr>
            <p:ph type="title"/>
          </p:nvPr>
        </p:nvSpPr>
        <p:spPr>
          <a:xfrm>
            <a:off x="808383" y="331305"/>
            <a:ext cx="9409043" cy="702366"/>
          </a:xfrm>
        </p:spPr>
        <p:txBody>
          <a:bodyPr>
            <a:normAutofit/>
          </a:bodyPr>
          <a:lstStyle/>
          <a:p>
            <a:r>
              <a:rPr lang="en-IN" sz="3600" b="1" dirty="0">
                <a:latin typeface="Times New Roman" panose="02020603050405020304" pitchFamily="18" charset="0"/>
                <a:cs typeface="Times New Roman" panose="02020603050405020304" pitchFamily="18" charset="0"/>
              </a:rPr>
              <a:t>  CONTENTS</a:t>
            </a:r>
          </a:p>
        </p:txBody>
      </p:sp>
      <p:sp>
        <p:nvSpPr>
          <p:cNvPr id="3" name="Content Placeholder 2">
            <a:extLst>
              <a:ext uri="{FF2B5EF4-FFF2-40B4-BE49-F238E27FC236}">
                <a16:creationId xmlns:a16="http://schemas.microsoft.com/office/drawing/2014/main" id="{B7FB952C-2572-118A-37C9-21610F048755}"/>
              </a:ext>
            </a:extLst>
          </p:cNvPr>
          <p:cNvSpPr>
            <a:spLocks noGrp="1"/>
          </p:cNvSpPr>
          <p:nvPr>
            <p:ph idx="1"/>
          </p:nvPr>
        </p:nvSpPr>
        <p:spPr>
          <a:xfrm>
            <a:off x="677334" y="940904"/>
            <a:ext cx="8596668" cy="5777949"/>
          </a:xfrm>
        </p:spPr>
        <p:txBody>
          <a:bodyPr>
            <a:noAutofit/>
          </a:bodyPr>
          <a:lstStyle/>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Problems identified</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Solution proposed</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Proposed architecture</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Modules</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Result Analysis</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UML diagrams</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Requirements</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References</a:t>
            </a:r>
          </a:p>
          <a:p>
            <a:endParaRPr lang="en-IN" sz="2800" dirty="0"/>
          </a:p>
        </p:txBody>
      </p:sp>
    </p:spTree>
    <p:extLst>
      <p:ext uri="{BB962C8B-B14F-4D97-AF65-F5344CB8AC3E}">
        <p14:creationId xmlns:p14="http://schemas.microsoft.com/office/powerpoint/2010/main" val="2897491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8E65D9E-05ED-B6F6-B432-F3FC7CB68FC6}"/>
              </a:ext>
            </a:extLst>
          </p:cNvPr>
          <p:cNvPicPr>
            <a:picLocks noChangeAspect="1"/>
          </p:cNvPicPr>
          <p:nvPr/>
        </p:nvPicPr>
        <p:blipFill rotWithShape="1">
          <a:blip r:embed="rId2"/>
          <a:srcRect t="9991"/>
          <a:stretch/>
        </p:blipFill>
        <p:spPr>
          <a:xfrm>
            <a:off x="899283" y="3784152"/>
            <a:ext cx="8829675" cy="2417865"/>
          </a:xfrm>
          <a:prstGeom prst="rect">
            <a:avLst/>
          </a:prstGeom>
        </p:spPr>
      </p:pic>
      <p:pic>
        <p:nvPicPr>
          <p:cNvPr id="18" name="Content Placeholder 17">
            <a:extLst>
              <a:ext uri="{FF2B5EF4-FFF2-40B4-BE49-F238E27FC236}">
                <a16:creationId xmlns:a16="http://schemas.microsoft.com/office/drawing/2014/main" id="{1DB3719F-4498-BFCD-368C-8653A1ACF2BB}"/>
              </a:ext>
            </a:extLst>
          </p:cNvPr>
          <p:cNvPicPr>
            <a:picLocks noGrp="1" noChangeAspect="1"/>
          </p:cNvPicPr>
          <p:nvPr>
            <p:ph idx="1"/>
          </p:nvPr>
        </p:nvPicPr>
        <p:blipFill>
          <a:blip r:embed="rId3"/>
          <a:stretch>
            <a:fillRect/>
          </a:stretch>
        </p:blipFill>
        <p:spPr>
          <a:xfrm>
            <a:off x="859526" y="145602"/>
            <a:ext cx="7847152" cy="3638550"/>
          </a:xfrm>
        </p:spPr>
      </p:pic>
      <p:sp>
        <p:nvSpPr>
          <p:cNvPr id="2" name="TextBox 1">
            <a:extLst>
              <a:ext uri="{FF2B5EF4-FFF2-40B4-BE49-F238E27FC236}">
                <a16:creationId xmlns:a16="http://schemas.microsoft.com/office/drawing/2014/main" id="{190CA95D-5336-A3B3-BB28-21F09267F683}"/>
              </a:ext>
            </a:extLst>
          </p:cNvPr>
          <p:cNvSpPr txBox="1"/>
          <p:nvPr/>
        </p:nvSpPr>
        <p:spPr>
          <a:xfrm>
            <a:off x="1444486" y="6202016"/>
            <a:ext cx="575144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Model building using Random Forest(RF)</a:t>
            </a:r>
            <a:endParaRPr lang="en-IN" dirty="0"/>
          </a:p>
        </p:txBody>
      </p:sp>
    </p:spTree>
    <p:extLst>
      <p:ext uri="{BB962C8B-B14F-4D97-AF65-F5344CB8AC3E}">
        <p14:creationId xmlns:p14="http://schemas.microsoft.com/office/powerpoint/2010/main" val="153013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34705D-5E94-56B1-3FB4-9AABF5D6B0AC}"/>
              </a:ext>
            </a:extLst>
          </p:cNvPr>
          <p:cNvSpPr>
            <a:spLocks noGrp="1"/>
          </p:cNvSpPr>
          <p:nvPr>
            <p:ph type="title"/>
          </p:nvPr>
        </p:nvSpPr>
        <p:spPr>
          <a:xfrm>
            <a:off x="1024128" y="585216"/>
            <a:ext cx="9720072" cy="902390"/>
          </a:xfrm>
        </p:spPr>
        <p:txBody>
          <a:bodyPr>
            <a:normAutofit/>
          </a:bodyPr>
          <a:lstStyle/>
          <a:p>
            <a:r>
              <a:rPr lang="en-IN" sz="3600" b="1" dirty="0">
                <a:latin typeface="Times New Roman" panose="02020603050405020304" pitchFamily="18" charset="0"/>
                <a:cs typeface="Times New Roman" panose="02020603050405020304" pitchFamily="18" charset="0"/>
              </a:rPr>
              <a:t>Result analysis</a:t>
            </a:r>
          </a:p>
        </p:txBody>
      </p:sp>
      <p:graphicFrame>
        <p:nvGraphicFramePr>
          <p:cNvPr id="4" name="Content Placeholder 3">
            <a:extLst>
              <a:ext uri="{FF2B5EF4-FFF2-40B4-BE49-F238E27FC236}">
                <a16:creationId xmlns:a16="http://schemas.microsoft.com/office/drawing/2014/main" id="{ED62FAFC-BA57-BDE1-6281-3DDBAF122010}"/>
              </a:ext>
            </a:extLst>
          </p:cNvPr>
          <p:cNvGraphicFramePr>
            <a:graphicFrameLocks noGrp="1"/>
          </p:cNvGraphicFramePr>
          <p:nvPr>
            <p:ph idx="1"/>
            <p:extLst>
              <p:ext uri="{D42A27DB-BD31-4B8C-83A1-F6EECF244321}">
                <p14:modId xmlns:p14="http://schemas.microsoft.com/office/powerpoint/2010/main" val="2546144664"/>
              </p:ext>
            </p:extLst>
          </p:nvPr>
        </p:nvGraphicFramePr>
        <p:xfrm>
          <a:off x="1023940" y="1419366"/>
          <a:ext cx="9720260" cy="5397692"/>
        </p:xfrm>
        <a:graphic>
          <a:graphicData uri="http://schemas.openxmlformats.org/drawingml/2006/table">
            <a:tbl>
              <a:tblPr firstRow="1" firstCol="1" bandRow="1">
                <a:tableStyleId>{5940675A-B579-460E-94D1-54222C63F5DA}</a:tableStyleId>
              </a:tblPr>
              <a:tblGrid>
                <a:gridCol w="2765089">
                  <a:extLst>
                    <a:ext uri="{9D8B030D-6E8A-4147-A177-3AD203B41FA5}">
                      <a16:colId xmlns:a16="http://schemas.microsoft.com/office/drawing/2014/main" val="861278518"/>
                    </a:ext>
                  </a:extLst>
                </a:gridCol>
                <a:gridCol w="2270577">
                  <a:extLst>
                    <a:ext uri="{9D8B030D-6E8A-4147-A177-3AD203B41FA5}">
                      <a16:colId xmlns:a16="http://schemas.microsoft.com/office/drawing/2014/main" val="564369873"/>
                    </a:ext>
                  </a:extLst>
                </a:gridCol>
                <a:gridCol w="2380050">
                  <a:extLst>
                    <a:ext uri="{9D8B030D-6E8A-4147-A177-3AD203B41FA5}">
                      <a16:colId xmlns:a16="http://schemas.microsoft.com/office/drawing/2014/main" val="2817261859"/>
                    </a:ext>
                  </a:extLst>
                </a:gridCol>
                <a:gridCol w="2304544">
                  <a:extLst>
                    <a:ext uri="{9D8B030D-6E8A-4147-A177-3AD203B41FA5}">
                      <a16:colId xmlns:a16="http://schemas.microsoft.com/office/drawing/2014/main" val="861245736"/>
                    </a:ext>
                  </a:extLst>
                </a:gridCol>
              </a:tblGrid>
              <a:tr h="580835">
                <a:tc>
                  <a:txBody>
                    <a:bodyPr/>
                    <a:lstStyle/>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Algorithm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Support Vector Machine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Random Forest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Decision Tree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extLst>
                  <a:ext uri="{0D108BD9-81ED-4DB2-BD59-A6C34878D82A}">
                    <a16:rowId xmlns:a16="http://schemas.microsoft.com/office/drawing/2014/main" val="1635436047"/>
                  </a:ext>
                </a:extLst>
              </a:tr>
              <a:tr h="580835">
                <a:tc>
                  <a:txBody>
                    <a:bodyPr/>
                    <a:lstStyle/>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Accuracy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0.87</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0.66</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0.99</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extLst>
                  <a:ext uri="{0D108BD9-81ED-4DB2-BD59-A6C34878D82A}">
                    <a16:rowId xmlns:a16="http://schemas.microsoft.com/office/drawing/2014/main" val="1565942601"/>
                  </a:ext>
                </a:extLst>
              </a:tr>
              <a:tr h="954335">
                <a:tc>
                  <a:txBody>
                    <a:bodyPr/>
                    <a:lstStyle/>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Precision      0</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                     1</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                     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0.84</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0.96</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1.00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0.65</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1.00</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0.00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0.99</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1.00</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1.00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extLst>
                  <a:ext uri="{0D108BD9-81ED-4DB2-BD59-A6C34878D82A}">
                    <a16:rowId xmlns:a16="http://schemas.microsoft.com/office/drawing/2014/main" val="463181559"/>
                  </a:ext>
                </a:extLst>
              </a:tr>
              <a:tr h="954335">
                <a:tc>
                  <a:txBody>
                    <a:bodyPr/>
                    <a:lstStyle/>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Recall          0</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                    1</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                    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0.98</a:t>
                      </a:r>
                    </a:p>
                    <a:p>
                      <a:pPr>
                        <a:lnSpc>
                          <a:spcPct val="107000"/>
                        </a:lnSpc>
                        <a:spcAft>
                          <a:spcPts val="800"/>
                        </a:spcAft>
                      </a:pPr>
                      <a:r>
                        <a:rPr lang="en-IN" sz="1600">
                          <a:effectLst/>
                          <a:latin typeface="Times New Roman" panose="02020603050405020304" pitchFamily="18" charset="0"/>
                          <a:cs typeface="Times New Roman" panose="02020603050405020304" pitchFamily="18" charset="0"/>
                        </a:rPr>
                        <a:t>0.76</a:t>
                      </a:r>
                    </a:p>
                    <a:p>
                      <a:pPr>
                        <a:lnSpc>
                          <a:spcPct val="107000"/>
                        </a:lnSpc>
                        <a:spcAft>
                          <a:spcPts val="800"/>
                        </a:spcAft>
                      </a:pPr>
                      <a:r>
                        <a:rPr lang="en-IN" sz="1600">
                          <a:effectLst/>
                          <a:latin typeface="Times New Roman" panose="02020603050405020304" pitchFamily="18" charset="0"/>
                          <a:cs typeface="Times New Roman" panose="02020603050405020304" pitchFamily="18" charset="0"/>
                        </a:rPr>
                        <a:t>0.34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1.00</a:t>
                      </a:r>
                    </a:p>
                    <a:p>
                      <a:pPr>
                        <a:lnSpc>
                          <a:spcPct val="107000"/>
                        </a:lnSpc>
                        <a:spcAft>
                          <a:spcPts val="800"/>
                        </a:spcAft>
                      </a:pPr>
                      <a:r>
                        <a:rPr lang="en-IN" sz="1600">
                          <a:effectLst/>
                          <a:latin typeface="Times New Roman" panose="02020603050405020304" pitchFamily="18" charset="0"/>
                          <a:cs typeface="Times New Roman" panose="02020603050405020304" pitchFamily="18" charset="0"/>
                        </a:rPr>
                        <a:t>0.11</a:t>
                      </a:r>
                    </a:p>
                    <a:p>
                      <a:pPr>
                        <a:lnSpc>
                          <a:spcPct val="107000"/>
                        </a:lnSpc>
                        <a:spcAft>
                          <a:spcPts val="800"/>
                        </a:spcAft>
                      </a:pPr>
                      <a:r>
                        <a:rPr lang="en-IN" sz="1600">
                          <a:effectLst/>
                          <a:latin typeface="Times New Roman" panose="02020603050405020304" pitchFamily="18" charset="0"/>
                          <a:cs typeface="Times New Roman" panose="02020603050405020304" pitchFamily="18" charset="0"/>
                        </a:rPr>
                        <a:t>0.00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1.00</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0.99</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0.99</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extLst>
                  <a:ext uri="{0D108BD9-81ED-4DB2-BD59-A6C34878D82A}">
                    <a16:rowId xmlns:a16="http://schemas.microsoft.com/office/drawing/2014/main" val="3494379119"/>
                  </a:ext>
                </a:extLst>
              </a:tr>
              <a:tr h="954335">
                <a:tc>
                  <a:txBody>
                    <a:bodyPr/>
                    <a:lstStyle/>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F1 Score      0</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                    1</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                    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0.91</a:t>
                      </a:r>
                    </a:p>
                    <a:p>
                      <a:pPr>
                        <a:lnSpc>
                          <a:spcPct val="107000"/>
                        </a:lnSpc>
                        <a:spcAft>
                          <a:spcPts val="800"/>
                        </a:spcAft>
                      </a:pPr>
                      <a:r>
                        <a:rPr lang="en-IN" sz="1600">
                          <a:effectLst/>
                          <a:latin typeface="Times New Roman" panose="02020603050405020304" pitchFamily="18" charset="0"/>
                          <a:cs typeface="Times New Roman" panose="02020603050405020304" pitchFamily="18" charset="0"/>
                        </a:rPr>
                        <a:t>0.85</a:t>
                      </a:r>
                    </a:p>
                    <a:p>
                      <a:pPr>
                        <a:lnSpc>
                          <a:spcPct val="107000"/>
                        </a:lnSpc>
                        <a:spcAft>
                          <a:spcPts val="800"/>
                        </a:spcAft>
                      </a:pPr>
                      <a:r>
                        <a:rPr lang="en-IN" sz="1600">
                          <a:effectLst/>
                          <a:latin typeface="Times New Roman" panose="02020603050405020304" pitchFamily="18" charset="0"/>
                          <a:cs typeface="Times New Roman" panose="02020603050405020304" pitchFamily="18" charset="0"/>
                        </a:rPr>
                        <a:t>0.51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0.79</a:t>
                      </a:r>
                    </a:p>
                    <a:p>
                      <a:pPr>
                        <a:lnSpc>
                          <a:spcPct val="107000"/>
                        </a:lnSpc>
                        <a:spcAft>
                          <a:spcPts val="800"/>
                        </a:spcAft>
                      </a:pPr>
                      <a:r>
                        <a:rPr lang="en-IN" sz="1600">
                          <a:effectLst/>
                          <a:latin typeface="Times New Roman" panose="02020603050405020304" pitchFamily="18" charset="0"/>
                          <a:cs typeface="Times New Roman" panose="02020603050405020304" pitchFamily="18" charset="0"/>
                        </a:rPr>
                        <a:t>0.20</a:t>
                      </a:r>
                    </a:p>
                    <a:p>
                      <a:pPr>
                        <a:lnSpc>
                          <a:spcPct val="107000"/>
                        </a:lnSpc>
                        <a:spcAft>
                          <a:spcPts val="800"/>
                        </a:spcAft>
                      </a:pPr>
                      <a:r>
                        <a:rPr lang="en-IN" sz="1600">
                          <a:effectLst/>
                          <a:latin typeface="Times New Roman" panose="02020603050405020304" pitchFamily="18" charset="0"/>
                          <a:cs typeface="Times New Roman" panose="02020603050405020304" pitchFamily="18" charset="0"/>
                        </a:rPr>
                        <a:t>0.00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0.99</a:t>
                      </a:r>
                    </a:p>
                    <a:p>
                      <a:pPr>
                        <a:lnSpc>
                          <a:spcPct val="107000"/>
                        </a:lnSpc>
                        <a:spcAft>
                          <a:spcPts val="800"/>
                        </a:spcAft>
                      </a:pPr>
                      <a:r>
                        <a:rPr lang="en-IN" sz="1600">
                          <a:effectLst/>
                          <a:latin typeface="Times New Roman" panose="02020603050405020304" pitchFamily="18" charset="0"/>
                          <a:cs typeface="Times New Roman" panose="02020603050405020304" pitchFamily="18" charset="0"/>
                        </a:rPr>
                        <a:t>0.99</a:t>
                      </a:r>
                    </a:p>
                    <a:p>
                      <a:pPr>
                        <a:lnSpc>
                          <a:spcPct val="107000"/>
                        </a:lnSpc>
                        <a:spcAft>
                          <a:spcPts val="800"/>
                        </a:spcAft>
                      </a:pPr>
                      <a:r>
                        <a:rPr lang="en-IN" sz="1600">
                          <a:effectLst/>
                          <a:latin typeface="Times New Roman" panose="02020603050405020304" pitchFamily="18" charset="0"/>
                          <a:cs typeface="Times New Roman" panose="02020603050405020304" pitchFamily="18" charset="0"/>
                        </a:rPr>
                        <a:t>0.99</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extLst>
                  <a:ext uri="{0D108BD9-81ED-4DB2-BD59-A6C34878D82A}">
                    <a16:rowId xmlns:a16="http://schemas.microsoft.com/office/drawing/2014/main" val="1901741345"/>
                  </a:ext>
                </a:extLst>
              </a:tr>
              <a:tr h="1311601">
                <a:tc>
                  <a:txBody>
                    <a:bodyPr/>
                    <a:lstStyle/>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Support       0</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                   1</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                   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7598</a:t>
                      </a:r>
                    </a:p>
                    <a:p>
                      <a:pPr>
                        <a:lnSpc>
                          <a:spcPct val="107000"/>
                        </a:lnSpc>
                        <a:spcAft>
                          <a:spcPts val="800"/>
                        </a:spcAft>
                      </a:pPr>
                      <a:r>
                        <a:rPr lang="en-IN" sz="1600">
                          <a:effectLst/>
                          <a:latin typeface="Times New Roman" panose="02020603050405020304" pitchFamily="18" charset="0"/>
                          <a:cs typeface="Times New Roman" panose="02020603050405020304" pitchFamily="18" charset="0"/>
                        </a:rPr>
                        <a:t>3700</a:t>
                      </a:r>
                    </a:p>
                    <a:p>
                      <a:pPr>
                        <a:lnSpc>
                          <a:spcPct val="107000"/>
                        </a:lnSpc>
                        <a:spcAft>
                          <a:spcPts val="800"/>
                        </a:spcAft>
                      </a:pPr>
                      <a:r>
                        <a:rPr lang="en-IN" sz="1600">
                          <a:effectLst/>
                          <a:latin typeface="Times New Roman" panose="02020603050405020304" pitchFamily="18" charset="0"/>
                          <a:cs typeface="Times New Roman" panose="02020603050405020304" pitchFamily="18" charset="0"/>
                        </a:rPr>
                        <a:t>754</a:t>
                      </a:r>
                    </a:p>
                    <a:p>
                      <a:pPr>
                        <a:lnSpc>
                          <a:spcPct val="107000"/>
                        </a:lnSpc>
                        <a:spcAft>
                          <a:spcPts val="800"/>
                        </a:spcAft>
                      </a:pPr>
                      <a:r>
                        <a:rPr lang="en-IN"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7598</a:t>
                      </a:r>
                    </a:p>
                    <a:p>
                      <a:pPr>
                        <a:lnSpc>
                          <a:spcPct val="107000"/>
                        </a:lnSpc>
                        <a:spcAft>
                          <a:spcPts val="800"/>
                        </a:spcAft>
                      </a:pPr>
                      <a:r>
                        <a:rPr lang="en-IN" sz="1600">
                          <a:effectLst/>
                          <a:latin typeface="Times New Roman" panose="02020603050405020304" pitchFamily="18" charset="0"/>
                          <a:cs typeface="Times New Roman" panose="02020603050405020304" pitchFamily="18" charset="0"/>
                        </a:rPr>
                        <a:t>3700</a:t>
                      </a:r>
                    </a:p>
                    <a:p>
                      <a:pPr>
                        <a:lnSpc>
                          <a:spcPct val="107000"/>
                        </a:lnSpc>
                        <a:spcAft>
                          <a:spcPts val="800"/>
                        </a:spcAft>
                      </a:pPr>
                      <a:r>
                        <a:rPr lang="en-IN" sz="1600">
                          <a:effectLst/>
                          <a:latin typeface="Times New Roman" panose="02020603050405020304" pitchFamily="18" charset="0"/>
                          <a:cs typeface="Times New Roman" panose="02020603050405020304" pitchFamily="18" charset="0"/>
                        </a:rPr>
                        <a:t>754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tc>
                  <a:txBody>
                    <a:bodyPr/>
                    <a:lstStyle/>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7598</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3700</a:t>
                      </a:r>
                    </a:p>
                    <a:p>
                      <a:pPr>
                        <a:lnSpc>
                          <a:spcPct val="107000"/>
                        </a:lnSpc>
                        <a:spcAft>
                          <a:spcPts val="800"/>
                        </a:spcAft>
                      </a:pPr>
                      <a:r>
                        <a:rPr lang="en-IN" sz="1600" dirty="0">
                          <a:effectLst/>
                          <a:latin typeface="Times New Roman" panose="02020603050405020304" pitchFamily="18" charset="0"/>
                          <a:cs typeface="Times New Roman" panose="02020603050405020304" pitchFamily="18" charset="0"/>
                        </a:rPr>
                        <a:t>754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963" marR="58963" marT="0" marB="0"/>
                </a:tc>
                <a:extLst>
                  <a:ext uri="{0D108BD9-81ED-4DB2-BD59-A6C34878D82A}">
                    <a16:rowId xmlns:a16="http://schemas.microsoft.com/office/drawing/2014/main" val="3767325263"/>
                  </a:ext>
                </a:extLst>
              </a:tr>
            </a:tbl>
          </a:graphicData>
        </a:graphic>
      </p:graphicFrame>
      <p:sp>
        <p:nvSpPr>
          <p:cNvPr id="5" name="Rectangle 1">
            <a:extLst>
              <a:ext uri="{FF2B5EF4-FFF2-40B4-BE49-F238E27FC236}">
                <a16:creationId xmlns:a16="http://schemas.microsoft.com/office/drawing/2014/main" id="{34D6C8B7-0245-9207-3E0A-8FBB8623A41D}"/>
              </a:ext>
            </a:extLst>
          </p:cNvPr>
          <p:cNvSpPr>
            <a:spLocks noChangeArrowheads="1"/>
          </p:cNvSpPr>
          <p:nvPr/>
        </p:nvSpPr>
        <p:spPr bwMode="auto">
          <a:xfrm>
            <a:off x="-1" y="-967409"/>
            <a:ext cx="21107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cxnSp>
        <p:nvCxnSpPr>
          <p:cNvPr id="9" name="Straight Connector 8">
            <a:extLst>
              <a:ext uri="{FF2B5EF4-FFF2-40B4-BE49-F238E27FC236}">
                <a16:creationId xmlns:a16="http://schemas.microsoft.com/office/drawing/2014/main" id="{25F3E4DC-4C6C-78B4-7733-22E2D8CD8DBC}"/>
              </a:ext>
            </a:extLst>
          </p:cNvPr>
          <p:cNvCxnSpPr>
            <a:cxnSpLocks/>
          </p:cNvCxnSpPr>
          <p:nvPr/>
        </p:nvCxnSpPr>
        <p:spPr>
          <a:xfrm>
            <a:off x="2033516" y="1419366"/>
            <a:ext cx="0" cy="53976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35EBB98-6E22-3EDF-567B-507F5C5E790D}"/>
              </a:ext>
            </a:extLst>
          </p:cNvPr>
          <p:cNvCxnSpPr/>
          <p:nvPr/>
        </p:nvCxnSpPr>
        <p:spPr>
          <a:xfrm>
            <a:off x="2033516" y="2934269"/>
            <a:ext cx="8710684"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421E2F3-5682-CE48-AFDC-200500F611BF}"/>
              </a:ext>
            </a:extLst>
          </p:cNvPr>
          <p:cNvCxnSpPr/>
          <p:nvPr/>
        </p:nvCxnSpPr>
        <p:spPr>
          <a:xfrm>
            <a:off x="2033516" y="3250443"/>
            <a:ext cx="8710684"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7873567C-B439-A11E-6FF7-CDDBACB21C73}"/>
              </a:ext>
            </a:extLst>
          </p:cNvPr>
          <p:cNvCxnSpPr/>
          <p:nvPr/>
        </p:nvCxnSpPr>
        <p:spPr>
          <a:xfrm>
            <a:off x="2033516" y="3894162"/>
            <a:ext cx="8710684"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AFC2938A-13EE-D4F8-D963-182DECA44CF7}"/>
              </a:ext>
            </a:extLst>
          </p:cNvPr>
          <p:cNvCxnSpPr/>
          <p:nvPr/>
        </p:nvCxnSpPr>
        <p:spPr>
          <a:xfrm>
            <a:off x="2033516" y="4210335"/>
            <a:ext cx="8710684"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22410BBD-B070-AF0F-3C7F-98B804EF8F9E}"/>
              </a:ext>
            </a:extLst>
          </p:cNvPr>
          <p:cNvCxnSpPr/>
          <p:nvPr/>
        </p:nvCxnSpPr>
        <p:spPr>
          <a:xfrm>
            <a:off x="2033516" y="4813111"/>
            <a:ext cx="8710684"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294BE3C-736E-0D01-B930-D75C3ED4DB44}"/>
              </a:ext>
            </a:extLst>
          </p:cNvPr>
          <p:cNvCxnSpPr/>
          <p:nvPr/>
        </p:nvCxnSpPr>
        <p:spPr>
          <a:xfrm>
            <a:off x="2033516" y="5197523"/>
            <a:ext cx="8710684"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198E644-FACC-D831-FC13-CD3424F07C80}"/>
              </a:ext>
            </a:extLst>
          </p:cNvPr>
          <p:cNvCxnSpPr/>
          <p:nvPr/>
        </p:nvCxnSpPr>
        <p:spPr>
          <a:xfrm>
            <a:off x="2033516" y="5813948"/>
            <a:ext cx="8710684"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DD6004E-0F90-4BB0-C553-D70D9ADC207A}"/>
              </a:ext>
            </a:extLst>
          </p:cNvPr>
          <p:cNvCxnSpPr/>
          <p:nvPr/>
        </p:nvCxnSpPr>
        <p:spPr>
          <a:xfrm>
            <a:off x="2033516" y="6198360"/>
            <a:ext cx="871068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0010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1BC1CC-C2E0-6372-BC96-CA1A64308BCD}"/>
              </a:ext>
            </a:extLst>
          </p:cNvPr>
          <p:cNvSpPr>
            <a:spLocks noGrp="1"/>
          </p:cNvSpPr>
          <p:nvPr>
            <p:ph type="title"/>
          </p:nvPr>
        </p:nvSpPr>
        <p:spPr>
          <a:xfrm>
            <a:off x="1024128" y="585216"/>
            <a:ext cx="9720072" cy="1150819"/>
          </a:xfrm>
        </p:spPr>
        <p:txBody>
          <a:bodyPr>
            <a:normAutofit/>
          </a:bodyPr>
          <a:lstStyle/>
          <a:p>
            <a:r>
              <a:rPr lang="en-IN" sz="3600" b="1" dirty="0">
                <a:latin typeface="Times New Roman" panose="02020603050405020304" pitchFamily="18" charset="0"/>
                <a:cs typeface="Times New Roman" panose="02020603050405020304" pitchFamily="18" charset="0"/>
              </a:rPr>
              <a:t>Home page</a:t>
            </a:r>
          </a:p>
        </p:txBody>
      </p:sp>
      <p:pic>
        <p:nvPicPr>
          <p:cNvPr id="5" name="Content Placeholder 4">
            <a:extLst>
              <a:ext uri="{FF2B5EF4-FFF2-40B4-BE49-F238E27FC236}">
                <a16:creationId xmlns:a16="http://schemas.microsoft.com/office/drawing/2014/main" id="{4C0A32CC-B4EF-1084-057B-D212466E6A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44" t="9294" r="2030" b="7360"/>
          <a:stretch/>
        </p:blipFill>
        <p:spPr>
          <a:xfrm>
            <a:off x="848139" y="2372139"/>
            <a:ext cx="9896061" cy="3763618"/>
          </a:xfrm>
        </p:spPr>
      </p:pic>
    </p:spTree>
    <p:extLst>
      <p:ext uri="{BB962C8B-B14F-4D97-AF65-F5344CB8AC3E}">
        <p14:creationId xmlns:p14="http://schemas.microsoft.com/office/powerpoint/2010/main" val="1848938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980C76-837C-3CC0-42AD-BCC7E75DCBB6}"/>
              </a:ext>
            </a:extLst>
          </p:cNvPr>
          <p:cNvSpPr>
            <a:spLocks noGrp="1"/>
          </p:cNvSpPr>
          <p:nvPr>
            <p:ph type="title"/>
          </p:nvPr>
        </p:nvSpPr>
        <p:spPr>
          <a:xfrm>
            <a:off x="1024128" y="585216"/>
            <a:ext cx="9720072" cy="1031549"/>
          </a:xfrm>
        </p:spPr>
        <p:txBody>
          <a:bodyPr>
            <a:normAutofit/>
          </a:bodyPr>
          <a:lstStyle/>
          <a:p>
            <a:r>
              <a:rPr lang="en-IN" sz="3600" b="1" dirty="0">
                <a:latin typeface="Times New Roman" panose="02020603050405020304" pitchFamily="18" charset="0"/>
                <a:cs typeface="Times New Roman" panose="02020603050405020304" pitchFamily="18" charset="0"/>
              </a:rPr>
              <a:t>User login/signup</a:t>
            </a:r>
          </a:p>
        </p:txBody>
      </p:sp>
      <p:pic>
        <p:nvPicPr>
          <p:cNvPr id="5" name="Content Placeholder 4">
            <a:extLst>
              <a:ext uri="{FF2B5EF4-FFF2-40B4-BE49-F238E27FC236}">
                <a16:creationId xmlns:a16="http://schemas.microsoft.com/office/drawing/2014/main" id="{8A133738-9BB4-32BA-9700-2B05CE36847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2268" t="9952" r="2" b="25475"/>
          <a:stretch/>
        </p:blipFill>
        <p:spPr>
          <a:xfrm>
            <a:off x="6500191" y="1616765"/>
            <a:ext cx="3008244" cy="4678018"/>
          </a:xfrm>
        </p:spPr>
      </p:pic>
      <p:pic>
        <p:nvPicPr>
          <p:cNvPr id="3" name="Picture 2">
            <a:extLst>
              <a:ext uri="{FF2B5EF4-FFF2-40B4-BE49-F238E27FC236}">
                <a16:creationId xmlns:a16="http://schemas.microsoft.com/office/drawing/2014/main" id="{BA639B62-E59A-16DD-378B-71494489A17E}"/>
              </a:ext>
            </a:extLst>
          </p:cNvPr>
          <p:cNvPicPr>
            <a:picLocks noChangeAspect="1"/>
          </p:cNvPicPr>
          <p:nvPr/>
        </p:nvPicPr>
        <p:blipFill rotWithShape="1">
          <a:blip r:embed="rId3">
            <a:extLst>
              <a:ext uri="{28A0092B-C50C-407E-A947-70E740481C1C}">
                <a14:useLocalDpi xmlns:a14="http://schemas.microsoft.com/office/drawing/2010/main" val="0"/>
              </a:ext>
            </a:extLst>
          </a:blip>
          <a:srcRect l="66408" t="13962" r="1556" b="5612"/>
          <a:stretch/>
        </p:blipFill>
        <p:spPr>
          <a:xfrm>
            <a:off x="1447800" y="1470992"/>
            <a:ext cx="3816627" cy="5141844"/>
          </a:xfrm>
          <a:prstGeom prst="rect">
            <a:avLst/>
          </a:prstGeom>
        </p:spPr>
      </p:pic>
    </p:spTree>
    <p:extLst>
      <p:ext uri="{BB962C8B-B14F-4D97-AF65-F5344CB8AC3E}">
        <p14:creationId xmlns:p14="http://schemas.microsoft.com/office/powerpoint/2010/main" val="3787932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2454-0683-4E26-1230-DA25D7B3CA96}"/>
              </a:ext>
            </a:extLst>
          </p:cNvPr>
          <p:cNvSpPr>
            <a:spLocks noGrp="1"/>
          </p:cNvSpPr>
          <p:nvPr>
            <p:ph type="title"/>
          </p:nvPr>
        </p:nvSpPr>
        <p:spPr>
          <a:xfrm>
            <a:off x="1024128" y="585216"/>
            <a:ext cx="9720072" cy="1256836"/>
          </a:xfrm>
        </p:spPr>
        <p:txBody>
          <a:bodyPr>
            <a:normAutofit/>
          </a:bodyPr>
          <a:lstStyle/>
          <a:p>
            <a:r>
              <a:rPr lang="en-IN" sz="3600" b="1" cap="none" dirty="0">
                <a:latin typeface="Times New Roman" panose="02020603050405020304" pitchFamily="18" charset="0"/>
                <a:cs typeface="Times New Roman" panose="02020603050405020304" pitchFamily="18" charset="0"/>
              </a:rPr>
              <a:t>User Input</a:t>
            </a:r>
          </a:p>
        </p:txBody>
      </p:sp>
      <p:pic>
        <p:nvPicPr>
          <p:cNvPr id="4" name="Content Placeholder 4">
            <a:extLst>
              <a:ext uri="{FF2B5EF4-FFF2-40B4-BE49-F238E27FC236}">
                <a16:creationId xmlns:a16="http://schemas.microsoft.com/office/drawing/2014/main" id="{78488E2B-AF2A-3160-9F21-720A54DE57D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88" t="10706" r="2030" b="5617"/>
          <a:stretch/>
        </p:blipFill>
        <p:spPr>
          <a:xfrm>
            <a:off x="1220469" y="1842052"/>
            <a:ext cx="9381270" cy="4430732"/>
          </a:xfrm>
        </p:spPr>
      </p:pic>
    </p:spTree>
    <p:extLst>
      <p:ext uri="{BB962C8B-B14F-4D97-AF65-F5344CB8AC3E}">
        <p14:creationId xmlns:p14="http://schemas.microsoft.com/office/powerpoint/2010/main" val="554833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DE1976-AA3B-4CDD-E636-564BE15127D5}"/>
              </a:ext>
            </a:extLst>
          </p:cNvPr>
          <p:cNvSpPr>
            <a:spLocks noGrp="1"/>
          </p:cNvSpPr>
          <p:nvPr>
            <p:ph type="title"/>
          </p:nvPr>
        </p:nvSpPr>
        <p:spPr>
          <a:xfrm>
            <a:off x="1086678" y="585216"/>
            <a:ext cx="9657522" cy="1499616"/>
          </a:xfrm>
        </p:spPr>
        <p:txBody>
          <a:bodyPr>
            <a:normAutofit/>
          </a:bodyPr>
          <a:lstStyle/>
          <a:p>
            <a:r>
              <a:rPr lang="en-IN" sz="3600" b="1" cap="none" dirty="0">
                <a:latin typeface="Times New Roman" panose="02020603050405020304" pitchFamily="18" charset="0"/>
                <a:cs typeface="Times New Roman" panose="02020603050405020304" pitchFamily="18" charset="0"/>
              </a:rPr>
              <a:t>Results</a:t>
            </a:r>
          </a:p>
        </p:txBody>
      </p:sp>
      <p:pic>
        <p:nvPicPr>
          <p:cNvPr id="9" name="Picture 8">
            <a:extLst>
              <a:ext uri="{FF2B5EF4-FFF2-40B4-BE49-F238E27FC236}">
                <a16:creationId xmlns:a16="http://schemas.microsoft.com/office/drawing/2014/main" id="{175810C0-C752-758E-C4DC-86FA5CA5627F}"/>
              </a:ext>
            </a:extLst>
          </p:cNvPr>
          <p:cNvPicPr>
            <a:picLocks noChangeAspect="1"/>
          </p:cNvPicPr>
          <p:nvPr/>
        </p:nvPicPr>
        <p:blipFill rotWithShape="1">
          <a:blip r:embed="rId2">
            <a:extLst>
              <a:ext uri="{28A0092B-C50C-407E-A947-70E740481C1C}">
                <a14:useLocalDpi xmlns:a14="http://schemas.microsoft.com/office/drawing/2010/main" val="0"/>
              </a:ext>
            </a:extLst>
          </a:blip>
          <a:srcRect l="26739" t="14863" r="23370" b="43378"/>
          <a:stretch/>
        </p:blipFill>
        <p:spPr>
          <a:xfrm>
            <a:off x="1258957" y="2084832"/>
            <a:ext cx="8905460" cy="3772629"/>
          </a:xfrm>
          <a:prstGeom prst="rect">
            <a:avLst/>
          </a:prstGeom>
        </p:spPr>
      </p:pic>
    </p:spTree>
    <p:extLst>
      <p:ext uri="{BB962C8B-B14F-4D97-AF65-F5344CB8AC3E}">
        <p14:creationId xmlns:p14="http://schemas.microsoft.com/office/powerpoint/2010/main" val="2718895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3CE1-463E-2DF8-0D9B-088A11560A97}"/>
              </a:ext>
            </a:extLst>
          </p:cNvPr>
          <p:cNvSpPr>
            <a:spLocks noGrp="1"/>
          </p:cNvSpPr>
          <p:nvPr>
            <p:ph type="title"/>
          </p:nvPr>
        </p:nvSpPr>
        <p:spPr>
          <a:xfrm>
            <a:off x="795130" y="424070"/>
            <a:ext cx="9949070" cy="728869"/>
          </a:xfrm>
        </p:spPr>
        <p:txBody>
          <a:bodyPr>
            <a:normAutofit/>
          </a:bodyPr>
          <a:lstStyle/>
          <a:p>
            <a:r>
              <a:rPr lang="en-IN" sz="3600" b="1" dirty="0" err="1">
                <a:latin typeface="Times New Roman" panose="02020603050405020304" pitchFamily="18" charset="0"/>
                <a:cs typeface="Times New Roman" panose="02020603050405020304" pitchFamily="18" charset="0"/>
              </a:rPr>
              <a:t>Uml</a:t>
            </a:r>
            <a:r>
              <a:rPr lang="en-IN" sz="3600" b="1" dirty="0">
                <a:latin typeface="Times New Roman" panose="02020603050405020304" pitchFamily="18" charset="0"/>
                <a:cs typeface="Times New Roman" panose="02020603050405020304" pitchFamily="18" charset="0"/>
              </a:rPr>
              <a:t> diagrams</a:t>
            </a:r>
          </a:p>
        </p:txBody>
      </p:sp>
      <p:pic>
        <p:nvPicPr>
          <p:cNvPr id="5" name="Content Placeholder 4">
            <a:extLst>
              <a:ext uri="{FF2B5EF4-FFF2-40B4-BE49-F238E27FC236}">
                <a16:creationId xmlns:a16="http://schemas.microsoft.com/office/drawing/2014/main" id="{89902523-C46B-2E31-74F2-EBF3AF16A8E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232" t="6077" r="19572" b="32922"/>
          <a:stretch/>
        </p:blipFill>
        <p:spPr>
          <a:xfrm>
            <a:off x="1510748" y="2478157"/>
            <a:ext cx="7354956" cy="4141570"/>
          </a:xfrm>
        </p:spPr>
      </p:pic>
      <p:sp>
        <p:nvSpPr>
          <p:cNvPr id="3" name="TextBox 2">
            <a:extLst>
              <a:ext uri="{FF2B5EF4-FFF2-40B4-BE49-F238E27FC236}">
                <a16:creationId xmlns:a16="http://schemas.microsoft.com/office/drawing/2014/main" id="{290E4021-9BEB-FEAF-9455-B4135074C26A}"/>
              </a:ext>
            </a:extLst>
          </p:cNvPr>
          <p:cNvSpPr txBox="1"/>
          <p:nvPr/>
        </p:nvSpPr>
        <p:spPr>
          <a:xfrm>
            <a:off x="795130" y="1152939"/>
            <a:ext cx="5486399"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671375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B3BE-1473-86E0-9557-D1D4367C09A8}"/>
              </a:ext>
            </a:extLst>
          </p:cNvPr>
          <p:cNvSpPr>
            <a:spLocks noGrp="1"/>
          </p:cNvSpPr>
          <p:nvPr>
            <p:ph type="title"/>
          </p:nvPr>
        </p:nvSpPr>
        <p:spPr>
          <a:xfrm>
            <a:off x="728870" y="585216"/>
            <a:ext cx="10015330" cy="1389358"/>
          </a:xfrm>
        </p:spPr>
        <p:txBody>
          <a:bodyPr>
            <a:normAutofit/>
          </a:bodyPr>
          <a:lstStyle/>
          <a:p>
            <a:r>
              <a:rPr lang="en-IN" sz="2400" cap="none" dirty="0">
                <a:latin typeface="Times New Roman" panose="02020603050405020304" pitchFamily="18" charset="0"/>
                <a:cs typeface="Times New Roman" panose="02020603050405020304" pitchFamily="18" charset="0"/>
              </a:rPr>
              <a:t>Sequence Diagram</a:t>
            </a:r>
          </a:p>
        </p:txBody>
      </p:sp>
      <p:pic>
        <p:nvPicPr>
          <p:cNvPr id="11" name="Content Placeholder 10">
            <a:extLst>
              <a:ext uri="{FF2B5EF4-FFF2-40B4-BE49-F238E27FC236}">
                <a16:creationId xmlns:a16="http://schemas.microsoft.com/office/drawing/2014/main" id="{8BAED349-F0ED-CB38-389D-CD88AF791F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688" r="10290" b="18466"/>
          <a:stretch/>
        </p:blipFill>
        <p:spPr>
          <a:xfrm>
            <a:off x="1497497" y="1974574"/>
            <a:ext cx="7977808" cy="4585252"/>
          </a:xfrm>
        </p:spPr>
      </p:pic>
    </p:spTree>
    <p:extLst>
      <p:ext uri="{BB962C8B-B14F-4D97-AF65-F5344CB8AC3E}">
        <p14:creationId xmlns:p14="http://schemas.microsoft.com/office/powerpoint/2010/main" val="3924459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928C-D621-09D3-EAC4-3991CBC8C5CE}"/>
              </a:ext>
            </a:extLst>
          </p:cNvPr>
          <p:cNvSpPr>
            <a:spLocks noGrp="1"/>
          </p:cNvSpPr>
          <p:nvPr>
            <p:ph type="title"/>
          </p:nvPr>
        </p:nvSpPr>
        <p:spPr>
          <a:xfrm>
            <a:off x="755374" y="768626"/>
            <a:ext cx="9988826" cy="907772"/>
          </a:xfrm>
        </p:spPr>
        <p:txBody>
          <a:bodyPr>
            <a:normAutofit/>
          </a:bodyPr>
          <a:lstStyle/>
          <a:p>
            <a:r>
              <a:rPr lang="en-IN" sz="2400" cap="none" dirty="0">
                <a:latin typeface="Times New Roman" panose="02020603050405020304" pitchFamily="18" charset="0"/>
                <a:cs typeface="Times New Roman" panose="02020603050405020304" pitchFamily="18" charset="0"/>
              </a:rPr>
              <a:t>Class Diagram</a:t>
            </a:r>
          </a:p>
        </p:txBody>
      </p:sp>
      <p:pic>
        <p:nvPicPr>
          <p:cNvPr id="6" name="Content Placeholder 5">
            <a:extLst>
              <a:ext uri="{FF2B5EF4-FFF2-40B4-BE49-F238E27FC236}">
                <a16:creationId xmlns:a16="http://schemas.microsoft.com/office/drawing/2014/main" id="{BAD4E069-68C5-4BB4-A365-8598B96690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190" t="4870" r="28491" b="9654"/>
          <a:stretch/>
        </p:blipFill>
        <p:spPr>
          <a:xfrm>
            <a:off x="954946" y="1364343"/>
            <a:ext cx="9988825" cy="5689599"/>
          </a:xfrm>
        </p:spPr>
      </p:pic>
    </p:spTree>
    <p:extLst>
      <p:ext uri="{BB962C8B-B14F-4D97-AF65-F5344CB8AC3E}">
        <p14:creationId xmlns:p14="http://schemas.microsoft.com/office/powerpoint/2010/main" val="3279674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808B4-39C0-410C-55CF-27D3F6C3A997}"/>
              </a:ext>
            </a:extLst>
          </p:cNvPr>
          <p:cNvSpPr>
            <a:spLocks noGrp="1"/>
          </p:cNvSpPr>
          <p:nvPr>
            <p:ph type="title"/>
          </p:nvPr>
        </p:nvSpPr>
        <p:spPr>
          <a:xfrm>
            <a:off x="699052" y="628286"/>
            <a:ext cx="10045148" cy="1203827"/>
          </a:xfrm>
        </p:spPr>
        <p:txBody>
          <a:bodyPr>
            <a:normAutofit/>
          </a:bodyPr>
          <a:lstStyle/>
          <a:p>
            <a:r>
              <a:rPr lang="en-IN" sz="2400" cap="none" dirty="0">
                <a:latin typeface="Times New Roman" panose="02020603050405020304" pitchFamily="18" charset="0"/>
                <a:cs typeface="Times New Roman" panose="02020603050405020304" pitchFamily="18" charset="0"/>
              </a:rPr>
              <a:t>Activity Diagram</a:t>
            </a:r>
          </a:p>
        </p:txBody>
      </p:sp>
      <p:pic>
        <p:nvPicPr>
          <p:cNvPr id="9" name="Content Placeholder 8">
            <a:extLst>
              <a:ext uri="{FF2B5EF4-FFF2-40B4-BE49-F238E27FC236}">
                <a16:creationId xmlns:a16="http://schemas.microsoft.com/office/drawing/2014/main" id="{2985917A-8902-E691-99DE-056D645349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087" y="1906695"/>
            <a:ext cx="10045148" cy="4323019"/>
          </a:xfrm>
        </p:spPr>
      </p:pic>
    </p:spTree>
    <p:extLst>
      <p:ext uri="{BB962C8B-B14F-4D97-AF65-F5344CB8AC3E}">
        <p14:creationId xmlns:p14="http://schemas.microsoft.com/office/powerpoint/2010/main" val="44704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0C60-051D-C49E-249A-842D4232F55A}"/>
              </a:ext>
            </a:extLst>
          </p:cNvPr>
          <p:cNvSpPr>
            <a:spLocks noGrp="1"/>
          </p:cNvSpPr>
          <p:nvPr>
            <p:ph type="title"/>
          </p:nvPr>
        </p:nvSpPr>
        <p:spPr>
          <a:xfrm>
            <a:off x="677334" y="609600"/>
            <a:ext cx="8596668" cy="715617"/>
          </a:xfrm>
        </p:spPr>
        <p:txBody>
          <a:bodyPr>
            <a:normAutofit/>
          </a:bodyPr>
          <a:lstStyle/>
          <a:p>
            <a:r>
              <a:rPr lang="en-IN" sz="3600" b="1" dirty="0">
                <a:latin typeface="Times New Roman" panose="02020603050405020304" pitchFamily="18" charset="0"/>
                <a:cs typeface="Times New Roman" panose="02020603050405020304" pitchFamily="18" charset="0"/>
              </a:rPr>
              <a:t>OBJECTIVE</a:t>
            </a:r>
            <a:endParaRPr lang="en-IN" sz="3600" dirty="0"/>
          </a:p>
        </p:txBody>
      </p:sp>
      <p:sp>
        <p:nvSpPr>
          <p:cNvPr id="3" name="Content Placeholder 2">
            <a:extLst>
              <a:ext uri="{FF2B5EF4-FFF2-40B4-BE49-F238E27FC236}">
                <a16:creationId xmlns:a16="http://schemas.microsoft.com/office/drawing/2014/main" id="{B756B5A3-51B2-D044-860E-CA2D78530E1C}"/>
              </a:ext>
            </a:extLst>
          </p:cNvPr>
          <p:cNvSpPr>
            <a:spLocks noGrp="1"/>
          </p:cNvSpPr>
          <p:nvPr>
            <p:ph idx="1"/>
          </p:nvPr>
        </p:nvSpPr>
        <p:spPr>
          <a:xfrm>
            <a:off x="677334" y="1431235"/>
            <a:ext cx="10732788" cy="4610127"/>
          </a:xfrm>
        </p:spPr>
        <p:txBody>
          <a:bodyPr>
            <a:normAutofit/>
          </a:bodyPr>
          <a:lstStyle/>
          <a:p>
            <a:pPr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The role of social media in promoting the safety of women in Indian cities.</a:t>
            </a:r>
          </a:p>
          <a:p>
            <a:pPr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develop a sense of responsibility in common Indian people towards the safety of women surrounding them.</a:t>
            </a:r>
          </a:p>
          <a:p>
            <a:pPr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bring awareness among Indian youth culture.</a:t>
            </a:r>
          </a:p>
          <a:p>
            <a:pPr algn="just">
              <a:lnSpc>
                <a:spcPct val="150000"/>
              </a:lnSpc>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104381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682C9-8A1C-7494-9BE2-788557005435}"/>
              </a:ext>
            </a:extLst>
          </p:cNvPr>
          <p:cNvSpPr>
            <a:spLocks noGrp="1"/>
          </p:cNvSpPr>
          <p:nvPr>
            <p:ph type="title"/>
          </p:nvPr>
        </p:nvSpPr>
        <p:spPr>
          <a:xfrm>
            <a:off x="1024128" y="585216"/>
            <a:ext cx="9720072" cy="1018297"/>
          </a:xfrm>
        </p:spPr>
        <p:txBody>
          <a:bodyPr>
            <a:normAutofit/>
          </a:bodyPr>
          <a:lstStyle/>
          <a:p>
            <a:r>
              <a:rPr lang="en-IN" sz="3600" b="1"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89712D0D-0FFB-DAB7-2E46-37FFB9C7E8B8}"/>
              </a:ext>
            </a:extLst>
          </p:cNvPr>
          <p:cNvSpPr>
            <a:spLocks noGrp="1"/>
          </p:cNvSpPr>
          <p:nvPr>
            <p:ph idx="1"/>
          </p:nvPr>
        </p:nvSpPr>
        <p:spPr>
          <a:xfrm>
            <a:off x="677334" y="1603513"/>
            <a:ext cx="10162944" cy="5062330"/>
          </a:xfrm>
        </p:spPr>
        <p:txBody>
          <a:bodyPr>
            <a:noAutofit/>
          </a:bodyPr>
          <a:lstStyle/>
          <a:p>
            <a:pPr marL="0" indent="0" algn="just">
              <a:lnSpc>
                <a:spcPct val="160000"/>
              </a:lnSpc>
              <a:buNone/>
            </a:pPr>
            <a:r>
              <a:rPr lang="en-US" sz="2400" b="1" dirty="0">
                <a:latin typeface="Times New Roman" panose="02020603050405020304" pitchFamily="18" charset="0"/>
                <a:cs typeface="Times New Roman" panose="02020603050405020304" pitchFamily="18" charset="0"/>
              </a:rPr>
              <a:t>Hardware requirements</a:t>
            </a:r>
          </a:p>
          <a:p>
            <a:pPr algn="just">
              <a:lnSpc>
                <a:spcPct val="16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Processor:i3 or above</a:t>
            </a:r>
          </a:p>
          <a:p>
            <a:pPr algn="just">
              <a:lnSpc>
                <a:spcPct val="16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RAM: Min 4GB</a:t>
            </a:r>
          </a:p>
          <a:p>
            <a:pPr marL="0" indent="0" algn="just">
              <a:lnSpc>
                <a:spcPct val="160000"/>
              </a:lnSpc>
              <a:buNone/>
            </a:pPr>
            <a:r>
              <a:rPr lang="en-US" sz="2400" b="1" dirty="0">
                <a:latin typeface="Times New Roman" panose="02020603050405020304" pitchFamily="18" charset="0"/>
                <a:cs typeface="Times New Roman" panose="02020603050405020304" pitchFamily="18" charset="0"/>
              </a:rPr>
              <a:t>Software requirements</a:t>
            </a:r>
          </a:p>
          <a:p>
            <a:pPr>
              <a:lnSpc>
                <a:spcPct val="16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Operating System : Windows 7 or above</a:t>
            </a:r>
          </a:p>
          <a:p>
            <a:pPr>
              <a:lnSpc>
                <a:spcPct val="16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Programming language : Python 3</a:t>
            </a:r>
          </a:p>
          <a:p>
            <a:pPr>
              <a:lnSpc>
                <a:spcPct val="16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IDE :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a:t>
            </a:r>
          </a:p>
        </p:txBody>
      </p:sp>
    </p:spTree>
    <p:extLst>
      <p:ext uri="{BB962C8B-B14F-4D97-AF65-F5344CB8AC3E}">
        <p14:creationId xmlns:p14="http://schemas.microsoft.com/office/powerpoint/2010/main" val="3290835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B73D-5E8C-1DB0-3582-95A9144E9F3F}"/>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53F4BCA-ADBC-AD67-3A38-72E5F6EAF6D8}"/>
              </a:ext>
            </a:extLst>
          </p:cNvPr>
          <p:cNvSpPr>
            <a:spLocks noGrp="1"/>
          </p:cNvSpPr>
          <p:nvPr>
            <p:ph idx="1"/>
          </p:nvPr>
        </p:nvSpPr>
        <p:spPr>
          <a:xfrm>
            <a:off x="677333" y="1762539"/>
            <a:ext cx="10958076" cy="4278823"/>
          </a:xfrm>
        </p:spPr>
        <p:txBody>
          <a:bodyPr>
            <a:normAutofit/>
          </a:bodyPr>
          <a:lstStyle/>
          <a:p>
            <a:pPr marL="0" indent="0">
              <a:lnSpc>
                <a:spcPct val="150000"/>
              </a:lnSpc>
              <a:buNone/>
            </a:pPr>
            <a:r>
              <a:rPr lang="en-IN" sz="2400" dirty="0">
                <a:latin typeface="Times New Roman" panose="02020603050405020304" pitchFamily="18" charset="0"/>
                <a:cs typeface="Times New Roman" panose="02020603050405020304" pitchFamily="18" charset="0"/>
              </a:rPr>
              <a:t>Here by, we conclude that our project entitled Analysis of women safety in Indian cities using machine learning on tweets predicts the given message is positive or negative and we also a did comparatives analysis of machine learning algorithms such as Decision Tree, Support Vector Machine, Random Forest and decision tree gives the best accuracy </a:t>
            </a:r>
            <a:r>
              <a:rPr lang="en-IN" sz="2400">
                <a:latin typeface="Times New Roman" panose="02020603050405020304" pitchFamily="18" charset="0"/>
                <a:cs typeface="Times New Roman" panose="02020603050405020304" pitchFamily="18" charset="0"/>
              </a:rPr>
              <a:t>of 99%.</a:t>
            </a:r>
            <a:r>
              <a:rPr lang="en-IN" sz="2400" dirty="0">
                <a:latin typeface="Times New Roman" panose="02020603050405020304" pitchFamily="18" charset="0"/>
                <a:cs typeface="Times New Roman" panose="02020603050405020304" pitchFamily="18" charset="0"/>
              </a:rPr>
              <a:t>Further it can be extended to other social media platforms such as Facebook and Instagram and can be extended using deep learning techniques.</a:t>
            </a:r>
          </a:p>
        </p:txBody>
      </p:sp>
    </p:spTree>
    <p:extLst>
      <p:ext uri="{BB962C8B-B14F-4D97-AF65-F5344CB8AC3E}">
        <p14:creationId xmlns:p14="http://schemas.microsoft.com/office/powerpoint/2010/main" val="2059762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07130-6483-0AB7-6123-29E927F952B0}"/>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197E3C7-377F-7A98-C6C5-F54ABE0E7A19}"/>
              </a:ext>
            </a:extLst>
          </p:cNvPr>
          <p:cNvSpPr>
            <a:spLocks noGrp="1"/>
          </p:cNvSpPr>
          <p:nvPr>
            <p:ph idx="1"/>
          </p:nvPr>
        </p:nvSpPr>
        <p:spPr>
          <a:xfrm>
            <a:off x="677334" y="2040835"/>
            <a:ext cx="10931570" cy="4280452"/>
          </a:xfrm>
        </p:spPr>
        <p:txBody>
          <a:bodyPr>
            <a:normAutofit fontScale="92500"/>
          </a:bodyPr>
          <a:lstStyle/>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hlinkClick r:id="rId2"/>
              </a:rPr>
              <a:t>www.Kaggle.com</a:t>
            </a:r>
            <a:endParaRPr lang="en-IN" sz="24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IN" sz="2400" dirty="0" err="1">
                <a:latin typeface="Times New Roman" panose="02020603050405020304" pitchFamily="18" charset="0"/>
                <a:cs typeface="Times New Roman" panose="02020603050405020304" pitchFamily="18" charset="0"/>
              </a:rPr>
              <a:t>Sahayak</a:t>
            </a:r>
            <a:r>
              <a:rPr lang="en-IN" sz="2400" dirty="0">
                <a:latin typeface="Times New Roman" panose="02020603050405020304" pitchFamily="18" charset="0"/>
                <a:cs typeface="Times New Roman" panose="02020603050405020304" pitchFamily="18" charset="0"/>
              </a:rPr>
              <a:t>, V., </a:t>
            </a:r>
            <a:r>
              <a:rPr lang="en-IN" sz="2400" dirty="0" err="1">
                <a:latin typeface="Times New Roman" panose="02020603050405020304" pitchFamily="18" charset="0"/>
                <a:cs typeface="Times New Roman" panose="02020603050405020304" pitchFamily="18" charset="0"/>
              </a:rPr>
              <a:t>Shete</a:t>
            </a:r>
            <a:r>
              <a:rPr lang="en-IN" sz="2400" dirty="0">
                <a:latin typeface="Times New Roman" panose="02020603050405020304" pitchFamily="18" charset="0"/>
                <a:cs typeface="Times New Roman" panose="02020603050405020304" pitchFamily="18" charset="0"/>
              </a:rPr>
              <a:t>, V., &amp; Pathan, A. (2015). Sentiment analysis on twitter data. International Journal of Innovative Research in Advanced Engineering (IJIRAE), 2(1), 178-183. </a:t>
            </a:r>
          </a:p>
          <a:p>
            <a:pPr marL="457200" indent="-457200" algn="just">
              <a:lnSpc>
                <a:spcPct val="150000"/>
              </a:lnSpc>
              <a:buFont typeface="+mj-lt"/>
              <a:buAutoNum type="arabicPeriod"/>
            </a:pPr>
            <a:r>
              <a:rPr lang="en-IN" sz="2400" dirty="0" err="1">
                <a:latin typeface="Times New Roman" panose="02020603050405020304" pitchFamily="18" charset="0"/>
                <a:cs typeface="Times New Roman" panose="02020603050405020304" pitchFamily="18" charset="0"/>
              </a:rPr>
              <a:t>Mamgain</a:t>
            </a:r>
            <a:r>
              <a:rPr lang="en-IN" sz="2400" dirty="0">
                <a:latin typeface="Times New Roman" panose="02020603050405020304" pitchFamily="18" charset="0"/>
                <a:cs typeface="Times New Roman" panose="02020603050405020304" pitchFamily="18" charset="0"/>
              </a:rPr>
              <a:t>, N., Mehta, E., Mittal, A., &amp; Bhatt, G. (2016, March). Sentiment analysis of top colleges in India using Twitter data. In Computational Techniques in Information and Communication Technologies (ICCTICT), 2016 International Conference on (pp. 525-530). IEEE.</a:t>
            </a:r>
          </a:p>
        </p:txBody>
      </p:sp>
    </p:spTree>
    <p:extLst>
      <p:ext uri="{BB962C8B-B14F-4D97-AF65-F5344CB8AC3E}">
        <p14:creationId xmlns:p14="http://schemas.microsoft.com/office/powerpoint/2010/main" val="3900875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BA91EE-97B4-C3A2-9D85-F26780A09C8B}"/>
              </a:ext>
            </a:extLst>
          </p:cNvPr>
          <p:cNvSpPr>
            <a:spLocks noGrp="1"/>
          </p:cNvSpPr>
          <p:nvPr>
            <p:ph idx="1"/>
          </p:nvPr>
        </p:nvSpPr>
        <p:spPr>
          <a:xfrm>
            <a:off x="624326" y="2451652"/>
            <a:ext cx="10176196" cy="3589710"/>
          </a:xfrm>
        </p:spPr>
        <p:txBody>
          <a:bodyPr/>
          <a:lstStyle/>
          <a:p>
            <a:pPr marL="0" indent="0">
              <a:buNone/>
            </a:pPr>
            <a:endParaRPr lang="en-IN" dirty="0"/>
          </a:p>
          <a:p>
            <a:pPr marL="0" indent="0">
              <a:buNone/>
            </a:pPr>
            <a:endParaRPr lang="en-IN" dirty="0"/>
          </a:p>
          <a:p>
            <a:pPr marL="0" indent="0">
              <a:buNone/>
            </a:pPr>
            <a:r>
              <a:rPr lang="en-IN" dirty="0"/>
              <a:t>                                             </a:t>
            </a:r>
            <a:r>
              <a:rPr lang="en-IN" sz="4400" b="1" dirty="0">
                <a:latin typeface="Times New Roman" panose="02020603050405020304" pitchFamily="18" charset="0"/>
                <a:cs typeface="Times New Roman" panose="02020603050405020304" pitchFamily="18" charset="0"/>
              </a:rPr>
              <a:t>THANK YOU</a:t>
            </a:r>
            <a:endParaRPr lang="en-IN" sz="4400" dirty="0"/>
          </a:p>
        </p:txBody>
      </p:sp>
    </p:spTree>
    <p:extLst>
      <p:ext uri="{BB962C8B-B14F-4D97-AF65-F5344CB8AC3E}">
        <p14:creationId xmlns:p14="http://schemas.microsoft.com/office/powerpoint/2010/main" val="195967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C4C021-8E30-846F-C576-DC490A077F1B}"/>
              </a:ext>
            </a:extLst>
          </p:cNvPr>
          <p:cNvSpPr>
            <a:spLocks noGrp="1"/>
          </p:cNvSpPr>
          <p:nvPr>
            <p:ph type="title"/>
          </p:nvPr>
        </p:nvSpPr>
        <p:spPr>
          <a:xfrm>
            <a:off x="677334" y="609600"/>
            <a:ext cx="8596668" cy="583096"/>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p>
        </p:txBody>
      </p:sp>
      <p:sp>
        <p:nvSpPr>
          <p:cNvPr id="6" name="Title 1">
            <a:extLst>
              <a:ext uri="{FF2B5EF4-FFF2-40B4-BE49-F238E27FC236}">
                <a16:creationId xmlns:a16="http://schemas.microsoft.com/office/drawing/2014/main" id="{22573E60-9DF3-4EF3-90E2-0F3CFD1DA4E0}"/>
              </a:ext>
            </a:extLst>
          </p:cNvPr>
          <p:cNvSpPr>
            <a:spLocks noGrp="1"/>
          </p:cNvSpPr>
          <p:nvPr>
            <p:ph idx="1"/>
          </p:nvPr>
        </p:nvSpPr>
        <p:spPr>
          <a:xfrm>
            <a:off x="437322" y="1616765"/>
            <a:ext cx="11277600" cy="5062331"/>
          </a:xfrm>
        </p:spPr>
        <p:txBody>
          <a:bodyPr>
            <a:normAutofit fontScale="52500" lnSpcReduction="20000"/>
          </a:bodyPr>
          <a:lstStyle/>
          <a:p>
            <a:pPr marL="0" indent="0" algn="just">
              <a:lnSpc>
                <a:spcPct val="170000"/>
              </a:lnSpc>
              <a:buNone/>
            </a:pPr>
            <a:r>
              <a:rPr lang="en-US" sz="5300" b="1" dirty="0">
                <a:latin typeface="Times New Roman" panose="02020603050405020304" pitchFamily="18" charset="0"/>
                <a:cs typeface="Times New Roman" panose="02020603050405020304" pitchFamily="18" charset="0"/>
              </a:rPr>
              <a:t>1. </a:t>
            </a:r>
            <a:r>
              <a:rPr lang="en-IN" sz="5300" b="1" dirty="0">
                <a:latin typeface="Times New Roman" panose="02020603050405020304" pitchFamily="18" charset="0"/>
                <a:cs typeface="Times New Roman" panose="02020603050405020304" pitchFamily="18" charset="0"/>
              </a:rPr>
              <a:t>Design of women safety device</a:t>
            </a:r>
            <a:r>
              <a:rPr lang="en-IN" sz="5300" dirty="0">
                <a:latin typeface="Times New Roman" panose="02020603050405020304" pitchFamily="18" charset="0"/>
                <a:cs typeface="Times New Roman" panose="02020603050405020304" pitchFamily="18" charset="0"/>
              </a:rPr>
              <a:t>: In this system the author used MOSFET, flyback transformer which harms the person who tries to abuse women. </a:t>
            </a:r>
          </a:p>
          <a:p>
            <a:pPr algn="just">
              <a:lnSpc>
                <a:spcPct val="170000"/>
              </a:lnSpc>
              <a:buFont typeface="Wingdings" panose="05000000000000000000" pitchFamily="2" charset="2"/>
              <a:buChar char="§"/>
            </a:pPr>
            <a:r>
              <a:rPr lang="en-IN" sz="5300" dirty="0">
                <a:latin typeface="Times New Roman" panose="02020603050405020304" pitchFamily="18" charset="0"/>
                <a:cs typeface="Times New Roman" panose="02020603050405020304" pitchFamily="18" charset="0"/>
              </a:rPr>
              <a:t>Advantage is that it presents the technology used for women safety empowering women against crime.</a:t>
            </a:r>
          </a:p>
          <a:p>
            <a:pPr algn="just">
              <a:lnSpc>
                <a:spcPct val="170000"/>
              </a:lnSpc>
              <a:buFont typeface="Wingdings" panose="05000000000000000000" pitchFamily="2" charset="2"/>
              <a:buChar char="§"/>
            </a:pPr>
            <a:r>
              <a:rPr lang="en-IN" sz="5300" dirty="0">
                <a:latin typeface="Times New Roman" panose="02020603050405020304" pitchFamily="18" charset="0"/>
                <a:cs typeface="Times New Roman" panose="02020603050405020304" pitchFamily="18" charset="0"/>
              </a:rPr>
              <a:t>Disadvantage is it fails when it comes to the social media platforms as it is completely online.</a:t>
            </a:r>
          </a:p>
          <a:p>
            <a:pPr algn="just">
              <a:lnSpc>
                <a:spcPct val="15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340931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446A6-904B-1B41-8CAB-27CC79FCFE8A}"/>
              </a:ext>
            </a:extLst>
          </p:cNvPr>
          <p:cNvSpPr>
            <a:spLocks noGrp="1"/>
          </p:cNvSpPr>
          <p:nvPr>
            <p:ph idx="1"/>
          </p:nvPr>
        </p:nvSpPr>
        <p:spPr>
          <a:xfrm>
            <a:off x="677333" y="742123"/>
            <a:ext cx="11024337" cy="6115878"/>
          </a:xfrm>
        </p:spPr>
        <p:txBody>
          <a:bodyPr>
            <a:normAutofit/>
          </a:bodyPr>
          <a:lstStyle/>
          <a:p>
            <a:pPr marL="0" indent="0" algn="just">
              <a:lnSpc>
                <a:spcPct val="170000"/>
              </a:lnSpc>
              <a:buNone/>
            </a:pPr>
            <a:r>
              <a:rPr lang="en-US" sz="2800" b="1"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Analysis of tweets concerning women’s safety from a sentimental perspective</a:t>
            </a:r>
            <a:r>
              <a:rPr lang="en-US" sz="2800" dirty="0">
                <a:latin typeface="Times New Roman" panose="02020603050405020304" pitchFamily="18" charset="0"/>
                <a:cs typeface="Times New Roman" panose="02020603050405020304" pitchFamily="18" charset="0"/>
              </a:rPr>
              <a:t>: In this system author has used  only TWEEPY package.</a:t>
            </a:r>
          </a:p>
          <a:p>
            <a:pPr algn="just">
              <a:lnSpc>
                <a:spcPct val="17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So the advantage is they have used python package which is efficient approach.</a:t>
            </a:r>
          </a:p>
          <a:p>
            <a:pPr algn="just">
              <a:lnSpc>
                <a:spcPct val="17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Disadvantage is to download tweets from twitter from the internet but every time internet is not available.</a:t>
            </a:r>
          </a:p>
          <a:p>
            <a:pPr algn="just">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051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49736-DF5A-FFE1-402D-8073A4811EFA}"/>
              </a:ext>
            </a:extLst>
          </p:cNvPr>
          <p:cNvSpPr>
            <a:spLocks noGrp="1"/>
          </p:cNvSpPr>
          <p:nvPr>
            <p:ph idx="1"/>
          </p:nvPr>
        </p:nvSpPr>
        <p:spPr>
          <a:xfrm>
            <a:off x="677333" y="967410"/>
            <a:ext cx="10997832" cy="5890590"/>
          </a:xfrm>
        </p:spPr>
        <p:txBody>
          <a:bodyPr>
            <a:normAutofit/>
          </a:bodyPr>
          <a:lstStyle/>
          <a:p>
            <a:pPr marL="0" indent="0" algn="just">
              <a:lnSpc>
                <a:spcPct val="150000"/>
              </a:lnSpc>
              <a:buNone/>
            </a:pPr>
            <a:r>
              <a:rPr lang="en-US" sz="2800" b="1" dirty="0">
                <a:latin typeface="Times New Roman" panose="02020603050405020304" pitchFamily="18" charset="0"/>
                <a:cs typeface="Times New Roman" panose="02020603050405020304" pitchFamily="18" charset="0"/>
              </a:rPr>
              <a:t>3. Sentiment analysis of top colleges in India using twitter data</a:t>
            </a:r>
            <a:r>
              <a:rPr lang="en-US" sz="2800" dirty="0">
                <a:latin typeface="Times New Roman" panose="02020603050405020304" pitchFamily="18" charset="0"/>
                <a:cs typeface="Times New Roman" panose="02020603050405020304" pitchFamily="18" charset="0"/>
              </a:rPr>
              <a:t>: In this system the author has done a comparatives analysis on SVM and naive bayes.</a:t>
            </a:r>
          </a:p>
          <a:p>
            <a:pPr algn="just">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Advantage is duplicate tweets and spelling corrections can be removed using probabilistic models based on bayes theorem.</a:t>
            </a:r>
          </a:p>
          <a:p>
            <a:pPr algn="just">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Disadvantage is it can be further processed in other technologies such as image processing also.</a:t>
            </a:r>
          </a:p>
          <a:p>
            <a:endParaRPr lang="en-IN" dirty="0"/>
          </a:p>
        </p:txBody>
      </p:sp>
    </p:spTree>
    <p:extLst>
      <p:ext uri="{BB962C8B-B14F-4D97-AF65-F5344CB8AC3E}">
        <p14:creationId xmlns:p14="http://schemas.microsoft.com/office/powerpoint/2010/main" val="294037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938F9A-CE32-1BC3-53AD-B8A0A499CD92}"/>
              </a:ext>
            </a:extLst>
          </p:cNvPr>
          <p:cNvSpPr>
            <a:spLocks noGrp="1"/>
          </p:cNvSpPr>
          <p:nvPr>
            <p:ph idx="1"/>
          </p:nvPr>
        </p:nvSpPr>
        <p:spPr>
          <a:xfrm>
            <a:off x="677333" y="636104"/>
            <a:ext cx="11011083" cy="6221895"/>
          </a:xfrm>
        </p:spPr>
        <p:txBody>
          <a:bodyPr>
            <a:normAutofit/>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4. </a:t>
            </a:r>
            <a:r>
              <a:rPr lang="en-US" sz="2800" b="1" dirty="0">
                <a:latin typeface="Times New Roman" panose="02020603050405020304" pitchFamily="18" charset="0"/>
                <a:cs typeface="Times New Roman" panose="02020603050405020304" pitchFamily="18" charset="0"/>
              </a:rPr>
              <a:t>Determining the sentiment of opinions</a:t>
            </a:r>
            <a:r>
              <a:rPr lang="en-US" sz="2800" dirty="0">
                <a:latin typeface="Times New Roman" panose="02020603050405020304" pitchFamily="18" charset="0"/>
                <a:cs typeface="Times New Roman" panose="02020603050405020304" pitchFamily="18" charset="0"/>
              </a:rPr>
              <a:t>: In this system the author has done with sentiment recognition majorly on words.</a:t>
            </a:r>
          </a:p>
          <a:p>
            <a:pPr algn="just">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Advantage is the author has given sentiment analysis on the opinion on the given topic.</a:t>
            </a:r>
          </a:p>
          <a:p>
            <a:pPr algn="just">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Disadvantage is it can be done on sentences with weak opinion bearing words.</a:t>
            </a:r>
          </a:p>
          <a:p>
            <a:endParaRPr lang="en-IN" dirty="0"/>
          </a:p>
        </p:txBody>
      </p:sp>
    </p:spTree>
    <p:extLst>
      <p:ext uri="{BB962C8B-B14F-4D97-AF65-F5344CB8AC3E}">
        <p14:creationId xmlns:p14="http://schemas.microsoft.com/office/powerpoint/2010/main" val="254464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7F58-871B-D73B-89FE-CAC551CBC4AD}"/>
              </a:ext>
            </a:extLst>
          </p:cNvPr>
          <p:cNvSpPr>
            <a:spLocks noGrp="1"/>
          </p:cNvSpPr>
          <p:nvPr>
            <p:ph type="title"/>
          </p:nvPr>
        </p:nvSpPr>
        <p:spPr>
          <a:xfrm>
            <a:off x="677334" y="609600"/>
            <a:ext cx="8596668" cy="675861"/>
          </a:xfrm>
        </p:spPr>
        <p:txBody>
          <a:bodyPr>
            <a:normAutofit/>
          </a:bodyPr>
          <a:lstStyle/>
          <a:p>
            <a:r>
              <a:rPr lang="en-IN" sz="3600" b="1" dirty="0">
                <a:latin typeface="Times New Roman" panose="02020603050405020304" pitchFamily="18" charset="0"/>
                <a:cs typeface="Times New Roman" panose="02020603050405020304" pitchFamily="18" charset="0"/>
              </a:rPr>
              <a:t>PROBLEMS IDENTIFIED</a:t>
            </a:r>
          </a:p>
        </p:txBody>
      </p:sp>
      <p:sp>
        <p:nvSpPr>
          <p:cNvPr id="3" name="Content Placeholder 2">
            <a:extLst>
              <a:ext uri="{FF2B5EF4-FFF2-40B4-BE49-F238E27FC236}">
                <a16:creationId xmlns:a16="http://schemas.microsoft.com/office/drawing/2014/main" id="{50EDA71A-6FC4-09AA-8E4C-1FB9B85A67F1}"/>
              </a:ext>
            </a:extLst>
          </p:cNvPr>
          <p:cNvSpPr>
            <a:spLocks noGrp="1"/>
          </p:cNvSpPr>
          <p:nvPr>
            <p:ph idx="1"/>
          </p:nvPr>
        </p:nvSpPr>
        <p:spPr>
          <a:xfrm>
            <a:off x="677333" y="1470991"/>
            <a:ext cx="10865309" cy="5247861"/>
          </a:xfrm>
        </p:spPr>
        <p:txBody>
          <a:bodyPr>
            <a:normAutofit/>
          </a:bodyPr>
          <a:lstStyle/>
          <a:p>
            <a:pPr algn="just">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User emotion analysis can be done.</a:t>
            </a:r>
          </a:p>
          <a:p>
            <a:pPr algn="just">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It can be done on image data also.</a:t>
            </a:r>
          </a:p>
          <a:p>
            <a:pPr algn="just">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The advertisements in televisions, radio about women harassment is not so effective neither to stop such activities nor to analyse the safety of women.</a:t>
            </a:r>
          </a:p>
          <a:p>
            <a:pPr>
              <a:lnSpc>
                <a:spcPct val="150000"/>
              </a:lnSpc>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06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DFE6-29A0-5810-27AE-B49B25A7521D}"/>
              </a:ext>
            </a:extLst>
          </p:cNvPr>
          <p:cNvSpPr>
            <a:spLocks noGrp="1"/>
          </p:cNvSpPr>
          <p:nvPr>
            <p:ph type="title"/>
          </p:nvPr>
        </p:nvSpPr>
        <p:spPr>
          <a:xfrm>
            <a:off x="677334" y="437321"/>
            <a:ext cx="8596668" cy="993913"/>
          </a:xfrm>
        </p:spPr>
        <p:txBody>
          <a:bodyPr>
            <a:normAutofit/>
          </a:bodyPr>
          <a:lstStyle/>
          <a:p>
            <a:r>
              <a:rPr lang="en-IN" sz="3600" b="1" dirty="0">
                <a:latin typeface="Times New Roman" panose="02020603050405020304" pitchFamily="18" charset="0"/>
                <a:cs typeface="Times New Roman" panose="02020603050405020304" pitchFamily="18" charset="0"/>
              </a:rPr>
              <a:t>SOLUTION PROPOSED</a:t>
            </a:r>
          </a:p>
        </p:txBody>
      </p:sp>
      <p:sp>
        <p:nvSpPr>
          <p:cNvPr id="3" name="Content Placeholder 2">
            <a:extLst>
              <a:ext uri="{FF2B5EF4-FFF2-40B4-BE49-F238E27FC236}">
                <a16:creationId xmlns:a16="http://schemas.microsoft.com/office/drawing/2014/main" id="{59A4B4AC-0C09-BB82-1748-01471795C0E4}"/>
              </a:ext>
            </a:extLst>
          </p:cNvPr>
          <p:cNvSpPr>
            <a:spLocks noGrp="1"/>
          </p:cNvSpPr>
          <p:nvPr>
            <p:ph idx="1"/>
          </p:nvPr>
        </p:nvSpPr>
        <p:spPr>
          <a:xfrm>
            <a:off x="677333" y="1311964"/>
            <a:ext cx="10719537" cy="5234609"/>
          </a:xfrm>
        </p:spPr>
        <p:txBody>
          <a:bodyPr>
            <a:normAutofit/>
          </a:bodyPr>
          <a:lstStyle/>
          <a:p>
            <a:pPr algn="just">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In our  proposed solution we have used Machine learning algorithms that can help us to organize and analyse the huge amount of data.</a:t>
            </a:r>
          </a:p>
          <a:p>
            <a:pPr algn="just">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Algorithms used are SVM, Decision tree, Random forest and approaches are very effective and useful.</a:t>
            </a:r>
          </a:p>
          <a:p>
            <a:pPr algn="just">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 flask API is used to find out the message is negative or positive.</a:t>
            </a:r>
          </a:p>
          <a:p>
            <a:pPr algn="just">
              <a:lnSpc>
                <a:spcPct val="150000"/>
              </a:lnSpc>
              <a:buFont typeface="Wingdings" panose="05000000000000000000" pitchFamily="2" charset="2"/>
              <a:buChar char="Ø"/>
            </a:pPr>
            <a:endParaRPr lang="en-IN" sz="28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b="1" dirty="0"/>
          </a:p>
        </p:txBody>
      </p:sp>
    </p:spTree>
    <p:extLst>
      <p:ext uri="{BB962C8B-B14F-4D97-AF65-F5344CB8AC3E}">
        <p14:creationId xmlns:p14="http://schemas.microsoft.com/office/powerpoint/2010/main" val="3717969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